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Default Extension="ppt" ContentType="application/vnd.ms-powerpoint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sldIdLst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33" r:id="rId19"/>
    <p:sldId id="334" r:id="rId20"/>
    <p:sldId id="335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293" r:id="rId50"/>
    <p:sldId id="294" r:id="rId51"/>
    <p:sldId id="295" r:id="rId52"/>
    <p:sldId id="296" r:id="rId53"/>
    <p:sldId id="297" r:id="rId54"/>
    <p:sldId id="312" r:id="rId55"/>
    <p:sldId id="298" r:id="rId56"/>
    <p:sldId id="299" r:id="rId57"/>
    <p:sldId id="300" r:id="rId58"/>
    <p:sldId id="301" r:id="rId59"/>
    <p:sldId id="302" r:id="rId60"/>
    <p:sldId id="303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6" r:id="rId82"/>
    <p:sldId id="337" r:id="rId83"/>
    <p:sldId id="338" r:id="rId84"/>
    <p:sldId id="339" r:id="rId85"/>
    <p:sldId id="340" r:id="rId8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wmf"/><Relationship Id="rId2" Type="http://schemas.openxmlformats.org/officeDocument/2006/relationships/image" Target="../media/image43.emf"/><Relationship Id="rId1" Type="http://schemas.openxmlformats.org/officeDocument/2006/relationships/image" Target="../media/image42.wmf"/><Relationship Id="rId6" Type="http://schemas.openxmlformats.org/officeDocument/2006/relationships/image" Target="../media/image47.emf"/><Relationship Id="rId11" Type="http://schemas.openxmlformats.org/officeDocument/2006/relationships/image" Target="../media/image52.w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w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5.emf"/><Relationship Id="rId18" Type="http://schemas.openxmlformats.org/officeDocument/2006/relationships/image" Target="../media/image80.emf"/><Relationship Id="rId3" Type="http://schemas.openxmlformats.org/officeDocument/2006/relationships/image" Target="../media/image65.wmf"/><Relationship Id="rId21" Type="http://schemas.openxmlformats.org/officeDocument/2006/relationships/image" Target="../media/image83.emf"/><Relationship Id="rId7" Type="http://schemas.openxmlformats.org/officeDocument/2006/relationships/image" Target="../media/image69.emf"/><Relationship Id="rId12" Type="http://schemas.openxmlformats.org/officeDocument/2006/relationships/image" Target="../media/image74.wmf"/><Relationship Id="rId17" Type="http://schemas.openxmlformats.org/officeDocument/2006/relationships/image" Target="../media/image79.wmf"/><Relationship Id="rId2" Type="http://schemas.openxmlformats.org/officeDocument/2006/relationships/image" Target="../media/image64.wmf"/><Relationship Id="rId16" Type="http://schemas.openxmlformats.org/officeDocument/2006/relationships/image" Target="../media/image78.emf"/><Relationship Id="rId20" Type="http://schemas.openxmlformats.org/officeDocument/2006/relationships/image" Target="../media/image82.emf"/><Relationship Id="rId1" Type="http://schemas.openxmlformats.org/officeDocument/2006/relationships/image" Target="../media/image63.wmf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5" Type="http://schemas.openxmlformats.org/officeDocument/2006/relationships/image" Target="../media/image67.emf"/><Relationship Id="rId15" Type="http://schemas.openxmlformats.org/officeDocument/2006/relationships/image" Target="../media/image77.emf"/><Relationship Id="rId10" Type="http://schemas.openxmlformats.org/officeDocument/2006/relationships/image" Target="../media/image72.emf"/><Relationship Id="rId19" Type="http://schemas.openxmlformats.org/officeDocument/2006/relationships/image" Target="../media/image81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Relationship Id="rId14" Type="http://schemas.openxmlformats.org/officeDocument/2006/relationships/image" Target="../media/image76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3.wmf"/><Relationship Id="rId4" Type="http://schemas.openxmlformats.org/officeDocument/2006/relationships/image" Target="../media/image87.png"/><Relationship Id="rId9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png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png"/><Relationship Id="rId9" Type="http://schemas.openxmlformats.org/officeDocument/2006/relationships/image" Target="../media/image10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png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wmf"/><Relationship Id="rId1" Type="http://schemas.openxmlformats.org/officeDocument/2006/relationships/image" Target="../media/image1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22.emf"/><Relationship Id="rId7" Type="http://schemas.openxmlformats.org/officeDocument/2006/relationships/image" Target="../media/image118.w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3" Type="http://schemas.openxmlformats.org/officeDocument/2006/relationships/image" Target="../media/image128.emf"/><Relationship Id="rId7" Type="http://schemas.openxmlformats.org/officeDocument/2006/relationships/image" Target="../media/image132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6" Type="http://schemas.openxmlformats.org/officeDocument/2006/relationships/image" Target="../media/image131.emf"/><Relationship Id="rId5" Type="http://schemas.openxmlformats.org/officeDocument/2006/relationships/image" Target="../media/image130.emf"/><Relationship Id="rId10" Type="http://schemas.openxmlformats.org/officeDocument/2006/relationships/image" Target="../media/image135.emf"/><Relationship Id="rId4" Type="http://schemas.openxmlformats.org/officeDocument/2006/relationships/image" Target="../media/image129.emf"/><Relationship Id="rId9" Type="http://schemas.openxmlformats.org/officeDocument/2006/relationships/image" Target="../media/image134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image" Target="../media/image148.wmf"/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12" Type="http://schemas.openxmlformats.org/officeDocument/2006/relationships/image" Target="../media/image147.w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11" Type="http://schemas.openxmlformats.org/officeDocument/2006/relationships/image" Target="../media/image146.wmf"/><Relationship Id="rId5" Type="http://schemas.openxmlformats.org/officeDocument/2006/relationships/image" Target="../media/image140.emf"/><Relationship Id="rId10" Type="http://schemas.openxmlformats.org/officeDocument/2006/relationships/image" Target="../media/image145.emf"/><Relationship Id="rId4" Type="http://schemas.openxmlformats.org/officeDocument/2006/relationships/image" Target="../media/image139.emf"/><Relationship Id="rId9" Type="http://schemas.openxmlformats.org/officeDocument/2006/relationships/image" Target="../media/image144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7" Type="http://schemas.openxmlformats.org/officeDocument/2006/relationships/image" Target="../media/image163.w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76.emf"/><Relationship Id="rId18" Type="http://schemas.openxmlformats.org/officeDocument/2006/relationships/image" Target="../media/image181.e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12" Type="http://schemas.openxmlformats.org/officeDocument/2006/relationships/image" Target="../media/image175.emf"/><Relationship Id="rId17" Type="http://schemas.openxmlformats.org/officeDocument/2006/relationships/image" Target="../media/image180.emf"/><Relationship Id="rId2" Type="http://schemas.openxmlformats.org/officeDocument/2006/relationships/image" Target="../media/image165.emf"/><Relationship Id="rId16" Type="http://schemas.openxmlformats.org/officeDocument/2006/relationships/image" Target="../media/image179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11" Type="http://schemas.openxmlformats.org/officeDocument/2006/relationships/image" Target="../media/image174.emf"/><Relationship Id="rId5" Type="http://schemas.openxmlformats.org/officeDocument/2006/relationships/image" Target="../media/image168.emf"/><Relationship Id="rId15" Type="http://schemas.openxmlformats.org/officeDocument/2006/relationships/image" Target="../media/image178.emf"/><Relationship Id="rId10" Type="http://schemas.openxmlformats.org/officeDocument/2006/relationships/image" Target="../media/image173.emf"/><Relationship Id="rId19" Type="http://schemas.openxmlformats.org/officeDocument/2006/relationships/image" Target="../media/image182.w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Relationship Id="rId14" Type="http://schemas.openxmlformats.org/officeDocument/2006/relationships/image" Target="../media/image177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7" Type="http://schemas.openxmlformats.org/officeDocument/2006/relationships/image" Target="../media/image189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5" Type="http://schemas.openxmlformats.org/officeDocument/2006/relationships/image" Target="../media/image187.emf"/><Relationship Id="rId4" Type="http://schemas.openxmlformats.org/officeDocument/2006/relationships/image" Target="../media/image186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3" Type="http://schemas.openxmlformats.org/officeDocument/2006/relationships/image" Target="../media/image192.emf"/><Relationship Id="rId7" Type="http://schemas.openxmlformats.org/officeDocument/2006/relationships/image" Target="../media/image196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emf"/><Relationship Id="rId2" Type="http://schemas.openxmlformats.org/officeDocument/2006/relationships/image" Target="../media/image198.emf"/><Relationship Id="rId1" Type="http://schemas.openxmlformats.org/officeDocument/2006/relationships/image" Target="../media/image197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image" Target="../media/image212.wmf"/><Relationship Id="rId3" Type="http://schemas.openxmlformats.org/officeDocument/2006/relationships/image" Target="../media/image202.emf"/><Relationship Id="rId7" Type="http://schemas.openxmlformats.org/officeDocument/2006/relationships/image" Target="../media/image206.wmf"/><Relationship Id="rId12" Type="http://schemas.openxmlformats.org/officeDocument/2006/relationships/image" Target="../media/image211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6" Type="http://schemas.openxmlformats.org/officeDocument/2006/relationships/image" Target="../media/image205.wmf"/><Relationship Id="rId11" Type="http://schemas.openxmlformats.org/officeDocument/2006/relationships/image" Target="../media/image210.emf"/><Relationship Id="rId5" Type="http://schemas.openxmlformats.org/officeDocument/2006/relationships/image" Target="../media/image204.emf"/><Relationship Id="rId10" Type="http://schemas.openxmlformats.org/officeDocument/2006/relationships/image" Target="../media/image209.emf"/><Relationship Id="rId4" Type="http://schemas.openxmlformats.org/officeDocument/2006/relationships/image" Target="../media/image203.emf"/><Relationship Id="rId9" Type="http://schemas.openxmlformats.org/officeDocument/2006/relationships/image" Target="../media/image208.emf"/><Relationship Id="rId14" Type="http://schemas.openxmlformats.org/officeDocument/2006/relationships/image" Target="../media/image2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3" Type="http://schemas.openxmlformats.org/officeDocument/2006/relationships/image" Target="../media/image216.emf"/><Relationship Id="rId7" Type="http://schemas.openxmlformats.org/officeDocument/2006/relationships/image" Target="../media/image220.emf"/><Relationship Id="rId2" Type="http://schemas.openxmlformats.org/officeDocument/2006/relationships/image" Target="../media/image215.e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5" Type="http://schemas.openxmlformats.org/officeDocument/2006/relationships/image" Target="../media/image218.emf"/><Relationship Id="rId10" Type="http://schemas.openxmlformats.org/officeDocument/2006/relationships/image" Target="../media/image223.emf"/><Relationship Id="rId4" Type="http://schemas.openxmlformats.org/officeDocument/2006/relationships/image" Target="../media/image217.emf"/><Relationship Id="rId9" Type="http://schemas.openxmlformats.org/officeDocument/2006/relationships/image" Target="../media/image222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image" Target="../media/image236.emf"/><Relationship Id="rId3" Type="http://schemas.openxmlformats.org/officeDocument/2006/relationships/image" Target="../media/image226.wmf"/><Relationship Id="rId7" Type="http://schemas.openxmlformats.org/officeDocument/2006/relationships/image" Target="../media/image230.emf"/><Relationship Id="rId12" Type="http://schemas.openxmlformats.org/officeDocument/2006/relationships/image" Target="../media/image235.e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11" Type="http://schemas.openxmlformats.org/officeDocument/2006/relationships/image" Target="../media/image234.emf"/><Relationship Id="rId5" Type="http://schemas.openxmlformats.org/officeDocument/2006/relationships/image" Target="../media/image228.wmf"/><Relationship Id="rId15" Type="http://schemas.openxmlformats.org/officeDocument/2006/relationships/image" Target="../media/image238.wmf"/><Relationship Id="rId10" Type="http://schemas.openxmlformats.org/officeDocument/2006/relationships/image" Target="../media/image233.emf"/><Relationship Id="rId4" Type="http://schemas.openxmlformats.org/officeDocument/2006/relationships/image" Target="../media/image227.wmf"/><Relationship Id="rId9" Type="http://schemas.openxmlformats.org/officeDocument/2006/relationships/image" Target="../media/image232.emf"/><Relationship Id="rId14" Type="http://schemas.openxmlformats.org/officeDocument/2006/relationships/image" Target="../media/image237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7" Type="http://schemas.openxmlformats.org/officeDocument/2006/relationships/image" Target="../media/image245.wmf"/><Relationship Id="rId2" Type="http://schemas.openxmlformats.org/officeDocument/2006/relationships/image" Target="../media/image240.emf"/><Relationship Id="rId1" Type="http://schemas.openxmlformats.org/officeDocument/2006/relationships/image" Target="../media/image239.e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emf"/><Relationship Id="rId2" Type="http://schemas.openxmlformats.org/officeDocument/2006/relationships/image" Target="../media/image247.wmf"/><Relationship Id="rId1" Type="http://schemas.openxmlformats.org/officeDocument/2006/relationships/image" Target="../media/image246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emf"/><Relationship Id="rId7" Type="http://schemas.openxmlformats.org/officeDocument/2006/relationships/image" Target="../media/image248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Relationship Id="rId6" Type="http://schemas.openxmlformats.org/officeDocument/2006/relationships/image" Target="../media/image254.emf"/><Relationship Id="rId5" Type="http://schemas.openxmlformats.org/officeDocument/2006/relationships/image" Target="../media/image253.emf"/><Relationship Id="rId4" Type="http://schemas.openxmlformats.org/officeDocument/2006/relationships/image" Target="../media/image252.e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image" Target="../media/image257.emf"/><Relationship Id="rId7" Type="http://schemas.openxmlformats.org/officeDocument/2006/relationships/image" Target="../media/image261.emf"/><Relationship Id="rId2" Type="http://schemas.openxmlformats.org/officeDocument/2006/relationships/image" Target="../media/image256.emf"/><Relationship Id="rId1" Type="http://schemas.openxmlformats.org/officeDocument/2006/relationships/image" Target="../media/image255.emf"/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10" Type="http://schemas.openxmlformats.org/officeDocument/2006/relationships/image" Target="../media/image264.wmf"/><Relationship Id="rId4" Type="http://schemas.openxmlformats.org/officeDocument/2006/relationships/image" Target="../media/image258.emf"/><Relationship Id="rId9" Type="http://schemas.openxmlformats.org/officeDocument/2006/relationships/image" Target="../media/image26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emf"/><Relationship Id="rId7" Type="http://schemas.openxmlformats.org/officeDocument/2006/relationships/image" Target="../media/image271.wmf"/><Relationship Id="rId2" Type="http://schemas.openxmlformats.org/officeDocument/2006/relationships/image" Target="../media/image266.emf"/><Relationship Id="rId1" Type="http://schemas.openxmlformats.org/officeDocument/2006/relationships/image" Target="../media/image265.emf"/><Relationship Id="rId6" Type="http://schemas.openxmlformats.org/officeDocument/2006/relationships/image" Target="../media/image270.wmf"/><Relationship Id="rId5" Type="http://schemas.openxmlformats.org/officeDocument/2006/relationships/image" Target="../media/image269.emf"/><Relationship Id="rId4" Type="http://schemas.openxmlformats.org/officeDocument/2006/relationships/image" Target="../media/image268.e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emf"/><Relationship Id="rId13" Type="http://schemas.openxmlformats.org/officeDocument/2006/relationships/image" Target="../media/image284.emf"/><Relationship Id="rId3" Type="http://schemas.openxmlformats.org/officeDocument/2006/relationships/image" Target="../media/image274.emf"/><Relationship Id="rId7" Type="http://schemas.openxmlformats.org/officeDocument/2006/relationships/image" Target="../media/image278.emf"/><Relationship Id="rId12" Type="http://schemas.openxmlformats.org/officeDocument/2006/relationships/image" Target="../media/image283.emf"/><Relationship Id="rId2" Type="http://schemas.openxmlformats.org/officeDocument/2006/relationships/image" Target="../media/image273.emf"/><Relationship Id="rId1" Type="http://schemas.openxmlformats.org/officeDocument/2006/relationships/image" Target="../media/image272.emf"/><Relationship Id="rId6" Type="http://schemas.openxmlformats.org/officeDocument/2006/relationships/image" Target="../media/image277.emf"/><Relationship Id="rId11" Type="http://schemas.openxmlformats.org/officeDocument/2006/relationships/image" Target="../media/image282.emf"/><Relationship Id="rId5" Type="http://schemas.openxmlformats.org/officeDocument/2006/relationships/image" Target="../media/image276.emf"/><Relationship Id="rId15" Type="http://schemas.openxmlformats.org/officeDocument/2006/relationships/image" Target="../media/image286.wmf"/><Relationship Id="rId10" Type="http://schemas.openxmlformats.org/officeDocument/2006/relationships/image" Target="../media/image281.emf"/><Relationship Id="rId4" Type="http://schemas.openxmlformats.org/officeDocument/2006/relationships/image" Target="../media/image275.emf"/><Relationship Id="rId9" Type="http://schemas.openxmlformats.org/officeDocument/2006/relationships/image" Target="../media/image280.emf"/><Relationship Id="rId14" Type="http://schemas.openxmlformats.org/officeDocument/2006/relationships/image" Target="../media/image28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e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" Type="http://schemas.openxmlformats.org/officeDocument/2006/relationships/image" Target="../media/image294.emf"/><Relationship Id="rId4" Type="http://schemas.openxmlformats.org/officeDocument/2006/relationships/image" Target="../media/image29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emf"/><Relationship Id="rId13" Type="http://schemas.openxmlformats.org/officeDocument/2006/relationships/image" Target="../media/image310.emf"/><Relationship Id="rId3" Type="http://schemas.openxmlformats.org/officeDocument/2006/relationships/image" Target="../media/image300.emf"/><Relationship Id="rId7" Type="http://schemas.openxmlformats.org/officeDocument/2006/relationships/image" Target="../media/image304.emf"/><Relationship Id="rId12" Type="http://schemas.openxmlformats.org/officeDocument/2006/relationships/image" Target="../media/image309.emf"/><Relationship Id="rId2" Type="http://schemas.openxmlformats.org/officeDocument/2006/relationships/image" Target="../media/image299.emf"/><Relationship Id="rId1" Type="http://schemas.openxmlformats.org/officeDocument/2006/relationships/image" Target="../media/image298.emf"/><Relationship Id="rId6" Type="http://schemas.openxmlformats.org/officeDocument/2006/relationships/image" Target="../media/image303.emf"/><Relationship Id="rId11" Type="http://schemas.openxmlformats.org/officeDocument/2006/relationships/image" Target="../media/image308.emf"/><Relationship Id="rId5" Type="http://schemas.openxmlformats.org/officeDocument/2006/relationships/image" Target="../media/image302.emf"/><Relationship Id="rId15" Type="http://schemas.openxmlformats.org/officeDocument/2006/relationships/image" Target="../media/image312.emf"/><Relationship Id="rId10" Type="http://schemas.openxmlformats.org/officeDocument/2006/relationships/image" Target="../media/image307.emf"/><Relationship Id="rId4" Type="http://schemas.openxmlformats.org/officeDocument/2006/relationships/image" Target="../media/image301.emf"/><Relationship Id="rId9" Type="http://schemas.openxmlformats.org/officeDocument/2006/relationships/image" Target="../media/image306.emf"/><Relationship Id="rId14" Type="http://schemas.openxmlformats.org/officeDocument/2006/relationships/image" Target="../media/image311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4.wmf"/><Relationship Id="rId1" Type="http://schemas.openxmlformats.org/officeDocument/2006/relationships/image" Target="../media/image313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emf"/><Relationship Id="rId13" Type="http://schemas.openxmlformats.org/officeDocument/2006/relationships/image" Target="../media/image327.emf"/><Relationship Id="rId3" Type="http://schemas.openxmlformats.org/officeDocument/2006/relationships/image" Target="../media/image317.emf"/><Relationship Id="rId7" Type="http://schemas.openxmlformats.org/officeDocument/2006/relationships/image" Target="../media/image321.emf"/><Relationship Id="rId12" Type="http://schemas.openxmlformats.org/officeDocument/2006/relationships/image" Target="../media/image326.emf"/><Relationship Id="rId2" Type="http://schemas.openxmlformats.org/officeDocument/2006/relationships/image" Target="../media/image316.emf"/><Relationship Id="rId1" Type="http://schemas.openxmlformats.org/officeDocument/2006/relationships/image" Target="../media/image315.emf"/><Relationship Id="rId6" Type="http://schemas.openxmlformats.org/officeDocument/2006/relationships/image" Target="../media/image320.emf"/><Relationship Id="rId11" Type="http://schemas.openxmlformats.org/officeDocument/2006/relationships/image" Target="../media/image325.emf"/><Relationship Id="rId5" Type="http://schemas.openxmlformats.org/officeDocument/2006/relationships/image" Target="../media/image319.emf"/><Relationship Id="rId10" Type="http://schemas.openxmlformats.org/officeDocument/2006/relationships/image" Target="../media/image324.emf"/><Relationship Id="rId4" Type="http://schemas.openxmlformats.org/officeDocument/2006/relationships/image" Target="../media/image318.emf"/><Relationship Id="rId9" Type="http://schemas.openxmlformats.org/officeDocument/2006/relationships/image" Target="../media/image323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emf"/><Relationship Id="rId13" Type="http://schemas.openxmlformats.org/officeDocument/2006/relationships/image" Target="../media/image345.emf"/><Relationship Id="rId3" Type="http://schemas.openxmlformats.org/officeDocument/2006/relationships/image" Target="../media/image335.emf"/><Relationship Id="rId7" Type="http://schemas.openxmlformats.org/officeDocument/2006/relationships/image" Target="../media/image339.emf"/><Relationship Id="rId12" Type="http://schemas.openxmlformats.org/officeDocument/2006/relationships/image" Target="../media/image344.emf"/><Relationship Id="rId2" Type="http://schemas.openxmlformats.org/officeDocument/2006/relationships/image" Target="../media/image334.emf"/><Relationship Id="rId1" Type="http://schemas.openxmlformats.org/officeDocument/2006/relationships/image" Target="../media/image333.emf"/><Relationship Id="rId6" Type="http://schemas.openxmlformats.org/officeDocument/2006/relationships/image" Target="../media/image338.emf"/><Relationship Id="rId11" Type="http://schemas.openxmlformats.org/officeDocument/2006/relationships/image" Target="../media/image343.emf"/><Relationship Id="rId5" Type="http://schemas.openxmlformats.org/officeDocument/2006/relationships/image" Target="../media/image337.emf"/><Relationship Id="rId15" Type="http://schemas.openxmlformats.org/officeDocument/2006/relationships/image" Target="../media/image347.wmf"/><Relationship Id="rId10" Type="http://schemas.openxmlformats.org/officeDocument/2006/relationships/image" Target="../media/image342.emf"/><Relationship Id="rId4" Type="http://schemas.openxmlformats.org/officeDocument/2006/relationships/image" Target="../media/image336.emf"/><Relationship Id="rId9" Type="http://schemas.openxmlformats.org/officeDocument/2006/relationships/image" Target="../media/image341.emf"/><Relationship Id="rId14" Type="http://schemas.openxmlformats.org/officeDocument/2006/relationships/image" Target="../media/image346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emf"/><Relationship Id="rId4" Type="http://schemas.openxmlformats.org/officeDocument/2006/relationships/image" Target="../media/image353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emf"/><Relationship Id="rId3" Type="http://schemas.openxmlformats.org/officeDocument/2006/relationships/image" Target="../media/image357.wmf"/><Relationship Id="rId7" Type="http://schemas.openxmlformats.org/officeDocument/2006/relationships/image" Target="../media/image361.emf"/><Relationship Id="rId2" Type="http://schemas.openxmlformats.org/officeDocument/2006/relationships/image" Target="../media/image356.wmf"/><Relationship Id="rId1" Type="http://schemas.openxmlformats.org/officeDocument/2006/relationships/image" Target="../media/image355.wmf"/><Relationship Id="rId6" Type="http://schemas.openxmlformats.org/officeDocument/2006/relationships/image" Target="../media/image360.emf"/><Relationship Id="rId5" Type="http://schemas.openxmlformats.org/officeDocument/2006/relationships/image" Target="../media/image359.emf"/><Relationship Id="rId4" Type="http://schemas.openxmlformats.org/officeDocument/2006/relationships/image" Target="../media/image358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emf"/><Relationship Id="rId2" Type="http://schemas.openxmlformats.org/officeDocument/2006/relationships/image" Target="../media/image364.wmf"/><Relationship Id="rId1" Type="http://schemas.openxmlformats.org/officeDocument/2006/relationships/image" Target="../media/image363.wmf"/><Relationship Id="rId5" Type="http://schemas.openxmlformats.org/officeDocument/2006/relationships/image" Target="../media/image367.emf"/><Relationship Id="rId4" Type="http://schemas.openxmlformats.org/officeDocument/2006/relationships/image" Target="../media/image366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emf"/><Relationship Id="rId2" Type="http://schemas.openxmlformats.org/officeDocument/2006/relationships/image" Target="../media/image369.emf"/><Relationship Id="rId1" Type="http://schemas.openxmlformats.org/officeDocument/2006/relationships/image" Target="../media/image368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2.emf"/><Relationship Id="rId1" Type="http://schemas.openxmlformats.org/officeDocument/2006/relationships/image" Target="../media/image37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emf"/><Relationship Id="rId2" Type="http://schemas.openxmlformats.org/officeDocument/2006/relationships/image" Target="../media/image374.wmf"/><Relationship Id="rId1" Type="http://schemas.openxmlformats.org/officeDocument/2006/relationships/image" Target="../media/image37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emf"/><Relationship Id="rId2" Type="http://schemas.openxmlformats.org/officeDocument/2006/relationships/image" Target="../media/image377.emf"/><Relationship Id="rId1" Type="http://schemas.openxmlformats.org/officeDocument/2006/relationships/image" Target="../media/image376.wmf"/><Relationship Id="rId6" Type="http://schemas.openxmlformats.org/officeDocument/2006/relationships/image" Target="../media/image375.emf"/><Relationship Id="rId5" Type="http://schemas.openxmlformats.org/officeDocument/2006/relationships/image" Target="../media/image380.wmf"/><Relationship Id="rId4" Type="http://schemas.openxmlformats.org/officeDocument/2006/relationships/image" Target="../media/image379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3.emf"/><Relationship Id="rId2" Type="http://schemas.openxmlformats.org/officeDocument/2006/relationships/image" Target="../media/image382.emf"/><Relationship Id="rId1" Type="http://schemas.openxmlformats.org/officeDocument/2006/relationships/image" Target="../media/image381.wmf"/><Relationship Id="rId5" Type="http://schemas.openxmlformats.org/officeDocument/2006/relationships/image" Target="../media/image385.wmf"/><Relationship Id="rId4" Type="http://schemas.openxmlformats.org/officeDocument/2006/relationships/image" Target="../media/image384.e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wmf"/><Relationship Id="rId7" Type="http://schemas.openxmlformats.org/officeDocument/2006/relationships/image" Target="../media/image392.wmf"/><Relationship Id="rId2" Type="http://schemas.openxmlformats.org/officeDocument/2006/relationships/image" Target="../media/image387.wmf"/><Relationship Id="rId1" Type="http://schemas.openxmlformats.org/officeDocument/2006/relationships/image" Target="../media/image386.wmf"/><Relationship Id="rId6" Type="http://schemas.openxmlformats.org/officeDocument/2006/relationships/image" Target="../media/image391.emf"/><Relationship Id="rId5" Type="http://schemas.openxmlformats.org/officeDocument/2006/relationships/image" Target="../media/image390.emf"/><Relationship Id="rId4" Type="http://schemas.openxmlformats.org/officeDocument/2006/relationships/image" Target="../media/image389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6.emf"/><Relationship Id="rId2" Type="http://schemas.openxmlformats.org/officeDocument/2006/relationships/image" Target="../media/image395.emf"/><Relationship Id="rId1" Type="http://schemas.openxmlformats.org/officeDocument/2006/relationships/image" Target="../media/image394.emf"/><Relationship Id="rId6" Type="http://schemas.openxmlformats.org/officeDocument/2006/relationships/image" Target="../media/image399.wmf"/><Relationship Id="rId5" Type="http://schemas.openxmlformats.org/officeDocument/2006/relationships/image" Target="../media/image398.wmf"/><Relationship Id="rId4" Type="http://schemas.openxmlformats.org/officeDocument/2006/relationships/image" Target="../media/image397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wmf"/><Relationship Id="rId7" Type="http://schemas.openxmlformats.org/officeDocument/2006/relationships/image" Target="../media/image406.emf"/><Relationship Id="rId2" Type="http://schemas.openxmlformats.org/officeDocument/2006/relationships/image" Target="../media/image401.wmf"/><Relationship Id="rId1" Type="http://schemas.openxmlformats.org/officeDocument/2006/relationships/image" Target="../media/image400.wmf"/><Relationship Id="rId6" Type="http://schemas.openxmlformats.org/officeDocument/2006/relationships/image" Target="../media/image405.wmf"/><Relationship Id="rId5" Type="http://schemas.openxmlformats.org/officeDocument/2006/relationships/image" Target="../media/image404.wmf"/><Relationship Id="rId4" Type="http://schemas.openxmlformats.org/officeDocument/2006/relationships/image" Target="../media/image403.e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emf"/><Relationship Id="rId3" Type="http://schemas.openxmlformats.org/officeDocument/2006/relationships/image" Target="../media/image409.emf"/><Relationship Id="rId7" Type="http://schemas.openxmlformats.org/officeDocument/2006/relationships/image" Target="../media/image413.emf"/><Relationship Id="rId2" Type="http://schemas.openxmlformats.org/officeDocument/2006/relationships/image" Target="../media/image408.emf"/><Relationship Id="rId1" Type="http://schemas.openxmlformats.org/officeDocument/2006/relationships/image" Target="../media/image407.emf"/><Relationship Id="rId6" Type="http://schemas.openxmlformats.org/officeDocument/2006/relationships/image" Target="../media/image412.emf"/><Relationship Id="rId5" Type="http://schemas.openxmlformats.org/officeDocument/2006/relationships/image" Target="../media/image411.emf"/><Relationship Id="rId10" Type="http://schemas.openxmlformats.org/officeDocument/2006/relationships/image" Target="../media/image416.emf"/><Relationship Id="rId4" Type="http://schemas.openxmlformats.org/officeDocument/2006/relationships/image" Target="../media/image410.emf"/><Relationship Id="rId9" Type="http://schemas.openxmlformats.org/officeDocument/2006/relationships/image" Target="../media/image415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emf"/><Relationship Id="rId3" Type="http://schemas.openxmlformats.org/officeDocument/2006/relationships/image" Target="../media/image419.emf"/><Relationship Id="rId7" Type="http://schemas.openxmlformats.org/officeDocument/2006/relationships/image" Target="../media/image415.wmf"/><Relationship Id="rId2" Type="http://schemas.openxmlformats.org/officeDocument/2006/relationships/image" Target="../media/image418.emf"/><Relationship Id="rId1" Type="http://schemas.openxmlformats.org/officeDocument/2006/relationships/image" Target="../media/image417.emf"/><Relationship Id="rId6" Type="http://schemas.openxmlformats.org/officeDocument/2006/relationships/image" Target="../media/image422.emf"/><Relationship Id="rId5" Type="http://schemas.openxmlformats.org/officeDocument/2006/relationships/image" Target="../media/image421.emf"/><Relationship Id="rId10" Type="http://schemas.openxmlformats.org/officeDocument/2006/relationships/image" Target="../media/image425.wmf"/><Relationship Id="rId4" Type="http://schemas.openxmlformats.org/officeDocument/2006/relationships/image" Target="../media/image420.emf"/><Relationship Id="rId9" Type="http://schemas.openxmlformats.org/officeDocument/2006/relationships/image" Target="../media/image424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emf"/><Relationship Id="rId13" Type="http://schemas.openxmlformats.org/officeDocument/2006/relationships/image" Target="../media/image436.wmf"/><Relationship Id="rId3" Type="http://schemas.openxmlformats.org/officeDocument/2006/relationships/image" Target="../media/image428.emf"/><Relationship Id="rId7" Type="http://schemas.openxmlformats.org/officeDocument/2006/relationships/image" Target="../media/image431.emf"/><Relationship Id="rId12" Type="http://schemas.openxmlformats.org/officeDocument/2006/relationships/image" Target="../media/image425.wmf"/><Relationship Id="rId2" Type="http://schemas.openxmlformats.org/officeDocument/2006/relationships/image" Target="../media/image427.emf"/><Relationship Id="rId1" Type="http://schemas.openxmlformats.org/officeDocument/2006/relationships/image" Target="../media/image426.emf"/><Relationship Id="rId6" Type="http://schemas.openxmlformats.org/officeDocument/2006/relationships/image" Target="../media/image415.wmf"/><Relationship Id="rId11" Type="http://schemas.openxmlformats.org/officeDocument/2006/relationships/image" Target="../media/image435.emf"/><Relationship Id="rId5" Type="http://schemas.openxmlformats.org/officeDocument/2006/relationships/image" Target="../media/image430.emf"/><Relationship Id="rId10" Type="http://schemas.openxmlformats.org/officeDocument/2006/relationships/image" Target="../media/image434.emf"/><Relationship Id="rId4" Type="http://schemas.openxmlformats.org/officeDocument/2006/relationships/image" Target="../media/image429.emf"/><Relationship Id="rId9" Type="http://schemas.openxmlformats.org/officeDocument/2006/relationships/image" Target="../media/image433.e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emf"/><Relationship Id="rId13" Type="http://schemas.openxmlformats.org/officeDocument/2006/relationships/image" Target="../media/image448.emf"/><Relationship Id="rId3" Type="http://schemas.openxmlformats.org/officeDocument/2006/relationships/image" Target="../media/image439.emf"/><Relationship Id="rId7" Type="http://schemas.openxmlformats.org/officeDocument/2006/relationships/image" Target="../media/image442.emf"/><Relationship Id="rId12" Type="http://schemas.openxmlformats.org/officeDocument/2006/relationships/image" Target="../media/image447.emf"/><Relationship Id="rId17" Type="http://schemas.openxmlformats.org/officeDocument/2006/relationships/image" Target="../media/image451.wmf"/><Relationship Id="rId2" Type="http://schemas.openxmlformats.org/officeDocument/2006/relationships/image" Target="../media/image438.emf"/><Relationship Id="rId16" Type="http://schemas.openxmlformats.org/officeDocument/2006/relationships/image" Target="../media/image450.emf"/><Relationship Id="rId1" Type="http://schemas.openxmlformats.org/officeDocument/2006/relationships/image" Target="../media/image437.emf"/><Relationship Id="rId6" Type="http://schemas.openxmlformats.org/officeDocument/2006/relationships/image" Target="../media/image441.emf"/><Relationship Id="rId11" Type="http://schemas.openxmlformats.org/officeDocument/2006/relationships/image" Target="../media/image446.emf"/><Relationship Id="rId5" Type="http://schemas.openxmlformats.org/officeDocument/2006/relationships/image" Target="../media/image440.emf"/><Relationship Id="rId15" Type="http://schemas.openxmlformats.org/officeDocument/2006/relationships/image" Target="../media/image415.wmf"/><Relationship Id="rId10" Type="http://schemas.openxmlformats.org/officeDocument/2006/relationships/image" Target="../media/image445.emf"/><Relationship Id="rId4" Type="http://schemas.openxmlformats.org/officeDocument/2006/relationships/image" Target="../media/image392.wmf"/><Relationship Id="rId9" Type="http://schemas.openxmlformats.org/officeDocument/2006/relationships/image" Target="../media/image444.emf"/><Relationship Id="rId14" Type="http://schemas.openxmlformats.org/officeDocument/2006/relationships/image" Target="../media/image44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8.emf"/><Relationship Id="rId13" Type="http://schemas.openxmlformats.org/officeDocument/2006/relationships/image" Target="../media/image463.emf"/><Relationship Id="rId3" Type="http://schemas.openxmlformats.org/officeDocument/2006/relationships/image" Target="../media/image454.emf"/><Relationship Id="rId7" Type="http://schemas.openxmlformats.org/officeDocument/2006/relationships/image" Target="../media/image415.wmf"/><Relationship Id="rId12" Type="http://schemas.openxmlformats.org/officeDocument/2006/relationships/image" Target="../media/image462.emf"/><Relationship Id="rId2" Type="http://schemas.openxmlformats.org/officeDocument/2006/relationships/image" Target="../media/image453.emf"/><Relationship Id="rId1" Type="http://schemas.openxmlformats.org/officeDocument/2006/relationships/image" Target="../media/image452.wmf"/><Relationship Id="rId6" Type="http://schemas.openxmlformats.org/officeDocument/2006/relationships/image" Target="../media/image457.emf"/><Relationship Id="rId11" Type="http://schemas.openxmlformats.org/officeDocument/2006/relationships/image" Target="../media/image461.emf"/><Relationship Id="rId5" Type="http://schemas.openxmlformats.org/officeDocument/2006/relationships/image" Target="../media/image456.emf"/><Relationship Id="rId10" Type="http://schemas.openxmlformats.org/officeDocument/2006/relationships/image" Target="../media/image460.emf"/><Relationship Id="rId4" Type="http://schemas.openxmlformats.org/officeDocument/2006/relationships/image" Target="../media/image455.emf"/><Relationship Id="rId9" Type="http://schemas.openxmlformats.org/officeDocument/2006/relationships/image" Target="../media/image459.e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emf"/><Relationship Id="rId13" Type="http://schemas.openxmlformats.org/officeDocument/2006/relationships/image" Target="../media/image475.emf"/><Relationship Id="rId3" Type="http://schemas.openxmlformats.org/officeDocument/2006/relationships/image" Target="../media/image466.wmf"/><Relationship Id="rId7" Type="http://schemas.openxmlformats.org/officeDocument/2006/relationships/image" Target="../media/image470.wmf"/><Relationship Id="rId12" Type="http://schemas.openxmlformats.org/officeDocument/2006/relationships/image" Target="../media/image474.emf"/><Relationship Id="rId17" Type="http://schemas.openxmlformats.org/officeDocument/2006/relationships/image" Target="../media/image479.wmf"/><Relationship Id="rId2" Type="http://schemas.openxmlformats.org/officeDocument/2006/relationships/image" Target="../media/image465.emf"/><Relationship Id="rId16" Type="http://schemas.openxmlformats.org/officeDocument/2006/relationships/image" Target="../media/image478.wmf"/><Relationship Id="rId1" Type="http://schemas.openxmlformats.org/officeDocument/2006/relationships/image" Target="../media/image464.wmf"/><Relationship Id="rId6" Type="http://schemas.openxmlformats.org/officeDocument/2006/relationships/image" Target="../media/image469.wmf"/><Relationship Id="rId11" Type="http://schemas.openxmlformats.org/officeDocument/2006/relationships/image" Target="../media/image415.wmf"/><Relationship Id="rId5" Type="http://schemas.openxmlformats.org/officeDocument/2006/relationships/image" Target="../media/image468.emf"/><Relationship Id="rId15" Type="http://schemas.openxmlformats.org/officeDocument/2006/relationships/image" Target="../media/image477.emf"/><Relationship Id="rId10" Type="http://schemas.openxmlformats.org/officeDocument/2006/relationships/image" Target="../media/image473.emf"/><Relationship Id="rId4" Type="http://schemas.openxmlformats.org/officeDocument/2006/relationships/image" Target="../media/image467.emf"/><Relationship Id="rId9" Type="http://schemas.openxmlformats.org/officeDocument/2006/relationships/image" Target="../media/image472.emf"/><Relationship Id="rId14" Type="http://schemas.openxmlformats.org/officeDocument/2006/relationships/image" Target="../media/image476.e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wmf"/><Relationship Id="rId13" Type="http://schemas.openxmlformats.org/officeDocument/2006/relationships/image" Target="../media/image492.wmf"/><Relationship Id="rId3" Type="http://schemas.openxmlformats.org/officeDocument/2006/relationships/image" Target="../media/image482.wmf"/><Relationship Id="rId7" Type="http://schemas.openxmlformats.org/officeDocument/2006/relationships/image" Target="../media/image486.wmf"/><Relationship Id="rId12" Type="http://schemas.openxmlformats.org/officeDocument/2006/relationships/image" Target="../media/image491.wmf"/><Relationship Id="rId2" Type="http://schemas.openxmlformats.org/officeDocument/2006/relationships/image" Target="../media/image481.emf"/><Relationship Id="rId1" Type="http://schemas.openxmlformats.org/officeDocument/2006/relationships/image" Target="../media/image480.wmf"/><Relationship Id="rId6" Type="http://schemas.openxmlformats.org/officeDocument/2006/relationships/image" Target="../media/image485.wmf"/><Relationship Id="rId11" Type="http://schemas.openxmlformats.org/officeDocument/2006/relationships/image" Target="../media/image490.emf"/><Relationship Id="rId5" Type="http://schemas.openxmlformats.org/officeDocument/2006/relationships/image" Target="../media/image484.wmf"/><Relationship Id="rId10" Type="http://schemas.openxmlformats.org/officeDocument/2006/relationships/image" Target="../media/image489.emf"/><Relationship Id="rId4" Type="http://schemas.openxmlformats.org/officeDocument/2006/relationships/image" Target="../media/image483.wmf"/><Relationship Id="rId9" Type="http://schemas.openxmlformats.org/officeDocument/2006/relationships/image" Target="../media/image488.e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wmf"/><Relationship Id="rId13" Type="http://schemas.openxmlformats.org/officeDocument/2006/relationships/image" Target="../media/image505.wmf"/><Relationship Id="rId3" Type="http://schemas.openxmlformats.org/officeDocument/2006/relationships/image" Target="../media/image495.wmf"/><Relationship Id="rId7" Type="http://schemas.openxmlformats.org/officeDocument/2006/relationships/image" Target="../media/image499.wmf"/><Relationship Id="rId12" Type="http://schemas.openxmlformats.org/officeDocument/2006/relationships/image" Target="../media/image504.emf"/><Relationship Id="rId2" Type="http://schemas.openxmlformats.org/officeDocument/2006/relationships/image" Target="../media/image494.wmf"/><Relationship Id="rId1" Type="http://schemas.openxmlformats.org/officeDocument/2006/relationships/image" Target="../media/image493.wmf"/><Relationship Id="rId6" Type="http://schemas.openxmlformats.org/officeDocument/2006/relationships/image" Target="../media/image498.wmf"/><Relationship Id="rId11" Type="http://schemas.openxmlformats.org/officeDocument/2006/relationships/image" Target="../media/image503.emf"/><Relationship Id="rId5" Type="http://schemas.openxmlformats.org/officeDocument/2006/relationships/image" Target="../media/image497.wmf"/><Relationship Id="rId10" Type="http://schemas.openxmlformats.org/officeDocument/2006/relationships/image" Target="../media/image502.emf"/><Relationship Id="rId4" Type="http://schemas.openxmlformats.org/officeDocument/2006/relationships/image" Target="../media/image496.wmf"/><Relationship Id="rId9" Type="http://schemas.openxmlformats.org/officeDocument/2006/relationships/image" Target="../media/image501.emf"/><Relationship Id="rId14" Type="http://schemas.openxmlformats.org/officeDocument/2006/relationships/image" Target="../media/image506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9.emf"/><Relationship Id="rId2" Type="http://schemas.openxmlformats.org/officeDocument/2006/relationships/image" Target="../media/image508.emf"/><Relationship Id="rId1" Type="http://schemas.openxmlformats.org/officeDocument/2006/relationships/image" Target="../media/image507.emf"/><Relationship Id="rId6" Type="http://schemas.openxmlformats.org/officeDocument/2006/relationships/image" Target="../media/image512.emf"/><Relationship Id="rId5" Type="http://schemas.openxmlformats.org/officeDocument/2006/relationships/image" Target="../media/image511.emf"/><Relationship Id="rId4" Type="http://schemas.openxmlformats.org/officeDocument/2006/relationships/image" Target="../media/image510.e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emf"/><Relationship Id="rId13" Type="http://schemas.openxmlformats.org/officeDocument/2006/relationships/image" Target="../media/image525.emf"/><Relationship Id="rId3" Type="http://schemas.openxmlformats.org/officeDocument/2006/relationships/image" Target="../media/image515.emf"/><Relationship Id="rId7" Type="http://schemas.openxmlformats.org/officeDocument/2006/relationships/image" Target="../media/image519.emf"/><Relationship Id="rId12" Type="http://schemas.openxmlformats.org/officeDocument/2006/relationships/image" Target="../media/image524.emf"/><Relationship Id="rId2" Type="http://schemas.openxmlformats.org/officeDocument/2006/relationships/image" Target="../media/image514.emf"/><Relationship Id="rId1" Type="http://schemas.openxmlformats.org/officeDocument/2006/relationships/image" Target="../media/image513.emf"/><Relationship Id="rId6" Type="http://schemas.openxmlformats.org/officeDocument/2006/relationships/image" Target="../media/image518.wmf"/><Relationship Id="rId11" Type="http://schemas.openxmlformats.org/officeDocument/2006/relationships/image" Target="../media/image523.emf"/><Relationship Id="rId5" Type="http://schemas.openxmlformats.org/officeDocument/2006/relationships/image" Target="../media/image517.emf"/><Relationship Id="rId10" Type="http://schemas.openxmlformats.org/officeDocument/2006/relationships/image" Target="../media/image522.emf"/><Relationship Id="rId4" Type="http://schemas.openxmlformats.org/officeDocument/2006/relationships/image" Target="../media/image516.emf"/><Relationship Id="rId9" Type="http://schemas.openxmlformats.org/officeDocument/2006/relationships/image" Target="../media/image521.e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3.emf"/><Relationship Id="rId3" Type="http://schemas.openxmlformats.org/officeDocument/2006/relationships/image" Target="../media/image528.wmf"/><Relationship Id="rId7" Type="http://schemas.openxmlformats.org/officeDocument/2006/relationships/image" Target="../media/image532.wmf"/><Relationship Id="rId2" Type="http://schemas.openxmlformats.org/officeDocument/2006/relationships/image" Target="../media/image527.emf"/><Relationship Id="rId1" Type="http://schemas.openxmlformats.org/officeDocument/2006/relationships/image" Target="../media/image526.emf"/><Relationship Id="rId6" Type="http://schemas.openxmlformats.org/officeDocument/2006/relationships/image" Target="../media/image531.emf"/><Relationship Id="rId5" Type="http://schemas.openxmlformats.org/officeDocument/2006/relationships/image" Target="../media/image530.emf"/><Relationship Id="rId4" Type="http://schemas.openxmlformats.org/officeDocument/2006/relationships/image" Target="../media/image529.wmf"/><Relationship Id="rId9" Type="http://schemas.openxmlformats.org/officeDocument/2006/relationships/image" Target="../media/image534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2.emf"/><Relationship Id="rId13" Type="http://schemas.openxmlformats.org/officeDocument/2006/relationships/image" Target="../media/image547.emf"/><Relationship Id="rId3" Type="http://schemas.openxmlformats.org/officeDocument/2006/relationships/image" Target="../media/image537.emf"/><Relationship Id="rId7" Type="http://schemas.openxmlformats.org/officeDocument/2006/relationships/image" Target="../media/image541.emf"/><Relationship Id="rId12" Type="http://schemas.openxmlformats.org/officeDocument/2006/relationships/image" Target="../media/image546.emf"/><Relationship Id="rId2" Type="http://schemas.openxmlformats.org/officeDocument/2006/relationships/image" Target="../media/image536.emf"/><Relationship Id="rId1" Type="http://schemas.openxmlformats.org/officeDocument/2006/relationships/image" Target="../media/image535.emf"/><Relationship Id="rId6" Type="http://schemas.openxmlformats.org/officeDocument/2006/relationships/image" Target="../media/image540.emf"/><Relationship Id="rId11" Type="http://schemas.openxmlformats.org/officeDocument/2006/relationships/image" Target="../media/image545.emf"/><Relationship Id="rId5" Type="http://schemas.openxmlformats.org/officeDocument/2006/relationships/image" Target="../media/image539.emf"/><Relationship Id="rId10" Type="http://schemas.openxmlformats.org/officeDocument/2006/relationships/image" Target="../media/image544.emf"/><Relationship Id="rId4" Type="http://schemas.openxmlformats.org/officeDocument/2006/relationships/image" Target="../media/image538.emf"/><Relationship Id="rId9" Type="http://schemas.openxmlformats.org/officeDocument/2006/relationships/image" Target="../media/image543.e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5.emf"/><Relationship Id="rId3" Type="http://schemas.openxmlformats.org/officeDocument/2006/relationships/image" Target="../media/image550.wmf"/><Relationship Id="rId7" Type="http://schemas.openxmlformats.org/officeDocument/2006/relationships/image" Target="../media/image554.wmf"/><Relationship Id="rId2" Type="http://schemas.openxmlformats.org/officeDocument/2006/relationships/image" Target="../media/image549.wmf"/><Relationship Id="rId1" Type="http://schemas.openxmlformats.org/officeDocument/2006/relationships/image" Target="../media/image548.emf"/><Relationship Id="rId6" Type="http://schemas.openxmlformats.org/officeDocument/2006/relationships/image" Target="../media/image553.emf"/><Relationship Id="rId5" Type="http://schemas.openxmlformats.org/officeDocument/2006/relationships/image" Target="../media/image552.wmf"/><Relationship Id="rId4" Type="http://schemas.openxmlformats.org/officeDocument/2006/relationships/image" Target="../media/image551.wmf"/><Relationship Id="rId9" Type="http://schemas.openxmlformats.org/officeDocument/2006/relationships/image" Target="../media/image55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905-11F1-4BBE-B634-EDF2986C99CA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C8A4-2E16-4281-AD08-BF71F10272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316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905-11F1-4BBE-B634-EDF2986C99CA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C8A4-2E16-4281-AD08-BF71F10272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734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905-11F1-4BBE-B634-EDF2986C99CA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C8A4-2E16-4281-AD08-BF71F10272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379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6BBEC-B0CB-4FC8-B132-D75CF48B348E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36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42757-28DC-4859-B273-07AA0DBB7B2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28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66476-0887-4981-AA92-92658E90AF7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4851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F9762-6EB3-4A9C-9C4D-9A14506D455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1182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01B097-1FA5-4D27-9DBF-AAFC41F4AB26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940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71355-769B-4C24-AC23-2D50A79CF35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8807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88C38-B1CF-47BB-9009-2708D9735EE6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61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E7920-4FCC-40FB-87AA-518C717F09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61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905-11F1-4BBE-B634-EDF2986C99CA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C8A4-2E16-4281-AD08-BF71F10272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1311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B2B21-3F18-440C-955C-C59EDB3E7E0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264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73CB1-9C6B-4695-BE8A-76D557CFF7F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98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D5C75-99CE-4FCF-9BB4-A43E646FD318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1095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AC06C-171E-4DF1-9BCD-1FE67483CFC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8217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D6C12-D2A0-445E-A0B3-6BFCBA435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24575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B72B9-4306-4023-B8B1-C1C043510E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7226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905-11F1-4BBE-B634-EDF2986C99CA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C8A4-2E16-4281-AD08-BF71F10272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93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905-11F1-4BBE-B634-EDF2986C99CA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C8A4-2E16-4281-AD08-BF71F10272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938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905-11F1-4BBE-B634-EDF2986C99CA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C8A4-2E16-4281-AD08-BF71F10272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919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905-11F1-4BBE-B634-EDF2986C99CA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C8A4-2E16-4281-AD08-BF71F10272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310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905-11F1-4BBE-B634-EDF2986C99CA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C8A4-2E16-4281-AD08-BF71F10272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749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905-11F1-4BBE-B634-EDF2986C99CA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C8A4-2E16-4281-AD08-BF71F10272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334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905-11F1-4BBE-B634-EDF2986C99CA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C8A4-2E16-4281-AD08-BF71F10272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354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5905-11F1-4BBE-B634-EDF2986C99CA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C8A4-2E16-4281-AD08-BF71F10272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415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324B0-3575-433B-AC86-536B1AA46173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61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jpeg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image" Target="../media/image3.jpe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4.e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oleObject" Target="../embeddings/oleObject74.bin"/><Relationship Id="rId18" Type="http://schemas.openxmlformats.org/officeDocument/2006/relationships/oleObject" Target="../embeddings/oleObject79.bin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3.bin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81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4.e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4.bin"/><Relationship Id="rId10" Type="http://schemas.openxmlformats.org/officeDocument/2006/relationships/oleObject" Target="../embeddings/oleObject71.bin"/><Relationship Id="rId19" Type="http://schemas.openxmlformats.org/officeDocument/2006/relationships/oleObject" Target="../embeddings/oleObject80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8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5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4.png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4.e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Relationship Id="rId14" Type="http://schemas.openxmlformats.org/officeDocument/2006/relationships/oleObject" Target="../embeddings/oleObject9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5.bin"/><Relationship Id="rId7" Type="http://schemas.openxmlformats.org/officeDocument/2006/relationships/image" Target="../media/image106.png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04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8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9.png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08.png"/><Relationship Id="rId14" Type="http://schemas.openxmlformats.org/officeDocument/2006/relationships/oleObject" Target="../embeddings/oleObject10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5.bin"/><Relationship Id="rId7" Type="http://schemas.openxmlformats.org/officeDocument/2006/relationships/image" Target="../media/image108.png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4.png"/><Relationship Id="rId11" Type="http://schemas.openxmlformats.org/officeDocument/2006/relationships/oleObject" Target="../embeddings/oleObject107.bin"/><Relationship Id="rId5" Type="http://schemas.openxmlformats.org/officeDocument/2006/relationships/image" Target="../media/image107.png"/><Relationship Id="rId15" Type="http://schemas.openxmlformats.org/officeDocument/2006/relationships/image" Target="../media/image4.emf"/><Relationship Id="rId10" Type="http://schemas.openxmlformats.org/officeDocument/2006/relationships/oleObject" Target="../embeddings/oleObject106.bin"/><Relationship Id="rId4" Type="http://schemas.openxmlformats.org/officeDocument/2006/relationships/image" Target="../media/image106.png"/><Relationship Id="rId9" Type="http://schemas.openxmlformats.org/officeDocument/2006/relationships/image" Target="../media/image109.png"/><Relationship Id="rId14" Type="http://schemas.openxmlformats.org/officeDocument/2006/relationships/oleObject" Target="../embeddings/oleObject1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Office_PowerPoint_97-2003_____1.ppt"/><Relationship Id="rId4" Type="http://schemas.openxmlformats.org/officeDocument/2006/relationships/oleObject" Target="../embeddings/oleObject11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4.emf"/><Relationship Id="rId5" Type="http://schemas.openxmlformats.org/officeDocument/2006/relationships/oleObject" Target="../embeddings/oleObject116.bin"/><Relationship Id="rId10" Type="http://schemas.openxmlformats.org/officeDocument/2006/relationships/oleObject" Target="../embeddings/Microsoft_Office_PowerPoint_97-2003_____2.ppt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2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4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24.bin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3.bin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2.bin"/><Relationship Id="rId9" Type="http://schemas.openxmlformats.org/officeDocument/2006/relationships/oleObject" Target="../embeddings/oleObject12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5.bin"/><Relationship Id="rId12" Type="http://schemas.openxmlformats.org/officeDocument/2006/relationships/oleObject" Target="../embeddings/oleObject14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.emf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34.bin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43.bin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Relationship Id="rId14" Type="http://schemas.openxmlformats.org/officeDocument/2006/relationships/oleObject" Target="../embeddings/oleObject14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4.emf"/><Relationship Id="rId5" Type="http://schemas.openxmlformats.org/officeDocument/2006/relationships/oleObject" Target="../embeddings/oleObject146.bin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5.bin"/><Relationship Id="rId9" Type="http://schemas.openxmlformats.org/officeDocument/2006/relationships/oleObject" Target="../embeddings/oleObject15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4.emf"/><Relationship Id="rId5" Type="http://schemas.openxmlformats.org/officeDocument/2006/relationships/oleObject" Target="../embeddings/oleObject154.bin"/><Relationship Id="rId10" Type="http://schemas.openxmlformats.org/officeDocument/2006/relationships/oleObject" Target="../embeddings/oleObject159.bin"/><Relationship Id="rId4" Type="http://schemas.openxmlformats.org/officeDocument/2006/relationships/oleObject" Target="../embeddings/oleObject153.bin"/><Relationship Id="rId9" Type="http://schemas.openxmlformats.org/officeDocument/2006/relationships/oleObject" Target="../embeddings/oleObject15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oleObject" Target="../embeddings/oleObject170.bin"/><Relationship Id="rId18" Type="http://schemas.openxmlformats.org/officeDocument/2006/relationships/oleObject" Target="../embeddings/oleObject175.bin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64.bin"/><Relationship Id="rId12" Type="http://schemas.openxmlformats.org/officeDocument/2006/relationships/oleObject" Target="../embeddings/oleObject169.bin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3.bin"/><Relationship Id="rId20" Type="http://schemas.openxmlformats.org/officeDocument/2006/relationships/oleObject" Target="../embeddings/oleObject177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63.bin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72.bin"/><Relationship Id="rId10" Type="http://schemas.openxmlformats.org/officeDocument/2006/relationships/oleObject" Target="../embeddings/oleObject167.bin"/><Relationship Id="rId19" Type="http://schemas.openxmlformats.org/officeDocument/2006/relationships/oleObject" Target="../embeddings/oleObject176.bin"/><Relationship Id="rId4" Type="http://schemas.openxmlformats.org/officeDocument/2006/relationships/oleObject" Target="../embeddings/oleObject161.bin"/><Relationship Id="rId9" Type="http://schemas.openxmlformats.org/officeDocument/2006/relationships/oleObject" Target="../embeddings/oleObject166.bin"/><Relationship Id="rId14" Type="http://schemas.openxmlformats.org/officeDocument/2006/relationships/oleObject" Target="../embeddings/oleObject171.bin"/><Relationship Id="rId2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82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4.emf"/><Relationship Id="rId4" Type="http://schemas.openxmlformats.org/officeDocument/2006/relationships/oleObject" Target="../embeddings/oleObject180.bin"/><Relationship Id="rId9" Type="http://schemas.openxmlformats.org/officeDocument/2006/relationships/oleObject" Target="../embeddings/Microsoft_Office_PowerPoint_97-2003_____3.ppt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4.emf"/><Relationship Id="rId5" Type="http://schemas.openxmlformats.org/officeDocument/2006/relationships/oleObject" Target="../embeddings/oleObject187.bin"/><Relationship Id="rId10" Type="http://schemas.openxmlformats.org/officeDocument/2006/relationships/oleObject" Target="../embeddings/Microsoft_Office_PowerPoint_97-2003_____4.ppt"/><Relationship Id="rId4" Type="http://schemas.openxmlformats.org/officeDocument/2006/relationships/oleObject" Target="../embeddings/oleObject186.bin"/><Relationship Id="rId9" Type="http://schemas.openxmlformats.org/officeDocument/2006/relationships/oleObject" Target="../embeddings/oleObject19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94.bin"/><Relationship Id="rId4" Type="http://schemas.openxmlformats.org/officeDocument/2006/relationships/oleObject" Target="../embeddings/oleObject19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oleObject" Target="../embeddings/oleObject205.bin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9.bin"/><Relationship Id="rId12" Type="http://schemas.openxmlformats.org/officeDocument/2006/relationships/oleObject" Target="../embeddings/oleObject204.bin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08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98.bin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7.bin"/><Relationship Id="rId10" Type="http://schemas.openxmlformats.org/officeDocument/2006/relationships/oleObject" Target="../embeddings/oleObject202.bin"/><Relationship Id="rId4" Type="http://schemas.openxmlformats.org/officeDocument/2006/relationships/oleObject" Target="../embeddings/oleObject196.bin"/><Relationship Id="rId9" Type="http://schemas.openxmlformats.org/officeDocument/2006/relationships/oleObject" Target="../embeddings/oleObject201.bin"/><Relationship Id="rId14" Type="http://schemas.openxmlformats.org/officeDocument/2006/relationships/oleObject" Target="../embeddings/oleObject20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image" Target="../media/image4.e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3.bin"/><Relationship Id="rId12" Type="http://schemas.openxmlformats.org/officeDocument/2006/relationships/oleObject" Target="../embeddings/oleObject21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12.bin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1.bin"/><Relationship Id="rId10" Type="http://schemas.openxmlformats.org/officeDocument/2006/relationships/oleObject" Target="../embeddings/oleObject216.bin"/><Relationship Id="rId4" Type="http://schemas.openxmlformats.org/officeDocument/2006/relationships/oleObject" Target="../embeddings/oleObject210.bin"/><Relationship Id="rId9" Type="http://schemas.openxmlformats.org/officeDocument/2006/relationships/oleObject" Target="../embeddings/oleObject21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4.e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3.bin"/><Relationship Id="rId12" Type="http://schemas.openxmlformats.org/officeDocument/2006/relationships/oleObject" Target="../embeddings/oleObject228.bin"/><Relationship Id="rId17" Type="http://schemas.openxmlformats.org/officeDocument/2006/relationships/oleObject" Target="../embeddings/oleObject233.bin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232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22.bin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31.bin"/><Relationship Id="rId10" Type="http://schemas.openxmlformats.org/officeDocument/2006/relationships/oleObject" Target="../embeddings/oleObject226.bin"/><Relationship Id="rId4" Type="http://schemas.openxmlformats.org/officeDocument/2006/relationships/oleObject" Target="../embeddings/oleObject220.bin"/><Relationship Id="rId9" Type="http://schemas.openxmlformats.org/officeDocument/2006/relationships/oleObject" Target="../embeddings/oleObject225.bin"/><Relationship Id="rId14" Type="http://schemas.openxmlformats.org/officeDocument/2006/relationships/oleObject" Target="../embeddings/oleObject23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37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4.emf"/><Relationship Id="rId4" Type="http://schemas.openxmlformats.org/officeDocument/2006/relationships/oleObject" Target="../embeddings/oleObject235.bin"/><Relationship Id="rId9" Type="http://schemas.openxmlformats.org/officeDocument/2006/relationships/oleObject" Target="../embeddings/oleObject24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Microsoft_Office_PowerPoint_97-2003_____5.ppt"/><Relationship Id="rId5" Type="http://schemas.openxmlformats.org/officeDocument/2006/relationships/image" Target="../media/image4.emf"/><Relationship Id="rId4" Type="http://schemas.openxmlformats.org/officeDocument/2006/relationships/oleObject" Target="../embeddings/oleObject24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46.bin"/><Relationship Id="rId5" Type="http://schemas.openxmlformats.org/officeDocument/2006/relationships/oleObject" Target="../embeddings/oleObject245.bin"/><Relationship Id="rId10" Type="http://schemas.openxmlformats.org/officeDocument/2006/relationships/image" Target="../media/image4.emf"/><Relationship Id="rId4" Type="http://schemas.openxmlformats.org/officeDocument/2006/relationships/oleObject" Target="../embeddings/oleObject244.bin"/><Relationship Id="rId9" Type="http://schemas.openxmlformats.org/officeDocument/2006/relationships/oleObject" Target="../embeddings/Microsoft_Office_PowerPoint_97-2003_____6.ppt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image" Target="../media/image4.emf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3.bin"/><Relationship Id="rId12" Type="http://schemas.openxmlformats.org/officeDocument/2006/relationships/oleObject" Target="../embeddings/oleObject2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52.bin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1.bin"/><Relationship Id="rId10" Type="http://schemas.openxmlformats.org/officeDocument/2006/relationships/oleObject" Target="../embeddings/oleObject256.bin"/><Relationship Id="rId4" Type="http://schemas.openxmlformats.org/officeDocument/2006/relationships/oleObject" Target="../embeddings/oleObject250.bin"/><Relationship Id="rId9" Type="http://schemas.openxmlformats.org/officeDocument/2006/relationships/oleObject" Target="../embeddings/oleObject25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4.bin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62.bin"/><Relationship Id="rId5" Type="http://schemas.openxmlformats.org/officeDocument/2006/relationships/oleObject" Target="../embeddings/oleObject261.bin"/><Relationship Id="rId10" Type="http://schemas.openxmlformats.org/officeDocument/2006/relationships/image" Target="../media/image4.emf"/><Relationship Id="rId4" Type="http://schemas.openxmlformats.org/officeDocument/2006/relationships/oleObject" Target="../embeddings/oleObject260.bin"/><Relationship Id="rId9" Type="http://schemas.openxmlformats.org/officeDocument/2006/relationships/oleObject" Target="../embeddings/oleObject26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4.e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70.bin"/><Relationship Id="rId12" Type="http://schemas.openxmlformats.org/officeDocument/2006/relationships/oleObject" Target="../embeddings/oleObject275.bin"/><Relationship Id="rId17" Type="http://schemas.openxmlformats.org/officeDocument/2006/relationships/oleObject" Target="../embeddings/oleObject280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79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69.bin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8.bin"/><Relationship Id="rId10" Type="http://schemas.openxmlformats.org/officeDocument/2006/relationships/oleObject" Target="../embeddings/oleObject273.bin"/><Relationship Id="rId4" Type="http://schemas.openxmlformats.org/officeDocument/2006/relationships/oleObject" Target="../embeddings/oleObject267.bin"/><Relationship Id="rId9" Type="http://schemas.openxmlformats.org/officeDocument/2006/relationships/oleObject" Target="../embeddings/oleObject272.bin"/><Relationship Id="rId14" Type="http://schemas.openxmlformats.org/officeDocument/2006/relationships/oleObject" Target="../embeddings/oleObject27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3" Type="http://schemas.openxmlformats.org/officeDocument/2006/relationships/image" Target="../media/image293.png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83.bin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4.emf"/><Relationship Id="rId4" Type="http://schemas.openxmlformats.org/officeDocument/2006/relationships/oleObject" Target="../embeddings/oleObject281.bin"/><Relationship Id="rId9" Type="http://schemas.openxmlformats.org/officeDocument/2006/relationships/oleObject" Target="../embeddings/oleObject286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7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90.bin"/><Relationship Id="rId5" Type="http://schemas.openxmlformats.org/officeDocument/2006/relationships/oleObject" Target="../embeddings/oleObject289.bin"/><Relationship Id="rId4" Type="http://schemas.openxmlformats.org/officeDocument/2006/relationships/oleObject" Target="../embeddings/oleObject288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oleObject" Target="../embeddings/oleObject301.bin"/><Relationship Id="rId18" Type="http://schemas.openxmlformats.org/officeDocument/2006/relationships/image" Target="../media/image4.emf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5.bin"/><Relationship Id="rId12" Type="http://schemas.openxmlformats.org/officeDocument/2006/relationships/oleObject" Target="../embeddings/oleObject300.bin"/><Relationship Id="rId17" Type="http://schemas.openxmlformats.org/officeDocument/2006/relationships/oleObject" Target="../embeddings/oleObject305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04.bin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94.bin"/><Relationship Id="rId11" Type="http://schemas.openxmlformats.org/officeDocument/2006/relationships/oleObject" Target="../embeddings/oleObject299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303.bin"/><Relationship Id="rId10" Type="http://schemas.openxmlformats.org/officeDocument/2006/relationships/oleObject" Target="../embeddings/oleObject298.bin"/><Relationship Id="rId4" Type="http://schemas.openxmlformats.org/officeDocument/2006/relationships/oleObject" Target="../embeddings/oleObject292.bin"/><Relationship Id="rId9" Type="http://schemas.openxmlformats.org/officeDocument/2006/relationships/oleObject" Target="../embeddings/oleObject297.bin"/><Relationship Id="rId14" Type="http://schemas.openxmlformats.org/officeDocument/2006/relationships/oleObject" Target="../embeddings/oleObject30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0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13" Type="http://schemas.openxmlformats.org/officeDocument/2006/relationships/oleObject" Target="../embeddings/oleObject318.bin"/><Relationship Id="rId18" Type="http://schemas.openxmlformats.org/officeDocument/2006/relationships/image" Target="../media/image4.emf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2.bin"/><Relationship Id="rId12" Type="http://schemas.openxmlformats.org/officeDocument/2006/relationships/oleObject" Target="../embeddings/oleObject317.bin"/><Relationship Id="rId17" Type="http://schemas.openxmlformats.org/officeDocument/2006/relationships/image" Target="../media/image329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28.png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311.bin"/><Relationship Id="rId11" Type="http://schemas.openxmlformats.org/officeDocument/2006/relationships/oleObject" Target="../embeddings/oleObject316.bin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20.bin"/><Relationship Id="rId10" Type="http://schemas.openxmlformats.org/officeDocument/2006/relationships/oleObject" Target="../embeddings/oleObject315.bin"/><Relationship Id="rId4" Type="http://schemas.openxmlformats.org/officeDocument/2006/relationships/oleObject" Target="../embeddings/oleObject309.bin"/><Relationship Id="rId9" Type="http://schemas.openxmlformats.org/officeDocument/2006/relationships/oleObject" Target="../embeddings/oleObject314.bin"/><Relationship Id="rId14" Type="http://schemas.openxmlformats.org/officeDocument/2006/relationships/oleObject" Target="../embeddings/oleObject319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23.bin"/><Relationship Id="rId4" Type="http://schemas.openxmlformats.org/officeDocument/2006/relationships/oleObject" Target="../embeddings/oleObject32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oleObject" Target="../embeddings/oleObject334.bin"/><Relationship Id="rId18" Type="http://schemas.openxmlformats.org/officeDocument/2006/relationships/image" Target="../media/image348.png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8.bin"/><Relationship Id="rId12" Type="http://schemas.openxmlformats.org/officeDocument/2006/relationships/oleObject" Target="../embeddings/oleObject333.bin"/><Relationship Id="rId17" Type="http://schemas.openxmlformats.org/officeDocument/2006/relationships/oleObject" Target="../embeddings/oleObject338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37.bin"/><Relationship Id="rId20" Type="http://schemas.openxmlformats.org/officeDocument/2006/relationships/image" Target="../media/image4.emf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327.bin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6.bin"/><Relationship Id="rId10" Type="http://schemas.openxmlformats.org/officeDocument/2006/relationships/oleObject" Target="../embeddings/oleObject331.bin"/><Relationship Id="rId19" Type="http://schemas.openxmlformats.org/officeDocument/2006/relationships/image" Target="../media/image349.png"/><Relationship Id="rId4" Type="http://schemas.openxmlformats.org/officeDocument/2006/relationships/oleObject" Target="../embeddings/oleObject325.bin"/><Relationship Id="rId9" Type="http://schemas.openxmlformats.org/officeDocument/2006/relationships/oleObject" Target="../embeddings/oleObject330.bin"/><Relationship Id="rId14" Type="http://schemas.openxmlformats.org/officeDocument/2006/relationships/oleObject" Target="../embeddings/oleObject33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54.png"/><Relationship Id="rId7" Type="http://schemas.openxmlformats.org/officeDocument/2006/relationships/oleObject" Target="../embeddings/oleObject34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341.bin"/><Relationship Id="rId5" Type="http://schemas.openxmlformats.org/officeDocument/2006/relationships/oleObject" Target="../embeddings/oleObject340.bin"/><Relationship Id="rId4" Type="http://schemas.openxmlformats.org/officeDocument/2006/relationships/oleObject" Target="../embeddings/oleObject339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8.bin"/><Relationship Id="rId3" Type="http://schemas.openxmlformats.org/officeDocument/2006/relationships/oleObject" Target="../embeddings/oleObject343.bin"/><Relationship Id="rId7" Type="http://schemas.openxmlformats.org/officeDocument/2006/relationships/oleObject" Target="../embeddings/oleObject347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346.bin"/><Relationship Id="rId11" Type="http://schemas.openxmlformats.org/officeDocument/2006/relationships/image" Target="../media/image4.emf"/><Relationship Id="rId5" Type="http://schemas.openxmlformats.org/officeDocument/2006/relationships/oleObject" Target="../embeddings/oleObject345.bin"/><Relationship Id="rId10" Type="http://schemas.openxmlformats.org/officeDocument/2006/relationships/oleObject" Target="../embeddings/oleObject350.bin"/><Relationship Id="rId4" Type="http://schemas.openxmlformats.org/officeDocument/2006/relationships/oleObject" Target="../embeddings/oleObject344.bin"/><Relationship Id="rId9" Type="http://schemas.openxmlformats.org/officeDocument/2006/relationships/oleObject" Target="../embeddings/oleObject349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354.bin"/><Relationship Id="rId5" Type="http://schemas.openxmlformats.org/officeDocument/2006/relationships/oleObject" Target="../embeddings/oleObject353.bin"/><Relationship Id="rId4" Type="http://schemas.openxmlformats.org/officeDocument/2006/relationships/oleObject" Target="../embeddings/oleObject352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58.bin"/><Relationship Id="rId4" Type="http://schemas.openxmlformats.org/officeDocument/2006/relationships/oleObject" Target="../embeddings/oleObject357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60.bin"/><Relationship Id="rId4" Type="http://schemas.openxmlformats.org/officeDocument/2006/relationships/oleObject" Target="../embeddings/oleObject359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Office_PowerPoint_97-2003_____7.ppt"/><Relationship Id="rId4" Type="http://schemas.openxmlformats.org/officeDocument/2006/relationships/oleObject" Target="../embeddings/oleObject362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PowerPoint_97-2003_____8.ppt"/><Relationship Id="rId3" Type="http://schemas.openxmlformats.org/officeDocument/2006/relationships/oleObject" Target="../embeddings/oleObject363.bin"/><Relationship Id="rId7" Type="http://schemas.openxmlformats.org/officeDocument/2006/relationships/oleObject" Target="../embeddings/oleObject36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366.bin"/><Relationship Id="rId5" Type="http://schemas.openxmlformats.org/officeDocument/2006/relationships/oleObject" Target="../embeddings/oleObject365.bin"/><Relationship Id="rId4" Type="http://schemas.openxmlformats.org/officeDocument/2006/relationships/oleObject" Target="../embeddings/oleObject364.bin"/><Relationship Id="rId9" Type="http://schemas.openxmlformats.org/officeDocument/2006/relationships/image" Target="../media/image4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371.bin"/><Relationship Id="rId5" Type="http://schemas.openxmlformats.org/officeDocument/2006/relationships/oleObject" Target="../embeddings/oleObject370.bin"/><Relationship Id="rId4" Type="http://schemas.openxmlformats.org/officeDocument/2006/relationships/oleObject" Target="../embeddings/oleObject369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8.bin"/><Relationship Id="rId3" Type="http://schemas.openxmlformats.org/officeDocument/2006/relationships/oleObject" Target="../embeddings/oleObject373.bin"/><Relationship Id="rId7" Type="http://schemas.openxmlformats.org/officeDocument/2006/relationships/oleObject" Target="../embeddings/oleObject3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376.bin"/><Relationship Id="rId11" Type="http://schemas.openxmlformats.org/officeDocument/2006/relationships/image" Target="../media/image4.emf"/><Relationship Id="rId5" Type="http://schemas.openxmlformats.org/officeDocument/2006/relationships/oleObject" Target="../embeddings/oleObject375.bin"/><Relationship Id="rId10" Type="http://schemas.openxmlformats.org/officeDocument/2006/relationships/image" Target="../media/image393.wmf"/><Relationship Id="rId4" Type="http://schemas.openxmlformats.org/officeDocument/2006/relationships/oleObject" Target="../embeddings/oleObject374.bin"/><Relationship Id="rId9" Type="http://schemas.openxmlformats.org/officeDocument/2006/relationships/oleObject" Target="../embeddings/oleObject37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5.bin"/><Relationship Id="rId3" Type="http://schemas.openxmlformats.org/officeDocument/2006/relationships/oleObject" Target="../embeddings/oleObject380.bin"/><Relationship Id="rId7" Type="http://schemas.openxmlformats.org/officeDocument/2006/relationships/oleObject" Target="../embeddings/oleObject38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383.bin"/><Relationship Id="rId5" Type="http://schemas.openxmlformats.org/officeDocument/2006/relationships/oleObject" Target="../embeddings/oleObject382.bin"/><Relationship Id="rId4" Type="http://schemas.openxmlformats.org/officeDocument/2006/relationships/oleObject" Target="../embeddings/oleObject381.bin"/><Relationship Id="rId9" Type="http://schemas.openxmlformats.org/officeDocument/2006/relationships/image" Target="../media/image4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1.bin"/><Relationship Id="rId3" Type="http://schemas.openxmlformats.org/officeDocument/2006/relationships/oleObject" Target="../embeddings/oleObject386.bin"/><Relationship Id="rId7" Type="http://schemas.openxmlformats.org/officeDocument/2006/relationships/oleObject" Target="../embeddings/oleObject39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389.bin"/><Relationship Id="rId5" Type="http://schemas.openxmlformats.org/officeDocument/2006/relationships/oleObject" Target="../embeddings/oleObject388.bin"/><Relationship Id="rId10" Type="http://schemas.openxmlformats.org/officeDocument/2006/relationships/image" Target="../media/image4.emf"/><Relationship Id="rId4" Type="http://schemas.openxmlformats.org/officeDocument/2006/relationships/oleObject" Target="../embeddings/oleObject387.bin"/><Relationship Id="rId9" Type="http://schemas.openxmlformats.org/officeDocument/2006/relationships/oleObject" Target="../embeddings/oleObject392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8.bin"/><Relationship Id="rId13" Type="http://schemas.openxmlformats.org/officeDocument/2006/relationships/oleObject" Target="../embeddings/oleObject403.bin"/><Relationship Id="rId3" Type="http://schemas.openxmlformats.org/officeDocument/2006/relationships/oleObject" Target="../embeddings/oleObject393.bin"/><Relationship Id="rId7" Type="http://schemas.openxmlformats.org/officeDocument/2006/relationships/oleObject" Target="../embeddings/oleObject397.bin"/><Relationship Id="rId12" Type="http://schemas.openxmlformats.org/officeDocument/2006/relationships/oleObject" Target="../embeddings/oleObject40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96.bin"/><Relationship Id="rId11" Type="http://schemas.openxmlformats.org/officeDocument/2006/relationships/oleObject" Target="../embeddings/oleObject401.bin"/><Relationship Id="rId5" Type="http://schemas.openxmlformats.org/officeDocument/2006/relationships/oleObject" Target="../embeddings/oleObject395.bin"/><Relationship Id="rId10" Type="http://schemas.openxmlformats.org/officeDocument/2006/relationships/oleObject" Target="../embeddings/oleObject400.bin"/><Relationship Id="rId4" Type="http://schemas.openxmlformats.org/officeDocument/2006/relationships/oleObject" Target="../embeddings/oleObject394.bin"/><Relationship Id="rId9" Type="http://schemas.openxmlformats.org/officeDocument/2006/relationships/oleObject" Target="../embeddings/oleObject399.bin"/><Relationship Id="rId14" Type="http://schemas.openxmlformats.org/officeDocument/2006/relationships/image" Target="../media/image4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9.bin"/><Relationship Id="rId13" Type="http://schemas.openxmlformats.org/officeDocument/2006/relationships/oleObject" Target="../embeddings/oleObject414.bin"/><Relationship Id="rId3" Type="http://schemas.openxmlformats.org/officeDocument/2006/relationships/oleObject" Target="../embeddings/oleObject404.bin"/><Relationship Id="rId7" Type="http://schemas.openxmlformats.org/officeDocument/2006/relationships/oleObject" Target="../embeddings/oleObject408.bin"/><Relationship Id="rId12" Type="http://schemas.openxmlformats.org/officeDocument/2006/relationships/oleObject" Target="../embeddings/oleObject4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407.bin"/><Relationship Id="rId11" Type="http://schemas.openxmlformats.org/officeDocument/2006/relationships/oleObject" Target="../embeddings/oleObject412.bin"/><Relationship Id="rId5" Type="http://schemas.openxmlformats.org/officeDocument/2006/relationships/oleObject" Target="../embeddings/oleObject406.bin"/><Relationship Id="rId10" Type="http://schemas.openxmlformats.org/officeDocument/2006/relationships/oleObject" Target="../embeddings/oleObject411.bin"/><Relationship Id="rId4" Type="http://schemas.openxmlformats.org/officeDocument/2006/relationships/oleObject" Target="../embeddings/oleObject405.bin"/><Relationship Id="rId9" Type="http://schemas.openxmlformats.org/officeDocument/2006/relationships/oleObject" Target="../embeddings/oleObject410.bin"/><Relationship Id="rId14" Type="http://schemas.openxmlformats.org/officeDocument/2006/relationships/image" Target="../media/image4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0.bin"/><Relationship Id="rId13" Type="http://schemas.openxmlformats.org/officeDocument/2006/relationships/oleObject" Target="../embeddings/oleObject425.bin"/><Relationship Id="rId3" Type="http://schemas.openxmlformats.org/officeDocument/2006/relationships/oleObject" Target="../embeddings/oleObject415.bin"/><Relationship Id="rId7" Type="http://schemas.openxmlformats.org/officeDocument/2006/relationships/oleObject" Target="../embeddings/oleObject419.bin"/><Relationship Id="rId12" Type="http://schemas.openxmlformats.org/officeDocument/2006/relationships/oleObject" Target="../embeddings/oleObject424.bin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28.bin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418.bin"/><Relationship Id="rId11" Type="http://schemas.openxmlformats.org/officeDocument/2006/relationships/oleObject" Target="../embeddings/oleObject423.bin"/><Relationship Id="rId5" Type="http://schemas.openxmlformats.org/officeDocument/2006/relationships/oleObject" Target="../embeddings/oleObject417.bin"/><Relationship Id="rId15" Type="http://schemas.openxmlformats.org/officeDocument/2006/relationships/oleObject" Target="../embeddings/oleObject427.bin"/><Relationship Id="rId10" Type="http://schemas.openxmlformats.org/officeDocument/2006/relationships/oleObject" Target="../embeddings/oleObject422.bin"/><Relationship Id="rId4" Type="http://schemas.openxmlformats.org/officeDocument/2006/relationships/oleObject" Target="../embeddings/oleObject416.bin"/><Relationship Id="rId9" Type="http://schemas.openxmlformats.org/officeDocument/2006/relationships/oleObject" Target="../embeddings/oleObject421.bin"/><Relationship Id="rId14" Type="http://schemas.openxmlformats.org/officeDocument/2006/relationships/oleObject" Target="../embeddings/oleObject426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4.bin"/><Relationship Id="rId13" Type="http://schemas.openxmlformats.org/officeDocument/2006/relationships/oleObject" Target="../embeddings/oleObject439.bin"/><Relationship Id="rId18" Type="http://schemas.openxmlformats.org/officeDocument/2006/relationships/oleObject" Target="../embeddings/oleObject444.bin"/><Relationship Id="rId3" Type="http://schemas.openxmlformats.org/officeDocument/2006/relationships/oleObject" Target="../embeddings/oleObject429.bin"/><Relationship Id="rId21" Type="http://schemas.openxmlformats.org/officeDocument/2006/relationships/oleObject" Target="../embeddings/oleObject447.bin"/><Relationship Id="rId7" Type="http://schemas.openxmlformats.org/officeDocument/2006/relationships/oleObject" Target="../embeddings/oleObject433.bin"/><Relationship Id="rId12" Type="http://schemas.openxmlformats.org/officeDocument/2006/relationships/oleObject" Target="../embeddings/oleObject438.bin"/><Relationship Id="rId17" Type="http://schemas.openxmlformats.org/officeDocument/2006/relationships/oleObject" Target="../embeddings/oleObject443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42.bin"/><Relationship Id="rId20" Type="http://schemas.openxmlformats.org/officeDocument/2006/relationships/oleObject" Target="../embeddings/oleObject446.bin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432.bin"/><Relationship Id="rId11" Type="http://schemas.openxmlformats.org/officeDocument/2006/relationships/oleObject" Target="../embeddings/oleObject437.bin"/><Relationship Id="rId5" Type="http://schemas.openxmlformats.org/officeDocument/2006/relationships/oleObject" Target="../embeddings/oleObject431.bin"/><Relationship Id="rId15" Type="http://schemas.openxmlformats.org/officeDocument/2006/relationships/oleObject" Target="../embeddings/oleObject441.bin"/><Relationship Id="rId10" Type="http://schemas.openxmlformats.org/officeDocument/2006/relationships/oleObject" Target="../embeddings/oleObject436.bin"/><Relationship Id="rId19" Type="http://schemas.openxmlformats.org/officeDocument/2006/relationships/oleObject" Target="../embeddings/oleObject445.bin"/><Relationship Id="rId4" Type="http://schemas.openxmlformats.org/officeDocument/2006/relationships/oleObject" Target="../embeddings/oleObject430.bin"/><Relationship Id="rId9" Type="http://schemas.openxmlformats.org/officeDocument/2006/relationships/oleObject" Target="../embeddings/oleObject435.bin"/><Relationship Id="rId14" Type="http://schemas.openxmlformats.org/officeDocument/2006/relationships/oleObject" Target="../embeddings/oleObject440.bin"/><Relationship Id="rId22" Type="http://schemas.openxmlformats.org/officeDocument/2006/relationships/image" Target="../media/image4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3.bin"/><Relationship Id="rId13" Type="http://schemas.openxmlformats.org/officeDocument/2006/relationships/oleObject" Target="../embeddings/oleObject458.bin"/><Relationship Id="rId18" Type="http://schemas.openxmlformats.org/officeDocument/2006/relationships/image" Target="../media/image4.emf"/><Relationship Id="rId3" Type="http://schemas.openxmlformats.org/officeDocument/2006/relationships/oleObject" Target="../embeddings/oleObject448.bin"/><Relationship Id="rId7" Type="http://schemas.openxmlformats.org/officeDocument/2006/relationships/oleObject" Target="../embeddings/oleObject452.bin"/><Relationship Id="rId12" Type="http://schemas.openxmlformats.org/officeDocument/2006/relationships/oleObject" Target="../embeddings/oleObject457.bin"/><Relationship Id="rId17" Type="http://schemas.openxmlformats.org/officeDocument/2006/relationships/oleObject" Target="../embeddings/oleObject462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61.bin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451.bin"/><Relationship Id="rId11" Type="http://schemas.openxmlformats.org/officeDocument/2006/relationships/oleObject" Target="../embeddings/oleObject456.bin"/><Relationship Id="rId5" Type="http://schemas.openxmlformats.org/officeDocument/2006/relationships/oleObject" Target="../embeddings/oleObject450.bin"/><Relationship Id="rId15" Type="http://schemas.openxmlformats.org/officeDocument/2006/relationships/oleObject" Target="../embeddings/oleObject460.bin"/><Relationship Id="rId10" Type="http://schemas.openxmlformats.org/officeDocument/2006/relationships/oleObject" Target="../embeddings/oleObject455.bin"/><Relationship Id="rId4" Type="http://schemas.openxmlformats.org/officeDocument/2006/relationships/oleObject" Target="../embeddings/oleObject449.bin"/><Relationship Id="rId9" Type="http://schemas.openxmlformats.org/officeDocument/2006/relationships/oleObject" Target="../embeddings/oleObject454.bin"/><Relationship Id="rId14" Type="http://schemas.openxmlformats.org/officeDocument/2006/relationships/oleObject" Target="../embeddings/oleObject459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8.bin"/><Relationship Id="rId13" Type="http://schemas.openxmlformats.org/officeDocument/2006/relationships/oleObject" Target="../embeddings/oleObject473.bin"/><Relationship Id="rId18" Type="http://schemas.openxmlformats.org/officeDocument/2006/relationships/oleObject" Target="../embeddings/oleObject478.bin"/><Relationship Id="rId3" Type="http://schemas.openxmlformats.org/officeDocument/2006/relationships/oleObject" Target="../embeddings/oleObject463.bin"/><Relationship Id="rId21" Type="http://schemas.openxmlformats.org/officeDocument/2006/relationships/image" Target="../media/image4.emf"/><Relationship Id="rId7" Type="http://schemas.openxmlformats.org/officeDocument/2006/relationships/oleObject" Target="../embeddings/oleObject467.bin"/><Relationship Id="rId12" Type="http://schemas.openxmlformats.org/officeDocument/2006/relationships/oleObject" Target="../embeddings/oleObject472.bin"/><Relationship Id="rId17" Type="http://schemas.openxmlformats.org/officeDocument/2006/relationships/oleObject" Target="../embeddings/oleObject477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76.bin"/><Relationship Id="rId20" Type="http://schemas.openxmlformats.org/officeDocument/2006/relationships/oleObject" Target="../embeddings/oleObject480.bin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466.bin"/><Relationship Id="rId11" Type="http://schemas.openxmlformats.org/officeDocument/2006/relationships/oleObject" Target="../embeddings/oleObject471.bin"/><Relationship Id="rId5" Type="http://schemas.openxmlformats.org/officeDocument/2006/relationships/oleObject" Target="../embeddings/oleObject465.bin"/><Relationship Id="rId15" Type="http://schemas.openxmlformats.org/officeDocument/2006/relationships/oleObject" Target="../embeddings/oleObject475.bin"/><Relationship Id="rId10" Type="http://schemas.openxmlformats.org/officeDocument/2006/relationships/oleObject" Target="../embeddings/oleObject470.bin"/><Relationship Id="rId19" Type="http://schemas.openxmlformats.org/officeDocument/2006/relationships/oleObject" Target="../embeddings/oleObject479.bin"/><Relationship Id="rId4" Type="http://schemas.openxmlformats.org/officeDocument/2006/relationships/oleObject" Target="../embeddings/oleObject464.bin"/><Relationship Id="rId9" Type="http://schemas.openxmlformats.org/officeDocument/2006/relationships/oleObject" Target="../embeddings/oleObject469.bin"/><Relationship Id="rId14" Type="http://schemas.openxmlformats.org/officeDocument/2006/relationships/oleObject" Target="../embeddings/oleObject474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6.bin"/><Relationship Id="rId13" Type="http://schemas.openxmlformats.org/officeDocument/2006/relationships/oleObject" Target="../embeddings/oleObject491.bin"/><Relationship Id="rId3" Type="http://schemas.openxmlformats.org/officeDocument/2006/relationships/oleObject" Target="../embeddings/oleObject481.bin"/><Relationship Id="rId7" Type="http://schemas.openxmlformats.org/officeDocument/2006/relationships/oleObject" Target="../embeddings/oleObject485.bin"/><Relationship Id="rId12" Type="http://schemas.openxmlformats.org/officeDocument/2006/relationships/oleObject" Target="../embeddings/oleObject49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.emf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484.bin"/><Relationship Id="rId11" Type="http://schemas.openxmlformats.org/officeDocument/2006/relationships/oleObject" Target="../embeddings/oleObject489.bin"/><Relationship Id="rId5" Type="http://schemas.openxmlformats.org/officeDocument/2006/relationships/oleObject" Target="../embeddings/oleObject483.bin"/><Relationship Id="rId15" Type="http://schemas.openxmlformats.org/officeDocument/2006/relationships/oleObject" Target="../embeddings/oleObject493.bin"/><Relationship Id="rId10" Type="http://schemas.openxmlformats.org/officeDocument/2006/relationships/oleObject" Target="../embeddings/oleObject488.bin"/><Relationship Id="rId4" Type="http://schemas.openxmlformats.org/officeDocument/2006/relationships/oleObject" Target="../embeddings/oleObject482.bin"/><Relationship Id="rId9" Type="http://schemas.openxmlformats.org/officeDocument/2006/relationships/oleObject" Target="../embeddings/oleObject487.bin"/><Relationship Id="rId14" Type="http://schemas.openxmlformats.org/officeDocument/2006/relationships/oleObject" Target="../embeddings/oleObject492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9.bin"/><Relationship Id="rId13" Type="http://schemas.openxmlformats.org/officeDocument/2006/relationships/oleObject" Target="../embeddings/oleObject504.bin"/><Relationship Id="rId3" Type="http://schemas.openxmlformats.org/officeDocument/2006/relationships/oleObject" Target="../embeddings/oleObject494.bin"/><Relationship Id="rId7" Type="http://schemas.openxmlformats.org/officeDocument/2006/relationships/oleObject" Target="../embeddings/oleObject498.bin"/><Relationship Id="rId12" Type="http://schemas.openxmlformats.org/officeDocument/2006/relationships/oleObject" Target="../embeddings/oleObject503.bin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507.bin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497.bin"/><Relationship Id="rId11" Type="http://schemas.openxmlformats.org/officeDocument/2006/relationships/oleObject" Target="../embeddings/oleObject502.bin"/><Relationship Id="rId5" Type="http://schemas.openxmlformats.org/officeDocument/2006/relationships/oleObject" Target="../embeddings/oleObject496.bin"/><Relationship Id="rId15" Type="http://schemas.openxmlformats.org/officeDocument/2006/relationships/oleObject" Target="../embeddings/oleObject506.bin"/><Relationship Id="rId10" Type="http://schemas.openxmlformats.org/officeDocument/2006/relationships/oleObject" Target="../embeddings/oleObject501.bin"/><Relationship Id="rId4" Type="http://schemas.openxmlformats.org/officeDocument/2006/relationships/oleObject" Target="../embeddings/oleObject495.bin"/><Relationship Id="rId9" Type="http://schemas.openxmlformats.org/officeDocument/2006/relationships/oleObject" Target="../embeddings/oleObject500.bin"/><Relationship Id="rId14" Type="http://schemas.openxmlformats.org/officeDocument/2006/relationships/oleObject" Target="../embeddings/oleObject50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3.bin"/><Relationship Id="rId3" Type="http://schemas.openxmlformats.org/officeDocument/2006/relationships/oleObject" Target="../embeddings/oleObject508.bin"/><Relationship Id="rId7" Type="http://schemas.openxmlformats.org/officeDocument/2006/relationships/oleObject" Target="../embeddings/oleObject5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511.bin"/><Relationship Id="rId5" Type="http://schemas.openxmlformats.org/officeDocument/2006/relationships/oleObject" Target="../embeddings/oleObject510.bin"/><Relationship Id="rId4" Type="http://schemas.openxmlformats.org/officeDocument/2006/relationships/oleObject" Target="../embeddings/oleObject509.bin"/><Relationship Id="rId9" Type="http://schemas.openxmlformats.org/officeDocument/2006/relationships/image" Target="../media/image4.e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9.bin"/><Relationship Id="rId13" Type="http://schemas.openxmlformats.org/officeDocument/2006/relationships/oleObject" Target="../embeddings/oleObject524.bin"/><Relationship Id="rId3" Type="http://schemas.openxmlformats.org/officeDocument/2006/relationships/oleObject" Target="../embeddings/oleObject514.bin"/><Relationship Id="rId7" Type="http://schemas.openxmlformats.org/officeDocument/2006/relationships/oleObject" Target="../embeddings/oleObject518.bin"/><Relationship Id="rId12" Type="http://schemas.openxmlformats.org/officeDocument/2006/relationships/oleObject" Target="../embeddings/oleObject52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.emf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517.bin"/><Relationship Id="rId11" Type="http://schemas.openxmlformats.org/officeDocument/2006/relationships/oleObject" Target="../embeddings/oleObject522.bin"/><Relationship Id="rId5" Type="http://schemas.openxmlformats.org/officeDocument/2006/relationships/oleObject" Target="../embeddings/oleObject516.bin"/><Relationship Id="rId15" Type="http://schemas.openxmlformats.org/officeDocument/2006/relationships/oleObject" Target="../embeddings/oleObject526.bin"/><Relationship Id="rId10" Type="http://schemas.openxmlformats.org/officeDocument/2006/relationships/oleObject" Target="../embeddings/oleObject521.bin"/><Relationship Id="rId4" Type="http://schemas.openxmlformats.org/officeDocument/2006/relationships/oleObject" Target="../embeddings/oleObject515.bin"/><Relationship Id="rId9" Type="http://schemas.openxmlformats.org/officeDocument/2006/relationships/oleObject" Target="../embeddings/oleObject520.bin"/><Relationship Id="rId14" Type="http://schemas.openxmlformats.org/officeDocument/2006/relationships/oleObject" Target="../embeddings/oleObject525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2.bin"/><Relationship Id="rId3" Type="http://schemas.openxmlformats.org/officeDocument/2006/relationships/oleObject" Target="../embeddings/oleObject527.bin"/><Relationship Id="rId7" Type="http://schemas.openxmlformats.org/officeDocument/2006/relationships/oleObject" Target="../embeddings/oleObject531.bin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6.vml"/><Relationship Id="rId6" Type="http://schemas.openxmlformats.org/officeDocument/2006/relationships/oleObject" Target="../embeddings/oleObject530.bin"/><Relationship Id="rId11" Type="http://schemas.openxmlformats.org/officeDocument/2006/relationships/oleObject" Target="../embeddings/oleObject535.bin"/><Relationship Id="rId5" Type="http://schemas.openxmlformats.org/officeDocument/2006/relationships/oleObject" Target="../embeddings/oleObject529.bin"/><Relationship Id="rId10" Type="http://schemas.openxmlformats.org/officeDocument/2006/relationships/oleObject" Target="../embeddings/oleObject534.bin"/><Relationship Id="rId4" Type="http://schemas.openxmlformats.org/officeDocument/2006/relationships/oleObject" Target="../embeddings/oleObject528.bin"/><Relationship Id="rId9" Type="http://schemas.openxmlformats.org/officeDocument/2006/relationships/oleObject" Target="../embeddings/oleObject533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1.bin"/><Relationship Id="rId13" Type="http://schemas.openxmlformats.org/officeDocument/2006/relationships/oleObject" Target="../embeddings/oleObject546.bin"/><Relationship Id="rId3" Type="http://schemas.openxmlformats.org/officeDocument/2006/relationships/oleObject" Target="../embeddings/oleObject536.bin"/><Relationship Id="rId7" Type="http://schemas.openxmlformats.org/officeDocument/2006/relationships/oleObject" Target="../embeddings/oleObject540.bin"/><Relationship Id="rId12" Type="http://schemas.openxmlformats.org/officeDocument/2006/relationships/oleObject" Target="../embeddings/oleObject54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.emf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oleObject539.bin"/><Relationship Id="rId11" Type="http://schemas.openxmlformats.org/officeDocument/2006/relationships/oleObject" Target="../embeddings/oleObject544.bin"/><Relationship Id="rId5" Type="http://schemas.openxmlformats.org/officeDocument/2006/relationships/oleObject" Target="../embeddings/oleObject538.bin"/><Relationship Id="rId15" Type="http://schemas.openxmlformats.org/officeDocument/2006/relationships/oleObject" Target="../embeddings/oleObject548.bin"/><Relationship Id="rId10" Type="http://schemas.openxmlformats.org/officeDocument/2006/relationships/oleObject" Target="../embeddings/oleObject543.bin"/><Relationship Id="rId4" Type="http://schemas.openxmlformats.org/officeDocument/2006/relationships/oleObject" Target="../embeddings/oleObject537.bin"/><Relationship Id="rId9" Type="http://schemas.openxmlformats.org/officeDocument/2006/relationships/oleObject" Target="../embeddings/oleObject542.bin"/><Relationship Id="rId14" Type="http://schemas.openxmlformats.org/officeDocument/2006/relationships/oleObject" Target="../embeddings/oleObject547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4.bin"/><Relationship Id="rId13" Type="http://schemas.openxmlformats.org/officeDocument/2006/relationships/oleObject" Target="../embeddings/oleObject559.bin"/><Relationship Id="rId3" Type="http://schemas.openxmlformats.org/officeDocument/2006/relationships/oleObject" Target="../embeddings/oleObject549.bin"/><Relationship Id="rId7" Type="http://schemas.openxmlformats.org/officeDocument/2006/relationships/oleObject" Target="../embeddings/oleObject553.bin"/><Relationship Id="rId12" Type="http://schemas.openxmlformats.org/officeDocument/2006/relationships/oleObject" Target="../embeddings/oleObject55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.emf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552.bin"/><Relationship Id="rId11" Type="http://schemas.openxmlformats.org/officeDocument/2006/relationships/oleObject" Target="../embeddings/oleObject557.bin"/><Relationship Id="rId5" Type="http://schemas.openxmlformats.org/officeDocument/2006/relationships/oleObject" Target="../embeddings/oleObject551.bin"/><Relationship Id="rId15" Type="http://schemas.openxmlformats.org/officeDocument/2006/relationships/oleObject" Target="../embeddings/oleObject561.bin"/><Relationship Id="rId10" Type="http://schemas.openxmlformats.org/officeDocument/2006/relationships/oleObject" Target="../embeddings/oleObject556.bin"/><Relationship Id="rId4" Type="http://schemas.openxmlformats.org/officeDocument/2006/relationships/oleObject" Target="../embeddings/oleObject550.bin"/><Relationship Id="rId9" Type="http://schemas.openxmlformats.org/officeDocument/2006/relationships/oleObject" Target="../embeddings/oleObject555.bin"/><Relationship Id="rId14" Type="http://schemas.openxmlformats.org/officeDocument/2006/relationships/oleObject" Target="../embeddings/oleObject56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1783" y="1274619"/>
            <a:ext cx="58189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第三章 动态电路分析</a:t>
            </a:r>
            <a:endParaRPr lang="en-US" altLang="zh-CN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3.1 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动态元件</a:t>
            </a:r>
            <a:endParaRPr lang="en-US" altLang="zh-CN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3.2 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电路变量初始值的计算</a:t>
            </a:r>
            <a:endParaRPr lang="en-US" altLang="zh-CN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3.3 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一阶电路的零输入响应</a:t>
            </a:r>
            <a:endParaRPr lang="en-US" altLang="zh-CN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 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一阶电路的零状态响应</a:t>
            </a:r>
            <a:endParaRPr lang="en-US" altLang="zh-CN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3.5 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一阶电路的完全响应</a:t>
            </a:r>
          </a:p>
        </p:txBody>
      </p:sp>
    </p:spTree>
    <p:extLst>
      <p:ext uri="{BB962C8B-B14F-4D97-AF65-F5344CB8AC3E}">
        <p14:creationId xmlns:p14="http://schemas.microsoft.com/office/powerpoint/2010/main" xmlns="" val="209678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1357519" y="113398"/>
            <a:ext cx="5012911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FF0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3.1.2  </a:t>
            </a:r>
            <a:r>
              <a:rPr kumimoji="1"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电感元件 </a:t>
            </a:r>
            <a:r>
              <a:rPr kumimoji="1"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(inductor</a:t>
            </a:r>
            <a:r>
              <a:rPr kumimoji="1" lang="en-US" altLang="zh-CN" sz="36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36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53955" name="Group 3"/>
          <p:cNvGrpSpPr>
            <a:grpSpLocks/>
          </p:cNvGrpSpPr>
          <p:nvPr/>
        </p:nvGrpSpPr>
        <p:grpSpPr bwMode="auto">
          <a:xfrm>
            <a:off x="5076825" y="2492377"/>
            <a:ext cx="1079500" cy="519113"/>
            <a:chOff x="1565" y="1525"/>
            <a:chExt cx="680" cy="327"/>
          </a:xfrm>
        </p:grpSpPr>
        <p:sp>
          <p:nvSpPr>
            <p:cNvPr id="253956" name="AutoShape 4"/>
            <p:cNvSpPr>
              <a:spLocks noChangeArrowheads="1"/>
            </p:cNvSpPr>
            <p:nvPr/>
          </p:nvSpPr>
          <p:spPr bwMode="auto">
            <a:xfrm>
              <a:off x="1565" y="1616"/>
              <a:ext cx="91" cy="227"/>
            </a:xfrm>
            <a:prstGeom prst="upArrow">
              <a:avLst>
                <a:gd name="adj1" fmla="val 50000"/>
                <a:gd name="adj2" fmla="val 6236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57" name="Text Box 5"/>
            <p:cNvSpPr txBox="1">
              <a:spLocks noChangeArrowheads="1"/>
            </p:cNvSpPr>
            <p:nvPr/>
          </p:nvSpPr>
          <p:spPr bwMode="auto">
            <a:xfrm>
              <a:off x="1746" y="1525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i (t)</a:t>
              </a:r>
            </a:p>
          </p:txBody>
        </p:sp>
      </p:grpSp>
      <p:grpSp>
        <p:nvGrpSpPr>
          <p:cNvPr id="253958" name="Group 6"/>
          <p:cNvGrpSpPr>
            <a:grpSpLocks/>
          </p:cNvGrpSpPr>
          <p:nvPr/>
        </p:nvGrpSpPr>
        <p:grpSpPr bwMode="auto">
          <a:xfrm>
            <a:off x="5292725" y="2852740"/>
            <a:ext cx="2736850" cy="712787"/>
            <a:chOff x="2789" y="1661"/>
            <a:chExt cx="1724" cy="449"/>
          </a:xfrm>
        </p:grpSpPr>
        <p:sp>
          <p:nvSpPr>
            <p:cNvPr id="253959" name="Text Box 7"/>
            <p:cNvSpPr txBox="1">
              <a:spLocks noChangeArrowheads="1"/>
            </p:cNvSpPr>
            <p:nvPr/>
          </p:nvSpPr>
          <p:spPr bwMode="auto">
            <a:xfrm>
              <a:off x="2789" y="1706"/>
              <a:ext cx="3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53960" name="Text Box 8"/>
            <p:cNvSpPr txBox="1">
              <a:spLocks noChangeArrowheads="1"/>
            </p:cNvSpPr>
            <p:nvPr/>
          </p:nvSpPr>
          <p:spPr bwMode="auto">
            <a:xfrm>
              <a:off x="4150" y="1661"/>
              <a:ext cx="3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253961" name="Text Box 9"/>
            <p:cNvSpPr txBox="1">
              <a:spLocks noChangeArrowheads="1"/>
            </p:cNvSpPr>
            <p:nvPr/>
          </p:nvSpPr>
          <p:spPr bwMode="auto">
            <a:xfrm>
              <a:off x="3334" y="1661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u (t)</a:t>
              </a:r>
            </a:p>
          </p:txBody>
        </p:sp>
      </p:grpSp>
      <p:graphicFrame>
        <p:nvGraphicFramePr>
          <p:cNvPr id="253962" name="Object 10"/>
          <p:cNvGraphicFramePr>
            <a:graphicFrameLocks noChangeAspect="1"/>
          </p:cNvGraphicFramePr>
          <p:nvPr/>
        </p:nvGraphicFramePr>
        <p:xfrm>
          <a:off x="5003800" y="1125538"/>
          <a:ext cx="3240088" cy="1917700"/>
        </p:xfrm>
        <a:graphic>
          <a:graphicData uri="http://schemas.openxmlformats.org/presentationml/2006/ole">
            <p:oleObj spid="_x0000_s9228" name="Visio" r:id="rId3" imgW="1610563" imgH="953658" progId="">
              <p:embed/>
            </p:oleObj>
          </a:graphicData>
        </a:graphic>
      </p:graphicFrame>
      <p:grpSp>
        <p:nvGrpSpPr>
          <p:cNvPr id="253963" name="Group 11"/>
          <p:cNvGrpSpPr>
            <a:grpSpLocks/>
          </p:cNvGrpSpPr>
          <p:nvPr/>
        </p:nvGrpSpPr>
        <p:grpSpPr bwMode="auto">
          <a:xfrm>
            <a:off x="4572002" y="1341438"/>
            <a:ext cx="4175125" cy="1079500"/>
            <a:chOff x="2245" y="709"/>
            <a:chExt cx="2630" cy="680"/>
          </a:xfrm>
        </p:grpSpPr>
        <p:sp>
          <p:nvSpPr>
            <p:cNvPr id="253964" name="Line 12"/>
            <p:cNvSpPr>
              <a:spLocks noChangeShapeType="1"/>
            </p:cNvSpPr>
            <p:nvPr/>
          </p:nvSpPr>
          <p:spPr bwMode="auto">
            <a:xfrm>
              <a:off x="2245" y="1026"/>
              <a:ext cx="25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3965" name="Freeform 13"/>
            <p:cNvSpPr>
              <a:spLocks/>
            </p:cNvSpPr>
            <p:nvPr/>
          </p:nvSpPr>
          <p:spPr bwMode="auto">
            <a:xfrm>
              <a:off x="2290" y="709"/>
              <a:ext cx="2540" cy="196"/>
            </a:xfrm>
            <a:custGeom>
              <a:avLst/>
              <a:gdLst>
                <a:gd name="T0" fmla="*/ 0 w 2540"/>
                <a:gd name="T1" fmla="*/ 0 h 196"/>
                <a:gd name="T2" fmla="*/ 771 w 2540"/>
                <a:gd name="T3" fmla="*/ 181 h 196"/>
                <a:gd name="T4" fmla="*/ 2540 w 2540"/>
                <a:gd name="T5" fmla="*/ 9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0" h="196">
                  <a:moveTo>
                    <a:pt x="0" y="0"/>
                  </a:moveTo>
                  <a:cubicBezTo>
                    <a:pt x="174" y="83"/>
                    <a:pt x="348" y="166"/>
                    <a:pt x="771" y="181"/>
                  </a:cubicBezTo>
                  <a:cubicBezTo>
                    <a:pt x="1194" y="196"/>
                    <a:pt x="2238" y="106"/>
                    <a:pt x="2540" y="91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dash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3966" name="Freeform 14"/>
            <p:cNvSpPr>
              <a:spLocks/>
            </p:cNvSpPr>
            <p:nvPr/>
          </p:nvSpPr>
          <p:spPr bwMode="auto">
            <a:xfrm>
              <a:off x="2290" y="1094"/>
              <a:ext cx="2585" cy="295"/>
            </a:xfrm>
            <a:custGeom>
              <a:avLst/>
              <a:gdLst>
                <a:gd name="T0" fmla="*/ 0 w 2585"/>
                <a:gd name="T1" fmla="*/ 295 h 295"/>
                <a:gd name="T2" fmla="*/ 1134 w 2585"/>
                <a:gd name="T3" fmla="*/ 23 h 295"/>
                <a:gd name="T4" fmla="*/ 2585 w 2585"/>
                <a:gd name="T5" fmla="*/ 15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5" h="295">
                  <a:moveTo>
                    <a:pt x="0" y="295"/>
                  </a:moveTo>
                  <a:cubicBezTo>
                    <a:pt x="351" y="170"/>
                    <a:pt x="703" y="46"/>
                    <a:pt x="1134" y="23"/>
                  </a:cubicBezTo>
                  <a:cubicBezTo>
                    <a:pt x="1565" y="0"/>
                    <a:pt x="2351" y="136"/>
                    <a:pt x="2585" y="159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dash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53967" name="Text Box 15"/>
          <p:cNvSpPr txBox="1">
            <a:spLocks noChangeArrowheads="1"/>
          </p:cNvSpPr>
          <p:nvPr/>
        </p:nvSpPr>
        <p:spPr bwMode="auto">
          <a:xfrm>
            <a:off x="395288" y="1207443"/>
            <a:ext cx="1479550" cy="46166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电感器</a:t>
            </a:r>
          </a:p>
        </p:txBody>
      </p:sp>
      <p:sp>
        <p:nvSpPr>
          <p:cNvPr id="253968" name="AutoShape 16"/>
          <p:cNvSpPr>
            <a:spLocks noChangeArrowheads="1"/>
          </p:cNvSpPr>
          <p:nvPr/>
        </p:nvSpPr>
        <p:spPr bwMode="auto">
          <a:xfrm>
            <a:off x="2051050" y="134143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323850" y="1989138"/>
            <a:ext cx="41036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把金属导线绕在一骨架上构成一实际电感器，当电流通过线圈时，将产生磁通，是一种储存磁能的部件</a:t>
            </a:r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5435600" y="620713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zh-CN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t)</a:t>
            </a:r>
            <a:r>
              <a:rPr kumimoji="1" lang="zh-CN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N (t)</a:t>
            </a:r>
          </a:p>
        </p:txBody>
      </p:sp>
      <p:sp>
        <p:nvSpPr>
          <p:cNvPr id="253971" name="Text Box 19"/>
          <p:cNvSpPr txBox="1">
            <a:spLocks noChangeArrowheads="1"/>
          </p:cNvSpPr>
          <p:nvPr/>
        </p:nvSpPr>
        <p:spPr bwMode="auto">
          <a:xfrm>
            <a:off x="468313" y="3716338"/>
            <a:ext cx="1439862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。定义</a:t>
            </a:r>
          </a:p>
        </p:txBody>
      </p:sp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250825" y="4724400"/>
            <a:ext cx="1512888" cy="461665"/>
          </a:xfrm>
          <a:prstGeom prst="rect">
            <a:avLst/>
          </a:prstGeom>
          <a:noFill/>
          <a:ln w="38100" cap="sq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电感元件</a:t>
            </a:r>
          </a:p>
        </p:txBody>
      </p:sp>
      <p:sp>
        <p:nvSpPr>
          <p:cNvPr id="253973" name="AutoShape 21"/>
          <p:cNvSpPr>
            <a:spLocks noChangeArrowheads="1"/>
          </p:cNvSpPr>
          <p:nvPr/>
        </p:nvSpPr>
        <p:spPr bwMode="auto">
          <a:xfrm>
            <a:off x="1835150" y="4941888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tx1"/>
          </a:solidFill>
          <a:ln w="381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4" name="Rectangle 22"/>
          <p:cNvSpPr>
            <a:spLocks noChangeArrowheads="1"/>
          </p:cNvSpPr>
          <p:nvPr/>
        </p:nvSpPr>
        <p:spPr bwMode="auto">
          <a:xfrm>
            <a:off x="2555875" y="4224785"/>
            <a:ext cx="30241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储存磁能的元件。其特性可用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</a:t>
            </a:r>
            <a:r>
              <a:rPr kumimoji="1"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kumimoji="1" lang="en-US" altLang="zh-CN" sz="36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3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平面上的一条曲线来描述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539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5425387"/>
              </p:ext>
            </p:extLst>
          </p:nvPr>
        </p:nvGraphicFramePr>
        <p:xfrm>
          <a:off x="2122488" y="5722940"/>
          <a:ext cx="2089150" cy="585787"/>
        </p:xfrm>
        <a:graphic>
          <a:graphicData uri="http://schemas.openxmlformats.org/presentationml/2006/ole">
            <p:oleObj spid="_x0000_s9229" name="Equation" r:id="rId4" imgW="714502" imgH="190620" progId="">
              <p:embed/>
            </p:oleObj>
          </a:graphicData>
        </a:graphic>
      </p:graphicFrame>
      <p:grpSp>
        <p:nvGrpSpPr>
          <p:cNvPr id="253976" name="Group 24"/>
          <p:cNvGrpSpPr>
            <a:grpSpLocks/>
          </p:cNvGrpSpPr>
          <p:nvPr/>
        </p:nvGrpSpPr>
        <p:grpSpPr bwMode="auto">
          <a:xfrm>
            <a:off x="6084890" y="3716340"/>
            <a:ext cx="2447925" cy="2447925"/>
            <a:chOff x="3833" y="2341"/>
            <a:chExt cx="1542" cy="1542"/>
          </a:xfrm>
        </p:grpSpPr>
        <p:sp>
          <p:nvSpPr>
            <p:cNvPr id="253977" name="Text Box 25"/>
            <p:cNvSpPr txBox="1">
              <a:spLocks noChangeArrowheads="1"/>
            </p:cNvSpPr>
            <p:nvPr/>
          </p:nvSpPr>
          <p:spPr bwMode="auto">
            <a:xfrm>
              <a:off x="5058" y="2931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53978" name="Line 26"/>
            <p:cNvSpPr>
              <a:spLocks noChangeShapeType="1"/>
            </p:cNvSpPr>
            <p:nvPr/>
          </p:nvSpPr>
          <p:spPr bwMode="auto">
            <a:xfrm>
              <a:off x="3924" y="3112"/>
              <a:ext cx="113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79" name="Line 27"/>
            <p:cNvSpPr>
              <a:spLocks noChangeShapeType="1"/>
            </p:cNvSpPr>
            <p:nvPr/>
          </p:nvSpPr>
          <p:spPr bwMode="auto">
            <a:xfrm>
              <a:off x="4423" y="2477"/>
              <a:ext cx="46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80" name="Text Box 28"/>
            <p:cNvSpPr txBox="1">
              <a:spLocks noChangeArrowheads="1"/>
            </p:cNvSpPr>
            <p:nvPr/>
          </p:nvSpPr>
          <p:spPr bwMode="auto">
            <a:xfrm>
              <a:off x="4423" y="2341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53981" name="Freeform 29"/>
            <p:cNvSpPr>
              <a:spLocks/>
            </p:cNvSpPr>
            <p:nvPr/>
          </p:nvSpPr>
          <p:spPr bwMode="auto">
            <a:xfrm>
              <a:off x="3833" y="2522"/>
              <a:ext cx="1179" cy="862"/>
            </a:xfrm>
            <a:custGeom>
              <a:avLst/>
              <a:gdLst>
                <a:gd name="T0" fmla="*/ 0 w 1043"/>
                <a:gd name="T1" fmla="*/ 726 h 726"/>
                <a:gd name="T2" fmla="*/ 454 w 1043"/>
                <a:gd name="T3" fmla="*/ 590 h 726"/>
                <a:gd name="T4" fmla="*/ 1043 w 1043"/>
                <a:gd name="T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3" h="726">
                  <a:moveTo>
                    <a:pt x="0" y="726"/>
                  </a:moveTo>
                  <a:cubicBezTo>
                    <a:pt x="140" y="718"/>
                    <a:pt x="280" y="711"/>
                    <a:pt x="454" y="590"/>
                  </a:cubicBezTo>
                  <a:cubicBezTo>
                    <a:pt x="628" y="469"/>
                    <a:pt x="945" y="98"/>
                    <a:pt x="1043" y="0"/>
                  </a:cubicBezTo>
                </a:path>
              </a:pathLst>
            </a:custGeom>
            <a:noFill/>
            <a:ln w="38100" cap="sq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3982" name="AutoShape 30" descr="羊皮纸"/>
          <p:cNvSpPr>
            <a:spLocks noChangeArrowheads="1"/>
          </p:cNvSpPr>
          <p:nvPr/>
        </p:nvSpPr>
        <p:spPr bwMode="auto">
          <a:xfrm rot="-607889">
            <a:off x="5148265" y="5445127"/>
            <a:ext cx="1584325" cy="936625"/>
          </a:xfrm>
          <a:prstGeom prst="leftRightArrowCallout">
            <a:avLst>
              <a:gd name="adj1" fmla="val 25000"/>
              <a:gd name="adj2" fmla="val 23954"/>
              <a:gd name="adj3" fmla="val 21144"/>
              <a:gd name="adj4" fmla="val 50000"/>
            </a:avLst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韦安</a:t>
            </a:r>
          </a:p>
          <a:p>
            <a:pPr algn="ctr" eaLnBrk="0" hangingPunct="0"/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特性</a:t>
            </a:r>
          </a:p>
        </p:txBody>
      </p:sp>
    </p:spTree>
    <p:extLst>
      <p:ext uri="{BB962C8B-B14F-4D97-AF65-F5344CB8AC3E}">
        <p14:creationId xmlns:p14="http://schemas.microsoft.com/office/powerpoint/2010/main" xmlns="" val="29840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90" fill="hold"/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" fill="hold"/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5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90" fill="hold"/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" fill="hold"/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20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5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/>
      <p:bldP spid="253967" grpId="0" animBg="1" autoUpdateAnimBg="0"/>
      <p:bldP spid="253968" grpId="0" animBg="1"/>
      <p:bldP spid="253969" grpId="0"/>
      <p:bldP spid="253970" grpId="0"/>
      <p:bldP spid="253971" grpId="0" animBg="1"/>
      <p:bldP spid="253972" grpId="0" animBg="1" autoUpdateAnimBg="0"/>
      <p:bldP spid="253973" grpId="0" animBg="1"/>
      <p:bldP spid="253974" grpId="0"/>
      <p:bldP spid="2539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539752" y="876493"/>
            <a:ext cx="7561263" cy="139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任何时刻，通过电感元件的电流</a:t>
            </a:r>
            <a:r>
              <a:rPr kumimoji="1"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与其磁链</a:t>
            </a:r>
            <a:r>
              <a:rPr kumimoji="1" lang="zh-CN" altLang="en-US" sz="24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成正比。  </a:t>
            </a:r>
            <a:r>
              <a:rPr kumimoji="1"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~ </a:t>
            </a:r>
            <a:r>
              <a:rPr kumimoji="1" lang="en-US" altLang="zh-CN" sz="36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3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特性是过原点的直线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611188" y="4003031"/>
            <a:ext cx="1873250" cy="46166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电路符号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108746" y="272533"/>
            <a:ext cx="3671887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线性定常电感元件</a:t>
            </a:r>
          </a:p>
        </p:txBody>
      </p:sp>
      <p:graphicFrame>
        <p:nvGraphicFramePr>
          <p:cNvPr id="2549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1169746"/>
              </p:ext>
            </p:extLst>
          </p:nvPr>
        </p:nvGraphicFramePr>
        <p:xfrm>
          <a:off x="1308100" y="2349502"/>
          <a:ext cx="3956050" cy="1052513"/>
        </p:xfrm>
        <a:graphic>
          <a:graphicData uri="http://schemas.openxmlformats.org/presentationml/2006/ole">
            <p:oleObj spid="_x0000_s10252" name="公式" r:id="rId3" imgW="1514365" imgH="400140" progId="">
              <p:embed/>
            </p:oleObj>
          </a:graphicData>
        </a:graphic>
      </p:graphicFrame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1979615" y="5369355"/>
            <a:ext cx="6048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称为电感器的自感系数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的单位：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 (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亨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(Henry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，亨利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，常用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H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m H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表示。</a:t>
            </a:r>
          </a:p>
        </p:txBody>
      </p:sp>
      <p:grpSp>
        <p:nvGrpSpPr>
          <p:cNvPr id="254983" name="Group 7"/>
          <p:cNvGrpSpPr>
            <a:grpSpLocks/>
          </p:cNvGrpSpPr>
          <p:nvPr/>
        </p:nvGrpSpPr>
        <p:grpSpPr bwMode="auto">
          <a:xfrm>
            <a:off x="6443665" y="1557340"/>
            <a:ext cx="2232025" cy="2682875"/>
            <a:chOff x="3878" y="1026"/>
            <a:chExt cx="1406" cy="1690"/>
          </a:xfrm>
        </p:grpSpPr>
        <p:grpSp>
          <p:nvGrpSpPr>
            <p:cNvPr id="254984" name="Group 8"/>
            <p:cNvGrpSpPr>
              <a:grpSpLocks/>
            </p:cNvGrpSpPr>
            <p:nvPr/>
          </p:nvGrpSpPr>
          <p:grpSpPr bwMode="auto">
            <a:xfrm>
              <a:off x="3878" y="1209"/>
              <a:ext cx="1406" cy="1507"/>
              <a:chOff x="336" y="1872"/>
              <a:chExt cx="1056" cy="1104"/>
            </a:xfrm>
          </p:grpSpPr>
          <p:sp>
            <p:nvSpPr>
              <p:cNvPr id="254985" name="Line 9"/>
              <p:cNvSpPr>
                <a:spLocks noChangeShapeType="1"/>
              </p:cNvSpPr>
              <p:nvPr/>
            </p:nvSpPr>
            <p:spPr bwMode="auto">
              <a:xfrm>
                <a:off x="336" y="2544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4986" name="Line 10"/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4987" name="Text Box 11"/>
            <p:cNvSpPr txBox="1">
              <a:spLocks noChangeArrowheads="1"/>
            </p:cNvSpPr>
            <p:nvPr/>
          </p:nvSpPr>
          <p:spPr bwMode="auto">
            <a:xfrm>
              <a:off x="4377" y="1026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</a:t>
              </a:r>
              <a:endPara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4988" name="Text Box 12"/>
            <p:cNvSpPr txBox="1">
              <a:spLocks noChangeArrowheads="1"/>
            </p:cNvSpPr>
            <p:nvPr/>
          </p:nvSpPr>
          <p:spPr bwMode="auto">
            <a:xfrm>
              <a:off x="5035" y="2126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54989" name="Text Box 13"/>
            <p:cNvSpPr txBox="1">
              <a:spLocks noChangeArrowheads="1"/>
            </p:cNvSpPr>
            <p:nvPr/>
          </p:nvSpPr>
          <p:spPr bwMode="auto">
            <a:xfrm>
              <a:off x="4407" y="2173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54990" name="Freeform 14"/>
            <p:cNvSpPr>
              <a:spLocks/>
            </p:cNvSpPr>
            <p:nvPr/>
          </p:nvSpPr>
          <p:spPr bwMode="auto">
            <a:xfrm>
              <a:off x="4596" y="1920"/>
              <a:ext cx="116" cy="233"/>
            </a:xfrm>
            <a:custGeom>
              <a:avLst/>
              <a:gdLst>
                <a:gd name="T0" fmla="*/ 0 w 55"/>
                <a:gd name="T1" fmla="*/ 0 h 117"/>
                <a:gd name="T2" fmla="*/ 48 w 55"/>
                <a:gd name="T3" fmla="*/ 45 h 117"/>
                <a:gd name="T4" fmla="*/ 45 w 55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17">
                  <a:moveTo>
                    <a:pt x="0" y="0"/>
                  </a:moveTo>
                  <a:cubicBezTo>
                    <a:pt x="8" y="7"/>
                    <a:pt x="41" y="25"/>
                    <a:pt x="48" y="45"/>
                  </a:cubicBezTo>
                  <a:cubicBezTo>
                    <a:pt x="55" y="65"/>
                    <a:pt x="46" y="102"/>
                    <a:pt x="45" y="117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991" name="Text Box 15"/>
            <p:cNvSpPr txBox="1">
              <a:spLocks noChangeArrowheads="1"/>
            </p:cNvSpPr>
            <p:nvPr/>
          </p:nvSpPr>
          <p:spPr bwMode="auto">
            <a:xfrm>
              <a:off x="4641" y="1751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4992" name="Line 16"/>
            <p:cNvSpPr>
              <a:spLocks noChangeShapeType="1"/>
            </p:cNvSpPr>
            <p:nvPr/>
          </p:nvSpPr>
          <p:spPr bwMode="auto">
            <a:xfrm flipV="1">
              <a:off x="3969" y="1616"/>
              <a:ext cx="998" cy="86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4993" name="Group 17"/>
          <p:cNvGrpSpPr>
            <a:grpSpLocks/>
          </p:cNvGrpSpPr>
          <p:nvPr/>
        </p:nvGrpSpPr>
        <p:grpSpPr bwMode="auto">
          <a:xfrm>
            <a:off x="2987677" y="3789365"/>
            <a:ext cx="3960813" cy="1577975"/>
            <a:chOff x="1655" y="2432"/>
            <a:chExt cx="2495" cy="994"/>
          </a:xfrm>
        </p:grpSpPr>
        <p:graphicFrame>
          <p:nvGraphicFramePr>
            <p:cNvPr id="254994" name="Object 18"/>
            <p:cNvGraphicFramePr>
              <a:graphicFrameLocks noChangeAspect="1"/>
            </p:cNvGraphicFramePr>
            <p:nvPr/>
          </p:nvGraphicFramePr>
          <p:xfrm>
            <a:off x="1701" y="2750"/>
            <a:ext cx="2449" cy="325"/>
          </p:xfrm>
          <a:graphic>
            <a:graphicData uri="http://schemas.openxmlformats.org/presentationml/2006/ole">
              <p:oleObj spid="_x0000_s10253" name="Visio" r:id="rId4" imgW="886592" imgH="116832" progId="">
                <p:embed/>
              </p:oleObj>
            </a:graphicData>
          </a:graphic>
        </p:graphicFrame>
        <p:sp>
          <p:nvSpPr>
            <p:cNvPr id="254995" name="AutoShape 19"/>
            <p:cNvSpPr>
              <a:spLocks noChangeArrowheads="1"/>
            </p:cNvSpPr>
            <p:nvPr/>
          </p:nvSpPr>
          <p:spPr bwMode="auto">
            <a:xfrm>
              <a:off x="1973" y="2795"/>
              <a:ext cx="409" cy="91"/>
            </a:xfrm>
            <a:prstGeom prst="rightArrow">
              <a:avLst>
                <a:gd name="adj1" fmla="val 50000"/>
                <a:gd name="adj2" fmla="val 11236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96" name="Text Box 20"/>
            <p:cNvSpPr txBox="1">
              <a:spLocks noChangeArrowheads="1"/>
            </p:cNvSpPr>
            <p:nvPr/>
          </p:nvSpPr>
          <p:spPr bwMode="auto">
            <a:xfrm>
              <a:off x="1655" y="3022"/>
              <a:ext cx="38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54997" name="Text Box 21"/>
            <p:cNvSpPr txBox="1">
              <a:spLocks noChangeArrowheads="1"/>
            </p:cNvSpPr>
            <p:nvPr/>
          </p:nvSpPr>
          <p:spPr bwMode="auto">
            <a:xfrm>
              <a:off x="3651" y="3022"/>
              <a:ext cx="38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254998" name="Text Box 22"/>
            <p:cNvSpPr txBox="1">
              <a:spLocks noChangeArrowheads="1"/>
            </p:cNvSpPr>
            <p:nvPr/>
          </p:nvSpPr>
          <p:spPr bwMode="auto">
            <a:xfrm>
              <a:off x="2501" y="3022"/>
              <a:ext cx="6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u (t)</a:t>
              </a:r>
            </a:p>
          </p:txBody>
        </p:sp>
        <p:sp>
          <p:nvSpPr>
            <p:cNvPr id="254999" name="Text Box 23"/>
            <p:cNvSpPr txBox="1">
              <a:spLocks noChangeArrowheads="1"/>
            </p:cNvSpPr>
            <p:nvPr/>
          </p:nvSpPr>
          <p:spPr bwMode="auto">
            <a:xfrm>
              <a:off x="1973" y="247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255000" name="Text Box 24"/>
            <p:cNvSpPr txBox="1">
              <a:spLocks noChangeArrowheads="1"/>
            </p:cNvSpPr>
            <p:nvPr/>
          </p:nvSpPr>
          <p:spPr bwMode="auto">
            <a:xfrm>
              <a:off x="2608" y="2432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255001" name="Text Box 25"/>
          <p:cNvSpPr txBox="1">
            <a:spLocks noChangeArrowheads="1"/>
          </p:cNvSpPr>
          <p:nvPr/>
        </p:nvSpPr>
        <p:spPr bwMode="auto">
          <a:xfrm>
            <a:off x="468313" y="5373688"/>
            <a:ext cx="1439862" cy="461665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单位</a:t>
            </a: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515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8865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20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9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utoUpdateAnimBg="0"/>
      <p:bldP spid="254979" grpId="0" animBg="1" autoUpdateAnimBg="0"/>
      <p:bldP spid="254980" grpId="0" animBg="1"/>
      <p:bldP spid="254982" grpId="0" autoUpdateAnimBg="0"/>
      <p:bldP spid="2550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4572002" y="1916115"/>
          <a:ext cx="3495675" cy="1114425"/>
        </p:xfrm>
        <a:graphic>
          <a:graphicData uri="http://schemas.openxmlformats.org/presentationml/2006/ole">
            <p:oleObj spid="_x0000_s11276" name="Equation" r:id="rId3" imgW="1257199" imgH="400140" progId="">
              <p:embed/>
            </p:oleObj>
          </a:graphicData>
        </a:graphic>
      </p:graphicFrame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511705" y="260350"/>
            <a:ext cx="4782078" cy="523220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线性电感的电压、电流关系</a:t>
            </a:r>
            <a:endParaRPr kumimoji="1" lang="zh-CN" altLang="en-US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6004" name="AutoShape 4"/>
          <p:cNvSpPr>
            <a:spLocks noChangeArrowheads="1"/>
          </p:cNvSpPr>
          <p:nvPr/>
        </p:nvSpPr>
        <p:spPr bwMode="auto">
          <a:xfrm>
            <a:off x="250827" y="2492377"/>
            <a:ext cx="1800225" cy="936623"/>
          </a:xfrm>
          <a:prstGeom prst="wedgeRectCallout">
            <a:avLst>
              <a:gd name="adj1" fmla="val 38977"/>
              <a:gd name="adj2" fmla="val -98296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en-US" altLang="zh-CN" sz="36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u</a:t>
            </a:r>
            <a:r>
              <a:rPr kumimoji="1" lang="zh-CN" altLang="en-US" sz="36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、</a:t>
            </a:r>
            <a:r>
              <a:rPr kumimoji="1" lang="en-US" altLang="zh-CN" sz="3600" i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取关联参考方向</a:t>
            </a:r>
          </a:p>
        </p:txBody>
      </p:sp>
      <p:sp>
        <p:nvSpPr>
          <p:cNvPr id="256005" name="AutoShape 5" descr="羊皮纸"/>
          <p:cNvSpPr>
            <a:spLocks noChangeArrowheads="1"/>
          </p:cNvSpPr>
          <p:nvPr/>
        </p:nvSpPr>
        <p:spPr bwMode="auto">
          <a:xfrm>
            <a:off x="6382705" y="122692"/>
            <a:ext cx="2447925" cy="936625"/>
          </a:xfrm>
          <a:prstGeom prst="wedgeRoundRectCallout">
            <a:avLst>
              <a:gd name="adj1" fmla="val -17056"/>
              <a:gd name="adj2" fmla="val 106273"/>
              <a:gd name="adj3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电感元件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VCR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的微分关系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2411413" y="2997202"/>
            <a:ext cx="1295400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表明：</a:t>
            </a:r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684213" y="3785030"/>
            <a:ext cx="741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电感电压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的大小取决于</a:t>
            </a:r>
            <a:r>
              <a:rPr kumimoji="1"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的变化率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kumimoji="1"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的大小无关，电感是动态元件；</a:t>
            </a:r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684215" y="4833293"/>
            <a:ext cx="7704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kumimoji="1"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为常数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直流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 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=0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。电感相当于短路；</a:t>
            </a:r>
            <a:endParaRPr kumimoji="1" lang="zh-CN" altLang="en-US" sz="24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684215" y="5445127"/>
            <a:ext cx="79216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arenBoth" startAt="3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实际电路中电感的电压</a:t>
            </a:r>
            <a:r>
              <a:rPr kumimoji="1" lang="zh-CN" altLang="en-US" sz="36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36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u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为有限值，则电感电流</a:t>
            </a:r>
            <a:r>
              <a:rPr kumimoji="1" lang="en-US" altLang="zh-CN" sz="3600" i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i</a:t>
            </a:r>
            <a:endParaRPr kumimoji="1" lang="en-US" altLang="zh-CN" sz="3600" i="1" dirty="0"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不能跃变，必定是时间的连续函数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256010" name="Group 10"/>
          <p:cNvGrpSpPr>
            <a:grpSpLocks/>
          </p:cNvGrpSpPr>
          <p:nvPr/>
        </p:nvGrpSpPr>
        <p:grpSpPr bwMode="auto">
          <a:xfrm>
            <a:off x="684215" y="836613"/>
            <a:ext cx="3455987" cy="1454150"/>
            <a:chOff x="1655" y="2432"/>
            <a:chExt cx="2495" cy="1056"/>
          </a:xfrm>
        </p:grpSpPr>
        <p:graphicFrame>
          <p:nvGraphicFramePr>
            <p:cNvPr id="256011" name="Object 11"/>
            <p:cNvGraphicFramePr>
              <a:graphicFrameLocks noChangeAspect="1"/>
            </p:cNvGraphicFramePr>
            <p:nvPr/>
          </p:nvGraphicFramePr>
          <p:xfrm>
            <a:off x="1701" y="2750"/>
            <a:ext cx="2449" cy="325"/>
          </p:xfrm>
          <a:graphic>
            <a:graphicData uri="http://schemas.openxmlformats.org/presentationml/2006/ole">
              <p:oleObj spid="_x0000_s11277" name="Visio" r:id="rId5" imgW="886592" imgH="116832" progId="">
                <p:embed/>
              </p:oleObj>
            </a:graphicData>
          </a:graphic>
        </p:graphicFrame>
        <p:sp>
          <p:nvSpPr>
            <p:cNvPr id="256012" name="AutoShape 12"/>
            <p:cNvSpPr>
              <a:spLocks noChangeArrowheads="1"/>
            </p:cNvSpPr>
            <p:nvPr/>
          </p:nvSpPr>
          <p:spPr bwMode="auto">
            <a:xfrm>
              <a:off x="1973" y="2795"/>
              <a:ext cx="409" cy="91"/>
            </a:xfrm>
            <a:prstGeom prst="rightArrow">
              <a:avLst>
                <a:gd name="adj1" fmla="val 50000"/>
                <a:gd name="adj2" fmla="val 11236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3" name="Text Box 13"/>
            <p:cNvSpPr txBox="1">
              <a:spLocks noChangeArrowheads="1"/>
            </p:cNvSpPr>
            <p:nvPr/>
          </p:nvSpPr>
          <p:spPr bwMode="auto">
            <a:xfrm>
              <a:off x="1655" y="3022"/>
              <a:ext cx="382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56014" name="Text Box 14"/>
            <p:cNvSpPr txBox="1">
              <a:spLocks noChangeArrowheads="1"/>
            </p:cNvSpPr>
            <p:nvPr/>
          </p:nvSpPr>
          <p:spPr bwMode="auto">
            <a:xfrm>
              <a:off x="3651" y="3022"/>
              <a:ext cx="382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256015" name="Text Box 15"/>
            <p:cNvSpPr txBox="1">
              <a:spLocks noChangeArrowheads="1"/>
            </p:cNvSpPr>
            <p:nvPr/>
          </p:nvSpPr>
          <p:spPr bwMode="auto">
            <a:xfrm>
              <a:off x="2501" y="3022"/>
              <a:ext cx="668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u (t)</a:t>
              </a:r>
            </a:p>
          </p:txBody>
        </p:sp>
        <p:sp>
          <p:nvSpPr>
            <p:cNvPr id="256016" name="Text Box 16"/>
            <p:cNvSpPr txBox="1">
              <a:spLocks noChangeArrowheads="1"/>
            </p:cNvSpPr>
            <p:nvPr/>
          </p:nvSpPr>
          <p:spPr bwMode="auto">
            <a:xfrm>
              <a:off x="1972" y="2478"/>
              <a:ext cx="364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256017" name="Text Box 17"/>
            <p:cNvSpPr txBox="1">
              <a:spLocks noChangeArrowheads="1"/>
            </p:cNvSpPr>
            <p:nvPr/>
          </p:nvSpPr>
          <p:spPr bwMode="auto">
            <a:xfrm>
              <a:off x="2609" y="2432"/>
              <a:ext cx="498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256018" name="Line 18"/>
          <p:cNvSpPr>
            <a:spLocks noChangeShapeType="1"/>
          </p:cNvSpPr>
          <p:nvPr/>
        </p:nvSpPr>
        <p:spPr bwMode="auto">
          <a:xfrm>
            <a:off x="4356100" y="3429000"/>
            <a:ext cx="273685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019" name="AutoShape 19"/>
          <p:cNvSpPr>
            <a:spLocks noChangeArrowheads="1"/>
          </p:cNvSpPr>
          <p:nvPr/>
        </p:nvSpPr>
        <p:spPr bwMode="auto">
          <a:xfrm rot="1891188">
            <a:off x="3348038" y="2636838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20" name="Text Box 20"/>
          <p:cNvSpPr txBox="1">
            <a:spLocks noChangeArrowheads="1"/>
          </p:cNvSpPr>
          <p:nvPr/>
        </p:nvSpPr>
        <p:spPr bwMode="auto">
          <a:xfrm>
            <a:off x="4427538" y="1038297"/>
            <a:ext cx="2449512" cy="707886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根据电磁感应定律与楞次定律</a:t>
            </a: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515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192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85" decel="1000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385" decel="100000"/>
                                        <p:tgtEl>
                                          <p:spTgt spid="25600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385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385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90" fill="hold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" fill="hold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9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90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9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9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animBg="1"/>
      <p:bldP spid="256004" grpId="0" animBg="1"/>
      <p:bldP spid="256005" grpId="0" animBg="1"/>
      <p:bldP spid="256006" grpId="0" animBg="1"/>
      <p:bldP spid="256007" grpId="0"/>
      <p:bldP spid="256008" grpId="0"/>
      <p:bldP spid="256009" grpId="0"/>
      <p:bldP spid="256018" grpId="0" animBg="1"/>
      <p:bldP spid="256019" grpId="0" animBg="1"/>
      <p:bldP spid="25602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539750" y="3210868"/>
            <a:ext cx="7272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电感元件有记忆电压的作用，故称电感为记忆元件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0" y="4252913"/>
            <a:ext cx="9144000" cy="1538883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）当 </a:t>
            </a:r>
            <a:r>
              <a:rPr kumimoji="1"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u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000" i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i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为非关联方向时，上述微分和积分表达式前要冠以负号</a:t>
            </a:r>
            <a:r>
              <a:rPr kumimoji="1"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;</a:t>
            </a:r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）上式中</a:t>
            </a:r>
            <a:r>
              <a:rPr kumimoji="1" lang="en-US" altLang="zh-CN" sz="2000" i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(t</a:t>
            </a:r>
            <a:r>
              <a:rPr kumimoji="1"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)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称为电感电流的初始值，它反映电感初始时刻的储能状况，也称为初始状态。</a:t>
            </a:r>
          </a:p>
          <a:p>
            <a:pPr algn="just" eaLnBrk="0" hangingPunct="0"/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7471622"/>
              </p:ext>
            </p:extLst>
          </p:nvPr>
        </p:nvGraphicFramePr>
        <p:xfrm>
          <a:off x="822325" y="787400"/>
          <a:ext cx="6705600" cy="1843088"/>
        </p:xfrm>
        <a:graphic>
          <a:graphicData uri="http://schemas.openxmlformats.org/presentationml/2006/ole">
            <p:oleObj spid="_x0000_s12295" name="Equation" r:id="rId3" imgW="5524489" imgH="1514430" progId="">
              <p:embed/>
            </p:oleObj>
          </a:graphicData>
        </a:graphic>
      </p:graphicFrame>
      <p:sp>
        <p:nvSpPr>
          <p:cNvPr id="257029" name="AutoShape 5" descr="羊皮纸"/>
          <p:cNvSpPr>
            <a:spLocks noChangeArrowheads="1"/>
          </p:cNvSpPr>
          <p:nvPr/>
        </p:nvSpPr>
        <p:spPr bwMode="auto">
          <a:xfrm>
            <a:off x="6156325" y="2060575"/>
            <a:ext cx="2376488" cy="1081088"/>
          </a:xfrm>
          <a:prstGeom prst="wedgeRoundRectCallout">
            <a:avLst>
              <a:gd name="adj1" fmla="val -78523"/>
              <a:gd name="adj2" fmla="val -36931"/>
              <a:gd name="adj3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电感元件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VCR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的积分关系</a:t>
            </a: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971550" y="2492377"/>
            <a:ext cx="1079500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表明</a:t>
            </a: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96611" y="3482181"/>
            <a:ext cx="720725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注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515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5531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85" decel="1000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85" decel="100000"/>
                                        <p:tgtEl>
                                          <p:spTgt spid="2570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385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385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9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9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9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autoUpdateAnimBg="0"/>
      <p:bldP spid="257027" grpId="0" animBg="1"/>
      <p:bldP spid="257029" grpId="0" animBg="1"/>
      <p:bldP spid="257030" grpId="0" animBg="1"/>
      <p:bldP spid="2570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304800" y="236538"/>
            <a:ext cx="3619500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电感的功率和储能</a:t>
            </a:r>
          </a:p>
        </p:txBody>
      </p:sp>
      <p:graphicFrame>
        <p:nvGraphicFramePr>
          <p:cNvPr id="258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9979462"/>
              </p:ext>
            </p:extLst>
          </p:nvPr>
        </p:nvGraphicFramePr>
        <p:xfrm>
          <a:off x="2936877" y="908050"/>
          <a:ext cx="2752725" cy="1098550"/>
        </p:xfrm>
        <a:graphic>
          <a:graphicData uri="http://schemas.openxmlformats.org/presentationml/2006/ole">
            <p:oleObj spid="_x0000_s13319" name="Equation" r:id="rId3" imgW="1009757" imgH="400140" progId="">
              <p:embed/>
            </p:oleObj>
          </a:graphicData>
        </a:graphic>
      </p:graphicFrame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611188" y="2145211"/>
            <a:ext cx="839882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arenBoth"/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当电流</a:t>
            </a:r>
            <a:r>
              <a:rPr kumimoji="1" lang="zh-CN" altLang="en-US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增大，</a:t>
            </a:r>
            <a:r>
              <a:rPr kumimoji="1" lang="en-US" altLang="zh-CN" sz="32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&gt;0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d </a:t>
            </a:r>
            <a:r>
              <a:rPr kumimoji="1" lang="en-US" altLang="zh-CN" sz="32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/d </a:t>
            </a:r>
            <a:r>
              <a:rPr kumimoji="1" lang="en-US" altLang="zh-CN" sz="32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&gt;0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r>
              <a:rPr kumimoji="1" lang="en-US" altLang="zh-CN" sz="32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&gt;0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zh-CN" altLang="en-US" sz="32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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，  </a:t>
            </a:r>
            <a:r>
              <a:rPr kumimoji="1" lang="en-US" altLang="zh-CN" sz="32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p&gt;0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,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电感吸收功率。</a:t>
            </a:r>
            <a:endParaRPr kumimoji="1"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684215" y="3095439"/>
            <a:ext cx="823336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arenBoth" startAt="2"/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当电流减小，</a:t>
            </a:r>
            <a:r>
              <a:rPr kumimoji="1" lang="en-US" altLang="zh-CN" sz="32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32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d </a:t>
            </a:r>
            <a:r>
              <a:rPr kumimoji="1" lang="en-US" altLang="zh-CN" sz="32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/d </a:t>
            </a:r>
            <a:r>
              <a:rPr kumimoji="1" lang="en-US" altLang="zh-CN" sz="32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&lt;0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r>
              <a:rPr kumimoji="1" lang="en-US" altLang="zh-CN" sz="32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&lt;0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zh-CN" altLang="en-US" sz="32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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，</a:t>
            </a:r>
            <a:r>
              <a:rPr kumimoji="1" lang="en-US" altLang="zh-CN" sz="32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&lt;0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,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电感发出功率。</a:t>
            </a:r>
            <a:endParaRPr kumimoji="1"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611188" y="1196975"/>
            <a:ext cx="1827212" cy="523220"/>
          </a:xfrm>
          <a:prstGeom prst="rect">
            <a:avLst/>
          </a:prstGeom>
          <a:noFill/>
          <a:ln w="3810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功率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323852" y="4076702"/>
            <a:ext cx="1152525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表明</a:t>
            </a:r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250825" y="4724400"/>
            <a:ext cx="86667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电感能在一段时间内吸收外部供给的能量转化为磁场能量储存起来，在另一段时间内又把能量释放回电路，因此电感元件是无源元件、是储能元件，它本身不消耗能量。</a:t>
            </a:r>
          </a:p>
        </p:txBody>
      </p:sp>
      <p:sp>
        <p:nvSpPr>
          <p:cNvPr id="258057" name="AutoShape 9" descr="羊皮纸"/>
          <p:cNvSpPr>
            <a:spLocks noChangeArrowheads="1"/>
          </p:cNvSpPr>
          <p:nvPr/>
        </p:nvSpPr>
        <p:spPr bwMode="auto">
          <a:xfrm>
            <a:off x="6443665" y="476250"/>
            <a:ext cx="1800225" cy="865188"/>
          </a:xfrm>
          <a:prstGeom prst="wedgeRectCallout">
            <a:avLst>
              <a:gd name="adj1" fmla="val -82273"/>
              <a:gd name="adj2" fmla="val 65231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u</a:t>
            </a:r>
            <a:r>
              <a:rPr kumimoji="1" lang="zh-CN" altLang="en-US" sz="28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、 </a:t>
            </a:r>
            <a:r>
              <a:rPr kumimoji="1" lang="en-US" altLang="zh-CN" sz="2800" i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取关联参考方向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515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8662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25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9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9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85" decel="1000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385" decel="100000"/>
                                        <p:tgtEl>
                                          <p:spTgt spid="25805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4" dur="385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6" dur="385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9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9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 animBg="1" autoUpdateAnimBg="0"/>
      <p:bldP spid="258052" grpId="0" autoUpdateAnimBg="0"/>
      <p:bldP spid="258053" grpId="0" autoUpdateAnimBg="0"/>
      <p:bldP spid="258054" grpId="0" animBg="1"/>
      <p:bldP spid="258055" grpId="0" animBg="1"/>
      <p:bldP spid="258056" grpId="0"/>
      <p:bldP spid="2580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1042990" y="4860324"/>
            <a:ext cx="81010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）电感的储能只与当时的电流值有关，电感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      电流不能跃变，反映了储能不能跃变；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）电感储存的能量一定大于或等于零。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468313" y="3139431"/>
            <a:ext cx="4189412" cy="461665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kumimoji="1"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 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电感储能的变化量：</a:t>
            </a:r>
          </a:p>
        </p:txBody>
      </p:sp>
      <p:graphicFrame>
        <p:nvGraphicFramePr>
          <p:cNvPr id="259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9660186"/>
              </p:ext>
            </p:extLst>
          </p:nvPr>
        </p:nvGraphicFramePr>
        <p:xfrm>
          <a:off x="906463" y="3789363"/>
          <a:ext cx="6767512" cy="887412"/>
        </p:xfrm>
        <a:graphic>
          <a:graphicData uri="http://schemas.openxmlformats.org/presentationml/2006/ole">
            <p:oleObj spid="_x0000_s14348" name="Equation" r:id="rId3" imgW="3076544" imgH="400140" progId="">
              <p:embed/>
            </p:oleObj>
          </a:graphicData>
        </a:graphic>
      </p:graphicFrame>
      <p:graphicFrame>
        <p:nvGraphicFramePr>
          <p:cNvPr id="259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1091762"/>
              </p:ext>
            </p:extLst>
          </p:nvPr>
        </p:nvGraphicFramePr>
        <p:xfrm>
          <a:off x="642940" y="938215"/>
          <a:ext cx="7858125" cy="2035175"/>
        </p:xfrm>
        <a:graphic>
          <a:graphicData uri="http://schemas.openxmlformats.org/presentationml/2006/ole">
            <p:oleObj spid="_x0000_s14349" name="Equation" r:id="rId4" imgW="3419343" imgH="876420" progId="">
              <p:embed/>
            </p:oleObj>
          </a:graphicData>
        </a:graphic>
      </p:graphicFrame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468315" y="333375"/>
            <a:ext cx="2160587" cy="461665"/>
          </a:xfrm>
          <a:prstGeom prst="rect">
            <a:avLst/>
          </a:prstGeom>
          <a:noFill/>
          <a:ln w="3810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电感的储能</a:t>
            </a: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323852" y="4797425"/>
            <a:ext cx="574675" cy="94615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表明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515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429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85" decel="1000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385" decel="100000"/>
                                        <p:tgtEl>
                                          <p:spTgt spid="25907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2" dur="385" fill="hold"/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385" fill="hold"/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5" grpId="0" animBg="1" autoUpdateAnimBg="0"/>
      <p:bldP spid="259078" grpId="0" animBg="1"/>
      <p:bldP spid="2590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50802" y="160338"/>
            <a:ext cx="4848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电容元件与电感元件的比较：</a:t>
            </a:r>
          </a:p>
        </p:txBody>
      </p:sp>
      <p:grpSp>
        <p:nvGrpSpPr>
          <p:cNvPr id="260099" name="Group 3"/>
          <p:cNvGrpSpPr>
            <a:grpSpLocks/>
          </p:cNvGrpSpPr>
          <p:nvPr/>
        </p:nvGrpSpPr>
        <p:grpSpPr bwMode="auto">
          <a:xfrm>
            <a:off x="762000" y="765177"/>
            <a:ext cx="7086600" cy="3286125"/>
            <a:chOff x="480" y="624"/>
            <a:chExt cx="4464" cy="2064"/>
          </a:xfrm>
        </p:grpSpPr>
        <p:sp>
          <p:nvSpPr>
            <p:cNvPr id="260100" name="Rectangle 4"/>
            <p:cNvSpPr>
              <a:spLocks noChangeArrowheads="1"/>
            </p:cNvSpPr>
            <p:nvPr/>
          </p:nvSpPr>
          <p:spPr bwMode="auto">
            <a:xfrm>
              <a:off x="480" y="624"/>
              <a:ext cx="4464" cy="2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101" name="Line 5"/>
            <p:cNvSpPr>
              <a:spLocks noChangeShapeType="1"/>
            </p:cNvSpPr>
            <p:nvPr/>
          </p:nvSpPr>
          <p:spPr bwMode="auto">
            <a:xfrm>
              <a:off x="480" y="912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102" name="Line 6"/>
            <p:cNvSpPr>
              <a:spLocks noChangeShapeType="1"/>
            </p:cNvSpPr>
            <p:nvPr/>
          </p:nvSpPr>
          <p:spPr bwMode="auto">
            <a:xfrm>
              <a:off x="480" y="1584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103" name="Line 7"/>
            <p:cNvSpPr>
              <a:spLocks noChangeShapeType="1"/>
            </p:cNvSpPr>
            <p:nvPr/>
          </p:nvSpPr>
          <p:spPr bwMode="auto">
            <a:xfrm>
              <a:off x="1440" y="624"/>
              <a:ext cx="0" cy="20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104" name="Line 8"/>
            <p:cNvSpPr>
              <a:spLocks noChangeShapeType="1"/>
            </p:cNvSpPr>
            <p:nvPr/>
          </p:nvSpPr>
          <p:spPr bwMode="auto">
            <a:xfrm>
              <a:off x="3072" y="624"/>
              <a:ext cx="0" cy="20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2928275" y="844520"/>
            <a:ext cx="9252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电容 </a:t>
            </a:r>
            <a:r>
              <a:rPr kumimoji="1" lang="en-US" altLang="zh-CN" sz="20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260106" name="Text Box 10"/>
          <p:cNvSpPr txBox="1">
            <a:spLocks noChangeArrowheads="1"/>
          </p:cNvSpPr>
          <p:nvPr/>
        </p:nvSpPr>
        <p:spPr bwMode="auto">
          <a:xfrm>
            <a:off x="5875547" y="844520"/>
            <a:ext cx="9092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电感 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1175188" y="1606520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5552074" y="1391051"/>
            <a:ext cx="168433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电流    </a:t>
            </a:r>
            <a:r>
              <a:rPr kumimoji="1" lang="en-US" altLang="zh-CN" sz="2000" b="1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endParaRPr kumimoji="1"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磁链  </a:t>
            </a:r>
            <a:r>
              <a:rPr kumimoji="1" lang="zh-CN" altLang="en-US" sz="2000" b="1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</a:t>
            </a:r>
            <a:endParaRPr kumimoji="1"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1046949" y="2940020"/>
            <a:ext cx="9541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关系式</a:t>
            </a:r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2964829" y="1344732"/>
            <a:ext cx="108074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电压  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电荷  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 </a:t>
            </a:r>
          </a:p>
        </p:txBody>
      </p:sp>
      <p:sp>
        <p:nvSpPr>
          <p:cNvPr id="260111" name="Text Box 15"/>
          <p:cNvSpPr txBox="1">
            <a:spLocks noChangeArrowheads="1"/>
          </p:cNvSpPr>
          <p:nvPr/>
        </p:nvSpPr>
        <p:spPr bwMode="auto">
          <a:xfrm>
            <a:off x="1066800" y="4188768"/>
            <a:ext cx="4278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(1) 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元件方程的形式是相似的；</a:t>
            </a:r>
          </a:p>
        </p:txBody>
      </p:sp>
      <p:sp>
        <p:nvSpPr>
          <p:cNvPr id="260112" name="Text Box 16"/>
          <p:cNvSpPr txBox="1">
            <a:spLocks noChangeArrowheads="1"/>
          </p:cNvSpPr>
          <p:nvPr/>
        </p:nvSpPr>
        <p:spPr bwMode="auto">
          <a:xfrm>
            <a:off x="1066800" y="4566823"/>
            <a:ext cx="680085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(2)  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若把 </a:t>
            </a:r>
            <a:r>
              <a:rPr kumimoji="1"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u-</a:t>
            </a:r>
            <a:r>
              <a:rPr kumimoji="1" lang="en-US" altLang="zh-CN" sz="2400" b="1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q-</a:t>
            </a:r>
            <a:r>
              <a:rPr kumimoji="1"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 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-L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zh-CN" altLang="en-US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400" b="1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-u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互换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可由电容元件的方程得到电感元件的方程；</a:t>
            </a:r>
          </a:p>
        </p:txBody>
      </p:sp>
      <p:graphicFrame>
        <p:nvGraphicFramePr>
          <p:cNvPr id="2601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0424799"/>
              </p:ext>
            </p:extLst>
          </p:nvPr>
        </p:nvGraphicFramePr>
        <p:xfrm>
          <a:off x="5003802" y="2349502"/>
          <a:ext cx="2663825" cy="1655763"/>
        </p:xfrm>
        <a:graphic>
          <a:graphicData uri="http://schemas.openxmlformats.org/presentationml/2006/ole">
            <p:oleObj spid="_x0000_s15372" name="Equation" r:id="rId3" imgW="1285833" imgH="1009530" progId="">
              <p:embed/>
            </p:oleObj>
          </a:graphicData>
        </a:graphic>
      </p:graphicFrame>
      <p:sp>
        <p:nvSpPr>
          <p:cNvPr id="260114" name="Text Box 18"/>
          <p:cNvSpPr txBox="1">
            <a:spLocks noChangeArrowheads="1"/>
          </p:cNvSpPr>
          <p:nvPr/>
        </p:nvSpPr>
        <p:spPr bwMode="auto">
          <a:xfrm>
            <a:off x="250827" y="4365625"/>
            <a:ext cx="574675" cy="94615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结论</a:t>
            </a:r>
          </a:p>
        </p:txBody>
      </p:sp>
      <p:graphicFrame>
        <p:nvGraphicFramePr>
          <p:cNvPr id="260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5039780"/>
              </p:ext>
            </p:extLst>
          </p:nvPr>
        </p:nvGraphicFramePr>
        <p:xfrm>
          <a:off x="2339975" y="2349502"/>
          <a:ext cx="2374900" cy="1649413"/>
        </p:xfrm>
        <a:graphic>
          <a:graphicData uri="http://schemas.openxmlformats.org/presentationml/2006/ole">
            <p:oleObj spid="_x0000_s15373" name="公式" r:id="rId4" imgW="1333376" imgH="933390" progId="">
              <p:embed/>
            </p:oleObj>
          </a:graphicData>
        </a:graphic>
      </p:graphicFrame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515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982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26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85" decel="100000"/>
                                        <p:tgtEl>
                                          <p:spTgt spid="260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385" decel="100000"/>
                                        <p:tgtEl>
                                          <p:spTgt spid="2601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601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0" dur="385" fill="hold"/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2" dur="385" fill="hold"/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90" fill="hold"/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" fill="hold"/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9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" fill="hold"/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" fill="hold"/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autoUpdateAnimBg="0"/>
      <p:bldP spid="260105" grpId="0" autoUpdateAnimBg="0"/>
      <p:bldP spid="260106" grpId="0" autoUpdateAnimBg="0"/>
      <p:bldP spid="260107" grpId="0" autoUpdateAnimBg="0"/>
      <p:bldP spid="260108" grpId="0" autoUpdateAnimBg="0"/>
      <p:bldP spid="260109" grpId="0" autoUpdateAnimBg="0"/>
      <p:bldP spid="260110" grpId="0" autoUpdateAnimBg="0"/>
      <p:bldP spid="260111" grpId="0" autoUpdateAnimBg="0"/>
      <p:bldP spid="260112" grpId="0" autoUpdateAnimBg="0"/>
      <p:bldP spid="2601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8313" y="1898650"/>
            <a:ext cx="3303587" cy="2486025"/>
            <a:chOff x="300" y="888"/>
            <a:chExt cx="2211" cy="1926"/>
          </a:xfrm>
        </p:grpSpPr>
        <p:sp>
          <p:nvSpPr>
            <p:cNvPr id="6178" name="Text Box 11"/>
            <p:cNvSpPr txBox="1">
              <a:spLocks noChangeArrowheads="1"/>
            </p:cNvSpPr>
            <p:nvPr/>
          </p:nvSpPr>
          <p:spPr bwMode="auto">
            <a:xfrm>
              <a:off x="2088" y="1812"/>
              <a:ext cx="423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宋体" panose="02010600030101010101" pitchFamily="2" charset="-122"/>
                </a:rPr>
                <a:t>C</a:t>
              </a:r>
              <a:endParaRPr kumimoji="1" lang="en-US" altLang="zh-CN" b="1" i="1">
                <a:ea typeface="宋体" panose="02010600030101010101" pitchFamily="2" charset="-122"/>
              </a:endParaRPr>
            </a:p>
          </p:txBody>
        </p:sp>
        <p:sp>
          <p:nvSpPr>
            <p:cNvPr id="6179" name="Text Box 12"/>
            <p:cNvSpPr txBox="1">
              <a:spLocks noChangeArrowheads="1"/>
            </p:cNvSpPr>
            <p:nvPr/>
          </p:nvSpPr>
          <p:spPr bwMode="auto">
            <a:xfrm>
              <a:off x="359" y="2460"/>
              <a:ext cx="190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b="1">
                <a:ea typeface="宋体" panose="02010600030101010101" pitchFamily="2" charset="-122"/>
              </a:endParaRPr>
            </a:p>
          </p:txBody>
        </p:sp>
        <p:sp>
          <p:nvSpPr>
            <p:cNvPr id="6180" name="Text Box 13"/>
            <p:cNvSpPr txBox="1">
              <a:spLocks noChangeArrowheads="1"/>
            </p:cNvSpPr>
            <p:nvPr/>
          </p:nvSpPr>
          <p:spPr bwMode="auto">
            <a:xfrm>
              <a:off x="636" y="888"/>
              <a:ext cx="28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宋体" panose="02010600030101010101" pitchFamily="2" charset="-122"/>
                </a:rPr>
                <a:t>K</a:t>
              </a:r>
              <a:endParaRPr kumimoji="1" lang="en-US" altLang="zh-CN" b="1" i="1">
                <a:ea typeface="宋体" panose="02010600030101010101" pitchFamily="2" charset="-122"/>
              </a:endParaRPr>
            </a:p>
          </p:txBody>
        </p:sp>
        <p:sp>
          <p:nvSpPr>
            <p:cNvPr id="6181" name="Oval 14"/>
            <p:cNvSpPr>
              <a:spLocks noChangeArrowheads="1"/>
            </p:cNvSpPr>
            <p:nvPr/>
          </p:nvSpPr>
          <p:spPr bwMode="auto">
            <a:xfrm>
              <a:off x="300" y="1627"/>
              <a:ext cx="270" cy="28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82" name="Line 15"/>
            <p:cNvSpPr>
              <a:spLocks noChangeShapeType="1"/>
            </p:cNvSpPr>
            <p:nvPr/>
          </p:nvSpPr>
          <p:spPr bwMode="auto">
            <a:xfrm>
              <a:off x="417" y="2280"/>
              <a:ext cx="16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3" name="Rectangle 16"/>
            <p:cNvSpPr>
              <a:spLocks noChangeArrowheads="1"/>
            </p:cNvSpPr>
            <p:nvPr/>
          </p:nvSpPr>
          <p:spPr bwMode="auto">
            <a:xfrm>
              <a:off x="1308" y="888"/>
              <a:ext cx="28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ea typeface="宋体" panose="02010600030101010101" pitchFamily="2" charset="-122"/>
                </a:rPr>
                <a:t>R</a:t>
              </a:r>
              <a:endParaRPr kumimoji="1" lang="en-US" altLang="zh-CN" b="1" i="1">
                <a:ea typeface="宋体" panose="02010600030101010101" pitchFamily="2" charset="-122"/>
              </a:endParaRPr>
            </a:p>
          </p:txBody>
        </p:sp>
        <p:sp>
          <p:nvSpPr>
            <p:cNvPr id="6184" name="Rectangle 17"/>
            <p:cNvSpPr>
              <a:spLocks noChangeArrowheads="1"/>
            </p:cNvSpPr>
            <p:nvPr/>
          </p:nvSpPr>
          <p:spPr bwMode="auto">
            <a:xfrm>
              <a:off x="612" y="1608"/>
              <a:ext cx="296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ea typeface="宋体" panose="02010600030101010101" pitchFamily="2" charset="-122"/>
                </a:rPr>
                <a:t>U</a:t>
              </a:r>
              <a:endParaRPr kumimoji="1" lang="en-US" altLang="zh-CN" b="1" i="1">
                <a:ea typeface="宋体" panose="02010600030101010101" pitchFamily="2" charset="-122"/>
              </a:endParaRPr>
            </a:p>
          </p:txBody>
        </p:sp>
        <p:sp>
          <p:nvSpPr>
            <p:cNvPr id="6185" name="Line 18"/>
            <p:cNvSpPr>
              <a:spLocks noChangeShapeType="1"/>
            </p:cNvSpPr>
            <p:nvPr/>
          </p:nvSpPr>
          <p:spPr bwMode="auto">
            <a:xfrm>
              <a:off x="423" y="1261"/>
              <a:ext cx="0" cy="10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6" name="Rectangle 19"/>
            <p:cNvSpPr>
              <a:spLocks noChangeArrowheads="1"/>
            </p:cNvSpPr>
            <p:nvPr/>
          </p:nvSpPr>
          <p:spPr bwMode="auto">
            <a:xfrm>
              <a:off x="408" y="1416"/>
              <a:ext cx="23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1" i="1"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187" name="Rectangle 20"/>
            <p:cNvSpPr>
              <a:spLocks noChangeArrowheads="1"/>
            </p:cNvSpPr>
            <p:nvPr/>
          </p:nvSpPr>
          <p:spPr bwMode="auto">
            <a:xfrm>
              <a:off x="421" y="1787"/>
              <a:ext cx="225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1" i="1"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6188" name="Line 21"/>
            <p:cNvSpPr>
              <a:spLocks noChangeShapeType="1"/>
            </p:cNvSpPr>
            <p:nvPr/>
          </p:nvSpPr>
          <p:spPr bwMode="auto">
            <a:xfrm>
              <a:off x="1086" y="1269"/>
              <a:ext cx="10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89" name="Group 22"/>
            <p:cNvGrpSpPr>
              <a:grpSpLocks/>
            </p:cNvGrpSpPr>
            <p:nvPr/>
          </p:nvGrpSpPr>
          <p:grpSpPr bwMode="auto">
            <a:xfrm>
              <a:off x="1916" y="1261"/>
              <a:ext cx="352" cy="1019"/>
              <a:chOff x="3072" y="1296"/>
              <a:chExt cx="192" cy="768"/>
            </a:xfrm>
          </p:grpSpPr>
          <p:sp>
            <p:nvSpPr>
              <p:cNvPr id="6195" name="Line 23"/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6" name="Line 24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7" name="Line 25"/>
              <p:cNvSpPr>
                <a:spLocks noChangeShapeType="1"/>
              </p:cNvSpPr>
              <p:nvPr/>
            </p:nvSpPr>
            <p:spPr bwMode="auto">
              <a:xfrm flipV="1">
                <a:off x="3168" y="129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8" name="Line 26"/>
              <p:cNvSpPr>
                <a:spLocks noChangeShapeType="1"/>
              </p:cNvSpPr>
              <p:nvPr/>
            </p:nvSpPr>
            <p:spPr bwMode="auto">
              <a:xfrm flipV="1">
                <a:off x="3168" y="172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90" name="Line 27"/>
            <p:cNvSpPr>
              <a:spLocks noChangeShapeType="1"/>
            </p:cNvSpPr>
            <p:nvPr/>
          </p:nvSpPr>
          <p:spPr bwMode="auto">
            <a:xfrm>
              <a:off x="417" y="1262"/>
              <a:ext cx="3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1" name="Line 28"/>
            <p:cNvSpPr>
              <a:spLocks noChangeShapeType="1"/>
            </p:cNvSpPr>
            <p:nvPr/>
          </p:nvSpPr>
          <p:spPr bwMode="auto">
            <a:xfrm flipV="1">
              <a:off x="723" y="1127"/>
              <a:ext cx="281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2" name="Line 29"/>
            <p:cNvSpPr>
              <a:spLocks noChangeShapeType="1"/>
            </p:cNvSpPr>
            <p:nvPr/>
          </p:nvSpPr>
          <p:spPr bwMode="auto">
            <a:xfrm>
              <a:off x="1836" y="144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93" name="Object 30"/>
            <p:cNvGraphicFramePr>
              <a:graphicFrameLocks noChangeAspect="1"/>
            </p:cNvGraphicFramePr>
            <p:nvPr/>
          </p:nvGraphicFramePr>
          <p:xfrm>
            <a:off x="1416" y="1476"/>
            <a:ext cx="440" cy="528"/>
          </p:xfrm>
          <a:graphic>
            <a:graphicData uri="http://schemas.openxmlformats.org/presentationml/2006/ole">
              <p:oleObj spid="_x0000_s73730" name="公式" r:id="rId3" imgW="190500" imgH="228600" progId="">
                <p:embed/>
              </p:oleObj>
            </a:graphicData>
          </a:graphic>
        </p:graphicFrame>
        <p:sp>
          <p:nvSpPr>
            <p:cNvPr id="6194" name="Rectangle 31"/>
            <p:cNvSpPr>
              <a:spLocks noChangeArrowheads="1"/>
            </p:cNvSpPr>
            <p:nvPr/>
          </p:nvSpPr>
          <p:spPr bwMode="auto">
            <a:xfrm>
              <a:off x="1260" y="1200"/>
              <a:ext cx="362" cy="14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7" name="Rectangle 32"/>
          <p:cNvSpPr>
            <a:spLocks noChangeArrowheads="1"/>
          </p:cNvSpPr>
          <p:nvPr/>
        </p:nvSpPr>
        <p:spPr bwMode="auto">
          <a:xfrm>
            <a:off x="1619250" y="260350"/>
            <a:ext cx="6264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3.2 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电路变量初始值的计算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kumimoji="1" lang="zh-CN" altLang="en-US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708400" y="2503488"/>
            <a:ext cx="1922463" cy="1065212"/>
            <a:chOff x="2351" y="1331"/>
            <a:chExt cx="1211" cy="671"/>
          </a:xfrm>
        </p:grpSpPr>
        <p:sp>
          <p:nvSpPr>
            <p:cNvPr id="6176" name="Text Box 34"/>
            <p:cNvSpPr txBox="1">
              <a:spLocks noChangeArrowheads="1"/>
            </p:cNvSpPr>
            <p:nvPr/>
          </p:nvSpPr>
          <p:spPr bwMode="auto">
            <a:xfrm rot="-26355">
              <a:off x="2351" y="1331"/>
              <a:ext cx="1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8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开关</a:t>
              </a:r>
              <a:r>
                <a:rPr kumimoji="1" lang="en-US" altLang="zh-CN" b="1" i="1">
                  <a:solidFill>
                    <a:srgbClr val="008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K</a:t>
              </a:r>
              <a:r>
                <a:rPr kumimoji="1" lang="zh-CN" altLang="en-US" b="1">
                  <a:solidFill>
                    <a:srgbClr val="008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闭</a:t>
              </a:r>
              <a:r>
                <a:rPr kumimoji="1" lang="zh-CN" altLang="zh-CN" b="1">
                  <a:solidFill>
                    <a:srgbClr val="008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合</a:t>
              </a:r>
              <a:endParaRPr kumimoji="1" lang="zh-CN" altLang="en-US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177" name="AutoShape 35"/>
            <p:cNvSpPr>
              <a:spLocks noChangeArrowheads="1"/>
            </p:cNvSpPr>
            <p:nvPr/>
          </p:nvSpPr>
          <p:spPr bwMode="auto">
            <a:xfrm>
              <a:off x="2568" y="1680"/>
              <a:ext cx="840" cy="322"/>
            </a:xfrm>
            <a:prstGeom prst="rightArrow">
              <a:avLst>
                <a:gd name="adj1" fmla="val 50000"/>
                <a:gd name="adj2" fmla="val 6521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873750" y="1898650"/>
            <a:ext cx="3270250" cy="2609850"/>
            <a:chOff x="3700" y="766"/>
            <a:chExt cx="2060" cy="1644"/>
          </a:xfrm>
        </p:grpSpPr>
        <p:sp>
          <p:nvSpPr>
            <p:cNvPr id="6160" name="Text Box 37"/>
            <p:cNvSpPr txBox="1">
              <a:spLocks noChangeArrowheads="1"/>
            </p:cNvSpPr>
            <p:nvPr/>
          </p:nvSpPr>
          <p:spPr bwMode="auto">
            <a:xfrm>
              <a:off x="3712" y="2122"/>
              <a:ext cx="1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b="1" i="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61" name="Rectangle 38"/>
            <p:cNvSpPr>
              <a:spLocks noChangeArrowheads="1"/>
            </p:cNvSpPr>
            <p:nvPr/>
          </p:nvSpPr>
          <p:spPr bwMode="auto">
            <a:xfrm>
              <a:off x="4600" y="76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R</a:t>
              </a:r>
              <a:endParaRPr kumimoji="1" lang="en-US" altLang="zh-CN" sz="2000" b="1" i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62" name="Rectangle 39"/>
            <p:cNvSpPr>
              <a:spLocks noChangeArrowheads="1"/>
            </p:cNvSpPr>
            <p:nvPr/>
          </p:nvSpPr>
          <p:spPr bwMode="auto">
            <a:xfrm>
              <a:off x="3922" y="134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6163" name="Oval 40"/>
            <p:cNvSpPr>
              <a:spLocks noChangeArrowheads="1"/>
            </p:cNvSpPr>
            <p:nvPr/>
          </p:nvSpPr>
          <p:spPr bwMode="auto">
            <a:xfrm>
              <a:off x="3700" y="1401"/>
              <a:ext cx="236" cy="2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4" name="Line 41"/>
            <p:cNvSpPr>
              <a:spLocks noChangeShapeType="1"/>
            </p:cNvSpPr>
            <p:nvPr/>
          </p:nvSpPr>
          <p:spPr bwMode="auto">
            <a:xfrm>
              <a:off x="3818" y="1103"/>
              <a:ext cx="0" cy="863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Rectangle 42"/>
            <p:cNvSpPr>
              <a:spLocks noChangeArrowheads="1"/>
            </p:cNvSpPr>
            <p:nvPr/>
          </p:nvSpPr>
          <p:spPr bwMode="auto">
            <a:xfrm>
              <a:off x="3793" y="117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166" name="Rectangle 43"/>
            <p:cNvSpPr>
              <a:spLocks noChangeArrowheads="1"/>
            </p:cNvSpPr>
            <p:nvPr/>
          </p:nvSpPr>
          <p:spPr bwMode="auto">
            <a:xfrm>
              <a:off x="3793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1" i="1">
                  <a:solidFill>
                    <a:schemeClr val="accent2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6167" name="Line 44"/>
            <p:cNvSpPr>
              <a:spLocks noChangeShapeType="1"/>
            </p:cNvSpPr>
            <p:nvPr/>
          </p:nvSpPr>
          <p:spPr bwMode="auto">
            <a:xfrm flipV="1">
              <a:off x="3811" y="1103"/>
              <a:ext cx="1290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45"/>
            <p:cNvSpPr>
              <a:spLocks noChangeShapeType="1"/>
            </p:cNvSpPr>
            <p:nvPr/>
          </p:nvSpPr>
          <p:spPr bwMode="auto">
            <a:xfrm>
              <a:off x="4978" y="1481"/>
              <a:ext cx="246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46"/>
            <p:cNvSpPr>
              <a:spLocks noChangeShapeType="1"/>
            </p:cNvSpPr>
            <p:nvPr/>
          </p:nvSpPr>
          <p:spPr bwMode="auto">
            <a:xfrm>
              <a:off x="4978" y="1589"/>
              <a:ext cx="246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Line 47"/>
            <p:cNvSpPr>
              <a:spLocks noChangeShapeType="1"/>
            </p:cNvSpPr>
            <p:nvPr/>
          </p:nvSpPr>
          <p:spPr bwMode="auto">
            <a:xfrm flipV="1">
              <a:off x="5101" y="1103"/>
              <a:ext cx="0" cy="37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48"/>
            <p:cNvSpPr>
              <a:spLocks noChangeShapeType="1"/>
            </p:cNvSpPr>
            <p:nvPr/>
          </p:nvSpPr>
          <p:spPr bwMode="auto">
            <a:xfrm flipV="1">
              <a:off x="5101" y="1589"/>
              <a:ext cx="0" cy="377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49"/>
            <p:cNvSpPr>
              <a:spLocks noChangeShapeType="1"/>
            </p:cNvSpPr>
            <p:nvPr/>
          </p:nvSpPr>
          <p:spPr bwMode="auto">
            <a:xfrm>
              <a:off x="5272" y="1246"/>
              <a:ext cx="0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73" name="Object 50"/>
            <p:cNvGraphicFramePr>
              <a:graphicFrameLocks noChangeAspect="1"/>
            </p:cNvGraphicFramePr>
            <p:nvPr/>
          </p:nvGraphicFramePr>
          <p:xfrm>
            <a:off x="5320" y="1198"/>
            <a:ext cx="440" cy="528"/>
          </p:xfrm>
          <a:graphic>
            <a:graphicData uri="http://schemas.openxmlformats.org/presentationml/2006/ole">
              <p:oleObj spid="_x0000_s73731" name="公式" r:id="rId4" imgW="190500" imgH="228600" progId="">
                <p:embed/>
              </p:oleObj>
            </a:graphicData>
          </a:graphic>
        </p:graphicFrame>
        <p:sp>
          <p:nvSpPr>
            <p:cNvPr id="6174" name="Rectangle 51"/>
            <p:cNvSpPr>
              <a:spLocks noChangeArrowheads="1"/>
            </p:cNvSpPr>
            <p:nvPr/>
          </p:nvSpPr>
          <p:spPr bwMode="auto">
            <a:xfrm>
              <a:off x="4241" y="1030"/>
              <a:ext cx="369" cy="1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5" name="Line 52"/>
            <p:cNvSpPr>
              <a:spLocks noChangeShapeType="1"/>
            </p:cNvSpPr>
            <p:nvPr/>
          </p:nvSpPr>
          <p:spPr bwMode="auto">
            <a:xfrm flipV="1">
              <a:off x="3811" y="1955"/>
              <a:ext cx="1290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-266700" y="904875"/>
            <a:ext cx="4483100" cy="609600"/>
            <a:chOff x="1202" y="468"/>
            <a:chExt cx="3142" cy="384"/>
          </a:xfrm>
        </p:grpSpPr>
        <p:sp>
          <p:nvSpPr>
            <p:cNvPr id="6158" name="Rectangle 54"/>
            <p:cNvSpPr>
              <a:spLocks noChangeArrowheads="1"/>
            </p:cNvSpPr>
            <p:nvPr/>
          </p:nvSpPr>
          <p:spPr bwMode="auto">
            <a:xfrm>
              <a:off x="1392" y="468"/>
              <a:ext cx="295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一</a:t>
              </a:r>
              <a:r>
                <a:rPr lang="zh-CN" altLang="en-US" sz="3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、</a:t>
              </a:r>
              <a:r>
                <a:rPr lang="zh-CN" altLang="en-US" sz="32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稳态</a:t>
              </a:r>
              <a:r>
                <a:rPr lang="zh-CN" altLang="en-US" sz="3200" b="1" dirty="0">
                  <a:solidFill>
                    <a:schemeClr val="accent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和</a:t>
              </a:r>
              <a:r>
                <a:rPr lang="zh-CN" altLang="en-US" sz="32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瞬态</a:t>
              </a:r>
            </a:p>
          </p:txBody>
        </p:sp>
        <p:sp>
          <p:nvSpPr>
            <p:cNvPr id="6159" name="Text Box 55"/>
            <p:cNvSpPr txBox="1">
              <a:spLocks noChangeArrowheads="1"/>
            </p:cNvSpPr>
            <p:nvPr/>
          </p:nvSpPr>
          <p:spPr bwMode="auto">
            <a:xfrm>
              <a:off x="1202" y="511"/>
              <a:ext cx="3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endParaRPr kumimoji="1" lang="zh-CN" altLang="zh-CN" sz="1800">
                <a:solidFill>
                  <a:srgbClr val="FF00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2627313" y="1700213"/>
            <a:ext cx="435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换路：引起工作状态改变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611188" y="4508500"/>
            <a:ext cx="795655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、稳态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电路的结构和元件的参数一定时，电路的工作状态一定，电压和电流不会改变，称电路为稳定的状态，简称稳态。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1116013" y="3770313"/>
            <a:ext cx="1887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ea typeface="华文宋体" panose="02010600040101010101" pitchFamily="2" charset="-122"/>
              </a:rPr>
              <a:t>旧稳态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6372225" y="3841750"/>
            <a:ext cx="216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Arial" panose="020B0604020202020204" pitchFamily="34" charset="0"/>
                <a:ea typeface="华文宋体" panose="02010600040101010101" pitchFamily="2" charset="-122"/>
              </a:rPr>
              <a:t>新稳态</a:t>
            </a:r>
            <a:endParaRPr lang="zh-CN" altLang="en-US">
              <a:latin typeface="Arial" panose="020B0604020202020204" pitchFamily="34" charset="0"/>
              <a:ea typeface="华文宋体" panose="02010600040101010101" pitchFamily="2" charset="-122"/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611188" y="5876925"/>
            <a:ext cx="1871662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、瞬态：</a:t>
            </a:r>
          </a:p>
        </p:txBody>
      </p:sp>
      <p:sp>
        <p:nvSpPr>
          <p:cNvPr id="4158" name="Rectangle 62"/>
          <p:cNvSpPr>
            <a:spLocks noChangeArrowheads="1"/>
          </p:cNvSpPr>
          <p:nvPr/>
        </p:nvSpPr>
        <p:spPr bwMode="auto">
          <a:xfrm>
            <a:off x="2135188" y="5883275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过渡过程所处的状态</a:t>
            </a:r>
          </a:p>
        </p:txBody>
      </p:sp>
      <p:pic>
        <p:nvPicPr>
          <p:cNvPr id="615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340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2" grpId="0"/>
      <p:bldP spid="4155" grpId="0"/>
      <p:bldP spid="4156" grpId="0"/>
      <p:bldP spid="4157" grpId="0" animBg="1"/>
      <p:bldP spid="41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68313" y="476250"/>
            <a:ext cx="1871662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、瞬态：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68313" y="4273550"/>
            <a:ext cx="8208962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换路后，</a:t>
            </a:r>
            <a:r>
              <a:rPr kumimoji="1" lang="en-US" altLang="zh-CN" sz="2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都处于瞬间的不稳定状态，所以</a:t>
            </a:r>
            <a:r>
              <a:rPr kumimoji="1"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过渡过程</a:t>
            </a: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又称为电路的</a:t>
            </a:r>
            <a:r>
              <a:rPr kumimoji="1"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瞬态过程</a:t>
            </a: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331913" y="1196975"/>
            <a:ext cx="6913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开关由断开到闭合后电容两端电压的变化波形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4600575" y="2132013"/>
            <a:ext cx="1657350" cy="666750"/>
          </a:xfrm>
          <a:prstGeom prst="wedgeEllipseCallout">
            <a:avLst>
              <a:gd name="adj1" fmla="val -35921"/>
              <a:gd name="adj2" fmla="val 136903"/>
            </a:avLst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过渡过程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905625" y="2127250"/>
            <a:ext cx="1800225" cy="527050"/>
          </a:xfrm>
          <a:prstGeom prst="wedgeEllipseCallout">
            <a:avLst>
              <a:gd name="adj1" fmla="val -101764"/>
              <a:gd name="adj2" fmla="val 123796"/>
            </a:avLst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新稳态</a:t>
            </a:r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4278313" y="3051175"/>
            <a:ext cx="2057400" cy="914400"/>
          </a:xfrm>
          <a:custGeom>
            <a:avLst/>
            <a:gdLst>
              <a:gd name="T0" fmla="*/ 0 w 1296"/>
              <a:gd name="T1" fmla="*/ 2147483646 h 448"/>
              <a:gd name="T2" fmla="*/ 2147483646 w 1296"/>
              <a:gd name="T3" fmla="*/ 2147483646 h 448"/>
              <a:gd name="T4" fmla="*/ 2147483646 w 1296"/>
              <a:gd name="T5" fmla="*/ 2147483646 h 448"/>
              <a:gd name="T6" fmla="*/ 2147483646 w 1296"/>
              <a:gd name="T7" fmla="*/ 2147483646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448"/>
              <a:gd name="T14" fmla="*/ 1296 w 1296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448">
                <a:moveTo>
                  <a:pt x="0" y="448"/>
                </a:moveTo>
                <a:cubicBezTo>
                  <a:pt x="144" y="316"/>
                  <a:pt x="288" y="184"/>
                  <a:pt x="432" y="112"/>
                </a:cubicBezTo>
                <a:cubicBezTo>
                  <a:pt x="576" y="40"/>
                  <a:pt x="720" y="32"/>
                  <a:pt x="864" y="16"/>
                </a:cubicBezTo>
                <a:cubicBezTo>
                  <a:pt x="1008" y="0"/>
                  <a:pt x="1224" y="16"/>
                  <a:pt x="1296" y="16"/>
                </a:cubicBezTo>
              </a:path>
            </a:pathLst>
          </a:cu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4278313" y="3051175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3897313" y="28225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ea typeface="宋体" panose="02010600030101010101" pitchFamily="2" charset="-122"/>
              </a:rPr>
              <a:t>U</a:t>
            </a:r>
            <a:endParaRPr kumimoji="1" lang="en-US" altLang="zh-CN" b="1">
              <a:ea typeface="宋体" panose="02010600030101010101" pitchFamily="2" charset="-122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592513" y="1984375"/>
            <a:ext cx="3352800" cy="2255838"/>
            <a:chOff x="2263" y="1250"/>
            <a:chExt cx="2112" cy="1421"/>
          </a:xfrm>
        </p:grpSpPr>
        <p:sp>
          <p:nvSpPr>
            <p:cNvPr id="7205" name="Text Box 10"/>
            <p:cNvSpPr txBox="1">
              <a:spLocks noChangeArrowheads="1"/>
            </p:cNvSpPr>
            <p:nvPr/>
          </p:nvSpPr>
          <p:spPr bwMode="auto">
            <a:xfrm>
              <a:off x="4087" y="2306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7206" name="Line 11"/>
            <p:cNvSpPr>
              <a:spLocks noChangeShapeType="1"/>
            </p:cNvSpPr>
            <p:nvPr/>
          </p:nvSpPr>
          <p:spPr bwMode="auto">
            <a:xfrm>
              <a:off x="2695" y="2498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Line 12"/>
            <p:cNvSpPr>
              <a:spLocks noChangeShapeType="1"/>
            </p:cNvSpPr>
            <p:nvPr/>
          </p:nvSpPr>
          <p:spPr bwMode="auto">
            <a:xfrm flipV="1">
              <a:off x="2695" y="1526"/>
              <a:ext cx="0" cy="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8" name="Object 15"/>
            <p:cNvGraphicFramePr>
              <a:graphicFrameLocks noChangeAspect="1"/>
            </p:cNvGraphicFramePr>
            <p:nvPr/>
          </p:nvGraphicFramePr>
          <p:xfrm>
            <a:off x="2263" y="1250"/>
            <a:ext cx="400" cy="480"/>
          </p:xfrm>
          <a:graphic>
            <a:graphicData uri="http://schemas.openxmlformats.org/presentationml/2006/ole">
              <p:oleObj spid="_x0000_s74754" name="公式" r:id="rId3" imgW="190500" imgH="228600" progId="">
                <p:embed/>
              </p:oleObj>
            </a:graphicData>
          </a:graphic>
        </p:graphicFrame>
      </p:grp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2224088" y="3567113"/>
            <a:ext cx="1441450" cy="576262"/>
          </a:xfrm>
          <a:prstGeom prst="wedgeEllipseCallout">
            <a:avLst>
              <a:gd name="adj1" fmla="val 89648"/>
              <a:gd name="adj2" fmla="val 9778"/>
            </a:avLst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旧稳态</a:t>
            </a:r>
          </a:p>
        </p:txBody>
      </p:sp>
      <p:sp>
        <p:nvSpPr>
          <p:cNvPr id="7180" name="Text Box 19"/>
          <p:cNvSpPr txBox="1">
            <a:spLocks noChangeArrowheads="1"/>
          </p:cNvSpPr>
          <p:nvPr/>
        </p:nvSpPr>
        <p:spPr bwMode="auto">
          <a:xfrm>
            <a:off x="6753225" y="3119438"/>
            <a:ext cx="235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1">
              <a:ea typeface="宋体" panose="02010600030101010101" pitchFamily="2" charset="-122"/>
            </a:endParaRP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95288" y="1628775"/>
            <a:ext cx="2728912" cy="1790700"/>
            <a:chOff x="249" y="1026"/>
            <a:chExt cx="1719" cy="1128"/>
          </a:xfrm>
        </p:grpSpPr>
        <p:sp>
          <p:nvSpPr>
            <p:cNvPr id="7184" name="Text Box 18"/>
            <p:cNvSpPr txBox="1">
              <a:spLocks noChangeArrowheads="1"/>
            </p:cNvSpPr>
            <p:nvPr/>
          </p:nvSpPr>
          <p:spPr bwMode="auto">
            <a:xfrm>
              <a:off x="1639" y="1820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宋体" panose="02010600030101010101" pitchFamily="2" charset="-122"/>
                </a:rPr>
                <a:t>C</a:t>
              </a:r>
              <a:endParaRPr kumimoji="1" lang="en-US" altLang="zh-CN" b="1" i="1">
                <a:ea typeface="宋体" panose="02010600030101010101" pitchFamily="2" charset="-122"/>
              </a:endParaRPr>
            </a:p>
          </p:txBody>
        </p:sp>
        <p:sp>
          <p:nvSpPr>
            <p:cNvPr id="7185" name="Text Box 20"/>
            <p:cNvSpPr txBox="1">
              <a:spLocks noChangeArrowheads="1"/>
            </p:cNvSpPr>
            <p:nvPr/>
          </p:nvSpPr>
          <p:spPr bwMode="auto">
            <a:xfrm>
              <a:off x="703" y="1026"/>
              <a:ext cx="2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宋体" panose="02010600030101010101" pitchFamily="2" charset="-122"/>
                </a:rPr>
                <a:t>K</a:t>
              </a:r>
              <a:endParaRPr kumimoji="1" lang="en-US" altLang="zh-CN" b="1" i="1">
                <a:ea typeface="宋体" panose="02010600030101010101" pitchFamily="2" charset="-122"/>
              </a:endParaRPr>
            </a:p>
          </p:txBody>
        </p:sp>
        <p:sp>
          <p:nvSpPr>
            <p:cNvPr id="7186" name="Oval 21"/>
            <p:cNvSpPr>
              <a:spLocks noChangeArrowheads="1"/>
            </p:cNvSpPr>
            <p:nvPr/>
          </p:nvSpPr>
          <p:spPr bwMode="auto">
            <a:xfrm>
              <a:off x="249" y="1689"/>
              <a:ext cx="210" cy="20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7" name="Line 22"/>
            <p:cNvSpPr>
              <a:spLocks noChangeShapeType="1"/>
            </p:cNvSpPr>
            <p:nvPr/>
          </p:nvSpPr>
          <p:spPr bwMode="auto">
            <a:xfrm>
              <a:off x="340" y="2154"/>
              <a:ext cx="13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Rectangle 23"/>
            <p:cNvSpPr>
              <a:spLocks noChangeArrowheads="1"/>
            </p:cNvSpPr>
            <p:nvPr/>
          </p:nvSpPr>
          <p:spPr bwMode="auto">
            <a:xfrm>
              <a:off x="1066" y="107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ea typeface="宋体" panose="02010600030101010101" pitchFamily="2" charset="-122"/>
                </a:rPr>
                <a:t>R</a:t>
              </a:r>
              <a:endParaRPr kumimoji="1" lang="en-US" altLang="zh-CN" b="1" i="1">
                <a:ea typeface="宋体" panose="02010600030101010101" pitchFamily="2" charset="-122"/>
              </a:endParaRPr>
            </a:p>
          </p:txBody>
        </p:sp>
        <p:sp>
          <p:nvSpPr>
            <p:cNvPr id="7189" name="Rectangle 24"/>
            <p:cNvSpPr>
              <a:spLocks noChangeArrowheads="1"/>
            </p:cNvSpPr>
            <p:nvPr/>
          </p:nvSpPr>
          <p:spPr bwMode="auto">
            <a:xfrm>
              <a:off x="492" y="1675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800" b="1" i="1">
                  <a:ea typeface="宋体" panose="02010600030101010101" pitchFamily="2" charset="-122"/>
                </a:rPr>
                <a:t>U</a:t>
              </a:r>
              <a:endParaRPr kumimoji="1" lang="en-US" altLang="zh-CN" b="1" i="1">
                <a:ea typeface="宋体" panose="02010600030101010101" pitchFamily="2" charset="-122"/>
              </a:endParaRPr>
            </a:p>
          </p:txBody>
        </p:sp>
        <p:sp>
          <p:nvSpPr>
            <p:cNvPr id="7190" name="Line 25"/>
            <p:cNvSpPr>
              <a:spLocks noChangeShapeType="1"/>
            </p:cNvSpPr>
            <p:nvPr/>
          </p:nvSpPr>
          <p:spPr bwMode="auto">
            <a:xfrm>
              <a:off x="345" y="1428"/>
              <a:ext cx="0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Rectangle 26"/>
            <p:cNvSpPr>
              <a:spLocks noChangeArrowheads="1"/>
            </p:cNvSpPr>
            <p:nvPr/>
          </p:nvSpPr>
          <p:spPr bwMode="auto">
            <a:xfrm>
              <a:off x="333" y="153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1" i="1"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7192" name="Rectangle 27"/>
            <p:cNvSpPr>
              <a:spLocks noChangeArrowheads="1"/>
            </p:cNvSpPr>
            <p:nvPr/>
          </p:nvSpPr>
          <p:spPr bwMode="auto">
            <a:xfrm>
              <a:off x="343" y="18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b="1" i="1"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7193" name="Line 28"/>
            <p:cNvSpPr>
              <a:spLocks noChangeShapeType="1"/>
            </p:cNvSpPr>
            <p:nvPr/>
          </p:nvSpPr>
          <p:spPr bwMode="auto">
            <a:xfrm>
              <a:off x="860" y="1434"/>
              <a:ext cx="7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94" name="Group 29"/>
            <p:cNvGrpSpPr>
              <a:grpSpLocks/>
            </p:cNvGrpSpPr>
            <p:nvPr/>
          </p:nvGrpSpPr>
          <p:grpSpPr bwMode="auto">
            <a:xfrm>
              <a:off x="1505" y="1428"/>
              <a:ext cx="274" cy="726"/>
              <a:chOff x="3072" y="1296"/>
              <a:chExt cx="192" cy="768"/>
            </a:xfrm>
          </p:grpSpPr>
          <p:sp>
            <p:nvSpPr>
              <p:cNvPr id="7201" name="Line 30"/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2" name="Line 31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Line 32"/>
              <p:cNvSpPr>
                <a:spLocks noChangeShapeType="1"/>
              </p:cNvSpPr>
              <p:nvPr/>
            </p:nvSpPr>
            <p:spPr bwMode="auto">
              <a:xfrm flipV="1">
                <a:off x="3168" y="129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4" name="Line 33"/>
              <p:cNvSpPr>
                <a:spLocks noChangeShapeType="1"/>
              </p:cNvSpPr>
              <p:nvPr/>
            </p:nvSpPr>
            <p:spPr bwMode="auto">
              <a:xfrm flipV="1">
                <a:off x="3168" y="172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95" name="Line 34"/>
            <p:cNvSpPr>
              <a:spLocks noChangeShapeType="1"/>
            </p:cNvSpPr>
            <p:nvPr/>
          </p:nvSpPr>
          <p:spPr bwMode="auto">
            <a:xfrm>
              <a:off x="340" y="1429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35"/>
            <p:cNvSpPr>
              <a:spLocks noChangeShapeType="1"/>
            </p:cNvSpPr>
            <p:nvPr/>
          </p:nvSpPr>
          <p:spPr bwMode="auto">
            <a:xfrm flipV="1">
              <a:off x="578" y="1332"/>
              <a:ext cx="218" cy="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36"/>
            <p:cNvSpPr>
              <a:spLocks noChangeShapeType="1"/>
            </p:cNvSpPr>
            <p:nvPr/>
          </p:nvSpPr>
          <p:spPr bwMode="auto">
            <a:xfrm>
              <a:off x="1443" y="15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8" name="Object 37"/>
            <p:cNvGraphicFramePr>
              <a:graphicFrameLocks noChangeAspect="1"/>
            </p:cNvGraphicFramePr>
            <p:nvPr/>
          </p:nvGraphicFramePr>
          <p:xfrm>
            <a:off x="1117" y="1581"/>
            <a:ext cx="342" cy="377"/>
          </p:xfrm>
          <a:graphic>
            <a:graphicData uri="http://schemas.openxmlformats.org/presentationml/2006/ole">
              <p:oleObj spid="_x0000_s74755" name="公式" r:id="rId4" imgW="190500" imgH="228600" progId="">
                <p:embed/>
              </p:oleObj>
            </a:graphicData>
          </a:graphic>
        </p:graphicFrame>
        <p:sp>
          <p:nvSpPr>
            <p:cNvPr id="7199" name="Rectangle 38"/>
            <p:cNvSpPr>
              <a:spLocks noChangeArrowheads="1"/>
            </p:cNvSpPr>
            <p:nvPr/>
          </p:nvSpPr>
          <p:spPr bwMode="auto">
            <a:xfrm>
              <a:off x="995" y="1384"/>
              <a:ext cx="282" cy="1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0" name="Freeform 40"/>
            <p:cNvSpPr>
              <a:spLocks/>
            </p:cNvSpPr>
            <p:nvPr/>
          </p:nvSpPr>
          <p:spPr bwMode="auto">
            <a:xfrm>
              <a:off x="567" y="1253"/>
              <a:ext cx="226" cy="227"/>
            </a:xfrm>
            <a:custGeom>
              <a:avLst/>
              <a:gdLst>
                <a:gd name="T0" fmla="*/ 0 w 226"/>
                <a:gd name="T1" fmla="*/ 0 h 227"/>
                <a:gd name="T2" fmla="*/ 181 w 226"/>
                <a:gd name="T3" fmla="*/ 91 h 227"/>
                <a:gd name="T4" fmla="*/ 226 w 226"/>
                <a:gd name="T5" fmla="*/ 227 h 227"/>
                <a:gd name="T6" fmla="*/ 0 60000 65536"/>
                <a:gd name="T7" fmla="*/ 0 60000 65536"/>
                <a:gd name="T8" fmla="*/ 0 60000 65536"/>
                <a:gd name="T9" fmla="*/ 0 w 226"/>
                <a:gd name="T10" fmla="*/ 0 h 227"/>
                <a:gd name="T11" fmla="*/ 226 w 226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227">
                  <a:moveTo>
                    <a:pt x="0" y="0"/>
                  </a:moveTo>
                  <a:cubicBezTo>
                    <a:pt x="71" y="26"/>
                    <a:pt x="143" y="53"/>
                    <a:pt x="181" y="91"/>
                  </a:cubicBezTo>
                  <a:cubicBezTo>
                    <a:pt x="219" y="129"/>
                    <a:pt x="222" y="178"/>
                    <a:pt x="226" y="22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2" name="Rectangle 44"/>
          <p:cNvSpPr>
            <a:spLocks noChangeArrowheads="1"/>
          </p:cNvSpPr>
          <p:nvPr/>
        </p:nvSpPr>
        <p:spPr bwMode="auto">
          <a:xfrm>
            <a:off x="2268538" y="47625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过渡过程所处的状态</a:t>
            </a:r>
          </a:p>
        </p:txBody>
      </p:sp>
      <p:pic>
        <p:nvPicPr>
          <p:cNvPr id="7183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1625" y="5657850"/>
            <a:ext cx="11874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0814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6" grpId="0" animBg="1" autoUpdateAnimBg="0"/>
      <p:bldP spid="5127" grpId="0" animBg="1" autoUpdateAnimBg="0"/>
      <p:bldP spid="5129" grpId="0" animBg="1"/>
      <p:bldP spid="5133" grpId="0" animBg="1"/>
      <p:bldP spid="5134" grpId="0"/>
      <p:bldP spid="513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11113" y="36513"/>
            <a:ext cx="56515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16504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二、瞬态过程产生的原因</a:t>
            </a:r>
          </a:p>
        </p:txBody>
      </p:sp>
      <p:sp>
        <p:nvSpPr>
          <p:cNvPr id="241682" name="Text Box 18" descr="蓝色砂纸"/>
          <p:cNvSpPr txBox="1">
            <a:spLocks noChangeArrowheads="1"/>
          </p:cNvSpPr>
          <p:nvPr/>
        </p:nvSpPr>
        <p:spPr bwMode="auto">
          <a:xfrm>
            <a:off x="1292225" y="1501775"/>
            <a:ext cx="7851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把由电路的结构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例如电路的接通、断开、短路等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、参数和电源变化所引起的电路状态的变化统称为换路。</a:t>
            </a:r>
          </a:p>
        </p:txBody>
      </p:sp>
      <p:sp>
        <p:nvSpPr>
          <p:cNvPr id="241683" name="Rectangle 19"/>
          <p:cNvSpPr>
            <a:spLocks noChangeArrowheads="1"/>
          </p:cNvSpPr>
          <p:nvPr/>
        </p:nvSpPr>
        <p:spPr bwMode="auto">
          <a:xfrm>
            <a:off x="1284288" y="1158875"/>
            <a:ext cx="196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外在原因</a:t>
            </a:r>
          </a:p>
        </p:txBody>
      </p:sp>
      <p:sp>
        <p:nvSpPr>
          <p:cNvPr id="241684" name="Text Box 20" descr="蓝色砂纸"/>
          <p:cNvSpPr txBox="1">
            <a:spLocks noChangeArrowheads="1"/>
          </p:cNvSpPr>
          <p:nvPr/>
        </p:nvSpPr>
        <p:spPr bwMode="auto">
          <a:xfrm>
            <a:off x="1355725" y="3276600"/>
            <a:ext cx="7788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储能元件（电感元件和电容元件）的能量不能突变，这是产生过渡过程的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根本原因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41685" name="Rectangle 21"/>
          <p:cNvSpPr>
            <a:spLocks noChangeArrowheads="1"/>
          </p:cNvSpPr>
          <p:nvPr/>
        </p:nvSpPr>
        <p:spPr bwMode="auto">
          <a:xfrm>
            <a:off x="1338263" y="2824163"/>
            <a:ext cx="2478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内在原因</a:t>
            </a:r>
          </a:p>
        </p:txBody>
      </p:sp>
      <p:sp>
        <p:nvSpPr>
          <p:cNvPr id="241692" name="Rectangle 28"/>
          <p:cNvSpPr>
            <a:spLocks noChangeArrowheads="1"/>
          </p:cNvSpPr>
          <p:nvPr/>
        </p:nvSpPr>
        <p:spPr bwMode="auto">
          <a:xfrm>
            <a:off x="2824163" y="2827338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电路中含储能元件</a:t>
            </a:r>
          </a:p>
        </p:txBody>
      </p:sp>
      <p:sp>
        <p:nvSpPr>
          <p:cNvPr id="241693" name="Rectangle 29"/>
          <p:cNvSpPr>
            <a:spLocks noChangeArrowheads="1"/>
          </p:cNvSpPr>
          <p:nvPr/>
        </p:nvSpPr>
        <p:spPr bwMode="auto">
          <a:xfrm>
            <a:off x="2836863" y="1171575"/>
            <a:ext cx="1408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换路</a:t>
            </a:r>
          </a:p>
        </p:txBody>
      </p:sp>
      <p:sp>
        <p:nvSpPr>
          <p:cNvPr id="241694" name="Text Box 30"/>
          <p:cNvSpPr txBox="1">
            <a:spLocks noChangeArrowheads="1"/>
          </p:cNvSpPr>
          <p:nvPr/>
        </p:nvSpPr>
        <p:spPr bwMode="auto">
          <a:xfrm>
            <a:off x="633413" y="1133475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41695" name="Text Box 31"/>
          <p:cNvSpPr txBox="1">
            <a:spLocks noChangeArrowheads="1"/>
          </p:cNvSpPr>
          <p:nvPr/>
        </p:nvSpPr>
        <p:spPr bwMode="auto">
          <a:xfrm>
            <a:off x="644525" y="2849563"/>
            <a:ext cx="95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pic>
        <p:nvPicPr>
          <p:cNvPr id="820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781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4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4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24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/>
      <p:bldP spid="241682" grpId="0" autoUpdateAnimBg="0"/>
      <p:bldP spid="241683" grpId="0"/>
      <p:bldP spid="241684" grpId="0" autoUpdateAnimBg="0"/>
      <p:bldP spid="241685" grpId="0"/>
      <p:bldP spid="241692" grpId="0"/>
      <p:bldP spid="241693" grpId="0"/>
      <p:bldP spid="241694" grpId="0"/>
      <p:bldP spid="2416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1403352" y="260350"/>
            <a:ext cx="5038725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FF0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3.1.1  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电容元件  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(capacitor)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539750" y="1133190"/>
            <a:ext cx="1479550" cy="58477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电容器</a:t>
            </a:r>
          </a:p>
        </p:txBody>
      </p:sp>
      <p:grpSp>
        <p:nvGrpSpPr>
          <p:cNvPr id="245764" name="Group 4"/>
          <p:cNvGrpSpPr>
            <a:grpSpLocks/>
          </p:cNvGrpSpPr>
          <p:nvPr/>
        </p:nvGrpSpPr>
        <p:grpSpPr bwMode="auto">
          <a:xfrm>
            <a:off x="6300790" y="765175"/>
            <a:ext cx="2160587" cy="2160588"/>
            <a:chOff x="1519" y="482"/>
            <a:chExt cx="1361" cy="1361"/>
          </a:xfrm>
        </p:grpSpPr>
        <p:sp>
          <p:nvSpPr>
            <p:cNvPr id="245765" name="Line 5"/>
            <p:cNvSpPr>
              <a:spLocks noChangeShapeType="1"/>
            </p:cNvSpPr>
            <p:nvPr/>
          </p:nvSpPr>
          <p:spPr bwMode="auto">
            <a:xfrm>
              <a:off x="1882" y="754"/>
              <a:ext cx="0" cy="77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766" name="Line 6"/>
            <p:cNvSpPr>
              <a:spLocks noChangeShapeType="1"/>
            </p:cNvSpPr>
            <p:nvPr/>
          </p:nvSpPr>
          <p:spPr bwMode="auto">
            <a:xfrm>
              <a:off x="2472" y="754"/>
              <a:ext cx="0" cy="77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767" name="Line 7"/>
            <p:cNvSpPr>
              <a:spLocks noChangeShapeType="1"/>
            </p:cNvSpPr>
            <p:nvPr/>
          </p:nvSpPr>
          <p:spPr bwMode="auto">
            <a:xfrm>
              <a:off x="1519" y="1162"/>
              <a:ext cx="36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768" name="Line 8"/>
            <p:cNvSpPr>
              <a:spLocks noChangeShapeType="1"/>
            </p:cNvSpPr>
            <p:nvPr/>
          </p:nvSpPr>
          <p:spPr bwMode="auto">
            <a:xfrm>
              <a:off x="1519" y="1162"/>
              <a:ext cx="0" cy="5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769" name="Line 9"/>
            <p:cNvSpPr>
              <a:spLocks noChangeShapeType="1"/>
            </p:cNvSpPr>
            <p:nvPr/>
          </p:nvSpPr>
          <p:spPr bwMode="auto">
            <a:xfrm>
              <a:off x="1519" y="1706"/>
              <a:ext cx="63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770" name="Line 10"/>
            <p:cNvSpPr>
              <a:spLocks noChangeShapeType="1"/>
            </p:cNvSpPr>
            <p:nvPr/>
          </p:nvSpPr>
          <p:spPr bwMode="auto">
            <a:xfrm>
              <a:off x="2154" y="1525"/>
              <a:ext cx="0" cy="31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771" name="Line 11"/>
            <p:cNvSpPr>
              <a:spLocks noChangeShapeType="1"/>
            </p:cNvSpPr>
            <p:nvPr/>
          </p:nvSpPr>
          <p:spPr bwMode="auto">
            <a:xfrm>
              <a:off x="2245" y="1616"/>
              <a:ext cx="0" cy="1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772" name="Line 12"/>
            <p:cNvSpPr>
              <a:spLocks noChangeShapeType="1"/>
            </p:cNvSpPr>
            <p:nvPr/>
          </p:nvSpPr>
          <p:spPr bwMode="auto">
            <a:xfrm>
              <a:off x="2472" y="1162"/>
              <a:ext cx="40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773" name="Line 13"/>
            <p:cNvSpPr>
              <a:spLocks noChangeShapeType="1"/>
            </p:cNvSpPr>
            <p:nvPr/>
          </p:nvSpPr>
          <p:spPr bwMode="auto">
            <a:xfrm>
              <a:off x="2880" y="1162"/>
              <a:ext cx="0" cy="5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774" name="Line 14"/>
            <p:cNvSpPr>
              <a:spLocks noChangeShapeType="1"/>
            </p:cNvSpPr>
            <p:nvPr/>
          </p:nvSpPr>
          <p:spPr bwMode="auto">
            <a:xfrm>
              <a:off x="2245" y="1706"/>
              <a:ext cx="63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775" name="Text Box 15"/>
            <p:cNvSpPr txBox="1">
              <a:spLocks noChangeArrowheads="1"/>
            </p:cNvSpPr>
            <p:nvPr/>
          </p:nvSpPr>
          <p:spPr bwMode="auto">
            <a:xfrm>
              <a:off x="2562" y="618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600"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45776" name="Text Box 16"/>
            <p:cNvSpPr txBox="1">
              <a:spLocks noChangeArrowheads="1"/>
            </p:cNvSpPr>
            <p:nvPr/>
          </p:nvSpPr>
          <p:spPr bwMode="auto">
            <a:xfrm>
              <a:off x="1519" y="482"/>
              <a:ext cx="318" cy="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r>
                <a:rPr kumimoji="1" lang="en-US" altLang="zh-CN" sz="3600"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45777" name="Text Box 17"/>
            <p:cNvSpPr txBox="1">
              <a:spLocks noChangeArrowheads="1"/>
            </p:cNvSpPr>
            <p:nvPr/>
          </p:nvSpPr>
          <p:spPr bwMode="auto">
            <a:xfrm>
              <a:off x="2562" y="527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</a:p>
          </p:txBody>
        </p:sp>
        <p:sp>
          <p:nvSpPr>
            <p:cNvPr id="245778" name="Rectangle 18" descr="信纸"/>
            <p:cNvSpPr>
              <a:spLocks noChangeArrowheads="1"/>
            </p:cNvSpPr>
            <p:nvPr/>
          </p:nvSpPr>
          <p:spPr bwMode="auto">
            <a:xfrm>
              <a:off x="1927" y="799"/>
              <a:ext cx="499" cy="681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36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245779" name="AutoShape 19"/>
          <p:cNvSpPr>
            <a:spLocks noChangeArrowheads="1"/>
          </p:cNvSpPr>
          <p:nvPr/>
        </p:nvSpPr>
        <p:spPr bwMode="auto">
          <a:xfrm>
            <a:off x="2124075" y="134143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80" name="Text Box 20"/>
          <p:cNvSpPr txBox="1">
            <a:spLocks noChangeArrowheads="1"/>
          </p:cNvSpPr>
          <p:nvPr/>
        </p:nvSpPr>
        <p:spPr bwMode="auto">
          <a:xfrm>
            <a:off x="2843212" y="1207742"/>
            <a:ext cx="2735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在外电源作用下，</a:t>
            </a:r>
          </a:p>
        </p:txBody>
      </p:sp>
      <p:sp>
        <p:nvSpPr>
          <p:cNvPr id="245781" name="Text Box 21"/>
          <p:cNvSpPr txBox="1">
            <a:spLocks noChangeArrowheads="1"/>
          </p:cNvSpPr>
          <p:nvPr/>
        </p:nvSpPr>
        <p:spPr bwMode="auto">
          <a:xfrm>
            <a:off x="358778" y="1819402"/>
            <a:ext cx="568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两极板上分别带上等量异号电荷，撤去电源，板上电荷仍可长久地集聚下去，是一种储存电能的部件。</a:t>
            </a:r>
          </a:p>
        </p:txBody>
      </p:sp>
      <p:sp>
        <p:nvSpPr>
          <p:cNvPr id="245782" name="Text Box 22"/>
          <p:cNvSpPr txBox="1">
            <a:spLocks noChangeArrowheads="1"/>
          </p:cNvSpPr>
          <p:nvPr/>
        </p:nvSpPr>
        <p:spPr bwMode="auto">
          <a:xfrm>
            <a:off x="468313" y="3068638"/>
            <a:ext cx="1439862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。定义</a:t>
            </a:r>
          </a:p>
        </p:txBody>
      </p:sp>
      <p:sp>
        <p:nvSpPr>
          <p:cNvPr id="245783" name="Text Box 23"/>
          <p:cNvSpPr txBox="1">
            <a:spLocks noChangeArrowheads="1"/>
          </p:cNvSpPr>
          <p:nvPr/>
        </p:nvSpPr>
        <p:spPr bwMode="auto">
          <a:xfrm>
            <a:off x="231952" y="4001008"/>
            <a:ext cx="2039431" cy="584775"/>
          </a:xfrm>
          <a:prstGeom prst="rect">
            <a:avLst/>
          </a:prstGeom>
          <a:noFill/>
          <a:ln w="38100" cap="sq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电容元件</a:t>
            </a:r>
          </a:p>
        </p:txBody>
      </p:sp>
      <p:sp>
        <p:nvSpPr>
          <p:cNvPr id="245784" name="AutoShape 24"/>
          <p:cNvSpPr>
            <a:spLocks noChangeArrowheads="1"/>
          </p:cNvSpPr>
          <p:nvPr/>
        </p:nvSpPr>
        <p:spPr bwMode="auto">
          <a:xfrm>
            <a:off x="2339978" y="4221165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tx1"/>
          </a:solidFill>
          <a:ln w="381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85" name="Rectangle 25"/>
          <p:cNvSpPr>
            <a:spLocks noChangeArrowheads="1"/>
          </p:cNvSpPr>
          <p:nvPr/>
        </p:nvSpPr>
        <p:spPr bwMode="auto">
          <a:xfrm>
            <a:off x="3024190" y="3880556"/>
            <a:ext cx="30241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储存电能的元件。其特性可用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平面上的一条曲线来描述</a:t>
            </a:r>
          </a:p>
        </p:txBody>
      </p:sp>
      <p:graphicFrame>
        <p:nvGraphicFramePr>
          <p:cNvPr id="2457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9746596"/>
              </p:ext>
            </p:extLst>
          </p:nvPr>
        </p:nvGraphicFramePr>
        <p:xfrm>
          <a:off x="2195513" y="5445125"/>
          <a:ext cx="2089150" cy="585788"/>
        </p:xfrm>
        <a:graphic>
          <a:graphicData uri="http://schemas.openxmlformats.org/presentationml/2006/ole">
            <p:oleObj spid="_x0000_s1031" name="Equation" r:id="rId4" imgW="714502" imgH="190620" progId="">
              <p:embed/>
            </p:oleObj>
          </a:graphicData>
        </a:graphic>
      </p:graphicFrame>
      <p:grpSp>
        <p:nvGrpSpPr>
          <p:cNvPr id="245787" name="Group 27"/>
          <p:cNvGrpSpPr>
            <a:grpSpLocks/>
          </p:cNvGrpSpPr>
          <p:nvPr/>
        </p:nvGrpSpPr>
        <p:grpSpPr bwMode="auto">
          <a:xfrm>
            <a:off x="6084890" y="3284540"/>
            <a:ext cx="2447925" cy="2447925"/>
            <a:chOff x="3696" y="2296"/>
            <a:chExt cx="1542" cy="1542"/>
          </a:xfrm>
        </p:grpSpPr>
        <p:sp>
          <p:nvSpPr>
            <p:cNvPr id="245788" name="Text Box 28"/>
            <p:cNvSpPr txBox="1">
              <a:spLocks noChangeArrowheads="1"/>
            </p:cNvSpPr>
            <p:nvPr/>
          </p:nvSpPr>
          <p:spPr bwMode="auto">
            <a:xfrm>
              <a:off x="4921" y="288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endPara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5789" name="Line 29"/>
            <p:cNvSpPr>
              <a:spLocks noChangeShapeType="1"/>
            </p:cNvSpPr>
            <p:nvPr/>
          </p:nvSpPr>
          <p:spPr bwMode="auto">
            <a:xfrm>
              <a:off x="3787" y="3067"/>
              <a:ext cx="113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90" name="Line 30"/>
            <p:cNvSpPr>
              <a:spLocks noChangeShapeType="1"/>
            </p:cNvSpPr>
            <p:nvPr/>
          </p:nvSpPr>
          <p:spPr bwMode="auto">
            <a:xfrm>
              <a:off x="4286" y="2432"/>
              <a:ext cx="46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91" name="Text Box 31"/>
            <p:cNvSpPr txBox="1">
              <a:spLocks noChangeArrowheads="1"/>
            </p:cNvSpPr>
            <p:nvPr/>
          </p:nvSpPr>
          <p:spPr bwMode="auto">
            <a:xfrm>
              <a:off x="4286" y="229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5792" name="Freeform 32"/>
            <p:cNvSpPr>
              <a:spLocks/>
            </p:cNvSpPr>
            <p:nvPr/>
          </p:nvSpPr>
          <p:spPr bwMode="auto">
            <a:xfrm>
              <a:off x="3696" y="2477"/>
              <a:ext cx="1179" cy="862"/>
            </a:xfrm>
            <a:custGeom>
              <a:avLst/>
              <a:gdLst>
                <a:gd name="T0" fmla="*/ 0 w 1043"/>
                <a:gd name="T1" fmla="*/ 726 h 726"/>
                <a:gd name="T2" fmla="*/ 454 w 1043"/>
                <a:gd name="T3" fmla="*/ 590 h 726"/>
                <a:gd name="T4" fmla="*/ 1043 w 1043"/>
                <a:gd name="T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3" h="726">
                  <a:moveTo>
                    <a:pt x="0" y="726"/>
                  </a:moveTo>
                  <a:cubicBezTo>
                    <a:pt x="140" y="718"/>
                    <a:pt x="280" y="711"/>
                    <a:pt x="454" y="590"/>
                  </a:cubicBezTo>
                  <a:cubicBezTo>
                    <a:pt x="628" y="469"/>
                    <a:pt x="945" y="98"/>
                    <a:pt x="1043" y="0"/>
                  </a:cubicBezTo>
                </a:path>
              </a:pathLst>
            </a:custGeom>
            <a:noFill/>
            <a:ln w="38100" cap="sq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793" name="AutoShape 33" descr="羊皮纸"/>
          <p:cNvSpPr>
            <a:spLocks noChangeArrowheads="1"/>
          </p:cNvSpPr>
          <p:nvPr/>
        </p:nvSpPr>
        <p:spPr bwMode="auto">
          <a:xfrm rot="-607889">
            <a:off x="5003802" y="5373690"/>
            <a:ext cx="1584325" cy="936625"/>
          </a:xfrm>
          <a:prstGeom prst="leftRightArrowCallout">
            <a:avLst>
              <a:gd name="adj1" fmla="val 25000"/>
              <a:gd name="adj2" fmla="val 23954"/>
              <a:gd name="adj3" fmla="val 21144"/>
              <a:gd name="adj4" fmla="val 50000"/>
            </a:avLst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库伏</a:t>
            </a:r>
          </a:p>
          <a:p>
            <a:pPr algn="ctr" eaLnBrk="0" hangingPunct="0"/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特性</a:t>
            </a: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515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12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4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" fill="hold"/>
                                        <p:tgtEl>
                                          <p:spTgt spid="245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" fill="hold"/>
                                        <p:tgtEl>
                                          <p:spTgt spid="245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90"/>
                                        <p:tgtEl>
                                          <p:spTgt spid="24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22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90" fill="hold"/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" fill="hold"/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90"/>
                                        <p:tgtEl>
                                          <p:spTgt spid="24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4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90" fill="hold"/>
                                        <p:tgtEl>
                                          <p:spTgt spid="245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" fill="hold"/>
                                        <p:tgtEl>
                                          <p:spTgt spid="245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24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/>
      <p:bldP spid="245763" grpId="0" animBg="1" autoUpdateAnimBg="0"/>
      <p:bldP spid="245779" grpId="0" animBg="1"/>
      <p:bldP spid="245780" grpId="0"/>
      <p:bldP spid="245781" grpId="0"/>
      <p:bldP spid="245782" grpId="0" animBg="1"/>
      <p:bldP spid="245783" grpId="0" animBg="1" autoUpdateAnimBg="0"/>
      <p:bldP spid="245784" grpId="0" animBg="1"/>
      <p:bldP spid="245785" grpId="0"/>
      <p:bldP spid="24579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557" y="733752"/>
            <a:ext cx="8208962" cy="10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换路定律</a:t>
            </a:r>
            <a:r>
              <a:rPr kumimoji="1"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1"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在换路瞬间，电容上的电压</a:t>
            </a:r>
          </a:p>
          <a:p>
            <a:pPr fontAlgn="base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电感中的电流不能突变。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19700" y="3429002"/>
            <a:ext cx="3200400" cy="1895475"/>
            <a:chOff x="2976" y="649"/>
            <a:chExt cx="2016" cy="1194"/>
          </a:xfrm>
        </p:grpSpPr>
        <p:sp>
          <p:nvSpPr>
            <p:cNvPr id="20499" name="Text Box 4"/>
            <p:cNvSpPr txBox="1">
              <a:spLocks noChangeArrowheads="1"/>
            </p:cNvSpPr>
            <p:nvPr/>
          </p:nvSpPr>
          <p:spPr bwMode="auto">
            <a:xfrm>
              <a:off x="3456" y="155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00FF"/>
                  </a:solidFill>
                  <a:ea typeface="宋体" panose="02010600030101010101" pitchFamily="2" charset="-122"/>
                </a:rPr>
                <a:t>0</a:t>
              </a:r>
              <a:r>
                <a:rPr kumimoji="1" lang="en-US" altLang="zh-CN" b="1" baseline="30000">
                  <a:solidFill>
                    <a:srgbClr val="FF00FF"/>
                  </a:solidFill>
                  <a:ea typeface="宋体" panose="02010600030101010101" pitchFamily="2" charset="-122"/>
                </a:rPr>
                <a:t>-</a:t>
              </a:r>
              <a:endParaRPr kumimoji="1" lang="en-US" altLang="zh-CN" b="1" baseline="300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00" name="Text Box 5"/>
            <p:cNvSpPr txBox="1">
              <a:spLocks noChangeArrowheads="1"/>
            </p:cNvSpPr>
            <p:nvPr/>
          </p:nvSpPr>
          <p:spPr bwMode="auto">
            <a:xfrm>
              <a:off x="3792" y="1555"/>
              <a:ext cx="2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prstClr val="black"/>
                  </a:solidFill>
                  <a:ea typeface="宋体" panose="02010600030101010101" pitchFamily="2" charset="-122"/>
                </a:rPr>
                <a:t>0</a:t>
              </a:r>
              <a:r>
                <a:rPr kumimoji="1" lang="en-US" altLang="zh-CN" b="1" baseline="30000">
                  <a:solidFill>
                    <a:prstClr val="black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grpSp>
          <p:nvGrpSpPr>
            <p:cNvPr id="20501" name="Group 6"/>
            <p:cNvGrpSpPr>
              <a:grpSpLocks/>
            </p:cNvGrpSpPr>
            <p:nvPr/>
          </p:nvGrpSpPr>
          <p:grpSpPr bwMode="auto">
            <a:xfrm>
              <a:off x="2976" y="649"/>
              <a:ext cx="2016" cy="1194"/>
              <a:chOff x="2976" y="649"/>
              <a:chExt cx="2016" cy="1194"/>
            </a:xfrm>
          </p:grpSpPr>
          <p:grpSp>
            <p:nvGrpSpPr>
              <p:cNvPr id="20508" name="Group 7"/>
              <p:cNvGrpSpPr>
                <a:grpSpLocks/>
              </p:cNvGrpSpPr>
              <p:nvPr/>
            </p:nvGrpSpPr>
            <p:grpSpPr bwMode="auto">
              <a:xfrm>
                <a:off x="2976" y="759"/>
                <a:ext cx="2016" cy="1084"/>
                <a:chOff x="2976" y="507"/>
                <a:chExt cx="2016" cy="1084"/>
              </a:xfrm>
            </p:grpSpPr>
            <p:sp>
              <p:nvSpPr>
                <p:cNvPr id="20516" name="Line 8"/>
                <p:cNvSpPr>
                  <a:spLocks noChangeShapeType="1"/>
                </p:cNvSpPr>
                <p:nvPr/>
              </p:nvSpPr>
              <p:spPr bwMode="auto">
                <a:xfrm>
                  <a:off x="2976" y="1303"/>
                  <a:ext cx="201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051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737" y="507"/>
                  <a:ext cx="0" cy="85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05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637" y="1303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b="1">
                      <a:solidFill>
                        <a:prstClr val="black"/>
                      </a:solidFill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205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766" y="1027"/>
                  <a:ext cx="16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b="1" i="1">
                      <a:solidFill>
                        <a:prstClr val="black"/>
                      </a:solidFill>
                      <a:ea typeface="宋体" panose="02010600030101010101" pitchFamily="2" charset="-122"/>
                    </a:rPr>
                    <a:t>t</a:t>
                  </a:r>
                </a:p>
              </p:txBody>
            </p:sp>
          </p:grpSp>
          <p:grpSp>
            <p:nvGrpSpPr>
              <p:cNvPr id="20509" name="Group 12"/>
              <p:cNvGrpSpPr>
                <a:grpSpLocks/>
              </p:cNvGrpSpPr>
              <p:nvPr/>
            </p:nvGrpSpPr>
            <p:grpSpPr bwMode="auto">
              <a:xfrm>
                <a:off x="3044" y="649"/>
                <a:ext cx="1303" cy="656"/>
                <a:chOff x="3080" y="360"/>
                <a:chExt cx="1303" cy="656"/>
              </a:xfrm>
            </p:grpSpPr>
            <p:sp>
              <p:nvSpPr>
                <p:cNvPr id="20514" name="Freeform 13"/>
                <p:cNvSpPr>
                  <a:spLocks/>
                </p:cNvSpPr>
                <p:nvPr/>
              </p:nvSpPr>
              <p:spPr bwMode="auto">
                <a:xfrm>
                  <a:off x="3080" y="599"/>
                  <a:ext cx="1303" cy="417"/>
                </a:xfrm>
                <a:custGeom>
                  <a:avLst/>
                  <a:gdLst>
                    <a:gd name="T0" fmla="*/ 0 w 1303"/>
                    <a:gd name="T1" fmla="*/ 417 h 417"/>
                    <a:gd name="T2" fmla="*/ 286 w 1303"/>
                    <a:gd name="T3" fmla="*/ 395 h 417"/>
                    <a:gd name="T4" fmla="*/ 388 w 1303"/>
                    <a:gd name="T5" fmla="*/ 330 h 417"/>
                    <a:gd name="T6" fmla="*/ 542 w 1303"/>
                    <a:gd name="T7" fmla="*/ 198 h 417"/>
                    <a:gd name="T8" fmla="*/ 703 w 1303"/>
                    <a:gd name="T9" fmla="*/ 125 h 417"/>
                    <a:gd name="T10" fmla="*/ 1127 w 1303"/>
                    <a:gd name="T11" fmla="*/ 88 h 417"/>
                    <a:gd name="T12" fmla="*/ 1303 w 1303"/>
                    <a:gd name="T13" fmla="*/ 0 h 4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03"/>
                    <a:gd name="T22" fmla="*/ 0 h 417"/>
                    <a:gd name="T23" fmla="*/ 1303 w 1303"/>
                    <a:gd name="T24" fmla="*/ 417 h 4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03" h="417">
                      <a:moveTo>
                        <a:pt x="0" y="417"/>
                      </a:moveTo>
                      <a:cubicBezTo>
                        <a:pt x="110" y="413"/>
                        <a:pt x="221" y="409"/>
                        <a:pt x="286" y="395"/>
                      </a:cubicBezTo>
                      <a:cubicBezTo>
                        <a:pt x="351" y="381"/>
                        <a:pt x="345" y="363"/>
                        <a:pt x="388" y="330"/>
                      </a:cubicBezTo>
                      <a:cubicBezTo>
                        <a:pt x="431" y="297"/>
                        <a:pt x="490" y="232"/>
                        <a:pt x="542" y="198"/>
                      </a:cubicBezTo>
                      <a:cubicBezTo>
                        <a:pt x="594" y="164"/>
                        <a:pt x="606" y="143"/>
                        <a:pt x="703" y="125"/>
                      </a:cubicBezTo>
                      <a:cubicBezTo>
                        <a:pt x="800" y="107"/>
                        <a:pt x="1027" y="109"/>
                        <a:pt x="1127" y="88"/>
                      </a:cubicBezTo>
                      <a:cubicBezTo>
                        <a:pt x="1227" y="67"/>
                        <a:pt x="1274" y="15"/>
                        <a:pt x="1303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05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36" y="360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b="1" i="1">
                      <a:solidFill>
                        <a:prstClr val="black"/>
                      </a:solidFill>
                      <a:ea typeface="宋体" panose="02010600030101010101" pitchFamily="2" charset="-122"/>
                    </a:rPr>
                    <a:t>f</a:t>
                  </a:r>
                  <a:r>
                    <a:rPr kumimoji="1" lang="en-US" altLang="zh-CN" b="1">
                      <a:solidFill>
                        <a:prstClr val="black"/>
                      </a:solidFill>
                      <a:ea typeface="宋体" panose="02010600030101010101" pitchFamily="2" charset="-122"/>
                    </a:rPr>
                    <a:t>(</a:t>
                  </a:r>
                  <a:r>
                    <a:rPr kumimoji="1" lang="en-US" altLang="zh-CN" b="1" i="1">
                      <a:solidFill>
                        <a:prstClr val="black"/>
                      </a:solidFill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b="1">
                      <a:solidFill>
                        <a:prstClr val="black"/>
                      </a:solidFill>
                      <a:ea typeface="宋体" panose="02010600030101010101" pitchFamily="2" charset="-122"/>
                    </a:rPr>
                    <a:t>)</a:t>
                  </a:r>
                </a:p>
              </p:txBody>
            </p:sp>
          </p:grpSp>
          <p:grpSp>
            <p:nvGrpSpPr>
              <p:cNvPr id="20510" name="Group 15"/>
              <p:cNvGrpSpPr>
                <a:grpSpLocks/>
              </p:cNvGrpSpPr>
              <p:nvPr/>
            </p:nvGrpSpPr>
            <p:grpSpPr bwMode="auto">
              <a:xfrm>
                <a:off x="3125" y="1138"/>
                <a:ext cx="1229" cy="343"/>
                <a:chOff x="3125" y="886"/>
                <a:chExt cx="1229" cy="343"/>
              </a:xfrm>
            </p:grpSpPr>
            <p:sp>
              <p:nvSpPr>
                <p:cNvPr id="20511" name="Line 16"/>
                <p:cNvSpPr>
                  <a:spLocks noChangeShapeType="1"/>
                </p:cNvSpPr>
                <p:nvPr/>
              </p:nvSpPr>
              <p:spPr bwMode="auto">
                <a:xfrm>
                  <a:off x="3125" y="1193"/>
                  <a:ext cx="600" cy="0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0512" name="Freeform 17"/>
                <p:cNvSpPr>
                  <a:spLocks/>
                </p:cNvSpPr>
                <p:nvPr/>
              </p:nvSpPr>
              <p:spPr bwMode="auto">
                <a:xfrm>
                  <a:off x="3739" y="907"/>
                  <a:ext cx="615" cy="322"/>
                </a:xfrm>
                <a:custGeom>
                  <a:avLst/>
                  <a:gdLst>
                    <a:gd name="T0" fmla="*/ 0 w 615"/>
                    <a:gd name="T1" fmla="*/ 0 h 322"/>
                    <a:gd name="T2" fmla="*/ 117 w 615"/>
                    <a:gd name="T3" fmla="*/ 176 h 322"/>
                    <a:gd name="T4" fmla="*/ 359 w 615"/>
                    <a:gd name="T5" fmla="*/ 286 h 322"/>
                    <a:gd name="T6" fmla="*/ 615 w 615"/>
                    <a:gd name="T7" fmla="*/ 322 h 32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15"/>
                    <a:gd name="T13" fmla="*/ 0 h 322"/>
                    <a:gd name="T14" fmla="*/ 615 w 615"/>
                    <a:gd name="T15" fmla="*/ 322 h 32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15" h="322">
                      <a:moveTo>
                        <a:pt x="0" y="0"/>
                      </a:moveTo>
                      <a:cubicBezTo>
                        <a:pt x="28" y="64"/>
                        <a:pt x="57" y="128"/>
                        <a:pt x="117" y="176"/>
                      </a:cubicBezTo>
                      <a:cubicBezTo>
                        <a:pt x="177" y="224"/>
                        <a:pt x="276" y="262"/>
                        <a:pt x="359" y="286"/>
                      </a:cubicBezTo>
                      <a:cubicBezTo>
                        <a:pt x="442" y="310"/>
                        <a:pt x="572" y="316"/>
                        <a:pt x="615" y="322"/>
                      </a:cubicBezTo>
                    </a:path>
                  </a:pathLst>
                </a:custGeom>
                <a:noFill/>
                <a:ln w="28575">
                  <a:solidFill>
                    <a:srgbClr val="FF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0513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3725" y="886"/>
                  <a:ext cx="1" cy="293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20502" name="Group 19"/>
            <p:cNvGrpSpPr>
              <a:grpSpLocks/>
            </p:cNvGrpSpPr>
            <p:nvPr/>
          </p:nvGrpSpPr>
          <p:grpSpPr bwMode="auto">
            <a:xfrm>
              <a:off x="2990" y="1008"/>
              <a:ext cx="736" cy="673"/>
              <a:chOff x="2990" y="756"/>
              <a:chExt cx="736" cy="673"/>
            </a:xfrm>
          </p:grpSpPr>
          <p:sp>
            <p:nvSpPr>
              <p:cNvPr id="20506" name="Line 20"/>
              <p:cNvSpPr>
                <a:spLocks noChangeShapeType="1"/>
              </p:cNvSpPr>
              <p:nvPr/>
            </p:nvSpPr>
            <p:spPr bwMode="auto">
              <a:xfrm>
                <a:off x="2990" y="1429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07" name="Freeform 21"/>
              <p:cNvSpPr>
                <a:spLocks/>
              </p:cNvSpPr>
              <p:nvPr/>
            </p:nvSpPr>
            <p:spPr bwMode="auto">
              <a:xfrm>
                <a:off x="3072" y="756"/>
                <a:ext cx="654" cy="285"/>
              </a:xfrm>
              <a:custGeom>
                <a:avLst/>
                <a:gdLst>
                  <a:gd name="T0" fmla="*/ 0 w 654"/>
                  <a:gd name="T1" fmla="*/ 280 h 285"/>
                  <a:gd name="T2" fmla="*/ 128 w 654"/>
                  <a:gd name="T3" fmla="*/ 271 h 285"/>
                  <a:gd name="T4" fmla="*/ 264 w 654"/>
                  <a:gd name="T5" fmla="*/ 264 h 285"/>
                  <a:gd name="T6" fmla="*/ 409 w 654"/>
                  <a:gd name="T7" fmla="*/ 144 h 285"/>
                  <a:gd name="T8" fmla="*/ 537 w 654"/>
                  <a:gd name="T9" fmla="*/ 44 h 285"/>
                  <a:gd name="T10" fmla="*/ 654 w 654"/>
                  <a:gd name="T11" fmla="*/ 0 h 2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54"/>
                  <a:gd name="T19" fmla="*/ 0 h 285"/>
                  <a:gd name="T20" fmla="*/ 654 w 654"/>
                  <a:gd name="T21" fmla="*/ 285 h 2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54" h="285">
                    <a:moveTo>
                      <a:pt x="0" y="280"/>
                    </a:moveTo>
                    <a:cubicBezTo>
                      <a:pt x="21" y="278"/>
                      <a:pt x="84" y="274"/>
                      <a:pt x="128" y="271"/>
                    </a:cubicBezTo>
                    <a:cubicBezTo>
                      <a:pt x="172" y="268"/>
                      <a:pt x="217" y="285"/>
                      <a:pt x="264" y="264"/>
                    </a:cubicBezTo>
                    <a:cubicBezTo>
                      <a:pt x="311" y="243"/>
                      <a:pt x="364" y="181"/>
                      <a:pt x="409" y="144"/>
                    </a:cubicBezTo>
                    <a:cubicBezTo>
                      <a:pt x="454" y="107"/>
                      <a:pt x="496" y="68"/>
                      <a:pt x="537" y="44"/>
                    </a:cubicBezTo>
                    <a:cubicBezTo>
                      <a:pt x="578" y="20"/>
                      <a:pt x="630" y="9"/>
                      <a:pt x="654" y="0"/>
                    </a:cubicBezTo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0503" name="Group 22"/>
            <p:cNvGrpSpPr>
              <a:grpSpLocks/>
            </p:cNvGrpSpPr>
            <p:nvPr/>
          </p:nvGrpSpPr>
          <p:grpSpPr bwMode="auto">
            <a:xfrm>
              <a:off x="3711" y="889"/>
              <a:ext cx="829" cy="790"/>
              <a:chOff x="3711" y="637"/>
              <a:chExt cx="829" cy="790"/>
            </a:xfrm>
          </p:grpSpPr>
          <p:sp>
            <p:nvSpPr>
              <p:cNvPr id="20504" name="Line 23"/>
              <p:cNvSpPr>
                <a:spLocks noChangeShapeType="1"/>
              </p:cNvSpPr>
              <p:nvPr/>
            </p:nvSpPr>
            <p:spPr bwMode="auto">
              <a:xfrm flipH="1">
                <a:off x="4252" y="1427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05" name="Freeform 24"/>
              <p:cNvSpPr>
                <a:spLocks/>
              </p:cNvSpPr>
              <p:nvPr/>
            </p:nvSpPr>
            <p:spPr bwMode="auto">
              <a:xfrm>
                <a:off x="3711" y="637"/>
                <a:ext cx="642" cy="137"/>
              </a:xfrm>
              <a:custGeom>
                <a:avLst/>
                <a:gdLst>
                  <a:gd name="T0" fmla="*/ 0 w 642"/>
                  <a:gd name="T1" fmla="*/ 137 h 137"/>
                  <a:gd name="T2" fmla="*/ 205 w 642"/>
                  <a:gd name="T3" fmla="*/ 118 h 137"/>
                  <a:gd name="T4" fmla="*/ 424 w 642"/>
                  <a:gd name="T5" fmla="*/ 99 h 137"/>
                  <a:gd name="T6" fmla="*/ 642 w 642"/>
                  <a:gd name="T7" fmla="*/ 0 h 1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2"/>
                  <a:gd name="T13" fmla="*/ 0 h 137"/>
                  <a:gd name="T14" fmla="*/ 642 w 642"/>
                  <a:gd name="T15" fmla="*/ 137 h 1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2" h="137">
                    <a:moveTo>
                      <a:pt x="0" y="137"/>
                    </a:moveTo>
                    <a:cubicBezTo>
                      <a:pt x="34" y="134"/>
                      <a:pt x="134" y="124"/>
                      <a:pt x="205" y="118"/>
                    </a:cubicBezTo>
                    <a:cubicBezTo>
                      <a:pt x="276" y="112"/>
                      <a:pt x="351" y="119"/>
                      <a:pt x="424" y="99"/>
                    </a:cubicBezTo>
                    <a:cubicBezTo>
                      <a:pt x="497" y="79"/>
                      <a:pt x="597" y="21"/>
                      <a:pt x="642" y="0"/>
                    </a:cubicBezTo>
                  </a:path>
                </a:pathLst>
              </a:cu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55650" y="2398713"/>
            <a:ext cx="271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</a:rPr>
              <a:t>：</a:t>
            </a:r>
            <a:r>
              <a:rPr kumimoji="1" lang="en-US" altLang="zh-CN" sz="2800" b="1" i="1">
                <a:solidFill>
                  <a:prstClr val="black"/>
                </a:solidFill>
              </a:rPr>
              <a:t>t </a:t>
            </a:r>
            <a:r>
              <a:rPr kumimoji="1" lang="en-US" altLang="zh-CN" sz="2800" b="1">
                <a:solidFill>
                  <a:prstClr val="black"/>
                </a:solidFill>
              </a:rPr>
              <a:t>=0</a:t>
            </a:r>
            <a:r>
              <a:rPr kumimoji="1" lang="en-US" altLang="zh-CN" sz="2800" b="1">
                <a:solidFill>
                  <a:prstClr val="black"/>
                </a:solidFill>
                <a:latin typeface="楷体_GB2312" pitchFamily="49" charset="-122"/>
              </a:rPr>
              <a:t> 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时换路</a:t>
            </a:r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3829050" y="2079625"/>
            <a:ext cx="4433888" cy="609600"/>
            <a:chOff x="2448" y="960"/>
            <a:chExt cx="2793" cy="384"/>
          </a:xfrm>
        </p:grpSpPr>
        <p:graphicFrame>
          <p:nvGraphicFramePr>
            <p:cNvPr id="20497" name="Object 2"/>
            <p:cNvGraphicFramePr>
              <a:graphicFrameLocks noChangeAspect="1"/>
            </p:cNvGraphicFramePr>
            <p:nvPr/>
          </p:nvGraphicFramePr>
          <p:xfrm>
            <a:off x="2448" y="960"/>
            <a:ext cx="864" cy="384"/>
          </p:xfrm>
          <a:graphic>
            <a:graphicData uri="http://schemas.openxmlformats.org/presentationml/2006/ole">
              <p:oleObj spid="_x0000_s16402" name="Equation" r:id="rId3" imgW="393359" imgH="215713" progId="">
                <p:embed/>
              </p:oleObj>
            </a:graphicData>
          </a:graphic>
        </p:graphicFrame>
        <p:sp>
          <p:nvSpPr>
            <p:cNvPr id="20498" name="Text Box 28"/>
            <p:cNvSpPr txBox="1">
              <a:spLocks noChangeArrowheads="1"/>
            </p:cNvSpPr>
            <p:nvPr/>
          </p:nvSpPr>
          <p:spPr bwMode="auto">
            <a:xfrm>
              <a:off x="3408" y="1008"/>
              <a:ext cx="18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prstClr val="black"/>
                  </a:solidFill>
                  <a:latin typeface="楷体_GB2312" pitchFamily="49" charset="-122"/>
                </a:rPr>
                <a:t>--- </a:t>
              </a:r>
              <a:r>
                <a:rPr kumimoji="1" lang="zh-CN" altLang="en-US" sz="2800" b="1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换路前瞬间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3905250" y="2689227"/>
            <a:ext cx="4737100" cy="595313"/>
            <a:chOff x="2496" y="1488"/>
            <a:chExt cx="2984" cy="375"/>
          </a:xfrm>
        </p:grpSpPr>
        <p:graphicFrame>
          <p:nvGraphicFramePr>
            <p:cNvPr id="20495" name="Object 3"/>
            <p:cNvGraphicFramePr>
              <a:graphicFrameLocks noChangeAspect="1"/>
            </p:cNvGraphicFramePr>
            <p:nvPr/>
          </p:nvGraphicFramePr>
          <p:xfrm>
            <a:off x="2496" y="1488"/>
            <a:ext cx="816" cy="355"/>
          </p:xfrm>
          <a:graphic>
            <a:graphicData uri="http://schemas.openxmlformats.org/presentationml/2006/ole">
              <p:oleObj spid="_x0000_s16403" name="Equation" r:id="rId4" imgW="393359" imgH="215713" progId="">
                <p:embed/>
              </p:oleObj>
            </a:graphicData>
          </a:graphic>
        </p:graphicFrame>
        <p:sp>
          <p:nvSpPr>
            <p:cNvPr id="20496" name="Text Box 31"/>
            <p:cNvSpPr txBox="1">
              <a:spLocks noChangeArrowheads="1"/>
            </p:cNvSpPr>
            <p:nvPr/>
          </p:nvSpPr>
          <p:spPr bwMode="auto">
            <a:xfrm>
              <a:off x="3408" y="1536"/>
              <a:ext cx="2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prstClr val="black"/>
                  </a:solidFill>
                  <a:latin typeface="楷体_GB2312" pitchFamily="49" charset="-122"/>
                </a:rPr>
                <a:t>--- </a:t>
              </a:r>
              <a:r>
                <a:rPr kumimoji="1" lang="zh-CN" altLang="en-US" sz="2800" b="1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换路后瞬间</a:t>
              </a:r>
            </a:p>
          </p:txBody>
        </p:sp>
      </p:grpSp>
      <p:sp>
        <p:nvSpPr>
          <p:cNvPr id="32" name="AutoShape 32"/>
          <p:cNvSpPr>
            <a:spLocks/>
          </p:cNvSpPr>
          <p:nvPr/>
        </p:nvSpPr>
        <p:spPr bwMode="auto">
          <a:xfrm>
            <a:off x="3600450" y="2308225"/>
            <a:ext cx="152400" cy="723900"/>
          </a:xfrm>
          <a:prstGeom prst="leftBrace">
            <a:avLst>
              <a:gd name="adj1" fmla="val 395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/>
        </p:nvGraphicFramePr>
        <p:xfrm>
          <a:off x="1476377" y="3500440"/>
          <a:ext cx="3584575" cy="585787"/>
        </p:xfrm>
        <a:graphic>
          <a:graphicData uri="http://schemas.openxmlformats.org/presentationml/2006/ole">
            <p:oleObj spid="_x0000_s16404" name="Equation" r:id="rId5" imgW="1040948" imgH="228501" progId="">
              <p:embed/>
            </p:oleObj>
          </a:graphicData>
        </a:graphic>
      </p:graphicFrame>
      <p:graphicFrame>
        <p:nvGraphicFramePr>
          <p:cNvPr id="34" name="Object 5"/>
          <p:cNvGraphicFramePr>
            <a:graphicFrameLocks noChangeAspect="1"/>
          </p:cNvGraphicFramePr>
          <p:nvPr/>
        </p:nvGraphicFramePr>
        <p:xfrm>
          <a:off x="1476375" y="4149725"/>
          <a:ext cx="3551238" cy="603250"/>
        </p:xfrm>
        <a:graphic>
          <a:graphicData uri="http://schemas.openxmlformats.org/presentationml/2006/ole">
            <p:oleObj spid="_x0000_s16405" name="Equation" r:id="rId6" imgW="952087" imgH="215806" progId="">
              <p:embed/>
            </p:oleObj>
          </a:graphicData>
        </a:graphic>
      </p:graphicFrame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711200" y="3502027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prstClr val="black"/>
                </a:solidFill>
              </a:rPr>
              <a:t>则：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74638" y="4887118"/>
            <a:ext cx="1839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-42862" y="5426399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换路瞬间，</a:t>
            </a:r>
            <a:r>
              <a:rPr lang="en-US" altLang="zh-CN" sz="2800" b="1" i="1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sz="2800" b="1" i="1" baseline="-25000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i="1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i="1" baseline="-25000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en-US" altLang="zh-CN" sz="2800" b="1" i="1" baseline="-25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不能突变。其它电量均可能突变，变不变由计算结果决定。</a:t>
            </a:r>
          </a:p>
        </p:txBody>
      </p:sp>
      <p:pic>
        <p:nvPicPr>
          <p:cNvPr id="20493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9277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-315912" y="0"/>
            <a:ext cx="6921500" cy="82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16504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en-US" altLang="zh-CN" sz="32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32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换</a:t>
            </a:r>
            <a:r>
              <a:rPr lang="zh-CN" altLang="en-US" sz="3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路定律与电路初始值的确定</a:t>
            </a:r>
          </a:p>
        </p:txBody>
      </p:sp>
    </p:spTree>
    <p:extLst>
      <p:ext uri="{BB962C8B-B14F-4D97-AF65-F5344CB8AC3E}">
        <p14:creationId xmlns:p14="http://schemas.microsoft.com/office/powerpoint/2010/main" xmlns="" val="6467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32" grpId="0" animBg="1"/>
      <p:bldP spid="35" grpId="0" autoUpdateAnimBg="0"/>
      <p:bldP spid="36" grpId="0" autoUpdateAnimBg="0"/>
      <p:bldP spid="37" grpId="0" autoUpdateAnimBg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730885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换路后经一段时间电路达到新的稳态值   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3200" b="1">
                <a:solidFill>
                  <a:prstClr val="black"/>
                </a:solidFill>
                <a:ea typeface="黑体" panose="02010609060101010101" pitchFamily="49" charset="-122"/>
              </a:rPr>
              <a:t>u(∞)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3200" b="1">
                <a:solidFill>
                  <a:prstClr val="black"/>
                </a:solidFill>
                <a:ea typeface="黑体" panose="02010609060101010101" pitchFamily="49" charset="-122"/>
              </a:rPr>
              <a:t>i(∞)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188" y="4652965"/>
            <a:ext cx="80645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32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：在直流稳态电路中，电容相当开路，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电感相当短路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3348040" y="1643063"/>
            <a:ext cx="71437" cy="863600"/>
          </a:xfrm>
          <a:prstGeom prst="leftBrace">
            <a:avLst>
              <a:gd name="adj1" fmla="val 10074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750" y="2781302"/>
            <a:ext cx="7920038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在计算</a:t>
            </a:r>
            <a:r>
              <a:rPr lang="en-US" altLang="zh-CN" sz="32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t=0</a:t>
            </a:r>
            <a:r>
              <a:rPr lang="zh-CN" altLang="en-US" sz="32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32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t=∞</a:t>
            </a:r>
            <a:r>
              <a:rPr lang="zh-CN" altLang="en-US" sz="32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时刻的值时，运用分析</a:t>
            </a:r>
          </a:p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直流稳态电路的方法。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7848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73" name="Rectangle 17"/>
          <p:cNvSpPr>
            <a:spLocks noChangeArrowheads="1"/>
          </p:cNvSpPr>
          <p:nvPr/>
        </p:nvSpPr>
        <p:spPr bwMode="auto">
          <a:xfrm>
            <a:off x="563563" y="666750"/>
            <a:ext cx="3363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电路中</a:t>
            </a:r>
            <a:r>
              <a:rPr kumimoji="1" lang="en-US" altLang="zh-CN" b="1" i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kumimoji="1" lang="en-US" altLang="zh-CN" b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kumimoji="1" lang="en-US" altLang="zh-CN" b="1" i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zh-CN" altLang="en-US" b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的等效处理</a:t>
            </a:r>
          </a:p>
        </p:txBody>
      </p:sp>
      <p:sp>
        <p:nvSpPr>
          <p:cNvPr id="22531" name="Rectangle 18"/>
          <p:cNvSpPr>
            <a:spLocks noChangeArrowheads="1"/>
          </p:cNvSpPr>
          <p:nvPr/>
        </p:nvSpPr>
        <p:spPr bwMode="auto">
          <a:xfrm>
            <a:off x="0" y="30051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49886" name="Text Box 30"/>
          <p:cNvSpPr txBox="1">
            <a:spLocks noChangeArrowheads="1"/>
          </p:cNvSpPr>
          <p:nvPr/>
        </p:nvSpPr>
        <p:spPr bwMode="auto">
          <a:xfrm>
            <a:off x="2054227" y="3159125"/>
            <a:ext cx="672941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lang="en-US" altLang="zh-CN" b="1" i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恒压源如电压为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，则将恒压源短路处理</a:t>
            </a:r>
            <a:endParaRPr lang="zh-CN" altLang="zh-CN" b="1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249888" name="Object 32"/>
          <p:cNvGraphicFramePr>
            <a:graphicFrameLocks noChangeAspect="1"/>
          </p:cNvGraphicFramePr>
          <p:nvPr/>
        </p:nvGraphicFramePr>
        <p:xfrm>
          <a:off x="1096963" y="2892427"/>
          <a:ext cx="1033462" cy="588963"/>
        </p:xfrm>
        <a:graphic>
          <a:graphicData uri="http://schemas.openxmlformats.org/presentationml/2006/ole">
            <p:oleObj spid="_x0000_s17422" name="公式" r:id="rId3" imgW="390612" imgH="200070" progId="">
              <p:embed/>
            </p:oleObj>
          </a:graphicData>
        </a:graphic>
      </p:graphicFrame>
      <p:sp>
        <p:nvSpPr>
          <p:cNvPr id="249882" name="Text Box 26"/>
          <p:cNvSpPr txBox="1">
            <a:spLocks noChangeArrowheads="1"/>
          </p:cNvSpPr>
          <p:nvPr/>
        </p:nvSpPr>
        <p:spPr bwMode="auto">
          <a:xfrm>
            <a:off x="2052640" y="1501775"/>
            <a:ext cx="1684337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  </a:t>
            </a:r>
            <a:r>
              <a:rPr lang="en-US" altLang="zh-CN" b="1" i="1">
                <a:solidFill>
                  <a:prstClr val="black"/>
                </a:solidFill>
                <a:ea typeface="黑体" panose="02010609060101010101" pitchFamily="49" charset="-122"/>
              </a:rPr>
              <a:t>L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短路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lang="en-US" altLang="zh-CN" b="1" i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开路</a:t>
            </a:r>
            <a:endParaRPr lang="zh-CN" altLang="zh-CN" b="1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49883" name="Object 27"/>
          <p:cNvGraphicFramePr>
            <a:graphicFrameLocks noChangeAspect="1"/>
          </p:cNvGraphicFramePr>
          <p:nvPr/>
        </p:nvGraphicFramePr>
        <p:xfrm>
          <a:off x="1096963" y="1770063"/>
          <a:ext cx="969962" cy="557212"/>
        </p:xfrm>
        <a:graphic>
          <a:graphicData uri="http://schemas.openxmlformats.org/presentationml/2006/ole">
            <p:oleObj spid="_x0000_s17423" name="Equation" r:id="rId4" imgW="361978" imgH="190620" progId="">
              <p:embed/>
            </p:oleObj>
          </a:graphicData>
        </a:graphic>
      </p:graphicFrame>
      <p:sp>
        <p:nvSpPr>
          <p:cNvPr id="249890" name="Text Box 34"/>
          <p:cNvSpPr txBox="1">
            <a:spLocks noChangeArrowheads="1"/>
          </p:cNvSpPr>
          <p:nvPr/>
        </p:nvSpPr>
        <p:spPr bwMode="auto">
          <a:xfrm>
            <a:off x="2066925" y="3821115"/>
            <a:ext cx="1684338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99"/>
                </a:solidFill>
                <a:ea typeface="黑体" panose="02010609060101010101" pitchFamily="49" charset="-122"/>
              </a:rPr>
              <a:t>  </a:t>
            </a:r>
            <a:r>
              <a:rPr lang="en-US" altLang="zh-CN" b="1" i="1">
                <a:solidFill>
                  <a:prstClr val="black"/>
                </a:solidFill>
                <a:ea typeface="黑体" panose="02010609060101010101" pitchFamily="49" charset="-122"/>
              </a:rPr>
              <a:t>L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短路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lang="en-US" altLang="zh-CN" b="1" i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开路</a:t>
            </a:r>
            <a:endParaRPr lang="zh-CN" altLang="zh-CN" b="1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49892" name="Object 36"/>
          <p:cNvGraphicFramePr>
            <a:graphicFrameLocks noChangeAspect="1"/>
          </p:cNvGraphicFramePr>
          <p:nvPr/>
        </p:nvGraphicFramePr>
        <p:xfrm>
          <a:off x="1082675" y="4141788"/>
          <a:ext cx="908050" cy="392112"/>
        </p:xfrm>
        <a:graphic>
          <a:graphicData uri="http://schemas.openxmlformats.org/presentationml/2006/ole">
            <p:oleObj spid="_x0000_s17424" name="公式" r:id="rId5" imgW="342799" imgH="123930" progId="">
              <p:embed/>
            </p:oleObj>
          </a:graphicData>
        </a:graphic>
      </p:graphicFrame>
      <p:sp>
        <p:nvSpPr>
          <p:cNvPr id="249902" name="Text Box 46"/>
          <p:cNvSpPr txBox="1">
            <a:spLocks noChangeArrowheads="1"/>
          </p:cNvSpPr>
          <p:nvPr/>
        </p:nvSpPr>
        <p:spPr bwMode="auto">
          <a:xfrm>
            <a:off x="2054227" y="2549525"/>
            <a:ext cx="672941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  </a:t>
            </a:r>
            <a:r>
              <a:rPr lang="en-US" altLang="zh-CN" b="1" i="1">
                <a:solidFill>
                  <a:prstClr val="black"/>
                </a:solidFill>
                <a:ea typeface="黑体" panose="02010609060101010101" pitchFamily="49" charset="-122"/>
              </a:rPr>
              <a:t>L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恒流源如电流为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，则将恒流源断开处理</a:t>
            </a:r>
            <a:endParaRPr lang="zh-CN" altLang="zh-CN" b="1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49903" name="AutoShape 47"/>
          <p:cNvSpPr>
            <a:spLocks/>
          </p:cNvSpPr>
          <p:nvPr/>
        </p:nvSpPr>
        <p:spPr bwMode="auto">
          <a:xfrm>
            <a:off x="2093913" y="1652588"/>
            <a:ext cx="133350" cy="741362"/>
          </a:xfrm>
          <a:prstGeom prst="leftBrace">
            <a:avLst>
              <a:gd name="adj1" fmla="val 4632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49904" name="AutoShape 48"/>
          <p:cNvSpPr>
            <a:spLocks/>
          </p:cNvSpPr>
          <p:nvPr/>
        </p:nvSpPr>
        <p:spPr bwMode="auto">
          <a:xfrm>
            <a:off x="2079625" y="2797177"/>
            <a:ext cx="133350" cy="741363"/>
          </a:xfrm>
          <a:prstGeom prst="leftBrace">
            <a:avLst>
              <a:gd name="adj1" fmla="val 4632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49905" name="AutoShape 49"/>
          <p:cNvSpPr>
            <a:spLocks/>
          </p:cNvSpPr>
          <p:nvPr/>
        </p:nvSpPr>
        <p:spPr bwMode="auto">
          <a:xfrm>
            <a:off x="2066925" y="3976688"/>
            <a:ext cx="133350" cy="741362"/>
          </a:xfrm>
          <a:prstGeom prst="leftBrace">
            <a:avLst>
              <a:gd name="adj1" fmla="val 4632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49906" name="AutoShape 50"/>
          <p:cNvSpPr>
            <a:spLocks/>
          </p:cNvSpPr>
          <p:nvPr/>
        </p:nvSpPr>
        <p:spPr bwMode="auto">
          <a:xfrm>
            <a:off x="741363" y="2055813"/>
            <a:ext cx="265112" cy="2252662"/>
          </a:xfrm>
          <a:prstGeom prst="leftBrace">
            <a:avLst>
              <a:gd name="adj1" fmla="val 7080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pic>
        <p:nvPicPr>
          <p:cNvPr id="22543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1577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9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9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4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4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4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4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4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4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1000"/>
                                        <p:tgtEl>
                                          <p:spTgt spid="2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73" grpId="0"/>
      <p:bldP spid="249886" grpId="0"/>
      <p:bldP spid="249882" grpId="0"/>
      <p:bldP spid="249890" grpId="0"/>
      <p:bldP spid="249902" grpId="0"/>
      <p:bldP spid="249903" grpId="0" animBg="1"/>
      <p:bldP spid="249904" grpId="0" animBg="1"/>
      <p:bldP spid="249905" grpId="0" animBg="1"/>
      <p:bldP spid="2499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7126288" y="3436938"/>
            <a:ext cx="0" cy="1166812"/>
            <a:chOff x="2381" y="1842"/>
            <a:chExt cx="0" cy="1271"/>
          </a:xfrm>
        </p:grpSpPr>
        <p:sp>
          <p:nvSpPr>
            <p:cNvPr id="23582" name="Line 41"/>
            <p:cNvSpPr>
              <a:spLocks noChangeShapeType="1"/>
            </p:cNvSpPr>
            <p:nvPr/>
          </p:nvSpPr>
          <p:spPr bwMode="auto">
            <a:xfrm>
              <a:off x="2381" y="1842"/>
              <a:ext cx="0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83" name="Line 42"/>
            <p:cNvSpPr>
              <a:spLocks noChangeShapeType="1"/>
            </p:cNvSpPr>
            <p:nvPr/>
          </p:nvSpPr>
          <p:spPr bwMode="auto">
            <a:xfrm>
              <a:off x="2381" y="2614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256213" y="3463927"/>
            <a:ext cx="500062" cy="1166813"/>
            <a:chOff x="930" y="1842"/>
            <a:chExt cx="362" cy="1271"/>
          </a:xfrm>
        </p:grpSpPr>
        <p:sp>
          <p:nvSpPr>
            <p:cNvPr id="23578" name="Line 44"/>
            <p:cNvSpPr>
              <a:spLocks noChangeShapeType="1"/>
            </p:cNvSpPr>
            <p:nvPr/>
          </p:nvSpPr>
          <p:spPr bwMode="auto">
            <a:xfrm>
              <a:off x="1111" y="1842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79" name="Line 45"/>
            <p:cNvSpPr>
              <a:spLocks noChangeShapeType="1"/>
            </p:cNvSpPr>
            <p:nvPr/>
          </p:nvSpPr>
          <p:spPr bwMode="auto">
            <a:xfrm>
              <a:off x="930" y="2341"/>
              <a:ext cx="3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80" name="Line 46"/>
            <p:cNvSpPr>
              <a:spLocks noChangeShapeType="1"/>
            </p:cNvSpPr>
            <p:nvPr/>
          </p:nvSpPr>
          <p:spPr bwMode="auto">
            <a:xfrm>
              <a:off x="930" y="2478"/>
              <a:ext cx="3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81" name="Line 47"/>
            <p:cNvSpPr>
              <a:spLocks noChangeShapeType="1"/>
            </p:cNvSpPr>
            <p:nvPr/>
          </p:nvSpPr>
          <p:spPr bwMode="auto">
            <a:xfrm>
              <a:off x="1111" y="2478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20574" name="Text Box 62"/>
          <p:cNvSpPr txBox="1">
            <a:spLocks noChangeArrowheads="1"/>
          </p:cNvSpPr>
          <p:nvPr/>
        </p:nvSpPr>
        <p:spPr bwMode="auto">
          <a:xfrm>
            <a:off x="5472115" y="4754563"/>
            <a:ext cx="194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    </a:t>
            </a:r>
            <a:r>
              <a:rPr lang="en-US" altLang="zh-CN" b="1" i="1">
                <a:solidFill>
                  <a:prstClr val="black"/>
                </a:solidFill>
                <a:ea typeface="黑体" panose="02010609060101010101" pitchFamily="49" charset="-122"/>
              </a:rPr>
              <a:t>C</a:t>
            </a:r>
            <a:r>
              <a:rPr lang="zh-CN" altLang="en-US" b="1">
                <a:solidFill>
                  <a:prstClr val="black"/>
                </a:solidFill>
                <a:ea typeface="黑体" panose="02010609060101010101" pitchFamily="49" charset="-122"/>
              </a:rPr>
              <a:t>电容</a:t>
            </a:r>
          </a:p>
        </p:txBody>
      </p:sp>
      <p:sp>
        <p:nvSpPr>
          <p:cNvPr id="320538" name="Text Box 26"/>
          <p:cNvSpPr txBox="1">
            <a:spLocks noChangeArrowheads="1"/>
          </p:cNvSpPr>
          <p:nvPr/>
        </p:nvSpPr>
        <p:spPr bwMode="auto">
          <a:xfrm>
            <a:off x="2016125" y="1325565"/>
            <a:ext cx="1684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  </a:t>
            </a:r>
            <a:r>
              <a:rPr kumimoji="1" lang="en-US" altLang="zh-CN" b="1" i="1">
                <a:solidFill>
                  <a:prstClr val="black"/>
                </a:solidFill>
                <a:ea typeface="黑体" panose="02010609060101010101" pitchFamily="49" charset="-122"/>
              </a:rPr>
              <a:t>L</a:t>
            </a:r>
            <a:r>
              <a:rPr kumimoji="1"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kumimoji="1" lang="zh-CN" altLang="en-US" b="1">
                <a:solidFill>
                  <a:srgbClr val="0000FF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短路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kumimoji="1" lang="en-US" altLang="zh-CN" b="1" i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r>
              <a:rPr kumimoji="1"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kumimoji="1" lang="zh-CN" altLang="en-US" b="1">
                <a:solidFill>
                  <a:srgbClr val="0000FF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开路</a:t>
            </a:r>
            <a:endParaRPr kumimoji="1" lang="zh-CN" altLang="zh-CN" b="1">
              <a:solidFill>
                <a:srgbClr val="0000FF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20540" name="Object 28"/>
          <p:cNvGraphicFramePr>
            <a:graphicFrameLocks noChangeAspect="1"/>
          </p:cNvGraphicFramePr>
          <p:nvPr/>
        </p:nvGraphicFramePr>
        <p:xfrm>
          <a:off x="1025527" y="1687513"/>
          <a:ext cx="969963" cy="557212"/>
        </p:xfrm>
        <a:graphic>
          <a:graphicData uri="http://schemas.openxmlformats.org/presentationml/2006/ole">
            <p:oleObj spid="_x0000_s18442" name="公式" r:id="rId3" imgW="393359" imgH="215713" progId="">
              <p:embed/>
            </p:oleObj>
          </a:graphicData>
        </a:graphic>
      </p:graphicFrame>
      <p:sp>
        <p:nvSpPr>
          <p:cNvPr id="320543" name="Text Box 31"/>
          <p:cNvSpPr txBox="1">
            <a:spLocks noChangeArrowheads="1"/>
          </p:cNvSpPr>
          <p:nvPr/>
        </p:nvSpPr>
        <p:spPr bwMode="auto">
          <a:xfrm>
            <a:off x="2032000" y="3659190"/>
            <a:ext cx="1684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  </a:t>
            </a:r>
            <a:r>
              <a:rPr kumimoji="1" lang="en-US" altLang="zh-CN" b="1" i="1">
                <a:solidFill>
                  <a:prstClr val="black"/>
                </a:solidFill>
                <a:ea typeface="黑体" panose="02010609060101010101" pitchFamily="49" charset="-122"/>
              </a:rPr>
              <a:t>L</a:t>
            </a:r>
            <a:r>
              <a:rPr kumimoji="1"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kumimoji="1" lang="zh-CN" altLang="en-US" b="1">
                <a:solidFill>
                  <a:srgbClr val="0000FF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短路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kumimoji="1" lang="en-US" altLang="zh-CN" b="1" i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r>
              <a:rPr kumimoji="1"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kumimoji="1" lang="zh-CN" altLang="en-US" b="1">
                <a:solidFill>
                  <a:srgbClr val="0000FF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开路</a:t>
            </a:r>
            <a:endParaRPr kumimoji="1" lang="zh-CN" altLang="zh-CN" b="1">
              <a:solidFill>
                <a:srgbClr val="0000FF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20545" name="Object 33"/>
          <p:cNvGraphicFramePr>
            <a:graphicFrameLocks noChangeAspect="1"/>
          </p:cNvGraphicFramePr>
          <p:nvPr/>
        </p:nvGraphicFramePr>
        <p:xfrm>
          <a:off x="1081088" y="4122738"/>
          <a:ext cx="908050" cy="392112"/>
        </p:xfrm>
        <a:graphic>
          <a:graphicData uri="http://schemas.openxmlformats.org/presentationml/2006/ole">
            <p:oleObj spid="_x0000_s18443" name="公式" r:id="rId4" imgW="368140" imgH="152334" progId="">
              <p:embed/>
            </p:oleObj>
          </a:graphicData>
        </a:graphic>
      </p:graphicFrame>
      <p:sp>
        <p:nvSpPr>
          <p:cNvPr id="320561" name="AutoShape 49"/>
          <p:cNvSpPr>
            <a:spLocks noChangeArrowheads="1"/>
          </p:cNvSpPr>
          <p:nvPr/>
        </p:nvSpPr>
        <p:spPr bwMode="auto">
          <a:xfrm>
            <a:off x="6018213" y="1676400"/>
            <a:ext cx="550862" cy="260350"/>
          </a:xfrm>
          <a:prstGeom prst="rightArrow">
            <a:avLst>
              <a:gd name="adj1" fmla="val 50000"/>
              <a:gd name="adj2" fmla="val 5289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7118350" y="1154113"/>
            <a:ext cx="1588" cy="1250950"/>
            <a:chOff x="2426" y="391"/>
            <a:chExt cx="1" cy="1088"/>
          </a:xfrm>
        </p:grpSpPr>
        <p:grpSp>
          <p:nvGrpSpPr>
            <p:cNvPr id="23574" name="Group 51"/>
            <p:cNvGrpSpPr>
              <a:grpSpLocks/>
            </p:cNvGrpSpPr>
            <p:nvPr/>
          </p:nvGrpSpPr>
          <p:grpSpPr bwMode="auto">
            <a:xfrm>
              <a:off x="2426" y="391"/>
              <a:ext cx="1" cy="1088"/>
              <a:chOff x="2426" y="391"/>
              <a:chExt cx="1" cy="1088"/>
            </a:xfrm>
          </p:grpSpPr>
          <p:sp>
            <p:nvSpPr>
              <p:cNvPr id="23576" name="Line 52"/>
              <p:cNvSpPr>
                <a:spLocks noChangeShapeType="1"/>
              </p:cNvSpPr>
              <p:nvPr/>
            </p:nvSpPr>
            <p:spPr bwMode="auto">
              <a:xfrm>
                <a:off x="2426" y="391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577" name="Line 53"/>
              <p:cNvSpPr>
                <a:spLocks noChangeShapeType="1"/>
              </p:cNvSpPr>
              <p:nvPr/>
            </p:nvSpPr>
            <p:spPr bwMode="auto">
              <a:xfrm>
                <a:off x="2427" y="1207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3575" name="Line 54"/>
            <p:cNvSpPr>
              <a:spLocks noChangeShapeType="1"/>
            </p:cNvSpPr>
            <p:nvPr/>
          </p:nvSpPr>
          <p:spPr bwMode="auto">
            <a:xfrm>
              <a:off x="2426" y="663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5345113" y="1206500"/>
            <a:ext cx="184150" cy="1250950"/>
            <a:chOff x="1110" y="346"/>
            <a:chExt cx="137" cy="1088"/>
          </a:xfrm>
        </p:grpSpPr>
        <p:sp>
          <p:nvSpPr>
            <p:cNvPr id="23569" name="Line 56"/>
            <p:cNvSpPr>
              <a:spLocks noChangeShapeType="1"/>
            </p:cNvSpPr>
            <p:nvPr/>
          </p:nvSpPr>
          <p:spPr bwMode="auto">
            <a:xfrm>
              <a:off x="1110" y="346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70" name="Freeform 57"/>
            <p:cNvSpPr>
              <a:spLocks/>
            </p:cNvSpPr>
            <p:nvPr/>
          </p:nvSpPr>
          <p:spPr bwMode="auto">
            <a:xfrm>
              <a:off x="1111" y="618"/>
              <a:ext cx="136" cy="181"/>
            </a:xfrm>
            <a:custGeom>
              <a:avLst/>
              <a:gdLst>
                <a:gd name="T0" fmla="*/ 0 w 136"/>
                <a:gd name="T1" fmla="*/ 0 h 181"/>
                <a:gd name="T2" fmla="*/ 136 w 136"/>
                <a:gd name="T3" fmla="*/ 91 h 181"/>
                <a:gd name="T4" fmla="*/ 0 w 136"/>
                <a:gd name="T5" fmla="*/ 181 h 181"/>
                <a:gd name="T6" fmla="*/ 0 60000 65536"/>
                <a:gd name="T7" fmla="*/ 0 60000 65536"/>
                <a:gd name="T8" fmla="*/ 0 60000 65536"/>
                <a:gd name="T9" fmla="*/ 0 w 136"/>
                <a:gd name="T10" fmla="*/ 0 h 181"/>
                <a:gd name="T11" fmla="*/ 136 w 136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81">
                  <a:moveTo>
                    <a:pt x="0" y="0"/>
                  </a:moveTo>
                  <a:cubicBezTo>
                    <a:pt x="68" y="30"/>
                    <a:pt x="136" y="61"/>
                    <a:pt x="136" y="91"/>
                  </a:cubicBezTo>
                  <a:cubicBezTo>
                    <a:pt x="136" y="121"/>
                    <a:pt x="23" y="166"/>
                    <a:pt x="0" y="18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71" name="Freeform 58"/>
            <p:cNvSpPr>
              <a:spLocks/>
            </p:cNvSpPr>
            <p:nvPr/>
          </p:nvSpPr>
          <p:spPr bwMode="auto">
            <a:xfrm>
              <a:off x="1111" y="799"/>
              <a:ext cx="136" cy="181"/>
            </a:xfrm>
            <a:custGeom>
              <a:avLst/>
              <a:gdLst>
                <a:gd name="T0" fmla="*/ 0 w 136"/>
                <a:gd name="T1" fmla="*/ 0 h 181"/>
                <a:gd name="T2" fmla="*/ 136 w 136"/>
                <a:gd name="T3" fmla="*/ 91 h 181"/>
                <a:gd name="T4" fmla="*/ 0 w 136"/>
                <a:gd name="T5" fmla="*/ 181 h 181"/>
                <a:gd name="T6" fmla="*/ 0 60000 65536"/>
                <a:gd name="T7" fmla="*/ 0 60000 65536"/>
                <a:gd name="T8" fmla="*/ 0 60000 65536"/>
                <a:gd name="T9" fmla="*/ 0 w 136"/>
                <a:gd name="T10" fmla="*/ 0 h 181"/>
                <a:gd name="T11" fmla="*/ 136 w 136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81">
                  <a:moveTo>
                    <a:pt x="0" y="0"/>
                  </a:moveTo>
                  <a:cubicBezTo>
                    <a:pt x="68" y="30"/>
                    <a:pt x="136" y="61"/>
                    <a:pt x="136" y="91"/>
                  </a:cubicBezTo>
                  <a:cubicBezTo>
                    <a:pt x="136" y="121"/>
                    <a:pt x="23" y="166"/>
                    <a:pt x="0" y="18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72" name="Freeform 59"/>
            <p:cNvSpPr>
              <a:spLocks/>
            </p:cNvSpPr>
            <p:nvPr/>
          </p:nvSpPr>
          <p:spPr bwMode="auto">
            <a:xfrm>
              <a:off x="1111" y="981"/>
              <a:ext cx="136" cy="181"/>
            </a:xfrm>
            <a:custGeom>
              <a:avLst/>
              <a:gdLst>
                <a:gd name="T0" fmla="*/ 0 w 136"/>
                <a:gd name="T1" fmla="*/ 0 h 181"/>
                <a:gd name="T2" fmla="*/ 136 w 136"/>
                <a:gd name="T3" fmla="*/ 91 h 181"/>
                <a:gd name="T4" fmla="*/ 0 w 136"/>
                <a:gd name="T5" fmla="*/ 181 h 181"/>
                <a:gd name="T6" fmla="*/ 0 60000 65536"/>
                <a:gd name="T7" fmla="*/ 0 60000 65536"/>
                <a:gd name="T8" fmla="*/ 0 60000 65536"/>
                <a:gd name="T9" fmla="*/ 0 w 136"/>
                <a:gd name="T10" fmla="*/ 0 h 181"/>
                <a:gd name="T11" fmla="*/ 136 w 136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81">
                  <a:moveTo>
                    <a:pt x="0" y="0"/>
                  </a:moveTo>
                  <a:cubicBezTo>
                    <a:pt x="68" y="30"/>
                    <a:pt x="136" y="61"/>
                    <a:pt x="136" y="91"/>
                  </a:cubicBezTo>
                  <a:cubicBezTo>
                    <a:pt x="136" y="121"/>
                    <a:pt x="23" y="166"/>
                    <a:pt x="0" y="18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73" name="Line 60"/>
            <p:cNvSpPr>
              <a:spLocks noChangeShapeType="1"/>
            </p:cNvSpPr>
            <p:nvPr/>
          </p:nvSpPr>
          <p:spPr bwMode="auto">
            <a:xfrm>
              <a:off x="1111" y="1162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20573" name="Text Box 61"/>
          <p:cNvSpPr txBox="1">
            <a:spLocks noChangeArrowheads="1"/>
          </p:cNvSpPr>
          <p:nvPr/>
        </p:nvSpPr>
        <p:spPr bwMode="auto">
          <a:xfrm>
            <a:off x="5356227" y="2522538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b="1" i="1">
                <a:solidFill>
                  <a:prstClr val="black"/>
                </a:solidFill>
                <a:ea typeface="黑体" panose="02010609060101010101" pitchFamily="49" charset="-122"/>
              </a:rPr>
              <a:t>L</a:t>
            </a:r>
            <a:r>
              <a:rPr lang="zh-CN" altLang="en-US" b="1">
                <a:solidFill>
                  <a:prstClr val="black"/>
                </a:solidFill>
                <a:ea typeface="黑体" panose="02010609060101010101" pitchFamily="49" charset="-122"/>
              </a:rPr>
              <a:t>电感</a:t>
            </a:r>
          </a:p>
        </p:txBody>
      </p:sp>
      <p:sp>
        <p:nvSpPr>
          <p:cNvPr id="320577" name="AutoShape 65"/>
          <p:cNvSpPr>
            <a:spLocks/>
          </p:cNvSpPr>
          <p:nvPr/>
        </p:nvSpPr>
        <p:spPr bwMode="auto">
          <a:xfrm>
            <a:off x="1974850" y="1612902"/>
            <a:ext cx="133350" cy="741363"/>
          </a:xfrm>
          <a:prstGeom prst="leftBrace">
            <a:avLst>
              <a:gd name="adj1" fmla="val 4632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0578" name="AutoShape 66"/>
          <p:cNvSpPr>
            <a:spLocks/>
          </p:cNvSpPr>
          <p:nvPr/>
        </p:nvSpPr>
        <p:spPr bwMode="auto">
          <a:xfrm>
            <a:off x="1974850" y="3946527"/>
            <a:ext cx="133350" cy="741363"/>
          </a:xfrm>
          <a:prstGeom prst="leftBrace">
            <a:avLst>
              <a:gd name="adj1" fmla="val 4632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0579" name="AutoShape 67"/>
          <p:cNvSpPr>
            <a:spLocks noChangeArrowheads="1"/>
          </p:cNvSpPr>
          <p:nvPr/>
        </p:nvSpPr>
        <p:spPr bwMode="auto">
          <a:xfrm>
            <a:off x="6018213" y="3849688"/>
            <a:ext cx="550862" cy="260350"/>
          </a:xfrm>
          <a:prstGeom prst="rightArrow">
            <a:avLst>
              <a:gd name="adj1" fmla="val 50000"/>
              <a:gd name="adj2" fmla="val 5289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356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6519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2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32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74" grpId="0"/>
      <p:bldP spid="320538" grpId="0"/>
      <p:bldP spid="320543" grpId="0"/>
      <p:bldP spid="320561" grpId="0" animBg="1"/>
      <p:bldP spid="320573" grpId="0"/>
      <p:bldP spid="320577" grpId="0" animBg="1"/>
      <p:bldP spid="320578" grpId="0" animBg="1"/>
      <p:bldP spid="3205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558" name="Object 22"/>
          <p:cNvGraphicFramePr>
            <a:graphicFrameLocks noChangeAspect="1"/>
          </p:cNvGraphicFramePr>
          <p:nvPr/>
        </p:nvGraphicFramePr>
        <p:xfrm>
          <a:off x="868363" y="720727"/>
          <a:ext cx="1001712" cy="588963"/>
        </p:xfrm>
        <a:graphic>
          <a:graphicData uri="http://schemas.openxmlformats.org/presentationml/2006/ole">
            <p:oleObj spid="_x0000_s19462" name="公式" r:id="rId3" imgW="406224" imgH="228501" progId="">
              <p:embed/>
            </p:oleObj>
          </a:graphicData>
        </a:graphic>
      </p:graphicFrame>
      <p:sp>
        <p:nvSpPr>
          <p:cNvPr id="321589" name="Text Box 53"/>
          <p:cNvSpPr txBox="1">
            <a:spLocks noChangeArrowheads="1"/>
          </p:cNvSpPr>
          <p:nvPr/>
        </p:nvSpPr>
        <p:spPr bwMode="auto">
          <a:xfrm>
            <a:off x="642940" y="2587627"/>
            <a:ext cx="1017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>
                <a:solidFill>
                  <a:srgbClr val="CC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1200" b="1" i="1">
                <a:solidFill>
                  <a:srgbClr val="CC0000"/>
                </a:solidFill>
                <a:ea typeface="黑体" panose="02010609060101010101" pitchFamily="49" charset="-122"/>
              </a:rPr>
              <a:t>L</a:t>
            </a:r>
            <a:r>
              <a:rPr lang="en-US" altLang="zh-CN" sz="2800" b="1">
                <a:solidFill>
                  <a:srgbClr val="CC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>
                <a:solidFill>
                  <a:srgbClr val="CC0000"/>
                </a:solidFill>
                <a:ea typeface="黑体" panose="02010609060101010101" pitchFamily="49" charset="-122"/>
              </a:rPr>
              <a:t>0</a:t>
            </a:r>
            <a:r>
              <a:rPr lang="en-US" altLang="zh-CN" sz="2000" b="1">
                <a:solidFill>
                  <a:srgbClr val="CC0000"/>
                </a:solidFill>
                <a:ea typeface="黑体" panose="02010609060101010101" pitchFamily="49" charset="-122"/>
              </a:rPr>
              <a:t>_</a:t>
            </a:r>
            <a:r>
              <a:rPr lang="en-US" altLang="zh-CN" sz="2800" b="1">
                <a:solidFill>
                  <a:srgbClr val="CC0000"/>
                </a:solidFill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21599" name="Text Box 63"/>
          <p:cNvSpPr txBox="1">
            <a:spLocks noChangeArrowheads="1"/>
          </p:cNvSpPr>
          <p:nvPr/>
        </p:nvSpPr>
        <p:spPr bwMode="auto">
          <a:xfrm>
            <a:off x="3771900" y="2138363"/>
            <a:ext cx="1187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>
                <a:solidFill>
                  <a:srgbClr val="CC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1200" b="1" i="1">
                <a:solidFill>
                  <a:srgbClr val="CC0000"/>
                </a:solidFill>
                <a:ea typeface="黑体" panose="02010609060101010101" pitchFamily="49" charset="-122"/>
              </a:rPr>
              <a:t>L</a:t>
            </a:r>
            <a:r>
              <a:rPr lang="en-US" altLang="zh-CN" sz="2800" b="1">
                <a:solidFill>
                  <a:srgbClr val="CC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>
                <a:solidFill>
                  <a:srgbClr val="CC0000"/>
                </a:solidFill>
                <a:ea typeface="黑体" panose="02010609060101010101" pitchFamily="49" charset="-122"/>
              </a:rPr>
              <a:t>0</a:t>
            </a:r>
            <a:r>
              <a:rPr lang="en-US" altLang="zh-CN" sz="2800" b="1" baseline="-25000">
                <a:solidFill>
                  <a:srgbClr val="CC0000"/>
                </a:solidFill>
                <a:ea typeface="黑体" panose="02010609060101010101" pitchFamily="49" charset="-122"/>
              </a:rPr>
              <a:t>+</a:t>
            </a:r>
            <a:r>
              <a:rPr lang="en-US" altLang="zh-CN" sz="2800" b="1">
                <a:solidFill>
                  <a:srgbClr val="CC0000"/>
                </a:solidFill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21600" name="Text Box 64"/>
          <p:cNvSpPr txBox="1">
            <a:spLocks noChangeArrowheads="1"/>
          </p:cNvSpPr>
          <p:nvPr/>
        </p:nvSpPr>
        <p:spPr bwMode="auto">
          <a:xfrm>
            <a:off x="1604965" y="3055938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    </a:t>
            </a:r>
            <a:r>
              <a:rPr lang="zh-CN" altLang="en-US" b="1">
                <a:solidFill>
                  <a:prstClr val="black"/>
                </a:solidFill>
                <a:ea typeface="黑体" panose="02010609060101010101" pitchFamily="49" charset="-122"/>
              </a:rPr>
              <a:t>电感的等效变换</a:t>
            </a:r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7518400" y="1547813"/>
            <a:ext cx="0" cy="1782762"/>
            <a:chOff x="2381" y="1842"/>
            <a:chExt cx="0" cy="1271"/>
          </a:xfrm>
        </p:grpSpPr>
        <p:sp>
          <p:nvSpPr>
            <p:cNvPr id="24633" name="Line 67"/>
            <p:cNvSpPr>
              <a:spLocks noChangeShapeType="1"/>
            </p:cNvSpPr>
            <p:nvPr/>
          </p:nvSpPr>
          <p:spPr bwMode="auto">
            <a:xfrm>
              <a:off x="2381" y="1842"/>
              <a:ext cx="0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34" name="Line 68"/>
            <p:cNvSpPr>
              <a:spLocks noChangeShapeType="1"/>
            </p:cNvSpPr>
            <p:nvPr/>
          </p:nvSpPr>
          <p:spPr bwMode="auto">
            <a:xfrm>
              <a:off x="2381" y="2614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21605" name="Text Box 69"/>
          <p:cNvSpPr txBox="1">
            <a:spLocks noChangeArrowheads="1"/>
          </p:cNvSpPr>
          <p:nvPr/>
        </p:nvSpPr>
        <p:spPr bwMode="auto">
          <a:xfrm>
            <a:off x="5430838" y="2925763"/>
            <a:ext cx="192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  <a:ea typeface="黑体" panose="02010609060101010101" pitchFamily="49" charset="-122"/>
              </a:rPr>
              <a:t>i</a:t>
            </a:r>
            <a:r>
              <a:rPr lang="en-US" altLang="zh-CN" b="1" i="1" baseline="-25000">
                <a:solidFill>
                  <a:prstClr val="black"/>
                </a:solidFill>
                <a:ea typeface="黑体" panose="02010609060101010101" pitchFamily="49" charset="-122"/>
              </a:rPr>
              <a:t>L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(0</a:t>
            </a:r>
            <a:r>
              <a:rPr lang="en-US" altLang="zh-CN" b="1" baseline="-25000">
                <a:solidFill>
                  <a:prstClr val="black"/>
                </a:solidFill>
                <a:ea typeface="黑体" panose="02010609060101010101" pitchFamily="49" charset="-122"/>
              </a:rPr>
              <a:t>+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)=0A</a:t>
            </a:r>
            <a:r>
              <a:rPr lang="zh-CN" altLang="en-US" sz="2800" b="1">
                <a:solidFill>
                  <a:prstClr val="black"/>
                </a:solidFill>
                <a:ea typeface="黑体" panose="02010609060101010101" pitchFamily="49" charset="-122"/>
              </a:rPr>
              <a:t>时</a:t>
            </a:r>
          </a:p>
        </p:txBody>
      </p:sp>
      <p:sp>
        <p:nvSpPr>
          <p:cNvPr id="321607" name="AutoShape 71"/>
          <p:cNvSpPr>
            <a:spLocks/>
          </p:cNvSpPr>
          <p:nvPr/>
        </p:nvSpPr>
        <p:spPr bwMode="auto">
          <a:xfrm>
            <a:off x="1851025" y="585790"/>
            <a:ext cx="133350" cy="809625"/>
          </a:xfrm>
          <a:prstGeom prst="leftBrace">
            <a:avLst>
              <a:gd name="adj1" fmla="val 5059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21608" name="Text Box 72"/>
          <p:cNvSpPr txBox="1">
            <a:spLocks noChangeArrowheads="1"/>
          </p:cNvSpPr>
          <p:nvPr/>
        </p:nvSpPr>
        <p:spPr bwMode="auto">
          <a:xfrm>
            <a:off x="1906588" y="977902"/>
            <a:ext cx="672941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lang="en-US" altLang="zh-CN" b="1" i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恒压源如电压为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，则将恒压源短路处理</a:t>
            </a:r>
            <a:endParaRPr lang="zh-CN" altLang="zh-CN" b="1">
              <a:solidFill>
                <a:prstClr val="black"/>
              </a:solidFill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321609" name="Text Box 73"/>
          <p:cNvSpPr txBox="1">
            <a:spLocks noChangeArrowheads="1"/>
          </p:cNvSpPr>
          <p:nvPr/>
        </p:nvSpPr>
        <p:spPr bwMode="auto">
          <a:xfrm>
            <a:off x="1890713" y="417515"/>
            <a:ext cx="672941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  </a:t>
            </a:r>
            <a:r>
              <a:rPr lang="en-US" altLang="zh-CN" b="1" i="1">
                <a:solidFill>
                  <a:prstClr val="black"/>
                </a:solidFill>
                <a:ea typeface="黑体" panose="02010609060101010101" pitchFamily="49" charset="-122"/>
              </a:rPr>
              <a:t>L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恒流源如电流为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，则将恒流源断开处理</a:t>
            </a:r>
            <a:endParaRPr lang="zh-CN" altLang="zh-CN" b="1">
              <a:solidFill>
                <a:prstClr val="black"/>
              </a:solidFill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321610" name="AutoShape 74"/>
          <p:cNvSpPr>
            <a:spLocks noChangeArrowheads="1"/>
          </p:cNvSpPr>
          <p:nvPr/>
        </p:nvSpPr>
        <p:spPr bwMode="auto">
          <a:xfrm>
            <a:off x="2670177" y="2279650"/>
            <a:ext cx="550863" cy="260350"/>
          </a:xfrm>
          <a:prstGeom prst="rightArrow">
            <a:avLst>
              <a:gd name="adj1" fmla="val 50000"/>
              <a:gd name="adj2" fmla="val 5289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grpSp>
        <p:nvGrpSpPr>
          <p:cNvPr id="11" name="Group 80"/>
          <p:cNvGrpSpPr>
            <a:grpSpLocks/>
          </p:cNvGrpSpPr>
          <p:nvPr/>
        </p:nvGrpSpPr>
        <p:grpSpPr bwMode="auto">
          <a:xfrm>
            <a:off x="4672013" y="1531938"/>
            <a:ext cx="800100" cy="1727200"/>
            <a:chOff x="2943" y="1493"/>
            <a:chExt cx="504" cy="1088"/>
          </a:xfrm>
        </p:grpSpPr>
        <p:sp>
          <p:nvSpPr>
            <p:cNvPr id="24627" name="Oval 59"/>
            <p:cNvSpPr>
              <a:spLocks noChangeArrowheads="1"/>
            </p:cNvSpPr>
            <p:nvPr/>
          </p:nvSpPr>
          <p:spPr bwMode="auto">
            <a:xfrm>
              <a:off x="2948" y="1765"/>
              <a:ext cx="499" cy="5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black"/>
                </a:solidFill>
                <a:ea typeface="黑体" panose="02010609060101010101" pitchFamily="49" charset="-122"/>
              </a:endParaRPr>
            </a:p>
          </p:txBody>
        </p:sp>
        <p:grpSp>
          <p:nvGrpSpPr>
            <p:cNvPr id="24628" name="Group 56"/>
            <p:cNvGrpSpPr>
              <a:grpSpLocks/>
            </p:cNvGrpSpPr>
            <p:nvPr/>
          </p:nvGrpSpPr>
          <p:grpSpPr bwMode="auto">
            <a:xfrm>
              <a:off x="3197" y="1493"/>
              <a:ext cx="1" cy="1088"/>
              <a:chOff x="2426" y="391"/>
              <a:chExt cx="1" cy="1088"/>
            </a:xfrm>
          </p:grpSpPr>
          <p:sp>
            <p:nvSpPr>
              <p:cNvPr id="24631" name="Line 57"/>
              <p:cNvSpPr>
                <a:spLocks noChangeShapeType="1"/>
              </p:cNvSpPr>
              <p:nvPr/>
            </p:nvSpPr>
            <p:spPr bwMode="auto">
              <a:xfrm>
                <a:off x="2426" y="391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32" name="Line 58"/>
              <p:cNvSpPr>
                <a:spLocks noChangeShapeType="1"/>
              </p:cNvSpPr>
              <p:nvPr/>
            </p:nvSpPr>
            <p:spPr bwMode="auto">
              <a:xfrm>
                <a:off x="2427" y="1207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4629" name="Line 60"/>
            <p:cNvSpPr>
              <a:spLocks noChangeShapeType="1"/>
            </p:cNvSpPr>
            <p:nvPr/>
          </p:nvSpPr>
          <p:spPr bwMode="auto">
            <a:xfrm>
              <a:off x="2943" y="2037"/>
              <a:ext cx="4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30" name="Line 77"/>
            <p:cNvSpPr>
              <a:spLocks noChangeShapeType="1"/>
            </p:cNvSpPr>
            <p:nvPr/>
          </p:nvSpPr>
          <p:spPr bwMode="auto">
            <a:xfrm>
              <a:off x="3198" y="2300"/>
              <a:ext cx="0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1544640" y="1460500"/>
            <a:ext cx="217487" cy="1943100"/>
            <a:chOff x="973" y="1448"/>
            <a:chExt cx="137" cy="1224"/>
          </a:xfrm>
        </p:grpSpPr>
        <p:grpSp>
          <p:nvGrpSpPr>
            <p:cNvPr id="24619" name="Group 43"/>
            <p:cNvGrpSpPr>
              <a:grpSpLocks/>
            </p:cNvGrpSpPr>
            <p:nvPr/>
          </p:nvGrpSpPr>
          <p:grpSpPr bwMode="auto">
            <a:xfrm>
              <a:off x="973" y="1448"/>
              <a:ext cx="137" cy="1088"/>
              <a:chOff x="1110" y="346"/>
              <a:chExt cx="137" cy="1088"/>
            </a:xfrm>
          </p:grpSpPr>
          <p:sp>
            <p:nvSpPr>
              <p:cNvPr id="24622" name="Line 44"/>
              <p:cNvSpPr>
                <a:spLocks noChangeShapeType="1"/>
              </p:cNvSpPr>
              <p:nvPr/>
            </p:nvSpPr>
            <p:spPr bwMode="auto">
              <a:xfrm>
                <a:off x="1110" y="346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23" name="Freeform 45"/>
              <p:cNvSpPr>
                <a:spLocks/>
              </p:cNvSpPr>
              <p:nvPr/>
            </p:nvSpPr>
            <p:spPr bwMode="auto">
              <a:xfrm>
                <a:off x="1111" y="618"/>
                <a:ext cx="136" cy="181"/>
              </a:xfrm>
              <a:custGeom>
                <a:avLst/>
                <a:gdLst>
                  <a:gd name="T0" fmla="*/ 0 w 136"/>
                  <a:gd name="T1" fmla="*/ 0 h 181"/>
                  <a:gd name="T2" fmla="*/ 136 w 136"/>
                  <a:gd name="T3" fmla="*/ 91 h 181"/>
                  <a:gd name="T4" fmla="*/ 0 w 136"/>
                  <a:gd name="T5" fmla="*/ 181 h 181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181"/>
                  <a:gd name="T11" fmla="*/ 136 w 136"/>
                  <a:gd name="T12" fmla="*/ 181 h 1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181">
                    <a:moveTo>
                      <a:pt x="0" y="0"/>
                    </a:moveTo>
                    <a:cubicBezTo>
                      <a:pt x="68" y="30"/>
                      <a:pt x="136" y="61"/>
                      <a:pt x="136" y="91"/>
                    </a:cubicBezTo>
                    <a:cubicBezTo>
                      <a:pt x="136" y="121"/>
                      <a:pt x="23" y="166"/>
                      <a:pt x="0" y="18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24" name="Freeform 46"/>
              <p:cNvSpPr>
                <a:spLocks/>
              </p:cNvSpPr>
              <p:nvPr/>
            </p:nvSpPr>
            <p:spPr bwMode="auto">
              <a:xfrm>
                <a:off x="1111" y="799"/>
                <a:ext cx="136" cy="181"/>
              </a:xfrm>
              <a:custGeom>
                <a:avLst/>
                <a:gdLst>
                  <a:gd name="T0" fmla="*/ 0 w 136"/>
                  <a:gd name="T1" fmla="*/ 0 h 181"/>
                  <a:gd name="T2" fmla="*/ 136 w 136"/>
                  <a:gd name="T3" fmla="*/ 91 h 181"/>
                  <a:gd name="T4" fmla="*/ 0 w 136"/>
                  <a:gd name="T5" fmla="*/ 181 h 181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181"/>
                  <a:gd name="T11" fmla="*/ 136 w 136"/>
                  <a:gd name="T12" fmla="*/ 181 h 1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181">
                    <a:moveTo>
                      <a:pt x="0" y="0"/>
                    </a:moveTo>
                    <a:cubicBezTo>
                      <a:pt x="68" y="30"/>
                      <a:pt x="136" y="61"/>
                      <a:pt x="136" y="91"/>
                    </a:cubicBezTo>
                    <a:cubicBezTo>
                      <a:pt x="136" y="121"/>
                      <a:pt x="23" y="166"/>
                      <a:pt x="0" y="18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25" name="Freeform 47"/>
              <p:cNvSpPr>
                <a:spLocks/>
              </p:cNvSpPr>
              <p:nvPr/>
            </p:nvSpPr>
            <p:spPr bwMode="auto">
              <a:xfrm>
                <a:off x="1111" y="981"/>
                <a:ext cx="136" cy="181"/>
              </a:xfrm>
              <a:custGeom>
                <a:avLst/>
                <a:gdLst>
                  <a:gd name="T0" fmla="*/ 0 w 136"/>
                  <a:gd name="T1" fmla="*/ 0 h 181"/>
                  <a:gd name="T2" fmla="*/ 136 w 136"/>
                  <a:gd name="T3" fmla="*/ 91 h 181"/>
                  <a:gd name="T4" fmla="*/ 0 w 136"/>
                  <a:gd name="T5" fmla="*/ 181 h 181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181"/>
                  <a:gd name="T11" fmla="*/ 136 w 136"/>
                  <a:gd name="T12" fmla="*/ 181 h 1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181">
                    <a:moveTo>
                      <a:pt x="0" y="0"/>
                    </a:moveTo>
                    <a:cubicBezTo>
                      <a:pt x="68" y="30"/>
                      <a:pt x="136" y="61"/>
                      <a:pt x="136" y="91"/>
                    </a:cubicBezTo>
                    <a:cubicBezTo>
                      <a:pt x="136" y="121"/>
                      <a:pt x="23" y="166"/>
                      <a:pt x="0" y="18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26" name="Line 48"/>
              <p:cNvSpPr>
                <a:spLocks noChangeShapeType="1"/>
              </p:cNvSpPr>
              <p:nvPr/>
            </p:nvSpPr>
            <p:spPr bwMode="auto">
              <a:xfrm>
                <a:off x="1111" y="1162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4620" name="Line 52"/>
            <p:cNvSpPr>
              <a:spLocks noChangeShapeType="1"/>
            </p:cNvSpPr>
            <p:nvPr/>
          </p:nvSpPr>
          <p:spPr bwMode="auto">
            <a:xfrm>
              <a:off x="974" y="2536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21" name="Line 78"/>
            <p:cNvSpPr>
              <a:spLocks noChangeShapeType="1"/>
            </p:cNvSpPr>
            <p:nvPr/>
          </p:nvSpPr>
          <p:spPr bwMode="auto">
            <a:xfrm>
              <a:off x="974" y="2292"/>
              <a:ext cx="0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21615" name="AutoShape 79"/>
          <p:cNvSpPr>
            <a:spLocks noChangeArrowheads="1"/>
          </p:cNvSpPr>
          <p:nvPr/>
        </p:nvSpPr>
        <p:spPr bwMode="auto">
          <a:xfrm>
            <a:off x="6153152" y="2322513"/>
            <a:ext cx="550863" cy="260350"/>
          </a:xfrm>
          <a:prstGeom prst="rightArrow">
            <a:avLst>
              <a:gd name="adj1" fmla="val 50000"/>
              <a:gd name="adj2" fmla="val 5289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21625" name="Text Box 89"/>
          <p:cNvSpPr txBox="1">
            <a:spLocks noChangeArrowheads="1"/>
          </p:cNvSpPr>
          <p:nvPr/>
        </p:nvSpPr>
        <p:spPr bwMode="auto">
          <a:xfrm>
            <a:off x="3695702" y="4454525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CC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b="1" i="1" baseline="-25000">
                <a:solidFill>
                  <a:srgbClr val="CC0000"/>
                </a:solidFill>
                <a:ea typeface="黑体" panose="02010609060101010101" pitchFamily="49" charset="-122"/>
              </a:rPr>
              <a:t>C</a:t>
            </a:r>
            <a:r>
              <a:rPr lang="en-US" altLang="zh-CN" b="1">
                <a:solidFill>
                  <a:srgbClr val="CC0000"/>
                </a:solidFill>
                <a:ea typeface="黑体" panose="02010609060101010101" pitchFamily="49" charset="-122"/>
              </a:rPr>
              <a:t>(0</a:t>
            </a:r>
            <a:r>
              <a:rPr lang="en-US" altLang="zh-CN" b="1" baseline="-25000">
                <a:solidFill>
                  <a:srgbClr val="CC0000"/>
                </a:solidFill>
                <a:ea typeface="黑体" panose="02010609060101010101" pitchFamily="49" charset="-122"/>
              </a:rPr>
              <a:t>+</a:t>
            </a:r>
            <a:r>
              <a:rPr lang="en-US" altLang="zh-CN" b="1">
                <a:solidFill>
                  <a:srgbClr val="CC0000"/>
                </a:solidFill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17" name="Group 106"/>
          <p:cNvGrpSpPr>
            <a:grpSpLocks/>
          </p:cNvGrpSpPr>
          <p:nvPr/>
        </p:nvGrpSpPr>
        <p:grpSpPr bwMode="auto">
          <a:xfrm>
            <a:off x="1020763" y="3805238"/>
            <a:ext cx="817562" cy="2017712"/>
            <a:chOff x="643" y="2397"/>
            <a:chExt cx="515" cy="1271"/>
          </a:xfrm>
        </p:grpSpPr>
        <p:grpSp>
          <p:nvGrpSpPr>
            <p:cNvPr id="24611" name="Group 90"/>
            <p:cNvGrpSpPr>
              <a:grpSpLocks/>
            </p:cNvGrpSpPr>
            <p:nvPr/>
          </p:nvGrpSpPr>
          <p:grpSpPr bwMode="auto">
            <a:xfrm>
              <a:off x="796" y="2397"/>
              <a:ext cx="362" cy="1271"/>
              <a:chOff x="930" y="1842"/>
              <a:chExt cx="362" cy="1271"/>
            </a:xfrm>
          </p:grpSpPr>
          <p:sp>
            <p:nvSpPr>
              <p:cNvPr id="24615" name="Line 91"/>
              <p:cNvSpPr>
                <a:spLocks noChangeShapeType="1"/>
              </p:cNvSpPr>
              <p:nvPr/>
            </p:nvSpPr>
            <p:spPr bwMode="auto">
              <a:xfrm>
                <a:off x="1111" y="1842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16" name="Line 92"/>
              <p:cNvSpPr>
                <a:spLocks noChangeShapeType="1"/>
              </p:cNvSpPr>
              <p:nvPr/>
            </p:nvSpPr>
            <p:spPr bwMode="auto">
              <a:xfrm>
                <a:off x="930" y="2341"/>
                <a:ext cx="3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17" name="Line 93"/>
              <p:cNvSpPr>
                <a:spLocks noChangeShapeType="1"/>
              </p:cNvSpPr>
              <p:nvPr/>
            </p:nvSpPr>
            <p:spPr bwMode="auto">
              <a:xfrm>
                <a:off x="930" y="2478"/>
                <a:ext cx="3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18" name="Line 94"/>
              <p:cNvSpPr>
                <a:spLocks noChangeShapeType="1"/>
              </p:cNvSpPr>
              <p:nvPr/>
            </p:nvSpPr>
            <p:spPr bwMode="auto">
              <a:xfrm>
                <a:off x="1111" y="2478"/>
                <a:ext cx="0" cy="6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4612" name="Line 95"/>
            <p:cNvSpPr>
              <a:spLocks noChangeShapeType="1"/>
            </p:cNvSpPr>
            <p:nvPr/>
          </p:nvSpPr>
          <p:spPr bwMode="auto">
            <a:xfrm>
              <a:off x="796" y="2896"/>
              <a:ext cx="3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13" name="Text Box 96"/>
            <p:cNvSpPr txBox="1">
              <a:spLocks noChangeArrowheads="1"/>
            </p:cNvSpPr>
            <p:nvPr/>
          </p:nvSpPr>
          <p:spPr bwMode="auto">
            <a:xfrm>
              <a:off x="646" y="2450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CC0000"/>
                  </a:solidFill>
                  <a:ea typeface="黑体" panose="02010609060101010101" pitchFamily="49" charset="-122"/>
                </a:rPr>
                <a:t>＋</a:t>
              </a:r>
            </a:p>
          </p:txBody>
        </p:sp>
        <p:sp>
          <p:nvSpPr>
            <p:cNvPr id="24614" name="Rectangle 97"/>
            <p:cNvSpPr>
              <a:spLocks noChangeArrowheads="1"/>
            </p:cNvSpPr>
            <p:nvPr/>
          </p:nvSpPr>
          <p:spPr bwMode="auto">
            <a:xfrm>
              <a:off x="643" y="313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CC0000"/>
                  </a:solidFill>
                  <a:ea typeface="黑体" panose="02010609060101010101" pitchFamily="49" charset="-122"/>
                </a:rPr>
                <a:t>－</a:t>
              </a:r>
            </a:p>
          </p:txBody>
        </p:sp>
      </p:grpSp>
      <p:sp>
        <p:nvSpPr>
          <p:cNvPr id="321634" name="Text Box 98"/>
          <p:cNvSpPr txBox="1">
            <a:spLocks noChangeArrowheads="1"/>
          </p:cNvSpPr>
          <p:nvPr/>
        </p:nvSpPr>
        <p:spPr bwMode="auto">
          <a:xfrm>
            <a:off x="358777" y="4406900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CC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b="1" i="1" baseline="-25000">
                <a:solidFill>
                  <a:srgbClr val="CC0000"/>
                </a:solidFill>
                <a:ea typeface="黑体" panose="02010609060101010101" pitchFamily="49" charset="-122"/>
              </a:rPr>
              <a:t>C</a:t>
            </a:r>
            <a:r>
              <a:rPr lang="en-US" altLang="zh-CN" b="1">
                <a:solidFill>
                  <a:srgbClr val="CC0000"/>
                </a:solidFill>
                <a:ea typeface="黑体" panose="02010609060101010101" pitchFamily="49" charset="-122"/>
              </a:rPr>
              <a:t>(0</a:t>
            </a:r>
            <a:r>
              <a:rPr lang="en-US" altLang="zh-CN" sz="2000" b="1">
                <a:solidFill>
                  <a:srgbClr val="CC0000"/>
                </a:solidFill>
                <a:ea typeface="黑体" panose="02010609060101010101" pitchFamily="49" charset="-122"/>
              </a:rPr>
              <a:t>_</a:t>
            </a:r>
            <a:r>
              <a:rPr lang="en-US" altLang="zh-CN" b="1">
                <a:solidFill>
                  <a:srgbClr val="CC0000"/>
                </a:solidFill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21635" name="Text Box 99"/>
          <p:cNvSpPr txBox="1">
            <a:spLocks noChangeArrowheads="1"/>
          </p:cNvSpPr>
          <p:nvPr/>
        </p:nvSpPr>
        <p:spPr bwMode="auto">
          <a:xfrm>
            <a:off x="1995490" y="5467350"/>
            <a:ext cx="2833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ea typeface="黑体" panose="02010609060101010101" pitchFamily="49" charset="-122"/>
              </a:rPr>
              <a:t>电容的等效变换</a:t>
            </a:r>
          </a:p>
        </p:txBody>
      </p:sp>
      <p:sp>
        <p:nvSpPr>
          <p:cNvPr id="321636" name="Line 100"/>
          <p:cNvSpPr>
            <a:spLocks noChangeShapeType="1"/>
          </p:cNvSpPr>
          <p:nvPr/>
        </p:nvSpPr>
        <p:spPr bwMode="auto">
          <a:xfrm>
            <a:off x="7527925" y="3686177"/>
            <a:ext cx="0" cy="2132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1637" name="Text Box 101"/>
          <p:cNvSpPr txBox="1">
            <a:spLocks noChangeArrowheads="1"/>
          </p:cNvSpPr>
          <p:nvPr/>
        </p:nvSpPr>
        <p:spPr bwMode="auto">
          <a:xfrm>
            <a:off x="5437188" y="5461000"/>
            <a:ext cx="218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  <a:ea typeface="黑体" panose="02010609060101010101" pitchFamily="49" charset="-122"/>
              </a:rPr>
              <a:t>u</a:t>
            </a:r>
            <a:r>
              <a:rPr lang="en-US" altLang="zh-CN" b="1" i="1" baseline="-25000">
                <a:solidFill>
                  <a:prstClr val="black"/>
                </a:solidFill>
                <a:ea typeface="黑体" panose="02010609060101010101" pitchFamily="49" charset="-122"/>
              </a:rPr>
              <a:t>C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(0</a:t>
            </a:r>
            <a:r>
              <a:rPr lang="en-US" altLang="zh-CN" b="1" baseline="-25000">
                <a:solidFill>
                  <a:prstClr val="black"/>
                </a:solidFill>
                <a:ea typeface="黑体" panose="02010609060101010101" pitchFamily="49" charset="-122"/>
              </a:rPr>
              <a:t>+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)=0V</a:t>
            </a:r>
            <a:r>
              <a:rPr lang="zh-CN" altLang="en-US" b="1">
                <a:solidFill>
                  <a:prstClr val="black"/>
                </a:solidFill>
                <a:ea typeface="黑体" panose="02010609060101010101" pitchFamily="49" charset="-122"/>
              </a:rPr>
              <a:t>时</a:t>
            </a:r>
          </a:p>
        </p:txBody>
      </p:sp>
      <p:sp>
        <p:nvSpPr>
          <p:cNvPr id="321638" name="AutoShape 102"/>
          <p:cNvSpPr>
            <a:spLocks noChangeArrowheads="1"/>
          </p:cNvSpPr>
          <p:nvPr/>
        </p:nvSpPr>
        <p:spPr bwMode="auto">
          <a:xfrm>
            <a:off x="2811463" y="4578350"/>
            <a:ext cx="550862" cy="260350"/>
          </a:xfrm>
          <a:prstGeom prst="rightArrow">
            <a:avLst>
              <a:gd name="adj1" fmla="val 50000"/>
              <a:gd name="adj2" fmla="val 5289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21639" name="AutoShape 103"/>
          <p:cNvSpPr>
            <a:spLocks noChangeArrowheads="1"/>
          </p:cNvSpPr>
          <p:nvPr/>
        </p:nvSpPr>
        <p:spPr bwMode="auto">
          <a:xfrm>
            <a:off x="6164263" y="4578350"/>
            <a:ext cx="550862" cy="260350"/>
          </a:xfrm>
          <a:prstGeom prst="rightArrow">
            <a:avLst>
              <a:gd name="adj1" fmla="val 50000"/>
              <a:gd name="adj2" fmla="val 5289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grpSp>
        <p:nvGrpSpPr>
          <p:cNvPr id="19" name="Group 107"/>
          <p:cNvGrpSpPr>
            <a:grpSpLocks/>
          </p:cNvGrpSpPr>
          <p:nvPr/>
        </p:nvGrpSpPr>
        <p:grpSpPr bwMode="auto">
          <a:xfrm>
            <a:off x="4540252" y="3733800"/>
            <a:ext cx="931863" cy="2160588"/>
            <a:chOff x="2860" y="2352"/>
            <a:chExt cx="587" cy="1361"/>
          </a:xfrm>
        </p:grpSpPr>
        <p:sp>
          <p:nvSpPr>
            <p:cNvPr id="24602" name="Line 82"/>
            <p:cNvSpPr>
              <a:spLocks noChangeShapeType="1"/>
            </p:cNvSpPr>
            <p:nvPr/>
          </p:nvSpPr>
          <p:spPr bwMode="auto">
            <a:xfrm>
              <a:off x="3200" y="3078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4603" name="Group 83"/>
            <p:cNvGrpSpPr>
              <a:grpSpLocks/>
            </p:cNvGrpSpPr>
            <p:nvPr/>
          </p:nvGrpSpPr>
          <p:grpSpPr bwMode="auto">
            <a:xfrm>
              <a:off x="2948" y="2352"/>
              <a:ext cx="499" cy="907"/>
              <a:chOff x="3445" y="1797"/>
              <a:chExt cx="499" cy="907"/>
            </a:xfrm>
          </p:grpSpPr>
          <p:grpSp>
            <p:nvGrpSpPr>
              <p:cNvPr id="24606" name="Group 84"/>
              <p:cNvGrpSpPr>
                <a:grpSpLocks/>
              </p:cNvGrpSpPr>
              <p:nvPr/>
            </p:nvGrpSpPr>
            <p:grpSpPr bwMode="auto">
              <a:xfrm>
                <a:off x="3696" y="1797"/>
                <a:ext cx="0" cy="635"/>
                <a:chOff x="3696" y="1797"/>
                <a:chExt cx="0" cy="635"/>
              </a:xfrm>
            </p:grpSpPr>
            <p:sp>
              <p:nvSpPr>
                <p:cNvPr id="24609" name="Line 85"/>
                <p:cNvSpPr>
                  <a:spLocks noChangeShapeType="1"/>
                </p:cNvSpPr>
                <p:nvPr/>
              </p:nvSpPr>
              <p:spPr bwMode="auto">
                <a:xfrm>
                  <a:off x="3696" y="1797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4610" name="Line 86"/>
                <p:cNvSpPr>
                  <a:spLocks noChangeShapeType="1"/>
                </p:cNvSpPr>
                <p:nvPr/>
              </p:nvSpPr>
              <p:spPr bwMode="auto">
                <a:xfrm>
                  <a:off x="3696" y="2296"/>
                  <a:ext cx="0" cy="1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4607" name="Oval 87"/>
              <p:cNvSpPr>
                <a:spLocks noChangeArrowheads="1"/>
              </p:cNvSpPr>
              <p:nvPr/>
            </p:nvSpPr>
            <p:spPr bwMode="auto">
              <a:xfrm>
                <a:off x="3445" y="2160"/>
                <a:ext cx="499" cy="54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prstClr val="black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24608" name="Line 88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4604" name="Text Box 104"/>
            <p:cNvSpPr txBox="1">
              <a:spLocks noChangeArrowheads="1"/>
            </p:cNvSpPr>
            <p:nvPr/>
          </p:nvSpPr>
          <p:spPr bwMode="auto">
            <a:xfrm>
              <a:off x="2888" y="2387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CC0000"/>
                  </a:solidFill>
                  <a:ea typeface="黑体" panose="02010609060101010101" pitchFamily="49" charset="-122"/>
                </a:rPr>
                <a:t>＋</a:t>
              </a:r>
            </a:p>
          </p:txBody>
        </p:sp>
        <p:sp>
          <p:nvSpPr>
            <p:cNvPr id="24605" name="Rectangle 105"/>
            <p:cNvSpPr>
              <a:spLocks noChangeArrowheads="1"/>
            </p:cNvSpPr>
            <p:nvPr/>
          </p:nvSpPr>
          <p:spPr bwMode="auto">
            <a:xfrm>
              <a:off x="2860" y="3184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CC0000"/>
                  </a:solidFill>
                  <a:ea typeface="黑体" panose="02010609060101010101" pitchFamily="49" charset="-122"/>
                </a:rPr>
                <a:t>－</a:t>
              </a:r>
            </a:p>
          </p:txBody>
        </p:sp>
      </p:grpSp>
      <p:sp>
        <p:nvSpPr>
          <p:cNvPr id="321644" name="Line 108"/>
          <p:cNvSpPr>
            <a:spLocks noChangeShapeType="1"/>
          </p:cNvSpPr>
          <p:nvPr/>
        </p:nvSpPr>
        <p:spPr bwMode="auto">
          <a:xfrm>
            <a:off x="596900" y="3552825"/>
            <a:ext cx="808355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4601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4198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2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2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2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2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32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32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32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32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2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32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32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89" grpId="0"/>
      <p:bldP spid="321599" grpId="0"/>
      <p:bldP spid="321600" grpId="0"/>
      <p:bldP spid="321605" grpId="0"/>
      <p:bldP spid="321607" grpId="0" animBg="1"/>
      <p:bldP spid="321608" grpId="0"/>
      <p:bldP spid="321609" grpId="0"/>
      <p:bldP spid="321610" grpId="0" animBg="1"/>
      <p:bldP spid="321615" grpId="0" animBg="1"/>
      <p:bldP spid="321625" grpId="0"/>
      <p:bldP spid="321634" grpId="0"/>
      <p:bldP spid="321635" grpId="0"/>
      <p:bldP spid="321636" grpId="0" animBg="1"/>
      <p:bldP spid="321637" grpId="0"/>
      <p:bldP spid="321638" grpId="0" animBg="1"/>
      <p:bldP spid="321639" grpId="0" animBg="1"/>
      <p:bldP spid="3216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34" name="Rectangle 58"/>
          <p:cNvSpPr>
            <a:spLocks noChangeArrowheads="1"/>
          </p:cNvSpPr>
          <p:nvPr/>
        </p:nvSpPr>
        <p:spPr bwMode="auto">
          <a:xfrm>
            <a:off x="1028700" y="2219325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b="1" baseline="-250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等效电路</a:t>
            </a:r>
          </a:p>
        </p:txBody>
      </p:sp>
      <p:sp>
        <p:nvSpPr>
          <p:cNvPr id="25603" name="Text Box 238"/>
          <p:cNvSpPr txBox="1">
            <a:spLocks noChangeArrowheads="1"/>
          </p:cNvSpPr>
          <p:nvPr/>
        </p:nvSpPr>
        <p:spPr bwMode="auto">
          <a:xfrm>
            <a:off x="422275" y="1179513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b="1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83215" name="Text Box 239"/>
          <p:cNvSpPr txBox="1">
            <a:spLocks noChangeArrowheads="1"/>
          </p:cNvSpPr>
          <p:nvPr/>
        </p:nvSpPr>
        <p:spPr bwMode="auto">
          <a:xfrm>
            <a:off x="396877" y="423865"/>
            <a:ext cx="81375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             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图示电路，电路原先处于稳定状态，在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时，开关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闭合，求电路中标注的电压、电流的初始值和稳态值。已知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=6V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b="1" baseline="-250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10kΩ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b="1" baseline="-250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20kΩ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=1000pF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b="1">
                <a:solidFill>
                  <a:prstClr val="black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83217" name="Rectangle 241"/>
          <p:cNvSpPr>
            <a:spLocks noChangeArrowheads="1"/>
          </p:cNvSpPr>
          <p:nvPr/>
        </p:nvSpPr>
        <p:spPr bwMode="auto">
          <a:xfrm>
            <a:off x="174625" y="22098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[</a:t>
            </a:r>
            <a:r>
              <a:rPr lang="zh-CN" altLang="en-US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]</a:t>
            </a:r>
            <a:endParaRPr lang="zh-CN" altLang="en-US" b="1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83224" name="Object 248"/>
          <p:cNvGraphicFramePr>
            <a:graphicFrameLocks noGrp="1" noChangeAspect="1"/>
          </p:cNvGraphicFramePr>
          <p:nvPr>
            <p:ph sz="half" idx="1"/>
          </p:nvPr>
        </p:nvGraphicFramePr>
        <p:xfrm>
          <a:off x="2178050" y="3887788"/>
          <a:ext cx="787400" cy="228600"/>
        </p:xfrm>
        <a:graphic>
          <a:graphicData uri="http://schemas.openxmlformats.org/presentationml/2006/ole">
            <p:oleObj spid="_x0000_s20530" name="Equation" r:id="rId3" imgW="787400" imgH="228600" progId="">
              <p:embed/>
            </p:oleObj>
          </a:graphicData>
        </a:graphic>
      </p:graphicFrame>
      <p:sp>
        <p:nvSpPr>
          <p:cNvPr id="383295" name="Text Box 319"/>
          <p:cNvSpPr txBox="1">
            <a:spLocks noChangeArrowheads="1"/>
          </p:cNvSpPr>
          <p:nvPr/>
        </p:nvSpPr>
        <p:spPr bwMode="auto">
          <a:xfrm>
            <a:off x="3181350" y="2089150"/>
            <a:ext cx="16843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  </a:t>
            </a:r>
            <a:r>
              <a:rPr kumimoji="1" lang="en-US" altLang="zh-CN" b="1" i="1">
                <a:solidFill>
                  <a:prstClr val="black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短路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  </a:t>
            </a:r>
            <a:r>
              <a:rPr kumimoji="1"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C</a:t>
            </a: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开路</a:t>
            </a:r>
            <a:endParaRPr kumimoji="1" lang="zh-CN" altLang="zh-CN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83299" name="Rectangle 323"/>
          <p:cNvSpPr>
            <a:spLocks noChangeArrowheads="1"/>
          </p:cNvSpPr>
          <p:nvPr/>
        </p:nvSpPr>
        <p:spPr bwMode="auto">
          <a:xfrm>
            <a:off x="411165" y="579438"/>
            <a:ext cx="123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[</a:t>
            </a:r>
            <a:r>
              <a:rPr lang="zh-CN" altLang="en-US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]</a:t>
            </a:r>
          </a:p>
        </p:txBody>
      </p:sp>
      <p:grpSp>
        <p:nvGrpSpPr>
          <p:cNvPr id="2" name="Group 328"/>
          <p:cNvGrpSpPr>
            <a:grpSpLocks/>
          </p:cNvGrpSpPr>
          <p:nvPr/>
        </p:nvGrpSpPr>
        <p:grpSpPr bwMode="auto">
          <a:xfrm>
            <a:off x="4862513" y="1782765"/>
            <a:ext cx="3535362" cy="2382837"/>
            <a:chOff x="3397" y="1182"/>
            <a:chExt cx="2227" cy="1501"/>
          </a:xfrm>
        </p:grpSpPr>
        <p:grpSp>
          <p:nvGrpSpPr>
            <p:cNvPr id="25646" name="Group 270"/>
            <p:cNvGrpSpPr>
              <a:grpSpLocks/>
            </p:cNvGrpSpPr>
            <p:nvPr/>
          </p:nvGrpSpPr>
          <p:grpSpPr bwMode="auto">
            <a:xfrm>
              <a:off x="4269" y="1502"/>
              <a:ext cx="217" cy="311"/>
              <a:chOff x="1155" y="1711"/>
              <a:chExt cx="293" cy="407"/>
            </a:xfrm>
          </p:grpSpPr>
          <p:sp>
            <p:nvSpPr>
              <p:cNvPr id="25681" name="Line 271"/>
              <p:cNvSpPr>
                <a:spLocks noChangeShapeType="1"/>
              </p:cNvSpPr>
              <p:nvPr/>
            </p:nvSpPr>
            <p:spPr bwMode="auto">
              <a:xfrm>
                <a:off x="1155" y="2116"/>
                <a:ext cx="293" cy="2"/>
              </a:xfrm>
              <a:prstGeom prst="line">
                <a:avLst/>
              </a:prstGeom>
              <a:noFill/>
              <a:ln w="222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5682" name="Object 272"/>
              <p:cNvGraphicFramePr>
                <a:graphicFrameLocks noChangeAspect="1"/>
              </p:cNvGraphicFramePr>
              <p:nvPr/>
            </p:nvGraphicFramePr>
            <p:xfrm>
              <a:off x="1199" y="1711"/>
              <a:ext cx="144" cy="260"/>
            </p:xfrm>
            <a:graphic>
              <a:graphicData uri="http://schemas.openxmlformats.org/presentationml/2006/ole">
                <p:oleObj spid="_x0000_s20531" name="公式" r:id="rId4" imgW="57268" imgH="133380" progId="">
                  <p:embed/>
                </p:oleObj>
              </a:graphicData>
            </a:graphic>
          </p:graphicFrame>
        </p:grpSp>
        <p:graphicFrame>
          <p:nvGraphicFramePr>
            <p:cNvPr id="25647" name="Object 274"/>
            <p:cNvGraphicFramePr>
              <a:graphicFrameLocks noChangeAspect="1"/>
            </p:cNvGraphicFramePr>
            <p:nvPr/>
          </p:nvGraphicFramePr>
          <p:xfrm>
            <a:off x="4903" y="1461"/>
            <a:ext cx="210" cy="230"/>
          </p:xfrm>
          <a:graphic>
            <a:graphicData uri="http://schemas.openxmlformats.org/presentationml/2006/ole">
              <p:oleObj spid="_x0000_s20532" name="公式" r:id="rId5" imgW="161810" imgH="200070" progId="">
                <p:embed/>
              </p:oleObj>
            </a:graphicData>
          </a:graphic>
        </p:graphicFrame>
        <p:sp>
          <p:nvSpPr>
            <p:cNvPr id="25648" name="Line 276"/>
            <p:cNvSpPr>
              <a:spLocks noChangeShapeType="1"/>
            </p:cNvSpPr>
            <p:nvPr/>
          </p:nvSpPr>
          <p:spPr bwMode="auto">
            <a:xfrm flipH="1" flipV="1">
              <a:off x="4836" y="1420"/>
              <a:ext cx="2" cy="17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5649" name="Object 277"/>
            <p:cNvGraphicFramePr>
              <a:graphicFrameLocks noChangeAspect="1"/>
            </p:cNvGraphicFramePr>
            <p:nvPr/>
          </p:nvGraphicFramePr>
          <p:xfrm>
            <a:off x="4780" y="1182"/>
            <a:ext cx="193" cy="236"/>
          </p:xfrm>
          <a:graphic>
            <a:graphicData uri="http://schemas.openxmlformats.org/presentationml/2006/ole">
              <p:oleObj spid="_x0000_s20533" name="公式" r:id="rId6" imgW="123721" imgH="152280" progId="">
                <p:embed/>
              </p:oleObj>
            </a:graphicData>
          </a:graphic>
        </p:graphicFrame>
        <p:sp>
          <p:nvSpPr>
            <p:cNvPr id="25650" name="Text Box 278"/>
            <p:cNvSpPr txBox="1">
              <a:spLocks noChangeArrowheads="1"/>
            </p:cNvSpPr>
            <p:nvPr/>
          </p:nvSpPr>
          <p:spPr bwMode="auto">
            <a:xfrm>
              <a:off x="4635" y="1321"/>
              <a:ext cx="44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     </a:t>
              </a: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25651" name="Line 279"/>
            <p:cNvSpPr>
              <a:spLocks noChangeShapeType="1"/>
            </p:cNvSpPr>
            <p:nvPr/>
          </p:nvSpPr>
          <p:spPr bwMode="auto">
            <a:xfrm flipH="1" flipV="1">
              <a:off x="4889" y="1423"/>
              <a:ext cx="1" cy="17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52" name="Line 280"/>
            <p:cNvSpPr>
              <a:spLocks noChangeShapeType="1"/>
            </p:cNvSpPr>
            <p:nvPr/>
          </p:nvSpPr>
          <p:spPr bwMode="auto">
            <a:xfrm flipH="1">
              <a:off x="4489" y="1503"/>
              <a:ext cx="34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53" name="Line 281"/>
            <p:cNvSpPr>
              <a:spLocks noChangeShapeType="1"/>
            </p:cNvSpPr>
            <p:nvPr/>
          </p:nvSpPr>
          <p:spPr bwMode="auto">
            <a:xfrm flipH="1" flipV="1">
              <a:off x="4886" y="1499"/>
              <a:ext cx="44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54" name="Line 285"/>
            <p:cNvSpPr>
              <a:spLocks noChangeShapeType="1"/>
            </p:cNvSpPr>
            <p:nvPr/>
          </p:nvSpPr>
          <p:spPr bwMode="auto">
            <a:xfrm>
              <a:off x="5326" y="2336"/>
              <a:ext cx="6" cy="347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55" name="Text Box 286"/>
            <p:cNvSpPr txBox="1">
              <a:spLocks noChangeArrowheads="1"/>
            </p:cNvSpPr>
            <p:nvPr/>
          </p:nvSpPr>
          <p:spPr bwMode="auto">
            <a:xfrm>
              <a:off x="5372" y="2107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44546A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rgbClr val="44546A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1800" i="1" baseline="-25000">
                <a:solidFill>
                  <a:srgbClr val="44546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56" name="Line 287"/>
            <p:cNvSpPr>
              <a:spLocks noChangeShapeType="1"/>
            </p:cNvSpPr>
            <p:nvPr/>
          </p:nvSpPr>
          <p:spPr bwMode="auto">
            <a:xfrm flipH="1" flipV="1">
              <a:off x="5321" y="1489"/>
              <a:ext cx="6" cy="6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57" name="Text Box 292"/>
            <p:cNvSpPr txBox="1">
              <a:spLocks noChangeArrowheads="1"/>
            </p:cNvSpPr>
            <p:nvPr/>
          </p:nvSpPr>
          <p:spPr bwMode="auto">
            <a:xfrm>
              <a:off x="4830" y="1767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44546A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rgbClr val="44546A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1800" i="1" baseline="-25000">
                <a:solidFill>
                  <a:srgbClr val="44546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58" name="Line 293"/>
            <p:cNvSpPr>
              <a:spLocks noChangeShapeType="1"/>
            </p:cNvSpPr>
            <p:nvPr/>
          </p:nvSpPr>
          <p:spPr bwMode="auto">
            <a:xfrm rot="5400000" flipH="1" flipV="1">
              <a:off x="4898" y="1310"/>
              <a:ext cx="6" cy="8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59" name="Oval 295"/>
            <p:cNvSpPr>
              <a:spLocks noChangeArrowheads="1"/>
            </p:cNvSpPr>
            <p:nvPr/>
          </p:nvSpPr>
          <p:spPr bwMode="auto">
            <a:xfrm flipH="1" flipV="1">
              <a:off x="4154" y="1732"/>
              <a:ext cx="46" cy="42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60" name="Oval 296"/>
            <p:cNvSpPr>
              <a:spLocks noChangeArrowheads="1"/>
            </p:cNvSpPr>
            <p:nvPr/>
          </p:nvSpPr>
          <p:spPr bwMode="auto">
            <a:xfrm>
              <a:off x="3903" y="1737"/>
              <a:ext cx="49" cy="32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61" name="Text Box 297"/>
            <p:cNvSpPr txBox="1">
              <a:spLocks noChangeArrowheads="1"/>
            </p:cNvSpPr>
            <p:nvPr/>
          </p:nvSpPr>
          <p:spPr bwMode="auto">
            <a:xfrm rot="10800000" flipH="1" flipV="1">
              <a:off x="4013" y="176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5662" name="Line 298"/>
            <p:cNvSpPr>
              <a:spLocks noChangeShapeType="1"/>
            </p:cNvSpPr>
            <p:nvPr/>
          </p:nvSpPr>
          <p:spPr bwMode="auto">
            <a:xfrm>
              <a:off x="3972" y="1649"/>
              <a:ext cx="184" cy="87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5663" name="Object 299"/>
            <p:cNvGraphicFramePr>
              <a:graphicFrameLocks noChangeAspect="1"/>
            </p:cNvGraphicFramePr>
            <p:nvPr/>
          </p:nvGraphicFramePr>
          <p:xfrm>
            <a:off x="3947" y="1927"/>
            <a:ext cx="381" cy="169"/>
          </p:xfrm>
          <a:graphic>
            <a:graphicData uri="http://schemas.openxmlformats.org/presentationml/2006/ole">
              <p:oleObj spid="_x0000_s20534" name="Equation" r:id="rId7" imgW="304710" imgH="152280" progId="">
                <p:embed/>
              </p:oleObj>
            </a:graphicData>
          </a:graphic>
        </p:graphicFrame>
        <p:sp>
          <p:nvSpPr>
            <p:cNvPr id="25664" name="Line 300"/>
            <p:cNvSpPr>
              <a:spLocks noChangeShapeType="1"/>
            </p:cNvSpPr>
            <p:nvPr/>
          </p:nvSpPr>
          <p:spPr bwMode="auto">
            <a:xfrm flipH="1">
              <a:off x="3981" y="1582"/>
              <a:ext cx="167" cy="2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65" name="Line 301"/>
            <p:cNvSpPr>
              <a:spLocks noChangeShapeType="1"/>
            </p:cNvSpPr>
            <p:nvPr/>
          </p:nvSpPr>
          <p:spPr bwMode="auto">
            <a:xfrm>
              <a:off x="4178" y="1748"/>
              <a:ext cx="33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66" name="Line 302"/>
            <p:cNvSpPr>
              <a:spLocks noChangeShapeType="1"/>
            </p:cNvSpPr>
            <p:nvPr/>
          </p:nvSpPr>
          <p:spPr bwMode="auto">
            <a:xfrm>
              <a:off x="4500" y="1511"/>
              <a:ext cx="0" cy="2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67" name="Line 305"/>
            <p:cNvSpPr>
              <a:spLocks noChangeShapeType="1"/>
            </p:cNvSpPr>
            <p:nvPr/>
          </p:nvSpPr>
          <p:spPr bwMode="auto">
            <a:xfrm>
              <a:off x="3727" y="1750"/>
              <a:ext cx="0" cy="93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68" name="Text Box 307"/>
            <p:cNvSpPr txBox="1">
              <a:spLocks noChangeArrowheads="1"/>
            </p:cNvSpPr>
            <p:nvPr/>
          </p:nvSpPr>
          <p:spPr bwMode="auto">
            <a:xfrm>
              <a:off x="3397" y="209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prstClr val="black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25669" name="Oval 308"/>
            <p:cNvSpPr>
              <a:spLocks noChangeArrowheads="1"/>
            </p:cNvSpPr>
            <p:nvPr/>
          </p:nvSpPr>
          <p:spPr bwMode="auto">
            <a:xfrm flipV="1">
              <a:off x="3640" y="2128"/>
              <a:ext cx="162" cy="17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25670" name="Group 324"/>
            <p:cNvGrpSpPr>
              <a:grpSpLocks/>
            </p:cNvGrpSpPr>
            <p:nvPr/>
          </p:nvGrpSpPr>
          <p:grpSpPr bwMode="auto">
            <a:xfrm>
              <a:off x="3517" y="1982"/>
              <a:ext cx="313" cy="526"/>
              <a:chOff x="3517" y="1982"/>
              <a:chExt cx="313" cy="526"/>
            </a:xfrm>
          </p:grpSpPr>
          <p:sp>
            <p:nvSpPr>
              <p:cNvPr id="25679" name="Text Box 309"/>
              <p:cNvSpPr txBox="1">
                <a:spLocks noChangeArrowheads="1"/>
              </p:cNvSpPr>
              <p:nvPr/>
            </p:nvSpPr>
            <p:spPr bwMode="auto">
              <a:xfrm>
                <a:off x="3523" y="1982"/>
                <a:ext cx="307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prstClr val="black"/>
                    </a:solidFill>
                    <a:ea typeface="宋体" panose="02010600030101010101" pitchFamily="2" charset="-122"/>
                  </a:rPr>
                  <a:t>+</a:t>
                </a:r>
              </a:p>
              <a:p>
                <a:pPr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680" name="Rectangle 310"/>
              <p:cNvSpPr>
                <a:spLocks noChangeArrowheads="1"/>
              </p:cNvSpPr>
              <p:nvPr/>
            </p:nvSpPr>
            <p:spPr bwMode="auto">
              <a:xfrm>
                <a:off x="3517" y="227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prstClr val="black"/>
                    </a:solidFill>
                    <a:latin typeface="仿宋_GB2312" pitchFamily="49" charset="-122"/>
                    <a:ea typeface="仿宋_GB2312" pitchFamily="49" charset="-122"/>
                  </a:rPr>
                  <a:t>-</a:t>
                </a:r>
              </a:p>
            </p:txBody>
          </p:sp>
        </p:grpSp>
        <p:sp>
          <p:nvSpPr>
            <p:cNvPr id="25671" name="Line 311"/>
            <p:cNvSpPr>
              <a:spLocks noChangeShapeType="1"/>
            </p:cNvSpPr>
            <p:nvPr/>
          </p:nvSpPr>
          <p:spPr bwMode="auto">
            <a:xfrm>
              <a:off x="3717" y="1751"/>
              <a:ext cx="21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72" name="Line 312"/>
            <p:cNvSpPr>
              <a:spLocks noChangeShapeType="1"/>
            </p:cNvSpPr>
            <p:nvPr/>
          </p:nvSpPr>
          <p:spPr bwMode="auto">
            <a:xfrm flipH="1">
              <a:off x="3724" y="2680"/>
              <a:ext cx="16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73" name="Rectangle 290"/>
            <p:cNvSpPr>
              <a:spLocks noChangeArrowheads="1"/>
            </p:cNvSpPr>
            <p:nvPr/>
          </p:nvSpPr>
          <p:spPr bwMode="auto">
            <a:xfrm rot="10800000" flipV="1">
              <a:off x="4802" y="1705"/>
              <a:ext cx="288" cy="7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800" b="1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5674" name="Group 327"/>
            <p:cNvGrpSpPr>
              <a:grpSpLocks/>
            </p:cNvGrpSpPr>
            <p:nvPr/>
          </p:nvGrpSpPr>
          <p:grpSpPr bwMode="auto">
            <a:xfrm>
              <a:off x="5101" y="1997"/>
              <a:ext cx="331" cy="545"/>
              <a:chOff x="5101" y="1997"/>
              <a:chExt cx="331" cy="545"/>
            </a:xfrm>
          </p:grpSpPr>
          <p:sp>
            <p:nvSpPr>
              <p:cNvPr id="25675" name="Rectangle 284"/>
              <p:cNvSpPr>
                <a:spLocks noChangeArrowheads="1"/>
              </p:cNvSpPr>
              <p:nvPr/>
            </p:nvSpPr>
            <p:spPr bwMode="auto">
              <a:xfrm rot="5400000" flipV="1">
                <a:off x="5218" y="2184"/>
                <a:ext cx="215" cy="68"/>
              </a:xfrm>
              <a:prstGeom prst="rect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800" b="1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5676" name="Object 317"/>
              <p:cNvGraphicFramePr>
                <a:graphicFrameLocks noChangeAspect="1"/>
              </p:cNvGraphicFramePr>
              <p:nvPr/>
            </p:nvGraphicFramePr>
            <p:xfrm>
              <a:off x="5101" y="2101"/>
              <a:ext cx="189" cy="243"/>
            </p:xfrm>
            <a:graphic>
              <a:graphicData uri="http://schemas.openxmlformats.org/presentationml/2006/ole">
                <p:oleObj spid="_x0000_s20535" name="公式" r:id="rId8" imgW="152355" imgH="200070" progId="">
                  <p:embed/>
                </p:oleObj>
              </a:graphicData>
            </a:graphic>
          </p:graphicFrame>
          <p:sp>
            <p:nvSpPr>
              <p:cNvPr id="25677" name="Text Box 325"/>
              <p:cNvSpPr txBox="1">
                <a:spLocks noChangeArrowheads="1"/>
              </p:cNvSpPr>
              <p:nvPr/>
            </p:nvSpPr>
            <p:spPr bwMode="auto">
              <a:xfrm>
                <a:off x="5125" y="1997"/>
                <a:ext cx="307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srgbClr val="FF3300"/>
                    </a:solidFill>
                    <a:ea typeface="宋体" panose="02010600030101010101" pitchFamily="2" charset="-122"/>
                  </a:rPr>
                  <a:t>+</a:t>
                </a:r>
              </a:p>
              <a:p>
                <a:pPr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678" name="Rectangle 326"/>
              <p:cNvSpPr>
                <a:spLocks noChangeArrowheads="1"/>
              </p:cNvSpPr>
              <p:nvPr/>
            </p:nvSpPr>
            <p:spPr bwMode="auto">
              <a:xfrm>
                <a:off x="5121" y="231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srgbClr val="FF3300"/>
                    </a:solidFill>
                    <a:latin typeface="仿宋_GB2312" pitchFamily="49" charset="-122"/>
                    <a:ea typeface="仿宋_GB2312" pitchFamily="49" charset="-122"/>
                  </a:rPr>
                  <a:t>-</a:t>
                </a:r>
              </a:p>
            </p:txBody>
          </p:sp>
        </p:grpSp>
      </p:grpSp>
      <p:grpSp>
        <p:nvGrpSpPr>
          <p:cNvPr id="6" name="Group 383"/>
          <p:cNvGrpSpPr>
            <a:grpSpLocks/>
          </p:cNvGrpSpPr>
          <p:nvPr/>
        </p:nvGrpSpPr>
        <p:grpSpPr bwMode="auto">
          <a:xfrm>
            <a:off x="471488" y="3189288"/>
            <a:ext cx="3452812" cy="2457450"/>
            <a:chOff x="378" y="1969"/>
            <a:chExt cx="2175" cy="1548"/>
          </a:xfrm>
        </p:grpSpPr>
        <p:graphicFrame>
          <p:nvGraphicFramePr>
            <p:cNvPr id="25614" name="Object 130"/>
            <p:cNvGraphicFramePr>
              <a:graphicFrameLocks noChangeAspect="1"/>
            </p:cNvGraphicFramePr>
            <p:nvPr/>
          </p:nvGraphicFramePr>
          <p:xfrm>
            <a:off x="1617" y="1969"/>
            <a:ext cx="374" cy="262"/>
          </p:xfrm>
          <a:graphic>
            <a:graphicData uri="http://schemas.openxmlformats.org/presentationml/2006/ole">
              <p:oleObj spid="_x0000_s20536" name="Equation" r:id="rId9" imgW="438156" imgH="200070" progId="">
                <p:embed/>
              </p:oleObj>
            </a:graphicData>
          </a:graphic>
        </p:graphicFrame>
        <p:graphicFrame>
          <p:nvGraphicFramePr>
            <p:cNvPr id="25615" name="Object 243"/>
            <p:cNvGraphicFramePr>
              <a:graphicFrameLocks noChangeAspect="1"/>
            </p:cNvGraphicFramePr>
            <p:nvPr/>
          </p:nvGraphicFramePr>
          <p:xfrm>
            <a:off x="1738" y="2903"/>
            <a:ext cx="478" cy="309"/>
          </p:xfrm>
          <a:graphic>
            <a:graphicData uri="http://schemas.openxmlformats.org/presentationml/2006/ole">
              <p:oleObj spid="_x0000_s20537" name="公式" r:id="rId10" imgW="457335" imgH="200070" progId="">
                <p:embed/>
              </p:oleObj>
            </a:graphicData>
          </a:graphic>
        </p:graphicFrame>
        <p:sp>
          <p:nvSpPr>
            <p:cNvPr id="25616" name="Line 331"/>
            <p:cNvSpPr>
              <a:spLocks noChangeShapeType="1"/>
            </p:cNvSpPr>
            <p:nvPr/>
          </p:nvSpPr>
          <p:spPr bwMode="auto">
            <a:xfrm>
              <a:off x="1198" y="2645"/>
              <a:ext cx="217" cy="2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5617" name="Object 332"/>
            <p:cNvGraphicFramePr>
              <a:graphicFrameLocks noChangeAspect="1"/>
            </p:cNvGraphicFramePr>
            <p:nvPr/>
          </p:nvGraphicFramePr>
          <p:xfrm>
            <a:off x="1156" y="2381"/>
            <a:ext cx="270" cy="210"/>
          </p:xfrm>
          <a:graphic>
            <a:graphicData uri="http://schemas.openxmlformats.org/presentationml/2006/ole">
              <p:oleObj spid="_x0000_s20538" name="公式" r:id="rId11" imgW="314435" imgH="190620" progId="">
                <p:embed/>
              </p:oleObj>
            </a:graphicData>
          </a:graphic>
        </p:graphicFrame>
        <p:sp>
          <p:nvSpPr>
            <p:cNvPr id="25618" name="Line 334"/>
            <p:cNvSpPr>
              <a:spLocks noChangeShapeType="1"/>
            </p:cNvSpPr>
            <p:nvPr/>
          </p:nvSpPr>
          <p:spPr bwMode="auto">
            <a:xfrm flipH="1" flipV="1">
              <a:off x="1765" y="2254"/>
              <a:ext cx="2" cy="17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5619" name="Object 335"/>
            <p:cNvGraphicFramePr>
              <a:graphicFrameLocks noChangeAspect="1"/>
            </p:cNvGraphicFramePr>
            <p:nvPr/>
          </p:nvGraphicFramePr>
          <p:xfrm>
            <a:off x="1829" y="2358"/>
            <a:ext cx="135" cy="165"/>
          </p:xfrm>
          <a:graphic>
            <a:graphicData uri="http://schemas.openxmlformats.org/presentationml/2006/ole">
              <p:oleObj spid="_x0000_s20539" name="Equation" r:id="rId12" imgW="123721" imgH="152280" progId="">
                <p:embed/>
              </p:oleObj>
            </a:graphicData>
          </a:graphic>
        </p:graphicFrame>
        <p:sp>
          <p:nvSpPr>
            <p:cNvPr id="25620" name="Text Box 336"/>
            <p:cNvSpPr txBox="1">
              <a:spLocks noChangeArrowheads="1"/>
            </p:cNvSpPr>
            <p:nvPr/>
          </p:nvSpPr>
          <p:spPr bwMode="auto">
            <a:xfrm>
              <a:off x="1495" y="2134"/>
              <a:ext cx="6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r>
                <a:rPr kumimoji="1" lang="en-US" altLang="zh-CN" sz="2800" b="1">
                  <a:solidFill>
                    <a:srgbClr val="FF3300"/>
                  </a:solidFill>
                  <a:ea typeface="宋体" panose="02010600030101010101" pitchFamily="2" charset="-122"/>
                </a:rPr>
                <a:t>     </a:t>
              </a: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25621" name="Line 337"/>
            <p:cNvSpPr>
              <a:spLocks noChangeShapeType="1"/>
            </p:cNvSpPr>
            <p:nvPr/>
          </p:nvSpPr>
          <p:spPr bwMode="auto">
            <a:xfrm flipH="1" flipV="1">
              <a:off x="1818" y="2257"/>
              <a:ext cx="1" cy="17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22" name="Line 338"/>
            <p:cNvSpPr>
              <a:spLocks noChangeShapeType="1"/>
            </p:cNvSpPr>
            <p:nvPr/>
          </p:nvSpPr>
          <p:spPr bwMode="auto">
            <a:xfrm flipH="1">
              <a:off x="1418" y="2337"/>
              <a:ext cx="34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23" name="Line 339"/>
            <p:cNvSpPr>
              <a:spLocks noChangeShapeType="1"/>
            </p:cNvSpPr>
            <p:nvPr/>
          </p:nvSpPr>
          <p:spPr bwMode="auto">
            <a:xfrm flipH="1" flipV="1">
              <a:off x="1815" y="2333"/>
              <a:ext cx="44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24" name="Line 340"/>
            <p:cNvSpPr>
              <a:spLocks noChangeShapeType="1"/>
            </p:cNvSpPr>
            <p:nvPr/>
          </p:nvSpPr>
          <p:spPr bwMode="auto">
            <a:xfrm>
              <a:off x="2255" y="3170"/>
              <a:ext cx="6" cy="347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25" name="Text Box 341"/>
            <p:cNvSpPr txBox="1">
              <a:spLocks noChangeArrowheads="1"/>
            </p:cNvSpPr>
            <p:nvPr/>
          </p:nvSpPr>
          <p:spPr bwMode="auto">
            <a:xfrm>
              <a:off x="2301" y="2941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44546A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rgbClr val="44546A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1800" i="1" baseline="-25000">
                <a:solidFill>
                  <a:srgbClr val="44546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6" name="Line 342"/>
            <p:cNvSpPr>
              <a:spLocks noChangeShapeType="1"/>
            </p:cNvSpPr>
            <p:nvPr/>
          </p:nvSpPr>
          <p:spPr bwMode="auto">
            <a:xfrm flipH="1" flipV="1">
              <a:off x="2250" y="2323"/>
              <a:ext cx="6" cy="6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27" name="Text Box 343"/>
            <p:cNvSpPr txBox="1">
              <a:spLocks noChangeArrowheads="1"/>
            </p:cNvSpPr>
            <p:nvPr/>
          </p:nvSpPr>
          <p:spPr bwMode="auto">
            <a:xfrm>
              <a:off x="1759" y="2601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44546A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rgbClr val="44546A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1800" i="1" baseline="-25000">
                <a:solidFill>
                  <a:srgbClr val="44546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28" name="Line 344"/>
            <p:cNvSpPr>
              <a:spLocks noChangeShapeType="1"/>
            </p:cNvSpPr>
            <p:nvPr/>
          </p:nvSpPr>
          <p:spPr bwMode="auto">
            <a:xfrm rot="5400000" flipH="1" flipV="1">
              <a:off x="1827" y="2144"/>
              <a:ext cx="6" cy="8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29" name="Oval 345"/>
            <p:cNvSpPr>
              <a:spLocks noChangeArrowheads="1"/>
            </p:cNvSpPr>
            <p:nvPr/>
          </p:nvSpPr>
          <p:spPr bwMode="auto">
            <a:xfrm flipH="1" flipV="1">
              <a:off x="1083" y="2566"/>
              <a:ext cx="46" cy="42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30" name="Oval 346"/>
            <p:cNvSpPr>
              <a:spLocks noChangeArrowheads="1"/>
            </p:cNvSpPr>
            <p:nvPr/>
          </p:nvSpPr>
          <p:spPr bwMode="auto">
            <a:xfrm>
              <a:off x="832" y="2571"/>
              <a:ext cx="49" cy="32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31" name="Text Box 347"/>
            <p:cNvSpPr txBox="1">
              <a:spLocks noChangeArrowheads="1"/>
            </p:cNvSpPr>
            <p:nvPr/>
          </p:nvSpPr>
          <p:spPr bwMode="auto">
            <a:xfrm rot="10800000" flipH="1" flipV="1">
              <a:off x="879" y="258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5632" name="Line 351"/>
            <p:cNvSpPr>
              <a:spLocks noChangeShapeType="1"/>
            </p:cNvSpPr>
            <p:nvPr/>
          </p:nvSpPr>
          <p:spPr bwMode="auto">
            <a:xfrm>
              <a:off x="1107" y="2582"/>
              <a:ext cx="33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33" name="Line 352"/>
            <p:cNvSpPr>
              <a:spLocks noChangeShapeType="1"/>
            </p:cNvSpPr>
            <p:nvPr/>
          </p:nvSpPr>
          <p:spPr bwMode="auto">
            <a:xfrm>
              <a:off x="1429" y="2345"/>
              <a:ext cx="0" cy="2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34" name="Line 353"/>
            <p:cNvSpPr>
              <a:spLocks noChangeShapeType="1"/>
            </p:cNvSpPr>
            <p:nvPr/>
          </p:nvSpPr>
          <p:spPr bwMode="auto">
            <a:xfrm>
              <a:off x="656" y="2584"/>
              <a:ext cx="0" cy="93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35" name="Text Box 354"/>
            <p:cNvSpPr txBox="1">
              <a:spLocks noChangeArrowheads="1"/>
            </p:cNvSpPr>
            <p:nvPr/>
          </p:nvSpPr>
          <p:spPr bwMode="auto">
            <a:xfrm>
              <a:off x="378" y="292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prstClr val="black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25636" name="Oval 355"/>
            <p:cNvSpPr>
              <a:spLocks noChangeArrowheads="1"/>
            </p:cNvSpPr>
            <p:nvPr/>
          </p:nvSpPr>
          <p:spPr bwMode="auto">
            <a:xfrm flipV="1">
              <a:off x="569" y="2962"/>
              <a:ext cx="162" cy="17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25637" name="Group 356"/>
            <p:cNvGrpSpPr>
              <a:grpSpLocks/>
            </p:cNvGrpSpPr>
            <p:nvPr/>
          </p:nvGrpSpPr>
          <p:grpSpPr bwMode="auto">
            <a:xfrm>
              <a:off x="446" y="2788"/>
              <a:ext cx="313" cy="554"/>
              <a:chOff x="3517" y="1954"/>
              <a:chExt cx="313" cy="554"/>
            </a:xfrm>
          </p:grpSpPr>
          <p:sp>
            <p:nvSpPr>
              <p:cNvPr id="25644" name="Text Box 357"/>
              <p:cNvSpPr txBox="1">
                <a:spLocks noChangeArrowheads="1"/>
              </p:cNvSpPr>
              <p:nvPr/>
            </p:nvSpPr>
            <p:spPr bwMode="auto">
              <a:xfrm>
                <a:off x="3523" y="1954"/>
                <a:ext cx="307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prstClr val="black"/>
                    </a:solidFill>
                    <a:ea typeface="宋体" panose="02010600030101010101" pitchFamily="2" charset="-122"/>
                  </a:rPr>
                  <a:t>+</a:t>
                </a:r>
              </a:p>
              <a:p>
                <a:pPr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b="1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645" name="Rectangle 358"/>
              <p:cNvSpPr>
                <a:spLocks noChangeArrowheads="1"/>
              </p:cNvSpPr>
              <p:nvPr/>
            </p:nvSpPr>
            <p:spPr bwMode="auto">
              <a:xfrm>
                <a:off x="3517" y="227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prstClr val="black"/>
                    </a:solidFill>
                    <a:latin typeface="仿宋_GB2312" pitchFamily="49" charset="-122"/>
                    <a:ea typeface="仿宋_GB2312" pitchFamily="49" charset="-122"/>
                  </a:rPr>
                  <a:t>-</a:t>
                </a:r>
              </a:p>
            </p:txBody>
          </p:sp>
        </p:grpSp>
        <p:sp>
          <p:nvSpPr>
            <p:cNvPr id="25638" name="Line 359"/>
            <p:cNvSpPr>
              <a:spLocks noChangeShapeType="1"/>
            </p:cNvSpPr>
            <p:nvPr/>
          </p:nvSpPr>
          <p:spPr bwMode="auto">
            <a:xfrm>
              <a:off x="646" y="2585"/>
              <a:ext cx="21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39" name="Line 360"/>
            <p:cNvSpPr>
              <a:spLocks noChangeShapeType="1"/>
            </p:cNvSpPr>
            <p:nvPr/>
          </p:nvSpPr>
          <p:spPr bwMode="auto">
            <a:xfrm flipH="1">
              <a:off x="653" y="3514"/>
              <a:ext cx="16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40" name="Rectangle 361"/>
            <p:cNvSpPr>
              <a:spLocks noChangeArrowheads="1"/>
            </p:cNvSpPr>
            <p:nvPr/>
          </p:nvSpPr>
          <p:spPr bwMode="auto">
            <a:xfrm rot="10800000" flipV="1">
              <a:off x="1731" y="2539"/>
              <a:ext cx="288" cy="7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800" b="1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41" name="Rectangle 363"/>
            <p:cNvSpPr>
              <a:spLocks noChangeArrowheads="1"/>
            </p:cNvSpPr>
            <p:nvPr/>
          </p:nvSpPr>
          <p:spPr bwMode="auto">
            <a:xfrm rot="5400000" flipV="1">
              <a:off x="2139" y="3018"/>
              <a:ext cx="215" cy="68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800" b="1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42" name="Text Box 365"/>
            <p:cNvSpPr txBox="1">
              <a:spLocks noChangeArrowheads="1"/>
            </p:cNvSpPr>
            <p:nvPr/>
          </p:nvSpPr>
          <p:spPr bwMode="auto">
            <a:xfrm>
              <a:off x="2046" y="2803"/>
              <a:ext cx="307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  <a:p>
              <a:pPr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43" name="Rectangle 366"/>
            <p:cNvSpPr>
              <a:spLocks noChangeArrowheads="1"/>
            </p:cNvSpPr>
            <p:nvPr/>
          </p:nvSpPr>
          <p:spPr bwMode="auto">
            <a:xfrm>
              <a:off x="2042" y="314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3300"/>
                  </a:solidFill>
                  <a:latin typeface="仿宋_GB2312" pitchFamily="49" charset="-122"/>
                  <a:ea typeface="仿宋_GB2312" pitchFamily="49" charset="-122"/>
                </a:rPr>
                <a:t>-</a:t>
              </a:r>
            </a:p>
          </p:txBody>
        </p:sp>
      </p:grpSp>
      <p:graphicFrame>
        <p:nvGraphicFramePr>
          <p:cNvPr id="383344" name="Object 368"/>
          <p:cNvGraphicFramePr>
            <a:graphicFrameLocks noChangeAspect="1"/>
          </p:cNvGraphicFramePr>
          <p:nvPr/>
        </p:nvGraphicFramePr>
        <p:xfrm>
          <a:off x="4406900" y="4868865"/>
          <a:ext cx="1530350" cy="466725"/>
        </p:xfrm>
        <a:graphic>
          <a:graphicData uri="http://schemas.openxmlformats.org/presentationml/2006/ole">
            <p:oleObj spid="_x0000_s20540" name="Equation" r:id="rId13" imgW="749300" imgH="228600" progId="">
              <p:embed/>
            </p:oleObj>
          </a:graphicData>
        </a:graphic>
      </p:graphicFrame>
      <p:graphicFrame>
        <p:nvGraphicFramePr>
          <p:cNvPr id="383345" name="Object 369"/>
          <p:cNvGraphicFramePr>
            <a:graphicFrameLocks noChangeAspect="1"/>
          </p:cNvGraphicFramePr>
          <p:nvPr/>
        </p:nvGraphicFramePr>
        <p:xfrm>
          <a:off x="4414840" y="5432427"/>
          <a:ext cx="1582737" cy="466725"/>
        </p:xfrm>
        <a:graphic>
          <a:graphicData uri="http://schemas.openxmlformats.org/presentationml/2006/ole">
            <p:oleObj spid="_x0000_s20541" name="Equation" r:id="rId14" imgW="774364" imgH="228501" progId="">
              <p:embed/>
            </p:oleObj>
          </a:graphicData>
        </a:graphic>
      </p:graphicFrame>
      <p:pic>
        <p:nvPicPr>
          <p:cNvPr id="2561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2575" y="5665790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1661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3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3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3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3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8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8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8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34" grpId="0"/>
      <p:bldP spid="383215" grpId="0"/>
      <p:bldP spid="383217" grpId="0"/>
      <p:bldP spid="383295" grpId="0"/>
      <p:bldP spid="38329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65" name="Rectangle 17"/>
          <p:cNvSpPr>
            <a:spLocks noChangeArrowheads="1"/>
          </p:cNvSpPr>
          <p:nvPr/>
        </p:nvSpPr>
        <p:spPr bwMode="auto">
          <a:xfrm>
            <a:off x="704852" y="569913"/>
            <a:ext cx="283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b="1" baseline="-250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等效电路</a:t>
            </a:r>
          </a:p>
        </p:txBody>
      </p:sp>
      <p:graphicFrame>
        <p:nvGraphicFramePr>
          <p:cNvPr id="386206" name="Object 15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297213657"/>
              </p:ext>
            </p:extLst>
          </p:nvPr>
        </p:nvGraphicFramePr>
        <p:xfrm>
          <a:off x="4483059" y="4631668"/>
          <a:ext cx="2713620" cy="1328738"/>
        </p:xfrm>
        <a:graphic>
          <a:graphicData uri="http://schemas.openxmlformats.org/presentationml/2006/ole">
            <p:oleObj spid="_x0000_s21542" name="Equation" r:id="rId3" imgW="1841500" imgH="901700" progId="">
              <p:embed/>
            </p:oleObj>
          </a:graphicData>
        </a:graphic>
      </p:graphicFrame>
      <p:grpSp>
        <p:nvGrpSpPr>
          <p:cNvPr id="4" name="Group 450"/>
          <p:cNvGrpSpPr>
            <a:grpSpLocks/>
          </p:cNvGrpSpPr>
          <p:nvPr/>
        </p:nvGrpSpPr>
        <p:grpSpPr bwMode="auto">
          <a:xfrm>
            <a:off x="615952" y="4649788"/>
            <a:ext cx="3103563" cy="1979612"/>
            <a:chOff x="504" y="2506"/>
            <a:chExt cx="1955" cy="1247"/>
          </a:xfrm>
        </p:grpSpPr>
        <p:sp>
          <p:nvSpPr>
            <p:cNvPr id="26701" name="Line 101"/>
            <p:cNvSpPr>
              <a:spLocks noChangeShapeType="1"/>
            </p:cNvSpPr>
            <p:nvPr/>
          </p:nvSpPr>
          <p:spPr bwMode="auto">
            <a:xfrm flipH="1">
              <a:off x="2167" y="2506"/>
              <a:ext cx="1" cy="1247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02" name="Rectangle 100"/>
            <p:cNvSpPr>
              <a:spLocks noChangeArrowheads="1"/>
            </p:cNvSpPr>
            <p:nvPr/>
          </p:nvSpPr>
          <p:spPr bwMode="auto">
            <a:xfrm rot="5400000" flipV="1">
              <a:off x="2050" y="3225"/>
              <a:ext cx="224" cy="6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703" name="Text Box 102"/>
            <p:cNvSpPr txBox="1">
              <a:spLocks noChangeArrowheads="1"/>
            </p:cNvSpPr>
            <p:nvPr/>
          </p:nvSpPr>
          <p:spPr bwMode="auto">
            <a:xfrm>
              <a:off x="2205" y="3144"/>
              <a:ext cx="2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44546A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rgbClr val="44546A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1800" i="1" baseline="-25000">
                <a:solidFill>
                  <a:srgbClr val="44546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704" name="Line 104"/>
            <p:cNvSpPr>
              <a:spLocks noChangeShapeType="1"/>
            </p:cNvSpPr>
            <p:nvPr/>
          </p:nvSpPr>
          <p:spPr bwMode="auto">
            <a:xfrm rot="-5400000">
              <a:off x="1708" y="3292"/>
              <a:ext cx="0" cy="92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05" name="Oval 110"/>
            <p:cNvSpPr>
              <a:spLocks noChangeArrowheads="1"/>
            </p:cNvSpPr>
            <p:nvPr/>
          </p:nvSpPr>
          <p:spPr bwMode="auto">
            <a:xfrm flipH="1" flipV="1">
              <a:off x="1017" y="2749"/>
              <a:ext cx="45" cy="43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06" name="Oval 111"/>
            <p:cNvSpPr>
              <a:spLocks noChangeArrowheads="1"/>
            </p:cNvSpPr>
            <p:nvPr/>
          </p:nvSpPr>
          <p:spPr bwMode="auto">
            <a:xfrm>
              <a:off x="770" y="2753"/>
              <a:ext cx="49" cy="34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07" name="Text Box 112"/>
            <p:cNvSpPr txBox="1">
              <a:spLocks noChangeArrowheads="1"/>
            </p:cNvSpPr>
            <p:nvPr/>
          </p:nvSpPr>
          <p:spPr bwMode="auto">
            <a:xfrm rot="10800000" flipH="1" flipV="1">
              <a:off x="902" y="27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6708" name="Line 113"/>
            <p:cNvSpPr>
              <a:spLocks noChangeShapeType="1"/>
            </p:cNvSpPr>
            <p:nvPr/>
          </p:nvSpPr>
          <p:spPr bwMode="auto">
            <a:xfrm>
              <a:off x="1041" y="2765"/>
              <a:ext cx="32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09" name="Line 114"/>
            <p:cNvSpPr>
              <a:spLocks noChangeShapeType="1"/>
            </p:cNvSpPr>
            <p:nvPr/>
          </p:nvSpPr>
          <p:spPr bwMode="auto">
            <a:xfrm>
              <a:off x="1358" y="2517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10" name="Line 117"/>
            <p:cNvSpPr>
              <a:spLocks noChangeShapeType="1"/>
            </p:cNvSpPr>
            <p:nvPr/>
          </p:nvSpPr>
          <p:spPr bwMode="auto">
            <a:xfrm>
              <a:off x="589" y="2777"/>
              <a:ext cx="0" cy="97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6711" name="Group 443"/>
            <p:cNvGrpSpPr>
              <a:grpSpLocks/>
            </p:cNvGrpSpPr>
            <p:nvPr/>
          </p:nvGrpSpPr>
          <p:grpSpPr bwMode="auto">
            <a:xfrm>
              <a:off x="504" y="2999"/>
              <a:ext cx="352" cy="461"/>
              <a:chOff x="504" y="2999"/>
              <a:chExt cx="352" cy="461"/>
            </a:xfrm>
          </p:grpSpPr>
          <p:sp>
            <p:nvSpPr>
              <p:cNvPr id="26723" name="Text Box 119"/>
              <p:cNvSpPr txBox="1">
                <a:spLocks noChangeArrowheads="1"/>
              </p:cNvSpPr>
              <p:nvPr/>
            </p:nvSpPr>
            <p:spPr bwMode="auto">
              <a:xfrm>
                <a:off x="636" y="3102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 i="1">
                    <a:solidFill>
                      <a:prstClr val="black"/>
                    </a:solidFill>
                    <a:ea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26724" name="Oval 120"/>
              <p:cNvSpPr>
                <a:spLocks noChangeArrowheads="1"/>
              </p:cNvSpPr>
              <p:nvPr/>
            </p:nvSpPr>
            <p:spPr bwMode="auto">
              <a:xfrm flipV="1">
                <a:off x="504" y="3111"/>
                <a:ext cx="159" cy="17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25" name="Text Box 121"/>
              <p:cNvSpPr txBox="1">
                <a:spLocks noChangeArrowheads="1"/>
              </p:cNvSpPr>
              <p:nvPr/>
            </p:nvSpPr>
            <p:spPr bwMode="auto">
              <a:xfrm>
                <a:off x="549" y="2999"/>
                <a:ext cx="303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</a:p>
              <a:p>
                <a:pPr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726" name="Rectangle 122"/>
              <p:cNvSpPr>
                <a:spLocks noChangeArrowheads="1"/>
              </p:cNvSpPr>
              <p:nvPr/>
            </p:nvSpPr>
            <p:spPr bwMode="auto">
              <a:xfrm>
                <a:off x="557" y="322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</a:p>
            </p:txBody>
          </p:sp>
        </p:grpSp>
        <p:sp>
          <p:nvSpPr>
            <p:cNvPr id="26712" name="Line 123"/>
            <p:cNvSpPr>
              <a:spLocks noChangeShapeType="1"/>
            </p:cNvSpPr>
            <p:nvPr/>
          </p:nvSpPr>
          <p:spPr bwMode="auto">
            <a:xfrm>
              <a:off x="580" y="2778"/>
              <a:ext cx="20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13" name="Line 124"/>
            <p:cNvSpPr>
              <a:spLocks noChangeShapeType="1"/>
            </p:cNvSpPr>
            <p:nvPr/>
          </p:nvSpPr>
          <p:spPr bwMode="auto">
            <a:xfrm flipH="1">
              <a:off x="586" y="3750"/>
              <a:ext cx="68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14" name="Line 125"/>
            <p:cNvSpPr>
              <a:spLocks noChangeShapeType="1"/>
            </p:cNvSpPr>
            <p:nvPr/>
          </p:nvSpPr>
          <p:spPr bwMode="auto">
            <a:xfrm>
              <a:off x="808" y="2763"/>
              <a:ext cx="2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6715" name="Group 126"/>
            <p:cNvGrpSpPr>
              <a:grpSpLocks/>
            </p:cNvGrpSpPr>
            <p:nvPr/>
          </p:nvGrpSpPr>
          <p:grpSpPr bwMode="auto">
            <a:xfrm>
              <a:off x="1023" y="2525"/>
              <a:ext cx="327" cy="322"/>
              <a:chOff x="983" y="1671"/>
              <a:chExt cx="576" cy="447"/>
            </a:xfrm>
          </p:grpSpPr>
          <p:sp>
            <p:nvSpPr>
              <p:cNvPr id="26721" name="Line 127"/>
              <p:cNvSpPr>
                <a:spLocks noChangeShapeType="1"/>
              </p:cNvSpPr>
              <p:nvPr/>
            </p:nvSpPr>
            <p:spPr bwMode="auto">
              <a:xfrm>
                <a:off x="1155" y="2116"/>
                <a:ext cx="293" cy="2"/>
              </a:xfrm>
              <a:prstGeom prst="line">
                <a:avLst/>
              </a:prstGeom>
              <a:noFill/>
              <a:ln w="222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6722" name="Object 128"/>
              <p:cNvGraphicFramePr>
                <a:graphicFrameLocks noChangeAspect="1"/>
              </p:cNvGraphicFramePr>
              <p:nvPr/>
            </p:nvGraphicFramePr>
            <p:xfrm>
              <a:off x="983" y="1671"/>
              <a:ext cx="576" cy="340"/>
            </p:xfrm>
            <a:graphic>
              <a:graphicData uri="http://schemas.openxmlformats.org/presentationml/2006/ole">
                <p:oleObj spid="_x0000_s21543" name="公式" r:id="rId4" imgW="323889" imgH="190620" progId="">
                  <p:embed/>
                </p:oleObj>
              </a:graphicData>
            </a:graphic>
          </p:graphicFrame>
        </p:grpSp>
        <p:sp>
          <p:nvSpPr>
            <p:cNvPr id="26716" name="Text Box 143"/>
            <p:cNvSpPr txBox="1">
              <a:spLocks noChangeArrowheads="1"/>
            </p:cNvSpPr>
            <p:nvPr/>
          </p:nvSpPr>
          <p:spPr bwMode="auto">
            <a:xfrm>
              <a:off x="1923" y="315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717" name="Text Box 144"/>
            <p:cNvSpPr txBox="1">
              <a:spLocks noChangeArrowheads="1"/>
            </p:cNvSpPr>
            <p:nvPr/>
          </p:nvSpPr>
          <p:spPr bwMode="auto">
            <a:xfrm>
              <a:off x="2000" y="2981"/>
              <a:ext cx="41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  <a:p>
              <a:pPr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180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718" name="Rectangle 145"/>
            <p:cNvSpPr>
              <a:spLocks noChangeArrowheads="1"/>
            </p:cNvSpPr>
            <p:nvPr/>
          </p:nvSpPr>
          <p:spPr bwMode="auto">
            <a:xfrm>
              <a:off x="1984" y="330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  <p:graphicFrame>
          <p:nvGraphicFramePr>
            <p:cNvPr id="26719" name="Object 160"/>
            <p:cNvGraphicFramePr>
              <a:graphicFrameLocks noChangeAspect="1"/>
            </p:cNvGraphicFramePr>
            <p:nvPr/>
          </p:nvGraphicFramePr>
          <p:xfrm>
            <a:off x="1717" y="3101"/>
            <a:ext cx="409" cy="308"/>
          </p:xfrm>
          <a:graphic>
            <a:graphicData uri="http://schemas.openxmlformats.org/presentationml/2006/ole">
              <p:oleObj spid="_x0000_s21544" name="公式" r:id="rId5" imgW="428701" imgH="200070" progId="">
                <p:embed/>
              </p:oleObj>
            </a:graphicData>
          </a:graphic>
        </p:graphicFrame>
        <p:sp>
          <p:nvSpPr>
            <p:cNvPr id="26720" name="Line 206"/>
            <p:cNvSpPr>
              <a:spLocks noChangeShapeType="1"/>
            </p:cNvSpPr>
            <p:nvPr/>
          </p:nvSpPr>
          <p:spPr bwMode="auto">
            <a:xfrm>
              <a:off x="1360" y="2513"/>
              <a:ext cx="79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86391" name="Text Box 343"/>
          <p:cNvSpPr txBox="1">
            <a:spLocks noChangeArrowheads="1"/>
          </p:cNvSpPr>
          <p:nvPr/>
        </p:nvSpPr>
        <p:spPr bwMode="auto">
          <a:xfrm>
            <a:off x="3722688" y="461965"/>
            <a:ext cx="1619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i="1">
                <a:solidFill>
                  <a:prstClr val="black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kumimoji="1" lang="en-US" altLang="zh-CN" b="1">
                <a:solidFill>
                  <a:prstClr val="black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恒流源</a:t>
            </a:r>
            <a:r>
              <a:rPr kumimoji="1"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恒压源</a:t>
            </a:r>
            <a:endParaRPr kumimoji="1" lang="zh-CN" altLang="zh-CN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7" name="Group 452"/>
          <p:cNvGrpSpPr>
            <a:grpSpLocks/>
          </p:cNvGrpSpPr>
          <p:nvPr/>
        </p:nvGrpSpPr>
        <p:grpSpPr bwMode="auto">
          <a:xfrm>
            <a:off x="4776788" y="971550"/>
            <a:ext cx="3033712" cy="2552700"/>
            <a:chOff x="3009" y="612"/>
            <a:chExt cx="1911" cy="1608"/>
          </a:xfrm>
        </p:grpSpPr>
        <p:sp>
          <p:nvSpPr>
            <p:cNvPr id="26667" name="Text Box 431"/>
            <p:cNvSpPr txBox="1">
              <a:spLocks noChangeArrowheads="1"/>
            </p:cNvSpPr>
            <p:nvPr/>
          </p:nvSpPr>
          <p:spPr bwMode="auto">
            <a:xfrm>
              <a:off x="4025" y="612"/>
              <a:ext cx="4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FF0000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1800" i="1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C</a:t>
              </a:r>
              <a:r>
                <a:rPr kumimoji="1" lang="en-US" altLang="zh-CN" sz="1800">
                  <a:solidFill>
                    <a:srgbClr val="FF0000"/>
                  </a:solidFill>
                  <a:ea typeface="宋体" panose="02010600030101010101" pitchFamily="2" charset="-122"/>
                </a:rPr>
                <a:t>(0</a:t>
              </a:r>
              <a:r>
                <a:rPr kumimoji="1" lang="en-US" altLang="zh-CN" sz="18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+</a:t>
              </a:r>
              <a:r>
                <a:rPr kumimoji="1" lang="en-US" altLang="zh-CN" sz="1800">
                  <a:solidFill>
                    <a:srgbClr val="FF0000"/>
                  </a:solidFill>
                  <a:ea typeface="宋体" panose="02010600030101010101" pitchFamily="2" charset="-122"/>
                </a:rPr>
                <a:t>)</a:t>
              </a:r>
            </a:p>
          </p:txBody>
        </p:sp>
        <p:grpSp>
          <p:nvGrpSpPr>
            <p:cNvPr id="26668" name="Group 451"/>
            <p:cNvGrpSpPr>
              <a:grpSpLocks/>
            </p:cNvGrpSpPr>
            <p:nvPr/>
          </p:nvGrpSpPr>
          <p:grpSpPr bwMode="auto">
            <a:xfrm>
              <a:off x="3009" y="779"/>
              <a:ext cx="1911" cy="1441"/>
              <a:chOff x="3009" y="779"/>
              <a:chExt cx="1911" cy="1441"/>
            </a:xfrm>
          </p:grpSpPr>
          <p:grpSp>
            <p:nvGrpSpPr>
              <p:cNvPr id="26669" name="Group 448"/>
              <p:cNvGrpSpPr>
                <a:grpSpLocks/>
              </p:cNvGrpSpPr>
              <p:nvPr/>
            </p:nvGrpSpPr>
            <p:grpSpPr bwMode="auto">
              <a:xfrm>
                <a:off x="4633" y="973"/>
                <a:ext cx="287" cy="1247"/>
                <a:chOff x="4633" y="973"/>
                <a:chExt cx="287" cy="1247"/>
              </a:xfrm>
            </p:grpSpPr>
            <p:sp>
              <p:nvSpPr>
                <p:cNvPr id="26698" name="Line 404"/>
                <p:cNvSpPr>
                  <a:spLocks noChangeShapeType="1"/>
                </p:cNvSpPr>
                <p:nvPr/>
              </p:nvSpPr>
              <p:spPr bwMode="auto">
                <a:xfrm>
                  <a:off x="4667" y="973"/>
                  <a:ext cx="5" cy="1247"/>
                </a:xfrm>
                <a:prstGeom prst="line">
                  <a:avLst/>
                </a:prstGeom>
                <a:noFill/>
                <a:ln w="2222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699" name="Rectangle 403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555" y="1699"/>
                  <a:ext cx="224" cy="6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1800">
                    <a:solidFill>
                      <a:prstClr val="black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700" name="Text Box 405"/>
                <p:cNvSpPr txBox="1">
                  <a:spLocks noChangeArrowheads="1"/>
                </p:cNvSpPr>
                <p:nvPr/>
              </p:nvSpPr>
              <p:spPr bwMode="auto">
                <a:xfrm>
                  <a:off x="4668" y="1623"/>
                  <a:ext cx="25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800" i="1">
                      <a:solidFill>
                        <a:srgbClr val="44546A"/>
                      </a:solidFill>
                      <a:ea typeface="宋体" panose="02010600030101010101" pitchFamily="2" charset="-122"/>
                    </a:rPr>
                    <a:t>R</a:t>
                  </a:r>
                  <a:r>
                    <a:rPr kumimoji="1" lang="en-US" altLang="zh-CN" sz="1800" baseline="-25000">
                      <a:solidFill>
                        <a:srgbClr val="44546A"/>
                      </a:solidFill>
                      <a:ea typeface="宋体" panose="02010600030101010101" pitchFamily="2" charset="-122"/>
                    </a:rPr>
                    <a:t>2</a:t>
                  </a:r>
                  <a:endParaRPr kumimoji="1" lang="en-US" altLang="zh-CN" sz="1800" i="1" baseline="-25000">
                    <a:solidFill>
                      <a:srgbClr val="44546A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670" name="Line 407"/>
              <p:cNvSpPr>
                <a:spLocks noChangeShapeType="1"/>
              </p:cNvSpPr>
              <p:nvPr/>
            </p:nvSpPr>
            <p:spPr bwMode="auto">
              <a:xfrm rot="-5400000">
                <a:off x="4214" y="1758"/>
                <a:ext cx="0" cy="921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6671" name="Group 408"/>
              <p:cNvGrpSpPr>
                <a:grpSpLocks/>
              </p:cNvGrpSpPr>
              <p:nvPr/>
            </p:nvGrpSpPr>
            <p:grpSpPr bwMode="auto">
              <a:xfrm>
                <a:off x="3876" y="1183"/>
                <a:ext cx="801" cy="318"/>
                <a:chOff x="3967" y="2447"/>
                <a:chExt cx="1100" cy="399"/>
              </a:xfrm>
            </p:grpSpPr>
            <p:sp>
              <p:nvSpPr>
                <p:cNvPr id="26694" name="Rectangle 409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4345" y="2447"/>
                  <a:ext cx="389" cy="101"/>
                </a:xfrm>
                <a:prstGeom prst="rect">
                  <a:avLst/>
                </a:prstGeom>
                <a:noFill/>
                <a:ln w="22225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1800">
                    <a:solidFill>
                      <a:prstClr val="black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5" name="Line 410"/>
                <p:cNvSpPr>
                  <a:spLocks noChangeShapeType="1"/>
                </p:cNvSpPr>
                <p:nvPr/>
              </p:nvSpPr>
              <p:spPr bwMode="auto">
                <a:xfrm rot="5400000">
                  <a:off x="4153" y="2316"/>
                  <a:ext cx="8" cy="380"/>
                </a:xfrm>
                <a:prstGeom prst="line">
                  <a:avLst/>
                </a:prstGeom>
                <a:noFill/>
                <a:ln w="2222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696" name="Text Box 411"/>
                <p:cNvSpPr txBox="1">
                  <a:spLocks noChangeArrowheads="1"/>
                </p:cNvSpPr>
                <p:nvPr/>
              </p:nvSpPr>
              <p:spPr bwMode="auto">
                <a:xfrm>
                  <a:off x="4346" y="2556"/>
                  <a:ext cx="346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800" i="1">
                      <a:solidFill>
                        <a:srgbClr val="44546A"/>
                      </a:solidFill>
                      <a:ea typeface="宋体" panose="02010600030101010101" pitchFamily="2" charset="-122"/>
                    </a:rPr>
                    <a:t>R</a:t>
                  </a:r>
                  <a:r>
                    <a:rPr kumimoji="1" lang="en-US" altLang="zh-CN" sz="1800" baseline="-25000">
                      <a:solidFill>
                        <a:srgbClr val="44546A"/>
                      </a:solidFill>
                      <a:ea typeface="宋体" panose="02010600030101010101" pitchFamily="2" charset="-122"/>
                    </a:rPr>
                    <a:t>1</a:t>
                  </a:r>
                  <a:endParaRPr kumimoji="1" lang="en-US" altLang="zh-CN" sz="1800" i="1" baseline="-25000">
                    <a:solidFill>
                      <a:srgbClr val="44546A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7" name="Line 412"/>
                <p:cNvSpPr>
                  <a:spLocks noChangeShapeType="1"/>
                </p:cNvSpPr>
                <p:nvPr/>
              </p:nvSpPr>
              <p:spPr bwMode="auto">
                <a:xfrm rot="5400000" flipH="1" flipV="1">
                  <a:off x="4899" y="2334"/>
                  <a:ext cx="8" cy="329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6672" name="Oval 413"/>
              <p:cNvSpPr>
                <a:spLocks noChangeArrowheads="1"/>
              </p:cNvSpPr>
              <p:nvPr/>
            </p:nvSpPr>
            <p:spPr bwMode="auto">
              <a:xfrm flipH="1" flipV="1">
                <a:off x="3522" y="1216"/>
                <a:ext cx="45" cy="43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73" name="Oval 414"/>
              <p:cNvSpPr>
                <a:spLocks noChangeArrowheads="1"/>
              </p:cNvSpPr>
              <p:nvPr/>
            </p:nvSpPr>
            <p:spPr bwMode="auto">
              <a:xfrm>
                <a:off x="3276" y="1220"/>
                <a:ext cx="48" cy="34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74" name="Text Box 415"/>
              <p:cNvSpPr txBox="1">
                <a:spLocks noChangeArrowheads="1"/>
              </p:cNvSpPr>
              <p:nvPr/>
            </p:nvSpPr>
            <p:spPr bwMode="auto">
              <a:xfrm rot="10800000" flipH="1" flipV="1">
                <a:off x="3304" y="122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prstClr val="black"/>
                    </a:solidFill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26675" name="Line 416"/>
              <p:cNvSpPr>
                <a:spLocks noChangeShapeType="1"/>
              </p:cNvSpPr>
              <p:nvPr/>
            </p:nvSpPr>
            <p:spPr bwMode="auto">
              <a:xfrm>
                <a:off x="3546" y="1232"/>
                <a:ext cx="329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76" name="Line 417"/>
              <p:cNvSpPr>
                <a:spLocks noChangeShapeType="1"/>
              </p:cNvSpPr>
              <p:nvPr/>
            </p:nvSpPr>
            <p:spPr bwMode="auto">
              <a:xfrm>
                <a:off x="3863" y="984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77" name="Line 419"/>
              <p:cNvSpPr>
                <a:spLocks noChangeShapeType="1"/>
              </p:cNvSpPr>
              <p:nvPr/>
            </p:nvSpPr>
            <p:spPr bwMode="auto">
              <a:xfrm>
                <a:off x="3094" y="1244"/>
                <a:ext cx="0" cy="97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78" name="Text Box 420"/>
              <p:cNvSpPr txBox="1">
                <a:spLocks noChangeArrowheads="1"/>
              </p:cNvSpPr>
              <p:nvPr/>
            </p:nvSpPr>
            <p:spPr bwMode="auto">
              <a:xfrm>
                <a:off x="3156" y="1551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 i="1">
                    <a:solidFill>
                      <a:prstClr val="black"/>
                    </a:solidFill>
                    <a:ea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26679" name="Oval 421"/>
              <p:cNvSpPr>
                <a:spLocks noChangeArrowheads="1"/>
              </p:cNvSpPr>
              <p:nvPr/>
            </p:nvSpPr>
            <p:spPr bwMode="auto">
              <a:xfrm flipV="1">
                <a:off x="3009" y="1577"/>
                <a:ext cx="159" cy="18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80" name="Text Box 422"/>
              <p:cNvSpPr txBox="1">
                <a:spLocks noChangeArrowheads="1"/>
              </p:cNvSpPr>
              <p:nvPr/>
            </p:nvSpPr>
            <p:spPr bwMode="auto">
              <a:xfrm>
                <a:off x="3077" y="1453"/>
                <a:ext cx="303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</a:p>
              <a:p>
                <a:pPr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681" name="Rectangle 423"/>
              <p:cNvSpPr>
                <a:spLocks noChangeArrowheads="1"/>
              </p:cNvSpPr>
              <p:nvPr/>
            </p:nvSpPr>
            <p:spPr bwMode="auto">
              <a:xfrm>
                <a:off x="3056" y="170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6682" name="Line 424"/>
              <p:cNvSpPr>
                <a:spLocks noChangeShapeType="1"/>
              </p:cNvSpPr>
              <p:nvPr/>
            </p:nvSpPr>
            <p:spPr bwMode="auto">
              <a:xfrm>
                <a:off x="3085" y="1245"/>
                <a:ext cx="20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83" name="Line 425"/>
              <p:cNvSpPr>
                <a:spLocks noChangeShapeType="1"/>
              </p:cNvSpPr>
              <p:nvPr/>
            </p:nvSpPr>
            <p:spPr bwMode="auto">
              <a:xfrm flipH="1">
                <a:off x="3091" y="2217"/>
                <a:ext cx="68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84" name="Line 426"/>
              <p:cNvSpPr>
                <a:spLocks noChangeShapeType="1"/>
              </p:cNvSpPr>
              <p:nvPr/>
            </p:nvSpPr>
            <p:spPr bwMode="auto">
              <a:xfrm>
                <a:off x="3313" y="1230"/>
                <a:ext cx="22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85" name="Line 428"/>
              <p:cNvSpPr>
                <a:spLocks noChangeShapeType="1"/>
              </p:cNvSpPr>
              <p:nvPr/>
            </p:nvSpPr>
            <p:spPr bwMode="auto">
              <a:xfrm>
                <a:off x="3643" y="1266"/>
                <a:ext cx="181" cy="1"/>
              </a:xfrm>
              <a:prstGeom prst="line">
                <a:avLst/>
              </a:prstGeom>
              <a:noFill/>
              <a:ln w="222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6686" name="Object 429"/>
              <p:cNvGraphicFramePr>
                <a:graphicFrameLocks noChangeAspect="1"/>
              </p:cNvGraphicFramePr>
              <p:nvPr/>
            </p:nvGraphicFramePr>
            <p:xfrm>
              <a:off x="3576" y="962"/>
              <a:ext cx="250" cy="232"/>
            </p:xfrm>
            <a:graphic>
              <a:graphicData uri="http://schemas.openxmlformats.org/presentationml/2006/ole">
                <p:oleObj spid="_x0000_s21545" name="公式" r:id="rId6" imgW="323889" imgH="190620" progId="">
                  <p:embed/>
                </p:oleObj>
              </a:graphicData>
            </a:graphic>
          </p:graphicFrame>
          <p:sp>
            <p:nvSpPr>
              <p:cNvPr id="26687" name="Text Box 430"/>
              <p:cNvSpPr txBox="1">
                <a:spLocks noChangeArrowheads="1"/>
              </p:cNvSpPr>
              <p:nvPr/>
            </p:nvSpPr>
            <p:spPr bwMode="auto">
              <a:xfrm>
                <a:off x="3962" y="850"/>
                <a:ext cx="329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srgbClr val="FF3300"/>
                    </a:solidFill>
                    <a:ea typeface="宋体" panose="02010600030101010101" pitchFamily="2" charset="-122"/>
                  </a:rPr>
                  <a:t>+</a:t>
                </a:r>
              </a:p>
              <a:p>
                <a:pPr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688" name="Line 433"/>
              <p:cNvSpPr>
                <a:spLocks noChangeShapeType="1"/>
              </p:cNvSpPr>
              <p:nvPr/>
            </p:nvSpPr>
            <p:spPr bwMode="auto">
              <a:xfrm rot="-5400000">
                <a:off x="4259" y="580"/>
                <a:ext cx="0" cy="8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89" name="Oval 434"/>
              <p:cNvSpPr>
                <a:spLocks noChangeArrowheads="1"/>
              </p:cNvSpPr>
              <p:nvPr/>
            </p:nvSpPr>
            <p:spPr bwMode="auto">
              <a:xfrm rot="16200000" flipV="1">
                <a:off x="4121" y="893"/>
                <a:ext cx="218" cy="17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90" name="Rectangle 435"/>
              <p:cNvSpPr>
                <a:spLocks noChangeArrowheads="1"/>
              </p:cNvSpPr>
              <p:nvPr/>
            </p:nvSpPr>
            <p:spPr bwMode="auto">
              <a:xfrm>
                <a:off x="4334" y="77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6691" name="Text Box 436"/>
              <p:cNvSpPr txBox="1">
                <a:spLocks noChangeArrowheads="1"/>
              </p:cNvSpPr>
              <p:nvPr/>
            </p:nvSpPr>
            <p:spPr bwMode="auto">
              <a:xfrm>
                <a:off x="4478" y="1481"/>
                <a:ext cx="183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srgbClr val="FF3300"/>
                    </a:solidFill>
                    <a:ea typeface="宋体" panose="02010600030101010101" pitchFamily="2" charset="-122"/>
                  </a:rPr>
                  <a:t>+</a:t>
                </a:r>
              </a:p>
              <a:p>
                <a:pPr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692" name="Rectangle 437"/>
              <p:cNvSpPr>
                <a:spLocks noChangeArrowheads="1"/>
              </p:cNvSpPr>
              <p:nvPr/>
            </p:nvSpPr>
            <p:spPr bwMode="auto">
              <a:xfrm>
                <a:off x="4490" y="178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</a:p>
            </p:txBody>
          </p:sp>
          <p:graphicFrame>
            <p:nvGraphicFramePr>
              <p:cNvPr id="26693" name="Object 438"/>
              <p:cNvGraphicFramePr>
                <a:graphicFrameLocks noChangeAspect="1"/>
              </p:cNvGraphicFramePr>
              <p:nvPr/>
            </p:nvGraphicFramePr>
            <p:xfrm>
              <a:off x="4197" y="1616"/>
              <a:ext cx="389" cy="270"/>
            </p:xfrm>
            <a:graphic>
              <a:graphicData uri="http://schemas.openxmlformats.org/presentationml/2006/ole">
                <p:oleObj spid="_x0000_s21546" name="公式" r:id="rId7" imgW="428701" imgH="200070" progId="">
                  <p:embed/>
                </p:oleObj>
              </a:graphicData>
            </a:graphic>
          </p:graphicFrame>
        </p:grpSp>
      </p:grpSp>
      <p:grpSp>
        <p:nvGrpSpPr>
          <p:cNvPr id="11" name="Group 447"/>
          <p:cNvGrpSpPr>
            <a:grpSpLocks/>
          </p:cNvGrpSpPr>
          <p:nvPr/>
        </p:nvGrpSpPr>
        <p:grpSpPr bwMode="auto">
          <a:xfrm>
            <a:off x="698502" y="1284288"/>
            <a:ext cx="3154363" cy="2309812"/>
            <a:chOff x="440" y="809"/>
            <a:chExt cx="1987" cy="1455"/>
          </a:xfrm>
        </p:grpSpPr>
        <p:sp>
          <p:nvSpPr>
            <p:cNvPr id="26633" name="Line 362"/>
            <p:cNvSpPr>
              <a:spLocks noChangeShapeType="1"/>
            </p:cNvSpPr>
            <p:nvPr/>
          </p:nvSpPr>
          <p:spPr bwMode="auto">
            <a:xfrm>
              <a:off x="1046" y="1369"/>
              <a:ext cx="217" cy="2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6634" name="Object 363"/>
            <p:cNvGraphicFramePr>
              <a:graphicFrameLocks noChangeAspect="1"/>
            </p:cNvGraphicFramePr>
            <p:nvPr/>
          </p:nvGraphicFramePr>
          <p:xfrm>
            <a:off x="1103" y="1124"/>
            <a:ext cx="106" cy="199"/>
          </p:xfrm>
          <a:graphic>
            <a:graphicData uri="http://schemas.openxmlformats.org/presentationml/2006/ole">
              <p:oleObj spid="_x0000_s21547" name="公式" r:id="rId8" imgW="57268" imgH="133380" progId="">
                <p:embed/>
              </p:oleObj>
            </a:graphicData>
          </a:graphic>
        </p:graphicFrame>
        <p:graphicFrame>
          <p:nvGraphicFramePr>
            <p:cNvPr id="26635" name="Object 364"/>
            <p:cNvGraphicFramePr>
              <a:graphicFrameLocks noChangeAspect="1"/>
            </p:cNvGraphicFramePr>
            <p:nvPr/>
          </p:nvGraphicFramePr>
          <p:xfrm>
            <a:off x="1763" y="1009"/>
            <a:ext cx="261" cy="286"/>
          </p:xfrm>
          <a:graphic>
            <a:graphicData uri="http://schemas.openxmlformats.org/presentationml/2006/ole">
              <p:oleObj spid="_x0000_s21548" name="公式" r:id="rId9" imgW="161810" imgH="200070" progId="">
                <p:embed/>
              </p:oleObj>
            </a:graphicData>
          </a:graphic>
        </p:graphicFrame>
        <p:sp>
          <p:nvSpPr>
            <p:cNvPr id="26636" name="Line 365"/>
            <p:cNvSpPr>
              <a:spLocks noChangeShapeType="1"/>
            </p:cNvSpPr>
            <p:nvPr/>
          </p:nvSpPr>
          <p:spPr bwMode="auto">
            <a:xfrm flipH="1" flipV="1">
              <a:off x="1661" y="1001"/>
              <a:ext cx="2" cy="17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6637" name="Object 366"/>
            <p:cNvGraphicFramePr>
              <a:graphicFrameLocks noChangeAspect="1"/>
            </p:cNvGraphicFramePr>
            <p:nvPr/>
          </p:nvGraphicFramePr>
          <p:xfrm>
            <a:off x="1621" y="809"/>
            <a:ext cx="153" cy="169"/>
          </p:xfrm>
          <a:graphic>
            <a:graphicData uri="http://schemas.openxmlformats.org/presentationml/2006/ole">
              <p:oleObj spid="_x0000_s21549" name="Equation" r:id="rId10" imgW="161810" imgH="171450" progId="">
                <p:embed/>
              </p:oleObj>
            </a:graphicData>
          </a:graphic>
        </p:graphicFrame>
        <p:sp>
          <p:nvSpPr>
            <p:cNvPr id="26638" name="Text Box 367"/>
            <p:cNvSpPr txBox="1">
              <a:spLocks noChangeArrowheads="1"/>
            </p:cNvSpPr>
            <p:nvPr/>
          </p:nvSpPr>
          <p:spPr bwMode="auto">
            <a:xfrm>
              <a:off x="1484" y="949"/>
              <a:ext cx="45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+     –</a:t>
              </a:r>
            </a:p>
          </p:txBody>
        </p:sp>
        <p:sp>
          <p:nvSpPr>
            <p:cNvPr id="26639" name="Line 368"/>
            <p:cNvSpPr>
              <a:spLocks noChangeShapeType="1"/>
            </p:cNvSpPr>
            <p:nvPr/>
          </p:nvSpPr>
          <p:spPr bwMode="auto">
            <a:xfrm flipH="1" flipV="1">
              <a:off x="1714" y="1004"/>
              <a:ext cx="1" cy="17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40" name="Line 369"/>
            <p:cNvSpPr>
              <a:spLocks noChangeShapeType="1"/>
            </p:cNvSpPr>
            <p:nvPr/>
          </p:nvSpPr>
          <p:spPr bwMode="auto">
            <a:xfrm flipH="1">
              <a:off x="1314" y="1084"/>
              <a:ext cx="34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41" name="Line 370"/>
            <p:cNvSpPr>
              <a:spLocks noChangeShapeType="1"/>
            </p:cNvSpPr>
            <p:nvPr/>
          </p:nvSpPr>
          <p:spPr bwMode="auto">
            <a:xfrm flipH="1" flipV="1">
              <a:off x="1711" y="1080"/>
              <a:ext cx="42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42" name="Line 373"/>
            <p:cNvSpPr>
              <a:spLocks noChangeShapeType="1"/>
            </p:cNvSpPr>
            <p:nvPr/>
          </p:nvSpPr>
          <p:spPr bwMode="auto">
            <a:xfrm>
              <a:off x="2132" y="1072"/>
              <a:ext cx="0" cy="119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43" name="Text Box 374"/>
            <p:cNvSpPr txBox="1">
              <a:spLocks noChangeArrowheads="1"/>
            </p:cNvSpPr>
            <p:nvPr/>
          </p:nvSpPr>
          <p:spPr bwMode="auto">
            <a:xfrm>
              <a:off x="2173" y="1694"/>
              <a:ext cx="2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44546A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rgbClr val="44546A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1800" i="1" baseline="-25000">
                <a:solidFill>
                  <a:srgbClr val="44546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44" name="Line 376"/>
            <p:cNvSpPr>
              <a:spLocks noChangeShapeType="1"/>
            </p:cNvSpPr>
            <p:nvPr/>
          </p:nvSpPr>
          <p:spPr bwMode="auto">
            <a:xfrm rot="-5400000">
              <a:off x="1665" y="1795"/>
              <a:ext cx="0" cy="93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45" name="Rectangle 378"/>
            <p:cNvSpPr>
              <a:spLocks noChangeArrowheads="1"/>
            </p:cNvSpPr>
            <p:nvPr/>
          </p:nvSpPr>
          <p:spPr bwMode="auto">
            <a:xfrm rot="10800000" flipV="1">
              <a:off x="1602" y="1270"/>
              <a:ext cx="288" cy="77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46" name="Line 379"/>
            <p:cNvSpPr>
              <a:spLocks noChangeShapeType="1"/>
            </p:cNvSpPr>
            <p:nvPr/>
          </p:nvSpPr>
          <p:spPr bwMode="auto">
            <a:xfrm rot="5400000">
              <a:off x="1460" y="1174"/>
              <a:ext cx="6" cy="28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47" name="Text Box 380"/>
            <p:cNvSpPr txBox="1">
              <a:spLocks noChangeArrowheads="1"/>
            </p:cNvSpPr>
            <p:nvPr/>
          </p:nvSpPr>
          <p:spPr bwMode="auto">
            <a:xfrm>
              <a:off x="1594" y="1348"/>
              <a:ext cx="2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44546A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rgbClr val="44546A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1800" i="1" baseline="-25000">
                <a:solidFill>
                  <a:srgbClr val="44546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48" name="Line 381"/>
            <p:cNvSpPr>
              <a:spLocks noChangeShapeType="1"/>
            </p:cNvSpPr>
            <p:nvPr/>
          </p:nvSpPr>
          <p:spPr bwMode="auto">
            <a:xfrm rot="5400000" flipH="1" flipV="1">
              <a:off x="2012" y="1188"/>
              <a:ext cx="6" cy="2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49" name="Oval 382"/>
            <p:cNvSpPr>
              <a:spLocks noChangeArrowheads="1"/>
            </p:cNvSpPr>
            <p:nvPr/>
          </p:nvSpPr>
          <p:spPr bwMode="auto">
            <a:xfrm flipH="1" flipV="1">
              <a:off x="962" y="1304"/>
              <a:ext cx="46" cy="42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50" name="Oval 383"/>
            <p:cNvSpPr>
              <a:spLocks noChangeArrowheads="1"/>
            </p:cNvSpPr>
            <p:nvPr/>
          </p:nvSpPr>
          <p:spPr bwMode="auto">
            <a:xfrm>
              <a:off x="711" y="1309"/>
              <a:ext cx="49" cy="32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51" name="Text Box 384"/>
            <p:cNvSpPr txBox="1">
              <a:spLocks noChangeArrowheads="1"/>
            </p:cNvSpPr>
            <p:nvPr/>
          </p:nvSpPr>
          <p:spPr bwMode="auto">
            <a:xfrm rot="10800000" flipH="1" flipV="1">
              <a:off x="766" y="13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6652" name="Line 385"/>
            <p:cNvSpPr>
              <a:spLocks noChangeShapeType="1"/>
            </p:cNvSpPr>
            <p:nvPr/>
          </p:nvSpPr>
          <p:spPr bwMode="auto">
            <a:xfrm flipV="1">
              <a:off x="730" y="1308"/>
              <a:ext cx="234" cy="2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53" name="Line 386"/>
            <p:cNvSpPr>
              <a:spLocks noChangeShapeType="1"/>
            </p:cNvSpPr>
            <p:nvPr/>
          </p:nvSpPr>
          <p:spPr bwMode="auto">
            <a:xfrm>
              <a:off x="986" y="1320"/>
              <a:ext cx="33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54" name="Line 387"/>
            <p:cNvSpPr>
              <a:spLocks noChangeShapeType="1"/>
            </p:cNvSpPr>
            <p:nvPr/>
          </p:nvSpPr>
          <p:spPr bwMode="auto">
            <a:xfrm>
              <a:off x="1308" y="1083"/>
              <a:ext cx="0" cy="2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55" name="Line 389"/>
            <p:cNvSpPr>
              <a:spLocks noChangeShapeType="1"/>
            </p:cNvSpPr>
            <p:nvPr/>
          </p:nvSpPr>
          <p:spPr bwMode="auto">
            <a:xfrm>
              <a:off x="527" y="1331"/>
              <a:ext cx="0" cy="93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56" name="Text Box 390"/>
            <p:cNvSpPr txBox="1">
              <a:spLocks noChangeArrowheads="1"/>
            </p:cNvSpPr>
            <p:nvPr/>
          </p:nvSpPr>
          <p:spPr bwMode="auto">
            <a:xfrm>
              <a:off x="584" y="161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prstClr val="black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26657" name="Oval 391"/>
            <p:cNvSpPr>
              <a:spLocks noChangeArrowheads="1"/>
            </p:cNvSpPr>
            <p:nvPr/>
          </p:nvSpPr>
          <p:spPr bwMode="auto">
            <a:xfrm flipV="1">
              <a:off x="440" y="1650"/>
              <a:ext cx="162" cy="17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58" name="Text Box 392"/>
            <p:cNvSpPr txBox="1">
              <a:spLocks noChangeArrowheads="1"/>
            </p:cNvSpPr>
            <p:nvPr/>
          </p:nvSpPr>
          <p:spPr bwMode="auto">
            <a:xfrm>
              <a:off x="507" y="1510"/>
              <a:ext cx="30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</a:p>
            <a:p>
              <a:pPr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180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59" name="Rectangle 393"/>
            <p:cNvSpPr>
              <a:spLocks noChangeArrowheads="1"/>
            </p:cNvSpPr>
            <p:nvPr/>
          </p:nvSpPr>
          <p:spPr bwMode="auto">
            <a:xfrm>
              <a:off x="510" y="179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26660" name="Line 394"/>
            <p:cNvSpPr>
              <a:spLocks noChangeShapeType="1"/>
            </p:cNvSpPr>
            <p:nvPr/>
          </p:nvSpPr>
          <p:spPr bwMode="auto">
            <a:xfrm>
              <a:off x="517" y="1332"/>
              <a:ext cx="21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61" name="Line 395"/>
            <p:cNvSpPr>
              <a:spLocks noChangeShapeType="1"/>
            </p:cNvSpPr>
            <p:nvPr/>
          </p:nvSpPr>
          <p:spPr bwMode="auto">
            <a:xfrm flipH="1">
              <a:off x="524" y="2261"/>
              <a:ext cx="69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62" name="Text Box 397"/>
            <p:cNvSpPr txBox="1">
              <a:spLocks noChangeArrowheads="1"/>
            </p:cNvSpPr>
            <p:nvPr/>
          </p:nvSpPr>
          <p:spPr bwMode="auto">
            <a:xfrm>
              <a:off x="1862" y="171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63" name="Text Box 398"/>
            <p:cNvSpPr txBox="1">
              <a:spLocks noChangeArrowheads="1"/>
            </p:cNvSpPr>
            <p:nvPr/>
          </p:nvSpPr>
          <p:spPr bwMode="auto">
            <a:xfrm>
              <a:off x="1927" y="1507"/>
              <a:ext cx="309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  <a:p>
              <a:pPr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180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64" name="Rectangle 399"/>
            <p:cNvSpPr>
              <a:spLocks noChangeArrowheads="1"/>
            </p:cNvSpPr>
            <p:nvPr/>
          </p:nvSpPr>
          <p:spPr bwMode="auto">
            <a:xfrm>
              <a:off x="1904" y="19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  <p:graphicFrame>
          <p:nvGraphicFramePr>
            <p:cNvPr id="26665" name="Object 400"/>
            <p:cNvGraphicFramePr>
              <a:graphicFrameLocks noChangeAspect="1"/>
            </p:cNvGraphicFramePr>
            <p:nvPr/>
          </p:nvGraphicFramePr>
          <p:xfrm>
            <a:off x="1865" y="1626"/>
            <a:ext cx="233" cy="300"/>
          </p:xfrm>
          <a:graphic>
            <a:graphicData uri="http://schemas.openxmlformats.org/presentationml/2006/ole">
              <p:oleObj spid="_x0000_s21550" name="Equation" r:id="rId11" imgW="152355" imgH="200070" progId="">
                <p:embed/>
              </p:oleObj>
            </a:graphicData>
          </a:graphic>
        </p:graphicFrame>
        <p:sp>
          <p:nvSpPr>
            <p:cNvPr id="26666" name="Rectangle 372"/>
            <p:cNvSpPr>
              <a:spLocks noChangeArrowheads="1"/>
            </p:cNvSpPr>
            <p:nvPr/>
          </p:nvSpPr>
          <p:spPr bwMode="auto">
            <a:xfrm rot="5400000" flipV="1">
              <a:off x="2018" y="1765"/>
              <a:ext cx="215" cy="6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26632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349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65" grpId="0"/>
      <p:bldP spid="38639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195" name="Object 171"/>
          <p:cNvGraphicFramePr>
            <a:graphicFrameLocks noChangeAspect="1"/>
          </p:cNvGraphicFramePr>
          <p:nvPr/>
        </p:nvGraphicFramePr>
        <p:xfrm>
          <a:off x="4173538" y="1920875"/>
          <a:ext cx="4462462" cy="985838"/>
        </p:xfrm>
        <a:graphic>
          <a:graphicData uri="http://schemas.openxmlformats.org/presentationml/2006/ole">
            <p:oleObj spid="_x0000_s22614" name="Equation" r:id="rId3" imgW="2006600" imgH="431800" progId="">
              <p:embed/>
            </p:oleObj>
          </a:graphicData>
        </a:graphic>
      </p:graphicFrame>
      <p:graphicFrame>
        <p:nvGraphicFramePr>
          <p:cNvPr id="385207" name="Object 18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803883058"/>
              </p:ext>
            </p:extLst>
          </p:nvPr>
        </p:nvGraphicFramePr>
        <p:xfrm>
          <a:off x="4931772" y="4497390"/>
          <a:ext cx="3282041" cy="957262"/>
        </p:xfrm>
        <a:graphic>
          <a:graphicData uri="http://schemas.openxmlformats.org/presentationml/2006/ole">
            <p:oleObj spid="_x0000_s22615" name="Equation" r:id="rId4" imgW="1828800" imgH="533400" progId="">
              <p:embed/>
            </p:oleObj>
          </a:graphicData>
        </a:graphic>
      </p:graphicFrame>
      <p:grpSp>
        <p:nvGrpSpPr>
          <p:cNvPr id="2" name="Group 267"/>
          <p:cNvGrpSpPr>
            <a:grpSpLocks/>
          </p:cNvGrpSpPr>
          <p:nvPr/>
        </p:nvGrpSpPr>
        <p:grpSpPr bwMode="auto">
          <a:xfrm>
            <a:off x="720727" y="566738"/>
            <a:ext cx="2835275" cy="457200"/>
            <a:chOff x="454" y="357"/>
            <a:chExt cx="1786" cy="288"/>
          </a:xfrm>
        </p:grpSpPr>
        <p:graphicFrame>
          <p:nvGraphicFramePr>
            <p:cNvPr id="27718" name="Object 180"/>
            <p:cNvGraphicFramePr>
              <a:graphicFrameLocks noChangeAspect="1"/>
            </p:cNvGraphicFramePr>
            <p:nvPr/>
          </p:nvGraphicFramePr>
          <p:xfrm>
            <a:off x="670" y="369"/>
            <a:ext cx="644" cy="266"/>
          </p:xfrm>
          <a:graphic>
            <a:graphicData uri="http://schemas.openxmlformats.org/presentationml/2006/ole">
              <p:oleObj spid="_x0000_s22616" name="公式" r:id="rId5" imgW="368140" imgH="152334" progId="">
                <p:embed/>
              </p:oleObj>
            </a:graphicData>
          </a:graphic>
        </p:graphicFrame>
        <p:sp>
          <p:nvSpPr>
            <p:cNvPr id="27719" name="Rectangle 186"/>
            <p:cNvSpPr>
              <a:spLocks noChangeArrowheads="1"/>
            </p:cNvSpPr>
            <p:nvPr/>
          </p:nvSpPr>
          <p:spPr bwMode="auto">
            <a:xfrm>
              <a:off x="454" y="357"/>
              <a:ext cx="17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3.              </a:t>
              </a:r>
              <a:r>
                <a:rPr lang="zh-CN" altLang="en-US" b="1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等效电路</a:t>
              </a:r>
            </a:p>
          </p:txBody>
        </p:sp>
      </p:grpSp>
      <p:sp>
        <p:nvSpPr>
          <p:cNvPr id="385266" name="Text Box 242"/>
          <p:cNvSpPr txBox="1">
            <a:spLocks noChangeArrowheads="1"/>
          </p:cNvSpPr>
          <p:nvPr/>
        </p:nvSpPr>
        <p:spPr bwMode="auto">
          <a:xfrm>
            <a:off x="4270375" y="557215"/>
            <a:ext cx="1684338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  </a:t>
            </a:r>
            <a:r>
              <a:rPr kumimoji="1" lang="en-US" altLang="zh-CN" b="1" i="1">
                <a:solidFill>
                  <a:prstClr val="black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b="1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短路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  </a:t>
            </a:r>
            <a:r>
              <a:rPr kumimoji="1"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C</a:t>
            </a: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开路</a:t>
            </a:r>
            <a:endParaRPr kumimoji="1" lang="zh-CN" altLang="zh-CN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" name="Group 358"/>
          <p:cNvGrpSpPr>
            <a:grpSpLocks/>
          </p:cNvGrpSpPr>
          <p:nvPr/>
        </p:nvGrpSpPr>
        <p:grpSpPr bwMode="auto">
          <a:xfrm>
            <a:off x="490540" y="1138240"/>
            <a:ext cx="3406775" cy="2293937"/>
            <a:chOff x="309" y="717"/>
            <a:chExt cx="2146" cy="1445"/>
          </a:xfrm>
        </p:grpSpPr>
        <p:sp>
          <p:nvSpPr>
            <p:cNvPr id="27685" name="Line 283"/>
            <p:cNvSpPr>
              <a:spLocks noChangeShapeType="1"/>
            </p:cNvSpPr>
            <p:nvPr/>
          </p:nvSpPr>
          <p:spPr bwMode="auto">
            <a:xfrm>
              <a:off x="1127" y="1263"/>
              <a:ext cx="217" cy="2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7686" name="Object 284"/>
            <p:cNvGraphicFramePr>
              <a:graphicFrameLocks noChangeAspect="1"/>
            </p:cNvGraphicFramePr>
            <p:nvPr/>
          </p:nvGraphicFramePr>
          <p:xfrm>
            <a:off x="1160" y="954"/>
            <a:ext cx="120" cy="226"/>
          </p:xfrm>
          <a:graphic>
            <a:graphicData uri="http://schemas.openxmlformats.org/presentationml/2006/ole">
              <p:oleObj spid="_x0000_s22617" name="公式" r:id="rId6" imgW="57268" imgH="133380" progId="">
                <p:embed/>
              </p:oleObj>
            </a:graphicData>
          </a:graphic>
        </p:graphicFrame>
        <p:graphicFrame>
          <p:nvGraphicFramePr>
            <p:cNvPr id="27687" name="Object 285"/>
            <p:cNvGraphicFramePr>
              <a:graphicFrameLocks noChangeAspect="1"/>
            </p:cNvGraphicFramePr>
            <p:nvPr/>
          </p:nvGraphicFramePr>
          <p:xfrm>
            <a:off x="1805" y="941"/>
            <a:ext cx="210" cy="230"/>
          </p:xfrm>
          <a:graphic>
            <a:graphicData uri="http://schemas.openxmlformats.org/presentationml/2006/ole">
              <p:oleObj spid="_x0000_s22618" name="公式" r:id="rId7" imgW="161810" imgH="200070" progId="">
                <p:embed/>
              </p:oleObj>
            </a:graphicData>
          </a:graphic>
        </p:graphicFrame>
        <p:sp>
          <p:nvSpPr>
            <p:cNvPr id="27688" name="Line 286"/>
            <p:cNvSpPr>
              <a:spLocks noChangeShapeType="1"/>
            </p:cNvSpPr>
            <p:nvPr/>
          </p:nvSpPr>
          <p:spPr bwMode="auto">
            <a:xfrm flipH="1" flipV="1">
              <a:off x="1719" y="899"/>
              <a:ext cx="2" cy="17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7689" name="Object 287"/>
            <p:cNvGraphicFramePr>
              <a:graphicFrameLocks noChangeAspect="1"/>
            </p:cNvGraphicFramePr>
            <p:nvPr/>
          </p:nvGraphicFramePr>
          <p:xfrm>
            <a:off x="1683" y="717"/>
            <a:ext cx="147" cy="179"/>
          </p:xfrm>
          <a:graphic>
            <a:graphicData uri="http://schemas.openxmlformats.org/presentationml/2006/ole">
              <p:oleObj spid="_x0000_s22619" name="公式" r:id="rId8" imgW="123721" imgH="152280" progId="">
                <p:embed/>
              </p:oleObj>
            </a:graphicData>
          </a:graphic>
        </p:graphicFrame>
        <p:sp>
          <p:nvSpPr>
            <p:cNvPr id="27690" name="Line 288"/>
            <p:cNvSpPr>
              <a:spLocks noChangeShapeType="1"/>
            </p:cNvSpPr>
            <p:nvPr/>
          </p:nvSpPr>
          <p:spPr bwMode="auto">
            <a:xfrm flipH="1" flipV="1">
              <a:off x="1772" y="902"/>
              <a:ext cx="1" cy="17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91" name="Line 289"/>
            <p:cNvSpPr>
              <a:spLocks noChangeShapeType="1"/>
            </p:cNvSpPr>
            <p:nvPr/>
          </p:nvSpPr>
          <p:spPr bwMode="auto">
            <a:xfrm flipH="1">
              <a:off x="1372" y="982"/>
              <a:ext cx="34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92" name="Line 290"/>
            <p:cNvSpPr>
              <a:spLocks noChangeShapeType="1"/>
            </p:cNvSpPr>
            <p:nvPr/>
          </p:nvSpPr>
          <p:spPr bwMode="auto">
            <a:xfrm flipH="1" flipV="1">
              <a:off x="1769" y="978"/>
              <a:ext cx="40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93" name="Line 293"/>
            <p:cNvSpPr>
              <a:spLocks noChangeShapeType="1"/>
            </p:cNvSpPr>
            <p:nvPr/>
          </p:nvSpPr>
          <p:spPr bwMode="auto">
            <a:xfrm>
              <a:off x="2177" y="971"/>
              <a:ext cx="6" cy="119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94" name="Text Box 294"/>
            <p:cNvSpPr txBox="1">
              <a:spLocks noChangeArrowheads="1"/>
            </p:cNvSpPr>
            <p:nvPr/>
          </p:nvSpPr>
          <p:spPr bwMode="auto">
            <a:xfrm>
              <a:off x="2203" y="1592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44546A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rgbClr val="44546A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695" name="Line 296"/>
            <p:cNvSpPr>
              <a:spLocks noChangeShapeType="1"/>
            </p:cNvSpPr>
            <p:nvPr/>
          </p:nvSpPr>
          <p:spPr bwMode="auto">
            <a:xfrm rot="-5400000">
              <a:off x="1723" y="1693"/>
              <a:ext cx="0" cy="93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96" name="Text Box 300"/>
            <p:cNvSpPr txBox="1">
              <a:spLocks noChangeArrowheads="1"/>
            </p:cNvSpPr>
            <p:nvPr/>
          </p:nvSpPr>
          <p:spPr bwMode="auto">
            <a:xfrm>
              <a:off x="1664" y="1246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44546A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rgbClr val="44546A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97" name="Oval 302"/>
            <p:cNvSpPr>
              <a:spLocks noChangeArrowheads="1"/>
            </p:cNvSpPr>
            <p:nvPr/>
          </p:nvSpPr>
          <p:spPr bwMode="auto">
            <a:xfrm flipH="1" flipV="1">
              <a:off x="1020" y="1202"/>
              <a:ext cx="46" cy="42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98" name="Oval 303"/>
            <p:cNvSpPr>
              <a:spLocks noChangeArrowheads="1"/>
            </p:cNvSpPr>
            <p:nvPr/>
          </p:nvSpPr>
          <p:spPr bwMode="auto">
            <a:xfrm>
              <a:off x="769" y="1207"/>
              <a:ext cx="49" cy="32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99" name="Line 304"/>
            <p:cNvSpPr>
              <a:spLocks noChangeShapeType="1"/>
            </p:cNvSpPr>
            <p:nvPr/>
          </p:nvSpPr>
          <p:spPr bwMode="auto">
            <a:xfrm flipV="1">
              <a:off x="788" y="1206"/>
              <a:ext cx="234" cy="2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00" name="Line 305"/>
            <p:cNvSpPr>
              <a:spLocks noChangeShapeType="1"/>
            </p:cNvSpPr>
            <p:nvPr/>
          </p:nvSpPr>
          <p:spPr bwMode="auto">
            <a:xfrm>
              <a:off x="1044" y="1218"/>
              <a:ext cx="11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01" name="Line 306"/>
            <p:cNvSpPr>
              <a:spLocks noChangeShapeType="1"/>
            </p:cNvSpPr>
            <p:nvPr/>
          </p:nvSpPr>
          <p:spPr bwMode="auto">
            <a:xfrm>
              <a:off x="1366" y="981"/>
              <a:ext cx="0" cy="2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02" name="Line 308"/>
            <p:cNvSpPr>
              <a:spLocks noChangeShapeType="1"/>
            </p:cNvSpPr>
            <p:nvPr/>
          </p:nvSpPr>
          <p:spPr bwMode="auto">
            <a:xfrm>
              <a:off x="585" y="1229"/>
              <a:ext cx="0" cy="93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03" name="Oval 309"/>
            <p:cNvSpPr>
              <a:spLocks noChangeArrowheads="1"/>
            </p:cNvSpPr>
            <p:nvPr/>
          </p:nvSpPr>
          <p:spPr bwMode="auto">
            <a:xfrm flipV="1">
              <a:off x="498" y="1548"/>
              <a:ext cx="162" cy="17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704" name="Line 310"/>
            <p:cNvSpPr>
              <a:spLocks noChangeShapeType="1"/>
            </p:cNvSpPr>
            <p:nvPr/>
          </p:nvSpPr>
          <p:spPr bwMode="auto">
            <a:xfrm>
              <a:off x="575" y="1230"/>
              <a:ext cx="21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05" name="Line 311"/>
            <p:cNvSpPr>
              <a:spLocks noChangeShapeType="1"/>
            </p:cNvSpPr>
            <p:nvPr/>
          </p:nvSpPr>
          <p:spPr bwMode="auto">
            <a:xfrm flipH="1">
              <a:off x="582" y="2159"/>
              <a:ext cx="69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06" name="Text Box 312"/>
            <p:cNvSpPr txBox="1">
              <a:spLocks noChangeArrowheads="1"/>
            </p:cNvSpPr>
            <p:nvPr/>
          </p:nvSpPr>
          <p:spPr bwMode="auto">
            <a:xfrm>
              <a:off x="1920" y="1608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800" b="1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7707" name="Object 313"/>
            <p:cNvGraphicFramePr>
              <a:graphicFrameLocks noChangeAspect="1"/>
            </p:cNvGraphicFramePr>
            <p:nvPr/>
          </p:nvGraphicFramePr>
          <p:xfrm>
            <a:off x="1958" y="1556"/>
            <a:ext cx="189" cy="243"/>
          </p:xfrm>
          <a:graphic>
            <a:graphicData uri="http://schemas.openxmlformats.org/presentationml/2006/ole">
              <p:oleObj spid="_x0000_s22620" name="公式" r:id="rId9" imgW="152355" imgH="200070" progId="">
                <p:embed/>
              </p:oleObj>
            </a:graphicData>
          </a:graphic>
        </p:graphicFrame>
        <p:graphicFrame>
          <p:nvGraphicFramePr>
            <p:cNvPr id="27708" name="Object 314"/>
            <p:cNvGraphicFramePr>
              <a:graphicFrameLocks noChangeAspect="1"/>
            </p:cNvGraphicFramePr>
            <p:nvPr/>
          </p:nvGraphicFramePr>
          <p:xfrm>
            <a:off x="1541" y="837"/>
            <a:ext cx="193" cy="128"/>
          </p:xfrm>
          <a:graphic>
            <a:graphicData uri="http://schemas.openxmlformats.org/presentationml/2006/ole">
              <p:oleObj spid="_x0000_s22621" name="公式" r:id="rId10" imgW="114266" imgH="114210" progId="">
                <p:embed/>
              </p:oleObj>
            </a:graphicData>
          </a:graphic>
        </p:graphicFrame>
        <p:graphicFrame>
          <p:nvGraphicFramePr>
            <p:cNvPr id="27709" name="Object 315"/>
            <p:cNvGraphicFramePr>
              <a:graphicFrameLocks noChangeAspect="1"/>
            </p:cNvGraphicFramePr>
            <p:nvPr/>
          </p:nvGraphicFramePr>
          <p:xfrm>
            <a:off x="1798" y="873"/>
            <a:ext cx="175" cy="70"/>
          </p:xfrm>
          <a:graphic>
            <a:graphicData uri="http://schemas.openxmlformats.org/presentationml/2006/ole">
              <p:oleObj spid="_x0000_s22622" name="公式" r:id="rId11" imgW="95357" imgH="47520" progId="">
                <p:embed/>
              </p:oleObj>
            </a:graphicData>
          </a:graphic>
        </p:graphicFrame>
        <p:sp>
          <p:nvSpPr>
            <p:cNvPr id="27710" name="Text Box 317"/>
            <p:cNvSpPr txBox="1">
              <a:spLocks noChangeArrowheads="1"/>
            </p:cNvSpPr>
            <p:nvPr/>
          </p:nvSpPr>
          <p:spPr bwMode="auto">
            <a:xfrm>
              <a:off x="309" y="1523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prstClr val="black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graphicFrame>
          <p:nvGraphicFramePr>
            <p:cNvPr id="27711" name="Object 318"/>
            <p:cNvGraphicFramePr>
              <a:graphicFrameLocks noChangeAspect="1"/>
            </p:cNvGraphicFramePr>
            <p:nvPr/>
          </p:nvGraphicFramePr>
          <p:xfrm>
            <a:off x="403" y="1391"/>
            <a:ext cx="214" cy="142"/>
          </p:xfrm>
          <a:graphic>
            <a:graphicData uri="http://schemas.openxmlformats.org/presentationml/2006/ole">
              <p:oleObj spid="_x0000_s22623" name="公式" r:id="rId12" imgW="114266" imgH="114210" progId="">
                <p:embed/>
              </p:oleObj>
            </a:graphicData>
          </a:graphic>
        </p:graphicFrame>
        <p:graphicFrame>
          <p:nvGraphicFramePr>
            <p:cNvPr id="27712" name="Object 319"/>
            <p:cNvGraphicFramePr>
              <a:graphicFrameLocks noChangeAspect="1"/>
            </p:cNvGraphicFramePr>
            <p:nvPr/>
          </p:nvGraphicFramePr>
          <p:xfrm>
            <a:off x="391" y="1781"/>
            <a:ext cx="194" cy="77"/>
          </p:xfrm>
          <a:graphic>
            <a:graphicData uri="http://schemas.openxmlformats.org/presentationml/2006/ole">
              <p:oleObj spid="_x0000_s22624" name="公式" r:id="rId13" imgW="95357" imgH="47520" progId="">
                <p:embed/>
              </p:oleObj>
            </a:graphicData>
          </a:graphic>
        </p:graphicFrame>
        <p:graphicFrame>
          <p:nvGraphicFramePr>
            <p:cNvPr id="27713" name="Object 320"/>
            <p:cNvGraphicFramePr>
              <a:graphicFrameLocks noChangeAspect="1"/>
            </p:cNvGraphicFramePr>
            <p:nvPr/>
          </p:nvGraphicFramePr>
          <p:xfrm>
            <a:off x="841" y="1252"/>
            <a:ext cx="211" cy="155"/>
          </p:xfrm>
          <a:graphic>
            <a:graphicData uri="http://schemas.openxmlformats.org/presentationml/2006/ole">
              <p:oleObj spid="_x0000_s22625" name="Equation" r:id="rId14" imgW="126725" imgH="177415" progId="">
                <p:embed/>
              </p:oleObj>
            </a:graphicData>
          </a:graphic>
        </p:graphicFrame>
        <p:graphicFrame>
          <p:nvGraphicFramePr>
            <p:cNvPr id="27714" name="Object 321"/>
            <p:cNvGraphicFramePr>
              <a:graphicFrameLocks noChangeAspect="1"/>
            </p:cNvGraphicFramePr>
            <p:nvPr/>
          </p:nvGraphicFramePr>
          <p:xfrm>
            <a:off x="2032" y="1422"/>
            <a:ext cx="193" cy="128"/>
          </p:xfrm>
          <a:graphic>
            <a:graphicData uri="http://schemas.openxmlformats.org/presentationml/2006/ole">
              <p:oleObj spid="_x0000_s22626" name="公式" r:id="rId15" imgW="114266" imgH="114210" progId="">
                <p:embed/>
              </p:oleObj>
            </a:graphicData>
          </a:graphic>
        </p:graphicFrame>
        <p:graphicFrame>
          <p:nvGraphicFramePr>
            <p:cNvPr id="27715" name="Object 322"/>
            <p:cNvGraphicFramePr>
              <a:graphicFrameLocks noChangeAspect="1"/>
            </p:cNvGraphicFramePr>
            <p:nvPr/>
          </p:nvGraphicFramePr>
          <p:xfrm>
            <a:off x="2025" y="1844"/>
            <a:ext cx="175" cy="70"/>
          </p:xfrm>
          <a:graphic>
            <a:graphicData uri="http://schemas.openxmlformats.org/presentationml/2006/ole">
              <p:oleObj spid="_x0000_s22627" name="公式" r:id="rId16" imgW="95357" imgH="47520" progId="">
                <p:embed/>
              </p:oleObj>
            </a:graphicData>
          </a:graphic>
        </p:graphicFrame>
        <p:sp>
          <p:nvSpPr>
            <p:cNvPr id="27716" name="Rectangle 298"/>
            <p:cNvSpPr>
              <a:spLocks noChangeArrowheads="1"/>
            </p:cNvSpPr>
            <p:nvPr/>
          </p:nvSpPr>
          <p:spPr bwMode="auto">
            <a:xfrm rot="10800000" flipV="1">
              <a:off x="1653" y="1187"/>
              <a:ext cx="288" cy="7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800" b="1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717" name="Rectangle 292"/>
            <p:cNvSpPr>
              <a:spLocks noChangeArrowheads="1"/>
            </p:cNvSpPr>
            <p:nvPr/>
          </p:nvSpPr>
          <p:spPr bwMode="auto">
            <a:xfrm rot="5400000" flipV="1">
              <a:off x="2069" y="1663"/>
              <a:ext cx="215" cy="6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800" b="1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60"/>
          <p:cNvGrpSpPr>
            <a:grpSpLocks/>
          </p:cNvGrpSpPr>
          <p:nvPr/>
        </p:nvGrpSpPr>
        <p:grpSpPr bwMode="auto">
          <a:xfrm>
            <a:off x="231775" y="4308477"/>
            <a:ext cx="3411538" cy="2316163"/>
            <a:chOff x="359" y="2351"/>
            <a:chExt cx="2149" cy="1459"/>
          </a:xfrm>
        </p:grpSpPr>
        <p:sp>
          <p:nvSpPr>
            <p:cNvPr id="27657" name="Line 326"/>
            <p:cNvSpPr>
              <a:spLocks noChangeShapeType="1"/>
            </p:cNvSpPr>
            <p:nvPr/>
          </p:nvSpPr>
          <p:spPr bwMode="auto">
            <a:xfrm>
              <a:off x="2220" y="2576"/>
              <a:ext cx="5" cy="123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58" name="Rectangle 325"/>
            <p:cNvSpPr>
              <a:spLocks noChangeArrowheads="1"/>
            </p:cNvSpPr>
            <p:nvPr/>
          </p:nvSpPr>
          <p:spPr bwMode="auto">
            <a:xfrm rot="5400000" flipV="1">
              <a:off x="2108" y="3289"/>
              <a:ext cx="224" cy="6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800" b="1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59" name="Text Box 327"/>
            <p:cNvSpPr txBox="1">
              <a:spLocks noChangeArrowheads="1"/>
            </p:cNvSpPr>
            <p:nvPr/>
          </p:nvSpPr>
          <p:spPr bwMode="auto">
            <a:xfrm>
              <a:off x="2256" y="3207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44546A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rgbClr val="44546A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1800" i="1" baseline="-25000">
                <a:solidFill>
                  <a:srgbClr val="44546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0" name="Line 329"/>
            <p:cNvSpPr>
              <a:spLocks noChangeShapeType="1"/>
            </p:cNvSpPr>
            <p:nvPr/>
          </p:nvSpPr>
          <p:spPr bwMode="auto">
            <a:xfrm rot="-5400000">
              <a:off x="1766" y="3349"/>
              <a:ext cx="0" cy="92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61" name="Rectangle 331"/>
            <p:cNvSpPr>
              <a:spLocks noChangeArrowheads="1"/>
            </p:cNvSpPr>
            <p:nvPr/>
          </p:nvSpPr>
          <p:spPr bwMode="auto">
            <a:xfrm rot="10800000" flipV="1">
              <a:off x="1704" y="2770"/>
              <a:ext cx="284" cy="81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800" b="1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2" name="Line 332"/>
            <p:cNvSpPr>
              <a:spLocks noChangeShapeType="1"/>
            </p:cNvSpPr>
            <p:nvPr/>
          </p:nvSpPr>
          <p:spPr bwMode="auto">
            <a:xfrm rot="5400000">
              <a:off x="1565" y="2678"/>
              <a:ext cx="6" cy="277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63" name="Text Box 333"/>
            <p:cNvSpPr txBox="1">
              <a:spLocks noChangeArrowheads="1"/>
            </p:cNvSpPr>
            <p:nvPr/>
          </p:nvSpPr>
          <p:spPr bwMode="auto">
            <a:xfrm>
              <a:off x="1712" y="2828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44546A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rgbClr val="44546A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1800" i="1" baseline="-25000">
                <a:solidFill>
                  <a:srgbClr val="44546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4" name="Line 334"/>
            <p:cNvSpPr>
              <a:spLocks noChangeShapeType="1"/>
            </p:cNvSpPr>
            <p:nvPr/>
          </p:nvSpPr>
          <p:spPr bwMode="auto">
            <a:xfrm rot="5400000" flipH="1" flipV="1">
              <a:off x="2106" y="2692"/>
              <a:ext cx="7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65" name="Oval 335"/>
            <p:cNvSpPr>
              <a:spLocks noChangeArrowheads="1"/>
            </p:cNvSpPr>
            <p:nvPr/>
          </p:nvSpPr>
          <p:spPr bwMode="auto">
            <a:xfrm flipH="1" flipV="1">
              <a:off x="1075" y="2806"/>
              <a:ext cx="45" cy="43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66" name="Oval 336"/>
            <p:cNvSpPr>
              <a:spLocks noChangeArrowheads="1"/>
            </p:cNvSpPr>
            <p:nvPr/>
          </p:nvSpPr>
          <p:spPr bwMode="auto">
            <a:xfrm>
              <a:off x="828" y="2810"/>
              <a:ext cx="49" cy="34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67" name="Line 337"/>
            <p:cNvSpPr>
              <a:spLocks noChangeShapeType="1"/>
            </p:cNvSpPr>
            <p:nvPr/>
          </p:nvSpPr>
          <p:spPr bwMode="auto">
            <a:xfrm>
              <a:off x="1099" y="2822"/>
              <a:ext cx="32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68" name="Line 338"/>
            <p:cNvSpPr>
              <a:spLocks noChangeShapeType="1"/>
            </p:cNvSpPr>
            <p:nvPr/>
          </p:nvSpPr>
          <p:spPr bwMode="auto">
            <a:xfrm>
              <a:off x="1416" y="2574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69" name="Line 340"/>
            <p:cNvSpPr>
              <a:spLocks noChangeShapeType="1"/>
            </p:cNvSpPr>
            <p:nvPr/>
          </p:nvSpPr>
          <p:spPr bwMode="auto">
            <a:xfrm>
              <a:off x="647" y="2834"/>
              <a:ext cx="0" cy="97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70" name="Oval 341"/>
            <p:cNvSpPr>
              <a:spLocks noChangeArrowheads="1"/>
            </p:cNvSpPr>
            <p:nvPr/>
          </p:nvSpPr>
          <p:spPr bwMode="auto">
            <a:xfrm flipV="1">
              <a:off x="562" y="3167"/>
              <a:ext cx="159" cy="18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71" name="Line 342"/>
            <p:cNvSpPr>
              <a:spLocks noChangeShapeType="1"/>
            </p:cNvSpPr>
            <p:nvPr/>
          </p:nvSpPr>
          <p:spPr bwMode="auto">
            <a:xfrm>
              <a:off x="638" y="2835"/>
              <a:ext cx="20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72" name="Line 343"/>
            <p:cNvSpPr>
              <a:spLocks noChangeShapeType="1"/>
            </p:cNvSpPr>
            <p:nvPr/>
          </p:nvSpPr>
          <p:spPr bwMode="auto">
            <a:xfrm flipH="1">
              <a:off x="644" y="3807"/>
              <a:ext cx="68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73" name="Line 344"/>
            <p:cNvSpPr>
              <a:spLocks noChangeShapeType="1"/>
            </p:cNvSpPr>
            <p:nvPr/>
          </p:nvSpPr>
          <p:spPr bwMode="auto">
            <a:xfrm>
              <a:off x="866" y="2820"/>
              <a:ext cx="2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74" name="Line 346"/>
            <p:cNvSpPr>
              <a:spLocks noChangeShapeType="1"/>
            </p:cNvSpPr>
            <p:nvPr/>
          </p:nvSpPr>
          <p:spPr bwMode="auto">
            <a:xfrm>
              <a:off x="1050" y="2902"/>
              <a:ext cx="318" cy="2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7675" name="Object 347"/>
            <p:cNvGraphicFramePr>
              <a:graphicFrameLocks noChangeAspect="1"/>
            </p:cNvGraphicFramePr>
            <p:nvPr/>
          </p:nvGraphicFramePr>
          <p:xfrm>
            <a:off x="1079" y="2565"/>
            <a:ext cx="314" cy="217"/>
          </p:xfrm>
          <a:graphic>
            <a:graphicData uri="http://schemas.openxmlformats.org/presentationml/2006/ole">
              <p:oleObj spid="_x0000_s22628" name="公式" r:id="rId17" imgW="276346" imgH="171450" progId="">
                <p:embed/>
              </p:oleObj>
            </a:graphicData>
          </a:graphic>
        </p:graphicFrame>
        <p:sp>
          <p:nvSpPr>
            <p:cNvPr id="27676" name="Text Box 348"/>
            <p:cNvSpPr txBox="1">
              <a:spLocks noChangeArrowheads="1"/>
            </p:cNvSpPr>
            <p:nvPr/>
          </p:nvSpPr>
          <p:spPr bwMode="auto">
            <a:xfrm>
              <a:off x="2054" y="3073"/>
              <a:ext cx="41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  <a:p>
              <a:pPr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7677" name="Object 350"/>
            <p:cNvGraphicFramePr>
              <a:graphicFrameLocks noChangeAspect="1"/>
            </p:cNvGraphicFramePr>
            <p:nvPr/>
          </p:nvGraphicFramePr>
          <p:xfrm>
            <a:off x="1597" y="2351"/>
            <a:ext cx="438" cy="256"/>
          </p:xfrm>
          <a:graphic>
            <a:graphicData uri="http://schemas.openxmlformats.org/presentationml/2006/ole">
              <p:oleObj spid="_x0000_s22629" name="公式" r:id="rId18" imgW="400067" imgH="200070" progId="">
                <p:embed/>
              </p:oleObj>
            </a:graphicData>
          </a:graphic>
        </p:graphicFrame>
        <p:sp>
          <p:nvSpPr>
            <p:cNvPr id="27678" name="Text Box 351"/>
            <p:cNvSpPr txBox="1">
              <a:spLocks noChangeArrowheads="1"/>
            </p:cNvSpPr>
            <p:nvPr/>
          </p:nvSpPr>
          <p:spPr bwMode="auto">
            <a:xfrm>
              <a:off x="1323" y="2427"/>
              <a:ext cx="92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                 –</a:t>
              </a:r>
            </a:p>
          </p:txBody>
        </p:sp>
        <p:graphicFrame>
          <p:nvGraphicFramePr>
            <p:cNvPr id="27679" name="Object 352"/>
            <p:cNvGraphicFramePr>
              <a:graphicFrameLocks noChangeAspect="1"/>
            </p:cNvGraphicFramePr>
            <p:nvPr/>
          </p:nvGraphicFramePr>
          <p:xfrm>
            <a:off x="883" y="2842"/>
            <a:ext cx="230" cy="169"/>
          </p:xfrm>
          <a:graphic>
            <a:graphicData uri="http://schemas.openxmlformats.org/presentationml/2006/ole">
              <p:oleObj spid="_x0000_s22630" name="Equation" r:id="rId19" imgW="126725" imgH="177415" progId="">
                <p:embed/>
              </p:oleObj>
            </a:graphicData>
          </a:graphic>
        </p:graphicFrame>
        <p:sp>
          <p:nvSpPr>
            <p:cNvPr id="27680" name="Text Box 354"/>
            <p:cNvSpPr txBox="1">
              <a:spLocks noChangeArrowheads="1"/>
            </p:cNvSpPr>
            <p:nvPr/>
          </p:nvSpPr>
          <p:spPr bwMode="auto">
            <a:xfrm>
              <a:off x="359" y="315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prstClr val="black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graphicFrame>
          <p:nvGraphicFramePr>
            <p:cNvPr id="27681" name="Object 355"/>
            <p:cNvGraphicFramePr>
              <a:graphicFrameLocks noChangeAspect="1"/>
            </p:cNvGraphicFramePr>
            <p:nvPr/>
          </p:nvGraphicFramePr>
          <p:xfrm>
            <a:off x="465" y="3010"/>
            <a:ext cx="206" cy="137"/>
          </p:xfrm>
          <a:graphic>
            <a:graphicData uri="http://schemas.openxmlformats.org/presentationml/2006/ole">
              <p:oleObj spid="_x0000_s22631" name="公式" r:id="rId20" imgW="114266" imgH="114210" progId="">
                <p:embed/>
              </p:oleObj>
            </a:graphicData>
          </a:graphic>
        </p:graphicFrame>
        <p:graphicFrame>
          <p:nvGraphicFramePr>
            <p:cNvPr id="27682" name="Object 356"/>
            <p:cNvGraphicFramePr>
              <a:graphicFrameLocks noChangeAspect="1"/>
            </p:cNvGraphicFramePr>
            <p:nvPr/>
          </p:nvGraphicFramePr>
          <p:xfrm>
            <a:off x="452" y="3392"/>
            <a:ext cx="187" cy="75"/>
          </p:xfrm>
          <a:graphic>
            <a:graphicData uri="http://schemas.openxmlformats.org/presentationml/2006/ole">
              <p:oleObj spid="_x0000_s22632" name="公式" r:id="rId21" imgW="95357" imgH="47520" progId="">
                <p:embed/>
              </p:oleObj>
            </a:graphicData>
          </a:graphic>
        </p:graphicFrame>
        <p:graphicFrame>
          <p:nvGraphicFramePr>
            <p:cNvPr id="27683" name="Object 357"/>
            <p:cNvGraphicFramePr>
              <a:graphicFrameLocks noChangeAspect="1"/>
            </p:cNvGraphicFramePr>
            <p:nvPr/>
          </p:nvGraphicFramePr>
          <p:xfrm>
            <a:off x="1767" y="3182"/>
            <a:ext cx="391" cy="280"/>
          </p:xfrm>
          <a:graphic>
            <a:graphicData uri="http://schemas.openxmlformats.org/presentationml/2006/ole">
              <p:oleObj spid="_x0000_s22633" name="Equation" r:id="rId22" imgW="476244" imgH="247590" progId="">
                <p:embed/>
              </p:oleObj>
            </a:graphicData>
          </a:graphic>
        </p:graphicFrame>
        <p:graphicFrame>
          <p:nvGraphicFramePr>
            <p:cNvPr id="27684" name="Object 359"/>
            <p:cNvGraphicFramePr>
              <a:graphicFrameLocks noChangeAspect="1"/>
            </p:cNvGraphicFramePr>
            <p:nvPr/>
          </p:nvGraphicFramePr>
          <p:xfrm>
            <a:off x="2065" y="3471"/>
            <a:ext cx="187" cy="75"/>
          </p:xfrm>
          <a:graphic>
            <a:graphicData uri="http://schemas.openxmlformats.org/presentationml/2006/ole">
              <p:oleObj spid="_x0000_s22634" name="公式" r:id="rId23" imgW="95357" imgH="47520" progId="">
                <p:embed/>
              </p:oleObj>
            </a:graphicData>
          </a:graphic>
        </p:graphicFrame>
      </p:grpSp>
      <p:pic>
        <p:nvPicPr>
          <p:cNvPr id="27656" name="Picture 6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30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2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58775" y="714375"/>
          <a:ext cx="3671888" cy="2605088"/>
        </p:xfrm>
        <a:graphic>
          <a:graphicData uri="http://schemas.openxmlformats.org/presentationml/2006/ole">
            <p:oleObj spid="_x0000_s23594" name="位图图像" r:id="rId3" imgW="3028037" imgH="2148095" progId="PBrush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939800" y="2576515"/>
          <a:ext cx="673100" cy="293687"/>
        </p:xfrm>
        <a:graphic>
          <a:graphicData uri="http://schemas.openxmlformats.org/presentationml/2006/ole">
            <p:oleObj spid="_x0000_s23595" name="位图图像" r:id="rId4" imgW="672897" imgH="293384" progId="PBrush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957263" y="1185863"/>
          <a:ext cx="723900" cy="379412"/>
        </p:xfrm>
        <a:graphic>
          <a:graphicData uri="http://schemas.openxmlformats.org/presentationml/2006/ole">
            <p:oleObj spid="_x0000_s23596" name="位图图像" r:id="rId5" imgW="724659" imgH="379401" progId="PBrush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501777" y="1712913"/>
          <a:ext cx="398463" cy="603250"/>
        </p:xfrm>
        <a:graphic>
          <a:graphicData uri="http://schemas.openxmlformats.org/presentationml/2006/ole">
            <p:oleObj spid="_x0000_s23597" name="位图图像" r:id="rId6" imgW="396742" imgH="603737" progId="PBrush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062163" y="1281113"/>
          <a:ext cx="449262" cy="500062"/>
        </p:xfrm>
        <a:graphic>
          <a:graphicData uri="http://schemas.openxmlformats.org/presentationml/2006/ole">
            <p:oleObj spid="_x0000_s23598" name="位图图像" r:id="rId7" imgW="448598" imgH="500359" progId="PBrush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568452" y="574675"/>
          <a:ext cx="371475" cy="560388"/>
        </p:xfrm>
        <a:graphic>
          <a:graphicData uri="http://schemas.openxmlformats.org/presentationml/2006/ole">
            <p:oleObj spid="_x0000_s23599" name="位图图像" r:id="rId8" imgW="370778" imgH="560882" progId="PBrush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547813" y="3011488"/>
          <a:ext cx="361950" cy="457200"/>
        </p:xfrm>
        <a:graphic>
          <a:graphicData uri="http://schemas.openxmlformats.org/presentationml/2006/ole">
            <p:oleObj spid="_x0000_s23600" name="位图图像" r:id="rId9" imgW="362156" imgH="457225" progId="PBrush">
              <p:embed/>
            </p:oleObj>
          </a:graphicData>
        </a:graphic>
      </p:graphicFrame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0" y="115888"/>
            <a:ext cx="162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altLang="zh-CN" b="1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90488" y="3746500"/>
            <a:ext cx="43926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:U</a:t>
            </a:r>
            <a:r>
              <a:rPr lang="en-US" altLang="zh-CN" sz="20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=5V,I</a:t>
            </a:r>
            <a:r>
              <a:rPr lang="en-US" altLang="zh-CN" sz="20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=5A,R=5</a:t>
            </a:r>
            <a:r>
              <a:rPr lang="el-GR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Ω</a:t>
            </a:r>
            <a:endParaRPr lang="en-US" altLang="zh-CN" sz="2800" b="1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S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断开前电路已稳定。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求：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S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断开后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R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C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L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的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电压和电流的初始值和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稳态值。</a:t>
            </a:r>
            <a:endParaRPr lang="el-GR" altLang="zh-CN" sz="2800" b="1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356100" y="476250"/>
            <a:ext cx="0" cy="6381750"/>
          </a:xfrm>
          <a:prstGeom prst="line">
            <a:avLst/>
          </a:prstGeom>
          <a:noFill/>
          <a:ln w="38100">
            <a:solidFill>
              <a:srgbClr val="0066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386263" y="280988"/>
            <a:ext cx="500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解：首先选择电路的参考方向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356102" y="774702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、求初始值</a:t>
            </a: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4787900" y="1757363"/>
          <a:ext cx="3671888" cy="2235200"/>
        </p:xfrm>
        <a:graphic>
          <a:graphicData uri="http://schemas.openxmlformats.org/presentationml/2006/ole">
            <p:oleObj spid="_x0000_s23601" name="位图图像" r:id="rId10" imgW="3062545" imgH="1863408" progId="PBrush">
              <p:embed/>
            </p:oleObj>
          </a:graphicData>
        </a:graphic>
      </p:graphicFrame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9188" y="2362200"/>
            <a:ext cx="3984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1865" y="1268415"/>
            <a:ext cx="3714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356100" y="1341438"/>
            <a:ext cx="1081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t=0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4483100" y="4081463"/>
          <a:ext cx="4751388" cy="2055812"/>
        </p:xfrm>
        <a:graphic>
          <a:graphicData uri="http://schemas.openxmlformats.org/presentationml/2006/ole">
            <p:oleObj spid="_x0000_s23602" name="公式" r:id="rId13" imgW="1346200" imgH="622300" progId="">
              <p:embed/>
            </p:oleObj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4710113" y="4011613"/>
          <a:ext cx="2520950" cy="889000"/>
        </p:xfrm>
        <a:graphic>
          <a:graphicData uri="http://schemas.openxmlformats.org/presentationml/2006/ole">
            <p:oleObj spid="_x0000_s23603" name="公式" r:id="rId14" imgW="647700" imgH="228600" progId="">
              <p:embed/>
            </p:oleObj>
          </a:graphicData>
        </a:graphic>
      </p:graphicFrame>
      <p:pic>
        <p:nvPicPr>
          <p:cNvPr id="28692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268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852" y="333377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t=0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时的等效电路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3990" y="1989138"/>
          <a:ext cx="3913187" cy="2576512"/>
        </p:xfrm>
        <a:graphic>
          <a:graphicData uri="http://schemas.openxmlformats.org/presentationml/2006/ole">
            <p:oleObj spid="_x0000_s24618" name="位图图像" r:id="rId3" imgW="3028037" imgH="1992811" progId="PBrush">
              <p:embed/>
            </p:oleObj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58890" y="981075"/>
            <a:ext cx="1258887" cy="698500"/>
            <a:chOff x="839" y="663"/>
            <a:chExt cx="615" cy="362"/>
          </a:xfrm>
        </p:grpSpPr>
        <p:sp>
          <p:nvSpPr>
            <p:cNvPr id="29719" name="AutoShape 5"/>
            <p:cNvSpPr>
              <a:spLocks noChangeArrowheads="1"/>
            </p:cNvSpPr>
            <p:nvPr/>
          </p:nvSpPr>
          <p:spPr bwMode="auto">
            <a:xfrm rot="10800000">
              <a:off x="839" y="663"/>
              <a:ext cx="615" cy="362"/>
            </a:xfrm>
            <a:prstGeom prst="wedgeEllipseCallout">
              <a:avLst>
                <a:gd name="adj1" fmla="val 28806"/>
                <a:gd name="adj2" fmla="val -104903"/>
              </a:avLst>
            </a:prstGeom>
            <a:solidFill>
              <a:srgbClr val="FFFFFF"/>
            </a:solidFill>
            <a:ln w="38100">
              <a:solidFill>
                <a:srgbClr val="CC3300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zh-CN" sz="2800" b="1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9720" name="Object 3"/>
            <p:cNvGraphicFramePr>
              <a:graphicFrameLocks noChangeAspect="1"/>
            </p:cNvGraphicFramePr>
            <p:nvPr/>
          </p:nvGraphicFramePr>
          <p:xfrm>
            <a:off x="930" y="709"/>
            <a:ext cx="453" cy="289"/>
          </p:xfrm>
          <a:graphic>
            <a:graphicData uri="http://schemas.openxmlformats.org/presentationml/2006/ole">
              <p:oleObj spid="_x0000_s24619" name="公式" r:id="rId4" imgW="406224" imgH="241195" progId="">
                <p:embed/>
              </p:oleObj>
            </a:graphicData>
          </a:graphic>
        </p:graphicFrame>
      </p:grp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211640" y="4648200"/>
          <a:ext cx="4427537" cy="1373188"/>
        </p:xfrm>
        <a:graphic>
          <a:graphicData uri="http://schemas.openxmlformats.org/presentationml/2006/ole">
            <p:oleObj spid="_x0000_s24620" name="公式" r:id="rId5" imgW="1587500" imgH="419100" progId="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393827" y="2162175"/>
          <a:ext cx="519113" cy="196850"/>
        </p:xfrm>
        <a:graphic>
          <a:graphicData uri="http://schemas.openxmlformats.org/presentationml/2006/ole">
            <p:oleObj spid="_x0000_s24621" name="位图图像" r:id="rId6" imgW="319348" imgH="120603" progId="PBrush">
              <p:embed/>
            </p:oleObj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666875" y="1700213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1A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4715" y="3803650"/>
            <a:ext cx="6556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4713" y="2435225"/>
            <a:ext cx="703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7238" y="2349502"/>
            <a:ext cx="4365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2415" y="4294188"/>
            <a:ext cx="3524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617538" y="4819652"/>
          <a:ext cx="3054350" cy="741363"/>
        </p:xfrm>
        <a:graphic>
          <a:graphicData uri="http://schemas.openxmlformats.org/presentationml/2006/ole">
            <p:oleObj spid="_x0000_s24622" name="公式" r:id="rId11" imgW="1244060" imgH="215806" progId="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539752" y="5734052"/>
          <a:ext cx="3203575" cy="785813"/>
        </p:xfrm>
        <a:graphic>
          <a:graphicData uri="http://schemas.openxmlformats.org/presentationml/2006/ole">
            <p:oleObj spid="_x0000_s24623" name="公式" r:id="rId12" imgW="1219200" imgH="228600" progId="">
              <p:embed/>
            </p:oleObj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3995738" y="1141413"/>
          <a:ext cx="4895850" cy="715962"/>
        </p:xfrm>
        <a:graphic>
          <a:graphicData uri="http://schemas.openxmlformats.org/presentationml/2006/ole">
            <p:oleObj spid="_x0000_s24624" name="公式" r:id="rId13" imgW="1816100" imgH="228600" progId="">
              <p:embed/>
            </p:oleObj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3924302" y="2076450"/>
          <a:ext cx="5006975" cy="712788"/>
        </p:xfrm>
        <a:graphic>
          <a:graphicData uri="http://schemas.openxmlformats.org/presentationml/2006/ole">
            <p:oleObj spid="_x0000_s24625" name="公式" r:id="rId14" imgW="1816100" imgH="228600" progId="">
              <p:embed/>
            </p:oleObj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059113" y="2276475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5A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971552" y="3068638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5V</a:t>
            </a:r>
          </a:p>
        </p:txBody>
      </p:sp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4211638" y="3013075"/>
          <a:ext cx="4565650" cy="1536700"/>
        </p:xfrm>
        <a:graphic>
          <a:graphicData uri="http://schemas.openxmlformats.org/presentationml/2006/ole">
            <p:oleObj spid="_x0000_s24626" name="公式" r:id="rId15" imgW="1320227" imgH="444307" progId="">
              <p:embed/>
            </p:oleObj>
          </a:graphicData>
        </a:graphic>
      </p:graphicFrame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08175" y="3573463"/>
            <a:ext cx="1258888" cy="596900"/>
            <a:chOff x="1202" y="2251"/>
            <a:chExt cx="793" cy="376"/>
          </a:xfrm>
        </p:grpSpPr>
        <p:sp>
          <p:nvSpPr>
            <p:cNvPr id="29717" name="AutoShape 22"/>
            <p:cNvSpPr>
              <a:spLocks noChangeArrowheads="1"/>
            </p:cNvSpPr>
            <p:nvPr/>
          </p:nvSpPr>
          <p:spPr bwMode="auto">
            <a:xfrm rot="20557530" flipH="1">
              <a:off x="1202" y="2251"/>
              <a:ext cx="793" cy="376"/>
            </a:xfrm>
            <a:prstGeom prst="wedgeEllipseCallout">
              <a:avLst>
                <a:gd name="adj1" fmla="val 19806"/>
                <a:gd name="adj2" fmla="val -130366"/>
              </a:avLst>
            </a:prstGeom>
            <a:solidFill>
              <a:srgbClr val="FFFFFF"/>
            </a:solidFill>
            <a:ln w="3810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zh-CN" sz="2800" b="1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9718" name="Object 11"/>
            <p:cNvGraphicFramePr>
              <a:graphicFrameLocks noChangeAspect="1"/>
            </p:cNvGraphicFramePr>
            <p:nvPr/>
          </p:nvGraphicFramePr>
          <p:xfrm>
            <a:off x="1301" y="2296"/>
            <a:ext cx="617" cy="326"/>
          </p:xfrm>
          <a:graphic>
            <a:graphicData uri="http://schemas.openxmlformats.org/presentationml/2006/ole">
              <p:oleObj spid="_x0000_s24627" name="公式" r:id="rId16" imgW="431613" imgH="228501" progId="">
                <p:embed/>
              </p:oleObj>
            </a:graphicData>
          </a:graphic>
        </p:graphicFrame>
      </p:grpSp>
      <p:pic>
        <p:nvPicPr>
          <p:cNvPr id="29716" name="Picture 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9858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389662" y="772955"/>
            <a:ext cx="83964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任何时刻，电容元件极板上的电荷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与电压 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u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成正比。</a:t>
            </a:r>
            <a:r>
              <a:rPr kumimoji="1" lang="en-US" altLang="zh-CN" sz="3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 </a:t>
            </a:r>
            <a:r>
              <a:rPr kumimoji="1"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~ </a:t>
            </a:r>
            <a:r>
              <a:rPr kumimoji="1" lang="en-US" altLang="zh-CN" sz="3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特性是过原点的直线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611188" y="4003032"/>
            <a:ext cx="1873250" cy="46166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电路符号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395290" y="333377"/>
            <a:ext cx="3671887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线性定常电容元件</a:t>
            </a:r>
          </a:p>
        </p:txBody>
      </p:sp>
      <p:grpSp>
        <p:nvGrpSpPr>
          <p:cNvPr id="246789" name="Group 5"/>
          <p:cNvGrpSpPr>
            <a:grpSpLocks/>
          </p:cNvGrpSpPr>
          <p:nvPr/>
        </p:nvGrpSpPr>
        <p:grpSpPr bwMode="auto">
          <a:xfrm>
            <a:off x="2843215" y="3473452"/>
            <a:ext cx="3190875" cy="1916113"/>
            <a:chOff x="2517" y="1099"/>
            <a:chExt cx="2010" cy="1207"/>
          </a:xfrm>
        </p:grpSpPr>
        <p:grpSp>
          <p:nvGrpSpPr>
            <p:cNvPr id="246790" name="Group 6"/>
            <p:cNvGrpSpPr>
              <a:grpSpLocks/>
            </p:cNvGrpSpPr>
            <p:nvPr/>
          </p:nvGrpSpPr>
          <p:grpSpPr bwMode="auto">
            <a:xfrm>
              <a:off x="2608" y="1099"/>
              <a:ext cx="1919" cy="858"/>
              <a:chOff x="2256" y="2764"/>
              <a:chExt cx="1919" cy="858"/>
            </a:xfrm>
          </p:grpSpPr>
          <p:sp>
            <p:nvSpPr>
              <p:cNvPr id="246791" name="Text Box 7"/>
              <p:cNvSpPr txBox="1">
                <a:spLocks noChangeArrowheads="1"/>
              </p:cNvSpPr>
              <p:nvPr/>
            </p:nvSpPr>
            <p:spPr bwMode="auto">
              <a:xfrm>
                <a:off x="3053" y="2764"/>
                <a:ext cx="29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46792" name="Line 8"/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93" name="Line 9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94" name="Oval 10"/>
              <p:cNvSpPr>
                <a:spLocks noChangeArrowheads="1"/>
              </p:cNvSpPr>
              <p:nvPr/>
            </p:nvSpPr>
            <p:spPr bwMode="auto">
              <a:xfrm>
                <a:off x="2256" y="3201"/>
                <a:ext cx="91" cy="327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795" name="Oval 11"/>
              <p:cNvSpPr>
                <a:spLocks noChangeArrowheads="1"/>
              </p:cNvSpPr>
              <p:nvPr/>
            </p:nvSpPr>
            <p:spPr bwMode="auto">
              <a:xfrm>
                <a:off x="4084" y="3201"/>
                <a:ext cx="91" cy="327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46796" name="Group 12"/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246797" name="Line 13"/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798" name="Line 14"/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6799" name="Text Box 15"/>
            <p:cNvSpPr txBox="1">
              <a:spLocks noChangeArrowheads="1"/>
            </p:cNvSpPr>
            <p:nvPr/>
          </p:nvSpPr>
          <p:spPr bwMode="auto">
            <a:xfrm>
              <a:off x="2517" y="1706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246800" name="Text Box 16"/>
            <p:cNvSpPr txBox="1">
              <a:spLocks noChangeArrowheads="1"/>
            </p:cNvSpPr>
            <p:nvPr/>
          </p:nvSpPr>
          <p:spPr bwMode="auto">
            <a:xfrm>
              <a:off x="4150" y="1706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246801" name="Text Box 17"/>
            <p:cNvSpPr txBox="1">
              <a:spLocks noChangeArrowheads="1"/>
            </p:cNvSpPr>
            <p:nvPr/>
          </p:nvSpPr>
          <p:spPr bwMode="auto">
            <a:xfrm>
              <a:off x="3379" y="1979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246802" name="Text Box 18"/>
            <p:cNvSpPr txBox="1">
              <a:spLocks noChangeArrowheads="1"/>
            </p:cNvSpPr>
            <p:nvPr/>
          </p:nvSpPr>
          <p:spPr bwMode="auto">
            <a:xfrm>
              <a:off x="2971" y="129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</a:p>
          </p:txBody>
        </p:sp>
        <p:sp>
          <p:nvSpPr>
            <p:cNvPr id="246803" name="Text Box 19"/>
            <p:cNvSpPr txBox="1">
              <a:spLocks noChangeArrowheads="1"/>
            </p:cNvSpPr>
            <p:nvPr/>
          </p:nvSpPr>
          <p:spPr bwMode="auto">
            <a:xfrm>
              <a:off x="3651" y="129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</a:p>
          </p:txBody>
        </p:sp>
      </p:grpSp>
      <p:graphicFrame>
        <p:nvGraphicFramePr>
          <p:cNvPr id="2468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1931168"/>
              </p:ext>
            </p:extLst>
          </p:nvPr>
        </p:nvGraphicFramePr>
        <p:xfrm>
          <a:off x="1676402" y="2349500"/>
          <a:ext cx="3008313" cy="1011238"/>
        </p:xfrm>
        <a:graphic>
          <a:graphicData uri="http://schemas.openxmlformats.org/presentationml/2006/ole">
            <p:oleObj spid="_x0000_s2055" name="公式" r:id="rId3" imgW="1200201" imgH="400140" progId="">
              <p:embed/>
            </p:oleObj>
          </a:graphicData>
        </a:graphic>
      </p:graphicFrame>
      <p:sp>
        <p:nvSpPr>
          <p:cNvPr id="246805" name="Text Box 21"/>
          <p:cNvSpPr txBox="1">
            <a:spLocks noChangeArrowheads="1"/>
          </p:cNvSpPr>
          <p:nvPr/>
        </p:nvSpPr>
        <p:spPr bwMode="auto">
          <a:xfrm>
            <a:off x="2484440" y="5440792"/>
            <a:ext cx="5400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称为电容器的电容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单位：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 (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法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 (Farad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，法拉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),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F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p F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等表示。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46806" name="Group 22"/>
          <p:cNvGrpSpPr>
            <a:grpSpLocks/>
          </p:cNvGrpSpPr>
          <p:nvPr/>
        </p:nvGrpSpPr>
        <p:grpSpPr bwMode="auto">
          <a:xfrm>
            <a:off x="6156327" y="1843090"/>
            <a:ext cx="2232025" cy="2468563"/>
            <a:chOff x="3795" y="1343"/>
            <a:chExt cx="1406" cy="1555"/>
          </a:xfrm>
        </p:grpSpPr>
        <p:grpSp>
          <p:nvGrpSpPr>
            <p:cNvPr id="246807" name="Group 23"/>
            <p:cNvGrpSpPr>
              <a:grpSpLocks/>
            </p:cNvGrpSpPr>
            <p:nvPr/>
          </p:nvGrpSpPr>
          <p:grpSpPr bwMode="auto">
            <a:xfrm>
              <a:off x="3795" y="1391"/>
              <a:ext cx="1406" cy="1507"/>
              <a:chOff x="336" y="1872"/>
              <a:chExt cx="1056" cy="1104"/>
            </a:xfrm>
          </p:grpSpPr>
          <p:sp>
            <p:nvSpPr>
              <p:cNvPr id="246808" name="Line 24"/>
              <p:cNvSpPr>
                <a:spLocks noChangeShapeType="1"/>
              </p:cNvSpPr>
              <p:nvPr/>
            </p:nvSpPr>
            <p:spPr bwMode="auto">
              <a:xfrm>
                <a:off x="336" y="2544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09" name="Line 25"/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810" name="Text Box 26"/>
            <p:cNvSpPr txBox="1">
              <a:spLocks noChangeArrowheads="1"/>
            </p:cNvSpPr>
            <p:nvPr/>
          </p:nvSpPr>
          <p:spPr bwMode="auto">
            <a:xfrm>
              <a:off x="4421" y="1343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q</a:t>
              </a:r>
              <a:endPara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811" name="Text Box 27"/>
            <p:cNvSpPr txBox="1">
              <a:spLocks noChangeArrowheads="1"/>
            </p:cNvSpPr>
            <p:nvPr/>
          </p:nvSpPr>
          <p:spPr bwMode="auto">
            <a:xfrm>
              <a:off x="4927" y="2307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246812" name="Text Box 28"/>
            <p:cNvSpPr txBox="1">
              <a:spLocks noChangeArrowheads="1"/>
            </p:cNvSpPr>
            <p:nvPr/>
          </p:nvSpPr>
          <p:spPr bwMode="auto">
            <a:xfrm>
              <a:off x="4324" y="2355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46813" name="Freeform 29"/>
            <p:cNvSpPr>
              <a:spLocks/>
            </p:cNvSpPr>
            <p:nvPr/>
          </p:nvSpPr>
          <p:spPr bwMode="auto">
            <a:xfrm>
              <a:off x="4513" y="2102"/>
              <a:ext cx="116" cy="233"/>
            </a:xfrm>
            <a:custGeom>
              <a:avLst/>
              <a:gdLst>
                <a:gd name="T0" fmla="*/ 0 w 55"/>
                <a:gd name="T1" fmla="*/ 0 h 117"/>
                <a:gd name="T2" fmla="*/ 48 w 55"/>
                <a:gd name="T3" fmla="*/ 45 h 117"/>
                <a:gd name="T4" fmla="*/ 45 w 55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17">
                  <a:moveTo>
                    <a:pt x="0" y="0"/>
                  </a:moveTo>
                  <a:cubicBezTo>
                    <a:pt x="8" y="7"/>
                    <a:pt x="41" y="25"/>
                    <a:pt x="48" y="45"/>
                  </a:cubicBezTo>
                  <a:cubicBezTo>
                    <a:pt x="55" y="65"/>
                    <a:pt x="46" y="102"/>
                    <a:pt x="45" y="117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814" name="Text Box 30"/>
            <p:cNvSpPr txBox="1">
              <a:spLocks noChangeArrowheads="1"/>
            </p:cNvSpPr>
            <p:nvPr/>
          </p:nvSpPr>
          <p:spPr bwMode="auto">
            <a:xfrm>
              <a:off x="4558" y="1933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 flipV="1">
              <a:off x="3878" y="1797"/>
              <a:ext cx="998" cy="86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816" name="Text Box 32"/>
          <p:cNvSpPr txBox="1">
            <a:spLocks noChangeArrowheads="1"/>
          </p:cNvSpPr>
          <p:nvPr/>
        </p:nvSpPr>
        <p:spPr bwMode="auto">
          <a:xfrm>
            <a:off x="755652" y="5516564"/>
            <a:ext cx="1439863" cy="461665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单位</a:t>
            </a:r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515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4417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4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0"/>
                                        <p:tgtEl>
                                          <p:spTgt spid="24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90" fill="hold"/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" fill="hold"/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 autoUpdateAnimBg="0"/>
      <p:bldP spid="246787" grpId="0" animBg="1" autoUpdateAnimBg="0"/>
      <p:bldP spid="246788" grpId="0" animBg="1"/>
      <p:bldP spid="246805" grpId="0" autoUpdateAnimBg="0"/>
      <p:bldP spid="2468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125415" y="1881190"/>
          <a:ext cx="3311525" cy="2058987"/>
        </p:xfrm>
        <a:graphic>
          <a:graphicData uri="http://schemas.openxmlformats.org/presentationml/2006/ole">
            <p:oleObj spid="_x0000_s25626" name="位图图像" r:id="rId3" imgW="2734723" imgH="1699497" progId="PBrush">
              <p:embed/>
            </p:oleObj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50825" y="333377"/>
            <a:ext cx="4465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、求稳态值即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t=∞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时的值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825" y="3238500"/>
            <a:ext cx="673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825" y="2055813"/>
            <a:ext cx="7239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498725"/>
            <a:ext cx="3984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8463" y="2028827"/>
            <a:ext cx="4492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1115" y="1379540"/>
            <a:ext cx="3714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1113" y="36988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1187452" y="4257675"/>
          <a:ext cx="2105025" cy="788988"/>
        </p:xfrm>
        <a:graphic>
          <a:graphicData uri="http://schemas.openxmlformats.org/presentationml/2006/ole">
            <p:oleObj spid="_x0000_s25627" name="公式" r:id="rId10" imgW="609600" imgH="228600" progId="">
              <p:embed/>
            </p:oleObj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1116015" y="5265740"/>
          <a:ext cx="2117725" cy="720725"/>
        </p:xfrm>
        <a:graphic>
          <a:graphicData uri="http://schemas.openxmlformats.org/presentationml/2006/ole">
            <p:oleObj spid="_x0000_s25628" name="公式" r:id="rId11" imgW="634449" imgH="215713" progId="">
              <p:embed/>
            </p:oleObj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3635377" y="1196975"/>
          <a:ext cx="5095875" cy="700088"/>
        </p:xfrm>
        <a:graphic>
          <a:graphicData uri="http://schemas.openxmlformats.org/presentationml/2006/ole">
            <p:oleObj spid="_x0000_s25629" name="公式" r:id="rId12" imgW="1663700" imgH="228600" progId="">
              <p:embed/>
            </p:oleObj>
          </a:graphicData>
        </a:graphic>
      </p:graphicFrame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3779838" y="2492375"/>
          <a:ext cx="4495800" cy="1333500"/>
        </p:xfrm>
        <a:graphic>
          <a:graphicData uri="http://schemas.openxmlformats.org/presentationml/2006/ole">
            <p:oleObj spid="_x0000_s25630" name="公式" r:id="rId13" imgW="1497950" imgH="444307" progId="">
              <p:embed/>
            </p:oleObj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3779838" y="4086227"/>
          <a:ext cx="5448300" cy="1439863"/>
        </p:xfrm>
        <a:graphic>
          <a:graphicData uri="http://schemas.openxmlformats.org/presentationml/2006/ole">
            <p:oleObj spid="_x0000_s25631" name="公式" r:id="rId14" imgW="2476500" imgH="457200" progId="">
              <p:embed/>
            </p:oleObj>
          </a:graphicData>
        </a:graphic>
      </p:graphicFrame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179390" y="908052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t=∞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时的等效电路</a:t>
            </a:r>
          </a:p>
        </p:txBody>
      </p:sp>
      <p:pic>
        <p:nvPicPr>
          <p:cNvPr id="30736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5044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4213" y="155733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由换路前电路（旧稳定状态）求</a:t>
            </a:r>
            <a:r>
              <a:rPr kumimoji="1" lang="en-US" altLang="zh-CN" sz="2800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en-US" altLang="zh-CN" sz="2800" b="1" i="1" baseline="-250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(0</a:t>
            </a:r>
            <a:r>
              <a:rPr kumimoji="1" lang="en-US" altLang="zh-CN" sz="2800" b="1" baseline="300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1"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sz="2800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2800" b="1" i="1" baseline="-250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kumimoji="1"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(0</a:t>
            </a:r>
            <a:r>
              <a:rPr kumimoji="1" lang="en-US" altLang="zh-CN" sz="2800" b="1" baseline="300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1"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47727" y="3062288"/>
            <a:ext cx="3832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画</a:t>
            </a:r>
            <a:r>
              <a:rPr kumimoji="1"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en-US" altLang="zh-CN" sz="2800" b="1" baseline="300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等值电路。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77888" y="4724402"/>
            <a:ext cx="599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kumimoji="1"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en-US" altLang="zh-CN" sz="2800" b="1" baseline="300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电路求所需各变量的初始值。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08063" y="3573463"/>
            <a:ext cx="71802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F"/>
            </a:pP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有初始值，用</a:t>
            </a:r>
            <a:r>
              <a:rPr kumimoji="1"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恒压源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替代；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F"/>
            </a:pPr>
            <a:r>
              <a:rPr kumimoji="1"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电感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有初始值，用</a:t>
            </a:r>
            <a:r>
              <a:rPr kumimoji="1"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恒流源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替代；</a:t>
            </a:r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396875" y="188913"/>
            <a:ext cx="467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换路后初始值的确定及步骤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68315" y="836613"/>
            <a:ext cx="8675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初始值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（起始值）： 即</a:t>
            </a:r>
            <a:r>
              <a:rPr kumimoji="1" lang="en-US" altLang="zh-CN" sz="2800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800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2800" b="1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kumimoji="1" lang="en-US" altLang="zh-CN" sz="2800" b="1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kumimoji="1" lang="en-US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=0+</a:t>
            </a:r>
            <a:r>
              <a:rPr kumimoji="1"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的大小</a:t>
            </a:r>
            <a:endParaRPr lang="zh-CN" altLang="en-US" sz="280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827088" y="2205038"/>
            <a:ext cx="8316912" cy="863600"/>
            <a:chOff x="567" y="1207"/>
            <a:chExt cx="5193" cy="544"/>
          </a:xfrm>
        </p:grpSpPr>
        <p:sp>
          <p:nvSpPr>
            <p:cNvPr id="31755" name="Text Box 13"/>
            <p:cNvSpPr txBox="1">
              <a:spLocks noChangeArrowheads="1"/>
            </p:cNvSpPr>
            <p:nvPr/>
          </p:nvSpPr>
          <p:spPr bwMode="auto">
            <a:xfrm>
              <a:off x="567" y="1298"/>
              <a:ext cx="14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2.</a:t>
              </a:r>
              <a:r>
                <a:rPr kumimoji="1" lang="zh-CN" altLang="en-US" sz="2800" b="1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由换路定律</a:t>
              </a:r>
            </a:p>
          </p:txBody>
        </p:sp>
        <p:graphicFrame>
          <p:nvGraphicFramePr>
            <p:cNvPr id="31756" name="Object 2"/>
            <p:cNvGraphicFramePr>
              <a:graphicFrameLocks noChangeAspect="1"/>
            </p:cNvGraphicFramePr>
            <p:nvPr/>
          </p:nvGraphicFramePr>
          <p:xfrm>
            <a:off x="2109" y="1207"/>
            <a:ext cx="1741" cy="544"/>
          </p:xfrm>
          <a:graphic>
            <a:graphicData uri="http://schemas.openxmlformats.org/presentationml/2006/ole">
              <p:oleObj spid="_x0000_s26630" name="公式" r:id="rId3" imgW="1079032" imgH="482391" progId="">
                <p:embed/>
              </p:oleObj>
            </a:graphicData>
          </a:graphic>
        </p:graphicFrame>
        <p:sp>
          <p:nvSpPr>
            <p:cNvPr id="31757" name="AutoShape 15"/>
            <p:cNvSpPr>
              <a:spLocks/>
            </p:cNvSpPr>
            <p:nvPr/>
          </p:nvSpPr>
          <p:spPr bwMode="auto">
            <a:xfrm>
              <a:off x="2018" y="1344"/>
              <a:ext cx="62" cy="326"/>
            </a:xfrm>
            <a:prstGeom prst="leftBrace">
              <a:avLst>
                <a:gd name="adj1" fmla="val 43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3833" y="1207"/>
              <a:ext cx="19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得</a:t>
              </a:r>
              <a:r>
                <a:rPr kumimoji="1" lang="en-US" altLang="zh-CN" sz="3200" b="1" i="1">
                  <a:solidFill>
                    <a:prstClr val="black"/>
                  </a:solidFill>
                  <a:ea typeface="黑体" panose="02010609060101010101" pitchFamily="49" charset="-122"/>
                </a:rPr>
                <a:t>u</a:t>
              </a:r>
              <a:r>
                <a:rPr kumimoji="1" lang="en-US" altLang="zh-CN" sz="2800" b="1" i="1">
                  <a:solidFill>
                    <a:prstClr val="black"/>
                  </a:solidFill>
                  <a:ea typeface="黑体" panose="02010609060101010101" pitchFamily="49" charset="-122"/>
                </a:rPr>
                <a:t>C</a:t>
              </a:r>
              <a:r>
                <a:rPr kumimoji="1" lang="en-US" altLang="zh-CN" sz="2800" b="1">
                  <a:solidFill>
                    <a:prstClr val="black"/>
                  </a:solidFill>
                  <a:ea typeface="黑体" panose="02010609060101010101" pitchFamily="49" charset="-122"/>
                </a:rPr>
                <a:t>(0)</a:t>
              </a:r>
              <a:r>
                <a:rPr kumimoji="1" lang="zh-CN" altLang="en-US" sz="2800" b="1">
                  <a:solidFill>
                    <a:prstClr val="black"/>
                  </a:solidFill>
                  <a:ea typeface="黑体" panose="02010609060101010101" pitchFamily="49" charset="-122"/>
                </a:rPr>
                <a:t>、</a:t>
              </a:r>
              <a:r>
                <a:rPr kumimoji="1" lang="en-US" altLang="zh-CN" sz="3200" b="1" i="1">
                  <a:solidFill>
                    <a:prstClr val="black"/>
                  </a:solidFill>
                  <a:ea typeface="黑体" panose="02010609060101010101" pitchFamily="49" charset="-122"/>
                </a:rPr>
                <a:t>i</a:t>
              </a:r>
              <a:r>
                <a:rPr kumimoji="1" lang="en-US" altLang="zh-CN" sz="2000" b="1" i="1">
                  <a:solidFill>
                    <a:prstClr val="black"/>
                  </a:solidFill>
                  <a:ea typeface="黑体" panose="02010609060101010101" pitchFamily="49" charset="-122"/>
                </a:rPr>
                <a:t>L</a:t>
              </a:r>
              <a:r>
                <a:rPr kumimoji="1" lang="en-US" altLang="zh-CN" sz="2800" b="1">
                  <a:solidFill>
                    <a:prstClr val="black"/>
                  </a:solidFill>
                  <a:ea typeface="黑体" panose="02010609060101010101" pitchFamily="49" charset="-122"/>
                </a:rPr>
                <a:t>(0)</a:t>
              </a:r>
            </a:p>
          </p:txBody>
        </p:sp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68315" y="5481638"/>
            <a:ext cx="8245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稳态值的确定：对新稳态电路的分析。</a:t>
            </a:r>
          </a:p>
        </p:txBody>
      </p:sp>
      <p:pic>
        <p:nvPicPr>
          <p:cNvPr id="317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35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5150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build="p" autoUpdateAnimBg="0"/>
      <p:bldP spid="5" grpId="0"/>
      <p:bldP spid="7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0" y="-42863"/>
            <a:ext cx="70818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16504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四、研究过渡过程的意义及方法</a:t>
            </a:r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307975" y="930275"/>
            <a:ext cx="116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意义</a:t>
            </a:r>
            <a:r>
              <a:rPr kumimoji="1"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2772" name="Rectangle 21"/>
          <p:cNvSpPr>
            <a:spLocks noChangeArrowheads="1"/>
          </p:cNvSpPr>
          <p:nvPr/>
        </p:nvSpPr>
        <p:spPr bwMode="auto">
          <a:xfrm>
            <a:off x="-1189038" y="300290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4630" name="Rectangle 22"/>
          <p:cNvSpPr>
            <a:spLocks noChangeArrowheads="1"/>
          </p:cNvSpPr>
          <p:nvPr/>
        </p:nvSpPr>
        <p:spPr bwMode="auto">
          <a:xfrm>
            <a:off x="1054100" y="804865"/>
            <a:ext cx="80899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利用电路暂态过程产生特定波形的电信号。如锯齿波、三角波、尖脉冲等，应用于电子电路。</a:t>
            </a:r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1071565" y="1873252"/>
            <a:ext cx="80724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控制、预防可能产生的危害。暂态过程开始的瞬间可能产生过电压、过电流使电气设备或元件损坏。</a:t>
            </a:r>
          </a:p>
        </p:txBody>
      </p:sp>
      <p:sp>
        <p:nvSpPr>
          <p:cNvPr id="324641" name="Rectangle 33"/>
          <p:cNvSpPr>
            <a:spLocks noChangeArrowheads="1"/>
          </p:cNvSpPr>
          <p:nvPr/>
        </p:nvSpPr>
        <p:spPr bwMode="auto">
          <a:xfrm>
            <a:off x="268288" y="3025775"/>
            <a:ext cx="132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 </a:t>
            </a:r>
          </a:p>
        </p:txBody>
      </p:sp>
      <p:sp>
        <p:nvSpPr>
          <p:cNvPr id="324642" name="Rectangle 34"/>
          <p:cNvSpPr>
            <a:spLocks noChangeArrowheads="1"/>
          </p:cNvSpPr>
          <p:nvPr/>
        </p:nvSpPr>
        <p:spPr bwMode="auto">
          <a:xfrm>
            <a:off x="1058863" y="2987675"/>
            <a:ext cx="222091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经典法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24643" name="Rectangle 35"/>
          <p:cNvSpPr>
            <a:spLocks noChangeArrowheads="1"/>
          </p:cNvSpPr>
          <p:nvPr/>
        </p:nvSpPr>
        <p:spPr bwMode="auto">
          <a:xfrm>
            <a:off x="1127127" y="4491040"/>
            <a:ext cx="300196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三要素法 </a:t>
            </a:r>
          </a:p>
        </p:txBody>
      </p:sp>
      <p:sp>
        <p:nvSpPr>
          <p:cNvPr id="324644" name="Rectangle 36"/>
          <p:cNvSpPr>
            <a:spLocks noChangeArrowheads="1"/>
          </p:cNvSpPr>
          <p:nvPr/>
        </p:nvSpPr>
        <p:spPr bwMode="auto">
          <a:xfrm>
            <a:off x="1081088" y="3363915"/>
            <a:ext cx="80629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即列出表征该电路工作状态的以时间为自变量的微分方程，然后再利用已知的初始条件求解。</a:t>
            </a:r>
          </a:p>
        </p:txBody>
      </p:sp>
      <p:sp>
        <p:nvSpPr>
          <p:cNvPr id="324645" name="Rectangle 37"/>
          <p:cNvSpPr>
            <a:spLocks noChangeArrowheads="1"/>
          </p:cNvSpPr>
          <p:nvPr/>
        </p:nvSpPr>
        <p:spPr bwMode="auto">
          <a:xfrm>
            <a:off x="930275" y="4876802"/>
            <a:ext cx="79390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只有一个储能元件或通过简化可化成一个储能元件的一阶电路，可采用三要素法来快速求解。</a:t>
            </a:r>
          </a:p>
        </p:txBody>
      </p:sp>
      <p:pic>
        <p:nvPicPr>
          <p:cNvPr id="3278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8180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4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4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4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4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/>
      <p:bldP spid="324626" grpId="0"/>
      <p:bldP spid="324630" grpId="0"/>
      <p:bldP spid="324631" grpId="0"/>
      <p:bldP spid="324641" grpId="0"/>
      <p:bldP spid="324642" grpId="0"/>
      <p:bldP spid="324643" grpId="0"/>
      <p:bldP spid="324644" grpId="0"/>
      <p:bldP spid="3246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0" y="927102"/>
            <a:ext cx="5651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16504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3.3.1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i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RC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电路的零输入响应</a:t>
            </a:r>
          </a:p>
        </p:txBody>
      </p:sp>
      <p:sp>
        <p:nvSpPr>
          <p:cNvPr id="326673" name="Rectangle 17"/>
          <p:cNvSpPr>
            <a:spLocks noChangeArrowheads="1"/>
          </p:cNvSpPr>
          <p:nvPr/>
        </p:nvSpPr>
        <p:spPr bwMode="auto">
          <a:xfrm>
            <a:off x="471490" y="1585913"/>
            <a:ext cx="195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零输入响应</a:t>
            </a:r>
          </a:p>
        </p:txBody>
      </p:sp>
      <p:sp>
        <p:nvSpPr>
          <p:cNvPr id="33796" name="Rectangle 18"/>
          <p:cNvSpPr>
            <a:spLocks noChangeArrowheads="1"/>
          </p:cNvSpPr>
          <p:nvPr/>
        </p:nvSpPr>
        <p:spPr bwMode="auto">
          <a:xfrm>
            <a:off x="-1189038" y="300290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6675" name="Rectangle 19"/>
          <p:cNvSpPr>
            <a:spLocks noChangeArrowheads="1"/>
          </p:cNvSpPr>
          <p:nvPr/>
        </p:nvSpPr>
        <p:spPr bwMode="auto">
          <a:xfrm>
            <a:off x="573088" y="2003425"/>
            <a:ext cx="85709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在外界输入为零的情况下，全靠电容的初始储能作为激励所产生的响应。    </a:t>
            </a:r>
          </a:p>
        </p:txBody>
      </p:sp>
      <p:sp>
        <p:nvSpPr>
          <p:cNvPr id="326678" name="Text Box 22"/>
          <p:cNvSpPr txBox="1">
            <a:spLocks noChangeArrowheads="1"/>
          </p:cNvSpPr>
          <p:nvPr/>
        </p:nvSpPr>
        <p:spPr bwMode="auto">
          <a:xfrm>
            <a:off x="2863850" y="1581150"/>
            <a:ext cx="475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实质：</a:t>
            </a:r>
            <a:r>
              <a:rPr lang="en-US" altLang="zh-CN" b="1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RC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电路的放电过程</a:t>
            </a:r>
          </a:p>
        </p:txBody>
      </p:sp>
      <p:sp>
        <p:nvSpPr>
          <p:cNvPr id="326734" name="Text Box 78"/>
          <p:cNvSpPr txBox="1">
            <a:spLocks noChangeArrowheads="1"/>
          </p:cNvSpPr>
          <p:nvPr/>
        </p:nvSpPr>
        <p:spPr bwMode="auto">
          <a:xfrm>
            <a:off x="1244600" y="4932363"/>
            <a:ext cx="3252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经电阻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放电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268413" y="4305300"/>
            <a:ext cx="2678112" cy="609600"/>
            <a:chOff x="381" y="2768"/>
            <a:chExt cx="1687" cy="384"/>
          </a:xfrm>
        </p:grpSpPr>
        <p:sp>
          <p:nvSpPr>
            <p:cNvPr id="33806" name="Text Box 77"/>
            <p:cNvSpPr txBox="1">
              <a:spLocks noChangeArrowheads="1"/>
            </p:cNvSpPr>
            <p:nvPr/>
          </p:nvSpPr>
          <p:spPr bwMode="auto">
            <a:xfrm>
              <a:off x="381" y="2768"/>
              <a:ext cx="168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t</a:t>
              </a:r>
              <a:r>
                <a:rPr lang="en-US" altLang="zh-CN" b="1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=0</a:t>
              </a:r>
              <a:r>
                <a:rPr lang="zh-CN" altLang="en-US" b="1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时开关</a:t>
              </a:r>
              <a:endParaRPr lang="zh-CN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33807" name="Object 79"/>
            <p:cNvGraphicFramePr>
              <a:graphicFrameLocks noChangeAspect="1"/>
            </p:cNvGraphicFramePr>
            <p:nvPr/>
          </p:nvGraphicFramePr>
          <p:xfrm>
            <a:off x="1302" y="2894"/>
            <a:ext cx="643" cy="227"/>
          </p:xfrm>
          <a:graphic>
            <a:graphicData uri="http://schemas.openxmlformats.org/presentationml/2006/ole">
              <p:oleObj spid="_x0000_s27662" name="Equation" r:id="rId3" imgW="609690" imgH="209520" progId="">
                <p:embed/>
              </p:oleObj>
            </a:graphicData>
          </a:graphic>
        </p:graphicFrame>
      </p:grpSp>
      <p:sp>
        <p:nvSpPr>
          <p:cNvPr id="326730" name="Text Box 74"/>
          <p:cNvSpPr txBox="1">
            <a:spLocks noChangeArrowheads="1"/>
          </p:cNvSpPr>
          <p:nvPr/>
        </p:nvSpPr>
        <p:spPr bwMode="auto">
          <a:xfrm>
            <a:off x="1233488" y="3311527"/>
            <a:ext cx="450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图示电路中换路前电路已处稳态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</p:txBody>
      </p:sp>
      <p:sp>
        <p:nvSpPr>
          <p:cNvPr id="326739" name="Rectangle 83"/>
          <p:cNvSpPr>
            <a:spLocks noGrp="1" noChangeArrowheads="1"/>
          </p:cNvSpPr>
          <p:nvPr>
            <p:ph type="title"/>
          </p:nvPr>
        </p:nvSpPr>
        <p:spPr>
          <a:xfrm>
            <a:off x="471490" y="341314"/>
            <a:ext cx="8229600" cy="4826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3.3  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一阶电路的零输入响应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26756" name="Object 100"/>
          <p:cNvGraphicFramePr>
            <a:graphicFrameLocks noChangeAspect="1"/>
          </p:cNvGraphicFramePr>
          <p:nvPr/>
        </p:nvGraphicFramePr>
        <p:xfrm>
          <a:off x="2149475" y="3876675"/>
          <a:ext cx="1651000" cy="522288"/>
        </p:xfrm>
        <a:graphic>
          <a:graphicData uri="http://schemas.openxmlformats.org/presentationml/2006/ole">
            <p:oleObj spid="_x0000_s27663" name="Equation" r:id="rId4" imgW="723586" imgH="228501" progId="">
              <p:embed/>
            </p:oleObj>
          </a:graphicData>
        </a:graphic>
      </p:graphicFrame>
      <p:graphicFrame>
        <p:nvGraphicFramePr>
          <p:cNvPr id="10261" name="Object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08650" y="3024188"/>
          <a:ext cx="3251200" cy="2438400"/>
        </p:xfrm>
        <a:graphic>
          <a:graphicData uri="http://schemas.openxmlformats.org/presentationml/2006/ole">
            <p:oleObj spid="_x0000_s27664" name="演示文稿" r:id="rId5" imgW="4520062" imgH="3389463" progId="PowerPoint.Show.8">
              <p:embed/>
            </p:oleObj>
          </a:graphicData>
        </a:graphic>
      </p:graphicFrame>
      <p:pic>
        <p:nvPicPr>
          <p:cNvPr id="33805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4788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1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2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2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/>
      <p:bldP spid="326673" grpId="0"/>
      <p:bldP spid="326675" grpId="0"/>
      <p:bldP spid="326678" grpId="0" autoUpdateAnimBg="0"/>
      <p:bldP spid="326734" grpId="0"/>
      <p:bldP spid="326730" grpId="0"/>
      <p:bldP spid="3267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3" name="Object 3"/>
          <p:cNvGraphicFramePr>
            <a:graphicFrameLocks noChangeAspect="1"/>
          </p:cNvGraphicFramePr>
          <p:nvPr/>
        </p:nvGraphicFramePr>
        <p:xfrm>
          <a:off x="2376490" y="3240088"/>
          <a:ext cx="2390775" cy="889000"/>
        </p:xfrm>
        <a:graphic>
          <a:graphicData uri="http://schemas.openxmlformats.org/presentationml/2006/ole">
            <p:oleObj spid="_x0000_s28706" name="Equation" r:id="rId3" imgW="1009757" imgH="362070" progId="">
              <p:embed/>
            </p:oleObj>
          </a:graphicData>
        </a:graphic>
      </p:graphicFrame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2422527" y="2381250"/>
          <a:ext cx="1431925" cy="914400"/>
        </p:xfrm>
        <a:graphic>
          <a:graphicData uri="http://schemas.openxmlformats.org/presentationml/2006/ole">
            <p:oleObj spid="_x0000_s28707" name="Equation" r:id="rId4" imgW="780954" imgH="476280" progId="">
              <p:embed/>
            </p:oleObj>
          </a:graphicData>
        </a:graphic>
      </p:graphicFrame>
      <p:graphicFrame>
        <p:nvGraphicFramePr>
          <p:cNvPr id="327685" name="Object 5"/>
          <p:cNvGraphicFramePr>
            <a:graphicFrameLocks noChangeAspect="1"/>
          </p:cNvGraphicFramePr>
          <p:nvPr/>
        </p:nvGraphicFramePr>
        <p:xfrm>
          <a:off x="2420940" y="1751015"/>
          <a:ext cx="1277937" cy="568325"/>
        </p:xfrm>
        <a:graphic>
          <a:graphicData uri="http://schemas.openxmlformats.org/presentationml/2006/ole">
            <p:oleObj spid="_x0000_s28708" name="公式" r:id="rId5" imgW="457335" imgH="190620" progId="">
              <p:embed/>
            </p:oleObj>
          </a:graphicData>
        </a:graphic>
      </p:graphicFrame>
      <p:sp>
        <p:nvSpPr>
          <p:cNvPr id="327696" name="Text Box 16"/>
          <p:cNvSpPr txBox="1">
            <a:spLocks noChangeArrowheads="1"/>
          </p:cNvSpPr>
          <p:nvPr/>
        </p:nvSpPr>
        <p:spPr bwMode="auto">
          <a:xfrm>
            <a:off x="423863" y="1157288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1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列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KVL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方程</a:t>
            </a:r>
          </a:p>
        </p:txBody>
      </p:sp>
      <p:graphicFrame>
        <p:nvGraphicFramePr>
          <p:cNvPr id="327697" name="Object 17"/>
          <p:cNvGraphicFramePr>
            <a:graphicFrameLocks noChangeAspect="1"/>
          </p:cNvGraphicFramePr>
          <p:nvPr/>
        </p:nvGraphicFramePr>
        <p:xfrm>
          <a:off x="2363790" y="1109663"/>
          <a:ext cx="1792287" cy="576262"/>
        </p:xfrm>
        <a:graphic>
          <a:graphicData uri="http://schemas.openxmlformats.org/presentationml/2006/ole">
            <p:oleObj spid="_x0000_s28709" name="公式" r:id="rId6" imgW="685868" imgH="200070" progId="">
              <p:embed/>
            </p:oleObj>
          </a:graphicData>
        </a:graphic>
      </p:graphicFrame>
      <p:sp>
        <p:nvSpPr>
          <p:cNvPr id="327698" name="Text Box 18"/>
          <p:cNvSpPr txBox="1">
            <a:spLocks noChangeArrowheads="1"/>
          </p:cNvSpPr>
          <p:nvPr/>
        </p:nvSpPr>
        <p:spPr bwMode="auto">
          <a:xfrm>
            <a:off x="203200" y="525463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电容电压</a:t>
            </a:r>
            <a:r>
              <a:rPr lang="en-US" altLang="zh-CN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b="1" i="1" baseline="-250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的变化规律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≥0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27762" name="Text Box 82"/>
          <p:cNvSpPr txBox="1">
            <a:spLocks noChangeArrowheads="1"/>
          </p:cNvSpPr>
          <p:nvPr/>
        </p:nvSpPr>
        <p:spPr bwMode="auto">
          <a:xfrm>
            <a:off x="415927" y="4130675"/>
            <a:ext cx="173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2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解方程</a:t>
            </a:r>
          </a:p>
        </p:txBody>
      </p:sp>
      <p:sp>
        <p:nvSpPr>
          <p:cNvPr id="327766" name="Text Box 86"/>
          <p:cNvSpPr txBox="1">
            <a:spLocks noChangeArrowheads="1"/>
          </p:cNvSpPr>
          <p:nvPr/>
        </p:nvSpPr>
        <p:spPr bwMode="auto">
          <a:xfrm>
            <a:off x="5003800" y="3324227"/>
            <a:ext cx="2451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一阶线性常系数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齐次微分方程</a:t>
            </a:r>
            <a:endParaRPr lang="zh-CN" altLang="en-US" b="1">
              <a:solidFill>
                <a:srgbClr val="66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27767" name="Object 87"/>
          <p:cNvGraphicFramePr>
            <a:graphicFrameLocks noChangeAspect="1"/>
          </p:cNvGraphicFramePr>
          <p:nvPr/>
        </p:nvGraphicFramePr>
        <p:xfrm>
          <a:off x="1311277" y="4611688"/>
          <a:ext cx="2289175" cy="850900"/>
        </p:xfrm>
        <a:graphic>
          <a:graphicData uri="http://schemas.openxmlformats.org/presentationml/2006/ole">
            <p:oleObj spid="_x0000_s28710" name="Equation" r:id="rId7" imgW="1009757" imgH="362070" progId="">
              <p:embed/>
            </p:oleObj>
          </a:graphicData>
        </a:graphic>
      </p:graphicFrame>
      <p:graphicFrame>
        <p:nvGraphicFramePr>
          <p:cNvPr id="327768" name="Object 88"/>
          <p:cNvGraphicFramePr>
            <a:graphicFrameLocks noChangeAspect="1"/>
          </p:cNvGraphicFramePr>
          <p:nvPr/>
        </p:nvGraphicFramePr>
        <p:xfrm>
          <a:off x="4351338" y="4572000"/>
          <a:ext cx="2070100" cy="865188"/>
        </p:xfrm>
        <a:graphic>
          <a:graphicData uri="http://schemas.openxmlformats.org/presentationml/2006/ole">
            <p:oleObj spid="_x0000_s28711" name="Equation" r:id="rId8" imgW="895221" imgH="362070" progId="">
              <p:embed/>
            </p:oleObj>
          </a:graphicData>
        </a:graphic>
      </p:graphicFrame>
      <p:sp>
        <p:nvSpPr>
          <p:cNvPr id="327805" name="Line 125"/>
          <p:cNvSpPr>
            <a:spLocks noChangeShapeType="1"/>
          </p:cNvSpPr>
          <p:nvPr/>
        </p:nvSpPr>
        <p:spPr bwMode="auto">
          <a:xfrm>
            <a:off x="3695700" y="50419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7820" name="Object 140"/>
          <p:cNvGraphicFramePr>
            <a:graphicFrameLocks noChangeAspect="1"/>
          </p:cNvGraphicFramePr>
          <p:nvPr/>
        </p:nvGraphicFramePr>
        <p:xfrm>
          <a:off x="5989638" y="2620963"/>
          <a:ext cx="1530350" cy="482600"/>
        </p:xfrm>
        <a:graphic>
          <a:graphicData uri="http://schemas.openxmlformats.org/presentationml/2006/ole">
            <p:oleObj spid="_x0000_s28712" name="Equation" r:id="rId9" imgW="723586" imgH="228501" progId="">
              <p:embed/>
            </p:oleObj>
          </a:graphicData>
        </a:graphic>
      </p:graphicFrame>
      <p:graphicFrame>
        <p:nvGraphicFramePr>
          <p:cNvPr id="11286" name="Object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5915" y="527052"/>
          <a:ext cx="2670175" cy="2003425"/>
        </p:xfrm>
        <a:graphic>
          <a:graphicData uri="http://schemas.openxmlformats.org/presentationml/2006/ole">
            <p:oleObj spid="_x0000_s28713" name="演示文稿" r:id="rId10" imgW="4520062" imgH="3389463" progId="PowerPoint.Show.8">
              <p:embed/>
            </p:oleObj>
          </a:graphicData>
        </a:graphic>
      </p:graphicFrame>
      <p:pic>
        <p:nvPicPr>
          <p:cNvPr id="34831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53506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2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2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32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6" grpId="0" autoUpdateAnimBg="0"/>
      <p:bldP spid="327698" grpId="0" autoUpdateAnimBg="0"/>
      <p:bldP spid="327762" grpId="0" autoUpdateAnimBg="0"/>
      <p:bldP spid="327766" grpId="0"/>
      <p:bldP spid="3278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818" name="Object 66"/>
          <p:cNvGraphicFramePr>
            <a:graphicFrameLocks noChangeAspect="1"/>
          </p:cNvGraphicFramePr>
          <p:nvPr/>
        </p:nvGraphicFramePr>
        <p:xfrm>
          <a:off x="6175375" y="514350"/>
          <a:ext cx="2705100" cy="838200"/>
        </p:xfrm>
        <a:graphic>
          <a:graphicData uri="http://schemas.openxmlformats.org/presentationml/2006/ole">
            <p:oleObj spid="_x0000_s29738" name="Equation" r:id="rId3" imgW="1381190" imgH="362070" progId="">
              <p:embed/>
            </p:oleObj>
          </a:graphicData>
        </a:graphic>
      </p:graphicFrame>
      <p:graphicFrame>
        <p:nvGraphicFramePr>
          <p:cNvPr id="330819" name="Object 67"/>
          <p:cNvGraphicFramePr>
            <a:graphicFrameLocks noChangeAspect="1"/>
          </p:cNvGraphicFramePr>
          <p:nvPr/>
        </p:nvGraphicFramePr>
        <p:xfrm>
          <a:off x="1327150" y="1463677"/>
          <a:ext cx="2224088" cy="784225"/>
        </p:xfrm>
        <a:graphic>
          <a:graphicData uri="http://schemas.openxmlformats.org/presentationml/2006/ole">
            <p:oleObj spid="_x0000_s29739" name="Equation" r:id="rId4" imgW="895221" imgH="323730" progId="">
              <p:embed/>
            </p:oleObj>
          </a:graphicData>
        </a:graphic>
      </p:graphicFrame>
      <p:graphicFrame>
        <p:nvGraphicFramePr>
          <p:cNvPr id="330820" name="Object 68"/>
          <p:cNvGraphicFramePr>
            <a:graphicFrameLocks noChangeAspect="1"/>
          </p:cNvGraphicFramePr>
          <p:nvPr/>
        </p:nvGraphicFramePr>
        <p:xfrm>
          <a:off x="3516315" y="2139952"/>
          <a:ext cx="2263775" cy="777875"/>
        </p:xfrm>
        <a:graphic>
          <a:graphicData uri="http://schemas.openxmlformats.org/presentationml/2006/ole">
            <p:oleObj spid="_x0000_s29740" name="Equation" r:id="rId5" imgW="876311" imgH="314280" progId="">
              <p:embed/>
            </p:oleObj>
          </a:graphicData>
        </a:graphic>
      </p:graphicFrame>
      <p:sp>
        <p:nvSpPr>
          <p:cNvPr id="330824" name="Text Box 72"/>
          <p:cNvSpPr txBox="1">
            <a:spLocks noChangeArrowheads="1"/>
          </p:cNvSpPr>
          <p:nvPr/>
        </p:nvSpPr>
        <p:spPr bwMode="auto">
          <a:xfrm>
            <a:off x="504827" y="2395538"/>
            <a:ext cx="3275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齐次微分方程的通解</a:t>
            </a:r>
            <a:r>
              <a:rPr lang="zh-CN" altLang="en-US" b="1">
                <a:solidFill>
                  <a:prstClr val="black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5846" name="Rectangle 83"/>
          <p:cNvSpPr>
            <a:spLocks noChangeArrowheads="1"/>
          </p:cNvSpPr>
          <p:nvPr/>
        </p:nvSpPr>
        <p:spPr bwMode="auto">
          <a:xfrm>
            <a:off x="6684963" y="4514850"/>
            <a:ext cx="9297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900">
                <a:solidFill>
                  <a:srgbClr val="000000"/>
                </a:solidFill>
              </a:rPr>
              <a:t> </a:t>
            </a:r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30855" name="Object 103"/>
          <p:cNvGraphicFramePr>
            <a:graphicFrameLocks noChangeAspect="1"/>
          </p:cNvGraphicFramePr>
          <p:nvPr/>
        </p:nvGraphicFramePr>
        <p:xfrm>
          <a:off x="857250" y="588963"/>
          <a:ext cx="1766888" cy="779462"/>
        </p:xfrm>
        <a:graphic>
          <a:graphicData uri="http://schemas.openxmlformats.org/presentationml/2006/ole">
            <p:oleObj spid="_x0000_s29741" name="Equation" r:id="rId6" imgW="895221" imgH="362070" progId="">
              <p:embed/>
            </p:oleObj>
          </a:graphicData>
        </a:graphic>
      </p:graphicFrame>
      <p:graphicFrame>
        <p:nvGraphicFramePr>
          <p:cNvPr id="330856" name="Object 104"/>
          <p:cNvGraphicFramePr>
            <a:graphicFrameLocks noChangeAspect="1"/>
          </p:cNvGraphicFramePr>
          <p:nvPr/>
        </p:nvGraphicFramePr>
        <p:xfrm>
          <a:off x="3357565" y="579440"/>
          <a:ext cx="1906587" cy="839787"/>
        </p:xfrm>
        <a:graphic>
          <a:graphicData uri="http://schemas.openxmlformats.org/presentationml/2006/ole">
            <p:oleObj spid="_x0000_s29742" name="Equation" r:id="rId7" imgW="914400" imgH="400140" progId="">
              <p:embed/>
            </p:oleObj>
          </a:graphicData>
        </a:graphic>
      </p:graphicFrame>
      <p:sp>
        <p:nvSpPr>
          <p:cNvPr id="330858" name="Line 106"/>
          <p:cNvSpPr>
            <a:spLocks noChangeShapeType="1"/>
          </p:cNvSpPr>
          <p:nvPr/>
        </p:nvSpPr>
        <p:spPr bwMode="auto">
          <a:xfrm>
            <a:off x="2692400" y="9906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0859" name="Line 107"/>
          <p:cNvSpPr>
            <a:spLocks noChangeShapeType="1"/>
          </p:cNvSpPr>
          <p:nvPr/>
        </p:nvSpPr>
        <p:spPr bwMode="auto">
          <a:xfrm>
            <a:off x="5562600" y="9652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0860" name="Line 108"/>
          <p:cNvSpPr>
            <a:spLocks noChangeShapeType="1"/>
          </p:cNvSpPr>
          <p:nvPr/>
        </p:nvSpPr>
        <p:spPr bwMode="auto">
          <a:xfrm>
            <a:off x="673100" y="19431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0861" name="Rectangle 109"/>
          <p:cNvSpPr>
            <a:spLocks noChangeArrowheads="1"/>
          </p:cNvSpPr>
          <p:nvPr/>
        </p:nvSpPr>
        <p:spPr bwMode="auto">
          <a:xfrm>
            <a:off x="5183188" y="2798763"/>
            <a:ext cx="370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66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由初始值确定积分常数</a:t>
            </a:r>
            <a:r>
              <a:rPr lang="en-US" altLang="zh-CN" b="1" i="1">
                <a:solidFill>
                  <a:srgbClr val="66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</a:p>
        </p:txBody>
      </p:sp>
      <p:sp>
        <p:nvSpPr>
          <p:cNvPr id="330862" name="Rectangle 110"/>
          <p:cNvSpPr>
            <a:spLocks noChangeArrowheads="1"/>
          </p:cNvSpPr>
          <p:nvPr/>
        </p:nvSpPr>
        <p:spPr bwMode="auto">
          <a:xfrm>
            <a:off x="1127127" y="29972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根据换路定律</a:t>
            </a:r>
          </a:p>
        </p:txBody>
      </p:sp>
      <p:graphicFrame>
        <p:nvGraphicFramePr>
          <p:cNvPr id="330863" name="Object 111"/>
          <p:cNvGraphicFramePr>
            <a:graphicFrameLocks noChangeAspect="1"/>
          </p:cNvGraphicFramePr>
          <p:nvPr/>
        </p:nvGraphicFramePr>
        <p:xfrm>
          <a:off x="1817690" y="3478213"/>
          <a:ext cx="4232275" cy="501650"/>
        </p:xfrm>
        <a:graphic>
          <a:graphicData uri="http://schemas.openxmlformats.org/presentationml/2006/ole">
            <p:oleObj spid="_x0000_s29743" name="公式" r:id="rId8" imgW="1752623" imgH="200070" progId="">
              <p:embed/>
            </p:oleObj>
          </a:graphicData>
        </a:graphic>
      </p:graphicFrame>
      <p:graphicFrame>
        <p:nvGraphicFramePr>
          <p:cNvPr id="330864" name="Object 112"/>
          <p:cNvGraphicFramePr>
            <a:graphicFrameLocks noChangeAspect="1"/>
          </p:cNvGraphicFramePr>
          <p:nvPr/>
        </p:nvGraphicFramePr>
        <p:xfrm>
          <a:off x="2674940" y="3930652"/>
          <a:ext cx="1449387" cy="746125"/>
        </p:xfrm>
        <a:graphic>
          <a:graphicData uri="http://schemas.openxmlformats.org/presentationml/2006/ole">
            <p:oleObj spid="_x0000_s29744" name="Equation" r:id="rId9" imgW="552422" imgH="276210" progId="">
              <p:embed/>
            </p:oleObj>
          </a:graphicData>
        </a:graphic>
      </p:graphicFrame>
      <p:graphicFrame>
        <p:nvGraphicFramePr>
          <p:cNvPr id="330865" name="Object 113"/>
          <p:cNvGraphicFramePr>
            <a:graphicFrameLocks noChangeAspect="1"/>
          </p:cNvGraphicFramePr>
          <p:nvPr/>
        </p:nvGraphicFramePr>
        <p:xfrm>
          <a:off x="4198938" y="4241802"/>
          <a:ext cx="660400" cy="403225"/>
        </p:xfrm>
        <a:graphic>
          <a:graphicData uri="http://schemas.openxmlformats.org/presentationml/2006/ole">
            <p:oleObj spid="_x0000_s29745" name="公式" r:id="rId10" imgW="238257" imgH="133380" progId="">
              <p:embed/>
            </p:oleObj>
          </a:graphicData>
        </a:graphic>
      </p:graphicFrame>
      <p:graphicFrame>
        <p:nvGraphicFramePr>
          <p:cNvPr id="330866" name="Object 114"/>
          <p:cNvGraphicFramePr>
            <a:graphicFrameLocks noChangeAspect="1"/>
          </p:cNvGraphicFramePr>
          <p:nvPr/>
        </p:nvGraphicFramePr>
        <p:xfrm>
          <a:off x="1609727" y="5186365"/>
          <a:ext cx="2047875" cy="765175"/>
        </p:xfrm>
        <a:graphic>
          <a:graphicData uri="http://schemas.openxmlformats.org/presentationml/2006/ole">
            <p:oleObj spid="_x0000_s29746" name="Equation" r:id="rId11" imgW="876311" imgH="314280" progId="">
              <p:embed/>
            </p:oleObj>
          </a:graphicData>
        </a:graphic>
      </p:graphicFrame>
      <p:sp>
        <p:nvSpPr>
          <p:cNvPr id="330867" name="Rectangle 115"/>
          <p:cNvSpPr>
            <a:spLocks noChangeArrowheads="1"/>
          </p:cNvSpPr>
          <p:nvPr/>
        </p:nvSpPr>
        <p:spPr bwMode="auto">
          <a:xfrm>
            <a:off x="2" y="4692650"/>
            <a:ext cx="436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3</a:t>
            </a: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电容电压</a:t>
            </a:r>
            <a:r>
              <a:rPr kumimoji="1"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b="1" i="1" baseline="-250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的变化规律</a:t>
            </a:r>
          </a:p>
        </p:txBody>
      </p:sp>
      <p:graphicFrame>
        <p:nvGraphicFramePr>
          <p:cNvPr id="330868" name="Object 116"/>
          <p:cNvGraphicFramePr>
            <a:graphicFrameLocks noChangeAspect="1"/>
          </p:cNvGraphicFramePr>
          <p:nvPr/>
        </p:nvGraphicFramePr>
        <p:xfrm>
          <a:off x="3678238" y="5518150"/>
          <a:ext cx="831850" cy="363538"/>
        </p:xfrm>
        <a:graphic>
          <a:graphicData uri="http://schemas.openxmlformats.org/presentationml/2006/ole">
            <p:oleObj spid="_x0000_s29747" name="Equation" r:id="rId12" imgW="428701" imgH="171450" progId="">
              <p:embed/>
            </p:oleObj>
          </a:graphicData>
        </a:graphic>
      </p:graphicFrame>
      <p:sp>
        <p:nvSpPr>
          <p:cNvPr id="330869" name="Rectangle 117"/>
          <p:cNvSpPr>
            <a:spLocks noChangeArrowheads="1"/>
          </p:cNvSpPr>
          <p:nvPr/>
        </p:nvSpPr>
        <p:spPr bwMode="auto">
          <a:xfrm>
            <a:off x="4498977" y="4645025"/>
            <a:ext cx="4373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电容电压</a:t>
            </a:r>
            <a:r>
              <a:rPr kumimoji="1" lang="en-US" altLang="zh-CN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b="1" i="1" baseline="-250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从初始值按指数规律衰减，衰减快慢由</a:t>
            </a:r>
            <a:r>
              <a:rPr kumimoji="1" lang="en-US" altLang="zh-CN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RC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决定</a:t>
            </a:r>
          </a:p>
        </p:txBody>
      </p:sp>
      <p:pic>
        <p:nvPicPr>
          <p:cNvPr id="3586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27736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3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3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3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3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3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3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33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33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33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3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824" grpId="0"/>
      <p:bldP spid="330858" grpId="0" animBg="1"/>
      <p:bldP spid="330859" grpId="0" animBg="1"/>
      <p:bldP spid="330860" grpId="0" animBg="1"/>
      <p:bldP spid="330861" grpId="0"/>
      <p:bldP spid="330862" grpId="0"/>
      <p:bldP spid="330867" grpId="0" autoUpdateAnimBg="0"/>
      <p:bldP spid="33086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593727" y="3676650"/>
            <a:ext cx="239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66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电阻电压</a:t>
            </a:r>
            <a:endParaRPr kumimoji="1" lang="zh-CN" altLang="en-US" b="1">
              <a:solidFill>
                <a:srgbClr val="66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2008188" y="3346450"/>
          <a:ext cx="2965450" cy="857250"/>
        </p:xfrm>
        <a:graphic>
          <a:graphicData uri="http://schemas.openxmlformats.org/presentationml/2006/ole">
            <p:oleObj spid="_x0000_s30774" name="Equation" r:id="rId3" imgW="1457367" imgH="400140" progId="">
              <p:embed/>
            </p:oleObj>
          </a:graphicData>
        </a:graphic>
      </p:graphicFrame>
      <p:graphicFrame>
        <p:nvGraphicFramePr>
          <p:cNvPr id="332805" name="Object 5"/>
          <p:cNvGraphicFramePr>
            <a:graphicFrameLocks noChangeAspect="1"/>
          </p:cNvGraphicFramePr>
          <p:nvPr/>
        </p:nvGraphicFramePr>
        <p:xfrm>
          <a:off x="2028827" y="2322513"/>
          <a:ext cx="3109913" cy="965200"/>
        </p:xfrm>
        <a:graphic>
          <a:graphicData uri="http://schemas.openxmlformats.org/presentationml/2006/ole">
            <p:oleObj spid="_x0000_s30775" name="Equation" r:id="rId4" imgW="1685900" imgH="504900" progId="">
              <p:embed/>
            </p:oleObj>
          </a:graphicData>
        </a:graphic>
      </p:graphicFrame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185740" y="2547938"/>
            <a:ext cx="217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66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放电电流</a:t>
            </a:r>
          </a:p>
        </p:txBody>
      </p:sp>
      <p:graphicFrame>
        <p:nvGraphicFramePr>
          <p:cNvPr id="332807" name="Object 7"/>
          <p:cNvGraphicFramePr>
            <a:graphicFrameLocks noChangeAspect="1"/>
          </p:cNvGraphicFramePr>
          <p:nvPr/>
        </p:nvGraphicFramePr>
        <p:xfrm>
          <a:off x="1968502" y="1158875"/>
          <a:ext cx="2289175" cy="869950"/>
        </p:xfrm>
        <a:graphic>
          <a:graphicData uri="http://schemas.openxmlformats.org/presentationml/2006/ole">
            <p:oleObj spid="_x0000_s30776" name="公式" r:id="rId5" imgW="800134" imgH="323730" progId="">
              <p:embed/>
            </p:oleObj>
          </a:graphicData>
        </a:graphic>
      </p:graphicFrame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219077" y="1516063"/>
            <a:ext cx="204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66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b="1">
                <a:solidFill>
                  <a:srgbClr val="66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电容电压</a:t>
            </a:r>
            <a:endParaRPr kumimoji="1" lang="zh-CN" altLang="en-US" b="1">
              <a:solidFill>
                <a:srgbClr val="66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32810" name="Rectangle 10"/>
          <p:cNvSpPr>
            <a:spLocks noChangeArrowheads="1"/>
          </p:cNvSpPr>
          <p:nvPr/>
        </p:nvSpPr>
        <p:spPr bwMode="auto">
          <a:xfrm>
            <a:off x="8691565" y="3216275"/>
            <a:ext cx="34448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i="1">
                <a:solidFill>
                  <a:srgbClr val="44546A"/>
                </a:solidFill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332811" name="Line 11"/>
          <p:cNvSpPr>
            <a:spLocks noChangeShapeType="1"/>
          </p:cNvSpPr>
          <p:nvPr/>
        </p:nvSpPr>
        <p:spPr bwMode="auto">
          <a:xfrm>
            <a:off x="5900740" y="3278190"/>
            <a:ext cx="2981325" cy="95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2812" name="Line 12"/>
          <p:cNvSpPr>
            <a:spLocks noChangeShapeType="1"/>
          </p:cNvSpPr>
          <p:nvPr/>
        </p:nvSpPr>
        <p:spPr bwMode="auto">
          <a:xfrm flipV="1">
            <a:off x="5899150" y="1371600"/>
            <a:ext cx="0" cy="368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2813" name="Freeform 13"/>
          <p:cNvSpPr>
            <a:spLocks/>
          </p:cNvSpPr>
          <p:nvPr/>
        </p:nvSpPr>
        <p:spPr bwMode="auto">
          <a:xfrm flipV="1">
            <a:off x="5899152" y="1752602"/>
            <a:ext cx="2460625" cy="1520825"/>
          </a:xfrm>
          <a:custGeom>
            <a:avLst/>
            <a:gdLst>
              <a:gd name="T0" fmla="*/ 0 w 1008"/>
              <a:gd name="T1" fmla="*/ 2147483646 h 576"/>
              <a:gd name="T2" fmla="*/ 2147483646 w 1008"/>
              <a:gd name="T3" fmla="*/ 2147483646 h 576"/>
              <a:gd name="T4" fmla="*/ 2147483646 w 1008"/>
              <a:gd name="T5" fmla="*/ 0 h 576"/>
              <a:gd name="T6" fmla="*/ 0 60000 65536"/>
              <a:gd name="T7" fmla="*/ 0 60000 65536"/>
              <a:gd name="T8" fmla="*/ 0 60000 65536"/>
              <a:gd name="T9" fmla="*/ 0 w 1008"/>
              <a:gd name="T10" fmla="*/ 0 h 576"/>
              <a:gd name="T11" fmla="*/ 1008 w 100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76">
                <a:moveTo>
                  <a:pt x="0" y="576"/>
                </a:moveTo>
                <a:cubicBezTo>
                  <a:pt x="60" y="432"/>
                  <a:pt x="120" y="288"/>
                  <a:pt x="288" y="192"/>
                </a:cubicBezTo>
                <a:cubicBezTo>
                  <a:pt x="456" y="96"/>
                  <a:pt x="732" y="48"/>
                  <a:pt x="1008" y="0"/>
                </a:cubicBezTo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2814" name="Freeform 14"/>
          <p:cNvSpPr>
            <a:spLocks/>
          </p:cNvSpPr>
          <p:nvPr/>
        </p:nvSpPr>
        <p:spPr bwMode="auto">
          <a:xfrm>
            <a:off x="5902325" y="3276600"/>
            <a:ext cx="2444750" cy="1143000"/>
          </a:xfrm>
          <a:custGeom>
            <a:avLst/>
            <a:gdLst>
              <a:gd name="T0" fmla="*/ 0 w 1008"/>
              <a:gd name="T1" fmla="*/ 2147483646 h 576"/>
              <a:gd name="T2" fmla="*/ 2147483646 w 1008"/>
              <a:gd name="T3" fmla="*/ 2147483646 h 576"/>
              <a:gd name="T4" fmla="*/ 2147483646 w 1008"/>
              <a:gd name="T5" fmla="*/ 0 h 576"/>
              <a:gd name="T6" fmla="*/ 0 60000 65536"/>
              <a:gd name="T7" fmla="*/ 0 60000 65536"/>
              <a:gd name="T8" fmla="*/ 0 60000 65536"/>
              <a:gd name="T9" fmla="*/ 0 w 1008"/>
              <a:gd name="T10" fmla="*/ 0 h 576"/>
              <a:gd name="T11" fmla="*/ 1008 w 100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76">
                <a:moveTo>
                  <a:pt x="0" y="576"/>
                </a:moveTo>
                <a:cubicBezTo>
                  <a:pt x="60" y="432"/>
                  <a:pt x="120" y="288"/>
                  <a:pt x="288" y="192"/>
                </a:cubicBezTo>
                <a:cubicBezTo>
                  <a:pt x="456" y="96"/>
                  <a:pt x="732" y="48"/>
                  <a:pt x="100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2815" name="Freeform 15"/>
          <p:cNvSpPr>
            <a:spLocks/>
          </p:cNvSpPr>
          <p:nvPr/>
        </p:nvSpPr>
        <p:spPr bwMode="auto">
          <a:xfrm>
            <a:off x="5899152" y="3302000"/>
            <a:ext cx="2473325" cy="1600200"/>
          </a:xfrm>
          <a:custGeom>
            <a:avLst/>
            <a:gdLst>
              <a:gd name="T0" fmla="*/ 0 w 1008"/>
              <a:gd name="T1" fmla="*/ 2147483646 h 576"/>
              <a:gd name="T2" fmla="*/ 2147483646 w 1008"/>
              <a:gd name="T3" fmla="*/ 2147483646 h 576"/>
              <a:gd name="T4" fmla="*/ 2147483646 w 1008"/>
              <a:gd name="T5" fmla="*/ 0 h 576"/>
              <a:gd name="T6" fmla="*/ 0 60000 65536"/>
              <a:gd name="T7" fmla="*/ 0 60000 65536"/>
              <a:gd name="T8" fmla="*/ 0 60000 65536"/>
              <a:gd name="T9" fmla="*/ 0 w 1008"/>
              <a:gd name="T10" fmla="*/ 0 h 576"/>
              <a:gd name="T11" fmla="*/ 1008 w 100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76">
                <a:moveTo>
                  <a:pt x="0" y="576"/>
                </a:moveTo>
                <a:cubicBezTo>
                  <a:pt x="60" y="432"/>
                  <a:pt x="120" y="288"/>
                  <a:pt x="288" y="192"/>
                </a:cubicBezTo>
                <a:cubicBezTo>
                  <a:pt x="456" y="96"/>
                  <a:pt x="732" y="48"/>
                  <a:pt x="1008" y="0"/>
                </a:cubicBez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435727" y="1911350"/>
            <a:ext cx="835025" cy="755650"/>
            <a:chOff x="3984" y="1204"/>
            <a:chExt cx="526" cy="476"/>
          </a:xfrm>
        </p:grpSpPr>
        <p:graphicFrame>
          <p:nvGraphicFramePr>
            <p:cNvPr id="36896" name="Object 17"/>
            <p:cNvGraphicFramePr>
              <a:graphicFrameLocks noChangeAspect="1"/>
            </p:cNvGraphicFramePr>
            <p:nvPr/>
          </p:nvGraphicFramePr>
          <p:xfrm>
            <a:off x="4234" y="1204"/>
            <a:ext cx="276" cy="332"/>
          </p:xfrm>
          <a:graphic>
            <a:graphicData uri="http://schemas.openxmlformats.org/presentationml/2006/ole">
              <p:oleObj spid="_x0000_s30777" name="公式" r:id="rId6" imgW="161810" imgH="200070" progId="">
                <p:embed/>
              </p:oleObj>
            </a:graphicData>
          </a:graphic>
        </p:graphicFrame>
        <p:sp>
          <p:nvSpPr>
            <p:cNvPr id="36897" name="Line 18"/>
            <p:cNvSpPr>
              <a:spLocks noChangeShapeType="1"/>
            </p:cNvSpPr>
            <p:nvPr/>
          </p:nvSpPr>
          <p:spPr bwMode="auto">
            <a:xfrm flipH="1">
              <a:off x="3984" y="1440"/>
              <a:ext cx="24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6786565" y="3773490"/>
            <a:ext cx="1011237" cy="522287"/>
            <a:chOff x="4205" y="2377"/>
            <a:chExt cx="637" cy="329"/>
          </a:xfrm>
        </p:grpSpPr>
        <p:graphicFrame>
          <p:nvGraphicFramePr>
            <p:cNvPr id="36894" name="Object 23"/>
            <p:cNvGraphicFramePr>
              <a:graphicFrameLocks noChangeAspect="1"/>
            </p:cNvGraphicFramePr>
            <p:nvPr/>
          </p:nvGraphicFramePr>
          <p:xfrm>
            <a:off x="4571" y="2400"/>
            <a:ext cx="271" cy="306"/>
          </p:xfrm>
          <a:graphic>
            <a:graphicData uri="http://schemas.openxmlformats.org/presentationml/2006/ole">
              <p:oleObj spid="_x0000_s30778" name="公式" r:id="rId7" imgW="161810" imgH="190620" progId="">
                <p:embed/>
              </p:oleObj>
            </a:graphicData>
          </a:graphic>
        </p:graphicFrame>
        <p:sp>
          <p:nvSpPr>
            <p:cNvPr id="36895" name="Line 24"/>
            <p:cNvSpPr>
              <a:spLocks noChangeShapeType="1"/>
            </p:cNvSpPr>
            <p:nvPr/>
          </p:nvSpPr>
          <p:spPr bwMode="auto">
            <a:xfrm flipH="1" flipV="1">
              <a:off x="4205" y="2377"/>
              <a:ext cx="336" cy="1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32825" name="Rectangle 25"/>
          <p:cNvSpPr>
            <a:spLocks noChangeArrowheads="1"/>
          </p:cNvSpPr>
          <p:nvPr/>
        </p:nvSpPr>
        <p:spPr bwMode="auto">
          <a:xfrm>
            <a:off x="2" y="588963"/>
            <a:ext cx="469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电流及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电阻电压的变化规律</a:t>
            </a:r>
          </a:p>
        </p:txBody>
      </p:sp>
      <p:graphicFrame>
        <p:nvGraphicFramePr>
          <p:cNvPr id="332853" name="Object 53"/>
          <p:cNvGraphicFramePr>
            <a:graphicFrameLocks noChangeAspect="1"/>
          </p:cNvGraphicFramePr>
          <p:nvPr/>
        </p:nvGraphicFramePr>
        <p:xfrm>
          <a:off x="5634038" y="3154363"/>
          <a:ext cx="266700" cy="373062"/>
        </p:xfrm>
        <a:graphic>
          <a:graphicData uri="http://schemas.openxmlformats.org/presentationml/2006/ole">
            <p:oleObj spid="_x0000_s30779" name="Equation" r:id="rId8" imgW="95357" imgH="152280" progId="">
              <p:embed/>
            </p:oleObj>
          </a:graphicData>
        </a:graphic>
      </p:graphicFrame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422277" y="4475165"/>
            <a:ext cx="4143375" cy="579437"/>
            <a:chOff x="1292" y="1631"/>
            <a:chExt cx="2610" cy="365"/>
          </a:xfrm>
        </p:grpSpPr>
        <p:sp>
          <p:nvSpPr>
            <p:cNvPr id="36890" name="Text Box 79"/>
            <p:cNvSpPr txBox="1">
              <a:spLocks noChangeArrowheads="1"/>
            </p:cNvSpPr>
            <p:nvPr/>
          </p:nvSpPr>
          <p:spPr bwMode="auto">
            <a:xfrm>
              <a:off x="1292" y="1694"/>
              <a:ext cx="26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3.    </a:t>
              </a:r>
              <a:r>
                <a:rPr kumimoji="1" lang="zh-CN" altLang="en-US" b="1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、  、   变化曲线</a:t>
              </a:r>
            </a:p>
          </p:txBody>
        </p:sp>
        <p:graphicFrame>
          <p:nvGraphicFramePr>
            <p:cNvPr id="36891" name="Object 80"/>
            <p:cNvGraphicFramePr>
              <a:graphicFrameLocks noChangeAspect="1"/>
            </p:cNvGraphicFramePr>
            <p:nvPr/>
          </p:nvGraphicFramePr>
          <p:xfrm>
            <a:off x="1465" y="1637"/>
            <a:ext cx="300" cy="359"/>
          </p:xfrm>
          <a:graphic>
            <a:graphicData uri="http://schemas.openxmlformats.org/presentationml/2006/ole">
              <p:oleObj spid="_x0000_s30780" name="公式" r:id="rId9" imgW="161810" imgH="200070" progId="">
                <p:embed/>
              </p:oleObj>
            </a:graphicData>
          </a:graphic>
        </p:graphicFrame>
        <p:graphicFrame>
          <p:nvGraphicFramePr>
            <p:cNvPr id="36892" name="Object 81"/>
            <p:cNvGraphicFramePr>
              <a:graphicFrameLocks noChangeAspect="1"/>
            </p:cNvGraphicFramePr>
            <p:nvPr/>
          </p:nvGraphicFramePr>
          <p:xfrm>
            <a:off x="1817" y="1719"/>
            <a:ext cx="127" cy="238"/>
          </p:xfrm>
          <a:graphic>
            <a:graphicData uri="http://schemas.openxmlformats.org/presentationml/2006/ole">
              <p:oleObj spid="_x0000_s30781" name="Equation" r:id="rId10" imgW="76177" imgH="162000" progId="">
                <p:embed/>
              </p:oleObj>
            </a:graphicData>
          </a:graphic>
        </p:graphicFrame>
        <p:graphicFrame>
          <p:nvGraphicFramePr>
            <p:cNvPr id="36893" name="Object 82"/>
            <p:cNvGraphicFramePr>
              <a:graphicFrameLocks noChangeAspect="1"/>
            </p:cNvGraphicFramePr>
            <p:nvPr/>
          </p:nvGraphicFramePr>
          <p:xfrm>
            <a:off x="2054" y="1631"/>
            <a:ext cx="300" cy="339"/>
          </p:xfrm>
          <a:graphic>
            <a:graphicData uri="http://schemas.openxmlformats.org/presentationml/2006/ole">
              <p:oleObj spid="_x0000_s30782" name="公式" r:id="rId11" imgW="161810" imgH="190620" progId="">
                <p:embed/>
              </p:oleObj>
            </a:graphicData>
          </a:graphic>
        </p:graphicFrame>
      </p:grp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6054727" y="4108450"/>
            <a:ext cx="760413" cy="546100"/>
            <a:chOff x="3744" y="2588"/>
            <a:chExt cx="479" cy="344"/>
          </a:xfrm>
        </p:grpSpPr>
        <p:graphicFrame>
          <p:nvGraphicFramePr>
            <p:cNvPr id="36888" name="Object 84"/>
            <p:cNvGraphicFramePr>
              <a:graphicFrameLocks noChangeAspect="1"/>
            </p:cNvGraphicFramePr>
            <p:nvPr/>
          </p:nvGraphicFramePr>
          <p:xfrm>
            <a:off x="4102" y="2704"/>
            <a:ext cx="121" cy="228"/>
          </p:xfrm>
          <a:graphic>
            <a:graphicData uri="http://schemas.openxmlformats.org/presentationml/2006/ole">
              <p:oleObj spid="_x0000_s30783" name="Equation" r:id="rId12" imgW="76177" imgH="162000" progId="">
                <p:embed/>
              </p:oleObj>
            </a:graphicData>
          </a:graphic>
        </p:graphicFrame>
        <p:sp>
          <p:nvSpPr>
            <p:cNvPr id="36889" name="Line 85"/>
            <p:cNvSpPr>
              <a:spLocks noChangeShapeType="1"/>
            </p:cNvSpPr>
            <p:nvPr/>
          </p:nvSpPr>
          <p:spPr bwMode="auto">
            <a:xfrm flipH="1" flipV="1">
              <a:off x="3744" y="2588"/>
              <a:ext cx="336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32886" name="Object 86"/>
          <p:cNvGraphicFramePr>
            <a:graphicFrameLocks noChangeAspect="1"/>
          </p:cNvGraphicFramePr>
          <p:nvPr/>
        </p:nvGraphicFramePr>
        <p:xfrm>
          <a:off x="5614988" y="1622427"/>
          <a:ext cx="296862" cy="296863"/>
        </p:xfrm>
        <a:graphic>
          <a:graphicData uri="http://schemas.openxmlformats.org/presentationml/2006/ole">
            <p:oleObj spid="_x0000_s30784" name="Equation" r:id="rId13" imgW="203024" imgH="203024" progId="">
              <p:embed/>
            </p:oleObj>
          </a:graphicData>
        </a:graphic>
      </p:graphicFrame>
      <p:graphicFrame>
        <p:nvGraphicFramePr>
          <p:cNvPr id="332887" name="Object 87"/>
          <p:cNvGraphicFramePr>
            <a:graphicFrameLocks noChangeAspect="1"/>
          </p:cNvGraphicFramePr>
          <p:nvPr/>
        </p:nvGraphicFramePr>
        <p:xfrm>
          <a:off x="5413375" y="4770440"/>
          <a:ext cx="501650" cy="320675"/>
        </p:xfrm>
        <a:graphic>
          <a:graphicData uri="http://schemas.openxmlformats.org/presentationml/2006/ole">
            <p:oleObj spid="_x0000_s30785" name="Equation" r:id="rId14" imgW="317225" imgH="203024" progId="">
              <p:embed/>
            </p:oleObj>
          </a:graphicData>
        </a:graphic>
      </p:graphicFrame>
      <p:graphicFrame>
        <p:nvGraphicFramePr>
          <p:cNvPr id="332888" name="Object 88"/>
          <p:cNvGraphicFramePr>
            <a:graphicFrameLocks noChangeAspect="1"/>
          </p:cNvGraphicFramePr>
          <p:nvPr/>
        </p:nvGraphicFramePr>
        <p:xfrm>
          <a:off x="5386390" y="4022725"/>
          <a:ext cx="511175" cy="704850"/>
        </p:xfrm>
        <a:graphic>
          <a:graphicData uri="http://schemas.openxmlformats.org/presentationml/2006/ole">
            <p:oleObj spid="_x0000_s30786" name="Equation" r:id="rId15" imgW="368300" imgH="508000" progId="">
              <p:embed/>
            </p:oleObj>
          </a:graphicData>
        </a:graphic>
      </p:graphicFrame>
      <p:pic>
        <p:nvPicPr>
          <p:cNvPr id="36887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6172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3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3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3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33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3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utoUpdateAnimBg="0"/>
      <p:bldP spid="332806" grpId="0" autoUpdateAnimBg="0"/>
      <p:bldP spid="332808" grpId="0" autoUpdateAnimBg="0"/>
      <p:bldP spid="332810" grpId="0"/>
      <p:bldP spid="332811" grpId="0" animBg="1"/>
      <p:bldP spid="332812" grpId="0" animBg="1"/>
      <p:bldP spid="332813" grpId="0" animBg="1"/>
      <p:bldP spid="332814" grpId="0" animBg="1"/>
      <p:bldP spid="332815" grpId="0" animBg="1"/>
      <p:bldP spid="3328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4338" y="495302"/>
            <a:ext cx="2667000" cy="461963"/>
          </a:xfrm>
        </p:spPr>
        <p:txBody>
          <a:bodyPr/>
          <a:lstStyle/>
          <a:p>
            <a:pPr algn="l" eaLnBrk="1" hangingPunct="1"/>
            <a:r>
              <a:rPr kumimoji="1" lang="en-US" altLang="zh-CN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kumimoji="1"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时间常数</a:t>
            </a: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885825" y="2441577"/>
            <a:ext cx="3200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kumimoji="1" lang="zh-CN" altLang="en-US" b="1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物理意义</a:t>
            </a:r>
          </a:p>
        </p:txBody>
      </p:sp>
      <p:graphicFrame>
        <p:nvGraphicFramePr>
          <p:cNvPr id="342021" name="Object 5"/>
          <p:cNvGraphicFramePr>
            <a:graphicFrameLocks noChangeAspect="1"/>
          </p:cNvGraphicFramePr>
          <p:nvPr/>
        </p:nvGraphicFramePr>
        <p:xfrm>
          <a:off x="1831975" y="1041402"/>
          <a:ext cx="1138238" cy="454025"/>
        </p:xfrm>
        <a:graphic>
          <a:graphicData uri="http://schemas.openxmlformats.org/presentationml/2006/ole">
            <p:oleObj spid="_x0000_s31778" name="Equation" r:id="rId3" imgW="495424" imgH="171450" progId="">
              <p:embed/>
            </p:oleObj>
          </a:graphicData>
        </a:graphic>
      </p:graphicFrame>
      <p:sp>
        <p:nvSpPr>
          <p:cNvPr id="342023" name="Text Box 7"/>
          <p:cNvSpPr txBox="1">
            <a:spLocks noChangeArrowheads="1"/>
          </p:cNvSpPr>
          <p:nvPr/>
        </p:nvSpPr>
        <p:spPr bwMode="auto">
          <a:xfrm>
            <a:off x="3030540" y="990602"/>
            <a:ext cx="1893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</a:t>
            </a: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ms)</a:t>
            </a:r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873125" y="1808163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kumimoji="1" lang="zh-CN" altLang="en-US" b="1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量纲</a:t>
            </a:r>
          </a:p>
        </p:txBody>
      </p:sp>
      <p:graphicFrame>
        <p:nvGraphicFramePr>
          <p:cNvPr id="342026" name="Object 10"/>
          <p:cNvGraphicFramePr>
            <a:graphicFrameLocks noChangeAspect="1"/>
          </p:cNvGraphicFramePr>
          <p:nvPr/>
        </p:nvGraphicFramePr>
        <p:xfrm>
          <a:off x="2279652" y="1716088"/>
          <a:ext cx="1477963" cy="704850"/>
        </p:xfrm>
        <a:graphic>
          <a:graphicData uri="http://schemas.openxmlformats.org/presentationml/2006/ole">
            <p:oleObj spid="_x0000_s31779" name="公式" r:id="rId4" imgW="647779" imgH="362070" progId="">
              <p:embed/>
            </p:oleObj>
          </a:graphicData>
        </a:graphic>
      </p:graphicFrame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971552" y="4338638"/>
            <a:ext cx="1865313" cy="457200"/>
            <a:chOff x="634" y="2738"/>
            <a:chExt cx="1175" cy="288"/>
          </a:xfrm>
        </p:grpSpPr>
        <p:sp>
          <p:nvSpPr>
            <p:cNvPr id="37910" name="Text Box 14"/>
            <p:cNvSpPr txBox="1">
              <a:spLocks noChangeArrowheads="1"/>
            </p:cNvSpPr>
            <p:nvPr/>
          </p:nvSpPr>
          <p:spPr bwMode="auto">
            <a:xfrm>
              <a:off x="634" y="2738"/>
              <a:ext cx="11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44546A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当</a:t>
              </a:r>
              <a:r>
                <a:rPr kumimoji="1" lang="zh-CN" altLang="en-US" b="1">
                  <a:solidFill>
                    <a:srgbClr val="FF3300"/>
                  </a:solidFill>
                  <a:ea typeface="黑体" panose="02010609060101010101" pitchFamily="49" charset="-122"/>
                </a:rPr>
                <a:t>          </a:t>
              </a:r>
              <a:r>
                <a:rPr kumimoji="1" lang="zh-CN" altLang="en-US" b="1">
                  <a:solidFill>
                    <a:srgbClr val="44546A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时，</a:t>
              </a:r>
            </a:p>
          </p:txBody>
        </p:sp>
        <p:graphicFrame>
          <p:nvGraphicFramePr>
            <p:cNvPr id="37911" name="Object 13"/>
            <p:cNvGraphicFramePr>
              <a:graphicFrameLocks noChangeAspect="1"/>
            </p:cNvGraphicFramePr>
            <p:nvPr/>
          </p:nvGraphicFramePr>
          <p:xfrm>
            <a:off x="881" y="2769"/>
            <a:ext cx="461" cy="254"/>
          </p:xfrm>
          <a:graphic>
            <a:graphicData uri="http://schemas.openxmlformats.org/presentationml/2006/ole">
              <p:oleObj spid="_x0000_s31780" name="公式" r:id="rId5" imgW="285801" imgH="123930" progId="">
                <p:embed/>
              </p:oleObj>
            </a:graphicData>
          </a:graphic>
        </p:graphicFrame>
      </p:grpSp>
      <p:sp>
        <p:nvSpPr>
          <p:cNvPr id="342032" name="Rectangle 16"/>
          <p:cNvSpPr>
            <a:spLocks noChangeArrowheads="1"/>
          </p:cNvSpPr>
          <p:nvPr/>
        </p:nvSpPr>
        <p:spPr bwMode="auto">
          <a:xfrm>
            <a:off x="1782763" y="3146427"/>
            <a:ext cx="6208712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时间常数</a:t>
            </a: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决定电路暂态过程变化的快慢</a:t>
            </a: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graphicFrame>
        <p:nvGraphicFramePr>
          <p:cNvPr id="2" name="Object 43"/>
          <p:cNvGraphicFramePr>
            <a:graphicFrameLocks noChangeAspect="1"/>
          </p:cNvGraphicFramePr>
          <p:nvPr/>
        </p:nvGraphicFramePr>
        <p:xfrm>
          <a:off x="3106740" y="3355975"/>
          <a:ext cx="2319337" cy="920750"/>
        </p:xfrm>
        <a:graphic>
          <a:graphicData uri="http://schemas.openxmlformats.org/presentationml/2006/ole">
            <p:oleObj spid="_x0000_s31781" name="Equation" r:id="rId6" imgW="863225" imgH="342751" progId="">
              <p:embed/>
            </p:oleObj>
          </a:graphicData>
        </a:graphic>
      </p:graphicFrame>
      <p:graphicFrame>
        <p:nvGraphicFramePr>
          <p:cNvPr id="3" name="Object 44"/>
          <p:cNvGraphicFramePr>
            <a:graphicFrameLocks noChangeAspect="1"/>
          </p:cNvGraphicFramePr>
          <p:nvPr/>
        </p:nvGraphicFramePr>
        <p:xfrm>
          <a:off x="2768602" y="4333877"/>
          <a:ext cx="2898775" cy="544513"/>
        </p:xfrm>
        <a:graphic>
          <a:graphicData uri="http://schemas.openxmlformats.org/presentationml/2006/ole">
            <p:oleObj spid="_x0000_s31782" name="Equation" r:id="rId7" imgW="1282700" imgH="241300" progId="">
              <p:embed/>
            </p:oleObj>
          </a:graphicData>
        </a:graphic>
      </p:graphicFrame>
      <p:grpSp>
        <p:nvGrpSpPr>
          <p:cNvPr id="5" name="组合 38"/>
          <p:cNvGrpSpPr>
            <a:grpSpLocks/>
          </p:cNvGrpSpPr>
          <p:nvPr/>
        </p:nvGrpSpPr>
        <p:grpSpPr bwMode="auto">
          <a:xfrm>
            <a:off x="495300" y="4833938"/>
            <a:ext cx="8529638" cy="576262"/>
            <a:chOff x="495300" y="4833938"/>
            <a:chExt cx="8529638" cy="576262"/>
          </a:xfrm>
        </p:grpSpPr>
        <p:grpSp>
          <p:nvGrpSpPr>
            <p:cNvPr id="37902" name="Group 43"/>
            <p:cNvGrpSpPr>
              <a:grpSpLocks/>
            </p:cNvGrpSpPr>
            <p:nvPr/>
          </p:nvGrpSpPr>
          <p:grpSpPr bwMode="auto">
            <a:xfrm>
              <a:off x="495300" y="4833938"/>
              <a:ext cx="8529638" cy="576262"/>
              <a:chOff x="616" y="3126"/>
              <a:chExt cx="5373" cy="363"/>
            </a:xfrm>
          </p:grpSpPr>
          <p:sp>
            <p:nvSpPr>
              <p:cNvPr id="37904" name="Text Box 23"/>
              <p:cNvSpPr txBox="1">
                <a:spLocks noChangeArrowheads="1"/>
              </p:cNvSpPr>
              <p:nvPr/>
            </p:nvSpPr>
            <p:spPr bwMode="auto">
              <a:xfrm>
                <a:off x="616" y="3186"/>
                <a:ext cx="8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44546A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时间常数</a:t>
                </a:r>
              </a:p>
            </p:txBody>
          </p:sp>
          <p:sp>
            <p:nvSpPr>
              <p:cNvPr id="37905" name="Text Box 24"/>
              <p:cNvSpPr txBox="1">
                <a:spLocks noChangeArrowheads="1"/>
              </p:cNvSpPr>
              <p:nvPr/>
            </p:nvSpPr>
            <p:spPr bwMode="auto">
              <a:xfrm>
                <a:off x="1554" y="3186"/>
                <a:ext cx="8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44546A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等于电压</a:t>
                </a:r>
              </a:p>
            </p:txBody>
          </p:sp>
          <p:graphicFrame>
            <p:nvGraphicFramePr>
              <p:cNvPr id="37906" name="Object 25"/>
              <p:cNvGraphicFramePr>
                <a:graphicFrameLocks noChangeAspect="1"/>
              </p:cNvGraphicFramePr>
              <p:nvPr/>
            </p:nvGraphicFramePr>
            <p:xfrm>
              <a:off x="2376" y="3126"/>
              <a:ext cx="287" cy="363"/>
            </p:xfrm>
            <a:graphic>
              <a:graphicData uri="http://schemas.openxmlformats.org/presentationml/2006/ole">
                <p:oleObj spid="_x0000_s31783" name="公式" r:id="rId8" imgW="161810" imgH="200070" progId="">
                  <p:embed/>
                </p:oleObj>
              </a:graphicData>
            </a:graphic>
          </p:graphicFrame>
          <p:sp>
            <p:nvSpPr>
              <p:cNvPr id="37907" name="Text Box 26"/>
              <p:cNvSpPr txBox="1">
                <a:spLocks noChangeArrowheads="1"/>
              </p:cNvSpPr>
              <p:nvPr/>
            </p:nvSpPr>
            <p:spPr bwMode="auto">
              <a:xfrm>
                <a:off x="2664" y="3184"/>
                <a:ext cx="16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44546A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衰减到初始值</a:t>
                </a:r>
                <a:r>
                  <a:rPr kumimoji="1" lang="en-US" altLang="zh-CN" b="1" i="1">
                    <a:solidFill>
                      <a:srgbClr val="44546A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U</a:t>
                </a:r>
                <a:r>
                  <a:rPr kumimoji="1" lang="zh-CN" altLang="en-US" b="1">
                    <a:solidFill>
                      <a:srgbClr val="44546A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</a:p>
            </p:txBody>
          </p:sp>
          <p:sp>
            <p:nvSpPr>
              <p:cNvPr id="37908" name="Text Box 27"/>
              <p:cNvSpPr txBox="1">
                <a:spLocks noChangeArrowheads="1"/>
              </p:cNvSpPr>
              <p:nvPr/>
            </p:nvSpPr>
            <p:spPr bwMode="auto">
              <a:xfrm>
                <a:off x="4715" y="3178"/>
                <a:ext cx="12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44546A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所需的时间。</a:t>
                </a:r>
              </a:p>
            </p:txBody>
          </p:sp>
          <p:graphicFrame>
            <p:nvGraphicFramePr>
              <p:cNvPr id="37909" name="Object 42"/>
              <p:cNvGraphicFramePr>
                <a:graphicFrameLocks noChangeAspect="1"/>
              </p:cNvGraphicFramePr>
              <p:nvPr/>
            </p:nvGraphicFramePr>
            <p:xfrm>
              <a:off x="1438" y="3238"/>
              <a:ext cx="192" cy="222"/>
            </p:xfrm>
            <a:graphic>
              <a:graphicData uri="http://schemas.openxmlformats.org/presentationml/2006/ole">
                <p:oleObj spid="_x0000_s31784" name="公式" r:id="rId9" imgW="95357" imgH="114210" progId="">
                  <p:embed/>
                </p:oleObj>
              </a:graphicData>
            </a:graphic>
          </p:graphicFrame>
        </p:grpSp>
        <p:graphicFrame>
          <p:nvGraphicFramePr>
            <p:cNvPr id="37903" name="Object 45"/>
            <p:cNvGraphicFramePr>
              <a:graphicFrameLocks noChangeAspect="1"/>
            </p:cNvGraphicFramePr>
            <p:nvPr/>
          </p:nvGraphicFramePr>
          <p:xfrm>
            <a:off x="6143169" y="4985359"/>
            <a:ext cx="935315" cy="384174"/>
          </p:xfrm>
          <a:graphic>
            <a:graphicData uri="http://schemas.openxmlformats.org/presentationml/2006/ole">
              <p:oleObj spid="_x0000_s31785" name="Equation" r:id="rId10" imgW="431425" imgH="177646" progId="">
                <p:embed/>
              </p:oleObj>
            </a:graphicData>
          </a:graphic>
        </p:graphicFrame>
      </p:grpSp>
      <p:pic>
        <p:nvPicPr>
          <p:cNvPr id="37901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16575"/>
            <a:ext cx="11874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32977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8" grpId="0"/>
      <p:bldP spid="342019" grpId="0" autoUpdateAnimBg="0"/>
      <p:bldP spid="342023" grpId="0" autoUpdateAnimBg="0"/>
      <p:bldP spid="342025" grpId="0"/>
      <p:bldP spid="34203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46252" y="3830638"/>
            <a:ext cx="4365625" cy="457200"/>
            <a:chOff x="514" y="2016"/>
            <a:chExt cx="2894" cy="288"/>
          </a:xfrm>
        </p:grpSpPr>
        <p:sp>
          <p:nvSpPr>
            <p:cNvPr id="38947" name="Text Box 3"/>
            <p:cNvSpPr txBox="1">
              <a:spLocks noChangeArrowheads="1"/>
            </p:cNvSpPr>
            <p:nvPr/>
          </p:nvSpPr>
          <p:spPr bwMode="auto">
            <a:xfrm>
              <a:off x="514" y="2016"/>
              <a:ext cx="7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99"/>
                  </a:solidFill>
                  <a:ea typeface="宋体" panose="02010600030101010101" pitchFamily="2" charset="-122"/>
                </a:rPr>
                <a:t>0.368</a:t>
              </a:r>
              <a:r>
                <a:rPr kumimoji="1" lang="en-US" altLang="zh-CN" i="1">
                  <a:solidFill>
                    <a:srgbClr val="000099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38948" name="Line 4"/>
            <p:cNvSpPr>
              <a:spLocks noChangeShapeType="1"/>
            </p:cNvSpPr>
            <p:nvPr/>
          </p:nvSpPr>
          <p:spPr bwMode="auto">
            <a:xfrm flipV="1">
              <a:off x="1275" y="2207"/>
              <a:ext cx="2133" cy="1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130675" y="4135438"/>
            <a:ext cx="452438" cy="1092200"/>
            <a:chOff x="2097" y="2448"/>
            <a:chExt cx="285" cy="688"/>
          </a:xfrm>
        </p:grpSpPr>
        <p:graphicFrame>
          <p:nvGraphicFramePr>
            <p:cNvPr id="38945" name="Object 6"/>
            <p:cNvGraphicFramePr>
              <a:graphicFrameLocks noChangeAspect="1"/>
            </p:cNvGraphicFramePr>
            <p:nvPr/>
          </p:nvGraphicFramePr>
          <p:xfrm>
            <a:off x="2097" y="2745"/>
            <a:ext cx="285" cy="391"/>
          </p:xfrm>
          <a:graphic>
            <a:graphicData uri="http://schemas.openxmlformats.org/presentationml/2006/ole">
              <p:oleObj spid="_x0000_s32802" name="公式" r:id="rId3" imgW="133446" imgH="190620" progId="">
                <p:embed/>
              </p:oleObj>
            </a:graphicData>
          </a:graphic>
        </p:graphicFrame>
        <p:sp>
          <p:nvSpPr>
            <p:cNvPr id="38946" name="Line 7"/>
            <p:cNvSpPr>
              <a:spLocks noChangeShapeType="1"/>
            </p:cNvSpPr>
            <p:nvPr/>
          </p:nvSpPr>
          <p:spPr bwMode="auto">
            <a:xfrm>
              <a:off x="2203" y="2448"/>
              <a:ext cx="0" cy="3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757738" y="4102102"/>
            <a:ext cx="436562" cy="1147763"/>
            <a:chOff x="2459" y="2445"/>
            <a:chExt cx="275" cy="723"/>
          </a:xfrm>
        </p:grpSpPr>
        <p:sp>
          <p:nvSpPr>
            <p:cNvPr id="38943" name="Line 9"/>
            <p:cNvSpPr>
              <a:spLocks noChangeShapeType="1"/>
            </p:cNvSpPr>
            <p:nvPr/>
          </p:nvSpPr>
          <p:spPr bwMode="auto">
            <a:xfrm flipH="1">
              <a:off x="2544" y="2445"/>
              <a:ext cx="0" cy="4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8944" name="Object 10"/>
            <p:cNvGraphicFramePr>
              <a:graphicFrameLocks noChangeAspect="1"/>
            </p:cNvGraphicFramePr>
            <p:nvPr/>
          </p:nvGraphicFramePr>
          <p:xfrm>
            <a:off x="2459" y="2747"/>
            <a:ext cx="275" cy="421"/>
          </p:xfrm>
          <a:graphic>
            <a:graphicData uri="http://schemas.openxmlformats.org/presentationml/2006/ole">
              <p:oleObj spid="_x0000_s32803" name="公式" r:id="rId4" imgW="123721" imgH="200070" progId="">
                <p:embed/>
              </p:oleObj>
            </a:graphicData>
          </a:graphic>
        </p:graphicFrame>
      </p:grpSp>
      <p:sp>
        <p:nvSpPr>
          <p:cNvPr id="343051" name="Freeform 11"/>
          <p:cNvSpPr>
            <a:spLocks/>
          </p:cNvSpPr>
          <p:nvPr/>
        </p:nvSpPr>
        <p:spPr bwMode="auto">
          <a:xfrm flipV="1">
            <a:off x="2911475" y="2459038"/>
            <a:ext cx="3124200" cy="1828800"/>
          </a:xfrm>
          <a:custGeom>
            <a:avLst/>
            <a:gdLst>
              <a:gd name="T0" fmla="*/ 0 w 2640"/>
              <a:gd name="T1" fmla="*/ 2147483646 h 1536"/>
              <a:gd name="T2" fmla="*/ 2147483646 w 2640"/>
              <a:gd name="T3" fmla="*/ 2147483646 h 1536"/>
              <a:gd name="T4" fmla="*/ 2147483646 w 2640"/>
              <a:gd name="T5" fmla="*/ 0 h 1536"/>
              <a:gd name="T6" fmla="*/ 0 60000 65536"/>
              <a:gd name="T7" fmla="*/ 0 60000 65536"/>
              <a:gd name="T8" fmla="*/ 0 60000 65536"/>
              <a:gd name="T9" fmla="*/ 0 w 2640"/>
              <a:gd name="T10" fmla="*/ 0 h 1536"/>
              <a:gd name="T11" fmla="*/ 2640 w 2640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1536">
                <a:moveTo>
                  <a:pt x="0" y="1536"/>
                </a:moveTo>
                <a:cubicBezTo>
                  <a:pt x="308" y="1088"/>
                  <a:pt x="616" y="640"/>
                  <a:pt x="1056" y="384"/>
                </a:cubicBezTo>
                <a:cubicBezTo>
                  <a:pt x="1496" y="128"/>
                  <a:pt x="2068" y="64"/>
                  <a:pt x="264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3052" name="Freeform 12"/>
          <p:cNvSpPr>
            <a:spLocks/>
          </p:cNvSpPr>
          <p:nvPr/>
        </p:nvSpPr>
        <p:spPr bwMode="auto">
          <a:xfrm flipV="1">
            <a:off x="2911475" y="2509838"/>
            <a:ext cx="2971800" cy="2006600"/>
          </a:xfrm>
          <a:custGeom>
            <a:avLst/>
            <a:gdLst>
              <a:gd name="T0" fmla="*/ 0 w 2640"/>
              <a:gd name="T1" fmla="*/ 2147483646 h 1536"/>
              <a:gd name="T2" fmla="*/ 2147483646 w 2640"/>
              <a:gd name="T3" fmla="*/ 2147483646 h 1536"/>
              <a:gd name="T4" fmla="*/ 2147483646 w 2640"/>
              <a:gd name="T5" fmla="*/ 0 h 1536"/>
              <a:gd name="T6" fmla="*/ 0 60000 65536"/>
              <a:gd name="T7" fmla="*/ 0 60000 65536"/>
              <a:gd name="T8" fmla="*/ 0 60000 65536"/>
              <a:gd name="T9" fmla="*/ 0 w 2640"/>
              <a:gd name="T10" fmla="*/ 0 h 1536"/>
              <a:gd name="T11" fmla="*/ 2640 w 2640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1536">
                <a:moveTo>
                  <a:pt x="0" y="1536"/>
                </a:moveTo>
                <a:cubicBezTo>
                  <a:pt x="308" y="1088"/>
                  <a:pt x="616" y="640"/>
                  <a:pt x="1056" y="384"/>
                </a:cubicBezTo>
                <a:cubicBezTo>
                  <a:pt x="1496" y="128"/>
                  <a:pt x="2068" y="64"/>
                  <a:pt x="264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521077" y="4135438"/>
            <a:ext cx="536575" cy="1143000"/>
            <a:chOff x="1680" y="2448"/>
            <a:chExt cx="338" cy="720"/>
          </a:xfrm>
        </p:grpSpPr>
        <p:graphicFrame>
          <p:nvGraphicFramePr>
            <p:cNvPr id="38941" name="Object 21"/>
            <p:cNvGraphicFramePr>
              <a:graphicFrameLocks noChangeAspect="1"/>
            </p:cNvGraphicFramePr>
            <p:nvPr/>
          </p:nvGraphicFramePr>
          <p:xfrm>
            <a:off x="1680" y="2745"/>
            <a:ext cx="338" cy="423"/>
          </p:xfrm>
          <a:graphic>
            <a:graphicData uri="http://schemas.openxmlformats.org/presentationml/2006/ole">
              <p:oleObj spid="_x0000_s32804" name="公式" r:id="rId5" imgW="123721" imgH="190620" progId="">
                <p:embed/>
              </p:oleObj>
            </a:graphicData>
          </a:graphic>
        </p:graphicFrame>
        <p:sp>
          <p:nvSpPr>
            <p:cNvPr id="38942" name="Line 22"/>
            <p:cNvSpPr>
              <a:spLocks noChangeShapeType="1"/>
            </p:cNvSpPr>
            <p:nvPr/>
          </p:nvSpPr>
          <p:spPr bwMode="auto">
            <a:xfrm>
              <a:off x="1819" y="2448"/>
              <a:ext cx="0" cy="375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43063" name="Freeform 23"/>
          <p:cNvSpPr>
            <a:spLocks/>
          </p:cNvSpPr>
          <p:nvPr/>
        </p:nvSpPr>
        <p:spPr bwMode="auto">
          <a:xfrm flipV="1">
            <a:off x="2911475" y="2524127"/>
            <a:ext cx="2895600" cy="2220913"/>
          </a:xfrm>
          <a:custGeom>
            <a:avLst/>
            <a:gdLst>
              <a:gd name="T0" fmla="*/ 0 w 2016"/>
              <a:gd name="T1" fmla="*/ 2147483646 h 1536"/>
              <a:gd name="T2" fmla="*/ 2147483646 w 2016"/>
              <a:gd name="T3" fmla="*/ 2147483646 h 1536"/>
              <a:gd name="T4" fmla="*/ 2147483646 w 2016"/>
              <a:gd name="T5" fmla="*/ 0 h 1536"/>
              <a:gd name="T6" fmla="*/ 0 60000 65536"/>
              <a:gd name="T7" fmla="*/ 0 60000 65536"/>
              <a:gd name="T8" fmla="*/ 0 60000 65536"/>
              <a:gd name="T9" fmla="*/ 0 w 2016"/>
              <a:gd name="T10" fmla="*/ 0 h 1536"/>
              <a:gd name="T11" fmla="*/ 2016 w 2016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536">
                <a:moveTo>
                  <a:pt x="0" y="1536"/>
                </a:moveTo>
                <a:cubicBezTo>
                  <a:pt x="192" y="1064"/>
                  <a:pt x="384" y="592"/>
                  <a:pt x="720" y="336"/>
                </a:cubicBezTo>
                <a:cubicBezTo>
                  <a:pt x="1056" y="80"/>
                  <a:pt x="1800" y="56"/>
                  <a:pt x="2016" y="0"/>
                </a:cubicBez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3064" name="Text Box 24"/>
          <p:cNvSpPr txBox="1">
            <a:spLocks noChangeArrowheads="1"/>
          </p:cNvSpPr>
          <p:nvPr/>
        </p:nvSpPr>
        <p:spPr bwMode="auto">
          <a:xfrm>
            <a:off x="2378077" y="224472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i="1">
                <a:solidFill>
                  <a:srgbClr val="44546A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baseline="-25000">
                <a:solidFill>
                  <a:srgbClr val="44546A"/>
                </a:solidFill>
                <a:ea typeface="宋体" panose="02010600030101010101" pitchFamily="2" charset="-122"/>
              </a:rPr>
              <a:t>0</a:t>
            </a:r>
          </a:p>
        </p:txBody>
      </p:sp>
      <p:graphicFrame>
        <p:nvGraphicFramePr>
          <p:cNvPr id="343067" name="Object 27"/>
          <p:cNvGraphicFramePr>
            <a:graphicFrameLocks noChangeAspect="1"/>
          </p:cNvGraphicFramePr>
          <p:nvPr/>
        </p:nvGraphicFramePr>
        <p:xfrm>
          <a:off x="6788152" y="4035425"/>
          <a:ext cx="1323975" cy="495300"/>
        </p:xfrm>
        <a:graphic>
          <a:graphicData uri="http://schemas.openxmlformats.org/presentationml/2006/ole">
            <p:oleObj spid="_x0000_s32805" name="Equation" r:id="rId6" imgW="666688" imgH="200070" progId="">
              <p:embed/>
            </p:oleObj>
          </a:graphicData>
        </a:graphic>
      </p:graphicFrame>
      <p:sp>
        <p:nvSpPr>
          <p:cNvPr id="343068" name="Line 28"/>
          <p:cNvSpPr>
            <a:spLocks noChangeShapeType="1"/>
          </p:cNvSpPr>
          <p:nvPr/>
        </p:nvSpPr>
        <p:spPr bwMode="auto">
          <a:xfrm>
            <a:off x="2911477" y="2535240"/>
            <a:ext cx="823913" cy="2243137"/>
          </a:xfrm>
          <a:prstGeom prst="line">
            <a:avLst/>
          </a:prstGeom>
          <a:noFill/>
          <a:ln w="25400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3069" name="Line 29"/>
          <p:cNvSpPr>
            <a:spLocks noChangeShapeType="1"/>
          </p:cNvSpPr>
          <p:nvPr/>
        </p:nvSpPr>
        <p:spPr bwMode="auto">
          <a:xfrm>
            <a:off x="2911475" y="2535240"/>
            <a:ext cx="1390650" cy="2243137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2911475" y="2535240"/>
            <a:ext cx="1981200" cy="2243137"/>
          </a:xfrm>
          <a:prstGeom prst="line">
            <a:avLst/>
          </a:prstGeom>
          <a:noFill/>
          <a:ln w="25400">
            <a:solidFill>
              <a:srgbClr val="00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525715" y="1697038"/>
            <a:ext cx="4135437" cy="3581400"/>
            <a:chOff x="1056" y="672"/>
            <a:chExt cx="2605" cy="2256"/>
          </a:xfrm>
        </p:grpSpPr>
        <p:sp>
          <p:nvSpPr>
            <p:cNvPr id="38936" name="Text Box 34"/>
            <p:cNvSpPr txBox="1">
              <a:spLocks noChangeArrowheads="1"/>
            </p:cNvSpPr>
            <p:nvPr/>
          </p:nvSpPr>
          <p:spPr bwMode="auto">
            <a:xfrm>
              <a:off x="3456" y="2601"/>
              <a:ext cx="1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>
                  <a:solidFill>
                    <a:srgbClr val="44546A"/>
                  </a:solidFill>
                  <a:ea typeface="宋体" panose="02010600030101010101" pitchFamily="2" charset="-122"/>
                </a:rPr>
                <a:t>t</a:t>
              </a:r>
              <a:endParaRPr kumimoji="1" lang="en-US" altLang="zh-CN" sz="2800">
                <a:solidFill>
                  <a:srgbClr val="44546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37" name="Line 35"/>
            <p:cNvSpPr>
              <a:spLocks noChangeShapeType="1"/>
            </p:cNvSpPr>
            <p:nvPr/>
          </p:nvSpPr>
          <p:spPr bwMode="auto">
            <a:xfrm flipV="1">
              <a:off x="1296" y="2607"/>
              <a:ext cx="2365" cy="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938" name="Line 36"/>
            <p:cNvSpPr>
              <a:spLocks noChangeShapeType="1"/>
            </p:cNvSpPr>
            <p:nvPr/>
          </p:nvSpPr>
          <p:spPr bwMode="auto">
            <a:xfrm flipV="1">
              <a:off x="1298" y="816"/>
              <a:ext cx="0" cy="18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939" name="Text Box 37"/>
            <p:cNvSpPr txBox="1">
              <a:spLocks noChangeArrowheads="1"/>
            </p:cNvSpPr>
            <p:nvPr/>
          </p:nvSpPr>
          <p:spPr bwMode="auto">
            <a:xfrm>
              <a:off x="1056" y="2409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>
                  <a:solidFill>
                    <a:srgbClr val="44546A"/>
                  </a:solidFill>
                  <a:ea typeface="宋体" panose="02010600030101010101" pitchFamily="2" charset="-122"/>
                </a:rPr>
                <a:t>O</a:t>
              </a:r>
              <a:endParaRPr kumimoji="1" lang="zh-CN" altLang="zh-CN" sz="2800" i="1">
                <a:solidFill>
                  <a:srgbClr val="44546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40" name="Text Box 38"/>
            <p:cNvSpPr txBox="1">
              <a:spLocks noChangeArrowheads="1"/>
            </p:cNvSpPr>
            <p:nvPr/>
          </p:nvSpPr>
          <p:spPr bwMode="auto">
            <a:xfrm>
              <a:off x="1344" y="67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>
                  <a:solidFill>
                    <a:srgbClr val="44546A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aseline="-25000">
                  <a:solidFill>
                    <a:srgbClr val="44546A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9" name="组合 51"/>
          <p:cNvGrpSpPr>
            <a:grpSpLocks/>
          </p:cNvGrpSpPr>
          <p:nvPr/>
        </p:nvGrpSpPr>
        <p:grpSpPr bwMode="auto">
          <a:xfrm>
            <a:off x="796927" y="530227"/>
            <a:ext cx="3109913" cy="461963"/>
            <a:chOff x="797611" y="530225"/>
            <a:chExt cx="3108543" cy="461145"/>
          </a:xfrm>
        </p:grpSpPr>
        <p:sp>
          <p:nvSpPr>
            <p:cNvPr id="38934" name="Text Box 18"/>
            <p:cNvSpPr txBox="1">
              <a:spLocks noChangeArrowheads="1"/>
            </p:cNvSpPr>
            <p:nvPr/>
          </p:nvSpPr>
          <p:spPr bwMode="auto">
            <a:xfrm>
              <a:off x="797611" y="530225"/>
              <a:ext cx="3108543" cy="4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时间常数  的物理意义</a:t>
              </a:r>
            </a:p>
          </p:txBody>
        </p:sp>
        <p:graphicFrame>
          <p:nvGraphicFramePr>
            <p:cNvPr id="38935" name="Object 28"/>
            <p:cNvGraphicFramePr>
              <a:graphicFrameLocks noChangeAspect="1"/>
            </p:cNvGraphicFramePr>
            <p:nvPr/>
          </p:nvGraphicFramePr>
          <p:xfrm>
            <a:off x="2055989" y="586108"/>
            <a:ext cx="349250" cy="384175"/>
          </p:xfrm>
          <a:graphic>
            <a:graphicData uri="http://schemas.openxmlformats.org/presentationml/2006/ole">
              <p:oleObj spid="_x0000_s32806" name="Equation" r:id="rId7" imgW="126835" imgH="139518" progId="">
                <p:embed/>
              </p:oleObj>
            </a:graphicData>
          </a:graphic>
        </p:graphicFrame>
      </p:grpSp>
      <p:graphicFrame>
        <p:nvGraphicFramePr>
          <p:cNvPr id="53" name="Object 29"/>
          <p:cNvGraphicFramePr>
            <a:graphicFrameLocks noChangeAspect="1"/>
          </p:cNvGraphicFramePr>
          <p:nvPr/>
        </p:nvGraphicFramePr>
        <p:xfrm>
          <a:off x="1771650" y="890590"/>
          <a:ext cx="2857500" cy="847725"/>
        </p:xfrm>
        <a:graphic>
          <a:graphicData uri="http://schemas.openxmlformats.org/presentationml/2006/ole">
            <p:oleObj spid="_x0000_s32807" name="Equation" r:id="rId8" imgW="1155700" imgH="342900" progId="">
              <p:embed/>
            </p:oleObj>
          </a:graphicData>
        </a:graphic>
      </p:graphicFrame>
      <p:grpSp>
        <p:nvGrpSpPr>
          <p:cNvPr id="10" name="组合 55"/>
          <p:cNvGrpSpPr>
            <a:grpSpLocks/>
          </p:cNvGrpSpPr>
          <p:nvPr/>
        </p:nvGrpSpPr>
        <p:grpSpPr bwMode="auto">
          <a:xfrm>
            <a:off x="400050" y="5340352"/>
            <a:ext cx="8743950" cy="595313"/>
            <a:chOff x="400050" y="5340470"/>
            <a:chExt cx="8743950" cy="595301"/>
          </a:xfrm>
        </p:grpSpPr>
        <p:sp>
          <p:nvSpPr>
            <p:cNvPr id="343054" name="Text Box 14"/>
            <p:cNvSpPr txBox="1">
              <a:spLocks noChangeArrowheads="1"/>
            </p:cNvSpPr>
            <p:nvPr/>
          </p:nvSpPr>
          <p:spPr bwMode="auto">
            <a:xfrm>
              <a:off x="400050" y="5392857"/>
              <a:ext cx="8743950" cy="457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Symbol" panose="05050102010706020507" pitchFamily="18" charset="2"/>
                </a:rPr>
                <a:t>   </a:t>
              </a:r>
              <a:r>
                <a:rPr kumimoji="1" lang="zh-CN" altLang="en-US" b="1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越大，曲线变化越慢</a:t>
              </a:r>
              <a:r>
                <a:rPr kumimoji="1" lang="zh-CN" altLang="en-US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，  </a:t>
              </a:r>
              <a:r>
                <a:rPr kumimoji="1" lang="zh-CN" altLang="en-US" b="1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达到稳态所需要的时间越长。</a:t>
              </a:r>
              <a:endParaRPr kumimoji="1"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38932" name="Object 30"/>
            <p:cNvGraphicFramePr>
              <a:graphicFrameLocks noChangeAspect="1"/>
            </p:cNvGraphicFramePr>
            <p:nvPr/>
          </p:nvGraphicFramePr>
          <p:xfrm>
            <a:off x="633457" y="5483790"/>
            <a:ext cx="349250" cy="384175"/>
          </p:xfrm>
          <a:graphic>
            <a:graphicData uri="http://schemas.openxmlformats.org/presentationml/2006/ole">
              <p:oleObj spid="_x0000_s32808" name="Equation" r:id="rId9" imgW="126835" imgH="139518" progId="">
                <p:embed/>
              </p:oleObj>
            </a:graphicData>
          </a:graphic>
        </p:graphicFrame>
        <p:graphicFrame>
          <p:nvGraphicFramePr>
            <p:cNvPr id="38933" name="Object 31"/>
            <p:cNvGraphicFramePr>
              <a:graphicFrameLocks noChangeAspect="1"/>
            </p:cNvGraphicFramePr>
            <p:nvPr/>
          </p:nvGraphicFramePr>
          <p:xfrm>
            <a:off x="3825396" y="5340470"/>
            <a:ext cx="496084" cy="595301"/>
          </p:xfrm>
          <a:graphic>
            <a:graphicData uri="http://schemas.openxmlformats.org/presentationml/2006/ole">
              <p:oleObj spid="_x0000_s32809" name="Equation" r:id="rId10" imgW="190500" imgH="228600" progId="">
                <p:embed/>
              </p:oleObj>
            </a:graphicData>
          </a:graphic>
        </p:graphicFrame>
      </p:grpSp>
      <p:pic>
        <p:nvPicPr>
          <p:cNvPr id="38930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308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92218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4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3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3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4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1" grpId="0" animBg="1"/>
      <p:bldP spid="343052" grpId="0" animBg="1"/>
      <p:bldP spid="343063" grpId="0" animBg="1"/>
      <p:bldP spid="343064" grpId="0" autoUpdateAnimBg="0"/>
      <p:bldP spid="343068" grpId="0" animBg="1"/>
      <p:bldP spid="343069" grpId="0" animBg="1"/>
      <p:bldP spid="34307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989013" y="5348288"/>
            <a:ext cx="6869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kumimoji="1" lang="en-US" altLang="zh-CN" sz="2800" b="1" i="1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kumimoji="1" lang="en-US" altLang="zh-CN" sz="2800" b="1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=5</a:t>
            </a:r>
            <a:r>
              <a:rPr kumimoji="1" lang="en-US" altLang="zh-CN" sz="2800" b="1" i="1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 </a:t>
            </a:r>
            <a:r>
              <a:rPr kumimoji="1" lang="zh-CN" altLang="en-US" b="1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时，过渡过程基本结束，</a:t>
            </a:r>
            <a:r>
              <a:rPr kumimoji="1" lang="en-US" altLang="zh-CN" b="1" i="1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 b="1" i="1" baseline="-25000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C</a:t>
            </a:r>
            <a:r>
              <a:rPr kumimoji="1" lang="zh-CN" altLang="en-US" b="1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达到稳态值</a:t>
            </a:r>
            <a:r>
              <a:rPr kumimoji="1" lang="zh-CN" altLang="en-US" sz="2800" b="1">
                <a:solidFill>
                  <a:srgbClr val="44546A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。</a:t>
            </a:r>
            <a:endParaRPr kumimoji="1" lang="zh-CN" altLang="en-US" sz="2800" b="1">
              <a:solidFill>
                <a:srgbClr val="44546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336550" y="541338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暂态时间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287465" y="1155702"/>
            <a:ext cx="6757987" cy="569913"/>
            <a:chOff x="785" y="728"/>
            <a:chExt cx="4257" cy="359"/>
          </a:xfrm>
        </p:grpSpPr>
        <p:sp>
          <p:nvSpPr>
            <p:cNvPr id="39983" name="Text Box 6"/>
            <p:cNvSpPr txBox="1">
              <a:spLocks noChangeArrowheads="1"/>
            </p:cNvSpPr>
            <p:nvPr/>
          </p:nvSpPr>
          <p:spPr bwMode="auto">
            <a:xfrm>
              <a:off x="785" y="728"/>
              <a:ext cx="4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理论上认为</a:t>
              </a:r>
              <a:r>
                <a:rPr kumimoji="1" lang="zh-CN" altLang="en-US" b="1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、       </a:t>
              </a:r>
              <a:r>
                <a:rPr kumimoji="1" lang="zh-CN" altLang="en-US" b="1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电路达稳态  </a:t>
              </a:r>
            </a:p>
          </p:txBody>
        </p:sp>
        <p:graphicFrame>
          <p:nvGraphicFramePr>
            <p:cNvPr id="39984" name="Object 7"/>
            <p:cNvGraphicFramePr>
              <a:graphicFrameLocks noChangeAspect="1"/>
            </p:cNvGraphicFramePr>
            <p:nvPr/>
          </p:nvGraphicFramePr>
          <p:xfrm>
            <a:off x="2610" y="738"/>
            <a:ext cx="716" cy="349"/>
          </p:xfrm>
          <a:graphic>
            <a:graphicData uri="http://schemas.openxmlformats.org/presentationml/2006/ole">
              <p:oleObj spid="_x0000_s33870" name="公式" r:id="rId3" imgW="466790" imgH="200070" progId="">
                <p:embed/>
              </p:oleObj>
            </a:graphicData>
          </a:graphic>
        </p:graphicFrame>
        <p:graphicFrame>
          <p:nvGraphicFramePr>
            <p:cNvPr id="39985" name="Object 8"/>
            <p:cNvGraphicFramePr>
              <a:graphicFrameLocks noChangeAspect="1"/>
            </p:cNvGraphicFramePr>
            <p:nvPr/>
          </p:nvGraphicFramePr>
          <p:xfrm>
            <a:off x="1777" y="761"/>
            <a:ext cx="682" cy="259"/>
          </p:xfrm>
          <a:graphic>
            <a:graphicData uri="http://schemas.openxmlformats.org/presentationml/2006/ole">
              <p:oleObj spid="_x0000_s33871" name="公式" r:id="rId4" imgW="390612" imgH="123930" progId="">
                <p:embed/>
              </p:oleObj>
            </a:graphicData>
          </a:graphic>
        </p:graphicFrame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609600" y="1809752"/>
            <a:ext cx="8534400" cy="549275"/>
            <a:chOff x="217" y="1025"/>
            <a:chExt cx="5376" cy="346"/>
          </a:xfrm>
        </p:grpSpPr>
        <p:graphicFrame>
          <p:nvGraphicFramePr>
            <p:cNvPr id="39980" name="Object 10"/>
            <p:cNvGraphicFramePr>
              <a:graphicFrameLocks noChangeAspect="1"/>
            </p:cNvGraphicFramePr>
            <p:nvPr/>
          </p:nvGraphicFramePr>
          <p:xfrm>
            <a:off x="2719" y="1025"/>
            <a:ext cx="707" cy="346"/>
          </p:xfrm>
          <a:graphic>
            <a:graphicData uri="http://schemas.openxmlformats.org/presentationml/2006/ole">
              <p:oleObj spid="_x0000_s33872" name="公式" r:id="rId5" imgW="466790" imgH="200070" progId="">
                <p:embed/>
              </p:oleObj>
            </a:graphicData>
          </a:graphic>
        </p:graphicFrame>
        <p:sp>
          <p:nvSpPr>
            <p:cNvPr id="344076" name="Text Box 12"/>
            <p:cNvSpPr txBox="1">
              <a:spLocks noChangeArrowheads="1"/>
            </p:cNvSpPr>
            <p:nvPr/>
          </p:nvSpPr>
          <p:spPr bwMode="auto">
            <a:xfrm>
              <a:off x="217" y="1081"/>
              <a:ext cx="5376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b="1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工程上认为</a:t>
              </a:r>
              <a:r>
                <a:rPr kumimoji="1" lang="zh-CN" altLang="en-US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、       </a:t>
              </a:r>
              <a:r>
                <a:rPr kumimoji="1" lang="zh-CN" altLang="en-US" b="1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电容放电基本结束。</a:t>
              </a:r>
              <a:r>
                <a:rPr kumimoji="1" lang="zh-CN" altLang="en-US" sz="28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</a:p>
          </p:txBody>
        </p:sp>
        <p:graphicFrame>
          <p:nvGraphicFramePr>
            <p:cNvPr id="39982" name="Object 13"/>
            <p:cNvGraphicFramePr>
              <a:graphicFrameLocks noChangeAspect="1"/>
            </p:cNvGraphicFramePr>
            <p:nvPr/>
          </p:nvGraphicFramePr>
          <p:xfrm>
            <a:off x="1588" y="1049"/>
            <a:ext cx="1062" cy="312"/>
          </p:xfrm>
          <a:graphic>
            <a:graphicData uri="http://schemas.openxmlformats.org/presentationml/2006/ole">
              <p:oleObj spid="_x0000_s33873" name="Equation" r:id="rId6" imgW="695322" imgH="171450" progId="">
                <p:embed/>
              </p:oleObj>
            </a:graphicData>
          </a:graphic>
        </p:graphicFrame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400050" y="3319465"/>
            <a:ext cx="8382000" cy="1862137"/>
            <a:chOff x="252" y="2091"/>
            <a:chExt cx="5280" cy="1173"/>
          </a:xfrm>
        </p:grpSpPr>
        <p:sp>
          <p:nvSpPr>
            <p:cNvPr id="39947" name="Text Box 16"/>
            <p:cNvSpPr txBox="1">
              <a:spLocks noChangeArrowheads="1"/>
            </p:cNvSpPr>
            <p:nvPr/>
          </p:nvSpPr>
          <p:spPr bwMode="auto">
            <a:xfrm>
              <a:off x="582" y="2139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6600"/>
                  </a:solidFill>
                  <a:ea typeface="黑体" panose="02010609060101010101" pitchFamily="49" charset="-122"/>
                </a:rPr>
                <a:t>t</a:t>
              </a:r>
              <a:endParaRPr kumimoji="1" lang="en-US" altLang="zh-CN" sz="2800" b="1">
                <a:solidFill>
                  <a:srgbClr val="006600"/>
                </a:solidFill>
                <a:ea typeface="黑体" panose="02010609060101010101" pitchFamily="49" charset="-122"/>
              </a:endParaRPr>
            </a:p>
          </p:txBody>
        </p:sp>
        <p:graphicFrame>
          <p:nvGraphicFramePr>
            <p:cNvPr id="39948" name="Object 17"/>
            <p:cNvGraphicFramePr>
              <a:graphicFrameLocks noChangeAspect="1"/>
            </p:cNvGraphicFramePr>
            <p:nvPr/>
          </p:nvGraphicFramePr>
          <p:xfrm>
            <a:off x="1279" y="2160"/>
            <a:ext cx="247" cy="273"/>
          </p:xfrm>
          <a:graphic>
            <a:graphicData uri="http://schemas.openxmlformats.org/presentationml/2006/ole">
              <p:oleObj spid="_x0000_s33874" name="公式" r:id="rId7" imgW="95357" imgH="114210" progId="">
                <p:embed/>
              </p:oleObj>
            </a:graphicData>
          </a:graphic>
        </p:graphicFrame>
        <p:graphicFrame>
          <p:nvGraphicFramePr>
            <p:cNvPr id="39949" name="Object 18"/>
            <p:cNvGraphicFramePr>
              <a:graphicFrameLocks noChangeAspect="1"/>
            </p:cNvGraphicFramePr>
            <p:nvPr/>
          </p:nvGraphicFramePr>
          <p:xfrm>
            <a:off x="453" y="2832"/>
            <a:ext cx="355" cy="432"/>
          </p:xfrm>
          <a:graphic>
            <a:graphicData uri="http://schemas.openxmlformats.org/presentationml/2006/ole">
              <p:oleObj spid="_x0000_s33875" name="Equation" r:id="rId8" imgW="171534" imgH="200070" progId="">
                <p:embed/>
              </p:oleObj>
            </a:graphicData>
          </a:graphic>
        </p:graphicFrame>
        <p:sp>
          <p:nvSpPr>
            <p:cNvPr id="39950" name="Text Box 19"/>
            <p:cNvSpPr txBox="1">
              <a:spLocks noChangeArrowheads="1"/>
            </p:cNvSpPr>
            <p:nvPr/>
          </p:nvSpPr>
          <p:spPr bwMode="auto">
            <a:xfrm>
              <a:off x="1045" y="2937"/>
              <a:ext cx="6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prstClr val="black"/>
                  </a:solidFill>
                  <a:ea typeface="黑体" panose="02010609060101010101" pitchFamily="49" charset="-122"/>
                </a:rPr>
                <a:t>0.368</a:t>
              </a:r>
              <a:r>
                <a:rPr kumimoji="1" lang="en-US" altLang="zh-CN" b="1" i="1">
                  <a:solidFill>
                    <a:prstClr val="black"/>
                  </a:solidFill>
                  <a:ea typeface="黑体" panose="02010609060101010101" pitchFamily="49" charset="-122"/>
                </a:rPr>
                <a:t>U</a:t>
              </a:r>
            </a:p>
          </p:txBody>
        </p:sp>
        <p:sp>
          <p:nvSpPr>
            <p:cNvPr id="39951" name="Text Box 20"/>
            <p:cNvSpPr txBox="1">
              <a:spLocks noChangeArrowheads="1"/>
            </p:cNvSpPr>
            <p:nvPr/>
          </p:nvSpPr>
          <p:spPr bwMode="auto">
            <a:xfrm>
              <a:off x="1793" y="2937"/>
              <a:ext cx="6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prstClr val="black"/>
                  </a:solidFill>
                  <a:ea typeface="黑体" panose="02010609060101010101" pitchFamily="49" charset="-122"/>
                </a:rPr>
                <a:t>0.135U</a:t>
              </a:r>
            </a:p>
          </p:txBody>
        </p:sp>
        <p:sp>
          <p:nvSpPr>
            <p:cNvPr id="39952" name="Text Box 21"/>
            <p:cNvSpPr txBox="1">
              <a:spLocks noChangeArrowheads="1"/>
            </p:cNvSpPr>
            <p:nvPr/>
          </p:nvSpPr>
          <p:spPr bwMode="auto">
            <a:xfrm>
              <a:off x="2541" y="2927"/>
              <a:ext cx="6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prstClr val="black"/>
                  </a:solidFill>
                  <a:ea typeface="黑体" panose="02010609060101010101" pitchFamily="49" charset="-122"/>
                </a:rPr>
                <a:t>0.050U</a:t>
              </a:r>
            </a:p>
          </p:txBody>
        </p:sp>
        <p:sp>
          <p:nvSpPr>
            <p:cNvPr id="39953" name="Text Box 22"/>
            <p:cNvSpPr txBox="1">
              <a:spLocks noChangeArrowheads="1"/>
            </p:cNvSpPr>
            <p:nvPr/>
          </p:nvSpPr>
          <p:spPr bwMode="auto">
            <a:xfrm>
              <a:off x="3289" y="2927"/>
              <a:ext cx="6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prstClr val="black"/>
                  </a:solidFill>
                  <a:ea typeface="黑体" panose="02010609060101010101" pitchFamily="49" charset="-122"/>
                </a:rPr>
                <a:t>0.018U</a:t>
              </a:r>
            </a:p>
          </p:txBody>
        </p:sp>
        <p:sp>
          <p:nvSpPr>
            <p:cNvPr id="39954" name="Text Box 23"/>
            <p:cNvSpPr txBox="1">
              <a:spLocks noChangeArrowheads="1"/>
            </p:cNvSpPr>
            <p:nvPr/>
          </p:nvSpPr>
          <p:spPr bwMode="auto">
            <a:xfrm>
              <a:off x="4037" y="2927"/>
              <a:ext cx="6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prstClr val="black"/>
                  </a:solidFill>
                  <a:ea typeface="黑体" panose="02010609060101010101" pitchFamily="49" charset="-122"/>
                </a:rPr>
                <a:t>0.007U</a:t>
              </a:r>
            </a:p>
          </p:txBody>
        </p:sp>
        <p:sp>
          <p:nvSpPr>
            <p:cNvPr id="39955" name="Text Box 24"/>
            <p:cNvSpPr txBox="1">
              <a:spLocks noChangeArrowheads="1"/>
            </p:cNvSpPr>
            <p:nvPr/>
          </p:nvSpPr>
          <p:spPr bwMode="auto">
            <a:xfrm>
              <a:off x="4786" y="2937"/>
              <a:ext cx="6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prstClr val="black"/>
                  </a:solidFill>
                  <a:ea typeface="黑体" panose="02010609060101010101" pitchFamily="49" charset="-122"/>
                </a:rPr>
                <a:t>0.002U</a:t>
              </a:r>
            </a:p>
          </p:txBody>
        </p:sp>
        <p:sp>
          <p:nvSpPr>
            <p:cNvPr id="39956" name="Line 25"/>
            <p:cNvSpPr>
              <a:spLocks noChangeShapeType="1"/>
            </p:cNvSpPr>
            <p:nvPr/>
          </p:nvSpPr>
          <p:spPr bwMode="auto">
            <a:xfrm>
              <a:off x="253" y="2481"/>
              <a:ext cx="527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9957" name="Object 26"/>
            <p:cNvGraphicFramePr>
              <a:graphicFrameLocks noChangeAspect="1"/>
            </p:cNvGraphicFramePr>
            <p:nvPr/>
          </p:nvGraphicFramePr>
          <p:xfrm>
            <a:off x="2027" y="2152"/>
            <a:ext cx="327" cy="283"/>
          </p:xfrm>
          <a:graphic>
            <a:graphicData uri="http://schemas.openxmlformats.org/presentationml/2006/ole">
              <p:oleObj spid="_x0000_s33876" name="公式" r:id="rId9" imgW="171534" imgH="152280" progId="">
                <p:embed/>
              </p:oleObj>
            </a:graphicData>
          </a:graphic>
        </p:graphicFrame>
        <p:graphicFrame>
          <p:nvGraphicFramePr>
            <p:cNvPr id="39958" name="Object 27"/>
            <p:cNvGraphicFramePr>
              <a:graphicFrameLocks noChangeAspect="1"/>
            </p:cNvGraphicFramePr>
            <p:nvPr/>
          </p:nvGraphicFramePr>
          <p:xfrm>
            <a:off x="2774" y="2160"/>
            <a:ext cx="317" cy="290"/>
          </p:xfrm>
          <a:graphic>
            <a:graphicData uri="http://schemas.openxmlformats.org/presentationml/2006/ole">
              <p:oleObj spid="_x0000_s33877" name="公式" r:id="rId10" imgW="161810" imgH="152280" progId="">
                <p:embed/>
              </p:oleObj>
            </a:graphicData>
          </a:graphic>
        </p:graphicFrame>
        <p:graphicFrame>
          <p:nvGraphicFramePr>
            <p:cNvPr id="39959" name="Object 28"/>
            <p:cNvGraphicFramePr>
              <a:graphicFrameLocks noChangeAspect="1"/>
            </p:cNvGraphicFramePr>
            <p:nvPr/>
          </p:nvGraphicFramePr>
          <p:xfrm>
            <a:off x="3523" y="2160"/>
            <a:ext cx="327" cy="282"/>
          </p:xfrm>
          <a:graphic>
            <a:graphicData uri="http://schemas.openxmlformats.org/presentationml/2006/ole">
              <p:oleObj spid="_x0000_s33878" name="公式" r:id="rId11" imgW="171534" imgH="152280" progId="">
                <p:embed/>
              </p:oleObj>
            </a:graphicData>
          </a:graphic>
        </p:graphicFrame>
        <p:graphicFrame>
          <p:nvGraphicFramePr>
            <p:cNvPr id="39960" name="Object 29"/>
            <p:cNvGraphicFramePr>
              <a:graphicFrameLocks noChangeAspect="1"/>
            </p:cNvGraphicFramePr>
            <p:nvPr/>
          </p:nvGraphicFramePr>
          <p:xfrm>
            <a:off x="4973" y="2160"/>
            <a:ext cx="326" cy="281"/>
          </p:xfrm>
          <a:graphic>
            <a:graphicData uri="http://schemas.openxmlformats.org/presentationml/2006/ole">
              <p:oleObj spid="_x0000_s33879" name="公式" r:id="rId12" imgW="171534" imgH="152280" progId="">
                <p:embed/>
              </p:oleObj>
            </a:graphicData>
          </a:graphic>
        </p:graphicFrame>
        <p:graphicFrame>
          <p:nvGraphicFramePr>
            <p:cNvPr id="39961" name="Object 30"/>
            <p:cNvGraphicFramePr>
              <a:graphicFrameLocks noChangeAspect="1"/>
            </p:cNvGraphicFramePr>
            <p:nvPr/>
          </p:nvGraphicFramePr>
          <p:xfrm>
            <a:off x="4282" y="2163"/>
            <a:ext cx="316" cy="290"/>
          </p:xfrm>
          <a:graphic>
            <a:graphicData uri="http://schemas.openxmlformats.org/presentationml/2006/ole">
              <p:oleObj spid="_x0000_s33880" name="公式" r:id="rId13" imgW="161810" imgH="152280" progId="">
                <p:embed/>
              </p:oleObj>
            </a:graphicData>
          </a:graphic>
        </p:graphicFrame>
        <p:sp>
          <p:nvSpPr>
            <p:cNvPr id="39962" name="Line 31"/>
            <p:cNvSpPr>
              <a:spLocks noChangeShapeType="1"/>
            </p:cNvSpPr>
            <p:nvPr/>
          </p:nvSpPr>
          <p:spPr bwMode="auto">
            <a:xfrm>
              <a:off x="253" y="2880"/>
              <a:ext cx="527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963" name="Line 32"/>
            <p:cNvSpPr>
              <a:spLocks noChangeShapeType="1"/>
            </p:cNvSpPr>
            <p:nvPr/>
          </p:nvSpPr>
          <p:spPr bwMode="auto">
            <a:xfrm>
              <a:off x="253" y="2091"/>
              <a:ext cx="527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964" name="Line 33"/>
            <p:cNvSpPr>
              <a:spLocks noChangeShapeType="1"/>
            </p:cNvSpPr>
            <p:nvPr/>
          </p:nvSpPr>
          <p:spPr bwMode="auto">
            <a:xfrm flipH="1">
              <a:off x="1793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965" name="Line 34"/>
            <p:cNvSpPr>
              <a:spLocks noChangeShapeType="1"/>
            </p:cNvSpPr>
            <p:nvPr/>
          </p:nvSpPr>
          <p:spPr bwMode="auto">
            <a:xfrm flipH="1">
              <a:off x="252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966" name="Line 35"/>
            <p:cNvSpPr>
              <a:spLocks noChangeShapeType="1"/>
            </p:cNvSpPr>
            <p:nvPr/>
          </p:nvSpPr>
          <p:spPr bwMode="auto">
            <a:xfrm flipH="1">
              <a:off x="5531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967" name="Line 36"/>
            <p:cNvSpPr>
              <a:spLocks noChangeShapeType="1"/>
            </p:cNvSpPr>
            <p:nvPr/>
          </p:nvSpPr>
          <p:spPr bwMode="auto">
            <a:xfrm flipH="1">
              <a:off x="3289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968" name="Line 37"/>
            <p:cNvSpPr>
              <a:spLocks noChangeShapeType="1"/>
            </p:cNvSpPr>
            <p:nvPr/>
          </p:nvSpPr>
          <p:spPr bwMode="auto">
            <a:xfrm>
              <a:off x="4037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969" name="Line 38"/>
            <p:cNvSpPr>
              <a:spLocks noChangeShapeType="1"/>
            </p:cNvSpPr>
            <p:nvPr/>
          </p:nvSpPr>
          <p:spPr bwMode="auto">
            <a:xfrm flipH="1">
              <a:off x="4785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970" name="Line 39"/>
            <p:cNvSpPr>
              <a:spLocks noChangeShapeType="1"/>
            </p:cNvSpPr>
            <p:nvPr/>
          </p:nvSpPr>
          <p:spPr bwMode="auto">
            <a:xfrm>
              <a:off x="253" y="3264"/>
              <a:ext cx="527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9971" name="Object 40"/>
            <p:cNvGraphicFramePr>
              <a:graphicFrameLocks noChangeAspect="1"/>
            </p:cNvGraphicFramePr>
            <p:nvPr/>
          </p:nvGraphicFramePr>
          <p:xfrm>
            <a:off x="1222" y="2458"/>
            <a:ext cx="418" cy="412"/>
          </p:xfrm>
          <a:graphic>
            <a:graphicData uri="http://schemas.openxmlformats.org/presentationml/2006/ole">
              <p:oleObj spid="_x0000_s33881" name="公式" r:id="rId14" imgW="171534" imgH="171450" progId="">
                <p:embed/>
              </p:oleObj>
            </a:graphicData>
          </a:graphic>
        </p:graphicFrame>
        <p:graphicFrame>
          <p:nvGraphicFramePr>
            <p:cNvPr id="39972" name="Object 41"/>
            <p:cNvGraphicFramePr>
              <a:graphicFrameLocks noChangeAspect="1"/>
            </p:cNvGraphicFramePr>
            <p:nvPr/>
          </p:nvGraphicFramePr>
          <p:xfrm>
            <a:off x="1957" y="2448"/>
            <a:ext cx="444" cy="412"/>
          </p:xfrm>
          <a:graphic>
            <a:graphicData uri="http://schemas.openxmlformats.org/presentationml/2006/ole">
              <p:oleObj spid="_x0000_s33882" name="公式" r:id="rId15" imgW="190444" imgH="171450" progId="">
                <p:embed/>
              </p:oleObj>
            </a:graphicData>
          </a:graphic>
        </p:graphicFrame>
        <p:graphicFrame>
          <p:nvGraphicFramePr>
            <p:cNvPr id="39973" name="Object 42"/>
            <p:cNvGraphicFramePr>
              <a:graphicFrameLocks noChangeAspect="1"/>
            </p:cNvGraphicFramePr>
            <p:nvPr/>
          </p:nvGraphicFramePr>
          <p:xfrm>
            <a:off x="2681" y="2448"/>
            <a:ext cx="444" cy="412"/>
          </p:xfrm>
          <a:graphic>
            <a:graphicData uri="http://schemas.openxmlformats.org/presentationml/2006/ole">
              <p:oleObj spid="_x0000_s33883" name="公式" r:id="rId16" imgW="190444" imgH="171450" progId="">
                <p:embed/>
              </p:oleObj>
            </a:graphicData>
          </a:graphic>
        </p:graphicFrame>
        <p:graphicFrame>
          <p:nvGraphicFramePr>
            <p:cNvPr id="39974" name="Object 43"/>
            <p:cNvGraphicFramePr>
              <a:graphicFrameLocks noChangeAspect="1"/>
            </p:cNvGraphicFramePr>
            <p:nvPr/>
          </p:nvGraphicFramePr>
          <p:xfrm>
            <a:off x="3476" y="2448"/>
            <a:ext cx="444" cy="412"/>
          </p:xfrm>
          <a:graphic>
            <a:graphicData uri="http://schemas.openxmlformats.org/presentationml/2006/ole">
              <p:oleObj spid="_x0000_s33884" name="公式" r:id="rId17" imgW="190444" imgH="171450" progId="">
                <p:embed/>
              </p:oleObj>
            </a:graphicData>
          </a:graphic>
        </p:graphicFrame>
        <p:graphicFrame>
          <p:nvGraphicFramePr>
            <p:cNvPr id="39975" name="Object 44"/>
            <p:cNvGraphicFramePr>
              <a:graphicFrameLocks noChangeAspect="1"/>
            </p:cNvGraphicFramePr>
            <p:nvPr/>
          </p:nvGraphicFramePr>
          <p:xfrm>
            <a:off x="4201" y="2448"/>
            <a:ext cx="444" cy="412"/>
          </p:xfrm>
          <a:graphic>
            <a:graphicData uri="http://schemas.openxmlformats.org/presentationml/2006/ole">
              <p:oleObj spid="_x0000_s33885" name="公式" r:id="rId18" imgW="190444" imgH="171450" progId="">
                <p:embed/>
              </p:oleObj>
            </a:graphicData>
          </a:graphic>
        </p:graphicFrame>
        <p:graphicFrame>
          <p:nvGraphicFramePr>
            <p:cNvPr id="39976" name="Object 45"/>
            <p:cNvGraphicFramePr>
              <a:graphicFrameLocks noChangeAspect="1"/>
            </p:cNvGraphicFramePr>
            <p:nvPr/>
          </p:nvGraphicFramePr>
          <p:xfrm>
            <a:off x="4949" y="2448"/>
            <a:ext cx="444" cy="412"/>
          </p:xfrm>
          <a:graphic>
            <a:graphicData uri="http://schemas.openxmlformats.org/presentationml/2006/ole">
              <p:oleObj spid="_x0000_s33886" name="公式" r:id="rId19" imgW="190444" imgH="171450" progId="">
                <p:embed/>
              </p:oleObj>
            </a:graphicData>
          </a:graphic>
        </p:graphicFrame>
        <p:graphicFrame>
          <p:nvGraphicFramePr>
            <p:cNvPr id="39977" name="Object 46"/>
            <p:cNvGraphicFramePr>
              <a:graphicFrameLocks noChangeAspect="1"/>
            </p:cNvGraphicFramePr>
            <p:nvPr/>
          </p:nvGraphicFramePr>
          <p:xfrm>
            <a:off x="480" y="2400"/>
            <a:ext cx="432" cy="502"/>
          </p:xfrm>
          <a:graphic>
            <a:graphicData uri="http://schemas.openxmlformats.org/presentationml/2006/ole">
              <p:oleObj spid="_x0000_s33887" name="Equation" r:id="rId20" imgW="199898" imgH="285660" progId="">
                <p:embed/>
              </p:oleObj>
            </a:graphicData>
          </a:graphic>
        </p:graphicFrame>
        <p:sp>
          <p:nvSpPr>
            <p:cNvPr id="39978" name="Line 47"/>
            <p:cNvSpPr>
              <a:spLocks noChangeShapeType="1"/>
            </p:cNvSpPr>
            <p:nvPr/>
          </p:nvSpPr>
          <p:spPr bwMode="auto">
            <a:xfrm flipH="1">
              <a:off x="1045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979" name="Line 48"/>
            <p:cNvSpPr>
              <a:spLocks noChangeShapeType="1"/>
            </p:cNvSpPr>
            <p:nvPr/>
          </p:nvSpPr>
          <p:spPr bwMode="auto">
            <a:xfrm flipH="1">
              <a:off x="2541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组合 64"/>
          <p:cNvGrpSpPr>
            <a:grpSpLocks/>
          </p:cNvGrpSpPr>
          <p:nvPr/>
        </p:nvGrpSpPr>
        <p:grpSpPr bwMode="auto">
          <a:xfrm>
            <a:off x="3594100" y="2330450"/>
            <a:ext cx="2840038" cy="838200"/>
            <a:chOff x="3593404" y="2330886"/>
            <a:chExt cx="2840734" cy="837156"/>
          </a:xfrm>
        </p:grpSpPr>
        <p:sp>
          <p:nvSpPr>
            <p:cNvPr id="39945" name="Text Box 50"/>
            <p:cNvSpPr txBox="1">
              <a:spLocks noChangeArrowheads="1"/>
            </p:cNvSpPr>
            <p:nvPr/>
          </p:nvSpPr>
          <p:spPr bwMode="auto">
            <a:xfrm>
              <a:off x="3722688" y="2562226"/>
              <a:ext cx="27114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44546A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随时间而衰减</a:t>
              </a:r>
            </a:p>
          </p:txBody>
        </p:sp>
        <p:graphicFrame>
          <p:nvGraphicFramePr>
            <p:cNvPr id="39946" name="Object 50"/>
            <p:cNvGraphicFramePr>
              <a:graphicFrameLocks noChangeAspect="1"/>
            </p:cNvGraphicFramePr>
            <p:nvPr/>
          </p:nvGraphicFramePr>
          <p:xfrm>
            <a:off x="3593404" y="2330886"/>
            <a:ext cx="627867" cy="837156"/>
          </p:xfrm>
          <a:graphic>
            <a:graphicData uri="http://schemas.openxmlformats.org/presentationml/2006/ole">
              <p:oleObj spid="_x0000_s33888" name="Equation" r:id="rId21" imgW="228501" imgH="304668" progId="">
                <p:embed/>
              </p:oleObj>
            </a:graphicData>
          </a:graphic>
        </p:graphicFrame>
      </p:grpSp>
      <p:pic>
        <p:nvPicPr>
          <p:cNvPr id="39944" name="Picture 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0390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12419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autoUpdateAnimBg="0"/>
      <p:bldP spid="3440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810" name="Object 2"/>
          <p:cNvGraphicFramePr>
            <a:graphicFrameLocks noChangeAspect="1"/>
          </p:cNvGraphicFramePr>
          <p:nvPr/>
        </p:nvGraphicFramePr>
        <p:xfrm>
          <a:off x="5435602" y="1844675"/>
          <a:ext cx="2665413" cy="1163638"/>
        </p:xfrm>
        <a:graphic>
          <a:graphicData uri="http://schemas.openxmlformats.org/presentationml/2006/ole">
            <p:oleObj spid="_x0000_s3079" name="Equation" r:id="rId3" imgW="914400" imgH="400140" progId="">
              <p:embed/>
            </p:oleObj>
          </a:graphicData>
        </a:graphic>
      </p:graphicFrame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511705" y="260350"/>
            <a:ext cx="4782078" cy="523220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线性电容的电压、电流关系</a:t>
            </a:r>
            <a:endParaRPr kumimoji="1" lang="zh-CN" altLang="en-US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47812" name="Group 4"/>
          <p:cNvGrpSpPr>
            <a:grpSpLocks/>
          </p:cNvGrpSpPr>
          <p:nvPr/>
        </p:nvGrpSpPr>
        <p:grpSpPr bwMode="auto">
          <a:xfrm>
            <a:off x="684215" y="952502"/>
            <a:ext cx="3189287" cy="1916113"/>
            <a:chOff x="431" y="600"/>
            <a:chExt cx="2009" cy="1207"/>
          </a:xfrm>
        </p:grpSpPr>
        <p:grpSp>
          <p:nvGrpSpPr>
            <p:cNvPr id="247813" name="Group 5"/>
            <p:cNvGrpSpPr>
              <a:grpSpLocks/>
            </p:cNvGrpSpPr>
            <p:nvPr/>
          </p:nvGrpSpPr>
          <p:grpSpPr bwMode="auto">
            <a:xfrm>
              <a:off x="521" y="600"/>
              <a:ext cx="1919" cy="858"/>
              <a:chOff x="2256" y="2764"/>
              <a:chExt cx="1919" cy="858"/>
            </a:xfrm>
          </p:grpSpPr>
          <p:sp>
            <p:nvSpPr>
              <p:cNvPr id="247814" name="Text Box 6"/>
              <p:cNvSpPr txBox="1">
                <a:spLocks noChangeArrowheads="1"/>
              </p:cNvSpPr>
              <p:nvPr/>
            </p:nvSpPr>
            <p:spPr bwMode="auto">
              <a:xfrm>
                <a:off x="3053" y="2764"/>
                <a:ext cx="29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i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  <a:endPara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47815" name="Line 7"/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16" name="Line 8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17" name="Oval 9"/>
              <p:cNvSpPr>
                <a:spLocks noChangeArrowheads="1"/>
              </p:cNvSpPr>
              <p:nvPr/>
            </p:nvSpPr>
            <p:spPr bwMode="auto">
              <a:xfrm>
                <a:off x="2256" y="3201"/>
                <a:ext cx="91" cy="327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7818" name="Oval 10"/>
              <p:cNvSpPr>
                <a:spLocks noChangeArrowheads="1"/>
              </p:cNvSpPr>
              <p:nvPr/>
            </p:nvSpPr>
            <p:spPr bwMode="auto">
              <a:xfrm>
                <a:off x="4084" y="3201"/>
                <a:ext cx="91" cy="327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47819" name="Group 11"/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247820" name="Line 12"/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821" name="Line 13"/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7822" name="Text Box 14"/>
            <p:cNvSpPr txBox="1">
              <a:spLocks noChangeArrowheads="1"/>
            </p:cNvSpPr>
            <p:nvPr/>
          </p:nvSpPr>
          <p:spPr bwMode="auto">
            <a:xfrm>
              <a:off x="431" y="1298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zh-CN" altLang="en-US" sz="320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＋</a:t>
              </a:r>
              <a:endPara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7823" name="Text Box 15"/>
            <p:cNvSpPr txBox="1">
              <a:spLocks noChangeArrowheads="1"/>
            </p:cNvSpPr>
            <p:nvPr/>
          </p:nvSpPr>
          <p:spPr bwMode="auto">
            <a:xfrm>
              <a:off x="2064" y="1298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zh-CN" altLang="en-US" sz="320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  <a:endPara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7824" name="Text Box 16"/>
            <p:cNvSpPr txBox="1">
              <a:spLocks noChangeArrowheads="1"/>
            </p:cNvSpPr>
            <p:nvPr/>
          </p:nvSpPr>
          <p:spPr bwMode="auto">
            <a:xfrm>
              <a:off x="1247" y="1480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7825" name="AutoShape 17"/>
            <p:cNvSpPr>
              <a:spLocks noChangeArrowheads="1"/>
            </p:cNvSpPr>
            <p:nvPr/>
          </p:nvSpPr>
          <p:spPr bwMode="auto">
            <a:xfrm>
              <a:off x="476" y="1071"/>
              <a:ext cx="544" cy="91"/>
            </a:xfrm>
            <a:prstGeom prst="rightArrow">
              <a:avLst>
                <a:gd name="adj1" fmla="val 50000"/>
                <a:gd name="adj2" fmla="val 149451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26" name="Text Box 18"/>
            <p:cNvSpPr txBox="1">
              <a:spLocks noChangeArrowheads="1"/>
            </p:cNvSpPr>
            <p:nvPr/>
          </p:nvSpPr>
          <p:spPr bwMode="auto">
            <a:xfrm>
              <a:off x="975" y="890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4356102" y="1125538"/>
            <a:ext cx="2016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kumimoji="1" lang="zh-CN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7828" name="AutoShape 20"/>
          <p:cNvSpPr>
            <a:spLocks noChangeArrowheads="1"/>
          </p:cNvSpPr>
          <p:nvPr/>
        </p:nvSpPr>
        <p:spPr bwMode="auto">
          <a:xfrm>
            <a:off x="250827" y="2708277"/>
            <a:ext cx="1800225" cy="936625"/>
          </a:xfrm>
          <a:prstGeom prst="wedgeRectCallout">
            <a:avLst>
              <a:gd name="adj1" fmla="val 41093"/>
              <a:gd name="adj2" fmla="val -87458"/>
            </a:avLst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u</a:t>
            </a:r>
            <a:r>
              <a:rPr kumimoji="1" lang="zh-CN" altLang="en-US" sz="28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、</a:t>
            </a:r>
            <a:r>
              <a:rPr kumimoji="1" lang="en-US" altLang="zh-CN" sz="2800" i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取关联参考方向</a:t>
            </a:r>
          </a:p>
        </p:txBody>
      </p:sp>
      <p:sp>
        <p:nvSpPr>
          <p:cNvPr id="247829" name="AutoShape 21" descr="羊皮纸"/>
          <p:cNvSpPr>
            <a:spLocks noChangeArrowheads="1"/>
          </p:cNvSpPr>
          <p:nvPr/>
        </p:nvSpPr>
        <p:spPr bwMode="auto">
          <a:xfrm>
            <a:off x="6156327" y="333377"/>
            <a:ext cx="2447925" cy="936625"/>
          </a:xfrm>
          <a:prstGeom prst="wedgeRoundRectCallout">
            <a:avLst>
              <a:gd name="adj1" fmla="val -22764"/>
              <a:gd name="adj2" fmla="val 93898"/>
              <a:gd name="adj3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电容元件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VCR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的微分关系</a:t>
            </a:r>
          </a:p>
        </p:txBody>
      </p:sp>
      <p:sp>
        <p:nvSpPr>
          <p:cNvPr id="247830" name="Text Box 22"/>
          <p:cNvSpPr txBox="1">
            <a:spLocks noChangeArrowheads="1"/>
          </p:cNvSpPr>
          <p:nvPr/>
        </p:nvSpPr>
        <p:spPr bwMode="auto">
          <a:xfrm>
            <a:off x="3492500" y="3068638"/>
            <a:ext cx="1295400" cy="519112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表明：</a:t>
            </a:r>
          </a:p>
        </p:txBody>
      </p:sp>
      <p:sp>
        <p:nvSpPr>
          <p:cNvPr id="247831" name="Rectangle 23"/>
          <p:cNvSpPr>
            <a:spLocks noChangeArrowheads="1"/>
          </p:cNvSpPr>
          <p:nvPr/>
        </p:nvSpPr>
        <p:spPr bwMode="auto">
          <a:xfrm>
            <a:off x="395290" y="3846585"/>
            <a:ext cx="74898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2000" i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20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的大小取决于 </a:t>
            </a:r>
            <a:r>
              <a:rPr kumimoji="1" lang="en-US" altLang="zh-CN" sz="20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的变化率</a:t>
            </a:r>
            <a:r>
              <a:rPr kumimoji="1"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 </a:t>
            </a:r>
            <a:r>
              <a:rPr kumimoji="1" lang="en-US" altLang="zh-CN" sz="20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 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的大小无关，</a:t>
            </a:r>
          </a:p>
          <a:p>
            <a:pPr eaLnBrk="0" hangingPunct="0"/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电容是动态元件；</a:t>
            </a:r>
            <a:endParaRPr lang="zh-CN" altLang="en-US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7832" name="Rectangle 24"/>
          <p:cNvSpPr>
            <a:spLocks noChangeArrowheads="1"/>
          </p:cNvSpPr>
          <p:nvPr/>
        </p:nvSpPr>
        <p:spPr bwMode="auto">
          <a:xfrm>
            <a:off x="684215" y="4710185"/>
            <a:ext cx="77041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 </a:t>
            </a:r>
            <a:r>
              <a:rPr kumimoji="1"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为常数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直流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kumimoji="1" lang="en-US" altLang="zh-CN" sz="20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=0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。电容相当于开路，电容  </a:t>
            </a:r>
          </a:p>
          <a:p>
            <a:pPr eaLnBrk="0" hangingPunct="0"/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有隔断直流作用；</a:t>
            </a:r>
            <a:endParaRPr kumimoji="1" lang="zh-CN" altLang="en-US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47833" name="Text Box 25"/>
          <p:cNvSpPr txBox="1">
            <a:spLocks noChangeArrowheads="1"/>
          </p:cNvSpPr>
          <p:nvPr/>
        </p:nvSpPr>
        <p:spPr bwMode="auto">
          <a:xfrm>
            <a:off x="684215" y="5445127"/>
            <a:ext cx="7921625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arenBoth" startAt="3"/>
            </a:pP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实际电路中通过电容的电流</a:t>
            </a:r>
            <a:r>
              <a:rPr kumimoji="1" lang="zh-CN" altLang="en-US" sz="32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i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i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为有限值，则电容电压</a:t>
            </a:r>
            <a:r>
              <a:rPr kumimoji="1" lang="en-US" altLang="zh-CN" sz="32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u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 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必定是时间的连续函数</a:t>
            </a:r>
            <a:r>
              <a:rPr kumimoji="1"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515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5125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4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30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4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85" decel="100000"/>
                                        <p:tgtEl>
                                          <p:spTgt spid="2478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385" decel="100000"/>
                                        <p:tgtEl>
                                          <p:spTgt spid="2478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478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4" dur="385" fill="hold"/>
                                        <p:tgtEl>
                                          <p:spTgt spid="24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4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385" fill="hold"/>
                                        <p:tgtEl>
                                          <p:spTgt spid="24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4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90" fill="hold"/>
                                        <p:tgtEl>
                                          <p:spTgt spid="247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" fill="hold"/>
                                        <p:tgtEl>
                                          <p:spTgt spid="247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90"/>
                                        <p:tgtEl>
                                          <p:spTgt spid="24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90" fill="hold"/>
                                        <p:tgtEl>
                                          <p:spTgt spid="24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" fill="hold"/>
                                        <p:tgtEl>
                                          <p:spTgt spid="24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90"/>
                                        <p:tgtEl>
                                          <p:spTgt spid="24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24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nimBg="1"/>
      <p:bldP spid="247828" grpId="0" animBg="1"/>
      <p:bldP spid="247829" grpId="0" animBg="1"/>
      <p:bldP spid="247830" grpId="0" animBg="1"/>
      <p:bldP spid="247831" grpId="0"/>
      <p:bldP spid="247832" grpId="0"/>
      <p:bldP spid="2478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1" name="Rectangle 21"/>
          <p:cNvSpPr>
            <a:spLocks noChangeArrowheads="1"/>
          </p:cNvSpPr>
          <p:nvPr/>
        </p:nvSpPr>
        <p:spPr bwMode="auto">
          <a:xfrm>
            <a:off x="713877" y="1498601"/>
            <a:ext cx="80105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ea typeface="黑体" panose="02010609060101010101" pitchFamily="49" charset="-122"/>
              </a:rPr>
              <a:t>                     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仅由电感元件的初始储能所产生的电路的响应。在外界输入为零的情况下，全靠电感的初始储能作为激励所产生的响应 。    </a:t>
            </a:r>
          </a:p>
        </p:txBody>
      </p:sp>
      <p:sp>
        <p:nvSpPr>
          <p:cNvPr id="501778" name="Rectangle 18"/>
          <p:cNvSpPr>
            <a:spLocks noChangeArrowheads="1"/>
          </p:cNvSpPr>
          <p:nvPr/>
        </p:nvSpPr>
        <p:spPr bwMode="auto">
          <a:xfrm>
            <a:off x="86225" y="306388"/>
            <a:ext cx="454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3.3.2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RL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串联电路的零输入响应</a:t>
            </a:r>
          </a:p>
        </p:txBody>
      </p:sp>
      <p:sp>
        <p:nvSpPr>
          <p:cNvPr id="501780" name="Rectangle 20"/>
          <p:cNvSpPr>
            <a:spLocks noChangeArrowheads="1"/>
          </p:cNvSpPr>
          <p:nvPr/>
        </p:nvSpPr>
        <p:spPr bwMode="auto">
          <a:xfrm>
            <a:off x="865868" y="1608138"/>
            <a:ext cx="179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零输入响应</a:t>
            </a:r>
          </a:p>
        </p:txBody>
      </p:sp>
      <p:sp>
        <p:nvSpPr>
          <p:cNvPr id="501782" name="Text Box 22"/>
          <p:cNvSpPr txBox="1">
            <a:spLocks noChangeArrowheads="1"/>
          </p:cNvSpPr>
          <p:nvPr/>
        </p:nvSpPr>
        <p:spPr bwMode="auto">
          <a:xfrm>
            <a:off x="713877" y="3530602"/>
            <a:ext cx="469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实质：</a:t>
            </a:r>
            <a:r>
              <a:rPr lang="en-US" altLang="zh-CN" b="1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RL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电路的放电过程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70664" name="Rectangle 23"/>
          <p:cNvSpPr>
            <a:spLocks noChangeArrowheads="1"/>
          </p:cNvSpPr>
          <p:nvPr/>
        </p:nvSpPr>
        <p:spPr bwMode="auto">
          <a:xfrm>
            <a:off x="354013" y="6143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200" b="1">
                <a:ea typeface="黑体" panose="02010609060101010101" pitchFamily="49" charset="-122"/>
              </a:rPr>
              <a:t/>
            </a:r>
            <a:br>
              <a:rPr lang="en-US" altLang="zh-CN" sz="3200" b="1">
                <a:ea typeface="黑体" panose="02010609060101010101" pitchFamily="49" charset="-122"/>
              </a:rPr>
            </a:br>
            <a:endParaRPr lang="en-US" altLang="zh-CN" sz="3200" b="1">
              <a:ea typeface="黑体" panose="02010609060101010101" pitchFamily="49" charset="-122"/>
            </a:endParaRPr>
          </a:p>
        </p:txBody>
      </p:sp>
      <p:pic>
        <p:nvPicPr>
          <p:cNvPr id="7066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070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7494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1" grpId="0"/>
      <p:bldP spid="501778" grpId="0" build="p" autoUpdateAnimBg="0"/>
      <p:bldP spid="501780" grpId="0"/>
      <p:bldP spid="50178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230" name="Object 222"/>
          <p:cNvGraphicFramePr>
            <a:graphicFrameLocks noChangeAspect="1"/>
          </p:cNvGraphicFramePr>
          <p:nvPr/>
        </p:nvGraphicFramePr>
        <p:xfrm>
          <a:off x="1101725" y="3603625"/>
          <a:ext cx="1693863" cy="804863"/>
        </p:xfrm>
        <a:graphic>
          <a:graphicData uri="http://schemas.openxmlformats.org/presentationml/2006/ole">
            <p:oleObj spid="_x0000_s46103" name="Equation" r:id="rId3" imgW="1028666" imgH="476280" progId="">
              <p:embed/>
            </p:oleObj>
          </a:graphicData>
        </a:graphic>
      </p:graphicFrame>
      <p:graphicFrame>
        <p:nvGraphicFramePr>
          <p:cNvPr id="427231" name="Object 223"/>
          <p:cNvGraphicFramePr>
            <a:graphicFrameLocks noChangeAspect="1"/>
          </p:cNvGraphicFramePr>
          <p:nvPr/>
        </p:nvGraphicFramePr>
        <p:xfrm>
          <a:off x="1117600" y="2627313"/>
          <a:ext cx="1433513" cy="947737"/>
        </p:xfrm>
        <a:graphic>
          <a:graphicData uri="http://schemas.openxmlformats.org/presentationml/2006/ole">
            <p:oleObj spid="_x0000_s46104" name="Equation" r:id="rId4" imgW="762045" imgH="476280" progId="">
              <p:embed/>
            </p:oleObj>
          </a:graphicData>
        </a:graphic>
      </p:graphicFrame>
      <p:graphicFrame>
        <p:nvGraphicFramePr>
          <p:cNvPr id="427232" name="Object 224"/>
          <p:cNvGraphicFramePr>
            <a:graphicFrameLocks noChangeAspect="1"/>
          </p:cNvGraphicFramePr>
          <p:nvPr/>
        </p:nvGraphicFramePr>
        <p:xfrm>
          <a:off x="1062038" y="2162175"/>
          <a:ext cx="1309687" cy="563563"/>
        </p:xfrm>
        <a:graphic>
          <a:graphicData uri="http://schemas.openxmlformats.org/presentationml/2006/ole">
            <p:oleObj spid="_x0000_s46105" name="Equation" r:id="rId5" imgW="619145" imgH="247590" progId="">
              <p:embed/>
            </p:oleObj>
          </a:graphicData>
        </a:graphic>
      </p:graphicFrame>
      <p:sp>
        <p:nvSpPr>
          <p:cNvPr id="427233" name="Text Box 225"/>
          <p:cNvSpPr txBox="1">
            <a:spLocks noChangeArrowheads="1"/>
          </p:cNvSpPr>
          <p:nvPr/>
        </p:nvSpPr>
        <p:spPr bwMode="auto">
          <a:xfrm>
            <a:off x="595313" y="1035050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1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列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KVL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方程</a:t>
            </a:r>
          </a:p>
        </p:txBody>
      </p:sp>
      <p:graphicFrame>
        <p:nvGraphicFramePr>
          <p:cNvPr id="427234" name="Object 226"/>
          <p:cNvGraphicFramePr>
            <a:graphicFrameLocks noChangeAspect="1"/>
          </p:cNvGraphicFramePr>
          <p:nvPr/>
        </p:nvGraphicFramePr>
        <p:xfrm>
          <a:off x="1073150" y="1528763"/>
          <a:ext cx="1852613" cy="533400"/>
        </p:xfrm>
        <a:graphic>
          <a:graphicData uri="http://schemas.openxmlformats.org/presentationml/2006/ole">
            <p:oleObj spid="_x0000_s46106" name="公式" r:id="rId6" imgW="723956" imgH="190620" progId="">
              <p:embed/>
            </p:oleObj>
          </a:graphicData>
        </a:graphic>
      </p:graphicFrame>
      <p:sp>
        <p:nvSpPr>
          <p:cNvPr id="427235" name="Text Box 227"/>
          <p:cNvSpPr txBox="1">
            <a:spLocks noChangeArrowheads="1"/>
          </p:cNvSpPr>
          <p:nvPr/>
        </p:nvSpPr>
        <p:spPr bwMode="auto">
          <a:xfrm>
            <a:off x="238125" y="48895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电感电压 </a:t>
            </a:r>
            <a:r>
              <a:rPr lang="en-US" altLang="zh-CN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b="1" i="1" baseline="-250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的变化规律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≥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0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graphicFrame>
        <p:nvGraphicFramePr>
          <p:cNvPr id="427236" name="Object 228"/>
          <p:cNvGraphicFramePr>
            <a:graphicFrameLocks noChangeAspect="1"/>
          </p:cNvGraphicFramePr>
          <p:nvPr/>
        </p:nvGraphicFramePr>
        <p:xfrm>
          <a:off x="2216150" y="5110163"/>
          <a:ext cx="1790700" cy="566737"/>
        </p:xfrm>
        <a:graphic>
          <a:graphicData uri="http://schemas.openxmlformats.org/presentationml/2006/ole">
            <p:oleObj spid="_x0000_s46107" name="Equation" r:id="rId7" imgW="857132" imgH="266760" progId="">
              <p:embed/>
            </p:oleObj>
          </a:graphicData>
        </a:graphic>
      </p:graphicFrame>
      <p:sp>
        <p:nvSpPr>
          <p:cNvPr id="427237" name="Text Box 229"/>
          <p:cNvSpPr txBox="1">
            <a:spLocks noChangeArrowheads="1"/>
          </p:cNvSpPr>
          <p:nvPr/>
        </p:nvSpPr>
        <p:spPr bwMode="auto">
          <a:xfrm>
            <a:off x="654050" y="4548188"/>
            <a:ext cx="188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2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解方程</a:t>
            </a:r>
          </a:p>
        </p:txBody>
      </p:sp>
      <p:graphicFrame>
        <p:nvGraphicFramePr>
          <p:cNvPr id="427242" name="Object 234"/>
          <p:cNvGraphicFramePr>
            <a:graphicFrameLocks noGrp="1" noChangeAspect="1"/>
          </p:cNvGraphicFramePr>
          <p:nvPr>
            <p:ph/>
          </p:nvPr>
        </p:nvGraphicFramePr>
        <p:xfrm>
          <a:off x="3713163" y="2992438"/>
          <a:ext cx="825500" cy="508000"/>
        </p:xfrm>
        <a:graphic>
          <a:graphicData uri="http://schemas.openxmlformats.org/presentationml/2006/ole">
            <p:oleObj spid="_x0000_s46108" name="Equation" r:id="rId8" imgW="800134" imgH="476280" progId="">
              <p:embed/>
            </p:oleObj>
          </a:graphicData>
        </a:graphic>
      </p:graphicFrame>
      <p:sp>
        <p:nvSpPr>
          <p:cNvPr id="427249" name="Text Box 241"/>
          <p:cNvSpPr txBox="1">
            <a:spLocks noChangeArrowheads="1"/>
          </p:cNvSpPr>
          <p:nvPr/>
        </p:nvSpPr>
        <p:spPr bwMode="auto">
          <a:xfrm>
            <a:off x="1355725" y="5149850"/>
            <a:ext cx="114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通解</a:t>
            </a:r>
          </a:p>
        </p:txBody>
      </p:sp>
      <p:sp>
        <p:nvSpPr>
          <p:cNvPr id="427250" name="Text Box 242"/>
          <p:cNvSpPr txBox="1">
            <a:spLocks noChangeArrowheads="1"/>
          </p:cNvSpPr>
          <p:nvPr/>
        </p:nvSpPr>
        <p:spPr bwMode="auto">
          <a:xfrm>
            <a:off x="3157538" y="3597275"/>
            <a:ext cx="2451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b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一阶线性常系数</a:t>
            </a:r>
          </a:p>
          <a:p>
            <a:pPr algn="ctr" eaLnBrk="1" hangingPunct="1"/>
            <a:r>
              <a:rPr kumimoji="1" lang="zh-CN" altLang="en-US" b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齐次微分方程</a:t>
            </a:r>
            <a:endParaRPr lang="zh-CN" altLang="en-US" b="1">
              <a:solidFill>
                <a:srgbClr val="66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6101" name="Object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57763" y="636588"/>
          <a:ext cx="3611562" cy="2709862"/>
        </p:xfrm>
        <a:graphic>
          <a:graphicData uri="http://schemas.openxmlformats.org/presentationml/2006/ole">
            <p:oleObj spid="_x0000_s46109" name="演示文稿" r:id="rId9" imgW="4520062" imgH="3389463" progId="PowerPoint.Show.8">
              <p:embed/>
            </p:oleObj>
          </a:graphicData>
        </a:graphic>
      </p:graphicFrame>
      <p:pic>
        <p:nvPicPr>
          <p:cNvPr id="71694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92775"/>
            <a:ext cx="11874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79073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2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2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2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2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2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42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2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2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2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233" grpId="0" autoUpdateAnimBg="0"/>
      <p:bldP spid="427235" grpId="0" autoUpdateAnimBg="0"/>
      <p:bldP spid="427237" grpId="0" autoUpdateAnimBg="0"/>
      <p:bldP spid="427249" grpId="0" autoUpdateAnimBg="0"/>
      <p:bldP spid="42725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2146" name="Object 1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79500" y="2127250"/>
          <a:ext cx="2487613" cy="809625"/>
        </p:xfrm>
        <a:graphic>
          <a:graphicData uri="http://schemas.openxmlformats.org/presentationml/2006/ole">
            <p:oleObj spid="_x0000_s47130" name="Equation" r:id="rId3" imgW="1533545" imgH="476280" progId="">
              <p:embed/>
            </p:oleObj>
          </a:graphicData>
        </a:graphic>
      </p:graphicFrame>
      <p:graphicFrame>
        <p:nvGraphicFramePr>
          <p:cNvPr id="432155" name="Object 27"/>
          <p:cNvGraphicFramePr>
            <a:graphicFrameLocks noChangeAspect="1"/>
          </p:cNvGraphicFramePr>
          <p:nvPr/>
        </p:nvGraphicFramePr>
        <p:xfrm>
          <a:off x="1050925" y="358775"/>
          <a:ext cx="2008188" cy="860425"/>
        </p:xfrm>
        <a:graphic>
          <a:graphicData uri="http://schemas.openxmlformats.org/presentationml/2006/ole">
            <p:oleObj spid="_x0000_s47131" name="Equation" r:id="rId4" imgW="1028666" imgH="476280" progId="">
              <p:embed/>
            </p:oleObj>
          </a:graphicData>
        </a:graphic>
      </p:graphicFrame>
      <p:graphicFrame>
        <p:nvGraphicFramePr>
          <p:cNvPr id="432156" name="Object 28"/>
          <p:cNvGraphicFramePr>
            <a:graphicFrameLocks noChangeAspect="1"/>
          </p:cNvGraphicFramePr>
          <p:nvPr/>
        </p:nvGraphicFramePr>
        <p:xfrm>
          <a:off x="1063625" y="1249363"/>
          <a:ext cx="1787525" cy="846137"/>
        </p:xfrm>
        <a:graphic>
          <a:graphicData uri="http://schemas.openxmlformats.org/presentationml/2006/ole">
            <p:oleObj spid="_x0000_s47132" name="Equation" r:id="rId5" imgW="895221" imgH="476280" progId="">
              <p:embed/>
            </p:oleObj>
          </a:graphicData>
        </a:graphic>
      </p:graphicFrame>
      <p:graphicFrame>
        <p:nvGraphicFramePr>
          <p:cNvPr id="432157" name="Object 29"/>
          <p:cNvGraphicFramePr>
            <a:graphicFrameLocks noChangeAspect="1"/>
          </p:cNvGraphicFramePr>
          <p:nvPr/>
        </p:nvGraphicFramePr>
        <p:xfrm>
          <a:off x="1123950" y="2940050"/>
          <a:ext cx="2614613" cy="957263"/>
        </p:xfrm>
        <a:graphic>
          <a:graphicData uri="http://schemas.openxmlformats.org/presentationml/2006/ole">
            <p:oleObj spid="_x0000_s47133" name="Equation" r:id="rId6" imgW="961943" imgH="419040" progId="">
              <p:embed/>
            </p:oleObj>
          </a:graphicData>
        </a:graphic>
      </p:graphicFrame>
      <p:graphicFrame>
        <p:nvGraphicFramePr>
          <p:cNvPr id="432158" name="Object 30"/>
          <p:cNvGraphicFramePr>
            <a:graphicFrameLocks noChangeAspect="1"/>
          </p:cNvGraphicFramePr>
          <p:nvPr/>
        </p:nvGraphicFramePr>
        <p:xfrm>
          <a:off x="1157288" y="3808413"/>
          <a:ext cx="2035175" cy="811212"/>
        </p:xfrm>
        <a:graphic>
          <a:graphicData uri="http://schemas.openxmlformats.org/presentationml/2006/ole">
            <p:oleObj spid="_x0000_s47134" name="Equation" r:id="rId7" imgW="923855" imgH="390420" progId="">
              <p:embed/>
            </p:oleObj>
          </a:graphicData>
        </a:graphic>
      </p:graphicFrame>
      <p:sp>
        <p:nvSpPr>
          <p:cNvPr id="432300" name="Rectangle 172"/>
          <p:cNvSpPr>
            <a:spLocks noChangeArrowheads="1"/>
          </p:cNvSpPr>
          <p:nvPr/>
        </p:nvSpPr>
        <p:spPr bwMode="auto">
          <a:xfrm>
            <a:off x="969963" y="4730750"/>
            <a:ext cx="345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由初始值确定积分常数</a:t>
            </a:r>
            <a:r>
              <a:rPr lang="en-US" altLang="zh-CN" b="1" i="1"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</a:p>
        </p:txBody>
      </p:sp>
      <p:graphicFrame>
        <p:nvGraphicFramePr>
          <p:cNvPr id="432317" name="Object 189"/>
          <p:cNvGraphicFramePr>
            <a:graphicFrameLocks noChangeAspect="1"/>
          </p:cNvGraphicFramePr>
          <p:nvPr/>
        </p:nvGraphicFramePr>
        <p:xfrm>
          <a:off x="6297613" y="3590925"/>
          <a:ext cx="1192212" cy="733425"/>
        </p:xfrm>
        <a:graphic>
          <a:graphicData uri="http://schemas.openxmlformats.org/presentationml/2006/ole">
            <p:oleObj spid="_x0000_s47135" name="Equation" r:id="rId8" imgW="800134" imgH="476280" progId="">
              <p:embed/>
            </p:oleObj>
          </a:graphicData>
        </a:graphic>
      </p:graphicFrame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977900" y="5143500"/>
            <a:ext cx="5902325" cy="804863"/>
            <a:chOff x="567" y="2568"/>
            <a:chExt cx="3718" cy="507"/>
          </a:xfrm>
        </p:grpSpPr>
        <p:grpSp>
          <p:nvGrpSpPr>
            <p:cNvPr id="72716" name="Group 191"/>
            <p:cNvGrpSpPr>
              <a:grpSpLocks/>
            </p:cNvGrpSpPr>
            <p:nvPr/>
          </p:nvGrpSpPr>
          <p:grpSpPr bwMode="auto">
            <a:xfrm>
              <a:off x="1890" y="2654"/>
              <a:ext cx="521" cy="299"/>
              <a:chOff x="2076" y="2234"/>
              <a:chExt cx="683" cy="374"/>
            </a:xfrm>
          </p:grpSpPr>
          <p:sp>
            <p:nvSpPr>
              <p:cNvPr id="72719" name="Rectangle 192"/>
              <p:cNvSpPr>
                <a:spLocks noChangeArrowheads="1"/>
              </p:cNvSpPr>
              <p:nvPr/>
            </p:nvSpPr>
            <p:spPr bwMode="auto">
              <a:xfrm>
                <a:off x="2682" y="2260"/>
                <a:ext cx="77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900">
                    <a:solidFill>
                      <a:srgbClr val="000000"/>
                    </a:solidFill>
                  </a:rPr>
                  <a:t>)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72720" name="Rectangle 193"/>
              <p:cNvSpPr>
                <a:spLocks noChangeArrowheads="1"/>
              </p:cNvSpPr>
              <p:nvPr/>
            </p:nvSpPr>
            <p:spPr bwMode="auto">
              <a:xfrm>
                <a:off x="2454" y="2260"/>
                <a:ext cx="152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900">
                    <a:solidFill>
                      <a:srgbClr val="000000"/>
                    </a:solidFill>
                  </a:rPr>
                  <a:t>0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72721" name="Rectangle 194"/>
              <p:cNvSpPr>
                <a:spLocks noChangeArrowheads="1"/>
              </p:cNvSpPr>
              <p:nvPr/>
            </p:nvSpPr>
            <p:spPr bwMode="auto">
              <a:xfrm>
                <a:off x="2378" y="2260"/>
                <a:ext cx="100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900">
                    <a:solidFill>
                      <a:srgbClr val="000000"/>
                    </a:solidFill>
                  </a:rPr>
                  <a:t>(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72722" name="Rectangle 195"/>
              <p:cNvSpPr>
                <a:spLocks noChangeArrowheads="1"/>
              </p:cNvSpPr>
              <p:nvPr/>
            </p:nvSpPr>
            <p:spPr bwMode="auto">
              <a:xfrm>
                <a:off x="2076" y="2260"/>
                <a:ext cx="84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900" i="1">
                    <a:solidFill>
                      <a:srgbClr val="000000"/>
                    </a:solidFill>
                  </a:rPr>
                  <a:t>t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72723" name="Rectangle 196"/>
              <p:cNvSpPr>
                <a:spLocks noChangeArrowheads="1"/>
              </p:cNvSpPr>
              <p:nvPr/>
            </p:nvSpPr>
            <p:spPr bwMode="auto">
              <a:xfrm>
                <a:off x="2204" y="2234"/>
                <a:ext cx="167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9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72724" name="Rectangle 197"/>
              <p:cNvSpPr>
                <a:spLocks noChangeArrowheads="1"/>
              </p:cNvSpPr>
              <p:nvPr/>
            </p:nvSpPr>
            <p:spPr bwMode="auto">
              <a:xfrm>
                <a:off x="2577" y="2387"/>
                <a:ext cx="98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72717" name="Object 198"/>
            <p:cNvGraphicFramePr>
              <a:graphicFrameLocks noChangeAspect="1"/>
            </p:cNvGraphicFramePr>
            <p:nvPr/>
          </p:nvGraphicFramePr>
          <p:xfrm>
            <a:off x="2865" y="2568"/>
            <a:ext cx="1420" cy="507"/>
          </p:xfrm>
          <a:graphic>
            <a:graphicData uri="http://schemas.openxmlformats.org/presentationml/2006/ole">
              <p:oleObj spid="_x0000_s47136" name="Equation" r:id="rId9" imgW="1390644" imgH="476280" progId="">
                <p:embed/>
              </p:oleObj>
            </a:graphicData>
          </a:graphic>
        </p:graphicFrame>
        <p:sp>
          <p:nvSpPr>
            <p:cNvPr id="72718" name="Rectangle 199"/>
            <p:cNvSpPr>
              <a:spLocks noChangeArrowheads="1"/>
            </p:cNvSpPr>
            <p:nvPr/>
          </p:nvSpPr>
          <p:spPr bwMode="auto">
            <a:xfrm>
              <a:off x="567" y="2662"/>
              <a:ext cx="23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  <a:sym typeface="Wingdings" panose="05000000000000000000" pitchFamily="2" charset="2"/>
                </a:rPr>
                <a:t>根据换路定律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，     时，</a:t>
              </a:r>
            </a:p>
          </p:txBody>
        </p:sp>
      </p:grpSp>
      <p:graphicFrame>
        <p:nvGraphicFramePr>
          <p:cNvPr id="47131" name="Object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57763" y="636588"/>
          <a:ext cx="3611562" cy="2709862"/>
        </p:xfrm>
        <a:graphic>
          <a:graphicData uri="http://schemas.openxmlformats.org/presentationml/2006/ole">
            <p:oleObj spid="_x0000_s47137" name="演示文稿" r:id="rId10" imgW="4520062" imgH="3389463" progId="PowerPoint.Show.8">
              <p:embed/>
            </p:oleObj>
          </a:graphicData>
        </a:graphic>
      </p:graphicFrame>
      <p:pic>
        <p:nvPicPr>
          <p:cNvPr id="72715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75600" y="5683250"/>
            <a:ext cx="11874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17654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3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3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30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68" name="Object 16"/>
          <p:cNvGraphicFramePr>
            <a:graphicFrameLocks noChangeAspect="1"/>
          </p:cNvGraphicFramePr>
          <p:nvPr/>
        </p:nvGraphicFramePr>
        <p:xfrm>
          <a:off x="1371600" y="1503363"/>
          <a:ext cx="2332038" cy="871537"/>
        </p:xfrm>
        <a:graphic>
          <a:graphicData uri="http://schemas.openxmlformats.org/presentationml/2006/ole">
            <p:oleObj spid="_x0000_s48139" name="Equation" r:id="rId3" imgW="1181021" imgH="400140" progId="">
              <p:embed/>
            </p:oleObj>
          </a:graphicData>
        </a:graphic>
      </p:graphicFrame>
      <p:sp>
        <p:nvSpPr>
          <p:cNvPr id="433169" name="Rectangle 17"/>
          <p:cNvSpPr>
            <a:spLocks noChangeArrowheads="1"/>
          </p:cNvSpPr>
          <p:nvPr/>
        </p:nvSpPr>
        <p:spPr bwMode="auto">
          <a:xfrm>
            <a:off x="263525" y="890588"/>
            <a:ext cx="429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3</a:t>
            </a:r>
            <a:r>
              <a:rPr kumimoji="1"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电感电流</a:t>
            </a:r>
            <a:r>
              <a:rPr kumimoji="1"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的变化规律</a:t>
            </a:r>
          </a:p>
        </p:txBody>
      </p:sp>
      <p:graphicFrame>
        <p:nvGraphicFramePr>
          <p:cNvPr id="433205" name="Object 53"/>
          <p:cNvGraphicFramePr>
            <a:graphicFrameLocks noGrp="1" noChangeAspect="1"/>
          </p:cNvGraphicFramePr>
          <p:nvPr>
            <p:ph sz="half" idx="1"/>
          </p:nvPr>
        </p:nvGraphicFramePr>
        <p:xfrm>
          <a:off x="2532063" y="2535238"/>
          <a:ext cx="855662" cy="828675"/>
        </p:xfrm>
        <a:graphic>
          <a:graphicData uri="http://schemas.openxmlformats.org/presentationml/2006/ole">
            <p:oleObj spid="_x0000_s48140" name="公式" r:id="rId4" imgW="380887" imgH="362070" progId="">
              <p:embed/>
            </p:oleObj>
          </a:graphicData>
        </a:graphic>
      </p:graphicFrame>
      <p:sp>
        <p:nvSpPr>
          <p:cNvPr id="433210" name="Rectangle 58"/>
          <p:cNvSpPr>
            <a:spLocks noChangeArrowheads="1"/>
          </p:cNvSpPr>
          <p:nvPr/>
        </p:nvSpPr>
        <p:spPr bwMode="auto">
          <a:xfrm>
            <a:off x="993775" y="2695575"/>
            <a:ext cx="184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时间常数：</a:t>
            </a:r>
          </a:p>
        </p:txBody>
      </p:sp>
      <p:sp>
        <p:nvSpPr>
          <p:cNvPr id="433211" name="Text Box 59"/>
          <p:cNvSpPr txBox="1">
            <a:spLocks noChangeArrowheads="1"/>
          </p:cNvSpPr>
          <p:nvPr/>
        </p:nvSpPr>
        <p:spPr bwMode="auto">
          <a:xfrm>
            <a:off x="334963" y="3263900"/>
            <a:ext cx="8440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τ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的作用与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RC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电路的时间常数一样。改变电路参数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，即改变时间常数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τ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，可以影响过渡过程的长短。</a:t>
            </a:r>
          </a:p>
        </p:txBody>
      </p:sp>
      <p:graphicFrame>
        <p:nvGraphicFramePr>
          <p:cNvPr id="433215" name="Object 63"/>
          <p:cNvGraphicFramePr>
            <a:graphicFrameLocks noChangeAspect="1"/>
          </p:cNvGraphicFramePr>
          <p:nvPr/>
        </p:nvGraphicFramePr>
        <p:xfrm>
          <a:off x="3662363" y="1497013"/>
          <a:ext cx="3041650" cy="1020762"/>
        </p:xfrm>
        <a:graphic>
          <a:graphicData uri="http://schemas.openxmlformats.org/presentationml/2006/ole">
            <p:oleObj spid="_x0000_s48141" name="Equation" r:id="rId5" imgW="1581088" imgH="504900" progId="">
              <p:embed/>
            </p:oleObj>
          </a:graphicData>
        </a:graphic>
      </p:graphicFrame>
      <p:sp>
        <p:nvSpPr>
          <p:cNvPr id="2" name="Text Box 64"/>
          <p:cNvSpPr txBox="1">
            <a:spLocks noChangeArrowheads="1"/>
          </p:cNvSpPr>
          <p:nvPr/>
        </p:nvSpPr>
        <p:spPr bwMode="auto">
          <a:xfrm>
            <a:off x="3562350" y="268763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(s)</a:t>
            </a:r>
          </a:p>
        </p:txBody>
      </p:sp>
      <p:pic>
        <p:nvPicPr>
          <p:cNvPr id="7373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7127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69" grpId="0" autoUpdateAnimBg="0"/>
      <p:bldP spid="433210" grpId="0"/>
      <p:bldP spid="433211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314" name="Object 138"/>
          <p:cNvGraphicFramePr>
            <a:graphicFrameLocks noChangeAspect="1"/>
          </p:cNvGraphicFramePr>
          <p:nvPr/>
        </p:nvGraphicFramePr>
        <p:xfrm>
          <a:off x="6007100" y="1681163"/>
          <a:ext cx="1174750" cy="723900"/>
        </p:xfrm>
        <a:graphic>
          <a:graphicData uri="http://schemas.openxmlformats.org/presentationml/2006/ole">
            <p:oleObj spid="_x0000_s49196" name="Equation" r:id="rId3" imgW="800134" imgH="476280" progId="">
              <p:embed/>
            </p:oleObj>
          </a:graphicData>
        </a:graphic>
      </p:graphicFrame>
      <p:graphicFrame>
        <p:nvGraphicFramePr>
          <p:cNvPr id="434319" name="Object 143"/>
          <p:cNvGraphicFramePr>
            <a:graphicFrameLocks noGrp="1" noChangeAspect="1"/>
          </p:cNvGraphicFramePr>
          <p:nvPr>
            <p:ph sz="half" idx="1"/>
          </p:nvPr>
        </p:nvGraphicFramePr>
        <p:xfrm>
          <a:off x="6005513" y="2482850"/>
          <a:ext cx="1366837" cy="396875"/>
        </p:xfrm>
        <a:graphic>
          <a:graphicData uri="http://schemas.openxmlformats.org/presentationml/2006/ole">
            <p:oleObj spid="_x0000_s49197" name="Equation" r:id="rId4" imgW="762045" imgH="200070" progId="">
              <p:embed/>
            </p:oleObj>
          </a:graphicData>
        </a:graphic>
      </p:graphicFrame>
      <p:graphicFrame>
        <p:nvGraphicFramePr>
          <p:cNvPr id="434327" name="Object 151"/>
          <p:cNvGraphicFramePr>
            <a:graphicFrameLocks noChangeAspect="1"/>
          </p:cNvGraphicFramePr>
          <p:nvPr/>
        </p:nvGraphicFramePr>
        <p:xfrm>
          <a:off x="4799013" y="4164013"/>
          <a:ext cx="1960562" cy="700087"/>
        </p:xfrm>
        <a:graphic>
          <a:graphicData uri="http://schemas.openxmlformats.org/presentationml/2006/ole">
            <p:oleObj spid="_x0000_s49198" name="Equation" r:id="rId5" imgW="1390644" imgH="476280" progId="">
              <p:embed/>
            </p:oleObj>
          </a:graphicData>
        </a:graphic>
      </p:graphicFrame>
      <p:graphicFrame>
        <p:nvGraphicFramePr>
          <p:cNvPr id="434328" name="Object 152"/>
          <p:cNvGraphicFramePr>
            <a:graphicFrameLocks noChangeAspect="1"/>
          </p:cNvGraphicFramePr>
          <p:nvPr/>
        </p:nvGraphicFramePr>
        <p:xfrm>
          <a:off x="4862513" y="5461000"/>
          <a:ext cx="1485900" cy="384175"/>
        </p:xfrm>
        <a:graphic>
          <a:graphicData uri="http://schemas.openxmlformats.org/presentationml/2006/ole">
            <p:oleObj spid="_x0000_s49199" name="公式" r:id="rId6" imgW="809588" imgH="190620" progId="">
              <p:embed/>
            </p:oleObj>
          </a:graphicData>
        </a:graphic>
      </p:graphicFrame>
      <p:sp>
        <p:nvSpPr>
          <p:cNvPr id="434339" name="Rectangle 163"/>
          <p:cNvSpPr>
            <a:spLocks noChangeArrowheads="1"/>
          </p:cNvSpPr>
          <p:nvPr/>
        </p:nvSpPr>
        <p:spPr bwMode="auto">
          <a:xfrm>
            <a:off x="890588" y="992188"/>
            <a:ext cx="3087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=0_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等效电路</a:t>
            </a:r>
          </a:p>
        </p:txBody>
      </p:sp>
      <p:sp>
        <p:nvSpPr>
          <p:cNvPr id="434340" name="Rectangle 164"/>
          <p:cNvSpPr>
            <a:spLocks noChangeArrowheads="1"/>
          </p:cNvSpPr>
          <p:nvPr/>
        </p:nvSpPr>
        <p:spPr bwMode="auto">
          <a:xfrm>
            <a:off x="912813" y="3538538"/>
            <a:ext cx="345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b="1" baseline="-250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等效电路</a:t>
            </a:r>
          </a:p>
        </p:txBody>
      </p:sp>
      <p:sp>
        <p:nvSpPr>
          <p:cNvPr id="434341" name="Rectangle 165"/>
          <p:cNvSpPr>
            <a:spLocks noChangeArrowheads="1"/>
          </p:cNvSpPr>
          <p:nvPr/>
        </p:nvSpPr>
        <p:spPr bwMode="auto">
          <a:xfrm>
            <a:off x="265113" y="476250"/>
            <a:ext cx="409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零输入响应电路的求解步骤</a:t>
            </a:r>
          </a:p>
        </p:txBody>
      </p:sp>
      <p:sp>
        <p:nvSpPr>
          <p:cNvPr id="434382" name="Line 206"/>
          <p:cNvSpPr>
            <a:spLocks noChangeShapeType="1"/>
          </p:cNvSpPr>
          <p:nvPr/>
        </p:nvSpPr>
        <p:spPr bwMode="auto">
          <a:xfrm flipH="1">
            <a:off x="3668713" y="2405063"/>
            <a:ext cx="9525" cy="60007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31"/>
          <p:cNvGrpSpPr>
            <a:grpSpLocks/>
          </p:cNvGrpSpPr>
          <p:nvPr/>
        </p:nvGrpSpPr>
        <p:grpSpPr bwMode="auto">
          <a:xfrm>
            <a:off x="2865438" y="5084763"/>
            <a:ext cx="100012" cy="539750"/>
            <a:chOff x="3780" y="1932"/>
            <a:chExt cx="72" cy="402"/>
          </a:xfrm>
        </p:grpSpPr>
        <p:sp>
          <p:nvSpPr>
            <p:cNvPr id="74832" name="AutoShape 232"/>
            <p:cNvSpPr>
              <a:spLocks noChangeArrowheads="1"/>
            </p:cNvSpPr>
            <p:nvPr/>
          </p:nvSpPr>
          <p:spPr bwMode="auto">
            <a:xfrm flipH="1">
              <a:off x="3780" y="2060"/>
              <a:ext cx="68" cy="136"/>
            </a:xfrm>
            <a:prstGeom prst="moon">
              <a:avLst>
                <a:gd name="adj" fmla="val 0"/>
              </a:avLst>
            </a:prstGeom>
            <a:solidFill>
              <a:srgbClr val="FFFFFF"/>
            </a:solidFill>
            <a:ln w="22225">
              <a:solidFill>
                <a:srgbClr val="00001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33" name="AutoShape 233"/>
            <p:cNvSpPr>
              <a:spLocks noChangeArrowheads="1"/>
            </p:cNvSpPr>
            <p:nvPr/>
          </p:nvSpPr>
          <p:spPr bwMode="auto">
            <a:xfrm flipH="1">
              <a:off x="3784" y="1932"/>
              <a:ext cx="68" cy="136"/>
            </a:xfrm>
            <a:prstGeom prst="moon">
              <a:avLst>
                <a:gd name="adj" fmla="val 0"/>
              </a:avLst>
            </a:prstGeom>
            <a:solidFill>
              <a:srgbClr val="FFFFFF"/>
            </a:solidFill>
            <a:ln w="22225">
              <a:solidFill>
                <a:srgbClr val="00001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34" name="AutoShape 234"/>
            <p:cNvSpPr>
              <a:spLocks noChangeArrowheads="1"/>
            </p:cNvSpPr>
            <p:nvPr/>
          </p:nvSpPr>
          <p:spPr bwMode="auto">
            <a:xfrm flipH="1">
              <a:off x="3780" y="2198"/>
              <a:ext cx="68" cy="136"/>
            </a:xfrm>
            <a:prstGeom prst="moon">
              <a:avLst>
                <a:gd name="adj" fmla="val 0"/>
              </a:avLst>
            </a:prstGeom>
            <a:solidFill>
              <a:srgbClr val="FFFFFF"/>
            </a:solidFill>
            <a:ln w="22225">
              <a:solidFill>
                <a:srgbClr val="00001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332"/>
          <p:cNvGrpSpPr>
            <a:grpSpLocks/>
          </p:cNvGrpSpPr>
          <p:nvPr/>
        </p:nvGrpSpPr>
        <p:grpSpPr bwMode="auto">
          <a:xfrm>
            <a:off x="2701925" y="5099050"/>
            <a:ext cx="352425" cy="676275"/>
            <a:chOff x="2219" y="2773"/>
            <a:chExt cx="222" cy="426"/>
          </a:xfrm>
        </p:grpSpPr>
        <p:sp>
          <p:nvSpPr>
            <p:cNvPr id="74829" name="Oval 260"/>
            <p:cNvSpPr>
              <a:spLocks noChangeArrowheads="1"/>
            </p:cNvSpPr>
            <p:nvPr/>
          </p:nvSpPr>
          <p:spPr bwMode="auto">
            <a:xfrm>
              <a:off x="2224" y="2773"/>
              <a:ext cx="215" cy="215"/>
            </a:xfrm>
            <a:prstGeom prst="ellipse">
              <a:avLst/>
            </a:prstGeom>
            <a:noFill/>
            <a:ln w="22225">
              <a:solidFill>
                <a:srgbClr val="0000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30" name="Line 261"/>
            <p:cNvSpPr>
              <a:spLocks noChangeShapeType="1"/>
            </p:cNvSpPr>
            <p:nvPr/>
          </p:nvSpPr>
          <p:spPr bwMode="auto">
            <a:xfrm>
              <a:off x="2219" y="2887"/>
              <a:ext cx="22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31" name="Line 263"/>
            <p:cNvSpPr>
              <a:spLocks noChangeShapeType="1"/>
            </p:cNvSpPr>
            <p:nvPr/>
          </p:nvSpPr>
          <p:spPr bwMode="auto">
            <a:xfrm flipH="1">
              <a:off x="2328" y="2988"/>
              <a:ext cx="0" cy="21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73"/>
          <p:cNvGrpSpPr>
            <a:grpSpLocks/>
          </p:cNvGrpSpPr>
          <p:nvPr/>
        </p:nvGrpSpPr>
        <p:grpSpPr bwMode="auto">
          <a:xfrm>
            <a:off x="481013" y="1339850"/>
            <a:ext cx="4262437" cy="2155825"/>
            <a:chOff x="303" y="844"/>
            <a:chExt cx="2685" cy="1358"/>
          </a:xfrm>
        </p:grpSpPr>
        <p:grpSp>
          <p:nvGrpSpPr>
            <p:cNvPr id="74796" name="Group 207"/>
            <p:cNvGrpSpPr>
              <a:grpSpLocks/>
            </p:cNvGrpSpPr>
            <p:nvPr/>
          </p:nvGrpSpPr>
          <p:grpSpPr bwMode="auto">
            <a:xfrm>
              <a:off x="303" y="844"/>
              <a:ext cx="2018" cy="1358"/>
              <a:chOff x="2262" y="572"/>
              <a:chExt cx="2018" cy="1358"/>
            </a:xfrm>
          </p:grpSpPr>
          <p:sp>
            <p:nvSpPr>
              <p:cNvPr id="74806" name="Line 208"/>
              <p:cNvSpPr>
                <a:spLocks noChangeShapeType="1"/>
              </p:cNvSpPr>
              <p:nvPr/>
            </p:nvSpPr>
            <p:spPr bwMode="auto">
              <a:xfrm flipH="1">
                <a:off x="4259" y="1595"/>
                <a:ext cx="8" cy="335"/>
              </a:xfrm>
              <a:prstGeom prst="lin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7" name="Line 209"/>
              <p:cNvSpPr>
                <a:spLocks noChangeShapeType="1"/>
              </p:cNvSpPr>
              <p:nvPr/>
            </p:nvSpPr>
            <p:spPr bwMode="auto">
              <a:xfrm>
                <a:off x="4275" y="941"/>
                <a:ext cx="0" cy="314"/>
              </a:xfrm>
              <a:prstGeom prst="lin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8" name="Line 210"/>
              <p:cNvSpPr>
                <a:spLocks noChangeShapeType="1"/>
              </p:cNvSpPr>
              <p:nvPr/>
            </p:nvSpPr>
            <p:spPr bwMode="auto">
              <a:xfrm flipV="1">
                <a:off x="2574" y="1921"/>
                <a:ext cx="1687" cy="0"/>
              </a:xfrm>
              <a:prstGeom prst="lin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9" name="Line 211"/>
              <p:cNvSpPr>
                <a:spLocks noChangeShapeType="1"/>
              </p:cNvSpPr>
              <p:nvPr/>
            </p:nvSpPr>
            <p:spPr bwMode="auto">
              <a:xfrm rot="16200000" flipV="1">
                <a:off x="4085" y="751"/>
                <a:ext cx="2" cy="388"/>
              </a:xfrm>
              <a:prstGeom prst="lin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0" name="Rectangle 212"/>
              <p:cNvSpPr>
                <a:spLocks noChangeArrowheads="1"/>
              </p:cNvSpPr>
              <p:nvPr/>
            </p:nvSpPr>
            <p:spPr bwMode="auto">
              <a:xfrm rot="-5400000">
                <a:off x="3715" y="813"/>
                <a:ext cx="97" cy="258"/>
              </a:xfrm>
              <a:prstGeom prst="rect">
                <a:avLst/>
              </a:prstGeom>
              <a:noFill/>
              <a:ln w="22225">
                <a:solidFill>
                  <a:srgbClr val="00001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accent2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4811" name="Object 213"/>
              <p:cNvGraphicFramePr>
                <a:graphicFrameLocks noChangeAspect="1"/>
              </p:cNvGraphicFramePr>
              <p:nvPr/>
            </p:nvGraphicFramePr>
            <p:xfrm>
              <a:off x="3504" y="572"/>
              <a:ext cx="552" cy="248"/>
            </p:xfrm>
            <a:graphic>
              <a:graphicData uri="http://schemas.openxmlformats.org/presentationml/2006/ole">
                <p:oleObj spid="_x0000_s49200" name="公式" r:id="rId7" imgW="438156" imgH="190620" progId="">
                  <p:embed/>
                </p:oleObj>
              </a:graphicData>
            </a:graphic>
          </p:graphicFrame>
          <p:sp>
            <p:nvSpPr>
              <p:cNvPr id="74812" name="Oval 214"/>
              <p:cNvSpPr>
                <a:spLocks noChangeArrowheads="1"/>
              </p:cNvSpPr>
              <p:nvPr/>
            </p:nvSpPr>
            <p:spPr bwMode="auto">
              <a:xfrm>
                <a:off x="2464" y="1332"/>
                <a:ext cx="235" cy="216"/>
              </a:xfrm>
              <a:prstGeom prst="ellipse">
                <a:avLst/>
              </a:prstGeom>
              <a:noFill/>
              <a:ln w="22225">
                <a:solidFill>
                  <a:srgbClr val="00001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813" name="Line 215"/>
              <p:cNvSpPr>
                <a:spLocks noChangeShapeType="1"/>
              </p:cNvSpPr>
              <p:nvPr/>
            </p:nvSpPr>
            <p:spPr bwMode="auto">
              <a:xfrm>
                <a:off x="2583" y="954"/>
                <a:ext cx="0" cy="973"/>
              </a:xfrm>
              <a:prstGeom prst="line">
                <a:avLst/>
              </a:prstGeom>
              <a:noFill/>
              <a:ln w="22225">
                <a:solidFill>
                  <a:srgbClr val="00001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4" name="Line 216"/>
              <p:cNvSpPr>
                <a:spLocks noChangeShapeType="1"/>
              </p:cNvSpPr>
              <p:nvPr/>
            </p:nvSpPr>
            <p:spPr bwMode="auto">
              <a:xfrm rot="16200000" flipV="1">
                <a:off x="3445" y="750"/>
                <a:ext cx="2" cy="396"/>
              </a:xfrm>
              <a:prstGeom prst="lin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5" name="Oval 217"/>
              <p:cNvSpPr>
                <a:spLocks noChangeArrowheads="1"/>
              </p:cNvSpPr>
              <p:nvPr/>
            </p:nvSpPr>
            <p:spPr bwMode="auto">
              <a:xfrm flipH="1" flipV="1">
                <a:off x="3195" y="921"/>
                <a:ext cx="58" cy="53"/>
              </a:xfrm>
              <a:prstGeom prst="ellips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816" name="Oval 218"/>
              <p:cNvSpPr>
                <a:spLocks noChangeArrowheads="1"/>
              </p:cNvSpPr>
              <p:nvPr/>
            </p:nvSpPr>
            <p:spPr bwMode="auto">
              <a:xfrm flipH="1" flipV="1">
                <a:off x="2903" y="921"/>
                <a:ext cx="59" cy="53"/>
              </a:xfrm>
              <a:prstGeom prst="ellips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817" name="Line 219"/>
              <p:cNvSpPr>
                <a:spLocks noChangeShapeType="1"/>
              </p:cNvSpPr>
              <p:nvPr/>
            </p:nvSpPr>
            <p:spPr bwMode="auto">
              <a:xfrm flipH="1" flipV="1">
                <a:off x="2924" y="962"/>
                <a:ext cx="293" cy="12"/>
              </a:xfrm>
              <a:prstGeom prst="lin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8" name="Text Box 220"/>
              <p:cNvSpPr txBox="1">
                <a:spLocks noChangeArrowheads="1"/>
              </p:cNvSpPr>
              <p:nvPr/>
            </p:nvSpPr>
            <p:spPr bwMode="auto">
              <a:xfrm rot="10800000" flipH="1" flipV="1">
                <a:off x="2948" y="9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 b="1"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74819" name="Line 221"/>
              <p:cNvSpPr>
                <a:spLocks noChangeShapeType="1"/>
              </p:cNvSpPr>
              <p:nvPr/>
            </p:nvSpPr>
            <p:spPr bwMode="auto">
              <a:xfrm>
                <a:off x="2574" y="954"/>
                <a:ext cx="336" cy="0"/>
              </a:xfrm>
              <a:prstGeom prst="lin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20" name="Text Box 222"/>
              <p:cNvSpPr txBox="1">
                <a:spLocks noChangeArrowheads="1"/>
              </p:cNvSpPr>
              <p:nvPr/>
            </p:nvSpPr>
            <p:spPr bwMode="auto">
              <a:xfrm>
                <a:off x="3650" y="966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 i="1">
                    <a:ea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74821" name="Text Box 223"/>
              <p:cNvSpPr txBox="1">
                <a:spLocks noChangeArrowheads="1"/>
              </p:cNvSpPr>
              <p:nvPr/>
            </p:nvSpPr>
            <p:spPr bwMode="auto">
              <a:xfrm>
                <a:off x="2844" y="71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rgbClr val="000018"/>
                    </a:solidFill>
                    <a:ea typeface="宋体" panose="02010600030101010101" pitchFamily="2" charset="-122"/>
                  </a:rPr>
                  <a:t>a</a:t>
                </a:r>
                <a:endParaRPr kumimoji="1" lang="zh-CN" altLang="zh-CN" sz="1800" b="1">
                  <a:solidFill>
                    <a:srgbClr val="000018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74822" name="Group 224"/>
              <p:cNvGrpSpPr>
                <a:grpSpLocks/>
              </p:cNvGrpSpPr>
              <p:nvPr/>
            </p:nvGrpSpPr>
            <p:grpSpPr bwMode="auto">
              <a:xfrm>
                <a:off x="3413" y="736"/>
                <a:ext cx="644" cy="252"/>
                <a:chOff x="3024" y="1220"/>
                <a:chExt cx="746" cy="298"/>
              </a:xfrm>
            </p:grpSpPr>
            <p:sp>
              <p:nvSpPr>
                <p:cNvPr id="74827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3024" y="1245"/>
                  <a:ext cx="228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rgbClr val="FF3300"/>
                      </a:solidFill>
                      <a:ea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74828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3552" y="1220"/>
                  <a:ext cx="218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rgbClr val="FF3300"/>
                      </a:solidFill>
                      <a:latin typeface="仿宋_GB2312" pitchFamily="49" charset="-122"/>
                      <a:ea typeface="仿宋_GB2312" pitchFamily="49" charset="-122"/>
                    </a:rPr>
                    <a:t>-</a:t>
                  </a:r>
                </a:p>
              </p:txBody>
            </p:sp>
          </p:grpSp>
          <p:grpSp>
            <p:nvGrpSpPr>
              <p:cNvPr id="74823" name="Group 227"/>
              <p:cNvGrpSpPr>
                <a:grpSpLocks/>
              </p:cNvGrpSpPr>
              <p:nvPr/>
            </p:nvGrpSpPr>
            <p:grpSpPr bwMode="auto">
              <a:xfrm>
                <a:off x="2262" y="1117"/>
                <a:ext cx="347" cy="558"/>
                <a:chOff x="875" y="1297"/>
                <a:chExt cx="347" cy="558"/>
              </a:xfrm>
            </p:grpSpPr>
            <p:sp>
              <p:nvSpPr>
                <p:cNvPr id="7482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875" y="1518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i="1">
                      <a:ea typeface="宋体" panose="02010600030101010101" pitchFamily="2" charset="-122"/>
                    </a:rPr>
                    <a:t>U</a:t>
                  </a:r>
                </a:p>
              </p:txBody>
            </p:sp>
            <p:graphicFrame>
              <p:nvGraphicFramePr>
                <p:cNvPr id="74825" name="Object 229"/>
                <p:cNvGraphicFramePr>
                  <a:graphicFrameLocks noChangeAspect="1"/>
                </p:cNvGraphicFramePr>
                <p:nvPr/>
              </p:nvGraphicFramePr>
              <p:xfrm>
                <a:off x="1026" y="1297"/>
                <a:ext cx="196" cy="203"/>
              </p:xfrm>
              <a:graphic>
                <a:graphicData uri="http://schemas.openxmlformats.org/presentationml/2006/ole">
                  <p:oleObj spid="_x0000_s49201" name="公式" r:id="rId8" imgW="139700" imgH="139700" progId="">
                    <p:embed/>
                  </p:oleObj>
                </a:graphicData>
              </a:graphic>
            </p:graphicFrame>
            <p:graphicFrame>
              <p:nvGraphicFramePr>
                <p:cNvPr id="74826" name="Object 230"/>
                <p:cNvGraphicFramePr>
                  <a:graphicFrameLocks noChangeAspect="1"/>
                </p:cNvGraphicFramePr>
                <p:nvPr/>
              </p:nvGraphicFramePr>
              <p:xfrm>
                <a:off x="1035" y="1744"/>
                <a:ext cx="178" cy="111"/>
              </p:xfrm>
              <a:graphic>
                <a:graphicData uri="http://schemas.openxmlformats.org/presentationml/2006/ole">
                  <p:oleObj spid="_x0000_s49202" name="公式" r:id="rId9" imgW="126670" imgH="76002" progId="">
                    <p:embed/>
                  </p:oleObj>
                </a:graphicData>
              </a:graphic>
            </p:graphicFrame>
          </p:grpSp>
        </p:grpSp>
        <p:grpSp>
          <p:nvGrpSpPr>
            <p:cNvPr id="74797" name="Group 264"/>
            <p:cNvGrpSpPr>
              <a:grpSpLocks/>
            </p:cNvGrpSpPr>
            <p:nvPr/>
          </p:nvGrpSpPr>
          <p:grpSpPr bwMode="auto">
            <a:xfrm>
              <a:off x="2094" y="1168"/>
              <a:ext cx="894" cy="850"/>
              <a:chOff x="2584" y="328"/>
              <a:chExt cx="894" cy="850"/>
            </a:xfrm>
          </p:grpSpPr>
          <p:grpSp>
            <p:nvGrpSpPr>
              <p:cNvPr id="74798" name="Group 265"/>
              <p:cNvGrpSpPr>
                <a:grpSpLocks/>
              </p:cNvGrpSpPr>
              <p:nvPr/>
            </p:nvGrpSpPr>
            <p:grpSpPr bwMode="auto">
              <a:xfrm>
                <a:off x="2584" y="328"/>
                <a:ext cx="894" cy="665"/>
                <a:chOff x="2583" y="327"/>
                <a:chExt cx="894" cy="665"/>
              </a:xfrm>
            </p:grpSpPr>
            <p:sp>
              <p:nvSpPr>
                <p:cNvPr id="74803" name="Text Box 266"/>
                <p:cNvSpPr txBox="1">
                  <a:spLocks noChangeArrowheads="1"/>
                </p:cNvSpPr>
                <p:nvPr/>
              </p:nvSpPr>
              <p:spPr bwMode="auto">
                <a:xfrm>
                  <a:off x="2583" y="74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i="1">
                      <a:ea typeface="宋体" panose="02010600030101010101" pitchFamily="2" charset="-122"/>
                    </a:rPr>
                    <a:t>L</a:t>
                  </a:r>
                </a:p>
              </p:txBody>
            </p:sp>
            <p:graphicFrame>
              <p:nvGraphicFramePr>
                <p:cNvPr id="74804" name="Object 267"/>
                <p:cNvGraphicFramePr>
                  <a:graphicFrameLocks noChangeAspect="1"/>
                </p:cNvGraphicFramePr>
                <p:nvPr/>
              </p:nvGraphicFramePr>
              <p:xfrm>
                <a:off x="2862" y="676"/>
                <a:ext cx="615" cy="316"/>
              </p:xfrm>
              <a:graphic>
                <a:graphicData uri="http://schemas.openxmlformats.org/presentationml/2006/ole">
                  <p:oleObj spid="_x0000_s49203" name="公式" r:id="rId10" imgW="438156" imgH="190620" progId="">
                    <p:embed/>
                  </p:oleObj>
                </a:graphicData>
              </a:graphic>
            </p:graphicFrame>
            <p:graphicFrame>
              <p:nvGraphicFramePr>
                <p:cNvPr id="74805" name="Object 268"/>
                <p:cNvGraphicFramePr>
                  <a:graphicFrameLocks noChangeAspect="1"/>
                </p:cNvGraphicFramePr>
                <p:nvPr/>
              </p:nvGraphicFramePr>
              <p:xfrm>
                <a:off x="2912" y="327"/>
                <a:ext cx="475" cy="299"/>
              </p:xfrm>
              <a:graphic>
                <a:graphicData uri="http://schemas.openxmlformats.org/presentationml/2006/ole">
                  <p:oleObj spid="_x0000_s49204" name="Equation" r:id="rId11" imgW="400067" imgH="247590" progId="">
                    <p:embed/>
                  </p:oleObj>
                </a:graphicData>
              </a:graphic>
            </p:graphicFrame>
          </p:grpSp>
          <p:grpSp>
            <p:nvGrpSpPr>
              <p:cNvPr id="74799" name="Group 269"/>
              <p:cNvGrpSpPr>
                <a:grpSpLocks/>
              </p:cNvGrpSpPr>
              <p:nvPr/>
            </p:nvGrpSpPr>
            <p:grpSpPr bwMode="auto">
              <a:xfrm>
                <a:off x="2817" y="404"/>
                <a:ext cx="197" cy="774"/>
                <a:chOff x="2817" y="404"/>
                <a:chExt cx="197" cy="774"/>
              </a:xfrm>
            </p:grpSpPr>
            <p:sp>
              <p:nvSpPr>
                <p:cNvPr id="74800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2817" y="547"/>
                  <a:ext cx="19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rgbClr val="FF3300"/>
                      </a:solidFill>
                      <a:ea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74801" name="Line 271"/>
                <p:cNvSpPr>
                  <a:spLocks noChangeShapeType="1"/>
                </p:cNvSpPr>
                <p:nvPr/>
              </p:nvSpPr>
              <p:spPr bwMode="auto">
                <a:xfrm>
                  <a:off x="2860" y="404"/>
                  <a:ext cx="0" cy="197"/>
                </a:xfrm>
                <a:prstGeom prst="line">
                  <a:avLst/>
                </a:prstGeom>
                <a:noFill/>
                <a:ln w="222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802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2820" y="947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rgbClr val="FF3300"/>
                      </a:solidFill>
                      <a:latin typeface="仿宋_GB2312" pitchFamily="49" charset="-122"/>
                      <a:ea typeface="仿宋_GB2312" pitchFamily="49" charset="-122"/>
                    </a:rPr>
                    <a:t>-</a:t>
                  </a:r>
                </a:p>
              </p:txBody>
            </p:sp>
          </p:grpSp>
        </p:grpSp>
      </p:grpSp>
      <p:grpSp>
        <p:nvGrpSpPr>
          <p:cNvPr id="11" name="Group 274"/>
          <p:cNvGrpSpPr>
            <a:grpSpLocks/>
          </p:cNvGrpSpPr>
          <p:nvPr/>
        </p:nvGrpSpPr>
        <p:grpSpPr bwMode="auto">
          <a:xfrm>
            <a:off x="3652838" y="2422525"/>
            <a:ext cx="100012" cy="560388"/>
            <a:chOff x="3780" y="1932"/>
            <a:chExt cx="72" cy="402"/>
          </a:xfrm>
        </p:grpSpPr>
        <p:sp>
          <p:nvSpPr>
            <p:cNvPr id="74793" name="AutoShape 275"/>
            <p:cNvSpPr>
              <a:spLocks noChangeArrowheads="1"/>
            </p:cNvSpPr>
            <p:nvPr/>
          </p:nvSpPr>
          <p:spPr bwMode="auto">
            <a:xfrm flipH="1">
              <a:off x="3780" y="2060"/>
              <a:ext cx="68" cy="136"/>
            </a:xfrm>
            <a:prstGeom prst="moon">
              <a:avLst>
                <a:gd name="adj" fmla="val 0"/>
              </a:avLst>
            </a:prstGeom>
            <a:solidFill>
              <a:srgbClr val="FFFFFF"/>
            </a:solidFill>
            <a:ln w="22225">
              <a:solidFill>
                <a:srgbClr val="00001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94" name="AutoShape 276"/>
            <p:cNvSpPr>
              <a:spLocks noChangeArrowheads="1"/>
            </p:cNvSpPr>
            <p:nvPr/>
          </p:nvSpPr>
          <p:spPr bwMode="auto">
            <a:xfrm flipH="1">
              <a:off x="3784" y="1932"/>
              <a:ext cx="68" cy="136"/>
            </a:xfrm>
            <a:prstGeom prst="moon">
              <a:avLst>
                <a:gd name="adj" fmla="val 0"/>
              </a:avLst>
            </a:prstGeom>
            <a:solidFill>
              <a:srgbClr val="FFFFFF"/>
            </a:solidFill>
            <a:ln w="22225">
              <a:solidFill>
                <a:srgbClr val="00001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95" name="AutoShape 277"/>
            <p:cNvSpPr>
              <a:spLocks noChangeArrowheads="1"/>
            </p:cNvSpPr>
            <p:nvPr/>
          </p:nvSpPr>
          <p:spPr bwMode="auto">
            <a:xfrm flipH="1">
              <a:off x="3780" y="2198"/>
              <a:ext cx="68" cy="136"/>
            </a:xfrm>
            <a:prstGeom prst="moon">
              <a:avLst>
                <a:gd name="adj" fmla="val 0"/>
              </a:avLst>
            </a:prstGeom>
            <a:solidFill>
              <a:srgbClr val="FFFFFF"/>
            </a:solidFill>
            <a:ln w="22225">
              <a:solidFill>
                <a:srgbClr val="00001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" name="Group 334"/>
          <p:cNvGrpSpPr>
            <a:grpSpLocks/>
          </p:cNvGrpSpPr>
          <p:nvPr/>
        </p:nvGrpSpPr>
        <p:grpSpPr bwMode="auto">
          <a:xfrm>
            <a:off x="774700" y="4035425"/>
            <a:ext cx="2997200" cy="2117725"/>
            <a:chOff x="488" y="2542"/>
            <a:chExt cx="1888" cy="1334"/>
          </a:xfrm>
        </p:grpSpPr>
        <p:sp>
          <p:nvSpPr>
            <p:cNvPr id="74770" name="Rectangle 308"/>
            <p:cNvSpPr>
              <a:spLocks noChangeArrowheads="1"/>
            </p:cNvSpPr>
            <p:nvPr/>
          </p:nvSpPr>
          <p:spPr bwMode="auto">
            <a:xfrm rot="-5400000">
              <a:off x="1250" y="2763"/>
              <a:ext cx="97" cy="258"/>
            </a:xfrm>
            <a:prstGeom prst="rect">
              <a:avLst/>
            </a:prstGeom>
            <a:noFill/>
            <a:ln w="22225">
              <a:solidFill>
                <a:srgbClr val="0000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74771" name="Object 309"/>
            <p:cNvGraphicFramePr>
              <a:graphicFrameLocks noChangeAspect="1"/>
            </p:cNvGraphicFramePr>
            <p:nvPr/>
          </p:nvGraphicFramePr>
          <p:xfrm>
            <a:off x="1052" y="2542"/>
            <a:ext cx="539" cy="242"/>
          </p:xfrm>
          <a:graphic>
            <a:graphicData uri="http://schemas.openxmlformats.org/presentationml/2006/ole">
              <p:oleObj spid="_x0000_s49205" name="公式" r:id="rId12" imgW="438156" imgH="190620" progId="">
                <p:embed/>
              </p:oleObj>
            </a:graphicData>
          </a:graphic>
        </p:graphicFrame>
        <p:graphicFrame>
          <p:nvGraphicFramePr>
            <p:cNvPr id="74772" name="Object 310"/>
            <p:cNvGraphicFramePr>
              <a:graphicFrameLocks noChangeAspect="1"/>
            </p:cNvGraphicFramePr>
            <p:nvPr/>
          </p:nvGraphicFramePr>
          <p:xfrm>
            <a:off x="1925" y="3244"/>
            <a:ext cx="451" cy="204"/>
          </p:xfrm>
          <a:graphic>
            <a:graphicData uri="http://schemas.openxmlformats.org/presentationml/2006/ole">
              <p:oleObj spid="_x0000_s49206" name="公式" r:id="rId13" imgW="438156" imgH="190620" progId="">
                <p:embed/>
              </p:oleObj>
            </a:graphicData>
          </a:graphic>
        </p:graphicFrame>
        <p:sp>
          <p:nvSpPr>
            <p:cNvPr id="74773" name="Line 311"/>
            <p:cNvSpPr>
              <a:spLocks noChangeShapeType="1"/>
            </p:cNvSpPr>
            <p:nvPr/>
          </p:nvSpPr>
          <p:spPr bwMode="auto">
            <a:xfrm rot="16200000" flipV="1">
              <a:off x="980" y="2700"/>
              <a:ext cx="2" cy="396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4" name="Oval 312"/>
            <p:cNvSpPr>
              <a:spLocks noChangeArrowheads="1"/>
            </p:cNvSpPr>
            <p:nvPr/>
          </p:nvSpPr>
          <p:spPr bwMode="auto">
            <a:xfrm flipH="1" flipV="1">
              <a:off x="730" y="2871"/>
              <a:ext cx="58" cy="53"/>
            </a:xfrm>
            <a:prstGeom prst="ellips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75" name="Line 313"/>
            <p:cNvSpPr>
              <a:spLocks noChangeShapeType="1"/>
            </p:cNvSpPr>
            <p:nvPr/>
          </p:nvSpPr>
          <p:spPr bwMode="auto">
            <a:xfrm flipH="1">
              <a:off x="666" y="2924"/>
              <a:ext cx="86" cy="222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Text Box 314"/>
            <p:cNvSpPr txBox="1">
              <a:spLocks noChangeArrowheads="1"/>
            </p:cNvSpPr>
            <p:nvPr/>
          </p:nvSpPr>
          <p:spPr bwMode="auto">
            <a:xfrm rot="10800000" flipH="1" flipV="1">
              <a:off x="718" y="293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74777" name="Line 315"/>
            <p:cNvSpPr>
              <a:spLocks noChangeShapeType="1"/>
            </p:cNvSpPr>
            <p:nvPr/>
          </p:nvSpPr>
          <p:spPr bwMode="auto">
            <a:xfrm flipV="1">
              <a:off x="685" y="3863"/>
              <a:ext cx="1137" cy="8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8" name="Oval 316"/>
            <p:cNvSpPr>
              <a:spLocks noChangeArrowheads="1"/>
            </p:cNvSpPr>
            <p:nvPr/>
          </p:nvSpPr>
          <p:spPr bwMode="auto">
            <a:xfrm>
              <a:off x="635" y="3134"/>
              <a:ext cx="71" cy="60"/>
            </a:xfrm>
            <a:prstGeom prst="ellips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79" name="Text Box 317"/>
            <p:cNvSpPr txBox="1">
              <a:spLocks noChangeArrowheads="1"/>
            </p:cNvSpPr>
            <p:nvPr/>
          </p:nvSpPr>
          <p:spPr bwMode="auto">
            <a:xfrm>
              <a:off x="1189" y="293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i="1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74780" name="Text Box 318"/>
            <p:cNvSpPr txBox="1">
              <a:spLocks noChangeArrowheads="1"/>
            </p:cNvSpPr>
            <p:nvPr/>
          </p:nvSpPr>
          <p:spPr bwMode="auto">
            <a:xfrm>
              <a:off x="1493" y="32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i="1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74781" name="Text Box 319"/>
            <p:cNvSpPr txBox="1">
              <a:spLocks noChangeArrowheads="1"/>
            </p:cNvSpPr>
            <p:nvPr/>
          </p:nvSpPr>
          <p:spPr bwMode="auto">
            <a:xfrm>
              <a:off x="488" y="30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18"/>
                  </a:solidFill>
                  <a:ea typeface="宋体" panose="02010600030101010101" pitchFamily="2" charset="-122"/>
                </a:rPr>
                <a:t>b</a:t>
              </a:r>
              <a:endParaRPr kumimoji="1" lang="zh-CN" altLang="zh-CN" sz="1800">
                <a:solidFill>
                  <a:srgbClr val="000018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782" name="Line 320"/>
            <p:cNvSpPr>
              <a:spLocks noChangeShapeType="1"/>
            </p:cNvSpPr>
            <p:nvPr/>
          </p:nvSpPr>
          <p:spPr bwMode="auto">
            <a:xfrm>
              <a:off x="1810" y="3536"/>
              <a:ext cx="0" cy="335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3" name="Line 321"/>
            <p:cNvSpPr>
              <a:spLocks noChangeShapeType="1"/>
            </p:cNvSpPr>
            <p:nvPr/>
          </p:nvSpPr>
          <p:spPr bwMode="auto">
            <a:xfrm>
              <a:off x="1810" y="2891"/>
              <a:ext cx="0" cy="314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4" name="Line 322"/>
            <p:cNvSpPr>
              <a:spLocks noChangeShapeType="1"/>
            </p:cNvSpPr>
            <p:nvPr/>
          </p:nvSpPr>
          <p:spPr bwMode="auto">
            <a:xfrm>
              <a:off x="1751" y="3630"/>
              <a:ext cx="0" cy="197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785" name="Object 323"/>
            <p:cNvGraphicFramePr>
              <a:graphicFrameLocks noChangeAspect="1"/>
            </p:cNvGraphicFramePr>
            <p:nvPr/>
          </p:nvGraphicFramePr>
          <p:xfrm>
            <a:off x="1841" y="3619"/>
            <a:ext cx="343" cy="209"/>
          </p:xfrm>
          <a:graphic>
            <a:graphicData uri="http://schemas.openxmlformats.org/presentationml/2006/ole">
              <p:oleObj spid="_x0000_s49207" name="Equation" r:id="rId14" imgW="418976" imgH="247590" progId="">
                <p:embed/>
              </p:oleObj>
            </a:graphicData>
          </a:graphic>
        </p:graphicFrame>
        <p:grpSp>
          <p:nvGrpSpPr>
            <p:cNvPr id="74786" name="Group 324"/>
            <p:cNvGrpSpPr>
              <a:grpSpLocks/>
            </p:cNvGrpSpPr>
            <p:nvPr/>
          </p:nvGrpSpPr>
          <p:grpSpPr bwMode="auto">
            <a:xfrm>
              <a:off x="948" y="2696"/>
              <a:ext cx="620" cy="242"/>
              <a:chOff x="3024" y="1232"/>
              <a:chExt cx="718" cy="286"/>
            </a:xfrm>
          </p:grpSpPr>
          <p:sp>
            <p:nvSpPr>
              <p:cNvPr id="74791" name="Text Box 325"/>
              <p:cNvSpPr txBox="1">
                <a:spLocks noChangeArrowheads="1"/>
              </p:cNvSpPr>
              <p:nvPr/>
            </p:nvSpPr>
            <p:spPr bwMode="auto">
              <a:xfrm>
                <a:off x="3024" y="1245"/>
                <a:ext cx="2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74792" name="Text Box 326"/>
              <p:cNvSpPr txBox="1">
                <a:spLocks noChangeArrowheads="1"/>
              </p:cNvSpPr>
              <p:nvPr/>
            </p:nvSpPr>
            <p:spPr bwMode="auto">
              <a:xfrm>
                <a:off x="3552" y="1232"/>
                <a:ext cx="19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-</a:t>
                </a:r>
              </a:p>
            </p:txBody>
          </p:sp>
        </p:grpSp>
        <p:sp>
          <p:nvSpPr>
            <p:cNvPr id="74787" name="Text Box 327"/>
            <p:cNvSpPr txBox="1">
              <a:spLocks noChangeArrowheads="1"/>
            </p:cNvSpPr>
            <p:nvPr/>
          </p:nvSpPr>
          <p:spPr bwMode="auto">
            <a:xfrm>
              <a:off x="1816" y="2967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74788" name="Text Box 328"/>
            <p:cNvSpPr txBox="1">
              <a:spLocks noChangeArrowheads="1"/>
            </p:cNvSpPr>
            <p:nvPr/>
          </p:nvSpPr>
          <p:spPr bwMode="auto">
            <a:xfrm>
              <a:off x="1828" y="3456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74789" name="Line 329"/>
            <p:cNvSpPr>
              <a:spLocks noChangeShapeType="1"/>
            </p:cNvSpPr>
            <p:nvPr/>
          </p:nvSpPr>
          <p:spPr bwMode="auto">
            <a:xfrm rot="16200000" flipV="1">
              <a:off x="1624" y="2697"/>
              <a:ext cx="2" cy="396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0" name="Line 330"/>
            <p:cNvSpPr>
              <a:spLocks noChangeShapeType="1"/>
            </p:cNvSpPr>
            <p:nvPr/>
          </p:nvSpPr>
          <p:spPr bwMode="auto">
            <a:xfrm>
              <a:off x="679" y="3195"/>
              <a:ext cx="0" cy="681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6" name="Object 324"/>
          <p:cNvGraphicFramePr>
            <a:graphicFrameLocks noChangeAspect="1"/>
          </p:cNvGraphicFramePr>
          <p:nvPr/>
        </p:nvGraphicFramePr>
        <p:xfrm>
          <a:off x="5970588" y="2955925"/>
          <a:ext cx="1436687" cy="461963"/>
        </p:xfrm>
        <a:graphic>
          <a:graphicData uri="http://schemas.openxmlformats.org/presentationml/2006/ole">
            <p:oleObj spid="_x0000_s49208" name="Equation" r:id="rId15" imgW="711200" imgH="228600" progId="">
              <p:embed/>
            </p:oleObj>
          </a:graphicData>
        </a:graphic>
      </p:graphicFrame>
      <p:graphicFrame>
        <p:nvGraphicFramePr>
          <p:cNvPr id="97" name="Object 325"/>
          <p:cNvGraphicFramePr>
            <a:graphicFrameLocks noChangeAspect="1"/>
          </p:cNvGraphicFramePr>
          <p:nvPr/>
        </p:nvGraphicFramePr>
        <p:xfrm>
          <a:off x="4811713" y="4859338"/>
          <a:ext cx="1501775" cy="474662"/>
        </p:xfrm>
        <a:graphic>
          <a:graphicData uri="http://schemas.openxmlformats.org/presentationml/2006/ole">
            <p:oleObj spid="_x0000_s49209" name="Equation" r:id="rId16" imgW="723586" imgH="228501" progId="">
              <p:embed/>
            </p:oleObj>
          </a:graphicData>
        </a:graphic>
      </p:graphicFrame>
      <p:pic>
        <p:nvPicPr>
          <p:cNvPr id="74769" name="Picture 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53088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33078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3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3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43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339" grpId="0"/>
      <p:bldP spid="434340" grpId="0"/>
      <p:bldP spid="434341" grpId="0"/>
      <p:bldP spid="43438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508000" y="554038"/>
            <a:ext cx="2820988" cy="457200"/>
            <a:chOff x="592" y="349"/>
            <a:chExt cx="1777" cy="288"/>
          </a:xfrm>
        </p:grpSpPr>
        <p:sp>
          <p:nvSpPr>
            <p:cNvPr id="75839" name="Rectangle 17"/>
            <p:cNvSpPr>
              <a:spLocks noChangeArrowheads="1"/>
            </p:cNvSpPr>
            <p:nvPr/>
          </p:nvSpPr>
          <p:spPr bwMode="auto">
            <a:xfrm>
              <a:off x="592" y="349"/>
              <a:ext cx="17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3.            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等效电路</a:t>
              </a:r>
            </a:p>
          </p:txBody>
        </p:sp>
        <p:graphicFrame>
          <p:nvGraphicFramePr>
            <p:cNvPr id="75840" name="Object 18"/>
            <p:cNvGraphicFramePr>
              <a:graphicFrameLocks noChangeAspect="1"/>
            </p:cNvGraphicFramePr>
            <p:nvPr/>
          </p:nvGraphicFramePr>
          <p:xfrm>
            <a:off x="877" y="384"/>
            <a:ext cx="514" cy="221"/>
          </p:xfrm>
          <a:graphic>
            <a:graphicData uri="http://schemas.openxmlformats.org/presentationml/2006/ole">
              <p:oleObj spid="_x0000_s50208" name="Equation" r:id="rId3" imgW="323889" imgH="123930" progId="">
                <p:embed/>
              </p:oleObj>
            </a:graphicData>
          </a:graphic>
        </p:graphicFrame>
      </p:grpSp>
      <p:graphicFrame>
        <p:nvGraphicFramePr>
          <p:cNvPr id="436277" name="Object 53"/>
          <p:cNvGraphicFramePr>
            <a:graphicFrameLocks noChangeAspect="1"/>
          </p:cNvGraphicFramePr>
          <p:nvPr/>
        </p:nvGraphicFramePr>
        <p:xfrm>
          <a:off x="4837113" y="1724025"/>
          <a:ext cx="1249362" cy="374650"/>
        </p:xfrm>
        <a:graphic>
          <a:graphicData uri="http://schemas.openxmlformats.org/presentationml/2006/ole">
            <p:oleObj spid="_x0000_s50209" name="Equation" r:id="rId4" imgW="819043" imgH="228690" progId="">
              <p:embed/>
            </p:oleObj>
          </a:graphicData>
        </a:graphic>
      </p:graphicFrame>
      <p:graphicFrame>
        <p:nvGraphicFramePr>
          <p:cNvPr id="436278" name="Object 54"/>
          <p:cNvGraphicFramePr>
            <a:graphicFrameLocks noChangeAspect="1"/>
          </p:cNvGraphicFramePr>
          <p:nvPr/>
        </p:nvGraphicFramePr>
        <p:xfrm>
          <a:off x="4868863" y="2378075"/>
          <a:ext cx="1347787" cy="409575"/>
        </p:xfrm>
        <a:graphic>
          <a:graphicData uri="http://schemas.openxmlformats.org/presentationml/2006/ole">
            <p:oleObj spid="_x0000_s50210" name="Equation" r:id="rId5" imgW="723956" imgH="200070" progId="">
              <p:embed/>
            </p:oleObj>
          </a:graphicData>
        </a:graphic>
      </p:graphicFrame>
      <p:graphicFrame>
        <p:nvGraphicFramePr>
          <p:cNvPr id="436279" name="Object 55"/>
          <p:cNvGraphicFramePr>
            <a:graphicFrameLocks noChangeAspect="1"/>
          </p:cNvGraphicFramePr>
          <p:nvPr/>
        </p:nvGraphicFramePr>
        <p:xfrm>
          <a:off x="4891088" y="3071813"/>
          <a:ext cx="1308100" cy="392112"/>
        </p:xfrm>
        <a:graphic>
          <a:graphicData uri="http://schemas.openxmlformats.org/presentationml/2006/ole">
            <p:oleObj spid="_x0000_s50211" name="Equation" r:id="rId6" imgW="733411" imgH="200070" progId="">
              <p:embed/>
            </p:oleObj>
          </a:graphicData>
        </a:graphic>
      </p:graphicFrame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44513" y="3586163"/>
            <a:ext cx="4159250" cy="457200"/>
            <a:chOff x="151" y="2259"/>
            <a:chExt cx="2620" cy="288"/>
          </a:xfrm>
        </p:grpSpPr>
        <p:sp>
          <p:nvSpPr>
            <p:cNvPr id="75837" name="Rectangle 85"/>
            <p:cNvSpPr>
              <a:spLocks noChangeArrowheads="1"/>
            </p:cNvSpPr>
            <p:nvPr/>
          </p:nvSpPr>
          <p:spPr bwMode="auto">
            <a:xfrm>
              <a:off x="151" y="2259"/>
              <a:ext cx="26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4.           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时间常数的确定</a:t>
              </a:r>
            </a:p>
          </p:txBody>
        </p:sp>
        <p:graphicFrame>
          <p:nvGraphicFramePr>
            <p:cNvPr id="75838" name="Object 86"/>
            <p:cNvGraphicFramePr>
              <a:graphicFrameLocks noChangeAspect="1"/>
            </p:cNvGraphicFramePr>
            <p:nvPr/>
          </p:nvGraphicFramePr>
          <p:xfrm>
            <a:off x="385" y="2300"/>
            <a:ext cx="528" cy="224"/>
          </p:xfrm>
          <a:graphic>
            <a:graphicData uri="http://schemas.openxmlformats.org/presentationml/2006/ole">
              <p:oleObj spid="_x0000_s50212" name="Equation" r:id="rId7" imgW="323889" imgH="152280" progId="">
                <p:embed/>
              </p:oleObj>
            </a:graphicData>
          </a:graphic>
        </p:graphicFrame>
      </p:grpSp>
      <p:graphicFrame>
        <p:nvGraphicFramePr>
          <p:cNvPr id="436314" name="Object 90"/>
          <p:cNvGraphicFramePr>
            <a:graphicFrameLocks noGrp="1" noChangeAspect="1"/>
          </p:cNvGraphicFramePr>
          <p:nvPr>
            <p:ph sz="half" idx="1"/>
          </p:nvPr>
        </p:nvGraphicFramePr>
        <p:xfrm>
          <a:off x="2330450" y="3887788"/>
          <a:ext cx="482600" cy="228600"/>
        </p:xfrm>
        <a:graphic>
          <a:graphicData uri="http://schemas.openxmlformats.org/presentationml/2006/ole">
            <p:oleObj spid="_x0000_s50213" name="公式" r:id="rId8" imgW="457335" imgH="200070" progId="">
              <p:embed/>
            </p:oleObj>
          </a:graphicData>
        </a:graphic>
      </p:graphicFrame>
      <p:graphicFrame>
        <p:nvGraphicFramePr>
          <p:cNvPr id="436319" name="Object 95"/>
          <p:cNvGraphicFramePr>
            <a:graphicFrameLocks noGrp="1" noChangeAspect="1"/>
          </p:cNvGraphicFramePr>
          <p:nvPr>
            <p:ph sz="half" idx="2"/>
          </p:nvPr>
        </p:nvGraphicFramePr>
        <p:xfrm>
          <a:off x="5022850" y="4997450"/>
          <a:ext cx="1397000" cy="833438"/>
        </p:xfrm>
        <a:graphic>
          <a:graphicData uri="http://schemas.openxmlformats.org/presentationml/2006/ole">
            <p:oleObj spid="_x0000_s50214" name="Equation" r:id="rId9" imgW="695322" imgH="400140" progId="">
              <p:embed/>
            </p:oleObj>
          </a:graphicData>
        </a:graphic>
      </p:graphicFrame>
      <p:grpSp>
        <p:nvGrpSpPr>
          <p:cNvPr id="7" name="Group 186"/>
          <p:cNvGrpSpPr>
            <a:grpSpLocks/>
          </p:cNvGrpSpPr>
          <p:nvPr/>
        </p:nvGrpSpPr>
        <p:grpSpPr bwMode="auto">
          <a:xfrm>
            <a:off x="928688" y="1239838"/>
            <a:ext cx="3035300" cy="2144712"/>
            <a:chOff x="585" y="781"/>
            <a:chExt cx="1912" cy="1351"/>
          </a:xfrm>
        </p:grpSpPr>
        <p:sp>
          <p:nvSpPr>
            <p:cNvPr id="75810" name="Rectangle 119"/>
            <p:cNvSpPr>
              <a:spLocks noChangeArrowheads="1"/>
            </p:cNvSpPr>
            <p:nvPr/>
          </p:nvSpPr>
          <p:spPr bwMode="auto">
            <a:xfrm rot="-5400000">
              <a:off x="1347" y="1020"/>
              <a:ext cx="97" cy="258"/>
            </a:xfrm>
            <a:prstGeom prst="rect">
              <a:avLst/>
            </a:prstGeom>
            <a:noFill/>
            <a:ln w="22225">
              <a:solidFill>
                <a:srgbClr val="0000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75811" name="Object 120"/>
            <p:cNvGraphicFramePr>
              <a:graphicFrameLocks noChangeAspect="1"/>
            </p:cNvGraphicFramePr>
            <p:nvPr/>
          </p:nvGraphicFramePr>
          <p:xfrm>
            <a:off x="1196" y="781"/>
            <a:ext cx="401" cy="244"/>
          </p:xfrm>
          <a:graphic>
            <a:graphicData uri="http://schemas.openxmlformats.org/presentationml/2006/ole">
              <p:oleObj spid="_x0000_s50215" name="公式" r:id="rId10" imgW="400067" imgH="190620" progId="">
                <p:embed/>
              </p:oleObj>
            </a:graphicData>
          </a:graphic>
        </p:graphicFrame>
        <p:graphicFrame>
          <p:nvGraphicFramePr>
            <p:cNvPr id="75812" name="Object 121"/>
            <p:cNvGraphicFramePr>
              <a:graphicFrameLocks noChangeAspect="1"/>
            </p:cNvGraphicFramePr>
            <p:nvPr/>
          </p:nvGraphicFramePr>
          <p:xfrm>
            <a:off x="2030" y="1517"/>
            <a:ext cx="467" cy="237"/>
          </p:xfrm>
          <a:graphic>
            <a:graphicData uri="http://schemas.openxmlformats.org/presentationml/2006/ole">
              <p:oleObj spid="_x0000_s50216" name="公式" r:id="rId11" imgW="390612" imgH="190620" progId="">
                <p:embed/>
              </p:oleObj>
            </a:graphicData>
          </a:graphic>
        </p:graphicFrame>
        <p:sp>
          <p:nvSpPr>
            <p:cNvPr id="75813" name="Line 122"/>
            <p:cNvSpPr>
              <a:spLocks noChangeShapeType="1"/>
            </p:cNvSpPr>
            <p:nvPr/>
          </p:nvSpPr>
          <p:spPr bwMode="auto">
            <a:xfrm rot="16200000" flipV="1">
              <a:off x="1077" y="957"/>
              <a:ext cx="2" cy="396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4" name="Oval 123"/>
            <p:cNvSpPr>
              <a:spLocks noChangeArrowheads="1"/>
            </p:cNvSpPr>
            <p:nvPr/>
          </p:nvSpPr>
          <p:spPr bwMode="auto">
            <a:xfrm flipH="1" flipV="1">
              <a:off x="827" y="1128"/>
              <a:ext cx="58" cy="53"/>
            </a:xfrm>
            <a:prstGeom prst="ellips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15" name="Line 124"/>
            <p:cNvSpPr>
              <a:spLocks noChangeShapeType="1"/>
            </p:cNvSpPr>
            <p:nvPr/>
          </p:nvSpPr>
          <p:spPr bwMode="auto">
            <a:xfrm flipH="1">
              <a:off x="763" y="1181"/>
              <a:ext cx="86" cy="222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6" name="Text Box 125"/>
            <p:cNvSpPr txBox="1">
              <a:spLocks noChangeArrowheads="1"/>
            </p:cNvSpPr>
            <p:nvPr/>
          </p:nvSpPr>
          <p:spPr bwMode="auto">
            <a:xfrm rot="10800000" flipH="1" flipV="1">
              <a:off x="815" y="1191"/>
              <a:ext cx="2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仿宋_GB2312" pitchFamily="49" charset="-122"/>
                  <a:ea typeface="仿宋_GB2312" pitchFamily="49" charset="-122"/>
                </a:rPr>
                <a:t>S</a:t>
              </a:r>
            </a:p>
          </p:txBody>
        </p:sp>
        <p:sp>
          <p:nvSpPr>
            <p:cNvPr id="75817" name="Line 126"/>
            <p:cNvSpPr>
              <a:spLocks noChangeShapeType="1"/>
            </p:cNvSpPr>
            <p:nvPr/>
          </p:nvSpPr>
          <p:spPr bwMode="auto">
            <a:xfrm flipV="1">
              <a:off x="757" y="2127"/>
              <a:ext cx="1149" cy="1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8" name="Oval 127"/>
            <p:cNvSpPr>
              <a:spLocks noChangeArrowheads="1"/>
            </p:cNvSpPr>
            <p:nvPr/>
          </p:nvSpPr>
          <p:spPr bwMode="auto">
            <a:xfrm>
              <a:off x="732" y="1391"/>
              <a:ext cx="71" cy="60"/>
            </a:xfrm>
            <a:prstGeom prst="ellips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19" name="Text Box 128"/>
            <p:cNvSpPr txBox="1">
              <a:spLocks noChangeArrowheads="1"/>
            </p:cNvSpPr>
            <p:nvPr/>
          </p:nvSpPr>
          <p:spPr bwMode="auto">
            <a:xfrm>
              <a:off x="1273" y="117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000018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75820" name="Text Box 129"/>
            <p:cNvSpPr txBox="1">
              <a:spLocks noChangeArrowheads="1"/>
            </p:cNvSpPr>
            <p:nvPr/>
          </p:nvSpPr>
          <p:spPr bwMode="auto">
            <a:xfrm>
              <a:off x="1714" y="15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i="1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75821" name="Text Box 130"/>
            <p:cNvSpPr txBox="1">
              <a:spLocks noChangeArrowheads="1"/>
            </p:cNvSpPr>
            <p:nvPr/>
          </p:nvSpPr>
          <p:spPr bwMode="auto">
            <a:xfrm>
              <a:off x="585" y="13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18"/>
                  </a:solidFill>
                  <a:ea typeface="宋体" panose="02010600030101010101" pitchFamily="2" charset="-122"/>
                </a:rPr>
                <a:t>b</a:t>
              </a:r>
              <a:endParaRPr kumimoji="1" lang="zh-CN" altLang="zh-CN" sz="1800">
                <a:solidFill>
                  <a:srgbClr val="000018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822" name="Line 131"/>
            <p:cNvSpPr>
              <a:spLocks noChangeShapeType="1"/>
            </p:cNvSpPr>
            <p:nvPr/>
          </p:nvSpPr>
          <p:spPr bwMode="auto">
            <a:xfrm>
              <a:off x="1907" y="1793"/>
              <a:ext cx="0" cy="335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3" name="Line 132"/>
            <p:cNvSpPr>
              <a:spLocks noChangeShapeType="1"/>
            </p:cNvSpPr>
            <p:nvPr/>
          </p:nvSpPr>
          <p:spPr bwMode="auto">
            <a:xfrm>
              <a:off x="1907" y="1155"/>
              <a:ext cx="0" cy="307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4" name="Line 133"/>
            <p:cNvSpPr>
              <a:spLocks noChangeShapeType="1"/>
            </p:cNvSpPr>
            <p:nvPr/>
          </p:nvSpPr>
          <p:spPr bwMode="auto">
            <a:xfrm>
              <a:off x="1858" y="1771"/>
              <a:ext cx="0" cy="269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5825" name="Group 134"/>
            <p:cNvGrpSpPr>
              <a:grpSpLocks/>
            </p:cNvGrpSpPr>
            <p:nvPr/>
          </p:nvGrpSpPr>
          <p:grpSpPr bwMode="auto">
            <a:xfrm>
              <a:off x="1896" y="1450"/>
              <a:ext cx="63" cy="340"/>
              <a:chOff x="3780" y="1932"/>
              <a:chExt cx="72" cy="402"/>
            </a:xfrm>
          </p:grpSpPr>
          <p:sp>
            <p:nvSpPr>
              <p:cNvPr id="75834" name="AutoShape 135"/>
              <p:cNvSpPr>
                <a:spLocks noChangeArrowheads="1"/>
              </p:cNvSpPr>
              <p:nvPr/>
            </p:nvSpPr>
            <p:spPr bwMode="auto">
              <a:xfrm flipH="1">
                <a:off x="3780" y="2060"/>
                <a:ext cx="68" cy="136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22225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835" name="AutoShape 136"/>
              <p:cNvSpPr>
                <a:spLocks noChangeArrowheads="1"/>
              </p:cNvSpPr>
              <p:nvPr/>
            </p:nvSpPr>
            <p:spPr bwMode="auto">
              <a:xfrm flipH="1">
                <a:off x="3784" y="1932"/>
                <a:ext cx="68" cy="136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22225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836" name="AutoShape 137"/>
              <p:cNvSpPr>
                <a:spLocks noChangeArrowheads="1"/>
              </p:cNvSpPr>
              <p:nvPr/>
            </p:nvSpPr>
            <p:spPr bwMode="auto">
              <a:xfrm flipH="1">
                <a:off x="3780" y="2198"/>
                <a:ext cx="68" cy="136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22225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5826" name="Line 138"/>
            <p:cNvSpPr>
              <a:spLocks noChangeShapeType="1"/>
            </p:cNvSpPr>
            <p:nvPr/>
          </p:nvSpPr>
          <p:spPr bwMode="auto">
            <a:xfrm>
              <a:off x="766" y="1457"/>
              <a:ext cx="0" cy="675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5827" name="Object 139"/>
            <p:cNvGraphicFramePr>
              <a:graphicFrameLocks noChangeAspect="1"/>
            </p:cNvGraphicFramePr>
            <p:nvPr/>
          </p:nvGraphicFramePr>
          <p:xfrm>
            <a:off x="1579" y="1785"/>
            <a:ext cx="262" cy="230"/>
          </p:xfrm>
          <a:graphic>
            <a:graphicData uri="http://schemas.openxmlformats.org/presentationml/2006/ole">
              <p:oleObj spid="_x0000_s50217" name="Equation" r:id="rId12" imgW="361978" imgH="228690" progId="">
                <p:embed/>
              </p:oleObj>
            </a:graphicData>
          </a:graphic>
        </p:graphicFrame>
        <p:grpSp>
          <p:nvGrpSpPr>
            <p:cNvPr id="75828" name="Group 140"/>
            <p:cNvGrpSpPr>
              <a:grpSpLocks/>
            </p:cNvGrpSpPr>
            <p:nvPr/>
          </p:nvGrpSpPr>
          <p:grpSpPr bwMode="auto">
            <a:xfrm>
              <a:off x="1058" y="927"/>
              <a:ext cx="644" cy="252"/>
              <a:chOff x="3024" y="1220"/>
              <a:chExt cx="746" cy="298"/>
            </a:xfrm>
          </p:grpSpPr>
          <p:sp>
            <p:nvSpPr>
              <p:cNvPr id="75832" name="Text Box 141"/>
              <p:cNvSpPr txBox="1">
                <a:spLocks noChangeArrowheads="1"/>
              </p:cNvSpPr>
              <p:nvPr/>
            </p:nvSpPr>
            <p:spPr bwMode="auto">
              <a:xfrm>
                <a:off x="3024" y="1245"/>
                <a:ext cx="22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rgbClr val="FF3300"/>
                    </a:solidFill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75833" name="Text Box 142"/>
              <p:cNvSpPr txBox="1">
                <a:spLocks noChangeArrowheads="1"/>
              </p:cNvSpPr>
              <p:nvPr/>
            </p:nvSpPr>
            <p:spPr bwMode="auto">
              <a:xfrm>
                <a:off x="3552" y="1220"/>
                <a:ext cx="21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rgbClr val="FF3300"/>
                    </a:solidFill>
                    <a:latin typeface="仿宋_GB2312" pitchFamily="49" charset="-122"/>
                    <a:ea typeface="仿宋_GB2312" pitchFamily="49" charset="-122"/>
                  </a:rPr>
                  <a:t>-</a:t>
                </a:r>
              </a:p>
            </p:txBody>
          </p:sp>
        </p:grpSp>
        <p:sp>
          <p:nvSpPr>
            <p:cNvPr id="75829" name="Text Box 143"/>
            <p:cNvSpPr txBox="1">
              <a:spLocks noChangeArrowheads="1"/>
            </p:cNvSpPr>
            <p:nvPr/>
          </p:nvSpPr>
          <p:spPr bwMode="auto">
            <a:xfrm>
              <a:off x="1887" y="12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75830" name="Text Box 144"/>
            <p:cNvSpPr txBox="1">
              <a:spLocks noChangeArrowheads="1"/>
            </p:cNvSpPr>
            <p:nvPr/>
          </p:nvSpPr>
          <p:spPr bwMode="auto">
            <a:xfrm>
              <a:off x="1902" y="1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仿宋_GB2312" pitchFamily="49" charset="-122"/>
                  <a:ea typeface="仿宋_GB2312" pitchFamily="49" charset="-122"/>
                </a:rPr>
                <a:t>-</a:t>
              </a:r>
            </a:p>
          </p:txBody>
        </p:sp>
        <p:sp>
          <p:nvSpPr>
            <p:cNvPr id="75831" name="Line 145"/>
            <p:cNvSpPr>
              <a:spLocks noChangeShapeType="1"/>
            </p:cNvSpPr>
            <p:nvPr/>
          </p:nvSpPr>
          <p:spPr bwMode="auto">
            <a:xfrm rot="16200000" flipV="1">
              <a:off x="1718" y="957"/>
              <a:ext cx="2" cy="389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66"/>
          <p:cNvGrpSpPr>
            <a:grpSpLocks/>
          </p:cNvGrpSpPr>
          <p:nvPr/>
        </p:nvGrpSpPr>
        <p:grpSpPr bwMode="auto">
          <a:xfrm>
            <a:off x="3246438" y="4891088"/>
            <a:ext cx="917575" cy="366712"/>
            <a:chOff x="4944" y="1374"/>
            <a:chExt cx="578" cy="231"/>
          </a:xfrm>
        </p:grpSpPr>
        <p:sp>
          <p:nvSpPr>
            <p:cNvPr id="75808" name="AutoShape 167"/>
            <p:cNvSpPr>
              <a:spLocks noChangeArrowheads="1"/>
            </p:cNvSpPr>
            <p:nvPr/>
          </p:nvSpPr>
          <p:spPr bwMode="auto">
            <a:xfrm flipH="1">
              <a:off x="4944" y="1392"/>
              <a:ext cx="288" cy="192"/>
            </a:xfrm>
            <a:prstGeom prst="notched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99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09" name="Rectangle 168"/>
            <p:cNvSpPr>
              <a:spLocks noChangeArrowheads="1"/>
            </p:cNvSpPr>
            <p:nvPr/>
          </p:nvSpPr>
          <p:spPr bwMode="auto">
            <a:xfrm>
              <a:off x="5270" y="1374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chemeClr val="tx2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chemeClr val="tx2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1" name="Group 170"/>
          <p:cNvGrpSpPr>
            <a:grpSpLocks/>
          </p:cNvGrpSpPr>
          <p:nvPr/>
        </p:nvGrpSpPr>
        <p:grpSpPr bwMode="auto">
          <a:xfrm>
            <a:off x="2757488" y="4808538"/>
            <a:ext cx="419100" cy="539750"/>
            <a:chOff x="1737" y="3029"/>
            <a:chExt cx="264" cy="340"/>
          </a:xfrm>
        </p:grpSpPr>
        <p:grpSp>
          <p:nvGrpSpPr>
            <p:cNvPr id="75803" name="Group 161"/>
            <p:cNvGrpSpPr>
              <a:grpSpLocks/>
            </p:cNvGrpSpPr>
            <p:nvPr/>
          </p:nvGrpSpPr>
          <p:grpSpPr bwMode="auto">
            <a:xfrm>
              <a:off x="1938" y="3029"/>
              <a:ext cx="63" cy="340"/>
              <a:chOff x="3780" y="1932"/>
              <a:chExt cx="72" cy="402"/>
            </a:xfrm>
          </p:grpSpPr>
          <p:sp>
            <p:nvSpPr>
              <p:cNvPr id="75805" name="AutoShape 162"/>
              <p:cNvSpPr>
                <a:spLocks noChangeArrowheads="1"/>
              </p:cNvSpPr>
              <p:nvPr/>
            </p:nvSpPr>
            <p:spPr bwMode="auto">
              <a:xfrm flipH="1">
                <a:off x="3780" y="2060"/>
                <a:ext cx="68" cy="136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22225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806" name="AutoShape 163"/>
              <p:cNvSpPr>
                <a:spLocks noChangeArrowheads="1"/>
              </p:cNvSpPr>
              <p:nvPr/>
            </p:nvSpPr>
            <p:spPr bwMode="auto">
              <a:xfrm flipH="1">
                <a:off x="3784" y="1932"/>
                <a:ext cx="68" cy="136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22225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807" name="AutoShape 164"/>
              <p:cNvSpPr>
                <a:spLocks noChangeArrowheads="1"/>
              </p:cNvSpPr>
              <p:nvPr/>
            </p:nvSpPr>
            <p:spPr bwMode="auto">
              <a:xfrm flipH="1">
                <a:off x="3780" y="2198"/>
                <a:ext cx="68" cy="136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22225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5804" name="Text Box 169"/>
            <p:cNvSpPr txBox="1">
              <a:spLocks noChangeArrowheads="1"/>
            </p:cNvSpPr>
            <p:nvPr/>
          </p:nvSpPr>
          <p:spPr bwMode="auto">
            <a:xfrm>
              <a:off x="1737" y="305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i="1">
                  <a:ea typeface="宋体" panose="02010600030101010101" pitchFamily="2" charset="-122"/>
                </a:rPr>
                <a:t>L</a:t>
              </a:r>
            </a:p>
          </p:txBody>
        </p:sp>
      </p:grpSp>
      <p:grpSp>
        <p:nvGrpSpPr>
          <p:cNvPr id="13" name="Group 187"/>
          <p:cNvGrpSpPr>
            <a:grpSpLocks/>
          </p:cNvGrpSpPr>
          <p:nvPr/>
        </p:nvGrpSpPr>
        <p:grpSpPr bwMode="auto">
          <a:xfrm>
            <a:off x="990600" y="4244975"/>
            <a:ext cx="2109788" cy="1651000"/>
            <a:chOff x="624" y="2674"/>
            <a:chExt cx="1329" cy="1040"/>
          </a:xfrm>
        </p:grpSpPr>
        <p:sp>
          <p:nvSpPr>
            <p:cNvPr id="75790" name="Rectangle 172"/>
            <p:cNvSpPr>
              <a:spLocks noChangeArrowheads="1"/>
            </p:cNvSpPr>
            <p:nvPr/>
          </p:nvSpPr>
          <p:spPr bwMode="auto">
            <a:xfrm rot="-5400000">
              <a:off x="1386" y="2594"/>
              <a:ext cx="97" cy="258"/>
            </a:xfrm>
            <a:prstGeom prst="rect">
              <a:avLst/>
            </a:prstGeom>
            <a:noFill/>
            <a:ln w="22225">
              <a:solidFill>
                <a:srgbClr val="0000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791" name="Line 173"/>
            <p:cNvSpPr>
              <a:spLocks noChangeShapeType="1"/>
            </p:cNvSpPr>
            <p:nvPr/>
          </p:nvSpPr>
          <p:spPr bwMode="auto">
            <a:xfrm rot="16200000" flipV="1">
              <a:off x="1116" y="2531"/>
              <a:ext cx="2" cy="396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2" name="Oval 174"/>
            <p:cNvSpPr>
              <a:spLocks noChangeArrowheads="1"/>
            </p:cNvSpPr>
            <p:nvPr/>
          </p:nvSpPr>
          <p:spPr bwMode="auto">
            <a:xfrm flipH="1" flipV="1">
              <a:off x="866" y="2702"/>
              <a:ext cx="58" cy="53"/>
            </a:xfrm>
            <a:prstGeom prst="ellips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93" name="Line 175"/>
            <p:cNvSpPr>
              <a:spLocks noChangeShapeType="1"/>
            </p:cNvSpPr>
            <p:nvPr/>
          </p:nvSpPr>
          <p:spPr bwMode="auto">
            <a:xfrm flipH="1">
              <a:off x="802" y="2755"/>
              <a:ext cx="86" cy="222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4" name="Text Box 176"/>
            <p:cNvSpPr txBox="1">
              <a:spLocks noChangeArrowheads="1"/>
            </p:cNvSpPr>
            <p:nvPr/>
          </p:nvSpPr>
          <p:spPr bwMode="auto">
            <a:xfrm rot="10800000" flipH="1" flipV="1">
              <a:off x="850" y="276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75795" name="Line 177"/>
            <p:cNvSpPr>
              <a:spLocks noChangeShapeType="1"/>
            </p:cNvSpPr>
            <p:nvPr/>
          </p:nvSpPr>
          <p:spPr bwMode="auto">
            <a:xfrm flipV="1">
              <a:off x="797" y="3708"/>
              <a:ext cx="1156" cy="2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6" name="Oval 178"/>
            <p:cNvSpPr>
              <a:spLocks noChangeArrowheads="1"/>
            </p:cNvSpPr>
            <p:nvPr/>
          </p:nvSpPr>
          <p:spPr bwMode="auto">
            <a:xfrm>
              <a:off x="771" y="2965"/>
              <a:ext cx="71" cy="60"/>
            </a:xfrm>
            <a:prstGeom prst="ellips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97" name="Text Box 179"/>
            <p:cNvSpPr txBox="1">
              <a:spLocks noChangeArrowheads="1"/>
            </p:cNvSpPr>
            <p:nvPr/>
          </p:nvSpPr>
          <p:spPr bwMode="auto">
            <a:xfrm>
              <a:off x="1304" y="275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000018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75798" name="Text Box 180"/>
            <p:cNvSpPr txBox="1">
              <a:spLocks noChangeArrowheads="1"/>
            </p:cNvSpPr>
            <p:nvPr/>
          </p:nvSpPr>
          <p:spPr bwMode="auto">
            <a:xfrm>
              <a:off x="624" y="290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18"/>
                  </a:solidFill>
                  <a:ea typeface="宋体" panose="02010600030101010101" pitchFamily="2" charset="-122"/>
                </a:rPr>
                <a:t>b</a:t>
              </a:r>
              <a:endParaRPr kumimoji="1" lang="zh-CN" altLang="zh-CN" sz="1800">
                <a:solidFill>
                  <a:srgbClr val="000018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799" name="Line 181"/>
            <p:cNvSpPr>
              <a:spLocks noChangeShapeType="1"/>
            </p:cNvSpPr>
            <p:nvPr/>
          </p:nvSpPr>
          <p:spPr bwMode="auto">
            <a:xfrm>
              <a:off x="1947" y="3375"/>
              <a:ext cx="0" cy="335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0" name="Line 182"/>
            <p:cNvSpPr>
              <a:spLocks noChangeShapeType="1"/>
            </p:cNvSpPr>
            <p:nvPr/>
          </p:nvSpPr>
          <p:spPr bwMode="auto">
            <a:xfrm>
              <a:off x="1946" y="2722"/>
              <a:ext cx="0" cy="314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1" name="Line 183"/>
            <p:cNvSpPr>
              <a:spLocks noChangeShapeType="1"/>
            </p:cNvSpPr>
            <p:nvPr/>
          </p:nvSpPr>
          <p:spPr bwMode="auto">
            <a:xfrm>
              <a:off x="806" y="3039"/>
              <a:ext cx="0" cy="675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2" name="Line 184"/>
            <p:cNvSpPr>
              <a:spLocks noChangeShapeType="1"/>
            </p:cNvSpPr>
            <p:nvPr/>
          </p:nvSpPr>
          <p:spPr bwMode="auto">
            <a:xfrm rot="16200000" flipV="1">
              <a:off x="1753" y="2535"/>
              <a:ext cx="2" cy="382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5789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84838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75675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264" name="Object 16"/>
          <p:cNvGraphicFramePr>
            <a:graphicFrameLocks noChangeAspect="1"/>
          </p:cNvGraphicFramePr>
          <p:nvPr/>
        </p:nvGraphicFramePr>
        <p:xfrm>
          <a:off x="1052513" y="2840038"/>
          <a:ext cx="3284537" cy="635000"/>
        </p:xfrm>
        <a:graphic>
          <a:graphicData uri="http://schemas.openxmlformats.org/presentationml/2006/ole">
            <p:oleObj spid="_x0000_s51247" name="Equation" r:id="rId3" imgW="1689100" imgH="330200" progId="">
              <p:embed/>
            </p:oleObj>
          </a:graphicData>
        </a:graphic>
      </p:graphicFrame>
      <p:graphicFrame>
        <p:nvGraphicFramePr>
          <p:cNvPr id="437265" name="Object 17"/>
          <p:cNvGraphicFramePr>
            <a:graphicFrameLocks noChangeAspect="1"/>
          </p:cNvGraphicFramePr>
          <p:nvPr/>
        </p:nvGraphicFramePr>
        <p:xfrm>
          <a:off x="749300" y="1181100"/>
          <a:ext cx="3540125" cy="685800"/>
        </p:xfrm>
        <a:graphic>
          <a:graphicData uri="http://schemas.openxmlformats.org/presentationml/2006/ole">
            <p:oleObj spid="_x0000_s51248" name="Equation" r:id="rId4" imgW="1752600" imgH="342900" progId="">
              <p:embed/>
            </p:oleObj>
          </a:graphicData>
        </a:graphic>
      </p:graphicFrame>
      <p:sp>
        <p:nvSpPr>
          <p:cNvPr id="437268" name="Rectangle 20"/>
          <p:cNvSpPr>
            <a:spLocks noChangeArrowheads="1"/>
          </p:cNvSpPr>
          <p:nvPr/>
        </p:nvSpPr>
        <p:spPr bwMode="auto">
          <a:xfrm>
            <a:off x="173038" y="582613"/>
            <a:ext cx="356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根据三要素法求解</a:t>
            </a:r>
          </a:p>
        </p:txBody>
      </p:sp>
      <p:graphicFrame>
        <p:nvGraphicFramePr>
          <p:cNvPr id="437288" name="Object 4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85863" y="2033588"/>
          <a:ext cx="2940050" cy="769937"/>
        </p:xfrm>
        <a:graphic>
          <a:graphicData uri="http://schemas.openxmlformats.org/presentationml/2006/ole">
            <p:oleObj spid="_x0000_s51249" name="Equation" r:id="rId5" imgW="1600200" imgH="419100" progId="">
              <p:embed/>
            </p:oleObj>
          </a:graphicData>
        </a:graphic>
      </p:graphicFrame>
      <p:graphicFrame>
        <p:nvGraphicFramePr>
          <p:cNvPr id="437290" name="Object 4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39838" y="3667125"/>
          <a:ext cx="3028950" cy="592138"/>
        </p:xfrm>
        <a:graphic>
          <a:graphicData uri="http://schemas.openxmlformats.org/presentationml/2006/ole">
            <p:oleObj spid="_x0000_s51250" name="Equation" r:id="rId6" imgW="1689100" imgH="330200" progId="">
              <p:embed/>
            </p:oleObj>
          </a:graphicData>
        </a:graphic>
      </p:graphicFrame>
      <p:graphicFrame>
        <p:nvGraphicFramePr>
          <p:cNvPr id="437293" name="Object 4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20850" y="4867275"/>
          <a:ext cx="1511300" cy="330200"/>
        </p:xfrm>
        <a:graphic>
          <a:graphicData uri="http://schemas.openxmlformats.org/presentationml/2006/ole">
            <p:oleObj spid="_x0000_s51251" name="Equation" r:id="rId7" imgW="1511300" imgH="330200" progId="">
              <p:embed/>
            </p:oleObj>
          </a:graphicData>
        </a:graphic>
      </p:graphicFrame>
      <p:graphicFrame>
        <p:nvGraphicFramePr>
          <p:cNvPr id="437299" name="Object 51"/>
          <p:cNvGraphicFramePr>
            <a:graphicFrameLocks noChangeAspect="1"/>
          </p:cNvGraphicFramePr>
          <p:nvPr/>
        </p:nvGraphicFramePr>
        <p:xfrm>
          <a:off x="577850" y="4400550"/>
          <a:ext cx="4222750" cy="658813"/>
        </p:xfrm>
        <a:graphic>
          <a:graphicData uri="http://schemas.openxmlformats.org/presentationml/2006/ole">
            <p:oleObj spid="_x0000_s51252" name="Equation" r:id="rId8" imgW="2171700" imgH="342900" progId="">
              <p:embed/>
            </p:oleObj>
          </a:graphicData>
        </a:graphic>
      </p:graphicFrame>
      <p:sp>
        <p:nvSpPr>
          <p:cNvPr id="437343" name="Line 95"/>
          <p:cNvSpPr>
            <a:spLocks noChangeShapeType="1"/>
          </p:cNvSpPr>
          <p:nvPr/>
        </p:nvSpPr>
        <p:spPr bwMode="auto">
          <a:xfrm>
            <a:off x="4784725" y="488950"/>
            <a:ext cx="79375" cy="5659438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7346" name="Rectangle 98"/>
          <p:cNvSpPr>
            <a:spLocks noChangeArrowheads="1"/>
          </p:cNvSpPr>
          <p:nvPr/>
        </p:nvSpPr>
        <p:spPr bwMode="auto">
          <a:xfrm>
            <a:off x="5754688" y="5291138"/>
            <a:ext cx="3294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 b="1" i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RL</a:t>
            </a:r>
            <a:r>
              <a:rPr kumimoji="1" lang="zh-CN" altLang="en-US" sz="18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串联电路的零输入响应曲线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5507038" y="1460500"/>
            <a:ext cx="3425825" cy="3959225"/>
            <a:chOff x="3469" y="920"/>
            <a:chExt cx="2158" cy="2494"/>
          </a:xfrm>
        </p:grpSpPr>
        <p:sp>
          <p:nvSpPr>
            <p:cNvPr id="76835" name="Rectangle 135"/>
            <p:cNvSpPr>
              <a:spLocks noChangeArrowheads="1"/>
            </p:cNvSpPr>
            <p:nvPr/>
          </p:nvSpPr>
          <p:spPr bwMode="auto">
            <a:xfrm>
              <a:off x="5410" y="2251"/>
              <a:ext cx="21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tx2"/>
                  </a:solidFill>
                  <a:ea typeface="宋体" panose="02010600030101010101" pitchFamily="2" charset="-122"/>
                </a:rPr>
                <a:t>t</a:t>
              </a:r>
              <a:endParaRPr kumimoji="1" lang="en-US" altLang="zh-CN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6836" name="Line 136"/>
            <p:cNvSpPr>
              <a:spLocks noChangeShapeType="1"/>
            </p:cNvSpPr>
            <p:nvPr/>
          </p:nvSpPr>
          <p:spPr bwMode="auto">
            <a:xfrm flipV="1">
              <a:off x="3636" y="2310"/>
              <a:ext cx="1878" cy="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7" name="Line 137"/>
            <p:cNvSpPr>
              <a:spLocks noChangeShapeType="1"/>
            </p:cNvSpPr>
            <p:nvPr/>
          </p:nvSpPr>
          <p:spPr bwMode="auto">
            <a:xfrm flipV="1">
              <a:off x="3633" y="1094"/>
              <a:ext cx="0" cy="232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38" name="Object 138"/>
            <p:cNvGraphicFramePr>
              <a:graphicFrameLocks noChangeAspect="1"/>
            </p:cNvGraphicFramePr>
            <p:nvPr/>
          </p:nvGraphicFramePr>
          <p:xfrm>
            <a:off x="3469" y="2244"/>
            <a:ext cx="150" cy="218"/>
          </p:xfrm>
          <a:graphic>
            <a:graphicData uri="http://schemas.openxmlformats.org/presentationml/2006/ole">
              <p:oleObj spid="_x0000_s51253" name="Equation" r:id="rId9" imgW="114266" imgH="171450" progId="">
                <p:embed/>
              </p:oleObj>
            </a:graphicData>
          </a:graphic>
        </p:graphicFrame>
        <p:graphicFrame>
          <p:nvGraphicFramePr>
            <p:cNvPr id="76839" name="Object 139"/>
            <p:cNvGraphicFramePr>
              <a:graphicFrameLocks noChangeAspect="1"/>
            </p:cNvGraphicFramePr>
            <p:nvPr/>
          </p:nvGraphicFramePr>
          <p:xfrm>
            <a:off x="3654" y="920"/>
            <a:ext cx="635" cy="295"/>
          </p:xfrm>
          <a:graphic>
            <a:graphicData uri="http://schemas.openxmlformats.org/presentationml/2006/ole">
              <p:oleObj spid="_x0000_s51254" name="Equation" r:id="rId10" imgW="581056" imgH="247590" progId="">
                <p:embed/>
              </p:oleObj>
            </a:graphicData>
          </a:graphic>
        </p:graphicFrame>
      </p:grp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5322888" y="2568575"/>
            <a:ext cx="2733675" cy="1073150"/>
            <a:chOff x="3353" y="1618"/>
            <a:chExt cx="1722" cy="676"/>
          </a:xfrm>
        </p:grpSpPr>
        <p:sp>
          <p:nvSpPr>
            <p:cNvPr id="76831" name="Freeform 141"/>
            <p:cNvSpPr>
              <a:spLocks/>
            </p:cNvSpPr>
            <p:nvPr/>
          </p:nvSpPr>
          <p:spPr bwMode="auto">
            <a:xfrm flipV="1">
              <a:off x="3635" y="1812"/>
              <a:ext cx="1440" cy="482"/>
            </a:xfrm>
            <a:custGeom>
              <a:avLst/>
              <a:gdLst>
                <a:gd name="T0" fmla="*/ 0 w 1008"/>
                <a:gd name="T1" fmla="*/ 337 h 576"/>
                <a:gd name="T2" fmla="*/ 839 w 1008"/>
                <a:gd name="T3" fmla="*/ 113 h 576"/>
                <a:gd name="T4" fmla="*/ 2939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0" y="576"/>
                  </a:moveTo>
                  <a:cubicBezTo>
                    <a:pt x="60" y="432"/>
                    <a:pt x="120" y="288"/>
                    <a:pt x="288" y="192"/>
                  </a:cubicBezTo>
                  <a:cubicBezTo>
                    <a:pt x="456" y="96"/>
                    <a:pt x="732" y="48"/>
                    <a:pt x="1008" y="0"/>
                  </a:cubicBezTo>
                </a:path>
              </a:pathLst>
            </a:custGeom>
            <a:noFill/>
            <a:ln w="222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32" name="Object 142"/>
            <p:cNvGraphicFramePr>
              <a:graphicFrameLocks noChangeAspect="1"/>
            </p:cNvGraphicFramePr>
            <p:nvPr/>
          </p:nvGraphicFramePr>
          <p:xfrm>
            <a:off x="4468" y="1652"/>
            <a:ext cx="124" cy="236"/>
          </p:xfrm>
          <a:graphic>
            <a:graphicData uri="http://schemas.openxmlformats.org/presentationml/2006/ole">
              <p:oleObj spid="_x0000_s51255" name="Equation" r:id="rId11" imgW="76177" imgH="162000" progId="">
                <p:embed/>
              </p:oleObj>
            </a:graphicData>
          </a:graphic>
        </p:graphicFrame>
        <p:sp>
          <p:nvSpPr>
            <p:cNvPr id="76833" name="Line 143"/>
            <p:cNvSpPr>
              <a:spLocks noChangeShapeType="1"/>
            </p:cNvSpPr>
            <p:nvPr/>
          </p:nvSpPr>
          <p:spPr bwMode="auto">
            <a:xfrm flipH="1">
              <a:off x="3940" y="1801"/>
              <a:ext cx="519" cy="273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34" name="Object 144"/>
            <p:cNvGraphicFramePr>
              <a:graphicFrameLocks noChangeAspect="1"/>
            </p:cNvGraphicFramePr>
            <p:nvPr/>
          </p:nvGraphicFramePr>
          <p:xfrm>
            <a:off x="3353" y="1618"/>
            <a:ext cx="252" cy="475"/>
          </p:xfrm>
          <a:graphic>
            <a:graphicData uri="http://schemas.openxmlformats.org/presentationml/2006/ole">
              <p:oleObj spid="_x0000_s51256" name="公式" r:id="rId12" imgW="161810" imgH="362070" progId="">
                <p:embed/>
              </p:oleObj>
            </a:graphicData>
          </a:graphic>
        </p:graphicFrame>
      </p:grpSp>
      <p:grpSp>
        <p:nvGrpSpPr>
          <p:cNvPr id="4" name="Group 151"/>
          <p:cNvGrpSpPr>
            <a:grpSpLocks/>
          </p:cNvGrpSpPr>
          <p:nvPr/>
        </p:nvGrpSpPr>
        <p:grpSpPr bwMode="auto">
          <a:xfrm>
            <a:off x="5416550" y="1911350"/>
            <a:ext cx="2824163" cy="1714500"/>
            <a:chOff x="3412" y="1246"/>
            <a:chExt cx="1779" cy="1080"/>
          </a:xfrm>
        </p:grpSpPr>
        <p:sp>
          <p:nvSpPr>
            <p:cNvPr id="76826" name="Freeform 152"/>
            <p:cNvSpPr>
              <a:spLocks/>
            </p:cNvSpPr>
            <p:nvPr/>
          </p:nvSpPr>
          <p:spPr bwMode="auto">
            <a:xfrm flipV="1">
              <a:off x="3633" y="1334"/>
              <a:ext cx="1558" cy="992"/>
            </a:xfrm>
            <a:custGeom>
              <a:avLst/>
              <a:gdLst>
                <a:gd name="T0" fmla="*/ 0 w 1008"/>
                <a:gd name="T1" fmla="*/ 2942 h 576"/>
                <a:gd name="T2" fmla="*/ 1063 w 1008"/>
                <a:gd name="T3" fmla="*/ 982 h 576"/>
                <a:gd name="T4" fmla="*/ 3722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0" y="576"/>
                  </a:moveTo>
                  <a:cubicBezTo>
                    <a:pt x="60" y="432"/>
                    <a:pt x="120" y="288"/>
                    <a:pt x="288" y="192"/>
                  </a:cubicBezTo>
                  <a:cubicBezTo>
                    <a:pt x="456" y="96"/>
                    <a:pt x="732" y="48"/>
                    <a:pt x="1008" y="0"/>
                  </a:cubicBezTo>
                </a:path>
              </a:pathLst>
            </a:custGeom>
            <a:noFill/>
            <a:ln w="222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27" name="Group 153"/>
            <p:cNvGrpSpPr>
              <a:grpSpLocks/>
            </p:cNvGrpSpPr>
            <p:nvPr/>
          </p:nvGrpSpPr>
          <p:grpSpPr bwMode="auto">
            <a:xfrm>
              <a:off x="4015" y="1344"/>
              <a:ext cx="453" cy="530"/>
              <a:chOff x="4078" y="1165"/>
              <a:chExt cx="594" cy="563"/>
            </a:xfrm>
          </p:grpSpPr>
          <p:graphicFrame>
            <p:nvGraphicFramePr>
              <p:cNvPr id="76829" name="Object 154"/>
              <p:cNvGraphicFramePr>
                <a:graphicFrameLocks noChangeAspect="1"/>
              </p:cNvGraphicFramePr>
              <p:nvPr/>
            </p:nvGraphicFramePr>
            <p:xfrm>
              <a:off x="4270" y="1165"/>
              <a:ext cx="402" cy="456"/>
            </p:xfrm>
            <a:graphic>
              <a:graphicData uri="http://schemas.openxmlformats.org/presentationml/2006/ole">
                <p:oleObj spid="_x0000_s51257" name="公式" r:id="rId13" imgW="161810" imgH="190620" progId="">
                  <p:embed/>
                </p:oleObj>
              </a:graphicData>
            </a:graphic>
          </p:graphicFrame>
          <p:sp>
            <p:nvSpPr>
              <p:cNvPr id="76830" name="Line 155"/>
              <p:cNvSpPr>
                <a:spLocks noChangeShapeType="1"/>
              </p:cNvSpPr>
              <p:nvPr/>
            </p:nvSpPr>
            <p:spPr bwMode="auto">
              <a:xfrm flipH="1">
                <a:off x="4078" y="1488"/>
                <a:ext cx="240" cy="240"/>
              </a:xfrm>
              <a:prstGeom prst="line">
                <a:avLst/>
              </a:prstGeom>
              <a:noFill/>
              <a:ln w="222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6828" name="Object 156"/>
            <p:cNvGraphicFramePr>
              <a:graphicFrameLocks noChangeAspect="1"/>
            </p:cNvGraphicFramePr>
            <p:nvPr/>
          </p:nvGraphicFramePr>
          <p:xfrm>
            <a:off x="3412" y="1246"/>
            <a:ext cx="194" cy="251"/>
          </p:xfrm>
          <a:graphic>
            <a:graphicData uri="http://schemas.openxmlformats.org/presentationml/2006/ole">
              <p:oleObj spid="_x0000_s51258" name="公式" r:id="rId14" imgW="133446" imgH="152280" progId="">
                <p:embed/>
              </p:oleObj>
            </a:graphicData>
          </a:graphic>
        </p:graphicFrame>
      </p:grpSp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5254625" y="3667125"/>
            <a:ext cx="2982913" cy="1816100"/>
            <a:chOff x="3338" y="2310"/>
            <a:chExt cx="1879" cy="1144"/>
          </a:xfrm>
        </p:grpSpPr>
        <p:sp>
          <p:nvSpPr>
            <p:cNvPr id="76821" name="Freeform 158"/>
            <p:cNvSpPr>
              <a:spLocks/>
            </p:cNvSpPr>
            <p:nvPr/>
          </p:nvSpPr>
          <p:spPr bwMode="auto">
            <a:xfrm>
              <a:off x="3659" y="2310"/>
              <a:ext cx="1558" cy="992"/>
            </a:xfrm>
            <a:custGeom>
              <a:avLst/>
              <a:gdLst>
                <a:gd name="T0" fmla="*/ 0 w 1008"/>
                <a:gd name="T1" fmla="*/ 2942 h 576"/>
                <a:gd name="T2" fmla="*/ 1063 w 1008"/>
                <a:gd name="T3" fmla="*/ 982 h 576"/>
                <a:gd name="T4" fmla="*/ 3722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0" y="576"/>
                  </a:moveTo>
                  <a:cubicBezTo>
                    <a:pt x="60" y="432"/>
                    <a:pt x="120" y="288"/>
                    <a:pt x="288" y="192"/>
                  </a:cubicBezTo>
                  <a:cubicBezTo>
                    <a:pt x="456" y="96"/>
                    <a:pt x="732" y="48"/>
                    <a:pt x="1008" y="0"/>
                  </a:cubicBezTo>
                </a:path>
              </a:pathLst>
            </a:custGeom>
            <a:noFill/>
            <a:ln w="222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22" name="Group 159"/>
            <p:cNvGrpSpPr>
              <a:grpSpLocks/>
            </p:cNvGrpSpPr>
            <p:nvPr/>
          </p:nvGrpSpPr>
          <p:grpSpPr bwMode="auto">
            <a:xfrm>
              <a:off x="4209" y="2524"/>
              <a:ext cx="866" cy="426"/>
              <a:chOff x="4222" y="2262"/>
              <a:chExt cx="866" cy="426"/>
            </a:xfrm>
          </p:grpSpPr>
          <p:graphicFrame>
            <p:nvGraphicFramePr>
              <p:cNvPr id="76824" name="Object 160"/>
              <p:cNvGraphicFramePr>
                <a:graphicFrameLocks noChangeAspect="1"/>
              </p:cNvGraphicFramePr>
              <p:nvPr/>
            </p:nvGraphicFramePr>
            <p:xfrm>
              <a:off x="4592" y="2262"/>
              <a:ext cx="496" cy="426"/>
            </p:xfrm>
            <a:graphic>
              <a:graphicData uri="http://schemas.openxmlformats.org/presentationml/2006/ole">
                <p:oleObj spid="_x0000_s51259" name="公式" r:id="rId15" imgW="247712" imgH="209520" progId="">
                  <p:embed/>
                </p:oleObj>
              </a:graphicData>
            </a:graphic>
          </p:graphicFrame>
          <p:sp>
            <p:nvSpPr>
              <p:cNvPr id="76825" name="Line 161"/>
              <p:cNvSpPr>
                <a:spLocks noChangeShapeType="1"/>
              </p:cNvSpPr>
              <p:nvPr/>
            </p:nvSpPr>
            <p:spPr bwMode="auto">
              <a:xfrm flipH="1" flipV="1">
                <a:off x="4222" y="2352"/>
                <a:ext cx="336" cy="144"/>
              </a:xfrm>
              <a:prstGeom prst="line">
                <a:avLst/>
              </a:prstGeom>
              <a:noFill/>
              <a:ln w="22225">
                <a:solidFill>
                  <a:srgbClr val="00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6823" name="Object 162"/>
            <p:cNvGraphicFramePr>
              <a:graphicFrameLocks noChangeAspect="1"/>
            </p:cNvGraphicFramePr>
            <p:nvPr/>
          </p:nvGraphicFramePr>
          <p:xfrm>
            <a:off x="3338" y="3204"/>
            <a:ext cx="343" cy="250"/>
          </p:xfrm>
          <a:graphic>
            <a:graphicData uri="http://schemas.openxmlformats.org/presentationml/2006/ole">
              <p:oleObj spid="_x0000_s51260" name="公式" r:id="rId16" imgW="247712" imgH="152280" progId="">
                <p:embed/>
              </p:oleObj>
            </a:graphicData>
          </a:graphic>
        </p:graphicFrame>
      </p:grpSp>
      <p:grpSp>
        <p:nvGrpSpPr>
          <p:cNvPr id="8" name="组合 51"/>
          <p:cNvGrpSpPr>
            <a:grpSpLocks/>
          </p:cNvGrpSpPr>
          <p:nvPr/>
        </p:nvGrpSpPr>
        <p:grpSpPr bwMode="auto">
          <a:xfrm>
            <a:off x="4965700" y="506413"/>
            <a:ext cx="3376613" cy="582612"/>
            <a:chOff x="5229225" y="556226"/>
            <a:chExt cx="3376613" cy="583642"/>
          </a:xfrm>
        </p:grpSpPr>
        <p:grpSp>
          <p:nvGrpSpPr>
            <p:cNvPr id="76817" name="Group 127"/>
            <p:cNvGrpSpPr>
              <a:grpSpLocks/>
            </p:cNvGrpSpPr>
            <p:nvPr/>
          </p:nvGrpSpPr>
          <p:grpSpPr bwMode="auto">
            <a:xfrm>
              <a:off x="5229225" y="588963"/>
              <a:ext cx="3376613" cy="504826"/>
              <a:chOff x="3301" y="280"/>
              <a:chExt cx="2127" cy="318"/>
            </a:xfrm>
          </p:grpSpPr>
          <p:sp>
            <p:nvSpPr>
              <p:cNvPr id="76819" name="Rectangle 132"/>
              <p:cNvSpPr>
                <a:spLocks noChangeArrowheads="1"/>
              </p:cNvSpPr>
              <p:nvPr/>
            </p:nvSpPr>
            <p:spPr bwMode="auto">
              <a:xfrm>
                <a:off x="3301" y="310"/>
                <a:ext cx="21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b="1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76820" name="Rectangle 133"/>
              <p:cNvSpPr>
                <a:spLocks noChangeArrowheads="1"/>
              </p:cNvSpPr>
              <p:nvPr/>
            </p:nvSpPr>
            <p:spPr bwMode="auto">
              <a:xfrm>
                <a:off x="4481" y="280"/>
                <a:ext cx="888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b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变化曲线</a:t>
                </a:r>
              </a:p>
            </p:txBody>
          </p:sp>
        </p:grpSp>
        <p:graphicFrame>
          <p:nvGraphicFramePr>
            <p:cNvPr id="76818" name="Object 163"/>
            <p:cNvGraphicFramePr>
              <a:graphicFrameLocks noChangeAspect="1"/>
            </p:cNvGraphicFramePr>
            <p:nvPr/>
          </p:nvGraphicFramePr>
          <p:xfrm>
            <a:off x="5513453" y="556226"/>
            <a:ext cx="1588804" cy="583642"/>
          </p:xfrm>
          <a:graphic>
            <a:graphicData uri="http://schemas.openxmlformats.org/presentationml/2006/ole">
              <p:oleObj spid="_x0000_s51261" name="Equation" r:id="rId17" imgW="622030" imgH="228501" progId="">
                <p:embed/>
              </p:oleObj>
            </a:graphicData>
          </a:graphic>
        </p:graphicFrame>
      </p:grpSp>
      <p:pic>
        <p:nvPicPr>
          <p:cNvPr id="76816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70550"/>
            <a:ext cx="11874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67364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68" grpId="0"/>
      <p:bldP spid="437343" grpId="0" animBg="1"/>
      <p:bldP spid="4373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88" name="Text Box 16"/>
          <p:cNvSpPr txBox="1">
            <a:spLocks noChangeArrowheads="1"/>
          </p:cNvSpPr>
          <p:nvPr/>
        </p:nvSpPr>
        <p:spPr bwMode="auto">
          <a:xfrm>
            <a:off x="1138238" y="4003675"/>
            <a:ext cx="300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电阻两端的电压</a:t>
            </a:r>
            <a:endParaRPr kumimoji="1"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8291" name="Text Box 19"/>
          <p:cNvSpPr txBox="1">
            <a:spLocks noChangeArrowheads="1"/>
          </p:cNvSpPr>
          <p:nvPr/>
        </p:nvSpPr>
        <p:spPr bwMode="auto">
          <a:xfrm>
            <a:off x="738188" y="1144588"/>
            <a:ext cx="217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电感电流</a:t>
            </a:r>
          </a:p>
        </p:txBody>
      </p:sp>
      <p:sp>
        <p:nvSpPr>
          <p:cNvPr id="438293" name="Rectangle 21"/>
          <p:cNvSpPr>
            <a:spLocks noChangeArrowheads="1"/>
          </p:cNvSpPr>
          <p:nvPr/>
        </p:nvSpPr>
        <p:spPr bwMode="auto">
          <a:xfrm>
            <a:off x="955675" y="2527300"/>
            <a:ext cx="301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ea typeface="黑体" panose="02010609060101010101" pitchFamily="49" charset="-122"/>
              </a:rPr>
              <a:t>  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电感两端的电压</a:t>
            </a:r>
            <a:endParaRPr kumimoji="1" lang="zh-CN" altLang="en-US" b="1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438310" name="Rectangle 38"/>
          <p:cNvSpPr>
            <a:spLocks noChangeArrowheads="1"/>
          </p:cNvSpPr>
          <p:nvPr/>
        </p:nvSpPr>
        <p:spPr bwMode="auto">
          <a:xfrm>
            <a:off x="274638" y="566738"/>
            <a:ext cx="654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6.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根据电感电流、电压及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电阻电压的关系式求解</a:t>
            </a:r>
          </a:p>
        </p:txBody>
      </p:sp>
      <p:graphicFrame>
        <p:nvGraphicFramePr>
          <p:cNvPr id="438317" name="Object 45"/>
          <p:cNvGraphicFramePr>
            <a:graphicFrameLocks noChangeAspect="1"/>
          </p:cNvGraphicFramePr>
          <p:nvPr/>
        </p:nvGraphicFramePr>
        <p:xfrm>
          <a:off x="2862263" y="2970213"/>
          <a:ext cx="1441450" cy="952500"/>
        </p:xfrm>
        <a:graphic>
          <a:graphicData uri="http://schemas.openxmlformats.org/presentationml/2006/ole">
            <p:oleObj spid="_x0000_s52247" name="Equation" r:id="rId3" imgW="762045" imgH="476280" progId="">
              <p:embed/>
            </p:oleObj>
          </a:graphicData>
        </a:graphic>
      </p:graphicFrame>
      <p:graphicFrame>
        <p:nvGraphicFramePr>
          <p:cNvPr id="438318" name="Object 46"/>
          <p:cNvGraphicFramePr>
            <a:graphicFrameLocks noChangeAspect="1"/>
          </p:cNvGraphicFramePr>
          <p:nvPr/>
        </p:nvGraphicFramePr>
        <p:xfrm>
          <a:off x="3086100" y="4595813"/>
          <a:ext cx="1273175" cy="546100"/>
        </p:xfrm>
        <a:graphic>
          <a:graphicData uri="http://schemas.openxmlformats.org/presentationml/2006/ole">
            <p:oleObj spid="_x0000_s52248" name="Equation" r:id="rId4" imgW="619145" imgH="247590" progId="">
              <p:embed/>
            </p:oleObj>
          </a:graphicData>
        </a:graphic>
      </p:graphicFrame>
      <p:graphicFrame>
        <p:nvGraphicFramePr>
          <p:cNvPr id="438319" name="Object 47"/>
          <p:cNvGraphicFramePr>
            <a:graphicFrameLocks noChangeAspect="1"/>
          </p:cNvGraphicFramePr>
          <p:nvPr/>
        </p:nvGraphicFramePr>
        <p:xfrm>
          <a:off x="2984500" y="982663"/>
          <a:ext cx="3540125" cy="685800"/>
        </p:xfrm>
        <a:graphic>
          <a:graphicData uri="http://schemas.openxmlformats.org/presentationml/2006/ole">
            <p:oleObj spid="_x0000_s52249" name="Equation" r:id="rId5" imgW="1752600" imgH="342900" progId="">
              <p:embed/>
            </p:oleObj>
          </a:graphicData>
        </a:graphic>
      </p:graphicFrame>
      <p:graphicFrame>
        <p:nvGraphicFramePr>
          <p:cNvPr id="438320" name="Object 48"/>
          <p:cNvGraphicFramePr>
            <a:graphicFrameLocks noChangeAspect="1"/>
          </p:cNvGraphicFramePr>
          <p:nvPr/>
        </p:nvGraphicFramePr>
        <p:xfrm>
          <a:off x="3422650" y="1833563"/>
          <a:ext cx="2940050" cy="769937"/>
        </p:xfrm>
        <a:graphic>
          <a:graphicData uri="http://schemas.openxmlformats.org/presentationml/2006/ole">
            <p:oleObj spid="_x0000_s52250" name="Equation" r:id="rId6" imgW="1600200" imgH="419100" progId="">
              <p:embed/>
            </p:oleObj>
          </a:graphicData>
        </a:graphic>
      </p:graphicFrame>
      <p:graphicFrame>
        <p:nvGraphicFramePr>
          <p:cNvPr id="438321" name="Object 49"/>
          <p:cNvGraphicFramePr>
            <a:graphicFrameLocks noChangeAspect="1"/>
          </p:cNvGraphicFramePr>
          <p:nvPr/>
        </p:nvGraphicFramePr>
        <p:xfrm>
          <a:off x="4349750" y="2919413"/>
          <a:ext cx="1392238" cy="727075"/>
        </p:xfrm>
        <a:graphic>
          <a:graphicData uri="http://schemas.openxmlformats.org/presentationml/2006/ole">
            <p:oleObj spid="_x0000_s52251" name="Equation" r:id="rId7" imgW="583947" imgH="304668" progId="">
              <p:embed/>
            </p:oleObj>
          </a:graphicData>
        </a:graphic>
      </p:graphicFrame>
      <p:graphicFrame>
        <p:nvGraphicFramePr>
          <p:cNvPr id="438322" name="Object 50"/>
          <p:cNvGraphicFramePr>
            <a:graphicFrameLocks noChangeAspect="1"/>
          </p:cNvGraphicFramePr>
          <p:nvPr/>
        </p:nvGraphicFramePr>
        <p:xfrm>
          <a:off x="4351338" y="4354513"/>
          <a:ext cx="1060450" cy="654050"/>
        </p:xfrm>
        <a:graphic>
          <a:graphicData uri="http://schemas.openxmlformats.org/presentationml/2006/ole">
            <p:oleObj spid="_x0000_s52252" name="Equation" r:id="rId8" imgW="494870" imgH="304536" progId="">
              <p:embed/>
            </p:oleObj>
          </a:graphicData>
        </a:graphic>
      </p:graphicFrame>
      <p:graphicFrame>
        <p:nvGraphicFramePr>
          <p:cNvPr id="438323" name="Object 51"/>
          <p:cNvGraphicFramePr>
            <a:graphicFrameLocks noGrp="1" noChangeAspect="1"/>
          </p:cNvGraphicFramePr>
          <p:nvPr>
            <p:ph/>
          </p:nvPr>
        </p:nvGraphicFramePr>
        <p:xfrm>
          <a:off x="4343400" y="3098800"/>
          <a:ext cx="457200" cy="203200"/>
        </p:xfrm>
        <a:graphic>
          <a:graphicData uri="http://schemas.openxmlformats.org/presentationml/2006/ole">
            <p:oleObj spid="_x0000_s52253" name="Equation" r:id="rId9" imgW="457002" imgH="203112" progId="">
              <p:embed/>
            </p:oleObj>
          </a:graphicData>
        </a:graphic>
      </p:graphicFrame>
      <p:pic>
        <p:nvPicPr>
          <p:cNvPr id="77837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20228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3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8" grpId="0"/>
      <p:bldP spid="438291" grpId="0"/>
      <p:bldP spid="438293" grpId="0"/>
      <p:bldP spid="4383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/>
          </p:cNvSpPr>
          <p:nvPr/>
        </p:nvSpPr>
        <p:spPr bwMode="auto">
          <a:xfrm>
            <a:off x="0" y="504625"/>
            <a:ext cx="5651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16504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3.4.1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i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RC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电路的零状态响应</a:t>
            </a:r>
          </a:p>
        </p:txBody>
      </p:sp>
      <p:sp>
        <p:nvSpPr>
          <p:cNvPr id="345105" name="Rectangle 17"/>
          <p:cNvSpPr>
            <a:spLocks noChangeArrowheads="1"/>
          </p:cNvSpPr>
          <p:nvPr/>
        </p:nvSpPr>
        <p:spPr bwMode="auto">
          <a:xfrm>
            <a:off x="361952" y="1119188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零状态响应</a:t>
            </a:r>
          </a:p>
        </p:txBody>
      </p:sp>
      <p:sp>
        <p:nvSpPr>
          <p:cNvPr id="345109" name="Text Box 21"/>
          <p:cNvSpPr txBox="1">
            <a:spLocks noChangeArrowheads="1"/>
          </p:cNvSpPr>
          <p:nvPr/>
        </p:nvSpPr>
        <p:spPr bwMode="auto">
          <a:xfrm>
            <a:off x="2643190" y="1127125"/>
            <a:ext cx="469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实质：</a:t>
            </a:r>
            <a:r>
              <a:rPr lang="en-US" altLang="zh-CN" b="1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RC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电路的充电过程</a:t>
            </a:r>
          </a:p>
        </p:txBody>
      </p:sp>
      <p:sp>
        <p:nvSpPr>
          <p:cNvPr id="345206" name="Text Box 118"/>
          <p:cNvSpPr txBox="1">
            <a:spLocks noChangeArrowheads="1"/>
          </p:cNvSpPr>
          <p:nvPr/>
        </p:nvSpPr>
        <p:spPr bwMode="auto">
          <a:xfrm>
            <a:off x="1006475" y="2825752"/>
            <a:ext cx="5011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图示电路中换路前电路已处于稳态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</p:txBody>
      </p:sp>
      <p:sp>
        <p:nvSpPr>
          <p:cNvPr id="345212" name="Text Box 124"/>
          <p:cNvSpPr txBox="1">
            <a:spLocks noChangeArrowheads="1"/>
          </p:cNvSpPr>
          <p:nvPr/>
        </p:nvSpPr>
        <p:spPr bwMode="auto">
          <a:xfrm>
            <a:off x="1017590" y="4541939"/>
            <a:ext cx="325278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经电阻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充电</a:t>
            </a: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1012827" y="3927475"/>
            <a:ext cx="2678113" cy="609600"/>
            <a:chOff x="381" y="2768"/>
            <a:chExt cx="1687" cy="384"/>
          </a:xfrm>
        </p:grpSpPr>
        <p:sp>
          <p:nvSpPr>
            <p:cNvPr id="40972" name="Text Box 126"/>
            <p:cNvSpPr txBox="1">
              <a:spLocks noChangeArrowheads="1"/>
            </p:cNvSpPr>
            <p:nvPr/>
          </p:nvSpPr>
          <p:spPr bwMode="auto">
            <a:xfrm>
              <a:off x="381" y="2768"/>
              <a:ext cx="168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prstClr val="black"/>
                  </a:solidFill>
                  <a:ea typeface="黑体" panose="02010609060101010101" pitchFamily="49" charset="-122"/>
                </a:rPr>
                <a:t>t</a:t>
              </a:r>
              <a:r>
                <a:rPr lang="en-US" altLang="zh-CN" b="1">
                  <a:solidFill>
                    <a:prstClr val="black"/>
                  </a:solidFill>
                  <a:ea typeface="黑体" panose="02010609060101010101" pitchFamily="49" charset="-122"/>
                </a:rPr>
                <a:t>=</a:t>
              </a:r>
              <a:r>
                <a:rPr lang="en-US" altLang="zh-CN" b="1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zh-CN" altLang="en-US" b="1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时开关</a:t>
              </a:r>
              <a:endParaRPr lang="zh-CN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0973" name="Object 127"/>
            <p:cNvGraphicFramePr>
              <a:graphicFrameLocks noChangeAspect="1"/>
            </p:cNvGraphicFramePr>
            <p:nvPr/>
          </p:nvGraphicFramePr>
          <p:xfrm>
            <a:off x="1308" y="2900"/>
            <a:ext cx="631" cy="215"/>
          </p:xfrm>
          <a:graphic>
            <a:graphicData uri="http://schemas.openxmlformats.org/presentationml/2006/ole">
              <p:oleObj spid="_x0000_s34830" name="Equation" r:id="rId3" imgW="590511" imgH="200070" progId="">
                <p:embed/>
              </p:oleObj>
            </a:graphicData>
          </a:graphic>
        </p:graphicFrame>
      </p:grpSp>
      <p:sp>
        <p:nvSpPr>
          <p:cNvPr id="345217" name="Rectangle 129"/>
          <p:cNvSpPr>
            <a:spLocks noChangeArrowheads="1"/>
          </p:cNvSpPr>
          <p:nvPr/>
        </p:nvSpPr>
        <p:spPr bwMode="auto">
          <a:xfrm>
            <a:off x="433388" y="1549400"/>
            <a:ext cx="87106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        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在电容的初始能量为零的情况下， 仅由电源激励所产生的电路的响应。</a:t>
            </a:r>
          </a:p>
        </p:txBody>
      </p:sp>
      <p:graphicFrame>
        <p:nvGraphicFramePr>
          <p:cNvPr id="27" name="Object 128"/>
          <p:cNvGraphicFramePr>
            <a:graphicFrameLocks noChangeAspect="1"/>
          </p:cNvGraphicFramePr>
          <p:nvPr/>
        </p:nvGraphicFramePr>
        <p:xfrm>
          <a:off x="1103313" y="3344865"/>
          <a:ext cx="1839912" cy="623887"/>
        </p:xfrm>
        <a:graphic>
          <a:graphicData uri="http://schemas.openxmlformats.org/presentationml/2006/ole">
            <p:oleObj spid="_x0000_s34831" name="Equation" r:id="rId4" imgW="672808" imgH="228501" progId="">
              <p:embed/>
            </p:oleObj>
          </a:graphicData>
        </a:graphic>
      </p:graphicFrame>
      <p:pic>
        <p:nvPicPr>
          <p:cNvPr id="409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28" name="Object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71952" y="3421063"/>
          <a:ext cx="3692525" cy="2493962"/>
        </p:xfrm>
        <a:graphic>
          <a:graphicData uri="http://schemas.openxmlformats.org/presentationml/2006/ole">
            <p:oleObj spid="_x0000_s34832" name="演示文稿" r:id="rId6" imgW="4520062" imgH="3389463" progId="PowerPoint.Show.8">
              <p:embed/>
            </p:oleObj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2012" y="65555"/>
            <a:ext cx="6351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3.4 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一阶电路的零状态响应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849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5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5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4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4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/>
      <p:bldP spid="345105" grpId="0"/>
      <p:bldP spid="345109" grpId="0" autoUpdateAnimBg="0"/>
      <p:bldP spid="345206" grpId="0"/>
      <p:bldP spid="345212" grpId="0"/>
      <p:bldP spid="3452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2438400" y="3181350"/>
          <a:ext cx="2743200" cy="973138"/>
        </p:xfrm>
        <a:graphic>
          <a:graphicData uri="http://schemas.openxmlformats.org/presentationml/2006/ole">
            <p:oleObj spid="_x0000_s35870" name="Equation" r:id="rId3" imgW="1066755" imgH="362070" progId="">
              <p:embed/>
            </p:oleObj>
          </a:graphicData>
        </a:graphic>
      </p:graphicFrame>
      <p:graphicFrame>
        <p:nvGraphicFramePr>
          <p:cNvPr id="346116" name="Object 4"/>
          <p:cNvGraphicFramePr>
            <a:graphicFrameLocks noChangeAspect="1"/>
          </p:cNvGraphicFramePr>
          <p:nvPr/>
        </p:nvGraphicFramePr>
        <p:xfrm>
          <a:off x="2525713" y="2324100"/>
          <a:ext cx="1490662" cy="954088"/>
        </p:xfrm>
        <a:graphic>
          <a:graphicData uri="http://schemas.openxmlformats.org/presentationml/2006/ole">
            <p:oleObj spid="_x0000_s35871" name="Equation" r:id="rId4" imgW="780954" imgH="476280" progId="">
              <p:embed/>
            </p:oleObj>
          </a:graphicData>
        </a:graphic>
      </p:graphicFrame>
      <p:graphicFrame>
        <p:nvGraphicFramePr>
          <p:cNvPr id="346117" name="Object 5"/>
          <p:cNvGraphicFramePr>
            <a:graphicFrameLocks noChangeAspect="1"/>
          </p:cNvGraphicFramePr>
          <p:nvPr/>
        </p:nvGraphicFramePr>
        <p:xfrm>
          <a:off x="2514602" y="1819277"/>
          <a:ext cx="1222375" cy="542925"/>
        </p:xfrm>
        <a:graphic>
          <a:graphicData uri="http://schemas.openxmlformats.org/presentationml/2006/ole">
            <p:oleObj spid="_x0000_s35872" name="公式" r:id="rId5" imgW="457335" imgH="190620" progId="">
              <p:embed/>
            </p:oleObj>
          </a:graphicData>
        </a:graphic>
      </p:graphicFrame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528638" y="1173163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1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列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KVL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方程</a:t>
            </a:r>
          </a:p>
        </p:txBody>
      </p:sp>
      <p:graphicFrame>
        <p:nvGraphicFramePr>
          <p:cNvPr id="346119" name="Object 7"/>
          <p:cNvGraphicFramePr>
            <a:graphicFrameLocks noChangeAspect="1"/>
          </p:cNvGraphicFramePr>
          <p:nvPr/>
        </p:nvGraphicFramePr>
        <p:xfrm>
          <a:off x="2479677" y="1077913"/>
          <a:ext cx="2151063" cy="646112"/>
        </p:xfrm>
        <a:graphic>
          <a:graphicData uri="http://schemas.openxmlformats.org/presentationml/2006/ole">
            <p:oleObj spid="_x0000_s35873" name="公式" r:id="rId6" imgW="733411" imgH="200070" progId="">
              <p:embed/>
            </p:oleObj>
          </a:graphicData>
        </a:graphic>
      </p:graphicFrame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158750" y="52705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电容电压</a:t>
            </a:r>
            <a:r>
              <a:rPr lang="en-US" altLang="zh-CN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b="1" i="1" baseline="-250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的变化规律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≥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graphicFrame>
        <p:nvGraphicFramePr>
          <p:cNvPr id="346173" name="Object 61"/>
          <p:cNvGraphicFramePr>
            <a:graphicFrameLocks noChangeAspect="1"/>
          </p:cNvGraphicFramePr>
          <p:nvPr/>
        </p:nvGraphicFramePr>
        <p:xfrm>
          <a:off x="1847850" y="5526088"/>
          <a:ext cx="3195638" cy="882650"/>
        </p:xfrm>
        <a:graphic>
          <a:graphicData uri="http://schemas.openxmlformats.org/presentationml/2006/ole">
            <p:oleObj spid="_x0000_s35874" name="公式" r:id="rId7" imgW="1162112" imgH="314280" progId="">
              <p:embed/>
            </p:oleObj>
          </a:graphicData>
        </a:graphic>
      </p:graphicFrame>
      <p:sp>
        <p:nvSpPr>
          <p:cNvPr id="346174" name="Text Box 62"/>
          <p:cNvSpPr txBox="1">
            <a:spLocks noChangeArrowheads="1"/>
          </p:cNvSpPr>
          <p:nvPr/>
        </p:nvSpPr>
        <p:spPr bwMode="auto">
          <a:xfrm>
            <a:off x="600077" y="4003675"/>
            <a:ext cx="173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2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解方程</a:t>
            </a:r>
          </a:p>
        </p:txBody>
      </p:sp>
      <p:sp>
        <p:nvSpPr>
          <p:cNvPr id="346222" name="Text Box 110"/>
          <p:cNvSpPr txBox="1">
            <a:spLocks noChangeArrowheads="1"/>
          </p:cNvSpPr>
          <p:nvPr/>
        </p:nvSpPr>
        <p:spPr bwMode="auto">
          <a:xfrm>
            <a:off x="898525" y="4622802"/>
            <a:ext cx="667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方程的通解 </a:t>
            </a: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方程的特解 </a:t>
            </a: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对应齐次方程的通解</a:t>
            </a:r>
          </a:p>
        </p:txBody>
      </p:sp>
      <p:sp>
        <p:nvSpPr>
          <p:cNvPr id="346223" name="Text Box 111"/>
          <p:cNvSpPr txBox="1">
            <a:spLocks noChangeArrowheads="1"/>
          </p:cNvSpPr>
          <p:nvPr/>
        </p:nvSpPr>
        <p:spPr bwMode="auto">
          <a:xfrm>
            <a:off x="915988" y="5880100"/>
            <a:ext cx="1160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通解</a:t>
            </a:r>
            <a:r>
              <a:rPr kumimoji="1" lang="zh-CN" altLang="en-US" b="1">
                <a:solidFill>
                  <a:prstClr val="black"/>
                </a:solidFill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46224" name="Object 112"/>
          <p:cNvGraphicFramePr>
            <a:graphicFrameLocks noChangeAspect="1"/>
          </p:cNvGraphicFramePr>
          <p:nvPr/>
        </p:nvGraphicFramePr>
        <p:xfrm>
          <a:off x="1328738" y="5168902"/>
          <a:ext cx="2303462" cy="595313"/>
        </p:xfrm>
        <a:graphic>
          <a:graphicData uri="http://schemas.openxmlformats.org/presentationml/2006/ole">
            <p:oleObj spid="_x0000_s35875" name="Equation" r:id="rId8" imgW="895221" imgH="200070" progId="">
              <p:embed/>
            </p:oleObj>
          </a:graphicData>
        </a:graphic>
      </p:graphicFrame>
      <p:sp>
        <p:nvSpPr>
          <p:cNvPr id="346227" name="Text Box 115"/>
          <p:cNvSpPr txBox="1">
            <a:spLocks noChangeArrowheads="1"/>
          </p:cNvSpPr>
          <p:nvPr/>
        </p:nvSpPr>
        <p:spPr bwMode="auto">
          <a:xfrm>
            <a:off x="5189538" y="3243263"/>
            <a:ext cx="2451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66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一阶线性常系数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66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非齐次微分方程</a:t>
            </a:r>
            <a:endParaRPr lang="zh-CN" altLang="en-US" b="1">
              <a:solidFill>
                <a:srgbClr val="66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454" name="Object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73665" y="561977"/>
          <a:ext cx="3692525" cy="2493963"/>
        </p:xfrm>
        <a:graphic>
          <a:graphicData uri="http://schemas.openxmlformats.org/presentationml/2006/ole">
            <p:oleObj spid="_x0000_s35876" name="演示文稿" r:id="rId9" imgW="4520062" imgH="3389463" progId="PowerPoint.Show.8">
              <p:embed/>
            </p:oleObj>
          </a:graphicData>
        </a:graphic>
      </p:graphicFrame>
      <p:pic>
        <p:nvPicPr>
          <p:cNvPr id="41999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56073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4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34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34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8" grpId="0" autoUpdateAnimBg="0"/>
      <p:bldP spid="346120" grpId="0" autoUpdateAnimBg="0"/>
      <p:bldP spid="346174" grpId="0" autoUpdateAnimBg="0"/>
      <p:bldP spid="346222" grpId="0" autoUpdateAnimBg="0"/>
      <p:bldP spid="346223" grpId="0"/>
      <p:bldP spid="3462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539750" y="3210868"/>
            <a:ext cx="7272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电容元件有记忆电流的作用，故称电容为记忆元件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181133" y="4607773"/>
            <a:ext cx="7845107" cy="156966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）当 </a:t>
            </a:r>
            <a:r>
              <a:rPr kumimoji="1"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u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000" i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i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为非关联方向时，上述微分和积分表达式前要冠以负号</a:t>
            </a:r>
            <a:r>
              <a:rPr kumimoji="1"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;</a:t>
            </a:r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）上式中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u(t</a:t>
            </a:r>
            <a:r>
              <a:rPr kumimoji="1"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)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称为电容电压的初始值，它反映电容初始时刻的储能状况，也称为初始状态。</a:t>
            </a:r>
          </a:p>
          <a:p>
            <a:pPr algn="just" eaLnBrk="0" hangingPunct="0"/>
            <a:r>
              <a:rPr kumimoji="1" lang="zh-CN" altLang="en-US" sz="2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    </a:t>
            </a:r>
          </a:p>
        </p:txBody>
      </p:sp>
      <p:graphicFrame>
        <p:nvGraphicFramePr>
          <p:cNvPr id="248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5859242"/>
              </p:ext>
            </p:extLst>
          </p:nvPr>
        </p:nvGraphicFramePr>
        <p:xfrm>
          <a:off x="850900" y="187325"/>
          <a:ext cx="6505575" cy="1873250"/>
        </p:xfrm>
        <a:graphic>
          <a:graphicData uri="http://schemas.openxmlformats.org/presentationml/2006/ole">
            <p:oleObj spid="_x0000_s4103" name="Equation" r:id="rId3" imgW="5362679" imgH="1543050" progId="">
              <p:embed/>
            </p:oleObj>
          </a:graphicData>
        </a:graphic>
      </p:graphicFrame>
      <p:sp>
        <p:nvSpPr>
          <p:cNvPr id="248837" name="AutoShape 5" descr="羊皮纸"/>
          <p:cNvSpPr>
            <a:spLocks noChangeArrowheads="1"/>
          </p:cNvSpPr>
          <p:nvPr/>
        </p:nvSpPr>
        <p:spPr bwMode="auto">
          <a:xfrm>
            <a:off x="6156325" y="2060575"/>
            <a:ext cx="2376488" cy="1081088"/>
          </a:xfrm>
          <a:prstGeom prst="wedgeRoundRectCallout">
            <a:avLst>
              <a:gd name="adj1" fmla="val -78523"/>
              <a:gd name="adj2" fmla="val -36931"/>
              <a:gd name="adj3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电容元件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VCR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的积分关系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971550" y="2492377"/>
            <a:ext cx="1079500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表明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250827" y="3933827"/>
            <a:ext cx="720725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注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515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3371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85" decel="1000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85" decel="100000"/>
                                        <p:tgtEl>
                                          <p:spTgt spid="24883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385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385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9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9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9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autoUpdateAnimBg="0"/>
      <p:bldP spid="248835" grpId="0" animBg="1"/>
      <p:bldP spid="248837" grpId="0" animBg="1"/>
      <p:bldP spid="248838" grpId="0" animBg="1"/>
      <p:bldP spid="2488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33" name="Text Box 29"/>
          <p:cNvSpPr txBox="1">
            <a:spLocks noChangeArrowheads="1"/>
          </p:cNvSpPr>
          <p:nvPr/>
        </p:nvSpPr>
        <p:spPr bwMode="auto">
          <a:xfrm>
            <a:off x="836613" y="603252"/>
            <a:ext cx="2563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求特解 </a:t>
            </a:r>
            <a:r>
              <a:rPr kumimoji="1"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----</a:t>
            </a:r>
            <a:r>
              <a:rPr kumimoji="1" lang="en-US" altLang="zh-CN" sz="2800" b="1">
                <a:solidFill>
                  <a:srgbClr val="000099"/>
                </a:solidFill>
                <a:ea typeface="黑体" panose="02010609060101010101" pitchFamily="49" charset="-122"/>
              </a:rPr>
              <a:t>           </a:t>
            </a:r>
          </a:p>
        </p:txBody>
      </p:sp>
      <p:graphicFrame>
        <p:nvGraphicFramePr>
          <p:cNvPr id="328735" name="Object 31"/>
          <p:cNvGraphicFramePr>
            <a:graphicFrameLocks noChangeAspect="1"/>
          </p:cNvGraphicFramePr>
          <p:nvPr/>
        </p:nvGraphicFramePr>
        <p:xfrm>
          <a:off x="3857627" y="631827"/>
          <a:ext cx="2728913" cy="498475"/>
        </p:xfrm>
        <a:graphic>
          <a:graphicData uri="http://schemas.openxmlformats.org/presentationml/2006/ole">
            <p:oleObj spid="_x0000_s36906" name="公式" r:id="rId3" imgW="1152657" imgH="200070" progId="">
              <p:embed/>
            </p:oleObj>
          </a:graphicData>
        </a:graphic>
      </p:graphicFrame>
      <p:sp>
        <p:nvSpPr>
          <p:cNvPr id="328736" name="Text Box 32"/>
          <p:cNvSpPr txBox="1">
            <a:spLocks noChangeArrowheads="1"/>
          </p:cNvSpPr>
          <p:nvPr/>
        </p:nvSpPr>
        <p:spPr bwMode="auto">
          <a:xfrm>
            <a:off x="811213" y="1290638"/>
            <a:ext cx="2430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微分方程的通解</a:t>
            </a: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328739" name="Object 35"/>
          <p:cNvGraphicFramePr>
            <a:graphicFrameLocks noChangeAspect="1"/>
          </p:cNvGraphicFramePr>
          <p:nvPr/>
        </p:nvGraphicFramePr>
        <p:xfrm>
          <a:off x="1627190" y="1752602"/>
          <a:ext cx="3830637" cy="828675"/>
        </p:xfrm>
        <a:graphic>
          <a:graphicData uri="http://schemas.openxmlformats.org/presentationml/2006/ole">
            <p:oleObj spid="_x0000_s36907" name="Equation" r:id="rId4" imgW="1457367" imgH="314280" progId="">
              <p:embed/>
            </p:oleObj>
          </a:graphicData>
        </a:graphic>
      </p:graphicFrame>
      <p:graphicFrame>
        <p:nvGraphicFramePr>
          <p:cNvPr id="328741" name="Object 37"/>
          <p:cNvGraphicFramePr>
            <a:graphicFrameLocks noChangeAspect="1"/>
          </p:cNvGraphicFramePr>
          <p:nvPr/>
        </p:nvGraphicFramePr>
        <p:xfrm>
          <a:off x="5581652" y="2074863"/>
          <a:ext cx="1793875" cy="431800"/>
        </p:xfrm>
        <a:graphic>
          <a:graphicData uri="http://schemas.openxmlformats.org/presentationml/2006/ole">
            <p:oleObj spid="_x0000_s36908" name="公式" r:id="rId5" imgW="762045" imgH="171450" progId="">
              <p:embed/>
            </p:oleObj>
          </a:graphicData>
        </a:graphic>
      </p:graphicFrame>
      <p:graphicFrame>
        <p:nvGraphicFramePr>
          <p:cNvPr id="328770" name="Object 66"/>
          <p:cNvGraphicFramePr>
            <a:graphicFrameLocks noChangeAspect="1"/>
          </p:cNvGraphicFramePr>
          <p:nvPr/>
        </p:nvGraphicFramePr>
        <p:xfrm>
          <a:off x="2312988" y="4949827"/>
          <a:ext cx="1174750" cy="542925"/>
        </p:xfrm>
        <a:graphic>
          <a:graphicData uri="http://schemas.openxmlformats.org/presentationml/2006/ole">
            <p:oleObj spid="_x0000_s36909" name="公式" r:id="rId6" imgW="457335" imgH="200070" progId="">
              <p:embed/>
            </p:oleObj>
          </a:graphicData>
        </a:graphic>
      </p:graphicFrame>
      <p:sp>
        <p:nvSpPr>
          <p:cNvPr id="328774" name="Rectangle 70"/>
          <p:cNvSpPr>
            <a:spLocks noChangeArrowheads="1"/>
          </p:cNvSpPr>
          <p:nvPr/>
        </p:nvSpPr>
        <p:spPr bwMode="auto">
          <a:xfrm>
            <a:off x="1506540" y="2652713"/>
            <a:ext cx="345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由初始值确定积分常数</a:t>
            </a:r>
            <a:r>
              <a:rPr lang="en-US" altLang="zh-CN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</a:p>
        </p:txBody>
      </p:sp>
      <p:sp>
        <p:nvSpPr>
          <p:cNvPr id="328776" name="Rectangle 72"/>
          <p:cNvSpPr>
            <a:spLocks noChangeArrowheads="1"/>
          </p:cNvSpPr>
          <p:nvPr/>
        </p:nvSpPr>
        <p:spPr bwMode="auto">
          <a:xfrm>
            <a:off x="1524002" y="32496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根据换路定律</a:t>
            </a:r>
          </a:p>
        </p:txBody>
      </p:sp>
      <p:graphicFrame>
        <p:nvGraphicFramePr>
          <p:cNvPr id="328777" name="Object 73"/>
          <p:cNvGraphicFramePr>
            <a:graphicFrameLocks noChangeAspect="1"/>
          </p:cNvGraphicFramePr>
          <p:nvPr/>
        </p:nvGraphicFramePr>
        <p:xfrm>
          <a:off x="2252665" y="3719513"/>
          <a:ext cx="3252787" cy="552450"/>
        </p:xfrm>
        <a:graphic>
          <a:graphicData uri="http://schemas.openxmlformats.org/presentationml/2006/ole">
            <p:oleObj spid="_x0000_s36910" name="Equation" r:id="rId7" imgW="1346200" imgH="228600" progId="">
              <p:embed/>
            </p:oleObj>
          </a:graphicData>
        </a:graphic>
      </p:graphicFrame>
      <p:graphicFrame>
        <p:nvGraphicFramePr>
          <p:cNvPr id="328778" name="Object 74"/>
          <p:cNvGraphicFramePr>
            <a:graphicFrameLocks noChangeAspect="1"/>
          </p:cNvGraphicFramePr>
          <p:nvPr/>
        </p:nvGraphicFramePr>
        <p:xfrm>
          <a:off x="5478463" y="3689350"/>
          <a:ext cx="2730500" cy="584200"/>
        </p:xfrm>
        <a:graphic>
          <a:graphicData uri="http://schemas.openxmlformats.org/presentationml/2006/ole">
            <p:oleObj spid="_x0000_s36911" name="Equation" r:id="rId8" imgW="1129810" imgH="241195" progId="">
              <p:embed/>
            </p:oleObj>
          </a:graphicData>
        </a:graphic>
      </p:graphicFrame>
      <p:sp>
        <p:nvSpPr>
          <p:cNvPr id="328779" name="Rectangle 75"/>
          <p:cNvSpPr>
            <a:spLocks noChangeArrowheads="1"/>
          </p:cNvSpPr>
          <p:nvPr/>
        </p:nvSpPr>
        <p:spPr bwMode="auto">
          <a:xfrm>
            <a:off x="1514475" y="44021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则</a:t>
            </a:r>
          </a:p>
        </p:txBody>
      </p:sp>
      <p:graphicFrame>
        <p:nvGraphicFramePr>
          <p:cNvPr id="328780" name="Object 76"/>
          <p:cNvGraphicFramePr>
            <a:graphicFrameLocks noChangeAspect="1"/>
          </p:cNvGraphicFramePr>
          <p:nvPr/>
        </p:nvGraphicFramePr>
        <p:xfrm>
          <a:off x="3579815" y="4778377"/>
          <a:ext cx="1411287" cy="701675"/>
        </p:xfrm>
        <a:graphic>
          <a:graphicData uri="http://schemas.openxmlformats.org/presentationml/2006/ole">
            <p:oleObj spid="_x0000_s36912" name="Equation" r:id="rId9" imgW="619145" imgH="304830" progId="">
              <p:embed/>
            </p:oleObj>
          </a:graphicData>
        </a:graphic>
      </p:graphicFrame>
      <p:graphicFrame>
        <p:nvGraphicFramePr>
          <p:cNvPr id="2" name="Object 77"/>
          <p:cNvGraphicFramePr>
            <a:graphicFrameLocks noChangeAspect="1"/>
          </p:cNvGraphicFramePr>
          <p:nvPr/>
        </p:nvGraphicFramePr>
        <p:xfrm>
          <a:off x="2325688" y="585790"/>
          <a:ext cx="520700" cy="625475"/>
        </p:xfrm>
        <a:graphic>
          <a:graphicData uri="http://schemas.openxmlformats.org/presentationml/2006/ole">
            <p:oleObj spid="_x0000_s36913" name="Equation" r:id="rId10" imgW="190500" imgH="228600" progId="">
              <p:embed/>
            </p:oleObj>
          </a:graphicData>
        </a:graphic>
      </p:graphicFrame>
      <p:graphicFrame>
        <p:nvGraphicFramePr>
          <p:cNvPr id="3" name="Object 78"/>
          <p:cNvGraphicFramePr>
            <a:graphicFrameLocks noChangeAspect="1"/>
          </p:cNvGraphicFramePr>
          <p:nvPr/>
        </p:nvGraphicFramePr>
        <p:xfrm>
          <a:off x="2238377" y="4429125"/>
          <a:ext cx="1255713" cy="439738"/>
        </p:xfrm>
        <a:graphic>
          <a:graphicData uri="http://schemas.openxmlformats.org/presentationml/2006/ole">
            <p:oleObj spid="_x0000_s36914" name="Equation" r:id="rId11" imgW="507780" imgH="177723" progId="">
              <p:embed/>
            </p:oleObj>
          </a:graphicData>
        </a:graphic>
      </p:graphicFrame>
      <p:graphicFrame>
        <p:nvGraphicFramePr>
          <p:cNvPr id="4" name="Object 79"/>
          <p:cNvGraphicFramePr>
            <a:graphicFrameLocks noChangeAspect="1"/>
          </p:cNvGraphicFramePr>
          <p:nvPr/>
        </p:nvGraphicFramePr>
        <p:xfrm>
          <a:off x="5137150" y="4948240"/>
          <a:ext cx="1181100" cy="523875"/>
        </p:xfrm>
        <a:graphic>
          <a:graphicData uri="http://schemas.openxmlformats.org/presentationml/2006/ole">
            <p:oleObj spid="_x0000_s36915" name="Equation" r:id="rId12" imgW="457002" imgH="203112" progId="">
              <p:embed/>
            </p:oleObj>
          </a:graphicData>
        </a:graphic>
      </p:graphicFrame>
      <p:pic>
        <p:nvPicPr>
          <p:cNvPr id="43025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1025"/>
            <a:ext cx="11874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072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8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8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2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2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2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2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3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32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33" grpId="0"/>
      <p:bldP spid="328736" grpId="0" autoUpdateAnimBg="0"/>
      <p:bldP spid="328774" grpId="0"/>
      <p:bldP spid="328776" grpId="0"/>
      <p:bldP spid="32877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663575" y="620713"/>
            <a:ext cx="350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电容电压</a:t>
            </a:r>
            <a:r>
              <a:rPr kumimoji="1" lang="en-US" altLang="zh-CN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en-US" altLang="zh-CN" b="1" i="1" baseline="-250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的变化规律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82890" y="4162425"/>
            <a:ext cx="3146425" cy="1117600"/>
            <a:chOff x="1728" y="2490"/>
            <a:chExt cx="1982" cy="704"/>
          </a:xfrm>
        </p:grpSpPr>
        <p:sp>
          <p:nvSpPr>
            <p:cNvPr id="44068" name="Freeform 14"/>
            <p:cNvSpPr>
              <a:spLocks/>
            </p:cNvSpPr>
            <p:nvPr/>
          </p:nvSpPr>
          <p:spPr bwMode="auto">
            <a:xfrm>
              <a:off x="2102" y="2524"/>
              <a:ext cx="1392" cy="601"/>
            </a:xfrm>
            <a:custGeom>
              <a:avLst/>
              <a:gdLst>
                <a:gd name="T0" fmla="*/ 0 w 1248"/>
                <a:gd name="T1" fmla="*/ 558 h 624"/>
                <a:gd name="T2" fmla="*/ 532 w 1248"/>
                <a:gd name="T3" fmla="*/ 129 h 624"/>
                <a:gd name="T4" fmla="*/ 1732 w 1248"/>
                <a:gd name="T5" fmla="*/ 0 h 624"/>
                <a:gd name="T6" fmla="*/ 0 60000 65536"/>
                <a:gd name="T7" fmla="*/ 0 60000 65536"/>
                <a:gd name="T8" fmla="*/ 0 60000 65536"/>
                <a:gd name="T9" fmla="*/ 0 w 1248"/>
                <a:gd name="T10" fmla="*/ 0 h 624"/>
                <a:gd name="T11" fmla="*/ 1248 w 124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624">
                  <a:moveTo>
                    <a:pt x="0" y="624"/>
                  </a:moveTo>
                  <a:cubicBezTo>
                    <a:pt x="88" y="436"/>
                    <a:pt x="176" y="248"/>
                    <a:pt x="384" y="144"/>
                  </a:cubicBezTo>
                  <a:cubicBezTo>
                    <a:pt x="592" y="40"/>
                    <a:pt x="920" y="20"/>
                    <a:pt x="1248" y="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069" name="Text Box 15"/>
            <p:cNvSpPr txBox="1">
              <a:spLocks noChangeArrowheads="1"/>
            </p:cNvSpPr>
            <p:nvPr/>
          </p:nvSpPr>
          <p:spPr bwMode="auto">
            <a:xfrm>
              <a:off x="1728" y="290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-</a:t>
              </a:r>
              <a:r>
                <a:rPr kumimoji="1" lang="en-US" altLang="zh-CN" i="1">
                  <a:solidFill>
                    <a:srgbClr val="FF3300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graphicFrame>
          <p:nvGraphicFramePr>
            <p:cNvPr id="44070" name="Object 16"/>
            <p:cNvGraphicFramePr>
              <a:graphicFrameLocks noChangeAspect="1"/>
            </p:cNvGraphicFramePr>
            <p:nvPr/>
          </p:nvGraphicFramePr>
          <p:xfrm>
            <a:off x="3417" y="2490"/>
            <a:ext cx="293" cy="390"/>
          </p:xfrm>
          <a:graphic>
            <a:graphicData uri="http://schemas.openxmlformats.org/presentationml/2006/ole">
              <p:oleObj spid="_x0000_s37918" name="公式" r:id="rId3" imgW="161810" imgH="200070" progId="">
                <p:embed/>
              </p:oleObj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82890" y="2876552"/>
            <a:ext cx="3413125" cy="619125"/>
            <a:chOff x="1728" y="1680"/>
            <a:chExt cx="2150" cy="390"/>
          </a:xfrm>
        </p:grpSpPr>
        <p:graphicFrame>
          <p:nvGraphicFramePr>
            <p:cNvPr id="44065" name="Object 18"/>
            <p:cNvGraphicFramePr>
              <a:graphicFrameLocks noChangeAspect="1"/>
            </p:cNvGraphicFramePr>
            <p:nvPr/>
          </p:nvGraphicFramePr>
          <p:xfrm>
            <a:off x="3586" y="1680"/>
            <a:ext cx="292" cy="390"/>
          </p:xfrm>
          <a:graphic>
            <a:graphicData uri="http://schemas.openxmlformats.org/presentationml/2006/ole">
              <p:oleObj spid="_x0000_s37919" name="公式" r:id="rId4" imgW="161810" imgH="200070" progId="">
                <p:embed/>
              </p:oleObj>
            </a:graphicData>
          </a:graphic>
        </p:graphicFrame>
        <p:sp>
          <p:nvSpPr>
            <p:cNvPr id="44066" name="Line 19"/>
            <p:cNvSpPr>
              <a:spLocks noChangeShapeType="1"/>
            </p:cNvSpPr>
            <p:nvPr/>
          </p:nvSpPr>
          <p:spPr bwMode="auto">
            <a:xfrm>
              <a:off x="2112" y="1878"/>
              <a:ext cx="144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067" name="Rectangle 20"/>
            <p:cNvSpPr>
              <a:spLocks noChangeArrowheads="1"/>
            </p:cNvSpPr>
            <p:nvPr/>
          </p:nvSpPr>
          <p:spPr bwMode="auto">
            <a:xfrm>
              <a:off x="1728" y="1719"/>
              <a:ext cx="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r>
                <a:rPr kumimoji="1" lang="en-US" altLang="zh-CN" i="1">
                  <a:solidFill>
                    <a:srgbClr val="FF3300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392488" y="3105150"/>
            <a:ext cx="2209800" cy="1030288"/>
            <a:chOff x="6288" y="2279"/>
            <a:chExt cx="1392" cy="649"/>
          </a:xfrm>
        </p:grpSpPr>
        <p:graphicFrame>
          <p:nvGraphicFramePr>
            <p:cNvPr id="44063" name="Object 22"/>
            <p:cNvGraphicFramePr>
              <a:graphicFrameLocks noChangeAspect="1"/>
            </p:cNvGraphicFramePr>
            <p:nvPr/>
          </p:nvGraphicFramePr>
          <p:xfrm>
            <a:off x="7104" y="2279"/>
            <a:ext cx="295" cy="390"/>
          </p:xfrm>
          <a:graphic>
            <a:graphicData uri="http://schemas.openxmlformats.org/presentationml/2006/ole">
              <p:oleObj spid="_x0000_s37920" name="公式" r:id="rId5" imgW="161810" imgH="200070" progId="">
                <p:embed/>
              </p:oleObj>
            </a:graphicData>
          </a:graphic>
        </p:graphicFrame>
        <p:sp>
          <p:nvSpPr>
            <p:cNvPr id="44064" name="Freeform 23"/>
            <p:cNvSpPr>
              <a:spLocks/>
            </p:cNvSpPr>
            <p:nvPr/>
          </p:nvSpPr>
          <p:spPr bwMode="auto">
            <a:xfrm>
              <a:off x="6288" y="2327"/>
              <a:ext cx="1392" cy="601"/>
            </a:xfrm>
            <a:custGeom>
              <a:avLst/>
              <a:gdLst>
                <a:gd name="T0" fmla="*/ 0 w 1248"/>
                <a:gd name="T1" fmla="*/ 558 h 624"/>
                <a:gd name="T2" fmla="*/ 532 w 1248"/>
                <a:gd name="T3" fmla="*/ 129 h 624"/>
                <a:gd name="T4" fmla="*/ 1732 w 1248"/>
                <a:gd name="T5" fmla="*/ 0 h 624"/>
                <a:gd name="T6" fmla="*/ 0 60000 65536"/>
                <a:gd name="T7" fmla="*/ 0 60000 65536"/>
                <a:gd name="T8" fmla="*/ 0 60000 65536"/>
                <a:gd name="T9" fmla="*/ 0 w 1248"/>
                <a:gd name="T10" fmla="*/ 0 h 624"/>
                <a:gd name="T11" fmla="*/ 1248 w 124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624">
                  <a:moveTo>
                    <a:pt x="0" y="624"/>
                  </a:moveTo>
                  <a:cubicBezTo>
                    <a:pt x="88" y="436"/>
                    <a:pt x="176" y="248"/>
                    <a:pt x="384" y="144"/>
                  </a:cubicBezTo>
                  <a:cubicBezTo>
                    <a:pt x="592" y="40"/>
                    <a:pt x="920" y="20"/>
                    <a:pt x="1248" y="0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392488" y="3181350"/>
            <a:ext cx="609600" cy="1905000"/>
            <a:chOff x="2112" y="1872"/>
            <a:chExt cx="384" cy="1200"/>
          </a:xfrm>
        </p:grpSpPr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 flipV="1">
              <a:off x="2112" y="1872"/>
              <a:ext cx="38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062" name="Line 30"/>
            <p:cNvSpPr>
              <a:spLocks noChangeShapeType="1"/>
            </p:cNvSpPr>
            <p:nvPr/>
          </p:nvSpPr>
          <p:spPr bwMode="auto">
            <a:xfrm flipV="1">
              <a:off x="2112" y="2496"/>
              <a:ext cx="38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48191" name="Line 31"/>
          <p:cNvSpPr>
            <a:spLocks noChangeShapeType="1"/>
          </p:cNvSpPr>
          <p:nvPr/>
        </p:nvSpPr>
        <p:spPr bwMode="auto">
          <a:xfrm>
            <a:off x="4002088" y="31813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192" name="Text Box 32"/>
          <p:cNvSpPr txBox="1">
            <a:spLocks noChangeArrowheads="1"/>
          </p:cNvSpPr>
          <p:nvPr/>
        </p:nvSpPr>
        <p:spPr bwMode="auto">
          <a:xfrm>
            <a:off x="3925888" y="37147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prstClr val="blac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</a:t>
            </a:r>
            <a:endParaRPr kumimoji="1" lang="en-US" altLang="zh-CN" b="1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097088" y="3257550"/>
            <a:ext cx="1905000" cy="457200"/>
            <a:chOff x="1296" y="1920"/>
            <a:chExt cx="1200" cy="288"/>
          </a:xfrm>
        </p:grpSpPr>
        <p:sp>
          <p:nvSpPr>
            <p:cNvPr id="44059" name="Line 34"/>
            <p:cNvSpPr>
              <a:spLocks noChangeShapeType="1"/>
            </p:cNvSpPr>
            <p:nvPr/>
          </p:nvSpPr>
          <p:spPr bwMode="auto">
            <a:xfrm>
              <a:off x="2112" y="2040"/>
              <a:ext cx="38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060" name="Text Box 35"/>
            <p:cNvSpPr txBox="1">
              <a:spLocks noChangeArrowheads="1"/>
            </p:cNvSpPr>
            <p:nvPr/>
          </p:nvSpPr>
          <p:spPr bwMode="auto">
            <a:xfrm>
              <a:off x="1296" y="1920"/>
              <a:ext cx="7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63.2%</a:t>
              </a:r>
              <a:r>
                <a:rPr kumimoji="1"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944688" y="4222750"/>
            <a:ext cx="2057400" cy="457200"/>
            <a:chOff x="1200" y="2528"/>
            <a:chExt cx="1296" cy="288"/>
          </a:xfrm>
        </p:grpSpPr>
        <p:sp>
          <p:nvSpPr>
            <p:cNvPr id="44057" name="Text Box 37"/>
            <p:cNvSpPr txBox="1">
              <a:spLocks noChangeArrowheads="1"/>
            </p:cNvSpPr>
            <p:nvPr/>
          </p:nvSpPr>
          <p:spPr bwMode="auto">
            <a:xfrm>
              <a:off x="1200" y="2528"/>
              <a:ext cx="8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-36.8%</a:t>
              </a:r>
              <a:r>
                <a:rPr kumimoji="1"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44058" name="Line 38"/>
            <p:cNvSpPr>
              <a:spLocks noChangeShapeType="1"/>
            </p:cNvSpPr>
            <p:nvPr/>
          </p:nvSpPr>
          <p:spPr bwMode="auto">
            <a:xfrm>
              <a:off x="2112" y="2688"/>
              <a:ext cx="38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48213" name="Object 53"/>
          <p:cNvGraphicFramePr>
            <a:graphicFrameLocks noChangeAspect="1"/>
          </p:cNvGraphicFramePr>
          <p:nvPr/>
        </p:nvGraphicFramePr>
        <p:xfrm>
          <a:off x="1568452" y="1131888"/>
          <a:ext cx="5364163" cy="817562"/>
        </p:xfrm>
        <a:graphic>
          <a:graphicData uri="http://schemas.openxmlformats.org/presentationml/2006/ole">
            <p:oleObj spid="_x0000_s37921" name="Equation" r:id="rId6" imgW="2076512" imgH="314280" progId="">
              <p:embed/>
            </p:oleObj>
          </a:graphicData>
        </a:graphic>
      </p:graphicFrame>
      <p:sp>
        <p:nvSpPr>
          <p:cNvPr id="348220" name="Rectangle 60"/>
          <p:cNvSpPr>
            <a:spLocks noChangeArrowheads="1"/>
          </p:cNvSpPr>
          <p:nvPr/>
        </p:nvSpPr>
        <p:spPr bwMode="auto">
          <a:xfrm>
            <a:off x="4384675" y="45799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暂态分量</a:t>
            </a:r>
          </a:p>
        </p:txBody>
      </p:sp>
      <p:sp>
        <p:nvSpPr>
          <p:cNvPr id="348221" name="Rectangle 61"/>
          <p:cNvSpPr>
            <a:spLocks noChangeArrowheads="1"/>
          </p:cNvSpPr>
          <p:nvPr/>
        </p:nvSpPr>
        <p:spPr bwMode="auto">
          <a:xfrm>
            <a:off x="5010152" y="5114925"/>
            <a:ext cx="323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仅存在于瞬态过程中</a:t>
            </a:r>
          </a:p>
        </p:txBody>
      </p:sp>
      <p:sp>
        <p:nvSpPr>
          <p:cNvPr id="348222" name="Rectangle 62"/>
          <p:cNvSpPr>
            <a:spLocks noChangeArrowheads="1"/>
          </p:cNvSpPr>
          <p:nvPr/>
        </p:nvSpPr>
        <p:spPr bwMode="auto">
          <a:xfrm>
            <a:off x="4262438" y="26733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稳态分量</a:t>
            </a:r>
          </a:p>
        </p:txBody>
      </p:sp>
      <p:sp>
        <p:nvSpPr>
          <p:cNvPr id="348223" name="Rectangle 63"/>
          <p:cNvSpPr>
            <a:spLocks noChangeArrowheads="1"/>
          </p:cNvSpPr>
          <p:nvPr/>
        </p:nvSpPr>
        <p:spPr bwMode="auto">
          <a:xfrm>
            <a:off x="4878388" y="2122488"/>
            <a:ext cx="426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电路达到稳定状态时的电压</a:t>
            </a:r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3135315" y="2100263"/>
            <a:ext cx="3138487" cy="3351212"/>
            <a:chOff x="1975" y="1323"/>
            <a:chExt cx="1977" cy="2111"/>
          </a:xfrm>
        </p:grpSpPr>
        <p:grpSp>
          <p:nvGrpSpPr>
            <p:cNvPr id="44051" name="Group 78"/>
            <p:cNvGrpSpPr>
              <a:grpSpLocks/>
            </p:cNvGrpSpPr>
            <p:nvPr/>
          </p:nvGrpSpPr>
          <p:grpSpPr bwMode="auto">
            <a:xfrm>
              <a:off x="2120" y="1323"/>
              <a:ext cx="1832" cy="2111"/>
              <a:chOff x="1895" y="1368"/>
              <a:chExt cx="1832" cy="2111"/>
            </a:xfrm>
          </p:grpSpPr>
          <p:sp>
            <p:nvSpPr>
              <p:cNvPr id="44053" name="Line 79"/>
              <p:cNvSpPr>
                <a:spLocks noChangeShapeType="1"/>
              </p:cNvSpPr>
              <p:nvPr/>
            </p:nvSpPr>
            <p:spPr bwMode="auto">
              <a:xfrm flipV="1">
                <a:off x="1895" y="2663"/>
                <a:ext cx="1829" cy="5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4054" name="Text Box 80"/>
              <p:cNvSpPr txBox="1">
                <a:spLocks noChangeArrowheads="1"/>
              </p:cNvSpPr>
              <p:nvPr/>
            </p:nvSpPr>
            <p:spPr bwMode="auto">
              <a:xfrm>
                <a:off x="3558" y="2621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i="1">
                    <a:solidFill>
                      <a:srgbClr val="44546A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graphicFrame>
            <p:nvGraphicFramePr>
              <p:cNvPr id="44055" name="Object 81"/>
              <p:cNvGraphicFramePr>
                <a:graphicFrameLocks noChangeAspect="1"/>
              </p:cNvGraphicFramePr>
              <p:nvPr/>
            </p:nvGraphicFramePr>
            <p:xfrm>
              <a:off x="1962" y="1368"/>
              <a:ext cx="311" cy="438"/>
            </p:xfrm>
            <a:graphic>
              <a:graphicData uri="http://schemas.openxmlformats.org/presentationml/2006/ole">
                <p:oleObj spid="_x0000_s37922" name="公式" r:id="rId7" imgW="161810" imgH="200070" progId="">
                  <p:embed/>
                </p:oleObj>
              </a:graphicData>
            </a:graphic>
          </p:graphicFrame>
          <p:sp>
            <p:nvSpPr>
              <p:cNvPr id="44056" name="Line 82"/>
              <p:cNvSpPr>
                <a:spLocks noChangeShapeType="1"/>
              </p:cNvSpPr>
              <p:nvPr/>
            </p:nvSpPr>
            <p:spPr bwMode="auto">
              <a:xfrm flipH="1" flipV="1">
                <a:off x="1896" y="1511"/>
                <a:ext cx="0" cy="1968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44052" name="Object 83"/>
            <p:cNvGraphicFramePr>
              <a:graphicFrameLocks noChangeAspect="1"/>
            </p:cNvGraphicFramePr>
            <p:nvPr/>
          </p:nvGraphicFramePr>
          <p:xfrm>
            <a:off x="1975" y="2555"/>
            <a:ext cx="138" cy="200"/>
          </p:xfrm>
          <a:graphic>
            <a:graphicData uri="http://schemas.openxmlformats.org/presentationml/2006/ole">
              <p:oleObj spid="_x0000_s37923" name="Equation" r:id="rId8" imgW="139639" imgH="203112" progId="">
                <p:embed/>
              </p:oleObj>
            </a:graphicData>
          </a:graphic>
        </p:graphicFrame>
      </p:grpSp>
      <p:graphicFrame>
        <p:nvGraphicFramePr>
          <p:cNvPr id="348244" name="Object 84"/>
          <p:cNvGraphicFramePr>
            <a:graphicFrameLocks noChangeAspect="1"/>
          </p:cNvGraphicFramePr>
          <p:nvPr/>
        </p:nvGraphicFramePr>
        <p:xfrm>
          <a:off x="7116765" y="1400175"/>
          <a:ext cx="1100137" cy="488950"/>
        </p:xfrm>
        <a:graphic>
          <a:graphicData uri="http://schemas.openxmlformats.org/presentationml/2006/ole">
            <p:oleObj spid="_x0000_s37924" name="Equation" r:id="rId9" imgW="457002" imgH="203112" progId="">
              <p:embed/>
            </p:oleObj>
          </a:graphicData>
        </a:graphic>
      </p:graphicFrame>
      <p:pic>
        <p:nvPicPr>
          <p:cNvPr id="4405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766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4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4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4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4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4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autoUpdateAnimBg="0"/>
      <p:bldP spid="348191" grpId="0" animBg="1"/>
      <p:bldP spid="348192" grpId="0" autoUpdateAnimBg="0"/>
      <p:bldP spid="348220" grpId="0"/>
      <p:bldP spid="348221" grpId="0"/>
      <p:bldP spid="348222" grpId="0"/>
      <p:bldP spid="3482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90" name="Freeform 6"/>
          <p:cNvSpPr>
            <a:spLocks/>
          </p:cNvSpPr>
          <p:nvPr/>
        </p:nvSpPr>
        <p:spPr bwMode="auto">
          <a:xfrm flipV="1">
            <a:off x="5715002" y="3109915"/>
            <a:ext cx="2500313" cy="873125"/>
          </a:xfrm>
          <a:custGeom>
            <a:avLst/>
            <a:gdLst>
              <a:gd name="T0" fmla="*/ 0 w 1248"/>
              <a:gd name="T1" fmla="*/ 2147483646 h 624"/>
              <a:gd name="T2" fmla="*/ 2147483646 w 1248"/>
              <a:gd name="T3" fmla="*/ 2147483646 h 624"/>
              <a:gd name="T4" fmla="*/ 2147483646 w 1248"/>
              <a:gd name="T5" fmla="*/ 0 h 624"/>
              <a:gd name="T6" fmla="*/ 0 60000 65536"/>
              <a:gd name="T7" fmla="*/ 0 60000 65536"/>
              <a:gd name="T8" fmla="*/ 0 60000 65536"/>
              <a:gd name="T9" fmla="*/ 0 w 1248"/>
              <a:gd name="T10" fmla="*/ 0 h 624"/>
              <a:gd name="T11" fmla="*/ 1248 w 124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624">
                <a:moveTo>
                  <a:pt x="0" y="624"/>
                </a:moveTo>
                <a:cubicBezTo>
                  <a:pt x="88" y="436"/>
                  <a:pt x="176" y="248"/>
                  <a:pt x="384" y="144"/>
                </a:cubicBezTo>
                <a:cubicBezTo>
                  <a:pt x="592" y="40"/>
                  <a:pt x="920" y="20"/>
                  <a:pt x="1248" y="0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9191" name="Object 7"/>
          <p:cNvGraphicFramePr>
            <a:graphicFrameLocks noChangeAspect="1"/>
          </p:cNvGraphicFramePr>
          <p:nvPr/>
        </p:nvGraphicFramePr>
        <p:xfrm>
          <a:off x="7756525" y="3540125"/>
          <a:ext cx="160338" cy="331788"/>
        </p:xfrm>
        <a:graphic>
          <a:graphicData uri="http://schemas.openxmlformats.org/presentationml/2006/ole">
            <p:oleObj spid="_x0000_s38974" name="Equation" r:id="rId3" imgW="76177" imgH="162000" progId="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715002" y="2286000"/>
            <a:ext cx="2487613" cy="1752600"/>
            <a:chOff x="3600" y="1440"/>
            <a:chExt cx="1567" cy="1104"/>
          </a:xfrm>
        </p:grpSpPr>
        <p:sp>
          <p:nvSpPr>
            <p:cNvPr id="45094" name="Freeform 9"/>
            <p:cNvSpPr>
              <a:spLocks/>
            </p:cNvSpPr>
            <p:nvPr/>
          </p:nvSpPr>
          <p:spPr bwMode="auto">
            <a:xfrm>
              <a:off x="3600" y="1783"/>
              <a:ext cx="1567" cy="761"/>
            </a:xfrm>
            <a:custGeom>
              <a:avLst/>
              <a:gdLst>
                <a:gd name="T0" fmla="*/ 0 w 1248"/>
                <a:gd name="T1" fmla="*/ 1132 h 624"/>
                <a:gd name="T2" fmla="*/ 760 w 1248"/>
                <a:gd name="T3" fmla="*/ 262 h 624"/>
                <a:gd name="T4" fmla="*/ 2471 w 1248"/>
                <a:gd name="T5" fmla="*/ 0 h 624"/>
                <a:gd name="T6" fmla="*/ 0 60000 65536"/>
                <a:gd name="T7" fmla="*/ 0 60000 65536"/>
                <a:gd name="T8" fmla="*/ 0 60000 65536"/>
                <a:gd name="T9" fmla="*/ 0 w 1248"/>
                <a:gd name="T10" fmla="*/ 0 h 624"/>
                <a:gd name="T11" fmla="*/ 1248 w 124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624">
                  <a:moveTo>
                    <a:pt x="0" y="624"/>
                  </a:moveTo>
                  <a:cubicBezTo>
                    <a:pt x="88" y="436"/>
                    <a:pt x="176" y="248"/>
                    <a:pt x="384" y="144"/>
                  </a:cubicBezTo>
                  <a:cubicBezTo>
                    <a:pt x="592" y="40"/>
                    <a:pt x="920" y="20"/>
                    <a:pt x="1248" y="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5095" name="Object 10"/>
            <p:cNvGraphicFramePr>
              <a:graphicFrameLocks noChangeAspect="1"/>
            </p:cNvGraphicFramePr>
            <p:nvPr/>
          </p:nvGraphicFramePr>
          <p:xfrm>
            <a:off x="4814" y="1440"/>
            <a:ext cx="272" cy="359"/>
          </p:xfrm>
          <a:graphic>
            <a:graphicData uri="http://schemas.openxmlformats.org/presentationml/2006/ole">
              <p:oleObj spid="_x0000_s38975" name="公式" r:id="rId4" imgW="161810" imgH="200070" progId="">
                <p:embed/>
              </p:oleObj>
            </a:graphicData>
          </a:graphic>
        </p:graphicFrame>
      </p:grpSp>
      <p:sp>
        <p:nvSpPr>
          <p:cNvPr id="349201" name="Text Box 17"/>
          <p:cNvSpPr txBox="1">
            <a:spLocks noChangeArrowheads="1"/>
          </p:cNvSpPr>
          <p:nvPr/>
        </p:nvSpPr>
        <p:spPr bwMode="auto">
          <a:xfrm>
            <a:off x="1457325" y="4808538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kumimoji="1"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1"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 </a:t>
            </a: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</a:p>
        </p:txBody>
      </p:sp>
      <p:sp>
        <p:nvSpPr>
          <p:cNvPr id="349203" name="Text Box 19"/>
          <p:cNvSpPr txBox="1">
            <a:spLocks noChangeArrowheads="1"/>
          </p:cNvSpPr>
          <p:nvPr/>
        </p:nvSpPr>
        <p:spPr bwMode="auto">
          <a:xfrm>
            <a:off x="0" y="5213350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kumimoji="1" lang="en-US" altLang="zh-CN" b="1" i="1" dirty="0">
                <a:solidFill>
                  <a:prstClr val="blac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</a:t>
            </a:r>
            <a:r>
              <a:rPr kumimoji="1"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表示电容电压</a:t>
            </a:r>
            <a:r>
              <a:rPr kumimoji="1" lang="en-US" altLang="zh-CN" b="1" i="1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en-US" altLang="zh-CN" b="1" i="1" baseline="-25000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从初始值</a:t>
            </a:r>
            <a:r>
              <a:rPr kumimoji="1"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上升到稳态值的</a:t>
            </a:r>
            <a:r>
              <a:rPr kumimoji="1"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63.2%</a:t>
            </a:r>
            <a:r>
              <a:rPr kumimoji="1" lang="zh-CN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时所需时间</a:t>
            </a:r>
            <a:endParaRPr kumimoji="1" lang="zh-CN" altLang="en-US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49204" name="Object 20"/>
          <p:cNvGraphicFramePr>
            <a:graphicFrameLocks noChangeAspect="1"/>
          </p:cNvGraphicFramePr>
          <p:nvPr/>
        </p:nvGraphicFramePr>
        <p:xfrm>
          <a:off x="1455738" y="2462215"/>
          <a:ext cx="3021012" cy="828675"/>
        </p:xfrm>
        <a:graphic>
          <a:graphicData uri="http://schemas.openxmlformats.org/presentationml/2006/ole">
            <p:oleObj spid="_x0000_s38976" name="Equation" r:id="rId5" imgW="1295287" imgH="323730" progId="">
              <p:embed/>
            </p:oleObj>
          </a:graphicData>
        </a:graphic>
      </p:graphicFrame>
      <p:sp>
        <p:nvSpPr>
          <p:cNvPr id="349205" name="Text Box 21"/>
          <p:cNvSpPr txBox="1">
            <a:spLocks noChangeArrowheads="1"/>
          </p:cNvSpPr>
          <p:nvPr/>
        </p:nvSpPr>
        <p:spPr bwMode="auto">
          <a:xfrm>
            <a:off x="457202" y="563563"/>
            <a:ext cx="422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电流</a:t>
            </a:r>
            <a:r>
              <a:rPr lang="en-US" altLang="zh-CN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的变化规律</a:t>
            </a:r>
          </a:p>
        </p:txBody>
      </p:sp>
      <p:graphicFrame>
        <p:nvGraphicFramePr>
          <p:cNvPr id="349206" name="Object 22"/>
          <p:cNvGraphicFramePr>
            <a:graphicFrameLocks noChangeAspect="1"/>
          </p:cNvGraphicFramePr>
          <p:nvPr/>
        </p:nvGraphicFramePr>
        <p:xfrm>
          <a:off x="1616075" y="996950"/>
          <a:ext cx="2757488" cy="869950"/>
        </p:xfrm>
        <a:graphic>
          <a:graphicData uri="http://schemas.openxmlformats.org/presentationml/2006/ole">
            <p:oleObj spid="_x0000_s38977" name="Equation" r:id="rId6" imgW="1447913" imgH="514350" progId="">
              <p:embed/>
            </p:oleObj>
          </a:graphicData>
        </a:graphic>
      </p:graphicFrame>
      <p:sp>
        <p:nvSpPr>
          <p:cNvPr id="349207" name="Rectangle 23"/>
          <p:cNvSpPr>
            <a:spLocks noChangeArrowheads="1"/>
          </p:cNvSpPr>
          <p:nvPr/>
        </p:nvSpPr>
        <p:spPr bwMode="auto">
          <a:xfrm>
            <a:off x="471490" y="4173540"/>
            <a:ext cx="424973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时间常数</a:t>
            </a:r>
            <a:r>
              <a:rPr kumimoji="1" lang="zh-CN" altLang="en-US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的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物理意义</a:t>
            </a:r>
          </a:p>
        </p:txBody>
      </p:sp>
      <p:sp>
        <p:nvSpPr>
          <p:cNvPr id="349213" name="Line 29"/>
          <p:cNvSpPr>
            <a:spLocks noChangeShapeType="1"/>
          </p:cNvSpPr>
          <p:nvPr/>
        </p:nvSpPr>
        <p:spPr bwMode="auto">
          <a:xfrm flipV="1">
            <a:off x="5715000" y="2819400"/>
            <a:ext cx="60960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156325" y="2819400"/>
            <a:ext cx="317500" cy="1600200"/>
            <a:chOff x="3878" y="1776"/>
            <a:chExt cx="200" cy="1008"/>
          </a:xfrm>
        </p:grpSpPr>
        <p:sp>
          <p:nvSpPr>
            <p:cNvPr id="45092" name="Line 31"/>
            <p:cNvSpPr>
              <a:spLocks noChangeShapeType="1"/>
            </p:cNvSpPr>
            <p:nvPr/>
          </p:nvSpPr>
          <p:spPr bwMode="auto">
            <a:xfrm>
              <a:off x="3984" y="1776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5093" name="Text Box 32"/>
            <p:cNvSpPr txBox="1">
              <a:spLocks noChangeArrowheads="1"/>
            </p:cNvSpPr>
            <p:nvPr/>
          </p:nvSpPr>
          <p:spPr bwMode="auto">
            <a:xfrm>
              <a:off x="3878" y="2496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prstClr val="black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</a:t>
              </a:r>
              <a:endParaRPr kumimoji="1" lang="en-US" altLang="zh-CN" b="1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334000" y="2514600"/>
            <a:ext cx="3124200" cy="457200"/>
            <a:chOff x="3360" y="1584"/>
            <a:chExt cx="1968" cy="288"/>
          </a:xfrm>
        </p:grpSpPr>
        <p:sp>
          <p:nvSpPr>
            <p:cNvPr id="45090" name="Line 34"/>
            <p:cNvSpPr>
              <a:spLocks noChangeShapeType="1"/>
            </p:cNvSpPr>
            <p:nvPr/>
          </p:nvSpPr>
          <p:spPr bwMode="auto">
            <a:xfrm flipV="1">
              <a:off x="3587" y="1776"/>
              <a:ext cx="1741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3360" y="1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FF3300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</p:grpSp>
      <p:graphicFrame>
        <p:nvGraphicFramePr>
          <p:cNvPr id="349220" name="Object 36"/>
          <p:cNvGraphicFramePr>
            <a:graphicFrameLocks noChangeAspect="1"/>
          </p:cNvGraphicFramePr>
          <p:nvPr/>
        </p:nvGraphicFramePr>
        <p:xfrm>
          <a:off x="5334000" y="2819400"/>
          <a:ext cx="381000" cy="685800"/>
        </p:xfrm>
        <a:graphic>
          <a:graphicData uri="http://schemas.openxmlformats.org/presentationml/2006/ole">
            <p:oleObj spid="_x0000_s38978" name="Equation" r:id="rId7" imgW="161810" imgH="380970" progId="">
              <p:embed/>
            </p:oleObj>
          </a:graphicData>
        </a:graphic>
      </p:graphicFrame>
      <p:graphicFrame>
        <p:nvGraphicFramePr>
          <p:cNvPr id="349235" name="Object 51"/>
          <p:cNvGraphicFramePr>
            <a:graphicFrameLocks noChangeAspect="1"/>
          </p:cNvGraphicFramePr>
          <p:nvPr/>
        </p:nvGraphicFramePr>
        <p:xfrm>
          <a:off x="1419227" y="3249615"/>
          <a:ext cx="2474913" cy="873125"/>
        </p:xfrm>
        <a:graphic>
          <a:graphicData uri="http://schemas.openxmlformats.org/presentationml/2006/ole">
            <p:oleObj spid="_x0000_s38979" name="Equation" r:id="rId8" imgW="1000032" imgH="323730" progId="">
              <p:embed/>
            </p:oleObj>
          </a:graphicData>
        </a:graphic>
      </p:graphicFrame>
      <p:sp>
        <p:nvSpPr>
          <p:cNvPr id="349238" name="Freeform 54"/>
          <p:cNvSpPr>
            <a:spLocks/>
          </p:cNvSpPr>
          <p:nvPr/>
        </p:nvSpPr>
        <p:spPr bwMode="auto">
          <a:xfrm flipV="1">
            <a:off x="5741990" y="2824165"/>
            <a:ext cx="2757487" cy="1157287"/>
          </a:xfrm>
          <a:custGeom>
            <a:avLst/>
            <a:gdLst>
              <a:gd name="T0" fmla="*/ 0 w 2640"/>
              <a:gd name="T1" fmla="*/ 2147483646 h 1536"/>
              <a:gd name="T2" fmla="*/ 2147483646 w 2640"/>
              <a:gd name="T3" fmla="*/ 2147483646 h 1536"/>
              <a:gd name="T4" fmla="*/ 2147483646 w 2640"/>
              <a:gd name="T5" fmla="*/ 0 h 1536"/>
              <a:gd name="T6" fmla="*/ 0 60000 65536"/>
              <a:gd name="T7" fmla="*/ 0 60000 65536"/>
              <a:gd name="T8" fmla="*/ 0 60000 65536"/>
              <a:gd name="T9" fmla="*/ 0 w 2640"/>
              <a:gd name="T10" fmla="*/ 0 h 1536"/>
              <a:gd name="T11" fmla="*/ 2640 w 2640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1536">
                <a:moveTo>
                  <a:pt x="0" y="1536"/>
                </a:moveTo>
                <a:cubicBezTo>
                  <a:pt x="308" y="1088"/>
                  <a:pt x="616" y="640"/>
                  <a:pt x="1056" y="384"/>
                </a:cubicBezTo>
                <a:cubicBezTo>
                  <a:pt x="1496" y="128"/>
                  <a:pt x="2068" y="64"/>
                  <a:pt x="264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9239" name="Object 55"/>
          <p:cNvGraphicFramePr>
            <a:graphicFrameLocks noChangeAspect="1"/>
          </p:cNvGraphicFramePr>
          <p:nvPr/>
        </p:nvGraphicFramePr>
        <p:xfrm>
          <a:off x="6667502" y="3184527"/>
          <a:ext cx="442913" cy="557213"/>
        </p:xfrm>
        <a:graphic>
          <a:graphicData uri="http://schemas.openxmlformats.org/presentationml/2006/ole">
            <p:oleObj spid="_x0000_s38980" name="公式" r:id="rId9" imgW="161810" imgH="190620" progId="">
              <p:embed/>
            </p:oleObj>
          </a:graphicData>
        </a:graphic>
      </p:graphicFrame>
      <p:graphicFrame>
        <p:nvGraphicFramePr>
          <p:cNvPr id="349241" name="Object 57"/>
          <p:cNvGraphicFramePr>
            <a:graphicFrameLocks noChangeAspect="1"/>
          </p:cNvGraphicFramePr>
          <p:nvPr/>
        </p:nvGraphicFramePr>
        <p:xfrm>
          <a:off x="4527550" y="1314450"/>
          <a:ext cx="1009650" cy="452438"/>
        </p:xfrm>
        <a:graphic>
          <a:graphicData uri="http://schemas.openxmlformats.org/presentationml/2006/ole">
            <p:oleObj spid="_x0000_s38981" name="Equation" r:id="rId10" imgW="428701" imgH="171450" progId="">
              <p:embed/>
            </p:oleObj>
          </a:graphicData>
        </a:graphic>
      </p:graphicFrame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455615" y="1936752"/>
            <a:ext cx="4143375" cy="569913"/>
            <a:chOff x="322" y="1220"/>
            <a:chExt cx="2610" cy="359"/>
          </a:xfrm>
        </p:grpSpPr>
        <p:sp>
          <p:nvSpPr>
            <p:cNvPr id="45086" name="Text Box 77"/>
            <p:cNvSpPr txBox="1">
              <a:spLocks noChangeArrowheads="1"/>
            </p:cNvSpPr>
            <p:nvPr/>
          </p:nvSpPr>
          <p:spPr bwMode="auto">
            <a:xfrm>
              <a:off x="322" y="1244"/>
              <a:ext cx="26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ea typeface="黑体" panose="02010609060101010101" pitchFamily="49" charset="-122"/>
                </a:rPr>
                <a:t>3.</a:t>
              </a:r>
              <a:r>
                <a:rPr kumimoji="1" lang="en-US" altLang="zh-CN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   、   </a:t>
              </a:r>
              <a:r>
                <a:rPr kumimoji="1" lang="zh-CN" altLang="en-US" b="1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变化曲线</a:t>
              </a:r>
            </a:p>
          </p:txBody>
        </p:sp>
        <p:graphicFrame>
          <p:nvGraphicFramePr>
            <p:cNvPr id="45087" name="Object 78"/>
            <p:cNvGraphicFramePr>
              <a:graphicFrameLocks noChangeAspect="1"/>
            </p:cNvGraphicFramePr>
            <p:nvPr/>
          </p:nvGraphicFramePr>
          <p:xfrm>
            <a:off x="658" y="1220"/>
            <a:ext cx="300" cy="359"/>
          </p:xfrm>
          <a:graphic>
            <a:graphicData uri="http://schemas.openxmlformats.org/presentationml/2006/ole">
              <p:oleObj spid="_x0000_s38982" name="公式" r:id="rId11" imgW="161810" imgH="200070" progId="">
                <p:embed/>
              </p:oleObj>
            </a:graphicData>
          </a:graphic>
        </p:graphicFrame>
        <p:graphicFrame>
          <p:nvGraphicFramePr>
            <p:cNvPr id="45088" name="Object 79"/>
            <p:cNvGraphicFramePr>
              <a:graphicFrameLocks noChangeAspect="1"/>
            </p:cNvGraphicFramePr>
            <p:nvPr/>
          </p:nvGraphicFramePr>
          <p:xfrm>
            <a:off x="1169" y="1298"/>
            <a:ext cx="129" cy="242"/>
          </p:xfrm>
          <a:graphic>
            <a:graphicData uri="http://schemas.openxmlformats.org/presentationml/2006/ole">
              <p:oleObj spid="_x0000_s38983" name="Equation" r:id="rId12" imgW="76177" imgH="162000" progId="">
                <p:embed/>
              </p:oleObj>
            </a:graphicData>
          </a:graphic>
        </p:graphicFrame>
        <p:graphicFrame>
          <p:nvGraphicFramePr>
            <p:cNvPr id="45089" name="Object 80"/>
            <p:cNvGraphicFramePr>
              <a:graphicFrameLocks noChangeAspect="1"/>
            </p:cNvGraphicFramePr>
            <p:nvPr/>
          </p:nvGraphicFramePr>
          <p:xfrm>
            <a:off x="1594" y="1221"/>
            <a:ext cx="300" cy="339"/>
          </p:xfrm>
          <a:graphic>
            <a:graphicData uri="http://schemas.openxmlformats.org/presentationml/2006/ole">
              <p:oleObj spid="_x0000_s38984" name="Equation" r:id="rId13" imgW="161810" imgH="190620" progId="">
                <p:embed/>
              </p:oleObj>
            </a:graphicData>
          </a:graphic>
        </p:graphicFrame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5227640" y="1782763"/>
            <a:ext cx="3762375" cy="2646362"/>
            <a:chOff x="1837" y="1389"/>
            <a:chExt cx="2370" cy="1667"/>
          </a:xfrm>
        </p:grpSpPr>
        <p:grpSp>
          <p:nvGrpSpPr>
            <p:cNvPr id="45079" name="Group 82"/>
            <p:cNvGrpSpPr>
              <a:grpSpLocks/>
            </p:cNvGrpSpPr>
            <p:nvPr/>
          </p:nvGrpSpPr>
          <p:grpSpPr bwMode="auto">
            <a:xfrm>
              <a:off x="1837" y="1389"/>
              <a:ext cx="2370" cy="1667"/>
              <a:chOff x="5796" y="1069"/>
              <a:chExt cx="2370" cy="1667"/>
            </a:xfrm>
          </p:grpSpPr>
          <p:sp>
            <p:nvSpPr>
              <p:cNvPr id="45081" name="Line 83"/>
              <p:cNvSpPr>
                <a:spLocks noChangeShapeType="1"/>
              </p:cNvSpPr>
              <p:nvPr/>
            </p:nvSpPr>
            <p:spPr bwMode="auto">
              <a:xfrm flipV="1">
                <a:off x="6033" y="2496"/>
                <a:ext cx="1955" cy="5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5082" name="Text Box 84"/>
              <p:cNvSpPr txBox="1">
                <a:spLocks noChangeArrowheads="1"/>
              </p:cNvSpPr>
              <p:nvPr/>
            </p:nvSpPr>
            <p:spPr bwMode="auto">
              <a:xfrm>
                <a:off x="7988" y="2267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 i="1">
                    <a:solidFill>
                      <a:srgbClr val="44546A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graphicFrame>
            <p:nvGraphicFramePr>
              <p:cNvPr id="45083" name="Object 85"/>
              <p:cNvGraphicFramePr>
                <a:graphicFrameLocks noChangeAspect="1"/>
              </p:cNvGraphicFramePr>
              <p:nvPr/>
            </p:nvGraphicFramePr>
            <p:xfrm>
              <a:off x="6245" y="1069"/>
              <a:ext cx="221" cy="459"/>
            </p:xfrm>
            <a:graphic>
              <a:graphicData uri="http://schemas.openxmlformats.org/presentationml/2006/ole">
                <p:oleObj spid="_x0000_s38985" name="公式" r:id="rId14" imgW="85632" imgH="190620" progId="">
                  <p:embed/>
                </p:oleObj>
              </a:graphicData>
            </a:graphic>
          </p:graphicFrame>
          <p:graphicFrame>
            <p:nvGraphicFramePr>
              <p:cNvPr id="45084" name="Object 86"/>
              <p:cNvGraphicFramePr>
                <a:graphicFrameLocks noChangeAspect="1"/>
              </p:cNvGraphicFramePr>
              <p:nvPr/>
            </p:nvGraphicFramePr>
            <p:xfrm>
              <a:off x="5796" y="1069"/>
              <a:ext cx="216" cy="454"/>
            </p:xfrm>
            <a:graphic>
              <a:graphicData uri="http://schemas.openxmlformats.org/presentationml/2006/ole">
                <p:oleObj spid="_x0000_s38986" name="公式" r:id="rId15" imgW="85632" imgH="190620" progId="">
                  <p:embed/>
                </p:oleObj>
              </a:graphicData>
            </a:graphic>
          </p:graphicFrame>
          <p:sp>
            <p:nvSpPr>
              <p:cNvPr id="45085" name="Line 87"/>
              <p:cNvSpPr>
                <a:spLocks noChangeShapeType="1"/>
              </p:cNvSpPr>
              <p:nvPr/>
            </p:nvSpPr>
            <p:spPr bwMode="auto">
              <a:xfrm flipV="1">
                <a:off x="6094" y="1356"/>
                <a:ext cx="0" cy="138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45080" name="Object 88"/>
            <p:cNvGraphicFramePr>
              <a:graphicFrameLocks noChangeAspect="1"/>
            </p:cNvGraphicFramePr>
            <p:nvPr/>
          </p:nvGraphicFramePr>
          <p:xfrm>
            <a:off x="1989" y="2814"/>
            <a:ext cx="138" cy="200"/>
          </p:xfrm>
          <a:graphic>
            <a:graphicData uri="http://schemas.openxmlformats.org/presentationml/2006/ole">
              <p:oleObj spid="_x0000_s38987" name="Equation" r:id="rId16" imgW="139639" imgH="203112" progId="">
                <p:embed/>
              </p:oleObj>
            </a:graphicData>
          </a:graphic>
        </p:graphicFrame>
      </p:grpSp>
      <p:graphicFrame>
        <p:nvGraphicFramePr>
          <p:cNvPr id="53" name="Object 89"/>
          <p:cNvGraphicFramePr>
            <a:graphicFrameLocks noChangeAspect="1"/>
          </p:cNvGraphicFramePr>
          <p:nvPr/>
        </p:nvGraphicFramePr>
        <p:xfrm>
          <a:off x="2838452" y="4697413"/>
          <a:ext cx="4430713" cy="601662"/>
        </p:xfrm>
        <a:graphic>
          <a:graphicData uri="http://schemas.openxmlformats.org/presentationml/2006/ole">
            <p:oleObj spid="_x0000_s38988" name="Equation" r:id="rId17" imgW="1778000" imgH="241300" progId="">
              <p:embed/>
            </p:oleObj>
          </a:graphicData>
        </a:graphic>
      </p:graphicFrame>
      <p:pic>
        <p:nvPicPr>
          <p:cNvPr id="45078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7375"/>
            <a:ext cx="11874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36471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34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34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0" grpId="0" animBg="1"/>
      <p:bldP spid="349201" grpId="0" autoUpdateAnimBg="0"/>
      <p:bldP spid="349203" grpId="0" autoUpdateAnimBg="0"/>
      <p:bldP spid="349205" grpId="0"/>
      <p:bldP spid="349207" grpId="0" autoUpdateAnimBg="0"/>
      <p:bldP spid="349213" grpId="0" animBg="1"/>
      <p:bldP spid="3492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455" name="Picture 159" descr="3a4a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803525"/>
            <a:ext cx="3443288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9312" name="Rectangle 16"/>
          <p:cNvSpPr>
            <a:spLocks noChangeArrowheads="1"/>
          </p:cNvSpPr>
          <p:nvPr/>
        </p:nvSpPr>
        <p:spPr bwMode="auto">
          <a:xfrm>
            <a:off x="0" y="479425"/>
            <a:ext cx="454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二、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RL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电路的零状态响应</a:t>
            </a:r>
          </a:p>
        </p:txBody>
      </p:sp>
      <p:sp>
        <p:nvSpPr>
          <p:cNvPr id="439328" name="Rectangle 32"/>
          <p:cNvSpPr>
            <a:spLocks noChangeArrowheads="1"/>
          </p:cNvSpPr>
          <p:nvPr/>
        </p:nvSpPr>
        <p:spPr bwMode="auto">
          <a:xfrm>
            <a:off x="385763" y="985838"/>
            <a:ext cx="189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零状态响应 </a:t>
            </a:r>
          </a:p>
        </p:txBody>
      </p:sp>
      <p:sp>
        <p:nvSpPr>
          <p:cNvPr id="439329" name="Rectangle 33"/>
          <p:cNvSpPr>
            <a:spLocks noChangeArrowheads="1"/>
          </p:cNvSpPr>
          <p:nvPr/>
        </p:nvSpPr>
        <p:spPr bwMode="auto">
          <a:xfrm>
            <a:off x="465138" y="1339850"/>
            <a:ext cx="8435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>
                <a:ea typeface="黑体" panose="02010609060101010101" pitchFamily="49" charset="-122"/>
              </a:rPr>
              <a:t>        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储能元件的初始能量为零，仅由电源激励所产生的电路的响应。</a:t>
            </a:r>
          </a:p>
        </p:txBody>
      </p:sp>
      <p:sp>
        <p:nvSpPr>
          <p:cNvPr id="439330" name="Text Box 34"/>
          <p:cNvSpPr txBox="1">
            <a:spLocks noChangeArrowheads="1"/>
          </p:cNvSpPr>
          <p:nvPr/>
        </p:nvSpPr>
        <p:spPr bwMode="auto">
          <a:xfrm>
            <a:off x="1331913" y="2009775"/>
            <a:ext cx="4576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实质：</a:t>
            </a:r>
            <a:r>
              <a:rPr lang="en-US" altLang="zh-CN" b="1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RL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电路的充电过程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439332" name="Text Box 36"/>
          <p:cNvSpPr txBox="1">
            <a:spLocks noChangeArrowheads="1"/>
          </p:cNvSpPr>
          <p:nvPr/>
        </p:nvSpPr>
        <p:spPr bwMode="auto">
          <a:xfrm>
            <a:off x="460375" y="3254375"/>
            <a:ext cx="3252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电感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经电阻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充电</a:t>
            </a:r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528638" y="2566988"/>
            <a:ext cx="2714625" cy="609600"/>
            <a:chOff x="382" y="1617"/>
            <a:chExt cx="1710" cy="384"/>
          </a:xfrm>
        </p:grpSpPr>
        <p:sp>
          <p:nvSpPr>
            <p:cNvPr id="78864" name="Text Box 38"/>
            <p:cNvSpPr txBox="1">
              <a:spLocks noChangeArrowheads="1"/>
            </p:cNvSpPr>
            <p:nvPr/>
          </p:nvSpPr>
          <p:spPr bwMode="auto">
            <a:xfrm>
              <a:off x="382" y="1617"/>
              <a:ext cx="171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b="1" i="1">
                  <a:ea typeface="黑体" panose="02010609060101010101" pitchFamily="49" charset="-122"/>
                </a:rPr>
                <a:t>t</a:t>
              </a:r>
              <a:r>
                <a:rPr lang="en-US" altLang="zh-CN" b="1">
                  <a:ea typeface="黑体" panose="02010609060101010101" pitchFamily="49" charset="-122"/>
                </a:rPr>
                <a:t>=</a:t>
              </a:r>
              <a:r>
                <a:rPr lang="en-US" altLang="zh-CN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时开关  闭合</a:t>
              </a:r>
              <a:endParaRPr lang="zh-CN" altLang="zh-CN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8865" name="Object 39"/>
            <p:cNvGraphicFramePr>
              <a:graphicFrameLocks noChangeAspect="1"/>
            </p:cNvGraphicFramePr>
            <p:nvPr/>
          </p:nvGraphicFramePr>
          <p:xfrm>
            <a:off x="1237" y="1709"/>
            <a:ext cx="177" cy="238"/>
          </p:xfrm>
          <a:graphic>
            <a:graphicData uri="http://schemas.openxmlformats.org/presentationml/2006/ole">
              <p:oleObj spid="_x0000_s53268" name="Equation" r:id="rId4" imgW="95357" imgH="152280" progId="">
                <p:embed/>
              </p:oleObj>
            </a:graphicData>
          </a:graphic>
        </p:graphicFrame>
      </p:grpSp>
      <p:sp>
        <p:nvSpPr>
          <p:cNvPr id="439337" name="Text Box 41"/>
          <p:cNvSpPr txBox="1">
            <a:spLocks noChangeArrowheads="1"/>
          </p:cNvSpPr>
          <p:nvPr/>
        </p:nvSpPr>
        <p:spPr bwMode="auto">
          <a:xfrm>
            <a:off x="5865813" y="4587875"/>
            <a:ext cx="314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换路前电路已处稳态</a:t>
            </a:r>
            <a:r>
              <a:rPr kumimoji="1"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</p:txBody>
      </p:sp>
      <p:graphicFrame>
        <p:nvGraphicFramePr>
          <p:cNvPr id="439428" name="Object 132"/>
          <p:cNvGraphicFramePr>
            <a:graphicFrameLocks noChangeAspect="1"/>
          </p:cNvGraphicFramePr>
          <p:nvPr/>
        </p:nvGraphicFramePr>
        <p:xfrm>
          <a:off x="904875" y="3957638"/>
          <a:ext cx="4032250" cy="779462"/>
        </p:xfrm>
        <a:graphic>
          <a:graphicData uri="http://schemas.openxmlformats.org/presentationml/2006/ole">
            <p:oleObj spid="_x0000_s53269" name="Equation" r:id="rId5" imgW="1752600" imgH="342900" progId="">
              <p:embed/>
            </p:oleObj>
          </a:graphicData>
        </a:graphic>
      </p:graphicFrame>
      <p:graphicFrame>
        <p:nvGraphicFramePr>
          <p:cNvPr id="439429" name="Object 133"/>
          <p:cNvGraphicFramePr>
            <a:graphicFrameLocks noChangeAspect="1"/>
          </p:cNvGraphicFramePr>
          <p:nvPr/>
        </p:nvGraphicFramePr>
        <p:xfrm>
          <a:off x="1254125" y="4970463"/>
          <a:ext cx="3940175" cy="838200"/>
        </p:xfrm>
        <a:graphic>
          <a:graphicData uri="http://schemas.openxmlformats.org/presentationml/2006/ole">
            <p:oleObj spid="_x0000_s53270" name="Equation" r:id="rId6" imgW="1968500" imgH="419100" progId="">
              <p:embed/>
            </p:oleObj>
          </a:graphicData>
        </a:graphic>
      </p:graphicFrame>
      <p:graphicFrame>
        <p:nvGraphicFramePr>
          <p:cNvPr id="439436" name="Object 140"/>
          <p:cNvGraphicFramePr>
            <a:graphicFrameLocks noChangeAspect="1"/>
          </p:cNvGraphicFramePr>
          <p:nvPr/>
        </p:nvGraphicFramePr>
        <p:xfrm>
          <a:off x="5475288" y="5210175"/>
          <a:ext cx="814387" cy="407988"/>
        </p:xfrm>
        <a:graphic>
          <a:graphicData uri="http://schemas.openxmlformats.org/presentationml/2006/ole">
            <p:oleObj spid="_x0000_s53271" name="Equation" r:id="rId7" imgW="355138" imgH="177569" progId="">
              <p:embed/>
            </p:oleObj>
          </a:graphicData>
        </a:graphic>
      </p:graphicFrame>
      <p:graphicFrame>
        <p:nvGraphicFramePr>
          <p:cNvPr id="32" name="Object 141"/>
          <p:cNvGraphicFramePr>
            <a:graphicFrameLocks noChangeAspect="1"/>
          </p:cNvGraphicFramePr>
          <p:nvPr/>
        </p:nvGraphicFramePr>
        <p:xfrm>
          <a:off x="3065463" y="2686050"/>
          <a:ext cx="1423987" cy="474663"/>
        </p:xfrm>
        <a:graphic>
          <a:graphicData uri="http://schemas.openxmlformats.org/presentationml/2006/ole">
            <p:oleObj spid="_x0000_s53272" name="Equation" r:id="rId8" imgW="685800" imgH="228600" progId="">
              <p:embed/>
            </p:oleObj>
          </a:graphicData>
        </a:graphic>
      </p:graphicFrame>
      <p:graphicFrame>
        <p:nvGraphicFramePr>
          <p:cNvPr id="33" name="Object 142"/>
          <p:cNvGraphicFramePr>
            <a:graphicFrameLocks noChangeAspect="1"/>
          </p:cNvGraphicFramePr>
          <p:nvPr/>
        </p:nvGraphicFramePr>
        <p:xfrm>
          <a:off x="3421063" y="3203575"/>
          <a:ext cx="1201737" cy="792163"/>
        </p:xfrm>
        <a:graphic>
          <a:graphicData uri="http://schemas.openxmlformats.org/presentationml/2006/ole">
            <p:oleObj spid="_x0000_s53273" name="Equation" r:id="rId9" imgW="596641" imgH="393529" progId="">
              <p:embed/>
            </p:oleObj>
          </a:graphicData>
        </a:graphic>
      </p:graphicFrame>
      <p:pic>
        <p:nvPicPr>
          <p:cNvPr id="78863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4963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78404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9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9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3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3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3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2" grpId="0" build="p" autoUpdateAnimBg="0"/>
      <p:bldP spid="439328" grpId="0"/>
      <p:bldP spid="439329" grpId="0"/>
      <p:bldP spid="439330" grpId="0" autoUpdateAnimBg="0"/>
      <p:bldP spid="439332" grpId="0"/>
      <p:bldP spid="43933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-17025" y="576265"/>
            <a:ext cx="5651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16504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3.5.1 </a:t>
            </a:r>
            <a:r>
              <a:rPr lang="en-US" altLang="zh-CN" b="1" i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RC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电路的全响应</a:t>
            </a:r>
          </a:p>
        </p:txBody>
      </p:sp>
      <p:sp>
        <p:nvSpPr>
          <p:cNvPr id="350225" name="Rectangle 17"/>
          <p:cNvSpPr>
            <a:spLocks noChangeArrowheads="1"/>
          </p:cNvSpPr>
          <p:nvPr/>
        </p:nvSpPr>
        <p:spPr bwMode="auto">
          <a:xfrm>
            <a:off x="603250" y="1169988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全响应</a:t>
            </a:r>
          </a:p>
        </p:txBody>
      </p:sp>
      <p:sp>
        <p:nvSpPr>
          <p:cNvPr id="350226" name="Rectangle 18"/>
          <p:cNvSpPr>
            <a:spLocks noChangeArrowheads="1"/>
          </p:cNvSpPr>
          <p:nvPr/>
        </p:nvSpPr>
        <p:spPr bwMode="auto">
          <a:xfrm>
            <a:off x="209550" y="1692277"/>
            <a:ext cx="8934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        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电源激励、储能元件的初始能量均不为零时，电路中的响应。</a:t>
            </a:r>
          </a:p>
        </p:txBody>
      </p:sp>
      <p:sp>
        <p:nvSpPr>
          <p:cNvPr id="350230" name="Text Box 22"/>
          <p:cNvSpPr txBox="1">
            <a:spLocks noChangeArrowheads="1"/>
          </p:cNvSpPr>
          <p:nvPr/>
        </p:nvSpPr>
        <p:spPr bwMode="auto">
          <a:xfrm>
            <a:off x="2416175" y="4424363"/>
            <a:ext cx="3252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经电阻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充电</a:t>
            </a:r>
          </a:p>
        </p:txBody>
      </p:sp>
      <p:sp>
        <p:nvSpPr>
          <p:cNvPr id="350232" name="Text Box 24"/>
          <p:cNvSpPr txBox="1">
            <a:spLocks noChangeArrowheads="1"/>
          </p:cNvSpPr>
          <p:nvPr/>
        </p:nvSpPr>
        <p:spPr bwMode="auto">
          <a:xfrm>
            <a:off x="835025" y="3783013"/>
            <a:ext cx="274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  <a:ea typeface="黑体" panose="02010609060101010101" pitchFamily="49" charset="-122"/>
              </a:rPr>
              <a:t>t</a:t>
            </a:r>
            <a:r>
              <a:rPr lang="en-US" altLang="zh-CN" b="1">
                <a:solidFill>
                  <a:prstClr val="black"/>
                </a:solidFill>
                <a:ea typeface="黑体" panose="02010609060101010101" pitchFamily="49" charset="-122"/>
              </a:rPr>
              <a:t>=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时开关</a:t>
            </a:r>
            <a:r>
              <a:rPr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闭合</a:t>
            </a:r>
            <a:endParaRPr lang="zh-CN" altLang="zh-CN" b="1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Group 172"/>
          <p:cNvGrpSpPr>
            <a:grpSpLocks/>
          </p:cNvGrpSpPr>
          <p:nvPr/>
        </p:nvGrpSpPr>
        <p:grpSpPr bwMode="auto">
          <a:xfrm>
            <a:off x="5281613" y="2914652"/>
            <a:ext cx="3687762" cy="2365375"/>
            <a:chOff x="3504" y="1836"/>
            <a:chExt cx="2132" cy="1260"/>
          </a:xfrm>
        </p:grpSpPr>
        <p:sp>
          <p:nvSpPr>
            <p:cNvPr id="46094" name="Oval 76"/>
            <p:cNvSpPr>
              <a:spLocks noChangeArrowheads="1"/>
            </p:cNvSpPr>
            <p:nvPr/>
          </p:nvSpPr>
          <p:spPr bwMode="auto">
            <a:xfrm>
              <a:off x="3504" y="2491"/>
              <a:ext cx="251" cy="26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095" name="Text Box 77"/>
            <p:cNvSpPr txBox="1">
              <a:spLocks noChangeArrowheads="1"/>
            </p:cNvSpPr>
            <p:nvPr/>
          </p:nvSpPr>
          <p:spPr bwMode="auto">
            <a:xfrm>
              <a:off x="3803" y="1836"/>
              <a:ext cx="2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46096" name="Line 78"/>
            <p:cNvSpPr>
              <a:spLocks noChangeShapeType="1"/>
            </p:cNvSpPr>
            <p:nvPr/>
          </p:nvSpPr>
          <p:spPr bwMode="auto">
            <a:xfrm>
              <a:off x="3630" y="2152"/>
              <a:ext cx="0" cy="94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6097" name="Group 79"/>
            <p:cNvGrpSpPr>
              <a:grpSpLocks/>
            </p:cNvGrpSpPr>
            <p:nvPr/>
          </p:nvGrpSpPr>
          <p:grpSpPr bwMode="auto">
            <a:xfrm>
              <a:off x="4986" y="2152"/>
              <a:ext cx="327" cy="944"/>
              <a:chOff x="3072" y="1296"/>
              <a:chExt cx="192" cy="768"/>
            </a:xfrm>
          </p:grpSpPr>
          <p:sp>
            <p:nvSpPr>
              <p:cNvPr id="46116" name="Line 80"/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192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6117" name="Line 81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192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6118" name="Line 82"/>
              <p:cNvSpPr>
                <a:spLocks noChangeShapeType="1"/>
              </p:cNvSpPr>
              <p:nvPr/>
            </p:nvSpPr>
            <p:spPr bwMode="auto">
              <a:xfrm flipV="1">
                <a:off x="3168" y="1296"/>
                <a:ext cx="0" cy="33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6119" name="Line 83"/>
              <p:cNvSpPr>
                <a:spLocks noChangeShapeType="1"/>
              </p:cNvSpPr>
              <p:nvPr/>
            </p:nvSpPr>
            <p:spPr bwMode="auto">
              <a:xfrm flipV="1">
                <a:off x="3168" y="1728"/>
                <a:ext cx="0" cy="33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6098" name="Rectangle 84"/>
            <p:cNvSpPr>
              <a:spLocks noChangeArrowheads="1"/>
            </p:cNvSpPr>
            <p:nvPr/>
          </p:nvSpPr>
          <p:spPr bwMode="auto">
            <a:xfrm>
              <a:off x="4544" y="1867"/>
              <a:ext cx="18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44546A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6099" name="Rectangle 85"/>
            <p:cNvSpPr>
              <a:spLocks noChangeArrowheads="1"/>
            </p:cNvSpPr>
            <p:nvPr/>
          </p:nvSpPr>
          <p:spPr bwMode="auto">
            <a:xfrm>
              <a:off x="3728" y="2504"/>
              <a:ext cx="2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prstClr val="black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46100" name="Rectangle 86"/>
            <p:cNvSpPr>
              <a:spLocks noChangeArrowheads="1"/>
            </p:cNvSpPr>
            <p:nvPr/>
          </p:nvSpPr>
          <p:spPr bwMode="auto">
            <a:xfrm>
              <a:off x="3617" y="2251"/>
              <a:ext cx="18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b="1" i="1">
                  <a:solidFill>
                    <a:prstClr val="black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6101" name="Rectangle 87"/>
            <p:cNvSpPr>
              <a:spLocks noChangeArrowheads="1"/>
            </p:cNvSpPr>
            <p:nvPr/>
          </p:nvSpPr>
          <p:spPr bwMode="auto">
            <a:xfrm>
              <a:off x="3634" y="2636"/>
              <a:ext cx="17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b="1" i="1">
                  <a:solidFill>
                    <a:prstClr val="black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46102" name="Line 88"/>
            <p:cNvSpPr>
              <a:spLocks noChangeShapeType="1"/>
            </p:cNvSpPr>
            <p:nvPr/>
          </p:nvSpPr>
          <p:spPr bwMode="auto">
            <a:xfrm>
              <a:off x="4155" y="2159"/>
              <a:ext cx="318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103" name="Line 89"/>
            <p:cNvSpPr>
              <a:spLocks noChangeShapeType="1"/>
            </p:cNvSpPr>
            <p:nvPr/>
          </p:nvSpPr>
          <p:spPr bwMode="auto">
            <a:xfrm>
              <a:off x="3635" y="3085"/>
              <a:ext cx="1522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104" name="Line 90"/>
            <p:cNvSpPr>
              <a:spLocks noChangeShapeType="1"/>
            </p:cNvSpPr>
            <p:nvPr/>
          </p:nvSpPr>
          <p:spPr bwMode="auto">
            <a:xfrm>
              <a:off x="3624" y="2164"/>
              <a:ext cx="263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105" name="Line 91"/>
            <p:cNvSpPr>
              <a:spLocks noChangeShapeType="1"/>
            </p:cNvSpPr>
            <p:nvPr/>
          </p:nvSpPr>
          <p:spPr bwMode="auto">
            <a:xfrm flipV="1">
              <a:off x="3887" y="2039"/>
              <a:ext cx="261" cy="12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106" name="Line 92"/>
            <p:cNvSpPr>
              <a:spLocks noChangeShapeType="1"/>
            </p:cNvSpPr>
            <p:nvPr/>
          </p:nvSpPr>
          <p:spPr bwMode="auto">
            <a:xfrm>
              <a:off x="3994" y="1964"/>
              <a:ext cx="132" cy="25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107" name="Text Box 93"/>
            <p:cNvSpPr txBox="1">
              <a:spLocks noChangeArrowheads="1"/>
            </p:cNvSpPr>
            <p:nvPr/>
          </p:nvSpPr>
          <p:spPr bwMode="auto">
            <a:xfrm>
              <a:off x="4755" y="2473"/>
              <a:ext cx="39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prstClr val="black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6108" name="Rectangle 94"/>
            <p:cNvSpPr>
              <a:spLocks noChangeArrowheads="1"/>
            </p:cNvSpPr>
            <p:nvPr/>
          </p:nvSpPr>
          <p:spPr bwMode="auto">
            <a:xfrm>
              <a:off x="4485" y="2095"/>
              <a:ext cx="337" cy="138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109" name="Line 95"/>
            <p:cNvSpPr>
              <a:spLocks noChangeShapeType="1"/>
            </p:cNvSpPr>
            <p:nvPr/>
          </p:nvSpPr>
          <p:spPr bwMode="auto">
            <a:xfrm>
              <a:off x="4196" y="2095"/>
              <a:ext cx="268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110" name="Rectangle 96"/>
            <p:cNvSpPr>
              <a:spLocks noChangeArrowheads="1"/>
            </p:cNvSpPr>
            <p:nvPr/>
          </p:nvSpPr>
          <p:spPr bwMode="auto">
            <a:xfrm>
              <a:off x="5135" y="2352"/>
              <a:ext cx="18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b="1" i="1">
                  <a:solidFill>
                    <a:prstClr val="black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6111" name="Rectangle 97"/>
            <p:cNvSpPr>
              <a:spLocks noChangeArrowheads="1"/>
            </p:cNvSpPr>
            <p:nvPr/>
          </p:nvSpPr>
          <p:spPr bwMode="auto">
            <a:xfrm>
              <a:off x="5155" y="2612"/>
              <a:ext cx="173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 i="1">
                  <a:solidFill>
                    <a:prstClr val="black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46112" name="Line 98"/>
            <p:cNvSpPr>
              <a:spLocks noChangeShapeType="1"/>
            </p:cNvSpPr>
            <p:nvPr/>
          </p:nvSpPr>
          <p:spPr bwMode="auto">
            <a:xfrm>
              <a:off x="4822" y="2160"/>
              <a:ext cx="318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113" name="Text Box 99"/>
            <p:cNvSpPr txBox="1">
              <a:spLocks noChangeArrowheads="1"/>
            </p:cNvSpPr>
            <p:nvPr/>
          </p:nvSpPr>
          <p:spPr bwMode="auto">
            <a:xfrm>
              <a:off x="4254" y="1870"/>
              <a:ext cx="14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FF0000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  <p:graphicFrame>
          <p:nvGraphicFramePr>
            <p:cNvPr id="46114" name="Object 100"/>
            <p:cNvGraphicFramePr>
              <a:graphicFrameLocks noChangeAspect="1"/>
            </p:cNvGraphicFramePr>
            <p:nvPr/>
          </p:nvGraphicFramePr>
          <p:xfrm>
            <a:off x="3807" y="2223"/>
            <a:ext cx="358" cy="187"/>
          </p:xfrm>
          <a:graphic>
            <a:graphicData uri="http://schemas.openxmlformats.org/presentationml/2006/ole">
              <p:oleObj spid="_x0000_s39954" name="公式" r:id="rId3" imgW="285801" imgH="152280" progId="">
                <p:embed/>
              </p:oleObj>
            </a:graphicData>
          </a:graphic>
        </p:graphicFrame>
        <p:sp>
          <p:nvSpPr>
            <p:cNvPr id="46115" name="Text Box 101"/>
            <p:cNvSpPr txBox="1">
              <a:spLocks noChangeArrowheads="1"/>
            </p:cNvSpPr>
            <p:nvPr/>
          </p:nvSpPr>
          <p:spPr bwMode="auto">
            <a:xfrm>
              <a:off x="5313" y="2483"/>
              <a:ext cx="32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b="1" i="1">
                  <a:solidFill>
                    <a:srgbClr val="FF0000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1800" i="1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350315" name="Text Box 107"/>
          <p:cNvSpPr txBox="1">
            <a:spLocks noChangeArrowheads="1"/>
          </p:cNvSpPr>
          <p:nvPr/>
        </p:nvSpPr>
        <p:spPr bwMode="auto">
          <a:xfrm>
            <a:off x="2393950" y="5038725"/>
            <a:ext cx="3252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经电阻</a:t>
            </a:r>
            <a:r>
              <a:rPr lang="en-US" altLang="zh-CN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放电</a:t>
            </a:r>
          </a:p>
        </p:txBody>
      </p:sp>
      <p:sp>
        <p:nvSpPr>
          <p:cNvPr id="350366" name="Text Box 158"/>
          <p:cNvSpPr txBox="1">
            <a:spLocks noChangeArrowheads="1"/>
          </p:cNvSpPr>
          <p:nvPr/>
        </p:nvSpPr>
        <p:spPr bwMode="auto">
          <a:xfrm>
            <a:off x="758825" y="2708277"/>
            <a:ext cx="450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图示电路中换路前电路已处稳态</a:t>
            </a:r>
            <a:r>
              <a:rPr kumimoji="1"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</p:txBody>
      </p:sp>
      <p:graphicFrame>
        <p:nvGraphicFramePr>
          <p:cNvPr id="53" name="Object 105"/>
          <p:cNvGraphicFramePr>
            <a:graphicFrameLocks noChangeAspect="1"/>
          </p:cNvGraphicFramePr>
          <p:nvPr/>
        </p:nvGraphicFramePr>
        <p:xfrm>
          <a:off x="1998665" y="3236915"/>
          <a:ext cx="1978025" cy="593725"/>
        </p:xfrm>
        <a:graphic>
          <a:graphicData uri="http://schemas.openxmlformats.org/presentationml/2006/ole">
            <p:oleObj spid="_x0000_s39955" name="Equation" r:id="rId4" imgW="761669" imgH="228501" progId="">
              <p:embed/>
            </p:oleObj>
          </a:graphicData>
        </a:graphic>
      </p:graphicFrame>
      <p:graphicFrame>
        <p:nvGraphicFramePr>
          <p:cNvPr id="54" name="Object 106"/>
          <p:cNvGraphicFramePr>
            <a:graphicFrameLocks noChangeAspect="1"/>
          </p:cNvGraphicFramePr>
          <p:nvPr/>
        </p:nvGraphicFramePr>
        <p:xfrm>
          <a:off x="1306515" y="4572002"/>
          <a:ext cx="973137" cy="474663"/>
        </p:xfrm>
        <a:graphic>
          <a:graphicData uri="http://schemas.openxmlformats.org/presentationml/2006/ole">
            <p:oleObj spid="_x0000_s39956" name="Equation" r:id="rId5" imgW="469900" imgH="228600" progId="">
              <p:embed/>
            </p:oleObj>
          </a:graphicData>
        </a:graphic>
      </p:graphicFrame>
      <p:graphicFrame>
        <p:nvGraphicFramePr>
          <p:cNvPr id="55" name="Object 107"/>
          <p:cNvGraphicFramePr>
            <a:graphicFrameLocks noChangeAspect="1"/>
          </p:cNvGraphicFramePr>
          <p:nvPr/>
        </p:nvGraphicFramePr>
        <p:xfrm>
          <a:off x="1306515" y="5199065"/>
          <a:ext cx="974725" cy="473075"/>
        </p:xfrm>
        <a:graphic>
          <a:graphicData uri="http://schemas.openxmlformats.org/presentationml/2006/ole">
            <p:oleObj spid="_x0000_s39957" name="Equation" r:id="rId6" imgW="469900" imgH="228600" progId="">
              <p:embed/>
            </p:oleObj>
          </a:graphicData>
        </a:graphic>
      </p:graphicFrame>
      <p:pic>
        <p:nvPicPr>
          <p:cNvPr id="46093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69250" y="5648325"/>
            <a:ext cx="11874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114550" y="36972"/>
            <a:ext cx="519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3.5 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一阶电路的完全响应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10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5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/>
      <p:bldP spid="350225" grpId="0"/>
      <p:bldP spid="350226" grpId="0"/>
      <p:bldP spid="350230" grpId="0"/>
      <p:bldP spid="350232" grpId="0"/>
      <p:bldP spid="350315" grpId="0"/>
      <p:bldP spid="35036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AutoShape 3"/>
          <p:cNvSpPr>
            <a:spLocks noChangeArrowheads="1"/>
          </p:cNvSpPr>
          <p:nvPr/>
        </p:nvSpPr>
        <p:spPr bwMode="auto">
          <a:xfrm>
            <a:off x="4186240" y="2989265"/>
            <a:ext cx="936625" cy="536575"/>
          </a:xfrm>
          <a:prstGeom prst="rightArrow">
            <a:avLst>
              <a:gd name="adj1" fmla="val 50000"/>
              <a:gd name="adj2" fmla="val 43639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1074" name="Text Box 98"/>
          <p:cNvSpPr txBox="1">
            <a:spLocks noChangeArrowheads="1"/>
          </p:cNvSpPr>
          <p:nvPr/>
        </p:nvSpPr>
        <p:spPr bwMode="auto">
          <a:xfrm>
            <a:off x="6400802" y="409733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66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全响应</a:t>
            </a:r>
          </a:p>
        </p:txBody>
      </p:sp>
      <p:sp>
        <p:nvSpPr>
          <p:cNvPr id="511075" name="Text Box 99"/>
          <p:cNvSpPr txBox="1">
            <a:spLocks noChangeArrowheads="1"/>
          </p:cNvSpPr>
          <p:nvPr/>
        </p:nvSpPr>
        <p:spPr bwMode="auto">
          <a:xfrm>
            <a:off x="1439863" y="447675"/>
            <a:ext cx="204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66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零输入响应</a:t>
            </a:r>
          </a:p>
        </p:txBody>
      </p:sp>
      <p:sp>
        <p:nvSpPr>
          <p:cNvPr id="511076" name="Text Box 100"/>
          <p:cNvSpPr txBox="1">
            <a:spLocks noChangeArrowheads="1"/>
          </p:cNvSpPr>
          <p:nvPr/>
        </p:nvSpPr>
        <p:spPr bwMode="auto">
          <a:xfrm>
            <a:off x="1549400" y="5592763"/>
            <a:ext cx="193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66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零状态响应</a:t>
            </a:r>
          </a:p>
        </p:txBody>
      </p:sp>
      <p:sp>
        <p:nvSpPr>
          <p:cNvPr id="511139" name="Rectangle 163"/>
          <p:cNvSpPr>
            <a:spLocks noChangeArrowheads="1"/>
          </p:cNvSpPr>
          <p:nvPr/>
        </p:nvSpPr>
        <p:spPr bwMode="auto">
          <a:xfrm>
            <a:off x="1920875" y="2752727"/>
            <a:ext cx="946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>
                <a:solidFill>
                  <a:srgbClr val="0000FF"/>
                </a:solidFill>
                <a:ea typeface="仿宋_GB2312" pitchFamily="49" charset="-122"/>
              </a:rPr>
              <a:t>＋</a:t>
            </a:r>
          </a:p>
        </p:txBody>
      </p:sp>
      <p:grpSp>
        <p:nvGrpSpPr>
          <p:cNvPr id="2" name="Group 186"/>
          <p:cNvGrpSpPr>
            <a:grpSpLocks/>
          </p:cNvGrpSpPr>
          <p:nvPr/>
        </p:nvGrpSpPr>
        <p:grpSpPr bwMode="auto">
          <a:xfrm>
            <a:off x="5116513" y="1971675"/>
            <a:ext cx="3676650" cy="2057400"/>
            <a:chOff x="3223" y="1242"/>
            <a:chExt cx="2316" cy="1296"/>
          </a:xfrm>
        </p:grpSpPr>
        <p:sp>
          <p:nvSpPr>
            <p:cNvPr id="47189" name="Line 52"/>
            <p:cNvSpPr>
              <a:spLocks noChangeShapeType="1"/>
            </p:cNvSpPr>
            <p:nvPr/>
          </p:nvSpPr>
          <p:spPr bwMode="auto">
            <a:xfrm>
              <a:off x="5126" y="1960"/>
              <a:ext cx="22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7190" name="Group 54"/>
            <p:cNvGrpSpPr>
              <a:grpSpLocks/>
            </p:cNvGrpSpPr>
            <p:nvPr/>
          </p:nvGrpSpPr>
          <p:grpSpPr bwMode="auto">
            <a:xfrm>
              <a:off x="3910" y="1500"/>
              <a:ext cx="337" cy="330"/>
              <a:chOff x="1309" y="489"/>
              <a:chExt cx="371" cy="359"/>
            </a:xfrm>
          </p:grpSpPr>
          <p:sp>
            <p:nvSpPr>
              <p:cNvPr id="47227" name="Oval 55"/>
              <p:cNvSpPr>
                <a:spLocks noChangeArrowheads="1"/>
              </p:cNvSpPr>
              <p:nvPr/>
            </p:nvSpPr>
            <p:spPr bwMode="auto">
              <a:xfrm flipH="1" flipV="1">
                <a:off x="1618" y="489"/>
                <a:ext cx="62" cy="61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28" name="Oval 56"/>
              <p:cNvSpPr>
                <a:spLocks noChangeArrowheads="1"/>
              </p:cNvSpPr>
              <p:nvPr/>
            </p:nvSpPr>
            <p:spPr bwMode="auto">
              <a:xfrm flipH="1" flipV="1">
                <a:off x="1309" y="489"/>
                <a:ext cx="62" cy="61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29" name="Oval 57"/>
              <p:cNvSpPr>
                <a:spLocks noChangeArrowheads="1"/>
              </p:cNvSpPr>
              <p:nvPr/>
            </p:nvSpPr>
            <p:spPr bwMode="auto">
              <a:xfrm>
                <a:off x="1518" y="781"/>
                <a:ext cx="76" cy="67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7191" name="Text Box 59"/>
            <p:cNvSpPr txBox="1">
              <a:spLocks noChangeArrowheads="1"/>
            </p:cNvSpPr>
            <p:nvPr/>
          </p:nvSpPr>
          <p:spPr bwMode="auto">
            <a:xfrm rot="10800000" flipH="1" flipV="1">
              <a:off x="4176" y="157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grpSp>
          <p:nvGrpSpPr>
            <p:cNvPr id="47192" name="Group 60"/>
            <p:cNvGrpSpPr>
              <a:grpSpLocks/>
            </p:cNvGrpSpPr>
            <p:nvPr/>
          </p:nvGrpSpPr>
          <p:grpSpPr bwMode="auto">
            <a:xfrm>
              <a:off x="4278" y="1907"/>
              <a:ext cx="394" cy="357"/>
              <a:chOff x="1719" y="923"/>
              <a:chExt cx="433" cy="388"/>
            </a:xfrm>
          </p:grpSpPr>
          <p:cxnSp>
            <p:nvCxnSpPr>
              <p:cNvPr id="47225" name="AutoShape 61"/>
              <p:cNvCxnSpPr>
                <a:cxnSpLocks noChangeShapeType="1"/>
              </p:cNvCxnSpPr>
              <p:nvPr/>
            </p:nvCxnSpPr>
            <p:spPr bwMode="auto">
              <a:xfrm>
                <a:off x="1719" y="923"/>
                <a:ext cx="433" cy="383"/>
              </a:xfrm>
              <a:prstGeom prst="curvedConnector3">
                <a:avLst>
                  <a:gd name="adj1" fmla="val 139287"/>
                </a:avLst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aphicFrame>
            <p:nvGraphicFramePr>
              <p:cNvPr id="47226" name="Object 62"/>
              <p:cNvGraphicFramePr>
                <a:graphicFrameLocks noChangeAspect="1"/>
              </p:cNvGraphicFramePr>
              <p:nvPr/>
            </p:nvGraphicFramePr>
            <p:xfrm>
              <a:off x="1917" y="1007"/>
              <a:ext cx="175" cy="304"/>
            </p:xfrm>
            <a:graphic>
              <a:graphicData uri="http://schemas.openxmlformats.org/presentationml/2006/ole">
                <p:oleObj spid="_x0000_s41022" name="Equation" r:id="rId3" imgW="76177" imgH="162000" progId="">
                  <p:embed/>
                </p:oleObj>
              </a:graphicData>
            </a:graphic>
          </p:graphicFrame>
        </p:grpSp>
        <p:sp>
          <p:nvSpPr>
            <p:cNvPr id="47193" name="Line 64"/>
            <p:cNvSpPr>
              <a:spLocks noChangeShapeType="1"/>
            </p:cNvSpPr>
            <p:nvPr/>
          </p:nvSpPr>
          <p:spPr bwMode="auto">
            <a:xfrm flipH="1">
              <a:off x="3948" y="1563"/>
              <a:ext cx="260" cy="12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47194" name="AutoShape 65"/>
            <p:cNvCxnSpPr>
              <a:cxnSpLocks noChangeShapeType="1"/>
            </p:cNvCxnSpPr>
            <p:nvPr/>
          </p:nvCxnSpPr>
          <p:spPr bwMode="auto">
            <a:xfrm rot="18928008" flipH="1">
              <a:off x="4013" y="1491"/>
              <a:ext cx="224" cy="214"/>
            </a:xfrm>
            <a:prstGeom prst="curvedConnector3">
              <a:avLst>
                <a:gd name="adj1" fmla="val 87500"/>
              </a:avLst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7195" name="Line 66"/>
            <p:cNvSpPr>
              <a:spLocks noChangeShapeType="1"/>
            </p:cNvSpPr>
            <p:nvPr/>
          </p:nvSpPr>
          <p:spPr bwMode="auto">
            <a:xfrm>
              <a:off x="3589" y="1542"/>
              <a:ext cx="324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96" name="Text Box 67"/>
            <p:cNvSpPr txBox="1">
              <a:spLocks noChangeArrowheads="1"/>
            </p:cNvSpPr>
            <p:nvPr/>
          </p:nvSpPr>
          <p:spPr bwMode="auto">
            <a:xfrm>
              <a:off x="3769" y="1325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ea typeface="宋体" panose="02010600030101010101" pitchFamily="2" charset="-122"/>
                </a:rPr>
                <a:t>a</a:t>
              </a:r>
              <a:endParaRPr kumimoji="1" lang="zh-CN" altLang="zh-CN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97" name="Text Box 68"/>
            <p:cNvSpPr txBox="1">
              <a:spLocks noChangeArrowheads="1"/>
            </p:cNvSpPr>
            <p:nvPr/>
          </p:nvSpPr>
          <p:spPr bwMode="auto">
            <a:xfrm>
              <a:off x="3948" y="171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ea typeface="宋体" panose="02010600030101010101" pitchFamily="2" charset="-122"/>
                </a:rPr>
                <a:t>b</a:t>
              </a:r>
              <a:endParaRPr kumimoji="1" lang="zh-CN" altLang="zh-CN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7198" name="Object 69"/>
            <p:cNvGraphicFramePr>
              <a:graphicFrameLocks noChangeAspect="1"/>
            </p:cNvGraphicFramePr>
            <p:nvPr/>
          </p:nvGraphicFramePr>
          <p:xfrm>
            <a:off x="3957" y="1268"/>
            <a:ext cx="325" cy="161"/>
          </p:xfrm>
          <a:graphic>
            <a:graphicData uri="http://schemas.openxmlformats.org/presentationml/2006/ole">
              <p:oleObj spid="_x0000_s41023" name="Equation" r:id="rId4" imgW="304710" imgH="152280" progId="">
                <p:embed/>
              </p:oleObj>
            </a:graphicData>
          </a:graphic>
        </p:graphicFrame>
        <p:grpSp>
          <p:nvGrpSpPr>
            <p:cNvPr id="47199" name="Group 71"/>
            <p:cNvGrpSpPr>
              <a:grpSpLocks/>
            </p:cNvGrpSpPr>
            <p:nvPr/>
          </p:nvGrpSpPr>
          <p:grpSpPr bwMode="auto">
            <a:xfrm rot="-5400000">
              <a:off x="4679" y="1029"/>
              <a:ext cx="111" cy="1012"/>
              <a:chOff x="2784" y="912"/>
              <a:chExt cx="96" cy="864"/>
            </a:xfrm>
          </p:grpSpPr>
          <p:sp>
            <p:nvSpPr>
              <p:cNvPr id="47222" name="Rectangle 72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96" cy="192"/>
              </a:xfrm>
              <a:prstGeom prst="rect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800" b="1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223" name="Line 73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33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7224" name="Line 74"/>
              <p:cNvSpPr>
                <a:spLocks noChangeShapeType="1"/>
              </p:cNvSpPr>
              <p:nvPr/>
            </p:nvSpPr>
            <p:spPr bwMode="auto">
              <a:xfrm flipV="1">
                <a:off x="2832" y="912"/>
                <a:ext cx="0" cy="33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7200" name="Line 75"/>
            <p:cNvSpPr>
              <a:spLocks noChangeShapeType="1"/>
            </p:cNvSpPr>
            <p:nvPr/>
          </p:nvSpPr>
          <p:spPr bwMode="auto">
            <a:xfrm>
              <a:off x="3589" y="2530"/>
              <a:ext cx="1646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201" name="Line 76"/>
            <p:cNvSpPr>
              <a:spLocks noChangeShapeType="1"/>
            </p:cNvSpPr>
            <p:nvPr/>
          </p:nvSpPr>
          <p:spPr bwMode="auto">
            <a:xfrm>
              <a:off x="4130" y="1838"/>
              <a:ext cx="0" cy="68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202" name="Text Box 77"/>
            <p:cNvSpPr txBox="1">
              <a:spLocks noChangeArrowheads="1"/>
            </p:cNvSpPr>
            <p:nvPr/>
          </p:nvSpPr>
          <p:spPr bwMode="auto">
            <a:xfrm>
              <a:off x="4629" y="12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prstClr val="black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7203" name="Oval 79"/>
            <p:cNvSpPr>
              <a:spLocks noChangeArrowheads="1"/>
            </p:cNvSpPr>
            <p:nvPr/>
          </p:nvSpPr>
          <p:spPr bwMode="auto">
            <a:xfrm>
              <a:off x="3484" y="1929"/>
              <a:ext cx="225" cy="221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204" name="Line 80"/>
            <p:cNvSpPr>
              <a:spLocks noChangeShapeType="1"/>
            </p:cNvSpPr>
            <p:nvPr/>
          </p:nvSpPr>
          <p:spPr bwMode="auto">
            <a:xfrm>
              <a:off x="3596" y="1542"/>
              <a:ext cx="0" cy="99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205" name="Text Box 82"/>
            <p:cNvSpPr txBox="1">
              <a:spLocks noChangeArrowheads="1"/>
            </p:cNvSpPr>
            <p:nvPr/>
          </p:nvSpPr>
          <p:spPr bwMode="auto">
            <a:xfrm>
              <a:off x="3223" y="1927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1800" baseline="-25000">
                  <a:solidFill>
                    <a:srgbClr val="FF33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graphicFrame>
          <p:nvGraphicFramePr>
            <p:cNvPr id="47206" name="Object 83"/>
            <p:cNvGraphicFramePr>
              <a:graphicFrameLocks noChangeAspect="1"/>
            </p:cNvGraphicFramePr>
            <p:nvPr/>
          </p:nvGraphicFramePr>
          <p:xfrm>
            <a:off x="4622" y="1533"/>
            <a:ext cx="196" cy="256"/>
          </p:xfrm>
          <a:graphic>
            <a:graphicData uri="http://schemas.openxmlformats.org/presentationml/2006/ole">
              <p:oleObj spid="_x0000_s41024" name="Equation" r:id="rId5" imgW="171534" imgH="190620" progId="">
                <p:embed/>
              </p:oleObj>
            </a:graphicData>
          </a:graphic>
        </p:graphicFrame>
        <p:sp>
          <p:nvSpPr>
            <p:cNvPr id="47207" name="Rectangle 84"/>
            <p:cNvSpPr>
              <a:spLocks noChangeArrowheads="1"/>
            </p:cNvSpPr>
            <p:nvPr/>
          </p:nvSpPr>
          <p:spPr bwMode="auto">
            <a:xfrm>
              <a:off x="4447" y="1505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7208" name="Rectangle 85"/>
            <p:cNvSpPr>
              <a:spLocks noChangeArrowheads="1"/>
            </p:cNvSpPr>
            <p:nvPr/>
          </p:nvSpPr>
          <p:spPr bwMode="auto">
            <a:xfrm>
              <a:off x="4832" y="149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47209" name="Line 87"/>
            <p:cNvSpPr>
              <a:spLocks noChangeShapeType="1"/>
            </p:cNvSpPr>
            <p:nvPr/>
          </p:nvSpPr>
          <p:spPr bwMode="auto">
            <a:xfrm>
              <a:off x="5121" y="2061"/>
              <a:ext cx="226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210" name="Line 88"/>
            <p:cNvSpPr>
              <a:spLocks noChangeShapeType="1"/>
            </p:cNvSpPr>
            <p:nvPr/>
          </p:nvSpPr>
          <p:spPr bwMode="auto">
            <a:xfrm>
              <a:off x="5235" y="1528"/>
              <a:ext cx="0" cy="43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211" name="Line 89"/>
            <p:cNvSpPr>
              <a:spLocks noChangeShapeType="1"/>
            </p:cNvSpPr>
            <p:nvPr/>
          </p:nvSpPr>
          <p:spPr bwMode="auto">
            <a:xfrm>
              <a:off x="5235" y="2074"/>
              <a:ext cx="0" cy="46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7212" name="Object 91"/>
            <p:cNvGraphicFramePr>
              <a:graphicFrameLocks noChangeAspect="1"/>
            </p:cNvGraphicFramePr>
            <p:nvPr/>
          </p:nvGraphicFramePr>
          <p:xfrm>
            <a:off x="4904" y="1871"/>
            <a:ext cx="193" cy="257"/>
          </p:xfrm>
          <a:graphic>
            <a:graphicData uri="http://schemas.openxmlformats.org/presentationml/2006/ole">
              <p:oleObj spid="_x0000_s41025" name="Equation" r:id="rId6" imgW="171534" imgH="200070" progId="">
                <p:embed/>
              </p:oleObj>
            </a:graphicData>
          </a:graphic>
        </p:graphicFrame>
        <p:graphicFrame>
          <p:nvGraphicFramePr>
            <p:cNvPr id="47213" name="Object 92"/>
            <p:cNvGraphicFramePr>
              <a:graphicFrameLocks noChangeAspect="1"/>
            </p:cNvGraphicFramePr>
            <p:nvPr/>
          </p:nvGraphicFramePr>
          <p:xfrm>
            <a:off x="5369" y="1936"/>
            <a:ext cx="170" cy="186"/>
          </p:xfrm>
          <a:graphic>
            <a:graphicData uri="http://schemas.openxmlformats.org/presentationml/2006/ole">
              <p:oleObj spid="_x0000_s41026" name="Equation" r:id="rId7" imgW="123721" imgH="152280" progId="">
                <p:embed/>
              </p:oleObj>
            </a:graphicData>
          </a:graphic>
        </p:graphicFrame>
        <p:sp>
          <p:nvSpPr>
            <p:cNvPr id="47214" name="Oval 94"/>
            <p:cNvSpPr>
              <a:spLocks noChangeArrowheads="1"/>
            </p:cNvSpPr>
            <p:nvPr/>
          </p:nvSpPr>
          <p:spPr bwMode="auto">
            <a:xfrm>
              <a:off x="4019" y="2081"/>
              <a:ext cx="225" cy="221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215" name="Text Box 97"/>
            <p:cNvSpPr txBox="1">
              <a:spLocks noChangeArrowheads="1"/>
            </p:cNvSpPr>
            <p:nvPr/>
          </p:nvSpPr>
          <p:spPr bwMode="auto">
            <a:xfrm>
              <a:off x="3782" y="20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prstClr val="black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47216" name="Rectangle 180"/>
            <p:cNvSpPr>
              <a:spLocks noChangeArrowheads="1"/>
            </p:cNvSpPr>
            <p:nvPr/>
          </p:nvSpPr>
          <p:spPr bwMode="auto">
            <a:xfrm>
              <a:off x="3426" y="1734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7217" name="Rectangle 181"/>
            <p:cNvSpPr>
              <a:spLocks noChangeArrowheads="1"/>
            </p:cNvSpPr>
            <p:nvPr/>
          </p:nvSpPr>
          <p:spPr bwMode="auto">
            <a:xfrm>
              <a:off x="3432" y="20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47218" name="Rectangle 182"/>
            <p:cNvSpPr>
              <a:spLocks noChangeArrowheads="1"/>
            </p:cNvSpPr>
            <p:nvPr/>
          </p:nvSpPr>
          <p:spPr bwMode="auto">
            <a:xfrm>
              <a:off x="3976" y="1870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7219" name="Rectangle 183"/>
            <p:cNvSpPr>
              <a:spLocks noChangeArrowheads="1"/>
            </p:cNvSpPr>
            <p:nvPr/>
          </p:nvSpPr>
          <p:spPr bwMode="auto">
            <a:xfrm>
              <a:off x="3982" y="22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47220" name="Rectangle 184"/>
            <p:cNvSpPr>
              <a:spLocks noChangeArrowheads="1"/>
            </p:cNvSpPr>
            <p:nvPr/>
          </p:nvSpPr>
          <p:spPr bwMode="auto">
            <a:xfrm>
              <a:off x="5052" y="1710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7221" name="Rectangle 185"/>
            <p:cNvSpPr>
              <a:spLocks noChangeArrowheads="1"/>
            </p:cNvSpPr>
            <p:nvPr/>
          </p:nvSpPr>
          <p:spPr bwMode="auto">
            <a:xfrm>
              <a:off x="5058" y="206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</p:grpSp>
      <p:grpSp>
        <p:nvGrpSpPr>
          <p:cNvPr id="6" name="Group 229"/>
          <p:cNvGrpSpPr>
            <a:grpSpLocks/>
          </p:cNvGrpSpPr>
          <p:nvPr/>
        </p:nvGrpSpPr>
        <p:grpSpPr bwMode="auto">
          <a:xfrm>
            <a:off x="1177927" y="3467100"/>
            <a:ext cx="3057525" cy="2057400"/>
            <a:chOff x="742" y="2184"/>
            <a:chExt cx="1926" cy="1296"/>
          </a:xfrm>
        </p:grpSpPr>
        <p:sp>
          <p:nvSpPr>
            <p:cNvPr id="47152" name="Line 188"/>
            <p:cNvSpPr>
              <a:spLocks noChangeShapeType="1"/>
            </p:cNvSpPr>
            <p:nvPr/>
          </p:nvSpPr>
          <p:spPr bwMode="auto">
            <a:xfrm>
              <a:off x="2279" y="2902"/>
              <a:ext cx="22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7153" name="Group 189"/>
            <p:cNvGrpSpPr>
              <a:grpSpLocks/>
            </p:cNvGrpSpPr>
            <p:nvPr/>
          </p:nvGrpSpPr>
          <p:grpSpPr bwMode="auto">
            <a:xfrm>
              <a:off x="1063" y="2442"/>
              <a:ext cx="337" cy="330"/>
              <a:chOff x="1309" y="489"/>
              <a:chExt cx="371" cy="359"/>
            </a:xfrm>
          </p:grpSpPr>
          <p:sp>
            <p:nvSpPr>
              <p:cNvPr id="47186" name="Oval 190"/>
              <p:cNvSpPr>
                <a:spLocks noChangeArrowheads="1"/>
              </p:cNvSpPr>
              <p:nvPr/>
            </p:nvSpPr>
            <p:spPr bwMode="auto">
              <a:xfrm flipH="1" flipV="1">
                <a:off x="1618" y="489"/>
                <a:ext cx="62" cy="61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87" name="Oval 191"/>
              <p:cNvSpPr>
                <a:spLocks noChangeArrowheads="1"/>
              </p:cNvSpPr>
              <p:nvPr/>
            </p:nvSpPr>
            <p:spPr bwMode="auto">
              <a:xfrm flipH="1" flipV="1">
                <a:off x="1309" y="489"/>
                <a:ext cx="62" cy="61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88" name="Oval 192"/>
              <p:cNvSpPr>
                <a:spLocks noChangeArrowheads="1"/>
              </p:cNvSpPr>
              <p:nvPr/>
            </p:nvSpPr>
            <p:spPr bwMode="auto">
              <a:xfrm>
                <a:off x="1518" y="781"/>
                <a:ext cx="76" cy="67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7154" name="Text Box 193"/>
            <p:cNvSpPr txBox="1">
              <a:spLocks noChangeArrowheads="1"/>
            </p:cNvSpPr>
            <p:nvPr/>
          </p:nvSpPr>
          <p:spPr bwMode="auto">
            <a:xfrm rot="10649000" flipH="1" flipV="1">
              <a:off x="1329" y="251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grpSp>
          <p:nvGrpSpPr>
            <p:cNvPr id="47155" name="Group 194"/>
            <p:cNvGrpSpPr>
              <a:grpSpLocks/>
            </p:cNvGrpSpPr>
            <p:nvPr/>
          </p:nvGrpSpPr>
          <p:grpSpPr bwMode="auto">
            <a:xfrm>
              <a:off x="1431" y="2849"/>
              <a:ext cx="394" cy="357"/>
              <a:chOff x="1719" y="923"/>
              <a:chExt cx="433" cy="388"/>
            </a:xfrm>
          </p:grpSpPr>
          <p:cxnSp>
            <p:nvCxnSpPr>
              <p:cNvPr id="47184" name="AutoShape 195"/>
              <p:cNvCxnSpPr>
                <a:cxnSpLocks noChangeShapeType="1"/>
              </p:cNvCxnSpPr>
              <p:nvPr/>
            </p:nvCxnSpPr>
            <p:spPr bwMode="auto">
              <a:xfrm>
                <a:off x="1719" y="923"/>
                <a:ext cx="433" cy="383"/>
              </a:xfrm>
              <a:prstGeom prst="curvedConnector3">
                <a:avLst>
                  <a:gd name="adj1" fmla="val 139287"/>
                </a:avLst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aphicFrame>
            <p:nvGraphicFramePr>
              <p:cNvPr id="47185" name="Object 196"/>
              <p:cNvGraphicFramePr>
                <a:graphicFrameLocks noChangeAspect="1"/>
              </p:cNvGraphicFramePr>
              <p:nvPr/>
            </p:nvGraphicFramePr>
            <p:xfrm>
              <a:off x="1917" y="1007"/>
              <a:ext cx="175" cy="304"/>
            </p:xfrm>
            <a:graphic>
              <a:graphicData uri="http://schemas.openxmlformats.org/presentationml/2006/ole">
                <p:oleObj spid="_x0000_s41027" name="Equation" r:id="rId8" imgW="76177" imgH="162000" progId="">
                  <p:embed/>
                </p:oleObj>
              </a:graphicData>
            </a:graphic>
          </p:graphicFrame>
        </p:grpSp>
        <p:sp>
          <p:nvSpPr>
            <p:cNvPr id="47156" name="Line 197"/>
            <p:cNvSpPr>
              <a:spLocks noChangeShapeType="1"/>
            </p:cNvSpPr>
            <p:nvPr/>
          </p:nvSpPr>
          <p:spPr bwMode="auto">
            <a:xfrm flipH="1">
              <a:off x="1101" y="2505"/>
              <a:ext cx="260" cy="12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47157" name="AutoShape 198"/>
            <p:cNvCxnSpPr>
              <a:cxnSpLocks noChangeShapeType="1"/>
            </p:cNvCxnSpPr>
            <p:nvPr/>
          </p:nvCxnSpPr>
          <p:spPr bwMode="auto">
            <a:xfrm rot="18928008" flipH="1">
              <a:off x="1166" y="2433"/>
              <a:ext cx="224" cy="214"/>
            </a:xfrm>
            <a:prstGeom prst="curvedConnector3">
              <a:avLst>
                <a:gd name="adj1" fmla="val 87500"/>
              </a:avLst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7158" name="Line 199"/>
            <p:cNvSpPr>
              <a:spLocks noChangeShapeType="1"/>
            </p:cNvSpPr>
            <p:nvPr/>
          </p:nvSpPr>
          <p:spPr bwMode="auto">
            <a:xfrm>
              <a:off x="742" y="2484"/>
              <a:ext cx="324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59" name="Text Box 200"/>
            <p:cNvSpPr txBox="1">
              <a:spLocks noChangeArrowheads="1"/>
            </p:cNvSpPr>
            <p:nvPr/>
          </p:nvSpPr>
          <p:spPr bwMode="auto">
            <a:xfrm>
              <a:off x="922" y="2267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ea typeface="宋体" panose="02010600030101010101" pitchFamily="2" charset="-122"/>
                </a:rPr>
                <a:t>a</a:t>
              </a:r>
              <a:endParaRPr kumimoji="1" lang="zh-CN" altLang="zh-CN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60" name="Text Box 201"/>
            <p:cNvSpPr txBox="1">
              <a:spLocks noChangeArrowheads="1"/>
            </p:cNvSpPr>
            <p:nvPr/>
          </p:nvSpPr>
          <p:spPr bwMode="auto">
            <a:xfrm>
              <a:off x="1101" y="265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ea typeface="宋体" panose="02010600030101010101" pitchFamily="2" charset="-122"/>
                </a:rPr>
                <a:t>b</a:t>
              </a:r>
              <a:endParaRPr kumimoji="1" lang="zh-CN" altLang="zh-CN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7161" name="Object 202"/>
            <p:cNvGraphicFramePr>
              <a:graphicFrameLocks noChangeAspect="1"/>
            </p:cNvGraphicFramePr>
            <p:nvPr/>
          </p:nvGraphicFramePr>
          <p:xfrm>
            <a:off x="1110" y="2210"/>
            <a:ext cx="325" cy="161"/>
          </p:xfrm>
          <a:graphic>
            <a:graphicData uri="http://schemas.openxmlformats.org/presentationml/2006/ole">
              <p:oleObj spid="_x0000_s41028" name="Equation" r:id="rId9" imgW="304710" imgH="152280" progId="">
                <p:embed/>
              </p:oleObj>
            </a:graphicData>
          </a:graphic>
        </p:graphicFrame>
        <p:grpSp>
          <p:nvGrpSpPr>
            <p:cNvPr id="47162" name="Group 203"/>
            <p:cNvGrpSpPr>
              <a:grpSpLocks/>
            </p:cNvGrpSpPr>
            <p:nvPr/>
          </p:nvGrpSpPr>
          <p:grpSpPr bwMode="auto">
            <a:xfrm rot="-5400000">
              <a:off x="1832" y="1971"/>
              <a:ext cx="111" cy="1012"/>
              <a:chOff x="2784" y="912"/>
              <a:chExt cx="96" cy="864"/>
            </a:xfrm>
          </p:grpSpPr>
          <p:sp>
            <p:nvSpPr>
              <p:cNvPr id="47181" name="Rectangle 204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96" cy="192"/>
              </a:xfrm>
              <a:prstGeom prst="rect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800" b="1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82" name="Line 205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33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7183" name="Line 206"/>
              <p:cNvSpPr>
                <a:spLocks noChangeShapeType="1"/>
              </p:cNvSpPr>
              <p:nvPr/>
            </p:nvSpPr>
            <p:spPr bwMode="auto">
              <a:xfrm flipV="1">
                <a:off x="2832" y="912"/>
                <a:ext cx="0" cy="33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7163" name="Line 207"/>
            <p:cNvSpPr>
              <a:spLocks noChangeShapeType="1"/>
            </p:cNvSpPr>
            <p:nvPr/>
          </p:nvSpPr>
          <p:spPr bwMode="auto">
            <a:xfrm>
              <a:off x="742" y="3472"/>
              <a:ext cx="1646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64" name="Line 208"/>
            <p:cNvSpPr>
              <a:spLocks noChangeShapeType="1"/>
            </p:cNvSpPr>
            <p:nvPr/>
          </p:nvSpPr>
          <p:spPr bwMode="auto">
            <a:xfrm>
              <a:off x="1283" y="2780"/>
              <a:ext cx="0" cy="68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65" name="Text Box 209"/>
            <p:cNvSpPr txBox="1">
              <a:spLocks noChangeArrowheads="1"/>
            </p:cNvSpPr>
            <p:nvPr/>
          </p:nvSpPr>
          <p:spPr bwMode="auto">
            <a:xfrm>
              <a:off x="1782" y="218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prstClr val="black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7166" name="Line 211"/>
            <p:cNvSpPr>
              <a:spLocks noChangeShapeType="1"/>
            </p:cNvSpPr>
            <p:nvPr/>
          </p:nvSpPr>
          <p:spPr bwMode="auto">
            <a:xfrm>
              <a:off x="749" y="2484"/>
              <a:ext cx="0" cy="99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7167" name="Object 213"/>
            <p:cNvGraphicFramePr>
              <a:graphicFrameLocks noChangeAspect="1"/>
            </p:cNvGraphicFramePr>
            <p:nvPr/>
          </p:nvGraphicFramePr>
          <p:xfrm>
            <a:off x="1783" y="2483"/>
            <a:ext cx="196" cy="256"/>
          </p:xfrm>
          <a:graphic>
            <a:graphicData uri="http://schemas.openxmlformats.org/presentationml/2006/ole">
              <p:oleObj spid="_x0000_s41029" name="Equation" r:id="rId10" imgW="171534" imgH="190620" progId="">
                <p:embed/>
              </p:oleObj>
            </a:graphicData>
          </a:graphic>
        </p:graphicFrame>
        <p:sp>
          <p:nvSpPr>
            <p:cNvPr id="47168" name="Rectangle 214"/>
            <p:cNvSpPr>
              <a:spLocks noChangeArrowheads="1"/>
            </p:cNvSpPr>
            <p:nvPr/>
          </p:nvSpPr>
          <p:spPr bwMode="auto">
            <a:xfrm>
              <a:off x="1600" y="2447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7169" name="Rectangle 215"/>
            <p:cNvSpPr>
              <a:spLocks noChangeArrowheads="1"/>
            </p:cNvSpPr>
            <p:nvPr/>
          </p:nvSpPr>
          <p:spPr bwMode="auto">
            <a:xfrm>
              <a:off x="1985" y="24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47170" name="Line 216"/>
            <p:cNvSpPr>
              <a:spLocks noChangeShapeType="1"/>
            </p:cNvSpPr>
            <p:nvPr/>
          </p:nvSpPr>
          <p:spPr bwMode="auto">
            <a:xfrm>
              <a:off x="2274" y="3003"/>
              <a:ext cx="226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71" name="Line 217"/>
            <p:cNvSpPr>
              <a:spLocks noChangeShapeType="1"/>
            </p:cNvSpPr>
            <p:nvPr/>
          </p:nvSpPr>
          <p:spPr bwMode="auto">
            <a:xfrm>
              <a:off x="2388" y="2470"/>
              <a:ext cx="0" cy="43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72" name="Line 218"/>
            <p:cNvSpPr>
              <a:spLocks noChangeShapeType="1"/>
            </p:cNvSpPr>
            <p:nvPr/>
          </p:nvSpPr>
          <p:spPr bwMode="auto">
            <a:xfrm>
              <a:off x="2388" y="3016"/>
              <a:ext cx="0" cy="46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7173" name="Object 219"/>
            <p:cNvGraphicFramePr>
              <a:graphicFrameLocks noChangeAspect="1"/>
            </p:cNvGraphicFramePr>
            <p:nvPr/>
          </p:nvGraphicFramePr>
          <p:xfrm>
            <a:off x="2057" y="2813"/>
            <a:ext cx="193" cy="257"/>
          </p:xfrm>
          <a:graphic>
            <a:graphicData uri="http://schemas.openxmlformats.org/presentationml/2006/ole">
              <p:oleObj spid="_x0000_s41030" name="Equation" r:id="rId11" imgW="171534" imgH="200070" progId="">
                <p:embed/>
              </p:oleObj>
            </a:graphicData>
          </a:graphic>
        </p:graphicFrame>
        <p:graphicFrame>
          <p:nvGraphicFramePr>
            <p:cNvPr id="47174" name="Object 220"/>
            <p:cNvGraphicFramePr>
              <a:graphicFrameLocks noChangeAspect="1"/>
            </p:cNvGraphicFramePr>
            <p:nvPr/>
          </p:nvGraphicFramePr>
          <p:xfrm>
            <a:off x="2503" y="2856"/>
            <a:ext cx="165" cy="181"/>
          </p:xfrm>
          <a:graphic>
            <a:graphicData uri="http://schemas.openxmlformats.org/presentationml/2006/ole">
              <p:oleObj spid="_x0000_s41031" name="Equation" r:id="rId12" imgW="123721" imgH="152280" progId="">
                <p:embed/>
              </p:oleObj>
            </a:graphicData>
          </a:graphic>
        </p:graphicFrame>
        <p:sp>
          <p:nvSpPr>
            <p:cNvPr id="47175" name="Oval 221"/>
            <p:cNvSpPr>
              <a:spLocks noChangeArrowheads="1"/>
            </p:cNvSpPr>
            <p:nvPr/>
          </p:nvSpPr>
          <p:spPr bwMode="auto">
            <a:xfrm>
              <a:off x="1172" y="3023"/>
              <a:ext cx="225" cy="221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176" name="Text Box 222"/>
            <p:cNvSpPr txBox="1">
              <a:spLocks noChangeArrowheads="1"/>
            </p:cNvSpPr>
            <p:nvPr/>
          </p:nvSpPr>
          <p:spPr bwMode="auto">
            <a:xfrm>
              <a:off x="935" y="302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prstClr val="black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47177" name="Rectangle 225"/>
            <p:cNvSpPr>
              <a:spLocks noChangeArrowheads="1"/>
            </p:cNvSpPr>
            <p:nvPr/>
          </p:nvSpPr>
          <p:spPr bwMode="auto">
            <a:xfrm>
              <a:off x="1129" y="2812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7178" name="Rectangle 226"/>
            <p:cNvSpPr>
              <a:spLocks noChangeArrowheads="1"/>
            </p:cNvSpPr>
            <p:nvPr/>
          </p:nvSpPr>
          <p:spPr bwMode="auto">
            <a:xfrm>
              <a:off x="1135" y="316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47179" name="Rectangle 227"/>
            <p:cNvSpPr>
              <a:spLocks noChangeArrowheads="1"/>
            </p:cNvSpPr>
            <p:nvPr/>
          </p:nvSpPr>
          <p:spPr bwMode="auto">
            <a:xfrm>
              <a:off x="2205" y="2652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7180" name="Rectangle 228"/>
            <p:cNvSpPr>
              <a:spLocks noChangeArrowheads="1"/>
            </p:cNvSpPr>
            <p:nvPr/>
          </p:nvSpPr>
          <p:spPr bwMode="auto">
            <a:xfrm>
              <a:off x="2211" y="300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</p:grpSp>
      <p:grpSp>
        <p:nvGrpSpPr>
          <p:cNvPr id="10" name="Group 272"/>
          <p:cNvGrpSpPr>
            <a:grpSpLocks/>
          </p:cNvGrpSpPr>
          <p:nvPr/>
        </p:nvGrpSpPr>
        <p:grpSpPr bwMode="auto">
          <a:xfrm>
            <a:off x="565150" y="869950"/>
            <a:ext cx="3632200" cy="2057400"/>
            <a:chOff x="356" y="548"/>
            <a:chExt cx="2288" cy="1296"/>
          </a:xfrm>
        </p:grpSpPr>
        <p:sp>
          <p:nvSpPr>
            <p:cNvPr id="47115" name="Line 231"/>
            <p:cNvSpPr>
              <a:spLocks noChangeShapeType="1"/>
            </p:cNvSpPr>
            <p:nvPr/>
          </p:nvSpPr>
          <p:spPr bwMode="auto">
            <a:xfrm>
              <a:off x="2259" y="1266"/>
              <a:ext cx="22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7116" name="Group 232"/>
            <p:cNvGrpSpPr>
              <a:grpSpLocks/>
            </p:cNvGrpSpPr>
            <p:nvPr/>
          </p:nvGrpSpPr>
          <p:grpSpPr bwMode="auto">
            <a:xfrm>
              <a:off x="1043" y="806"/>
              <a:ext cx="337" cy="330"/>
              <a:chOff x="1309" y="489"/>
              <a:chExt cx="371" cy="359"/>
            </a:xfrm>
          </p:grpSpPr>
          <p:sp>
            <p:nvSpPr>
              <p:cNvPr id="47149" name="Oval 233"/>
              <p:cNvSpPr>
                <a:spLocks noChangeArrowheads="1"/>
              </p:cNvSpPr>
              <p:nvPr/>
            </p:nvSpPr>
            <p:spPr bwMode="auto">
              <a:xfrm flipH="1" flipV="1">
                <a:off x="1618" y="489"/>
                <a:ext cx="62" cy="61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50" name="Oval 234"/>
              <p:cNvSpPr>
                <a:spLocks noChangeArrowheads="1"/>
              </p:cNvSpPr>
              <p:nvPr/>
            </p:nvSpPr>
            <p:spPr bwMode="auto">
              <a:xfrm flipH="1" flipV="1">
                <a:off x="1309" y="489"/>
                <a:ext cx="62" cy="61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51" name="Oval 235"/>
              <p:cNvSpPr>
                <a:spLocks noChangeArrowheads="1"/>
              </p:cNvSpPr>
              <p:nvPr/>
            </p:nvSpPr>
            <p:spPr bwMode="auto">
              <a:xfrm>
                <a:off x="1518" y="781"/>
                <a:ext cx="76" cy="67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7117" name="Text Box 236"/>
            <p:cNvSpPr txBox="1">
              <a:spLocks noChangeArrowheads="1"/>
            </p:cNvSpPr>
            <p:nvPr/>
          </p:nvSpPr>
          <p:spPr bwMode="auto">
            <a:xfrm rot="10800000" flipH="1" flipV="1">
              <a:off x="1309" y="8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grpSp>
          <p:nvGrpSpPr>
            <p:cNvPr id="47118" name="Group 237"/>
            <p:cNvGrpSpPr>
              <a:grpSpLocks/>
            </p:cNvGrpSpPr>
            <p:nvPr/>
          </p:nvGrpSpPr>
          <p:grpSpPr bwMode="auto">
            <a:xfrm>
              <a:off x="1411" y="1213"/>
              <a:ext cx="394" cy="357"/>
              <a:chOff x="1719" y="923"/>
              <a:chExt cx="433" cy="388"/>
            </a:xfrm>
          </p:grpSpPr>
          <p:cxnSp>
            <p:nvCxnSpPr>
              <p:cNvPr id="47147" name="AutoShape 238"/>
              <p:cNvCxnSpPr>
                <a:cxnSpLocks noChangeShapeType="1"/>
              </p:cNvCxnSpPr>
              <p:nvPr/>
            </p:nvCxnSpPr>
            <p:spPr bwMode="auto">
              <a:xfrm>
                <a:off x="1719" y="923"/>
                <a:ext cx="433" cy="383"/>
              </a:xfrm>
              <a:prstGeom prst="curvedConnector3">
                <a:avLst>
                  <a:gd name="adj1" fmla="val 139287"/>
                </a:avLst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aphicFrame>
            <p:nvGraphicFramePr>
              <p:cNvPr id="47148" name="Object 239"/>
              <p:cNvGraphicFramePr>
                <a:graphicFrameLocks noChangeAspect="1"/>
              </p:cNvGraphicFramePr>
              <p:nvPr/>
            </p:nvGraphicFramePr>
            <p:xfrm>
              <a:off x="1917" y="1007"/>
              <a:ext cx="175" cy="304"/>
            </p:xfrm>
            <a:graphic>
              <a:graphicData uri="http://schemas.openxmlformats.org/presentationml/2006/ole">
                <p:oleObj spid="_x0000_s41032" name="Equation" r:id="rId13" imgW="76177" imgH="162000" progId="">
                  <p:embed/>
                </p:oleObj>
              </a:graphicData>
            </a:graphic>
          </p:graphicFrame>
        </p:grpSp>
        <p:sp>
          <p:nvSpPr>
            <p:cNvPr id="47119" name="Line 240"/>
            <p:cNvSpPr>
              <a:spLocks noChangeShapeType="1"/>
            </p:cNvSpPr>
            <p:nvPr/>
          </p:nvSpPr>
          <p:spPr bwMode="auto">
            <a:xfrm flipH="1">
              <a:off x="1081" y="869"/>
              <a:ext cx="260" cy="12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47120" name="AutoShape 241"/>
            <p:cNvCxnSpPr>
              <a:cxnSpLocks noChangeShapeType="1"/>
            </p:cNvCxnSpPr>
            <p:nvPr/>
          </p:nvCxnSpPr>
          <p:spPr bwMode="auto">
            <a:xfrm rot="18928008" flipH="1">
              <a:off x="1146" y="797"/>
              <a:ext cx="224" cy="214"/>
            </a:xfrm>
            <a:prstGeom prst="curvedConnector3">
              <a:avLst>
                <a:gd name="adj1" fmla="val 87500"/>
              </a:avLst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7121" name="Line 242"/>
            <p:cNvSpPr>
              <a:spLocks noChangeShapeType="1"/>
            </p:cNvSpPr>
            <p:nvPr/>
          </p:nvSpPr>
          <p:spPr bwMode="auto">
            <a:xfrm>
              <a:off x="722" y="848"/>
              <a:ext cx="324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22" name="Text Box 243"/>
            <p:cNvSpPr txBox="1">
              <a:spLocks noChangeArrowheads="1"/>
            </p:cNvSpPr>
            <p:nvPr/>
          </p:nvSpPr>
          <p:spPr bwMode="auto">
            <a:xfrm>
              <a:off x="902" y="631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ea typeface="宋体" panose="02010600030101010101" pitchFamily="2" charset="-122"/>
                </a:rPr>
                <a:t>a</a:t>
              </a:r>
              <a:endParaRPr kumimoji="1" lang="zh-CN" altLang="zh-CN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23" name="Text Box 244"/>
            <p:cNvSpPr txBox="1">
              <a:spLocks noChangeArrowheads="1"/>
            </p:cNvSpPr>
            <p:nvPr/>
          </p:nvSpPr>
          <p:spPr bwMode="auto">
            <a:xfrm>
              <a:off x="1081" y="1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prstClr val="black"/>
                  </a:solidFill>
                  <a:ea typeface="宋体" panose="02010600030101010101" pitchFamily="2" charset="-122"/>
                </a:rPr>
                <a:t>b</a:t>
              </a:r>
              <a:endParaRPr kumimoji="1" lang="zh-CN" altLang="zh-CN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7124" name="Object 245"/>
            <p:cNvGraphicFramePr>
              <a:graphicFrameLocks noChangeAspect="1"/>
            </p:cNvGraphicFramePr>
            <p:nvPr/>
          </p:nvGraphicFramePr>
          <p:xfrm>
            <a:off x="1090" y="574"/>
            <a:ext cx="325" cy="161"/>
          </p:xfrm>
          <a:graphic>
            <a:graphicData uri="http://schemas.openxmlformats.org/presentationml/2006/ole">
              <p:oleObj spid="_x0000_s41033" name="Equation" r:id="rId14" imgW="304710" imgH="152280" progId="">
                <p:embed/>
              </p:oleObj>
            </a:graphicData>
          </a:graphic>
        </p:graphicFrame>
        <p:grpSp>
          <p:nvGrpSpPr>
            <p:cNvPr id="47125" name="Group 246"/>
            <p:cNvGrpSpPr>
              <a:grpSpLocks/>
            </p:cNvGrpSpPr>
            <p:nvPr/>
          </p:nvGrpSpPr>
          <p:grpSpPr bwMode="auto">
            <a:xfrm rot="-5400000">
              <a:off x="1812" y="335"/>
              <a:ext cx="111" cy="1012"/>
              <a:chOff x="2784" y="912"/>
              <a:chExt cx="96" cy="864"/>
            </a:xfrm>
          </p:grpSpPr>
          <p:sp>
            <p:nvSpPr>
              <p:cNvPr id="47144" name="Rectangle 247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96" cy="192"/>
              </a:xfrm>
              <a:prstGeom prst="rect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800" b="1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45" name="Line 248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33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7146" name="Line 249"/>
              <p:cNvSpPr>
                <a:spLocks noChangeShapeType="1"/>
              </p:cNvSpPr>
              <p:nvPr/>
            </p:nvSpPr>
            <p:spPr bwMode="auto">
              <a:xfrm flipV="1">
                <a:off x="2832" y="912"/>
                <a:ext cx="0" cy="33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7126" name="Line 250"/>
            <p:cNvSpPr>
              <a:spLocks noChangeShapeType="1"/>
            </p:cNvSpPr>
            <p:nvPr/>
          </p:nvSpPr>
          <p:spPr bwMode="auto">
            <a:xfrm>
              <a:off x="722" y="1836"/>
              <a:ext cx="1646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27" name="Line 251"/>
            <p:cNvSpPr>
              <a:spLocks noChangeShapeType="1"/>
            </p:cNvSpPr>
            <p:nvPr/>
          </p:nvSpPr>
          <p:spPr bwMode="auto">
            <a:xfrm>
              <a:off x="1263" y="1144"/>
              <a:ext cx="0" cy="68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28" name="Text Box 252"/>
            <p:cNvSpPr txBox="1">
              <a:spLocks noChangeArrowheads="1"/>
            </p:cNvSpPr>
            <p:nvPr/>
          </p:nvSpPr>
          <p:spPr bwMode="auto">
            <a:xfrm>
              <a:off x="1762" y="54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prstClr val="black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7129" name="Oval 253"/>
            <p:cNvSpPr>
              <a:spLocks noChangeArrowheads="1"/>
            </p:cNvSpPr>
            <p:nvPr/>
          </p:nvSpPr>
          <p:spPr bwMode="auto">
            <a:xfrm>
              <a:off x="617" y="1235"/>
              <a:ext cx="225" cy="221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130" name="Line 254"/>
            <p:cNvSpPr>
              <a:spLocks noChangeShapeType="1"/>
            </p:cNvSpPr>
            <p:nvPr/>
          </p:nvSpPr>
          <p:spPr bwMode="auto">
            <a:xfrm>
              <a:off x="729" y="848"/>
              <a:ext cx="0" cy="99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31" name="Text Box 255"/>
            <p:cNvSpPr txBox="1">
              <a:spLocks noChangeArrowheads="1"/>
            </p:cNvSpPr>
            <p:nvPr/>
          </p:nvSpPr>
          <p:spPr bwMode="auto">
            <a:xfrm>
              <a:off x="356" y="123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1800" baseline="-25000">
                  <a:solidFill>
                    <a:srgbClr val="FF33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graphicFrame>
          <p:nvGraphicFramePr>
            <p:cNvPr id="47132" name="Object 256"/>
            <p:cNvGraphicFramePr>
              <a:graphicFrameLocks noChangeAspect="1"/>
            </p:cNvGraphicFramePr>
            <p:nvPr/>
          </p:nvGraphicFramePr>
          <p:xfrm>
            <a:off x="1779" y="839"/>
            <a:ext cx="196" cy="256"/>
          </p:xfrm>
          <a:graphic>
            <a:graphicData uri="http://schemas.openxmlformats.org/presentationml/2006/ole">
              <p:oleObj spid="_x0000_s41034" name="Equation" r:id="rId15" imgW="171534" imgH="190620" progId="">
                <p:embed/>
              </p:oleObj>
            </a:graphicData>
          </a:graphic>
        </p:graphicFrame>
        <p:sp>
          <p:nvSpPr>
            <p:cNvPr id="47133" name="Rectangle 257"/>
            <p:cNvSpPr>
              <a:spLocks noChangeArrowheads="1"/>
            </p:cNvSpPr>
            <p:nvPr/>
          </p:nvSpPr>
          <p:spPr bwMode="auto">
            <a:xfrm>
              <a:off x="1580" y="811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7134" name="Rectangle 258"/>
            <p:cNvSpPr>
              <a:spLocks noChangeArrowheads="1"/>
            </p:cNvSpPr>
            <p:nvPr/>
          </p:nvSpPr>
          <p:spPr bwMode="auto">
            <a:xfrm>
              <a:off x="1965" y="8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47135" name="Line 259"/>
            <p:cNvSpPr>
              <a:spLocks noChangeShapeType="1"/>
            </p:cNvSpPr>
            <p:nvPr/>
          </p:nvSpPr>
          <p:spPr bwMode="auto">
            <a:xfrm>
              <a:off x="2254" y="1367"/>
              <a:ext cx="226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36" name="Line 260"/>
            <p:cNvSpPr>
              <a:spLocks noChangeShapeType="1"/>
            </p:cNvSpPr>
            <p:nvPr/>
          </p:nvSpPr>
          <p:spPr bwMode="auto">
            <a:xfrm>
              <a:off x="2368" y="834"/>
              <a:ext cx="0" cy="43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37" name="Line 261"/>
            <p:cNvSpPr>
              <a:spLocks noChangeShapeType="1"/>
            </p:cNvSpPr>
            <p:nvPr/>
          </p:nvSpPr>
          <p:spPr bwMode="auto">
            <a:xfrm>
              <a:off x="2368" y="1380"/>
              <a:ext cx="0" cy="46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7138" name="Object 262"/>
            <p:cNvGraphicFramePr>
              <a:graphicFrameLocks noChangeAspect="1"/>
            </p:cNvGraphicFramePr>
            <p:nvPr/>
          </p:nvGraphicFramePr>
          <p:xfrm>
            <a:off x="2037" y="1177"/>
            <a:ext cx="193" cy="257"/>
          </p:xfrm>
          <a:graphic>
            <a:graphicData uri="http://schemas.openxmlformats.org/presentationml/2006/ole">
              <p:oleObj spid="_x0000_s41035" name="Equation" r:id="rId16" imgW="171534" imgH="200070" progId="">
                <p:embed/>
              </p:oleObj>
            </a:graphicData>
          </a:graphic>
        </p:graphicFrame>
        <p:graphicFrame>
          <p:nvGraphicFramePr>
            <p:cNvPr id="47139" name="Object 263"/>
            <p:cNvGraphicFramePr>
              <a:graphicFrameLocks noChangeAspect="1"/>
            </p:cNvGraphicFramePr>
            <p:nvPr/>
          </p:nvGraphicFramePr>
          <p:xfrm>
            <a:off x="2486" y="1231"/>
            <a:ext cx="158" cy="174"/>
          </p:xfrm>
          <a:graphic>
            <a:graphicData uri="http://schemas.openxmlformats.org/presentationml/2006/ole">
              <p:oleObj spid="_x0000_s41036" name="Equation" r:id="rId17" imgW="123721" imgH="152280" progId="">
                <p:embed/>
              </p:oleObj>
            </a:graphicData>
          </a:graphic>
        </p:graphicFrame>
        <p:sp>
          <p:nvSpPr>
            <p:cNvPr id="47140" name="Rectangle 266"/>
            <p:cNvSpPr>
              <a:spLocks noChangeArrowheads="1"/>
            </p:cNvSpPr>
            <p:nvPr/>
          </p:nvSpPr>
          <p:spPr bwMode="auto">
            <a:xfrm>
              <a:off x="559" y="1040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7141" name="Rectangle 267"/>
            <p:cNvSpPr>
              <a:spLocks noChangeArrowheads="1"/>
            </p:cNvSpPr>
            <p:nvPr/>
          </p:nvSpPr>
          <p:spPr bwMode="auto">
            <a:xfrm>
              <a:off x="565" y="139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47142" name="Rectangle 270"/>
            <p:cNvSpPr>
              <a:spLocks noChangeArrowheads="1"/>
            </p:cNvSpPr>
            <p:nvPr/>
          </p:nvSpPr>
          <p:spPr bwMode="auto">
            <a:xfrm>
              <a:off x="2185" y="1016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7143" name="Rectangle 271"/>
            <p:cNvSpPr>
              <a:spLocks noChangeArrowheads="1"/>
            </p:cNvSpPr>
            <p:nvPr/>
          </p:nvSpPr>
          <p:spPr bwMode="auto">
            <a:xfrm>
              <a:off x="2191" y="137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</p:grpSp>
      <p:pic>
        <p:nvPicPr>
          <p:cNvPr id="47114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128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1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1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animBg="1"/>
      <p:bldP spid="511074" grpId="0"/>
      <p:bldP spid="511075" grpId="0"/>
      <p:bldP spid="511076" grpId="0"/>
      <p:bldP spid="5111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81" name="Line 117"/>
          <p:cNvSpPr>
            <a:spLocks noChangeShapeType="1"/>
          </p:cNvSpPr>
          <p:nvPr/>
        </p:nvSpPr>
        <p:spPr bwMode="auto">
          <a:xfrm>
            <a:off x="2493963" y="1546225"/>
            <a:ext cx="1447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9782" name="Line 118"/>
          <p:cNvSpPr>
            <a:spLocks noChangeShapeType="1"/>
          </p:cNvSpPr>
          <p:nvPr/>
        </p:nvSpPr>
        <p:spPr bwMode="auto">
          <a:xfrm>
            <a:off x="4141788" y="1560513"/>
            <a:ext cx="2057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9783" name="Line 119"/>
          <p:cNvSpPr>
            <a:spLocks noChangeShapeType="1"/>
          </p:cNvSpPr>
          <p:nvPr/>
        </p:nvSpPr>
        <p:spPr bwMode="auto">
          <a:xfrm>
            <a:off x="2543175" y="3063875"/>
            <a:ext cx="381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9784" name="Line 120"/>
          <p:cNvSpPr>
            <a:spLocks noChangeShapeType="1"/>
          </p:cNvSpPr>
          <p:nvPr/>
        </p:nvSpPr>
        <p:spPr bwMode="auto">
          <a:xfrm>
            <a:off x="3152775" y="3076575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9786" name="Rectangle 122"/>
          <p:cNvSpPr>
            <a:spLocks noChangeArrowheads="1"/>
          </p:cNvSpPr>
          <p:nvPr/>
        </p:nvSpPr>
        <p:spPr bwMode="auto">
          <a:xfrm>
            <a:off x="490538" y="10604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全响应</a:t>
            </a:r>
          </a:p>
        </p:txBody>
      </p:sp>
      <p:sp>
        <p:nvSpPr>
          <p:cNvPr id="369787" name="Rectangle 123"/>
          <p:cNvSpPr>
            <a:spLocks noChangeArrowheads="1"/>
          </p:cNvSpPr>
          <p:nvPr/>
        </p:nvSpPr>
        <p:spPr bwMode="auto">
          <a:xfrm>
            <a:off x="384177" y="3946527"/>
            <a:ext cx="6126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kumimoji="1"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</a:t>
            </a:r>
            <a:r>
              <a:rPr kumimoji="1"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全响应 </a:t>
            </a:r>
            <a:r>
              <a:rPr kumimoji="1"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kumimoji="1"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零输入响应 </a:t>
            </a:r>
            <a:r>
              <a:rPr kumimoji="1"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kumimoji="1"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零状态响应</a:t>
            </a:r>
          </a:p>
        </p:txBody>
      </p:sp>
      <p:sp>
        <p:nvSpPr>
          <p:cNvPr id="369790" name="Rectangle 126"/>
          <p:cNvSpPr>
            <a:spLocks noChangeArrowheads="1"/>
          </p:cNvSpPr>
          <p:nvPr/>
        </p:nvSpPr>
        <p:spPr bwMode="auto">
          <a:xfrm>
            <a:off x="444500" y="4565650"/>
            <a:ext cx="614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</a:t>
            </a:r>
            <a:r>
              <a:rPr kumimoji="1" lang="en-US" altLang="zh-CN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全响应 </a:t>
            </a:r>
            <a:r>
              <a:rPr kumimoji="1"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稳态分量 </a:t>
            </a:r>
            <a:r>
              <a:rPr kumimoji="1"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瞬态分量</a:t>
            </a:r>
          </a:p>
        </p:txBody>
      </p:sp>
      <p:sp>
        <p:nvSpPr>
          <p:cNvPr id="369791" name="Rectangle 127"/>
          <p:cNvSpPr>
            <a:spLocks noChangeArrowheads="1"/>
          </p:cNvSpPr>
          <p:nvPr/>
        </p:nvSpPr>
        <p:spPr bwMode="auto">
          <a:xfrm>
            <a:off x="2363790" y="1765300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6600FF"/>
                </a:solidFill>
                <a:ea typeface="黑体" panose="02010609060101010101" pitchFamily="49" charset="-122"/>
              </a:rPr>
              <a:t>零输入响应</a:t>
            </a:r>
          </a:p>
        </p:txBody>
      </p:sp>
      <p:sp>
        <p:nvSpPr>
          <p:cNvPr id="369792" name="Rectangle 128"/>
          <p:cNvSpPr>
            <a:spLocks noChangeArrowheads="1"/>
          </p:cNvSpPr>
          <p:nvPr/>
        </p:nvSpPr>
        <p:spPr bwMode="auto">
          <a:xfrm>
            <a:off x="4305300" y="177958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6600FF"/>
                </a:solidFill>
                <a:ea typeface="黑体" panose="02010609060101010101" pitchFamily="49" charset="-122"/>
              </a:rPr>
              <a:t>零状态响应</a:t>
            </a:r>
          </a:p>
        </p:txBody>
      </p:sp>
      <p:sp>
        <p:nvSpPr>
          <p:cNvPr id="369793" name="Rectangle 129"/>
          <p:cNvSpPr>
            <a:spLocks noChangeArrowheads="1"/>
          </p:cNvSpPr>
          <p:nvPr/>
        </p:nvSpPr>
        <p:spPr bwMode="auto">
          <a:xfrm>
            <a:off x="2138363" y="32607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6600FF"/>
                </a:solidFill>
                <a:ea typeface="黑体" panose="02010609060101010101" pitchFamily="49" charset="-122"/>
              </a:rPr>
              <a:t>稳态分量</a:t>
            </a:r>
          </a:p>
        </p:txBody>
      </p:sp>
      <p:sp>
        <p:nvSpPr>
          <p:cNvPr id="369794" name="Rectangle 130"/>
          <p:cNvSpPr>
            <a:spLocks noChangeArrowheads="1"/>
          </p:cNvSpPr>
          <p:nvPr/>
        </p:nvSpPr>
        <p:spPr bwMode="auto">
          <a:xfrm>
            <a:off x="3854450" y="32607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6600FF"/>
                </a:solidFill>
                <a:ea typeface="黑体" panose="02010609060101010101" pitchFamily="49" charset="-122"/>
              </a:rPr>
              <a:t>瞬态分量</a:t>
            </a:r>
          </a:p>
        </p:txBody>
      </p:sp>
      <p:graphicFrame>
        <p:nvGraphicFramePr>
          <p:cNvPr id="29" name="Object 114"/>
          <p:cNvGraphicFramePr>
            <a:graphicFrameLocks noChangeAspect="1"/>
          </p:cNvGraphicFramePr>
          <p:nvPr/>
        </p:nvGraphicFramePr>
        <p:xfrm>
          <a:off x="1622425" y="676275"/>
          <a:ext cx="5892800" cy="869950"/>
        </p:xfrm>
        <a:graphic>
          <a:graphicData uri="http://schemas.openxmlformats.org/presentationml/2006/ole">
            <p:oleObj spid="_x0000_s41994" name="Equation" r:id="rId3" imgW="2070100" imgH="342900" progId="">
              <p:embed/>
            </p:oleObj>
          </a:graphicData>
        </a:graphic>
      </p:graphicFrame>
      <p:graphicFrame>
        <p:nvGraphicFramePr>
          <p:cNvPr id="30" name="Object 115"/>
          <p:cNvGraphicFramePr>
            <a:graphicFrameLocks noChangeAspect="1"/>
          </p:cNvGraphicFramePr>
          <p:nvPr/>
        </p:nvGraphicFramePr>
        <p:xfrm>
          <a:off x="2209802" y="2233615"/>
          <a:ext cx="4583113" cy="915987"/>
        </p:xfrm>
        <a:graphic>
          <a:graphicData uri="http://schemas.openxmlformats.org/presentationml/2006/ole">
            <p:oleObj spid="_x0000_s41995" name="Equation" r:id="rId4" imgW="1714500" imgH="342900" progId="">
              <p:embed/>
            </p:oleObj>
          </a:graphicData>
        </a:graphic>
      </p:graphicFrame>
      <p:pic>
        <p:nvPicPr>
          <p:cNvPr id="48143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8325"/>
            <a:ext cx="11874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975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6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6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6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6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6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6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6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81" grpId="0" animBg="1"/>
      <p:bldP spid="369782" grpId="0" animBg="1"/>
      <p:bldP spid="369783" grpId="0" animBg="1"/>
      <p:bldP spid="369784" grpId="0" animBg="1"/>
      <p:bldP spid="369786" grpId="0"/>
      <p:bldP spid="369787" grpId="0"/>
      <p:bldP spid="369790" grpId="0"/>
      <p:bldP spid="369791" grpId="0"/>
      <p:bldP spid="369792" grpId="0"/>
      <p:bldP spid="369793" grpId="0"/>
      <p:bldP spid="36979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295275" y="577850"/>
            <a:ext cx="3582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</a:t>
            </a:r>
            <a:r>
              <a:rPr kumimoji="1"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en-US" altLang="zh-CN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 b="1" i="1" baseline="-250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C</a:t>
            </a:r>
            <a:r>
              <a:rPr kumimoji="1" lang="zh-CN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的变化规律</a:t>
            </a:r>
          </a:p>
        </p:txBody>
      </p:sp>
      <p:graphicFrame>
        <p:nvGraphicFramePr>
          <p:cNvPr id="365586" name="Object 18"/>
          <p:cNvGraphicFramePr>
            <a:graphicFrameLocks noChangeAspect="1"/>
          </p:cNvGraphicFramePr>
          <p:nvPr/>
        </p:nvGraphicFramePr>
        <p:xfrm>
          <a:off x="2033590" y="1852613"/>
          <a:ext cx="5634037" cy="895350"/>
        </p:xfrm>
        <a:graphic>
          <a:graphicData uri="http://schemas.openxmlformats.org/presentationml/2006/ole">
            <p:oleObj spid="_x0000_s43062" name="Equation" r:id="rId3" imgW="2409856" imgH="323730" progId="">
              <p:embed/>
            </p:oleObj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3815" y="4341815"/>
            <a:ext cx="4518025" cy="522287"/>
            <a:chOff x="1378" y="2815"/>
            <a:chExt cx="2846" cy="329"/>
          </a:xfrm>
        </p:grpSpPr>
        <p:graphicFrame>
          <p:nvGraphicFramePr>
            <p:cNvPr id="49207" name="Object 22"/>
            <p:cNvGraphicFramePr>
              <a:graphicFrameLocks noChangeAspect="1"/>
            </p:cNvGraphicFramePr>
            <p:nvPr/>
          </p:nvGraphicFramePr>
          <p:xfrm>
            <a:off x="1378" y="2815"/>
            <a:ext cx="296" cy="329"/>
          </p:xfrm>
          <a:graphic>
            <a:graphicData uri="http://schemas.openxmlformats.org/presentationml/2006/ole">
              <p:oleObj spid="_x0000_s43063" name="公式" r:id="rId4" imgW="171534" imgH="200070" progId="">
                <p:embed/>
              </p:oleObj>
            </a:graphicData>
          </a:graphic>
        </p:graphicFrame>
        <p:sp>
          <p:nvSpPr>
            <p:cNvPr id="49208" name="Line 23"/>
            <p:cNvSpPr>
              <a:spLocks noChangeShapeType="1"/>
            </p:cNvSpPr>
            <p:nvPr/>
          </p:nvSpPr>
          <p:spPr bwMode="auto">
            <a:xfrm>
              <a:off x="1756" y="3034"/>
              <a:ext cx="24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28588" y="2841627"/>
            <a:ext cx="4348162" cy="3135313"/>
            <a:chOff x="110" y="1870"/>
            <a:chExt cx="2739" cy="1975"/>
          </a:xfrm>
        </p:grpSpPr>
        <p:sp>
          <p:nvSpPr>
            <p:cNvPr id="49202" name="Line 26"/>
            <p:cNvSpPr>
              <a:spLocks noChangeShapeType="1"/>
            </p:cNvSpPr>
            <p:nvPr/>
          </p:nvSpPr>
          <p:spPr bwMode="auto">
            <a:xfrm>
              <a:off x="348" y="3559"/>
              <a:ext cx="2460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203" name="Line 27"/>
            <p:cNvSpPr>
              <a:spLocks noChangeShapeType="1"/>
            </p:cNvSpPr>
            <p:nvPr/>
          </p:nvSpPr>
          <p:spPr bwMode="auto">
            <a:xfrm flipV="1">
              <a:off x="348" y="2031"/>
              <a:ext cx="0" cy="153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204" name="Text Box 28"/>
            <p:cNvSpPr txBox="1">
              <a:spLocks noChangeArrowheads="1"/>
            </p:cNvSpPr>
            <p:nvPr/>
          </p:nvSpPr>
          <p:spPr bwMode="auto">
            <a:xfrm>
              <a:off x="2680" y="3557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44546A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graphicFrame>
          <p:nvGraphicFramePr>
            <p:cNvPr id="49205" name="Object 29"/>
            <p:cNvGraphicFramePr>
              <a:graphicFrameLocks noChangeAspect="1"/>
            </p:cNvGraphicFramePr>
            <p:nvPr/>
          </p:nvGraphicFramePr>
          <p:xfrm>
            <a:off x="364" y="1870"/>
            <a:ext cx="313" cy="422"/>
          </p:xfrm>
          <a:graphic>
            <a:graphicData uri="http://schemas.openxmlformats.org/presentationml/2006/ole">
              <p:oleObj spid="_x0000_s43064" name="公式" r:id="rId5" imgW="161810" imgH="200070" progId="">
                <p:embed/>
              </p:oleObj>
            </a:graphicData>
          </a:graphic>
        </p:graphicFrame>
        <p:sp>
          <p:nvSpPr>
            <p:cNvPr id="49206" name="Rectangle 30"/>
            <p:cNvSpPr>
              <a:spLocks noChangeArrowheads="1"/>
            </p:cNvSpPr>
            <p:nvPr/>
          </p:nvSpPr>
          <p:spPr bwMode="auto">
            <a:xfrm>
              <a:off x="110" y="340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44546A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1752" y="3381375"/>
            <a:ext cx="4441825" cy="450850"/>
            <a:chOff x="1430" y="2210"/>
            <a:chExt cx="2824" cy="284"/>
          </a:xfrm>
        </p:grpSpPr>
        <p:graphicFrame>
          <p:nvGraphicFramePr>
            <p:cNvPr id="49200" name="Object 32"/>
            <p:cNvGraphicFramePr>
              <a:graphicFrameLocks noChangeAspect="1"/>
            </p:cNvGraphicFramePr>
            <p:nvPr/>
          </p:nvGraphicFramePr>
          <p:xfrm>
            <a:off x="1430" y="2210"/>
            <a:ext cx="322" cy="284"/>
          </p:xfrm>
          <a:graphic>
            <a:graphicData uri="http://schemas.openxmlformats.org/presentationml/2006/ole">
              <p:oleObj spid="_x0000_s43065" name="公式" r:id="rId6" imgW="133446" imgH="152280" progId="">
                <p:embed/>
              </p:oleObj>
            </a:graphicData>
          </a:graphic>
        </p:graphicFrame>
        <p:sp>
          <p:nvSpPr>
            <p:cNvPr id="49201" name="Line 33"/>
            <p:cNvSpPr>
              <a:spLocks noChangeShapeType="1"/>
            </p:cNvSpPr>
            <p:nvPr/>
          </p:nvSpPr>
          <p:spPr bwMode="auto">
            <a:xfrm>
              <a:off x="1781" y="2361"/>
              <a:ext cx="2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41352" y="4568827"/>
            <a:ext cx="3794125" cy="904875"/>
            <a:chOff x="2041" y="2958"/>
            <a:chExt cx="2390" cy="570"/>
          </a:xfrm>
        </p:grpSpPr>
        <p:graphicFrame>
          <p:nvGraphicFramePr>
            <p:cNvPr id="49198" name="Object 35"/>
            <p:cNvGraphicFramePr>
              <a:graphicFrameLocks noChangeAspect="1"/>
            </p:cNvGraphicFramePr>
            <p:nvPr/>
          </p:nvGraphicFramePr>
          <p:xfrm>
            <a:off x="3788" y="2958"/>
            <a:ext cx="643" cy="525"/>
          </p:xfrm>
          <a:graphic>
            <a:graphicData uri="http://schemas.openxmlformats.org/presentationml/2006/ole">
              <p:oleObj spid="_x0000_s43066" name="Equation" r:id="rId7" imgW="361978" imgH="314280" progId="">
                <p:embed/>
              </p:oleObj>
            </a:graphicData>
          </a:graphic>
        </p:graphicFrame>
        <p:sp>
          <p:nvSpPr>
            <p:cNvPr id="49199" name="Freeform 36"/>
            <p:cNvSpPr>
              <a:spLocks/>
            </p:cNvSpPr>
            <p:nvPr/>
          </p:nvSpPr>
          <p:spPr bwMode="auto">
            <a:xfrm flipV="1">
              <a:off x="2041" y="3042"/>
              <a:ext cx="1840" cy="486"/>
            </a:xfrm>
            <a:custGeom>
              <a:avLst/>
              <a:gdLst>
                <a:gd name="T0" fmla="*/ 0 w 1968"/>
                <a:gd name="T1" fmla="*/ 138 h 912"/>
                <a:gd name="T2" fmla="*/ 549 w 1968"/>
                <a:gd name="T3" fmla="*/ 36 h 912"/>
                <a:gd name="T4" fmla="*/ 1608 w 1968"/>
                <a:gd name="T5" fmla="*/ 0 h 912"/>
                <a:gd name="T6" fmla="*/ 0 60000 65536"/>
                <a:gd name="T7" fmla="*/ 0 60000 65536"/>
                <a:gd name="T8" fmla="*/ 0 60000 65536"/>
                <a:gd name="T9" fmla="*/ 0 w 1968"/>
                <a:gd name="T10" fmla="*/ 0 h 912"/>
                <a:gd name="T11" fmla="*/ 1968 w 196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22225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96900" y="3013077"/>
            <a:ext cx="4032250" cy="1660525"/>
            <a:chOff x="2013" y="1995"/>
            <a:chExt cx="2128" cy="1029"/>
          </a:xfrm>
        </p:grpSpPr>
        <p:sp>
          <p:nvSpPr>
            <p:cNvPr id="49196" name="Freeform 38"/>
            <p:cNvSpPr>
              <a:spLocks/>
            </p:cNvSpPr>
            <p:nvPr/>
          </p:nvSpPr>
          <p:spPr bwMode="auto">
            <a:xfrm>
              <a:off x="2013" y="2395"/>
              <a:ext cx="2128" cy="629"/>
            </a:xfrm>
            <a:custGeom>
              <a:avLst/>
              <a:gdLst>
                <a:gd name="T0" fmla="*/ 0 w 1968"/>
                <a:gd name="T1" fmla="*/ 299 h 912"/>
                <a:gd name="T2" fmla="*/ 850 w 1968"/>
                <a:gd name="T3" fmla="*/ 79 h 912"/>
                <a:gd name="T4" fmla="*/ 2488 w 1968"/>
                <a:gd name="T5" fmla="*/ 0 h 912"/>
                <a:gd name="T6" fmla="*/ 0 60000 65536"/>
                <a:gd name="T7" fmla="*/ 0 60000 65536"/>
                <a:gd name="T8" fmla="*/ 0 60000 65536"/>
                <a:gd name="T9" fmla="*/ 0 w 1968"/>
                <a:gd name="T10" fmla="*/ 0 h 912"/>
                <a:gd name="T11" fmla="*/ 1968 w 196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9197" name="Object 39"/>
            <p:cNvGraphicFramePr>
              <a:graphicFrameLocks noChangeAspect="1"/>
            </p:cNvGraphicFramePr>
            <p:nvPr/>
          </p:nvGraphicFramePr>
          <p:xfrm>
            <a:off x="3180" y="1995"/>
            <a:ext cx="346" cy="462"/>
          </p:xfrm>
          <a:graphic>
            <a:graphicData uri="http://schemas.openxmlformats.org/presentationml/2006/ole">
              <p:oleObj spid="_x0000_s43067" name="公式" r:id="rId8" imgW="161810" imgH="200070" progId="">
                <p:embed/>
              </p:oleObj>
            </a:graphicData>
          </a:graphic>
        </p:graphicFrame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604840" y="3657600"/>
            <a:ext cx="3921125" cy="1841500"/>
            <a:chOff x="456" y="2304"/>
            <a:chExt cx="2470" cy="1160"/>
          </a:xfrm>
        </p:grpSpPr>
        <p:sp>
          <p:nvSpPr>
            <p:cNvPr id="49194" name="Freeform 41"/>
            <p:cNvSpPr>
              <a:spLocks/>
            </p:cNvSpPr>
            <p:nvPr/>
          </p:nvSpPr>
          <p:spPr bwMode="auto">
            <a:xfrm>
              <a:off x="456" y="2314"/>
              <a:ext cx="2469" cy="1150"/>
            </a:xfrm>
            <a:custGeom>
              <a:avLst/>
              <a:gdLst>
                <a:gd name="T0" fmla="*/ 0 w 1968"/>
                <a:gd name="T1" fmla="*/ 1828 h 912"/>
                <a:gd name="T2" fmla="*/ 1327 w 1968"/>
                <a:gd name="T3" fmla="*/ 482 h 912"/>
                <a:gd name="T4" fmla="*/ 3887 w 1968"/>
                <a:gd name="T5" fmla="*/ 0 h 912"/>
                <a:gd name="T6" fmla="*/ 0 60000 65536"/>
                <a:gd name="T7" fmla="*/ 0 60000 65536"/>
                <a:gd name="T8" fmla="*/ 0 60000 65536"/>
                <a:gd name="T9" fmla="*/ 0 w 1968"/>
                <a:gd name="T10" fmla="*/ 0 h 912"/>
                <a:gd name="T11" fmla="*/ 1968 w 196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9195" name="Object 42"/>
            <p:cNvGraphicFramePr>
              <a:graphicFrameLocks noChangeAspect="1"/>
            </p:cNvGraphicFramePr>
            <p:nvPr/>
          </p:nvGraphicFramePr>
          <p:xfrm>
            <a:off x="1851" y="2304"/>
            <a:ext cx="1075" cy="515"/>
          </p:xfrm>
          <a:graphic>
            <a:graphicData uri="http://schemas.openxmlformats.org/presentationml/2006/ole">
              <p:oleObj spid="_x0000_s43068" name="Equation" r:id="rId9" imgW="619145" imgH="304830" progId="">
                <p:embed/>
              </p:oleObj>
            </a:graphicData>
          </a:graphic>
        </p:graphicFrame>
      </p:grpSp>
      <p:sp>
        <p:nvSpPr>
          <p:cNvPr id="365613" name="Oval 45"/>
          <p:cNvSpPr>
            <a:spLocks noChangeArrowheads="1"/>
          </p:cNvSpPr>
          <p:nvPr/>
        </p:nvSpPr>
        <p:spPr bwMode="auto">
          <a:xfrm>
            <a:off x="2770190" y="1843088"/>
            <a:ext cx="1393825" cy="984250"/>
          </a:xfrm>
          <a:prstGeom prst="ellipse">
            <a:avLst/>
          </a:prstGeom>
          <a:noFill/>
          <a:ln w="25400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5614" name="Rectangle 46"/>
          <p:cNvSpPr>
            <a:spLocks noChangeArrowheads="1"/>
          </p:cNvSpPr>
          <p:nvPr/>
        </p:nvSpPr>
        <p:spPr bwMode="auto">
          <a:xfrm>
            <a:off x="2617790" y="1203325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零输入响应</a:t>
            </a:r>
          </a:p>
        </p:txBody>
      </p:sp>
      <p:sp>
        <p:nvSpPr>
          <p:cNvPr id="365615" name="Rectangle 47"/>
          <p:cNvSpPr>
            <a:spLocks noChangeArrowheads="1"/>
          </p:cNvSpPr>
          <p:nvPr/>
        </p:nvSpPr>
        <p:spPr bwMode="auto">
          <a:xfrm>
            <a:off x="4545015" y="1231900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零状态响应</a:t>
            </a:r>
          </a:p>
        </p:txBody>
      </p:sp>
      <p:sp>
        <p:nvSpPr>
          <p:cNvPr id="365616" name="Oval 48"/>
          <p:cNvSpPr>
            <a:spLocks noChangeArrowheads="1"/>
          </p:cNvSpPr>
          <p:nvPr/>
        </p:nvSpPr>
        <p:spPr bwMode="auto">
          <a:xfrm>
            <a:off x="4360863" y="1871665"/>
            <a:ext cx="2139950" cy="1068387"/>
          </a:xfrm>
          <a:prstGeom prst="ellipse">
            <a:avLst/>
          </a:prstGeom>
          <a:noFill/>
          <a:ln w="25400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5617" name="Rectangle 49"/>
          <p:cNvSpPr>
            <a:spLocks noChangeArrowheads="1"/>
          </p:cNvSpPr>
          <p:nvPr/>
        </p:nvSpPr>
        <p:spPr bwMode="auto">
          <a:xfrm>
            <a:off x="1366838" y="12192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全响应</a:t>
            </a:r>
          </a:p>
        </p:txBody>
      </p:sp>
      <p:sp>
        <p:nvSpPr>
          <p:cNvPr id="365618" name="Rectangle 50"/>
          <p:cNvSpPr>
            <a:spLocks noChangeArrowheads="1"/>
          </p:cNvSpPr>
          <p:nvPr/>
        </p:nvSpPr>
        <p:spPr bwMode="auto">
          <a:xfrm>
            <a:off x="6473825" y="1162052"/>
            <a:ext cx="15303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叠加原理</a:t>
            </a:r>
          </a:p>
        </p:txBody>
      </p:sp>
      <p:sp>
        <p:nvSpPr>
          <p:cNvPr id="365619" name="Rectangle 51"/>
          <p:cNvSpPr>
            <a:spLocks noChangeArrowheads="1"/>
          </p:cNvSpPr>
          <p:nvPr/>
        </p:nvSpPr>
        <p:spPr bwMode="auto">
          <a:xfrm>
            <a:off x="4179890" y="122237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prstClr val="black"/>
                </a:solidFill>
                <a:ea typeface="黑体" panose="02010609060101010101" pitchFamily="49" charset="-122"/>
              </a:rPr>
              <a:t>＋</a:t>
            </a:r>
          </a:p>
        </p:txBody>
      </p:sp>
      <p:sp>
        <p:nvSpPr>
          <p:cNvPr id="365620" name="Rectangle 52"/>
          <p:cNvSpPr>
            <a:spLocks noChangeArrowheads="1"/>
          </p:cNvSpPr>
          <p:nvPr/>
        </p:nvSpPr>
        <p:spPr bwMode="auto">
          <a:xfrm>
            <a:off x="2287588" y="1155700"/>
            <a:ext cx="44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prstClr val="black"/>
                </a:solidFill>
                <a:ea typeface="黑体" panose="02010609060101010101" pitchFamily="49" charset="-122"/>
              </a:rPr>
              <a:t>=</a:t>
            </a:r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4667252" y="3286125"/>
            <a:ext cx="3768725" cy="522288"/>
            <a:chOff x="2798" y="679"/>
            <a:chExt cx="2374" cy="329"/>
          </a:xfrm>
        </p:grpSpPr>
        <p:graphicFrame>
          <p:nvGraphicFramePr>
            <p:cNvPr id="49192" name="Object 78"/>
            <p:cNvGraphicFramePr>
              <a:graphicFrameLocks noChangeAspect="1"/>
            </p:cNvGraphicFramePr>
            <p:nvPr/>
          </p:nvGraphicFramePr>
          <p:xfrm>
            <a:off x="2798" y="679"/>
            <a:ext cx="285" cy="329"/>
          </p:xfrm>
          <a:graphic>
            <a:graphicData uri="http://schemas.openxmlformats.org/presentationml/2006/ole">
              <p:oleObj spid="_x0000_s43069" name="公式" r:id="rId10" imgW="171534" imgH="200070" progId="">
                <p:embed/>
              </p:oleObj>
            </a:graphicData>
          </a:graphic>
        </p:graphicFrame>
        <p:sp>
          <p:nvSpPr>
            <p:cNvPr id="49193" name="Line 79"/>
            <p:cNvSpPr>
              <a:spLocks noChangeShapeType="1"/>
            </p:cNvSpPr>
            <p:nvPr/>
          </p:nvSpPr>
          <p:spPr bwMode="auto">
            <a:xfrm>
              <a:off x="3101" y="880"/>
              <a:ext cx="20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4791077" y="2827340"/>
            <a:ext cx="4202113" cy="3095625"/>
            <a:chOff x="3018" y="1781"/>
            <a:chExt cx="2647" cy="1950"/>
          </a:xfrm>
        </p:grpSpPr>
        <p:sp>
          <p:nvSpPr>
            <p:cNvPr id="49187" name="Line 81"/>
            <p:cNvSpPr>
              <a:spLocks noChangeShapeType="1"/>
            </p:cNvSpPr>
            <p:nvPr/>
          </p:nvSpPr>
          <p:spPr bwMode="auto">
            <a:xfrm>
              <a:off x="3202" y="3465"/>
              <a:ext cx="2367" cy="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188" name="Line 82"/>
            <p:cNvSpPr>
              <a:spLocks noChangeShapeType="1"/>
            </p:cNvSpPr>
            <p:nvPr/>
          </p:nvSpPr>
          <p:spPr bwMode="auto">
            <a:xfrm flipH="1" flipV="1">
              <a:off x="3194" y="1944"/>
              <a:ext cx="8" cy="152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189" name="Text Box 83"/>
            <p:cNvSpPr txBox="1">
              <a:spLocks noChangeArrowheads="1"/>
            </p:cNvSpPr>
            <p:nvPr/>
          </p:nvSpPr>
          <p:spPr bwMode="auto">
            <a:xfrm>
              <a:off x="5496" y="3443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44546A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graphicFrame>
          <p:nvGraphicFramePr>
            <p:cNvPr id="49190" name="Object 84"/>
            <p:cNvGraphicFramePr>
              <a:graphicFrameLocks noChangeAspect="1"/>
            </p:cNvGraphicFramePr>
            <p:nvPr/>
          </p:nvGraphicFramePr>
          <p:xfrm>
            <a:off x="3207" y="1781"/>
            <a:ext cx="266" cy="403"/>
          </p:xfrm>
          <a:graphic>
            <a:graphicData uri="http://schemas.openxmlformats.org/presentationml/2006/ole">
              <p:oleObj spid="_x0000_s43070" name="公式" r:id="rId11" imgW="161810" imgH="200070" progId="">
                <p:embed/>
              </p:oleObj>
            </a:graphicData>
          </a:graphic>
        </p:graphicFrame>
        <p:sp>
          <p:nvSpPr>
            <p:cNvPr id="49191" name="Rectangle 85"/>
            <p:cNvSpPr>
              <a:spLocks noChangeArrowheads="1"/>
            </p:cNvSpPr>
            <p:nvPr/>
          </p:nvSpPr>
          <p:spPr bwMode="auto">
            <a:xfrm>
              <a:off x="3018" y="33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44546A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0" name="Group 86"/>
          <p:cNvGrpSpPr>
            <a:grpSpLocks/>
          </p:cNvGrpSpPr>
          <p:nvPr/>
        </p:nvGrpSpPr>
        <p:grpSpPr bwMode="auto">
          <a:xfrm>
            <a:off x="4751390" y="4395788"/>
            <a:ext cx="3995737" cy="450850"/>
            <a:chOff x="2835" y="1236"/>
            <a:chExt cx="2517" cy="284"/>
          </a:xfrm>
        </p:grpSpPr>
        <p:graphicFrame>
          <p:nvGraphicFramePr>
            <p:cNvPr id="49185" name="Object 87"/>
            <p:cNvGraphicFramePr>
              <a:graphicFrameLocks noChangeAspect="1"/>
            </p:cNvGraphicFramePr>
            <p:nvPr/>
          </p:nvGraphicFramePr>
          <p:xfrm>
            <a:off x="2835" y="1236"/>
            <a:ext cx="296" cy="284"/>
          </p:xfrm>
          <a:graphic>
            <a:graphicData uri="http://schemas.openxmlformats.org/presentationml/2006/ole">
              <p:oleObj spid="_x0000_s43071" name="公式" r:id="rId12" imgW="133446" imgH="152280" progId="">
                <p:embed/>
              </p:oleObj>
            </a:graphicData>
          </a:graphic>
        </p:graphicFrame>
        <p:sp>
          <p:nvSpPr>
            <p:cNvPr id="49186" name="Line 88"/>
            <p:cNvSpPr>
              <a:spLocks noChangeShapeType="1"/>
            </p:cNvSpPr>
            <p:nvPr/>
          </p:nvSpPr>
          <p:spPr bwMode="auto">
            <a:xfrm>
              <a:off x="3079" y="1423"/>
              <a:ext cx="227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1" name="Group 89"/>
          <p:cNvGrpSpPr>
            <a:grpSpLocks/>
          </p:cNvGrpSpPr>
          <p:nvPr/>
        </p:nvGrpSpPr>
        <p:grpSpPr bwMode="auto">
          <a:xfrm>
            <a:off x="5151438" y="3644900"/>
            <a:ext cx="3613150" cy="1004888"/>
            <a:chOff x="663" y="2002"/>
            <a:chExt cx="2276" cy="470"/>
          </a:xfrm>
        </p:grpSpPr>
        <p:graphicFrame>
          <p:nvGraphicFramePr>
            <p:cNvPr id="49183" name="Object 90"/>
            <p:cNvGraphicFramePr>
              <a:graphicFrameLocks noChangeAspect="1"/>
            </p:cNvGraphicFramePr>
            <p:nvPr/>
          </p:nvGraphicFramePr>
          <p:xfrm>
            <a:off x="2380" y="2030"/>
            <a:ext cx="383" cy="338"/>
          </p:xfrm>
          <a:graphic>
            <a:graphicData uri="http://schemas.openxmlformats.org/presentationml/2006/ole">
              <p:oleObj spid="_x0000_s43072" name="公式" r:id="rId13" imgW="161810" imgH="200070" progId="">
                <p:embed/>
              </p:oleObj>
            </a:graphicData>
          </a:graphic>
        </p:graphicFrame>
        <p:sp>
          <p:nvSpPr>
            <p:cNvPr id="49184" name="Freeform 91"/>
            <p:cNvSpPr>
              <a:spLocks/>
            </p:cNvSpPr>
            <p:nvPr/>
          </p:nvSpPr>
          <p:spPr bwMode="auto">
            <a:xfrm flipV="1">
              <a:off x="663" y="2002"/>
              <a:ext cx="2276" cy="470"/>
            </a:xfrm>
            <a:custGeom>
              <a:avLst/>
              <a:gdLst>
                <a:gd name="T0" fmla="*/ 0 w 1968"/>
                <a:gd name="T1" fmla="*/ 125 h 912"/>
                <a:gd name="T2" fmla="*/ 1040 w 1968"/>
                <a:gd name="T3" fmla="*/ 33 h 912"/>
                <a:gd name="T4" fmla="*/ 3044 w 1968"/>
                <a:gd name="T5" fmla="*/ 0 h 912"/>
                <a:gd name="T6" fmla="*/ 0 60000 65536"/>
                <a:gd name="T7" fmla="*/ 0 60000 65536"/>
                <a:gd name="T8" fmla="*/ 0 60000 65536"/>
                <a:gd name="T9" fmla="*/ 0 w 1968"/>
                <a:gd name="T10" fmla="*/ 0 h 912"/>
                <a:gd name="T11" fmla="*/ 1968 w 196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5143502" y="4533900"/>
            <a:ext cx="3902075" cy="971550"/>
            <a:chOff x="3198" y="2856"/>
            <a:chExt cx="2458" cy="612"/>
          </a:xfrm>
        </p:grpSpPr>
        <p:sp>
          <p:nvSpPr>
            <p:cNvPr id="49181" name="Freeform 93"/>
            <p:cNvSpPr>
              <a:spLocks/>
            </p:cNvSpPr>
            <p:nvPr/>
          </p:nvSpPr>
          <p:spPr bwMode="auto">
            <a:xfrm>
              <a:off x="3198" y="2953"/>
              <a:ext cx="2408" cy="515"/>
            </a:xfrm>
            <a:custGeom>
              <a:avLst/>
              <a:gdLst>
                <a:gd name="T0" fmla="*/ 0 w 1968"/>
                <a:gd name="T1" fmla="*/ 164 h 912"/>
                <a:gd name="T2" fmla="*/ 1231 w 1968"/>
                <a:gd name="T3" fmla="*/ 43 h 912"/>
                <a:gd name="T4" fmla="*/ 3605 w 1968"/>
                <a:gd name="T5" fmla="*/ 0 h 912"/>
                <a:gd name="T6" fmla="*/ 0 60000 65536"/>
                <a:gd name="T7" fmla="*/ 0 60000 65536"/>
                <a:gd name="T8" fmla="*/ 0 60000 65536"/>
                <a:gd name="T9" fmla="*/ 0 w 1968"/>
                <a:gd name="T10" fmla="*/ 0 h 912"/>
                <a:gd name="T11" fmla="*/ 1968 w 196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9182" name="Object 94"/>
            <p:cNvGraphicFramePr>
              <a:graphicFrameLocks noChangeAspect="1"/>
            </p:cNvGraphicFramePr>
            <p:nvPr/>
          </p:nvGraphicFramePr>
          <p:xfrm>
            <a:off x="4853" y="2856"/>
            <a:ext cx="803" cy="419"/>
          </p:xfrm>
          <a:graphic>
            <a:graphicData uri="http://schemas.openxmlformats.org/presentationml/2006/ole">
              <p:oleObj spid="_x0000_s43073" name="Equation" r:id="rId14" imgW="619145" imgH="304830" progId="">
                <p:embed/>
              </p:oleObj>
            </a:graphicData>
          </a:graphic>
        </p:graphicFrame>
      </p:grp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5145090" y="3649665"/>
            <a:ext cx="3298825" cy="1819275"/>
            <a:chOff x="3199" y="2299"/>
            <a:chExt cx="2078" cy="1146"/>
          </a:xfrm>
        </p:grpSpPr>
        <p:graphicFrame>
          <p:nvGraphicFramePr>
            <p:cNvPr id="49179" name="Object 96"/>
            <p:cNvGraphicFramePr>
              <a:graphicFrameLocks noChangeAspect="1"/>
            </p:cNvGraphicFramePr>
            <p:nvPr/>
          </p:nvGraphicFramePr>
          <p:xfrm>
            <a:off x="4243" y="3045"/>
            <a:ext cx="531" cy="400"/>
          </p:xfrm>
          <a:graphic>
            <a:graphicData uri="http://schemas.openxmlformats.org/presentationml/2006/ole">
              <p:oleObj spid="_x0000_s43074" name="Equation" r:id="rId15" imgW="361978" imgH="314280" progId="">
                <p:embed/>
              </p:oleObj>
            </a:graphicData>
          </a:graphic>
        </p:graphicFrame>
        <p:sp>
          <p:nvSpPr>
            <p:cNvPr id="49180" name="Freeform 97"/>
            <p:cNvSpPr>
              <a:spLocks/>
            </p:cNvSpPr>
            <p:nvPr/>
          </p:nvSpPr>
          <p:spPr bwMode="auto">
            <a:xfrm flipV="1">
              <a:off x="3199" y="2299"/>
              <a:ext cx="2078" cy="1146"/>
            </a:xfrm>
            <a:custGeom>
              <a:avLst/>
              <a:gdLst>
                <a:gd name="T0" fmla="*/ 0 w 1968"/>
                <a:gd name="T1" fmla="*/ 1809 h 912"/>
                <a:gd name="T2" fmla="*/ 792 w 1968"/>
                <a:gd name="T3" fmla="*/ 476 h 912"/>
                <a:gd name="T4" fmla="*/ 2317 w 1968"/>
                <a:gd name="T5" fmla="*/ 0 h 912"/>
                <a:gd name="T6" fmla="*/ 0 60000 65536"/>
                <a:gd name="T7" fmla="*/ 0 60000 65536"/>
                <a:gd name="T8" fmla="*/ 0 60000 65536"/>
                <a:gd name="T9" fmla="*/ 0 w 1968"/>
                <a:gd name="T10" fmla="*/ 0 h 912"/>
                <a:gd name="T11" fmla="*/ 1968 w 196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22225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365683" name="Picture 1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1315" y="5741990"/>
            <a:ext cx="18764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5684" name="Picture 11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7752" y="5656265"/>
            <a:ext cx="184626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8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74013" y="56943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0144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36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36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4" grpId="0" autoUpdateAnimBg="0"/>
      <p:bldP spid="365613" grpId="0" animBg="1"/>
      <p:bldP spid="365614" grpId="0"/>
      <p:bldP spid="365615" grpId="0"/>
      <p:bldP spid="365616" grpId="0" animBg="1"/>
      <p:bldP spid="365617" grpId="0"/>
      <p:bldP spid="365618" grpId="0"/>
      <p:bldP spid="365619" grpId="0"/>
      <p:bldP spid="36562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3" name="Object 3"/>
          <p:cNvGraphicFramePr>
            <a:graphicFrameLocks noChangeAspect="1"/>
          </p:cNvGraphicFramePr>
          <p:nvPr/>
        </p:nvGraphicFramePr>
        <p:xfrm>
          <a:off x="1833563" y="3916363"/>
          <a:ext cx="5575300" cy="876300"/>
        </p:xfrm>
        <a:graphic>
          <a:graphicData uri="http://schemas.openxmlformats.org/presentationml/2006/ole">
            <p:oleObj spid="_x0000_s44046" name="Equation" r:id="rId3" imgW="2184400" imgH="342900" progId="">
              <p:embed/>
            </p:oleObj>
          </a:graphicData>
        </a:graphic>
      </p:graphicFrame>
      <p:sp>
        <p:nvSpPr>
          <p:cNvPr id="368676" name="Rectangle 36"/>
          <p:cNvSpPr>
            <a:spLocks noChangeArrowheads="1"/>
          </p:cNvSpPr>
          <p:nvPr/>
        </p:nvSpPr>
        <p:spPr bwMode="auto">
          <a:xfrm>
            <a:off x="1389063" y="1022350"/>
            <a:ext cx="43243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全响应 </a:t>
            </a:r>
            <a:r>
              <a:rPr kumimoji="1"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稳态分量 </a:t>
            </a:r>
            <a:r>
              <a:rPr kumimoji="1" lang="en-US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1"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瞬态分量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354013" y="506413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</a:t>
            </a:r>
            <a:r>
              <a:rPr kumimoji="1"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en-US" altLang="zh-CN" b="1" i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 b="1" i="1" baseline="-250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C</a:t>
            </a:r>
            <a:r>
              <a:rPr kumimoji="1" lang="zh-CN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的变化规律</a:t>
            </a:r>
          </a:p>
        </p:txBody>
      </p:sp>
      <p:sp>
        <p:nvSpPr>
          <p:cNvPr id="368704" name="Line 64"/>
          <p:cNvSpPr>
            <a:spLocks noChangeShapeType="1"/>
          </p:cNvSpPr>
          <p:nvPr/>
        </p:nvSpPr>
        <p:spPr bwMode="auto">
          <a:xfrm>
            <a:off x="2755900" y="3355975"/>
            <a:ext cx="381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705" name="Line 65"/>
          <p:cNvSpPr>
            <a:spLocks noChangeShapeType="1"/>
          </p:cNvSpPr>
          <p:nvPr/>
        </p:nvSpPr>
        <p:spPr bwMode="auto">
          <a:xfrm>
            <a:off x="3365500" y="3368675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706" name="Rectangle 66"/>
          <p:cNvSpPr>
            <a:spLocks noChangeArrowheads="1"/>
          </p:cNvSpPr>
          <p:nvPr/>
        </p:nvSpPr>
        <p:spPr bwMode="auto">
          <a:xfrm>
            <a:off x="2351088" y="35528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稳态分量</a:t>
            </a:r>
          </a:p>
        </p:txBody>
      </p:sp>
      <p:sp>
        <p:nvSpPr>
          <p:cNvPr id="368707" name="Rectangle 67"/>
          <p:cNvSpPr>
            <a:spLocks noChangeArrowheads="1"/>
          </p:cNvSpPr>
          <p:nvPr/>
        </p:nvSpPr>
        <p:spPr bwMode="auto">
          <a:xfrm>
            <a:off x="4214813" y="35401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瞬态分量</a:t>
            </a:r>
          </a:p>
        </p:txBody>
      </p:sp>
      <p:graphicFrame>
        <p:nvGraphicFramePr>
          <p:cNvPr id="28" name="Object 67"/>
          <p:cNvGraphicFramePr>
            <a:graphicFrameLocks noChangeAspect="1"/>
          </p:cNvGraphicFramePr>
          <p:nvPr/>
        </p:nvGraphicFramePr>
        <p:xfrm>
          <a:off x="1784350" y="1539877"/>
          <a:ext cx="5881688" cy="974725"/>
        </p:xfrm>
        <a:graphic>
          <a:graphicData uri="http://schemas.openxmlformats.org/presentationml/2006/ole">
            <p:oleObj spid="_x0000_s44047" name="Equation" r:id="rId4" imgW="2070100" imgH="342900" progId="">
              <p:embed/>
            </p:oleObj>
          </a:graphicData>
        </a:graphic>
      </p:graphicFrame>
      <p:graphicFrame>
        <p:nvGraphicFramePr>
          <p:cNvPr id="29" name="Object 68"/>
          <p:cNvGraphicFramePr>
            <a:graphicFrameLocks noChangeAspect="1"/>
          </p:cNvGraphicFramePr>
          <p:nvPr/>
        </p:nvGraphicFramePr>
        <p:xfrm>
          <a:off x="2408238" y="2514602"/>
          <a:ext cx="4500562" cy="900113"/>
        </p:xfrm>
        <a:graphic>
          <a:graphicData uri="http://schemas.openxmlformats.org/presentationml/2006/ole">
            <p:oleObj spid="_x0000_s44048" name="Equation" r:id="rId5" imgW="1714500" imgH="342900" progId="">
              <p:embed/>
            </p:oleObj>
          </a:graphicData>
        </a:graphic>
      </p:graphicFrame>
      <p:pic>
        <p:nvPicPr>
          <p:cNvPr id="5018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5131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6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6" grpId="0" autoUpdateAnimBg="0"/>
      <p:bldP spid="368698" grpId="0"/>
      <p:bldP spid="368704" grpId="0" animBg="1"/>
      <p:bldP spid="368705" grpId="0" animBg="1"/>
      <p:bldP spid="368706" grpId="0"/>
      <p:bldP spid="36870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308102" y="3000375"/>
            <a:ext cx="3406775" cy="522288"/>
            <a:chOff x="831" y="2085"/>
            <a:chExt cx="2146" cy="329"/>
          </a:xfrm>
        </p:grpSpPr>
        <p:graphicFrame>
          <p:nvGraphicFramePr>
            <p:cNvPr id="51242" name="Object 19"/>
            <p:cNvGraphicFramePr>
              <a:graphicFrameLocks noChangeAspect="1"/>
            </p:cNvGraphicFramePr>
            <p:nvPr/>
          </p:nvGraphicFramePr>
          <p:xfrm>
            <a:off x="831" y="2085"/>
            <a:ext cx="236" cy="329"/>
          </p:xfrm>
          <a:graphic>
            <a:graphicData uri="http://schemas.openxmlformats.org/presentationml/2006/ole">
              <p:oleObj spid="_x0000_s45118" name="公式" r:id="rId3" imgW="171534" imgH="200070" progId="">
                <p:embed/>
              </p:oleObj>
            </a:graphicData>
          </a:graphic>
        </p:graphicFrame>
        <p:sp>
          <p:nvSpPr>
            <p:cNvPr id="51243" name="Line 20"/>
            <p:cNvSpPr>
              <a:spLocks noChangeShapeType="1"/>
            </p:cNvSpPr>
            <p:nvPr/>
          </p:nvSpPr>
          <p:spPr bwMode="auto">
            <a:xfrm flipV="1">
              <a:off x="1136" y="2299"/>
              <a:ext cx="1841" cy="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325565" y="1603375"/>
            <a:ext cx="3068637" cy="3455988"/>
            <a:chOff x="1148" y="294"/>
            <a:chExt cx="2097" cy="2177"/>
          </a:xfrm>
        </p:grpSpPr>
        <p:sp>
          <p:nvSpPr>
            <p:cNvPr id="51237" name="Line 23"/>
            <p:cNvSpPr>
              <a:spLocks noChangeShapeType="1"/>
            </p:cNvSpPr>
            <p:nvPr/>
          </p:nvSpPr>
          <p:spPr bwMode="auto">
            <a:xfrm>
              <a:off x="1439" y="1512"/>
              <a:ext cx="1745" cy="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8" name="Line 24"/>
            <p:cNvSpPr>
              <a:spLocks noChangeShapeType="1"/>
            </p:cNvSpPr>
            <p:nvPr/>
          </p:nvSpPr>
          <p:spPr bwMode="auto">
            <a:xfrm flipH="1" flipV="1">
              <a:off x="1431" y="414"/>
              <a:ext cx="8" cy="2057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9" name="Text Box 25"/>
            <p:cNvSpPr txBox="1">
              <a:spLocks noChangeArrowheads="1"/>
            </p:cNvSpPr>
            <p:nvPr/>
          </p:nvSpPr>
          <p:spPr bwMode="auto">
            <a:xfrm>
              <a:off x="3062" y="1545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44546A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graphicFrame>
          <p:nvGraphicFramePr>
            <p:cNvPr id="51240" name="Object 26"/>
            <p:cNvGraphicFramePr>
              <a:graphicFrameLocks noChangeAspect="1"/>
            </p:cNvGraphicFramePr>
            <p:nvPr/>
          </p:nvGraphicFramePr>
          <p:xfrm>
            <a:off x="1452" y="294"/>
            <a:ext cx="413" cy="295"/>
          </p:xfrm>
          <a:graphic>
            <a:graphicData uri="http://schemas.openxmlformats.org/presentationml/2006/ole">
              <p:oleObj spid="_x0000_s45119" name="Equation" r:id="rId4" imgW="323889" imgH="200070" progId="">
                <p:embed/>
              </p:oleObj>
            </a:graphicData>
          </a:graphic>
        </p:graphicFrame>
        <p:sp>
          <p:nvSpPr>
            <p:cNvPr id="51241" name="Rectangle 27"/>
            <p:cNvSpPr>
              <a:spLocks noChangeArrowheads="1"/>
            </p:cNvSpPr>
            <p:nvPr/>
          </p:nvSpPr>
          <p:spPr bwMode="auto">
            <a:xfrm>
              <a:off x="1148" y="1479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44546A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5614988" y="1409700"/>
            <a:ext cx="3117850" cy="3740150"/>
            <a:chOff x="3544" y="1083"/>
            <a:chExt cx="1964" cy="2356"/>
          </a:xfrm>
        </p:grpSpPr>
        <p:sp>
          <p:nvSpPr>
            <p:cNvPr id="51232" name="Line 38"/>
            <p:cNvSpPr>
              <a:spLocks noChangeShapeType="1"/>
            </p:cNvSpPr>
            <p:nvPr/>
          </p:nvSpPr>
          <p:spPr bwMode="auto">
            <a:xfrm>
              <a:off x="3742" y="3149"/>
              <a:ext cx="17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3" name="Line 39"/>
            <p:cNvSpPr>
              <a:spLocks noChangeShapeType="1"/>
            </p:cNvSpPr>
            <p:nvPr/>
          </p:nvSpPr>
          <p:spPr bwMode="auto">
            <a:xfrm flipH="1" flipV="1">
              <a:off x="3727" y="1166"/>
              <a:ext cx="15" cy="198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4" name="Text Box 40"/>
            <p:cNvSpPr txBox="1">
              <a:spLocks noChangeArrowheads="1"/>
            </p:cNvSpPr>
            <p:nvPr/>
          </p:nvSpPr>
          <p:spPr bwMode="auto">
            <a:xfrm>
              <a:off x="5339" y="3151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44546A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graphicFrame>
          <p:nvGraphicFramePr>
            <p:cNvPr id="51235" name="Object 41"/>
            <p:cNvGraphicFramePr>
              <a:graphicFrameLocks noChangeAspect="1"/>
            </p:cNvGraphicFramePr>
            <p:nvPr/>
          </p:nvGraphicFramePr>
          <p:xfrm>
            <a:off x="3754" y="1083"/>
            <a:ext cx="407" cy="279"/>
          </p:xfrm>
          <a:graphic>
            <a:graphicData uri="http://schemas.openxmlformats.org/presentationml/2006/ole">
              <p:oleObj spid="_x0000_s45120" name="Equation" r:id="rId5" imgW="323889" imgH="200070" progId="">
                <p:embed/>
              </p:oleObj>
            </a:graphicData>
          </a:graphic>
        </p:graphicFrame>
        <p:sp>
          <p:nvSpPr>
            <p:cNvPr id="51236" name="Rectangle 42"/>
            <p:cNvSpPr>
              <a:spLocks noChangeArrowheads="1"/>
            </p:cNvSpPr>
            <p:nvPr/>
          </p:nvSpPr>
          <p:spPr bwMode="auto">
            <a:xfrm>
              <a:off x="3544" y="29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i="1">
                  <a:solidFill>
                    <a:srgbClr val="44546A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5548313" y="2274890"/>
            <a:ext cx="2716212" cy="422275"/>
            <a:chOff x="3502" y="1628"/>
            <a:chExt cx="1711" cy="266"/>
          </a:xfrm>
        </p:grpSpPr>
        <p:graphicFrame>
          <p:nvGraphicFramePr>
            <p:cNvPr id="51230" name="Object 47"/>
            <p:cNvGraphicFramePr>
              <a:graphicFrameLocks noChangeAspect="1"/>
            </p:cNvGraphicFramePr>
            <p:nvPr/>
          </p:nvGraphicFramePr>
          <p:xfrm>
            <a:off x="3502" y="1628"/>
            <a:ext cx="214" cy="266"/>
          </p:xfrm>
          <a:graphic>
            <a:graphicData uri="http://schemas.openxmlformats.org/presentationml/2006/ole">
              <p:oleObj spid="_x0000_s45121" name="公式" r:id="rId6" imgW="171534" imgH="200070" progId="">
                <p:embed/>
              </p:oleObj>
            </a:graphicData>
          </a:graphic>
        </p:graphicFrame>
        <p:sp>
          <p:nvSpPr>
            <p:cNvPr id="51231" name="Line 48"/>
            <p:cNvSpPr>
              <a:spLocks noChangeShapeType="1"/>
            </p:cNvSpPr>
            <p:nvPr/>
          </p:nvSpPr>
          <p:spPr bwMode="auto">
            <a:xfrm>
              <a:off x="3755" y="1771"/>
              <a:ext cx="1458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1339850" y="2168527"/>
            <a:ext cx="3302000" cy="358775"/>
            <a:chOff x="851" y="1561"/>
            <a:chExt cx="2080" cy="226"/>
          </a:xfrm>
        </p:grpSpPr>
        <p:graphicFrame>
          <p:nvGraphicFramePr>
            <p:cNvPr id="51228" name="Object 29"/>
            <p:cNvGraphicFramePr>
              <a:graphicFrameLocks noChangeAspect="1"/>
            </p:cNvGraphicFramePr>
            <p:nvPr/>
          </p:nvGraphicFramePr>
          <p:xfrm>
            <a:off x="851" y="1561"/>
            <a:ext cx="236" cy="226"/>
          </p:xfrm>
          <a:graphic>
            <a:graphicData uri="http://schemas.openxmlformats.org/presentationml/2006/ole">
              <p:oleObj spid="_x0000_s45122" name="公式" r:id="rId7" imgW="133446" imgH="152280" progId="">
                <p:embed/>
              </p:oleObj>
            </a:graphicData>
          </a:graphic>
        </p:graphicFrame>
        <p:sp>
          <p:nvSpPr>
            <p:cNvPr id="51229" name="Line 30"/>
            <p:cNvSpPr>
              <a:spLocks noChangeShapeType="1"/>
            </p:cNvSpPr>
            <p:nvPr/>
          </p:nvSpPr>
          <p:spPr bwMode="auto">
            <a:xfrm>
              <a:off x="1119" y="1665"/>
              <a:ext cx="1812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57429" name="Object 53"/>
          <p:cNvGraphicFramePr>
            <a:graphicFrameLocks noChangeAspect="1"/>
          </p:cNvGraphicFramePr>
          <p:nvPr/>
        </p:nvGraphicFramePr>
        <p:xfrm>
          <a:off x="2960688" y="1889125"/>
          <a:ext cx="1065212" cy="463550"/>
        </p:xfrm>
        <a:graphic>
          <a:graphicData uri="http://schemas.openxmlformats.org/presentationml/2006/ole">
            <p:oleObj spid="_x0000_s45123" name="公式" r:id="rId8" imgW="438156" imgH="200070" progId="">
              <p:embed/>
            </p:oleObj>
          </a:graphicData>
        </a:graphic>
      </p:graphicFrame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1749425" y="2365375"/>
            <a:ext cx="2090738" cy="998538"/>
            <a:chOff x="1427" y="765"/>
            <a:chExt cx="1428" cy="629"/>
          </a:xfrm>
        </p:grpSpPr>
        <p:sp>
          <p:nvSpPr>
            <p:cNvPr id="51226" name="Freeform 16"/>
            <p:cNvSpPr>
              <a:spLocks/>
            </p:cNvSpPr>
            <p:nvPr/>
          </p:nvSpPr>
          <p:spPr bwMode="auto">
            <a:xfrm>
              <a:off x="1427" y="765"/>
              <a:ext cx="1428" cy="629"/>
            </a:xfrm>
            <a:custGeom>
              <a:avLst/>
              <a:gdLst>
                <a:gd name="T0" fmla="*/ 0 w 1968"/>
                <a:gd name="T1" fmla="*/ 299 h 912"/>
                <a:gd name="T2" fmla="*/ 257 w 1968"/>
                <a:gd name="T3" fmla="*/ 79 h 912"/>
                <a:gd name="T4" fmla="*/ 752 w 1968"/>
                <a:gd name="T5" fmla="*/ 0 h 912"/>
                <a:gd name="T6" fmla="*/ 0 60000 65536"/>
                <a:gd name="T7" fmla="*/ 0 60000 65536"/>
                <a:gd name="T8" fmla="*/ 0 60000 65536"/>
                <a:gd name="T9" fmla="*/ 0 w 1968"/>
                <a:gd name="T10" fmla="*/ 0 h 912"/>
                <a:gd name="T11" fmla="*/ 1968 w 196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1227" name="Object 54"/>
            <p:cNvGraphicFramePr>
              <a:graphicFrameLocks noChangeAspect="1"/>
            </p:cNvGraphicFramePr>
            <p:nvPr/>
          </p:nvGraphicFramePr>
          <p:xfrm>
            <a:off x="2129" y="892"/>
            <a:ext cx="295" cy="292"/>
          </p:xfrm>
          <a:graphic>
            <a:graphicData uri="http://schemas.openxmlformats.org/presentationml/2006/ole">
              <p:oleObj spid="_x0000_s45124" name="公式" r:id="rId9" imgW="161810" imgH="200070" progId="">
                <p:embed/>
              </p:oleObj>
            </a:graphicData>
          </a:graphic>
        </p:graphicFrame>
      </p:grpSp>
      <p:sp>
        <p:nvSpPr>
          <p:cNvPr id="357428" name="Freeform 52"/>
          <p:cNvSpPr>
            <a:spLocks/>
          </p:cNvSpPr>
          <p:nvPr/>
        </p:nvSpPr>
        <p:spPr bwMode="auto">
          <a:xfrm>
            <a:off x="1771652" y="3595690"/>
            <a:ext cx="2170113" cy="1195387"/>
          </a:xfrm>
          <a:custGeom>
            <a:avLst/>
            <a:gdLst>
              <a:gd name="T0" fmla="*/ 0 w 1968"/>
              <a:gd name="T1" fmla="*/ 2147483646 h 912"/>
              <a:gd name="T2" fmla="*/ 2147483646 w 1968"/>
              <a:gd name="T3" fmla="*/ 2147483646 h 912"/>
              <a:gd name="T4" fmla="*/ 2147483646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22225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7431" name="Object 55"/>
          <p:cNvGraphicFramePr>
            <a:graphicFrameLocks noChangeAspect="1"/>
          </p:cNvGraphicFramePr>
          <p:nvPr/>
        </p:nvGraphicFramePr>
        <p:xfrm>
          <a:off x="2174875" y="3911602"/>
          <a:ext cx="2389188" cy="695325"/>
        </p:xfrm>
        <a:graphic>
          <a:graphicData uri="http://schemas.openxmlformats.org/presentationml/2006/ole">
            <p:oleObj spid="_x0000_s45125" name="Equation" r:id="rId10" imgW="1028666" imgH="314280" progId="">
              <p:embed/>
            </p:oleObj>
          </a:graphicData>
        </a:graphic>
      </p:graphicFrame>
      <p:graphicFrame>
        <p:nvGraphicFramePr>
          <p:cNvPr id="357432" name="Object 56"/>
          <p:cNvGraphicFramePr>
            <a:graphicFrameLocks noChangeAspect="1"/>
          </p:cNvGraphicFramePr>
          <p:nvPr/>
        </p:nvGraphicFramePr>
        <p:xfrm>
          <a:off x="865190" y="4492625"/>
          <a:ext cx="866775" cy="522288"/>
        </p:xfrm>
        <a:graphic>
          <a:graphicData uri="http://schemas.openxmlformats.org/presentationml/2006/ole">
            <p:oleObj spid="_x0000_s45126" name="公式" r:id="rId11" imgW="438156" imgH="200070" progId="">
              <p:embed/>
            </p:oleObj>
          </a:graphicData>
        </a:graphic>
      </p:graphicFrame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5570538" y="3254377"/>
            <a:ext cx="2684462" cy="366713"/>
            <a:chOff x="3516" y="2245"/>
            <a:chExt cx="1691" cy="231"/>
          </a:xfrm>
        </p:grpSpPr>
        <p:graphicFrame>
          <p:nvGraphicFramePr>
            <p:cNvPr id="51224" name="Object 44"/>
            <p:cNvGraphicFramePr>
              <a:graphicFrameLocks noChangeAspect="1"/>
            </p:cNvGraphicFramePr>
            <p:nvPr/>
          </p:nvGraphicFramePr>
          <p:xfrm>
            <a:off x="3516" y="2245"/>
            <a:ext cx="188" cy="231"/>
          </p:xfrm>
          <a:graphic>
            <a:graphicData uri="http://schemas.openxmlformats.org/presentationml/2006/ole">
              <p:oleObj spid="_x0000_s45127" name="公式" r:id="rId12" imgW="133446" imgH="152280" progId="">
                <p:embed/>
              </p:oleObj>
            </a:graphicData>
          </a:graphic>
        </p:graphicFrame>
        <p:sp>
          <p:nvSpPr>
            <p:cNvPr id="51225" name="Line 45"/>
            <p:cNvSpPr>
              <a:spLocks noChangeShapeType="1"/>
            </p:cNvSpPr>
            <p:nvPr/>
          </p:nvSpPr>
          <p:spPr bwMode="auto">
            <a:xfrm>
              <a:off x="3748" y="2390"/>
              <a:ext cx="1459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57442" name="Object 66"/>
          <p:cNvGraphicFramePr>
            <a:graphicFrameLocks noChangeAspect="1"/>
          </p:cNvGraphicFramePr>
          <p:nvPr/>
        </p:nvGraphicFramePr>
        <p:xfrm>
          <a:off x="6432550" y="3462338"/>
          <a:ext cx="1155700" cy="463550"/>
        </p:xfrm>
        <a:graphic>
          <a:graphicData uri="http://schemas.openxmlformats.org/presentationml/2006/ole">
            <p:oleObj spid="_x0000_s45128" name="公式" r:id="rId13" imgW="438156" imgH="200070" progId="">
              <p:embed/>
            </p:oleObj>
          </a:graphicData>
        </a:graphic>
      </p:graphicFrame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5943600" y="2506665"/>
            <a:ext cx="2268538" cy="942975"/>
            <a:chOff x="3759" y="1656"/>
            <a:chExt cx="1429" cy="629"/>
          </a:xfrm>
        </p:grpSpPr>
        <p:sp>
          <p:nvSpPr>
            <p:cNvPr id="51222" name="Freeform 67"/>
            <p:cNvSpPr>
              <a:spLocks/>
            </p:cNvSpPr>
            <p:nvPr/>
          </p:nvSpPr>
          <p:spPr bwMode="auto">
            <a:xfrm flipV="1">
              <a:off x="3759" y="1656"/>
              <a:ext cx="1429" cy="629"/>
            </a:xfrm>
            <a:custGeom>
              <a:avLst/>
              <a:gdLst>
                <a:gd name="T0" fmla="*/ 0 w 1968"/>
                <a:gd name="T1" fmla="*/ 299 h 912"/>
                <a:gd name="T2" fmla="*/ 257 w 1968"/>
                <a:gd name="T3" fmla="*/ 79 h 912"/>
                <a:gd name="T4" fmla="*/ 754 w 1968"/>
                <a:gd name="T5" fmla="*/ 0 h 912"/>
                <a:gd name="T6" fmla="*/ 0 60000 65536"/>
                <a:gd name="T7" fmla="*/ 0 60000 65536"/>
                <a:gd name="T8" fmla="*/ 0 60000 65536"/>
                <a:gd name="T9" fmla="*/ 0 w 1968"/>
                <a:gd name="T10" fmla="*/ 0 h 912"/>
                <a:gd name="T11" fmla="*/ 1968 w 196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1223" name="Object 70"/>
            <p:cNvGraphicFramePr>
              <a:graphicFrameLocks noChangeAspect="1"/>
            </p:cNvGraphicFramePr>
            <p:nvPr/>
          </p:nvGraphicFramePr>
          <p:xfrm>
            <a:off x="4234" y="1807"/>
            <a:ext cx="295" cy="292"/>
          </p:xfrm>
          <a:graphic>
            <a:graphicData uri="http://schemas.openxmlformats.org/presentationml/2006/ole">
              <p:oleObj spid="_x0000_s45129" name="公式" r:id="rId14" imgW="161810" imgH="200070" progId="">
                <p:embed/>
              </p:oleObj>
            </a:graphicData>
          </a:graphic>
        </p:graphicFrame>
      </p:grpSp>
      <p:sp>
        <p:nvSpPr>
          <p:cNvPr id="357410" name="Freeform 34"/>
          <p:cNvSpPr>
            <a:spLocks/>
          </p:cNvSpPr>
          <p:nvPr/>
        </p:nvSpPr>
        <p:spPr bwMode="auto">
          <a:xfrm flipV="1">
            <a:off x="5915025" y="3783013"/>
            <a:ext cx="2268538" cy="836612"/>
          </a:xfrm>
          <a:custGeom>
            <a:avLst/>
            <a:gdLst>
              <a:gd name="T0" fmla="*/ 0 w 1968"/>
              <a:gd name="T1" fmla="*/ 2147483646 h 912"/>
              <a:gd name="T2" fmla="*/ 2147483646 w 1968"/>
              <a:gd name="T3" fmla="*/ 2147483646 h 912"/>
              <a:gd name="T4" fmla="*/ 2147483646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22225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7449" name="Object 73"/>
          <p:cNvGraphicFramePr>
            <a:graphicFrameLocks noChangeAspect="1"/>
          </p:cNvGraphicFramePr>
          <p:nvPr/>
        </p:nvGraphicFramePr>
        <p:xfrm>
          <a:off x="6343650" y="3775077"/>
          <a:ext cx="2274888" cy="582613"/>
        </p:xfrm>
        <a:graphic>
          <a:graphicData uri="http://schemas.openxmlformats.org/presentationml/2006/ole">
            <p:oleObj spid="_x0000_s45130" name="Equation" r:id="rId15" imgW="1028666" imgH="314280" progId="">
              <p:embed/>
            </p:oleObj>
          </a:graphicData>
        </a:graphic>
      </p:graphicFrame>
      <p:graphicFrame>
        <p:nvGraphicFramePr>
          <p:cNvPr id="357450" name="Object 74"/>
          <p:cNvGraphicFramePr>
            <a:graphicFrameLocks noChangeAspect="1"/>
          </p:cNvGraphicFramePr>
          <p:nvPr/>
        </p:nvGraphicFramePr>
        <p:xfrm>
          <a:off x="4983163" y="3603627"/>
          <a:ext cx="939800" cy="436563"/>
        </p:xfrm>
        <a:graphic>
          <a:graphicData uri="http://schemas.openxmlformats.org/presentationml/2006/ole">
            <p:oleObj spid="_x0000_s45131" name="公式" r:id="rId16" imgW="438156" imgH="200070" progId="">
              <p:embed/>
            </p:oleObj>
          </a:graphicData>
        </a:graphic>
      </p:graphicFrame>
      <p:graphicFrame>
        <p:nvGraphicFramePr>
          <p:cNvPr id="357456" name="Object 80"/>
          <p:cNvGraphicFramePr>
            <a:graphicFrameLocks noChangeAspect="1"/>
          </p:cNvGraphicFramePr>
          <p:nvPr/>
        </p:nvGraphicFramePr>
        <p:xfrm>
          <a:off x="1651002" y="385763"/>
          <a:ext cx="3535363" cy="838200"/>
        </p:xfrm>
        <a:graphic>
          <a:graphicData uri="http://schemas.openxmlformats.org/presentationml/2006/ole">
            <p:oleObj spid="_x0000_s45132" name="Equation" r:id="rId17" imgW="1447172" imgH="342751" progId="">
              <p:embed/>
            </p:oleObj>
          </a:graphicData>
        </a:graphic>
      </p:graphicFrame>
      <p:pic>
        <p:nvPicPr>
          <p:cNvPr id="357479" name="Picture 10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5650" y="5251450"/>
            <a:ext cx="19256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7480" name="Picture 10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327" y="5138738"/>
            <a:ext cx="20034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1" name="Picture 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5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217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5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3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5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5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5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3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35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5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28" grpId="0" animBg="1"/>
      <p:bldP spid="3574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304800" y="236538"/>
            <a:ext cx="3619500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电容的功率和储能</a:t>
            </a:r>
          </a:p>
        </p:txBody>
      </p:sp>
      <p:graphicFrame>
        <p:nvGraphicFramePr>
          <p:cNvPr id="2498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8482314"/>
              </p:ext>
            </p:extLst>
          </p:nvPr>
        </p:nvGraphicFramePr>
        <p:xfrm>
          <a:off x="2843215" y="908050"/>
          <a:ext cx="2581275" cy="958850"/>
        </p:xfrm>
        <a:graphic>
          <a:graphicData uri="http://schemas.openxmlformats.org/presentationml/2006/ole">
            <p:oleObj spid="_x0000_s5127" name="Equation" r:id="rId3" imgW="1085934" imgH="400140" progId="">
              <p:embed/>
            </p:oleObj>
          </a:graphicData>
        </a:graphic>
      </p:graphicFrame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684213" y="2092267"/>
            <a:ext cx="698341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arenBoth"/>
            </a:pPr>
            <a:r>
              <a:rPr kumimoji="1" lang="zh-CN" altLang="en-US" dirty="0">
                <a:latin typeface="Times New Roman" panose="02020603050405020304" pitchFamily="18" charset="0"/>
                <a:ea typeface="仿宋_GB2312" pitchFamily="49" charset="-122"/>
              </a:rPr>
              <a:t>当电容充电，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&gt;0</a:t>
            </a:r>
            <a:r>
              <a:rPr kumimoji="1" lang="zh-CN" altLang="en-US" dirty="0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d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/d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&gt;0</a:t>
            </a:r>
            <a:r>
              <a:rPr kumimoji="1" lang="zh-CN" altLang="en-US" dirty="0">
                <a:latin typeface="Times New Roman" panose="02020603050405020304" pitchFamily="18" charset="0"/>
                <a:ea typeface="仿宋_GB2312" pitchFamily="49" charset="-122"/>
              </a:rPr>
              <a:t>，则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&gt;0</a:t>
            </a:r>
            <a:r>
              <a:rPr kumimoji="1"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kumimoji="1"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kumimoji="1"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</a:t>
            </a:r>
            <a:r>
              <a:rPr kumimoji="1" lang="zh-CN" altLang="en-US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 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p&gt;0</a:t>
            </a: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电容吸收功率。</a:t>
            </a:r>
            <a:endParaRPr kumimoji="1"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684215" y="3141605"/>
            <a:ext cx="712787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arenBoth" startAt="2"/>
            </a:pPr>
            <a:r>
              <a:rPr kumimoji="1" lang="zh-CN" altLang="en-US" dirty="0">
                <a:latin typeface="Times New Roman" panose="02020603050405020304" pitchFamily="18" charset="0"/>
                <a:ea typeface="仿宋_GB2312" pitchFamily="49" charset="-122"/>
              </a:rPr>
              <a:t>当电容放电，</a:t>
            </a:r>
            <a:r>
              <a:rPr kumimoji="1"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&gt;0</a:t>
            </a:r>
            <a:r>
              <a:rPr kumimoji="1"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d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/d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&lt;0</a:t>
            </a:r>
            <a:r>
              <a:rPr kumimoji="1" lang="zh-CN" altLang="en-US" dirty="0">
                <a:latin typeface="Times New Roman" panose="02020603050405020304" pitchFamily="18" charset="0"/>
                <a:ea typeface="仿宋_GB2312" pitchFamily="49" charset="-122"/>
              </a:rPr>
              <a:t>，则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&lt;0</a:t>
            </a:r>
            <a:r>
              <a:rPr kumimoji="1"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kumimoji="1"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kumimoji="1"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</a:t>
            </a:r>
            <a:r>
              <a:rPr kumimoji="1" lang="zh-CN" altLang="en-US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8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&lt;0</a:t>
            </a: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电容发出功率</a:t>
            </a: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.</a:t>
            </a:r>
            <a:endParaRPr kumimoji="1"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611188" y="1196975"/>
            <a:ext cx="1223962" cy="523220"/>
          </a:xfrm>
          <a:prstGeom prst="rect">
            <a:avLst/>
          </a:prstGeom>
          <a:noFill/>
          <a:ln w="3810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功率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323852" y="4076702"/>
            <a:ext cx="1152525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表明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250825" y="4724400"/>
            <a:ext cx="8172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电容能在一段时间内吸收外部供给的能量转化为电场能量储存起来，在另一段时间内又把能量释放回电路，因此电容元件是无源元件、是储能元件，它本身不消耗能量。</a:t>
            </a:r>
          </a:p>
        </p:txBody>
      </p:sp>
      <p:sp>
        <p:nvSpPr>
          <p:cNvPr id="249865" name="AutoShape 9" descr="羊皮纸"/>
          <p:cNvSpPr>
            <a:spLocks noChangeArrowheads="1"/>
          </p:cNvSpPr>
          <p:nvPr/>
        </p:nvSpPr>
        <p:spPr bwMode="auto">
          <a:xfrm>
            <a:off x="6227765" y="476250"/>
            <a:ext cx="1800225" cy="865188"/>
          </a:xfrm>
          <a:prstGeom prst="wedgeRectCallout">
            <a:avLst>
              <a:gd name="adj1" fmla="val -78130"/>
              <a:gd name="adj2" fmla="val 72204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、 </a:t>
            </a:r>
            <a:r>
              <a:rPr kumimoji="1"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取关联参考方向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515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483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9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9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85" decel="1000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385" decel="100000"/>
                                        <p:tgtEl>
                                          <p:spTgt spid="24986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4" dur="385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6" dur="385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9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9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animBg="1" autoUpdateAnimBg="0"/>
      <p:bldP spid="249860" grpId="0" autoUpdateAnimBg="0"/>
      <p:bldP spid="249861" grpId="0" autoUpdateAnimBg="0"/>
      <p:bldP spid="249862" grpId="0" animBg="1"/>
      <p:bldP spid="249863" grpId="0" animBg="1"/>
      <p:bldP spid="249864" grpId="0"/>
      <p:bldP spid="24986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448" name="Picture 104" descr="3a4a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71838"/>
            <a:ext cx="3870325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360" name="Rectangle 16"/>
          <p:cNvSpPr>
            <a:spLocks noChangeArrowheads="1"/>
          </p:cNvSpPr>
          <p:nvPr/>
        </p:nvSpPr>
        <p:spPr bwMode="auto">
          <a:xfrm>
            <a:off x="63500" y="425450"/>
            <a:ext cx="5651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16504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3.5.2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RL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电路的全响应</a:t>
            </a:r>
          </a:p>
        </p:txBody>
      </p:sp>
      <p:sp>
        <p:nvSpPr>
          <p:cNvPr id="441361" name="Rectangle 17"/>
          <p:cNvSpPr>
            <a:spLocks noChangeArrowheads="1"/>
          </p:cNvSpPr>
          <p:nvPr/>
        </p:nvSpPr>
        <p:spPr bwMode="auto">
          <a:xfrm>
            <a:off x="536575" y="1084263"/>
            <a:ext cx="134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全响应 </a:t>
            </a:r>
          </a:p>
        </p:txBody>
      </p:sp>
      <p:sp>
        <p:nvSpPr>
          <p:cNvPr id="441362" name="Rectangle 18"/>
          <p:cNvSpPr>
            <a:spLocks noChangeArrowheads="1"/>
          </p:cNvSpPr>
          <p:nvPr/>
        </p:nvSpPr>
        <p:spPr bwMode="auto">
          <a:xfrm>
            <a:off x="660400" y="1563688"/>
            <a:ext cx="8483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电源激励、储能元件的初始能量均不为零时，电路中的响应。</a:t>
            </a:r>
          </a:p>
        </p:txBody>
      </p:sp>
      <p:sp>
        <p:nvSpPr>
          <p:cNvPr id="441364" name="Text Box 20"/>
          <p:cNvSpPr txBox="1">
            <a:spLocks noChangeArrowheads="1"/>
          </p:cNvSpPr>
          <p:nvPr/>
        </p:nvSpPr>
        <p:spPr bwMode="auto">
          <a:xfrm>
            <a:off x="2495550" y="2143125"/>
            <a:ext cx="3249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换路前电路已处稳态</a:t>
            </a:r>
            <a:r>
              <a:rPr lang="zh-CN" altLang="en-US" b="1">
                <a:ea typeface="黑体" panose="02010609060101010101" pitchFamily="49" charset="-122"/>
              </a:rPr>
              <a:t>。</a:t>
            </a:r>
            <a:r>
              <a:rPr kumimoji="1" lang="zh-CN" altLang="en-US" sz="2800" b="1"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441365" name="Text Box 21"/>
          <p:cNvSpPr txBox="1">
            <a:spLocks noChangeArrowheads="1"/>
          </p:cNvSpPr>
          <p:nvPr/>
        </p:nvSpPr>
        <p:spPr bwMode="auto">
          <a:xfrm>
            <a:off x="874713" y="2173288"/>
            <a:ext cx="274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图示电路中，</a:t>
            </a:r>
          </a:p>
        </p:txBody>
      </p:sp>
      <p:sp>
        <p:nvSpPr>
          <p:cNvPr id="441417" name="Text Box 73"/>
          <p:cNvSpPr txBox="1">
            <a:spLocks noChangeArrowheads="1"/>
          </p:cNvSpPr>
          <p:nvPr/>
        </p:nvSpPr>
        <p:spPr bwMode="auto">
          <a:xfrm>
            <a:off x="63500" y="2703513"/>
            <a:ext cx="762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已知：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220V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24Ω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20Ω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0.22H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441422" name="Rectangle 78"/>
          <p:cNvSpPr>
            <a:spLocks noChangeArrowheads="1"/>
          </p:cNvSpPr>
          <p:nvPr/>
        </p:nvSpPr>
        <p:spPr bwMode="auto">
          <a:xfrm>
            <a:off x="4397375" y="4281488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初始值</a:t>
            </a:r>
          </a:p>
        </p:txBody>
      </p:sp>
      <p:sp>
        <p:nvSpPr>
          <p:cNvPr id="441423" name="Rectangle 79"/>
          <p:cNvSpPr>
            <a:spLocks noChangeArrowheads="1"/>
          </p:cNvSpPr>
          <p:nvPr/>
        </p:nvSpPr>
        <p:spPr bwMode="auto">
          <a:xfrm>
            <a:off x="4408488" y="518001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稳态值</a:t>
            </a:r>
          </a:p>
        </p:txBody>
      </p:sp>
      <p:sp>
        <p:nvSpPr>
          <p:cNvPr id="441428" name="Rectangle 84"/>
          <p:cNvSpPr>
            <a:spLocks noChangeArrowheads="1"/>
          </p:cNvSpPr>
          <p:nvPr/>
        </p:nvSpPr>
        <p:spPr bwMode="auto">
          <a:xfrm>
            <a:off x="77788" y="2149475"/>
            <a:ext cx="100488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3300"/>
                </a:solidFill>
                <a:ea typeface="黑体" panose="02010609060101010101" pitchFamily="49" charset="-122"/>
              </a:rPr>
              <a:t>[</a:t>
            </a:r>
            <a:r>
              <a:rPr lang="zh-CN" altLang="en-US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例题</a:t>
            </a:r>
            <a:r>
              <a:rPr lang="en-US" altLang="zh-CN" b="1">
                <a:solidFill>
                  <a:srgbClr val="003300"/>
                </a:solidFill>
                <a:ea typeface="黑体" panose="02010609060101010101" pitchFamily="49" charset="-122"/>
              </a:rPr>
              <a:t>]</a:t>
            </a:r>
          </a:p>
        </p:txBody>
      </p:sp>
      <p:sp>
        <p:nvSpPr>
          <p:cNvPr id="441429" name="Rectangle 85"/>
          <p:cNvSpPr>
            <a:spLocks noChangeArrowheads="1"/>
          </p:cNvSpPr>
          <p:nvPr/>
        </p:nvSpPr>
        <p:spPr bwMode="auto">
          <a:xfrm>
            <a:off x="4143375" y="3275013"/>
            <a:ext cx="1150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 [</a:t>
            </a:r>
            <a:r>
              <a:rPr lang="zh-CN" altLang="en-US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en-US" altLang="zh-CN" b="1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]</a:t>
            </a:r>
            <a:r>
              <a:rPr lang="zh-CN" altLang="en-US" b="1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5448300" y="2084388"/>
            <a:ext cx="4152900" cy="609600"/>
            <a:chOff x="3432" y="1323"/>
            <a:chExt cx="2616" cy="384"/>
          </a:xfrm>
        </p:grpSpPr>
        <p:sp>
          <p:nvSpPr>
            <p:cNvPr id="79890" name="Text Box 106"/>
            <p:cNvSpPr txBox="1">
              <a:spLocks noChangeArrowheads="1"/>
            </p:cNvSpPr>
            <p:nvPr/>
          </p:nvSpPr>
          <p:spPr bwMode="auto">
            <a:xfrm>
              <a:off x="3432" y="1323"/>
              <a:ext cx="261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b="1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t</a:t>
              </a:r>
              <a:r>
                <a:rPr lang="en-US" altLang="zh-CN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=0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时开关</a:t>
              </a:r>
              <a:r>
                <a:rPr lang="en-US" altLang="zh-CN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S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断开</a:t>
              </a:r>
              <a:r>
                <a:rPr lang="en-US" altLang="zh-CN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,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求        </a:t>
              </a:r>
              <a:r>
                <a:rPr lang="zh-CN" altLang="en-US" b="1">
                  <a:ea typeface="黑体" panose="02010609060101010101" pitchFamily="49" charset="-122"/>
                </a:rPr>
                <a:t>。</a:t>
              </a:r>
              <a:endParaRPr lang="zh-CN" altLang="zh-CN" b="1">
                <a:ea typeface="黑体" panose="02010609060101010101" pitchFamily="49" charset="-122"/>
              </a:endParaRPr>
            </a:p>
          </p:txBody>
        </p:sp>
        <p:graphicFrame>
          <p:nvGraphicFramePr>
            <p:cNvPr id="79891" name="Object 107"/>
            <p:cNvGraphicFramePr>
              <a:graphicFrameLocks noChangeAspect="1"/>
            </p:cNvGraphicFramePr>
            <p:nvPr/>
          </p:nvGraphicFramePr>
          <p:xfrm>
            <a:off x="5110" y="1426"/>
            <a:ext cx="326" cy="272"/>
          </p:xfrm>
          <a:graphic>
            <a:graphicData uri="http://schemas.openxmlformats.org/presentationml/2006/ole">
              <p:oleObj spid="_x0000_s54286" name="Equation" r:id="rId4" imgW="276346" imgH="228690" progId="">
                <p:embed/>
              </p:oleObj>
            </a:graphicData>
          </a:graphic>
        </p:graphicFrame>
      </p:grpSp>
      <p:graphicFrame>
        <p:nvGraphicFramePr>
          <p:cNvPr id="33" name="Object 108"/>
          <p:cNvGraphicFramePr>
            <a:graphicFrameLocks noChangeAspect="1"/>
          </p:cNvGraphicFramePr>
          <p:nvPr/>
        </p:nvGraphicFramePr>
        <p:xfrm>
          <a:off x="5467350" y="3155950"/>
          <a:ext cx="2165350" cy="877888"/>
        </p:xfrm>
        <a:graphic>
          <a:graphicData uri="http://schemas.openxmlformats.org/presentationml/2006/ole">
            <p:oleObj spid="_x0000_s54287" name="Equation" r:id="rId5" imgW="1066800" imgH="431800" progId="">
              <p:embed/>
            </p:oleObj>
          </a:graphicData>
        </a:graphic>
      </p:graphicFrame>
      <p:graphicFrame>
        <p:nvGraphicFramePr>
          <p:cNvPr id="34" name="Object 109"/>
          <p:cNvGraphicFramePr>
            <a:graphicFrameLocks noChangeAspect="1"/>
          </p:cNvGraphicFramePr>
          <p:nvPr/>
        </p:nvGraphicFramePr>
        <p:xfrm>
          <a:off x="5529263" y="4108450"/>
          <a:ext cx="2197100" cy="889000"/>
        </p:xfrm>
        <a:graphic>
          <a:graphicData uri="http://schemas.openxmlformats.org/presentationml/2006/ole">
            <p:oleObj spid="_x0000_s54288" name="Equation" r:id="rId6" imgW="1066800" imgH="431800" progId="">
              <p:embed/>
            </p:oleObj>
          </a:graphicData>
        </a:graphic>
      </p:graphicFrame>
      <p:graphicFrame>
        <p:nvGraphicFramePr>
          <p:cNvPr id="35" name="Object 110"/>
          <p:cNvGraphicFramePr>
            <a:graphicFrameLocks noChangeAspect="1"/>
          </p:cNvGraphicFramePr>
          <p:nvPr/>
        </p:nvGraphicFramePr>
        <p:xfrm>
          <a:off x="5540375" y="5003800"/>
          <a:ext cx="2652713" cy="920750"/>
        </p:xfrm>
        <a:graphic>
          <a:graphicData uri="http://schemas.openxmlformats.org/presentationml/2006/ole">
            <p:oleObj spid="_x0000_s54289" name="Equation" r:id="rId7" imgW="1244600" imgH="431800" progId="">
              <p:embed/>
            </p:oleObj>
          </a:graphicData>
        </a:graphic>
      </p:graphicFrame>
      <p:pic>
        <p:nvPicPr>
          <p:cNvPr id="79889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9299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1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1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4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44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4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44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60" grpId="0"/>
      <p:bldP spid="441361" grpId="0"/>
      <p:bldP spid="441362" grpId="0"/>
      <p:bldP spid="441364" grpId="0"/>
      <p:bldP spid="441365" grpId="0"/>
      <p:bldP spid="441417" grpId="0"/>
      <p:bldP spid="441422" grpId="0"/>
      <p:bldP spid="441423" grpId="0"/>
      <p:bldP spid="441428" grpId="0"/>
      <p:bldP spid="44142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2384" name="Object 16"/>
          <p:cNvGraphicFramePr>
            <a:graphicFrameLocks noGrp="1" noChangeAspect="1"/>
          </p:cNvGraphicFramePr>
          <p:nvPr>
            <p:ph sz="half" idx="1"/>
          </p:nvPr>
        </p:nvGraphicFramePr>
        <p:xfrm>
          <a:off x="977900" y="3367088"/>
          <a:ext cx="3335338" cy="652462"/>
        </p:xfrm>
        <a:graphic>
          <a:graphicData uri="http://schemas.openxmlformats.org/presentationml/2006/ole">
            <p:oleObj spid="_x0000_s55322" name="Equation" r:id="rId3" imgW="1752600" imgH="342900" progId="">
              <p:embed/>
            </p:oleObj>
          </a:graphicData>
        </a:graphic>
      </p:graphicFrame>
      <p:graphicFrame>
        <p:nvGraphicFramePr>
          <p:cNvPr id="442477" name="Object 10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35100" y="4164013"/>
          <a:ext cx="2381250" cy="631825"/>
        </p:xfrm>
        <a:graphic>
          <a:graphicData uri="http://schemas.openxmlformats.org/presentationml/2006/ole">
            <p:oleObj spid="_x0000_s55323" name="Equation" r:id="rId4" imgW="1244600" imgH="330200" progId="">
              <p:embed/>
            </p:oleObj>
          </a:graphicData>
        </a:graphic>
      </p:graphicFrame>
      <p:graphicFrame>
        <p:nvGraphicFramePr>
          <p:cNvPr id="442483" name="Object 1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93838" y="5053013"/>
          <a:ext cx="1808162" cy="431800"/>
        </p:xfrm>
        <a:graphic>
          <a:graphicData uri="http://schemas.openxmlformats.org/presentationml/2006/ole">
            <p:oleObj spid="_x0000_s55324" name="Equation" r:id="rId5" imgW="850531" imgH="203112" progId="">
              <p:embed/>
            </p:oleObj>
          </a:graphicData>
        </a:graphic>
      </p:graphicFrame>
      <p:graphicFrame>
        <p:nvGraphicFramePr>
          <p:cNvPr id="442474" name="Object 106"/>
          <p:cNvGraphicFramePr>
            <a:graphicFrameLocks noChangeAspect="1"/>
          </p:cNvGraphicFramePr>
          <p:nvPr/>
        </p:nvGraphicFramePr>
        <p:xfrm>
          <a:off x="1085850" y="1350963"/>
          <a:ext cx="2420938" cy="434975"/>
        </p:xfrm>
        <a:graphic>
          <a:graphicData uri="http://schemas.openxmlformats.org/presentationml/2006/ole">
            <p:oleObj spid="_x0000_s55325" name="公式" r:id="rId6" imgW="1238289" imgH="200070" progId="">
              <p:embed/>
            </p:oleObj>
          </a:graphicData>
        </a:graphic>
      </p:graphicFrame>
      <p:graphicFrame>
        <p:nvGraphicFramePr>
          <p:cNvPr id="442475" name="Object 107"/>
          <p:cNvGraphicFramePr>
            <a:graphicFrameLocks noChangeAspect="1"/>
          </p:cNvGraphicFramePr>
          <p:nvPr/>
        </p:nvGraphicFramePr>
        <p:xfrm>
          <a:off x="1136650" y="1905000"/>
          <a:ext cx="2260600" cy="865188"/>
        </p:xfrm>
        <a:graphic>
          <a:graphicData uri="http://schemas.openxmlformats.org/presentationml/2006/ole">
            <p:oleObj spid="_x0000_s55326" name="Equation" r:id="rId7" imgW="1104844" imgH="400140" progId="">
              <p:embed/>
            </p:oleObj>
          </a:graphicData>
        </a:graphic>
      </p:graphicFrame>
      <p:sp>
        <p:nvSpPr>
          <p:cNvPr id="442476" name="Rectangle 108"/>
          <p:cNvSpPr>
            <a:spLocks noChangeArrowheads="1"/>
          </p:cNvSpPr>
          <p:nvPr/>
        </p:nvSpPr>
        <p:spPr bwMode="auto">
          <a:xfrm>
            <a:off x="385763" y="742950"/>
            <a:ext cx="242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时间常数</a:t>
            </a:r>
          </a:p>
        </p:txBody>
      </p:sp>
      <p:sp>
        <p:nvSpPr>
          <p:cNvPr id="442486" name="Rectangle 118"/>
          <p:cNvSpPr>
            <a:spLocks noChangeArrowheads="1"/>
          </p:cNvSpPr>
          <p:nvPr/>
        </p:nvSpPr>
        <p:spPr bwMode="auto">
          <a:xfrm>
            <a:off x="409575" y="2897188"/>
            <a:ext cx="299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根据三要素法 </a:t>
            </a:r>
          </a:p>
        </p:txBody>
      </p:sp>
      <p:grpSp>
        <p:nvGrpSpPr>
          <p:cNvPr id="6" name="Group 179"/>
          <p:cNvGrpSpPr>
            <a:grpSpLocks/>
          </p:cNvGrpSpPr>
          <p:nvPr/>
        </p:nvGrpSpPr>
        <p:grpSpPr bwMode="auto">
          <a:xfrm>
            <a:off x="8101013" y="3076575"/>
            <a:ext cx="917575" cy="366713"/>
            <a:chOff x="4944" y="1374"/>
            <a:chExt cx="578" cy="231"/>
          </a:xfrm>
        </p:grpSpPr>
        <p:sp>
          <p:nvSpPr>
            <p:cNvPr id="80953" name="AutoShape 180"/>
            <p:cNvSpPr>
              <a:spLocks noChangeArrowheads="1"/>
            </p:cNvSpPr>
            <p:nvPr/>
          </p:nvSpPr>
          <p:spPr bwMode="auto">
            <a:xfrm flipH="1">
              <a:off x="4944" y="1392"/>
              <a:ext cx="288" cy="192"/>
            </a:xfrm>
            <a:prstGeom prst="notched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9900"/>
                </a:gs>
              </a:gsLst>
              <a:lin ang="0" scaled="1"/>
            </a:gra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954" name="Rectangle 181"/>
            <p:cNvSpPr>
              <a:spLocks noChangeArrowheads="1"/>
            </p:cNvSpPr>
            <p:nvPr/>
          </p:nvSpPr>
          <p:spPr bwMode="auto">
            <a:xfrm>
              <a:off x="5270" y="1374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chemeClr val="tx2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chemeClr val="tx2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7" name="Group 241"/>
          <p:cNvGrpSpPr>
            <a:grpSpLocks/>
          </p:cNvGrpSpPr>
          <p:nvPr/>
        </p:nvGrpSpPr>
        <p:grpSpPr bwMode="auto">
          <a:xfrm>
            <a:off x="5338763" y="1666875"/>
            <a:ext cx="3171825" cy="2414588"/>
            <a:chOff x="3363" y="1050"/>
            <a:chExt cx="1998" cy="1521"/>
          </a:xfrm>
        </p:grpSpPr>
        <p:sp>
          <p:nvSpPr>
            <p:cNvPr id="80941" name="Line 186"/>
            <p:cNvSpPr>
              <a:spLocks noChangeShapeType="1"/>
            </p:cNvSpPr>
            <p:nvPr/>
          </p:nvSpPr>
          <p:spPr bwMode="auto">
            <a:xfrm>
              <a:off x="5046" y="1590"/>
              <a:ext cx="0" cy="314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0942" name="Group 238"/>
            <p:cNvGrpSpPr>
              <a:grpSpLocks/>
            </p:cNvGrpSpPr>
            <p:nvPr/>
          </p:nvGrpSpPr>
          <p:grpSpPr bwMode="auto">
            <a:xfrm>
              <a:off x="3363" y="1050"/>
              <a:ext cx="1998" cy="1521"/>
              <a:chOff x="3363" y="1050"/>
              <a:chExt cx="1998" cy="1521"/>
            </a:xfrm>
          </p:grpSpPr>
          <p:sp>
            <p:nvSpPr>
              <p:cNvPr id="80943" name="Line 183"/>
              <p:cNvSpPr>
                <a:spLocks noChangeShapeType="1"/>
              </p:cNvSpPr>
              <p:nvPr/>
            </p:nvSpPr>
            <p:spPr bwMode="auto">
              <a:xfrm flipV="1">
                <a:off x="3366" y="2571"/>
                <a:ext cx="1686" cy="0"/>
              </a:xfrm>
              <a:prstGeom prst="lin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4" name="Line 184"/>
              <p:cNvSpPr>
                <a:spLocks noChangeShapeType="1"/>
              </p:cNvSpPr>
              <p:nvPr/>
            </p:nvSpPr>
            <p:spPr bwMode="auto">
              <a:xfrm flipH="1">
                <a:off x="3363" y="1082"/>
                <a:ext cx="8" cy="1484"/>
              </a:xfrm>
              <a:prstGeom prst="lin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5" name="Line 185"/>
              <p:cNvSpPr>
                <a:spLocks noChangeShapeType="1"/>
              </p:cNvSpPr>
              <p:nvPr/>
            </p:nvSpPr>
            <p:spPr bwMode="auto">
              <a:xfrm>
                <a:off x="5046" y="2235"/>
                <a:ext cx="0" cy="335"/>
              </a:xfrm>
              <a:prstGeom prst="lin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6" name="Rectangle 187"/>
              <p:cNvSpPr>
                <a:spLocks noChangeArrowheads="1"/>
              </p:cNvSpPr>
              <p:nvPr/>
            </p:nvSpPr>
            <p:spPr bwMode="auto">
              <a:xfrm rot="-5400000">
                <a:off x="4018" y="970"/>
                <a:ext cx="97" cy="258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accent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0947" name="Text Box 188"/>
              <p:cNvSpPr txBox="1">
                <a:spLocks noChangeArrowheads="1"/>
              </p:cNvSpPr>
              <p:nvPr/>
            </p:nvSpPr>
            <p:spPr bwMode="auto">
              <a:xfrm>
                <a:off x="3952" y="1171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 i="1">
                    <a:solidFill>
                      <a:srgbClr val="000018"/>
                    </a:solidFill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1800" baseline="-25000">
                    <a:solidFill>
                      <a:srgbClr val="000018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0948" name="Rectangle 189"/>
              <p:cNvSpPr>
                <a:spLocks noChangeArrowheads="1"/>
              </p:cNvSpPr>
              <p:nvPr/>
            </p:nvSpPr>
            <p:spPr bwMode="auto">
              <a:xfrm rot="5400000" flipV="1">
                <a:off x="4916" y="1442"/>
                <a:ext cx="254" cy="7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accent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0949" name="Line 190"/>
              <p:cNvSpPr>
                <a:spLocks noChangeShapeType="1"/>
              </p:cNvSpPr>
              <p:nvPr/>
            </p:nvSpPr>
            <p:spPr bwMode="auto">
              <a:xfrm flipV="1">
                <a:off x="5042" y="1094"/>
                <a:ext cx="0" cy="25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0" name="Text Box 191"/>
              <p:cNvSpPr txBox="1">
                <a:spLocks noChangeArrowheads="1"/>
              </p:cNvSpPr>
              <p:nvPr/>
            </p:nvSpPr>
            <p:spPr bwMode="auto">
              <a:xfrm>
                <a:off x="5109" y="1351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 i="1">
                    <a:solidFill>
                      <a:srgbClr val="000018"/>
                    </a:solidFill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1800" baseline="-25000">
                    <a:solidFill>
                      <a:srgbClr val="000018"/>
                    </a:solidFill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80951" name="Line 192"/>
              <p:cNvSpPr>
                <a:spLocks noChangeShapeType="1"/>
              </p:cNvSpPr>
              <p:nvPr/>
            </p:nvSpPr>
            <p:spPr bwMode="auto">
              <a:xfrm flipH="1" flipV="1">
                <a:off x="3380" y="1095"/>
                <a:ext cx="56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2" name="Line 193"/>
              <p:cNvSpPr>
                <a:spLocks noChangeShapeType="1"/>
              </p:cNvSpPr>
              <p:nvPr/>
            </p:nvSpPr>
            <p:spPr bwMode="auto">
              <a:xfrm>
                <a:off x="4199" y="1098"/>
                <a:ext cx="84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7707313" y="3003550"/>
            <a:ext cx="395287" cy="539750"/>
            <a:chOff x="4855" y="1892"/>
            <a:chExt cx="249" cy="340"/>
          </a:xfrm>
        </p:grpSpPr>
        <p:sp>
          <p:nvSpPr>
            <p:cNvPr id="80936" name="Text Box 200"/>
            <p:cNvSpPr txBox="1">
              <a:spLocks noChangeArrowheads="1"/>
            </p:cNvSpPr>
            <p:nvPr/>
          </p:nvSpPr>
          <p:spPr bwMode="auto">
            <a:xfrm>
              <a:off x="4855" y="194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i="1">
                  <a:ea typeface="宋体" panose="02010600030101010101" pitchFamily="2" charset="-122"/>
                </a:rPr>
                <a:t>L</a:t>
              </a:r>
            </a:p>
          </p:txBody>
        </p:sp>
        <p:grpSp>
          <p:nvGrpSpPr>
            <p:cNvPr id="80937" name="Group 201"/>
            <p:cNvGrpSpPr>
              <a:grpSpLocks/>
            </p:cNvGrpSpPr>
            <p:nvPr/>
          </p:nvGrpSpPr>
          <p:grpSpPr bwMode="auto">
            <a:xfrm>
              <a:off x="5041" y="1892"/>
              <a:ext cx="63" cy="340"/>
              <a:chOff x="3780" y="1932"/>
              <a:chExt cx="72" cy="402"/>
            </a:xfrm>
          </p:grpSpPr>
          <p:sp>
            <p:nvSpPr>
              <p:cNvPr id="80938" name="AutoShape 202"/>
              <p:cNvSpPr>
                <a:spLocks noChangeArrowheads="1"/>
              </p:cNvSpPr>
              <p:nvPr/>
            </p:nvSpPr>
            <p:spPr bwMode="auto">
              <a:xfrm flipH="1">
                <a:off x="3780" y="2060"/>
                <a:ext cx="68" cy="136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22225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39" name="AutoShape 203"/>
              <p:cNvSpPr>
                <a:spLocks noChangeArrowheads="1"/>
              </p:cNvSpPr>
              <p:nvPr/>
            </p:nvSpPr>
            <p:spPr bwMode="auto">
              <a:xfrm flipH="1">
                <a:off x="3784" y="1932"/>
                <a:ext cx="68" cy="136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22225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40" name="AutoShape 204"/>
              <p:cNvSpPr>
                <a:spLocks noChangeArrowheads="1"/>
              </p:cNvSpPr>
              <p:nvPr/>
            </p:nvSpPr>
            <p:spPr bwMode="auto">
              <a:xfrm flipH="1">
                <a:off x="3780" y="2198"/>
                <a:ext cx="68" cy="136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22225">
                <a:solidFill>
                  <a:srgbClr val="00001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1" name="Group 243"/>
          <p:cNvGrpSpPr>
            <a:grpSpLocks/>
          </p:cNvGrpSpPr>
          <p:nvPr/>
        </p:nvGrpSpPr>
        <p:grpSpPr bwMode="auto">
          <a:xfrm>
            <a:off x="4787900" y="2374900"/>
            <a:ext cx="3717925" cy="1654175"/>
            <a:chOff x="3016" y="1496"/>
            <a:chExt cx="2342" cy="1042"/>
          </a:xfrm>
        </p:grpSpPr>
        <p:grpSp>
          <p:nvGrpSpPr>
            <p:cNvPr id="80926" name="Group 230"/>
            <p:cNvGrpSpPr>
              <a:grpSpLocks/>
            </p:cNvGrpSpPr>
            <p:nvPr/>
          </p:nvGrpSpPr>
          <p:grpSpPr bwMode="auto">
            <a:xfrm>
              <a:off x="3016" y="1496"/>
              <a:ext cx="468" cy="646"/>
              <a:chOff x="3016" y="1496"/>
              <a:chExt cx="468" cy="646"/>
            </a:xfrm>
          </p:grpSpPr>
          <p:sp>
            <p:nvSpPr>
              <p:cNvPr id="80933" name="Text Box 197"/>
              <p:cNvSpPr txBox="1">
                <a:spLocks noChangeArrowheads="1"/>
              </p:cNvSpPr>
              <p:nvPr/>
            </p:nvSpPr>
            <p:spPr bwMode="auto">
              <a:xfrm>
                <a:off x="3016" y="1716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 b="1" i="1">
                    <a:ea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80934" name="Oval 198"/>
              <p:cNvSpPr>
                <a:spLocks noChangeArrowheads="1"/>
              </p:cNvSpPr>
              <p:nvPr/>
            </p:nvSpPr>
            <p:spPr bwMode="auto">
              <a:xfrm>
                <a:off x="3249" y="1723"/>
                <a:ext cx="235" cy="216"/>
              </a:xfrm>
              <a:prstGeom prst="ellipse">
                <a:avLst/>
              </a:prstGeom>
              <a:noFill/>
              <a:ln w="22225">
                <a:solidFill>
                  <a:srgbClr val="00001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35" name="Text Box 199"/>
              <p:cNvSpPr txBox="1">
                <a:spLocks noChangeArrowheads="1"/>
              </p:cNvSpPr>
              <p:nvPr/>
            </p:nvSpPr>
            <p:spPr bwMode="auto">
              <a:xfrm>
                <a:off x="3178" y="1496"/>
                <a:ext cx="235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kumimoji="1" lang="en-US" altLang="zh-CN" sz="1800" b="1">
                    <a:ea typeface="宋体" panose="02010600030101010101" pitchFamily="2" charset="-122"/>
                  </a:rPr>
                  <a:t>+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endParaRPr kumimoji="1" lang="en-US" altLang="zh-CN" sz="1800"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kumimoji="1" lang="en-US" altLang="zh-CN" sz="1800">
                    <a:latin typeface="仿宋_GB2312" pitchFamily="49" charset="-122"/>
                    <a:ea typeface="仿宋_GB2312" pitchFamily="49" charset="-122"/>
                  </a:rPr>
                  <a:t>-</a:t>
                </a:r>
              </a:p>
            </p:txBody>
          </p:sp>
        </p:grpSp>
        <p:grpSp>
          <p:nvGrpSpPr>
            <p:cNvPr id="80927" name="Group 236"/>
            <p:cNvGrpSpPr>
              <a:grpSpLocks/>
            </p:cNvGrpSpPr>
            <p:nvPr/>
          </p:nvGrpSpPr>
          <p:grpSpPr bwMode="auto">
            <a:xfrm>
              <a:off x="5026" y="1728"/>
              <a:ext cx="332" cy="810"/>
              <a:chOff x="5026" y="1728"/>
              <a:chExt cx="332" cy="810"/>
            </a:xfrm>
          </p:grpSpPr>
          <p:graphicFrame>
            <p:nvGraphicFramePr>
              <p:cNvPr id="80928" name="Object 206"/>
              <p:cNvGraphicFramePr>
                <a:graphicFrameLocks noChangeAspect="1"/>
              </p:cNvGraphicFramePr>
              <p:nvPr/>
            </p:nvGraphicFramePr>
            <p:xfrm>
              <a:off x="5116" y="1918"/>
              <a:ext cx="242" cy="269"/>
            </p:xfrm>
            <a:graphic>
              <a:graphicData uri="http://schemas.openxmlformats.org/presentationml/2006/ole">
                <p:oleObj spid="_x0000_s55327" name="Equation" r:id="rId8" imgW="161810" imgH="190620" progId="">
                  <p:embed/>
                </p:oleObj>
              </a:graphicData>
            </a:graphic>
          </p:graphicFrame>
          <p:graphicFrame>
            <p:nvGraphicFramePr>
              <p:cNvPr id="80929" name="Object 207"/>
              <p:cNvGraphicFramePr>
                <a:graphicFrameLocks noChangeAspect="1"/>
              </p:cNvGraphicFramePr>
              <p:nvPr/>
            </p:nvGraphicFramePr>
            <p:xfrm>
              <a:off x="5113" y="2281"/>
              <a:ext cx="186" cy="257"/>
            </p:xfrm>
            <a:graphic>
              <a:graphicData uri="http://schemas.openxmlformats.org/presentationml/2006/ole">
                <p:oleObj spid="_x0000_s55328" name="Equation" r:id="rId9" imgW="123721" imgH="190620" progId="">
                  <p:embed/>
                </p:oleObj>
              </a:graphicData>
            </a:graphic>
          </p:graphicFrame>
          <p:sp>
            <p:nvSpPr>
              <p:cNvPr id="80930" name="Line 209"/>
              <p:cNvSpPr>
                <a:spLocks noChangeShapeType="1"/>
              </p:cNvSpPr>
              <p:nvPr/>
            </p:nvSpPr>
            <p:spPr bwMode="auto">
              <a:xfrm>
                <a:off x="5087" y="2307"/>
                <a:ext cx="0" cy="197"/>
              </a:xfrm>
              <a:prstGeom prst="line">
                <a:avLst/>
              </a:prstGeom>
              <a:noFill/>
              <a:ln w="222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1" name="Text Box 210"/>
              <p:cNvSpPr txBox="1">
                <a:spLocks noChangeArrowheads="1"/>
              </p:cNvSpPr>
              <p:nvPr/>
            </p:nvSpPr>
            <p:spPr bwMode="auto">
              <a:xfrm>
                <a:off x="5026" y="1728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0932" name="Text Box 211"/>
              <p:cNvSpPr txBox="1">
                <a:spLocks noChangeArrowheads="1"/>
              </p:cNvSpPr>
              <p:nvPr/>
            </p:nvSpPr>
            <p:spPr bwMode="auto">
              <a:xfrm>
                <a:off x="5037" y="2117"/>
                <a:ext cx="18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rgbClr val="FF3300"/>
                    </a:solidFill>
                    <a:latin typeface="仿宋_GB2312" pitchFamily="49" charset="-122"/>
                    <a:ea typeface="仿宋_GB2312" pitchFamily="49" charset="-122"/>
                  </a:rPr>
                  <a:t>-</a:t>
                </a:r>
              </a:p>
            </p:txBody>
          </p:sp>
        </p:grpSp>
      </p:grpSp>
      <p:grpSp>
        <p:nvGrpSpPr>
          <p:cNvPr id="14" name="Group 240"/>
          <p:cNvGrpSpPr>
            <a:grpSpLocks/>
          </p:cNvGrpSpPr>
          <p:nvPr/>
        </p:nvGrpSpPr>
        <p:grpSpPr bwMode="auto">
          <a:xfrm>
            <a:off x="5761038" y="576263"/>
            <a:ext cx="1701800" cy="1208087"/>
            <a:chOff x="3629" y="363"/>
            <a:chExt cx="1072" cy="761"/>
          </a:xfrm>
        </p:grpSpPr>
        <p:sp>
          <p:nvSpPr>
            <p:cNvPr id="80911" name="Text Box 220"/>
            <p:cNvSpPr txBox="1">
              <a:spLocks noChangeArrowheads="1"/>
            </p:cNvSpPr>
            <p:nvPr/>
          </p:nvSpPr>
          <p:spPr bwMode="auto">
            <a:xfrm rot="10800000" flipH="1" flipV="1">
              <a:off x="4240" y="68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anose="02010600030101010101" pitchFamily="2" charset="-122"/>
                </a:rPr>
                <a:t>S</a:t>
              </a:r>
            </a:p>
          </p:txBody>
        </p:sp>
        <p:grpSp>
          <p:nvGrpSpPr>
            <p:cNvPr id="80912" name="Group 233"/>
            <p:cNvGrpSpPr>
              <a:grpSpLocks/>
            </p:cNvGrpSpPr>
            <p:nvPr/>
          </p:nvGrpSpPr>
          <p:grpSpPr bwMode="auto">
            <a:xfrm>
              <a:off x="3629" y="363"/>
              <a:ext cx="1072" cy="761"/>
              <a:chOff x="3635" y="358"/>
              <a:chExt cx="1072" cy="761"/>
            </a:xfrm>
          </p:grpSpPr>
          <p:graphicFrame>
            <p:nvGraphicFramePr>
              <p:cNvPr id="80913" name="Object 195"/>
              <p:cNvGraphicFramePr>
                <a:graphicFrameLocks noChangeAspect="1"/>
              </p:cNvGraphicFramePr>
              <p:nvPr/>
            </p:nvGraphicFramePr>
            <p:xfrm>
              <a:off x="3943" y="775"/>
              <a:ext cx="254" cy="264"/>
            </p:xfrm>
            <a:graphic>
              <a:graphicData uri="http://schemas.openxmlformats.org/presentationml/2006/ole">
                <p:oleObj spid="_x0000_s55329" name="Equation" r:id="rId10" imgW="171534" imgH="190620" progId="">
                  <p:embed/>
                </p:oleObj>
              </a:graphicData>
            </a:graphic>
          </p:graphicFrame>
          <p:grpSp>
            <p:nvGrpSpPr>
              <p:cNvPr id="80914" name="Group 212"/>
              <p:cNvGrpSpPr>
                <a:grpSpLocks/>
              </p:cNvGrpSpPr>
              <p:nvPr/>
            </p:nvGrpSpPr>
            <p:grpSpPr bwMode="auto">
              <a:xfrm>
                <a:off x="3733" y="867"/>
                <a:ext cx="645" cy="252"/>
                <a:chOff x="3024" y="1220"/>
                <a:chExt cx="747" cy="298"/>
              </a:xfrm>
            </p:grpSpPr>
            <p:sp>
              <p:nvSpPr>
                <p:cNvPr id="80924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3024" y="1245"/>
                  <a:ext cx="229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1800" b="1">
                      <a:solidFill>
                        <a:srgbClr val="FF3300"/>
                      </a:solidFill>
                      <a:ea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80925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3552" y="1220"/>
                  <a:ext cx="219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1800" b="1">
                      <a:solidFill>
                        <a:srgbClr val="FF3300"/>
                      </a:solidFill>
                      <a:latin typeface="仿宋_GB2312" pitchFamily="49" charset="-122"/>
                      <a:ea typeface="仿宋_GB2312" pitchFamily="49" charset="-122"/>
                    </a:rPr>
                    <a:t>-</a:t>
                  </a:r>
                </a:p>
              </p:txBody>
            </p:sp>
          </p:grpSp>
          <p:sp>
            <p:nvSpPr>
              <p:cNvPr id="80915" name="Line 216"/>
              <p:cNvSpPr>
                <a:spLocks noChangeShapeType="1"/>
              </p:cNvSpPr>
              <p:nvPr/>
            </p:nvSpPr>
            <p:spPr bwMode="auto">
              <a:xfrm rot="16200000" flipV="1">
                <a:off x="4506" y="449"/>
                <a:ext cx="2" cy="396"/>
              </a:xfrm>
              <a:prstGeom prst="lin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6" name="Oval 217"/>
              <p:cNvSpPr>
                <a:spLocks noChangeArrowheads="1"/>
              </p:cNvSpPr>
              <p:nvPr/>
            </p:nvSpPr>
            <p:spPr bwMode="auto">
              <a:xfrm flipH="1" flipV="1">
                <a:off x="4256" y="620"/>
                <a:ext cx="58" cy="53"/>
              </a:xfrm>
              <a:prstGeom prst="ellips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17" name="Oval 218"/>
              <p:cNvSpPr>
                <a:spLocks noChangeArrowheads="1"/>
              </p:cNvSpPr>
              <p:nvPr/>
            </p:nvSpPr>
            <p:spPr bwMode="auto">
              <a:xfrm flipH="1" flipV="1">
                <a:off x="3964" y="620"/>
                <a:ext cx="59" cy="53"/>
              </a:xfrm>
              <a:prstGeom prst="ellips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18" name="Line 219"/>
              <p:cNvSpPr>
                <a:spLocks noChangeShapeType="1"/>
              </p:cNvSpPr>
              <p:nvPr/>
            </p:nvSpPr>
            <p:spPr bwMode="auto">
              <a:xfrm flipH="1">
                <a:off x="3991" y="656"/>
                <a:ext cx="270" cy="122"/>
              </a:xfrm>
              <a:prstGeom prst="lin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80919" name="AutoShape 221"/>
              <p:cNvCxnSpPr>
                <a:cxnSpLocks noChangeShapeType="1"/>
              </p:cNvCxnSpPr>
              <p:nvPr/>
            </p:nvCxnSpPr>
            <p:spPr bwMode="auto">
              <a:xfrm rot="18928008" flipH="1">
                <a:off x="4075" y="604"/>
                <a:ext cx="233" cy="209"/>
              </a:xfrm>
              <a:prstGeom prst="curvedConnector3">
                <a:avLst>
                  <a:gd name="adj1" fmla="val 87500"/>
                </a:avLst>
              </a:prstGeom>
              <a:noFill/>
              <a:ln w="22225">
                <a:solidFill>
                  <a:srgbClr val="0000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80920" name="Line 222"/>
              <p:cNvSpPr>
                <a:spLocks noChangeShapeType="1"/>
              </p:cNvSpPr>
              <p:nvPr/>
            </p:nvSpPr>
            <p:spPr bwMode="auto">
              <a:xfrm>
                <a:off x="3635" y="653"/>
                <a:ext cx="336" cy="0"/>
              </a:xfrm>
              <a:prstGeom prst="line">
                <a:avLst/>
              </a:prstGeom>
              <a:noFill/>
              <a:ln w="22225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21" name="Text Box 223"/>
              <p:cNvSpPr txBox="1">
                <a:spLocks noChangeArrowheads="1"/>
              </p:cNvSpPr>
              <p:nvPr/>
            </p:nvSpPr>
            <p:spPr bwMode="auto">
              <a:xfrm>
                <a:off x="4039" y="358"/>
                <a:ext cx="30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 i="1"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1800">
                    <a:ea typeface="宋体" panose="02010600030101010101" pitchFamily="2" charset="-122"/>
                  </a:rPr>
                  <a:t>=0</a:t>
                </a:r>
              </a:p>
            </p:txBody>
          </p:sp>
          <p:sp>
            <p:nvSpPr>
              <p:cNvPr id="80922" name="Line 224"/>
              <p:cNvSpPr>
                <a:spLocks noChangeShapeType="1"/>
              </p:cNvSpPr>
              <p:nvPr/>
            </p:nvSpPr>
            <p:spPr bwMode="auto">
              <a:xfrm flipH="1">
                <a:off x="3638" y="652"/>
                <a:ext cx="0" cy="44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23" name="Line 225"/>
              <p:cNvSpPr>
                <a:spLocks noChangeShapeType="1"/>
              </p:cNvSpPr>
              <p:nvPr/>
            </p:nvSpPr>
            <p:spPr bwMode="auto">
              <a:xfrm>
                <a:off x="4699" y="652"/>
                <a:ext cx="8" cy="44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80910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78775" y="5684838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75693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4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4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44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76" grpId="0"/>
      <p:bldP spid="44248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3" name="Rectangle 7"/>
          <p:cNvSpPr>
            <a:spLocks noGrp="1" noChangeArrowheads="1"/>
          </p:cNvSpPr>
          <p:nvPr>
            <p:ph type="title"/>
          </p:nvPr>
        </p:nvSpPr>
        <p:spPr>
          <a:xfrm>
            <a:off x="442913" y="465138"/>
            <a:ext cx="8229600" cy="638175"/>
          </a:xfrm>
        </p:spPr>
        <p:txBody>
          <a:bodyPr/>
          <a:lstStyle/>
          <a:p>
            <a:pPr algn="ctr" eaLnBrk="1" hangingPunct="1"/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扩展：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一阶电路的三要素法</a:t>
            </a:r>
          </a:p>
        </p:txBody>
      </p:sp>
      <p:sp>
        <p:nvSpPr>
          <p:cNvPr id="500758" name="Rectangle 22"/>
          <p:cNvSpPr>
            <a:spLocks noChangeArrowheads="1"/>
          </p:cNvSpPr>
          <p:nvPr/>
        </p:nvSpPr>
        <p:spPr bwMode="auto">
          <a:xfrm>
            <a:off x="201613" y="1146175"/>
            <a:ext cx="166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一阶电路 </a:t>
            </a:r>
          </a:p>
        </p:txBody>
      </p:sp>
      <p:sp>
        <p:nvSpPr>
          <p:cNvPr id="500759" name="Rectangle 23"/>
          <p:cNvSpPr>
            <a:spLocks noChangeArrowheads="1"/>
          </p:cNvSpPr>
          <p:nvPr/>
        </p:nvSpPr>
        <p:spPr bwMode="auto">
          <a:xfrm>
            <a:off x="336550" y="1490663"/>
            <a:ext cx="8807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>
                <a:ea typeface="黑体" panose="02010609060101010101" pitchFamily="49" charset="-122"/>
              </a:rPr>
              <a:t>        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仅含一个储能元件或可等效为一个储能元件的线性电路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且由一阶微分方程描述。</a:t>
            </a:r>
          </a:p>
        </p:txBody>
      </p:sp>
      <p:graphicFrame>
        <p:nvGraphicFramePr>
          <p:cNvPr id="500761" name="Object 25"/>
          <p:cNvGraphicFramePr>
            <a:graphicFrameLocks noChangeAspect="1"/>
          </p:cNvGraphicFramePr>
          <p:nvPr/>
        </p:nvGraphicFramePr>
        <p:xfrm>
          <a:off x="1027113" y="2630488"/>
          <a:ext cx="3208337" cy="760412"/>
        </p:xfrm>
        <a:graphic>
          <a:graphicData uri="http://schemas.openxmlformats.org/presentationml/2006/ole">
            <p:oleObj spid="_x0000_s56332" name="Equation" r:id="rId3" imgW="1447172" imgH="342751" progId="">
              <p:embed/>
            </p:oleObj>
          </a:graphicData>
        </a:graphic>
      </p:graphicFrame>
      <p:graphicFrame>
        <p:nvGraphicFramePr>
          <p:cNvPr id="500762" name="Object 26"/>
          <p:cNvGraphicFramePr>
            <a:graphicFrameLocks noChangeAspect="1"/>
          </p:cNvGraphicFramePr>
          <p:nvPr/>
        </p:nvGraphicFramePr>
        <p:xfrm>
          <a:off x="1920875" y="4565650"/>
          <a:ext cx="5575300" cy="876300"/>
        </p:xfrm>
        <a:graphic>
          <a:graphicData uri="http://schemas.openxmlformats.org/presentationml/2006/ole">
            <p:oleObj spid="_x0000_s56333" name="Equation" r:id="rId4" imgW="2184400" imgH="342900" progId="">
              <p:embed/>
            </p:oleObj>
          </a:graphicData>
        </a:graphic>
      </p:graphicFrame>
      <p:graphicFrame>
        <p:nvGraphicFramePr>
          <p:cNvPr id="500792" name="Object 56"/>
          <p:cNvGraphicFramePr>
            <a:graphicFrameLocks noChangeAspect="1"/>
          </p:cNvGraphicFramePr>
          <p:nvPr/>
        </p:nvGraphicFramePr>
        <p:xfrm>
          <a:off x="960438" y="3540125"/>
          <a:ext cx="1914525" cy="520700"/>
        </p:xfrm>
        <a:graphic>
          <a:graphicData uri="http://schemas.openxmlformats.org/presentationml/2006/ole">
            <p:oleObj spid="_x0000_s56334" name="公式" r:id="rId5" imgW="657233" imgH="200070" progId="">
              <p:embed/>
            </p:oleObj>
          </a:graphicData>
        </a:graphic>
      </p:graphicFrame>
      <p:sp>
        <p:nvSpPr>
          <p:cNvPr id="500793" name="Text Box 57"/>
          <p:cNvSpPr txBox="1">
            <a:spLocks noChangeArrowheads="1"/>
          </p:cNvSpPr>
          <p:nvPr/>
        </p:nvSpPr>
        <p:spPr bwMode="auto">
          <a:xfrm>
            <a:off x="2986088" y="350837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稳态值</a:t>
            </a:r>
          </a:p>
        </p:txBody>
      </p:sp>
      <p:sp>
        <p:nvSpPr>
          <p:cNvPr id="500795" name="Text Box 59"/>
          <p:cNvSpPr txBox="1">
            <a:spLocks noChangeArrowheads="1"/>
          </p:cNvSpPr>
          <p:nvPr/>
        </p:nvSpPr>
        <p:spPr bwMode="auto">
          <a:xfrm>
            <a:off x="4221163" y="413702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初始值</a:t>
            </a:r>
          </a:p>
        </p:txBody>
      </p:sp>
      <p:graphicFrame>
        <p:nvGraphicFramePr>
          <p:cNvPr id="500796" name="Object 60"/>
          <p:cNvGraphicFramePr>
            <a:graphicFrameLocks noChangeAspect="1"/>
          </p:cNvGraphicFramePr>
          <p:nvPr/>
        </p:nvGraphicFramePr>
        <p:xfrm>
          <a:off x="947738" y="4154488"/>
          <a:ext cx="3128962" cy="557212"/>
        </p:xfrm>
        <a:graphic>
          <a:graphicData uri="http://schemas.openxmlformats.org/presentationml/2006/ole">
            <p:oleObj spid="_x0000_s56335" name="公式" r:id="rId6" imgW="1305012" imgH="200070" progId="">
              <p:embed/>
            </p:oleObj>
          </a:graphicData>
        </a:graphic>
      </p:graphicFrame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5386388" y="2100263"/>
            <a:ext cx="3430587" cy="2039937"/>
            <a:chOff x="3393" y="1323"/>
            <a:chExt cx="2161" cy="1285"/>
          </a:xfrm>
        </p:grpSpPr>
        <p:sp>
          <p:nvSpPr>
            <p:cNvPr id="52237" name="Oval 79"/>
            <p:cNvSpPr>
              <a:spLocks noChangeArrowheads="1"/>
            </p:cNvSpPr>
            <p:nvPr/>
          </p:nvSpPr>
          <p:spPr bwMode="auto">
            <a:xfrm>
              <a:off x="3393" y="1988"/>
              <a:ext cx="259" cy="273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b="1">
                <a:ea typeface="黑体" panose="02010609060101010101" pitchFamily="49" charset="-122"/>
              </a:endParaRPr>
            </a:p>
          </p:txBody>
        </p:sp>
        <p:sp>
          <p:nvSpPr>
            <p:cNvPr id="52238" name="Text Box 80"/>
            <p:cNvSpPr txBox="1">
              <a:spLocks noChangeArrowheads="1"/>
            </p:cNvSpPr>
            <p:nvPr/>
          </p:nvSpPr>
          <p:spPr bwMode="auto">
            <a:xfrm>
              <a:off x="3700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S</a:t>
              </a:r>
            </a:p>
          </p:txBody>
        </p:sp>
        <p:sp>
          <p:nvSpPr>
            <p:cNvPr id="52239" name="Line 81"/>
            <p:cNvSpPr>
              <a:spLocks noChangeShapeType="1"/>
            </p:cNvSpPr>
            <p:nvPr/>
          </p:nvSpPr>
          <p:spPr bwMode="auto">
            <a:xfrm>
              <a:off x="3523" y="1641"/>
              <a:ext cx="0" cy="967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240" name="Group 82"/>
            <p:cNvGrpSpPr>
              <a:grpSpLocks/>
            </p:cNvGrpSpPr>
            <p:nvPr/>
          </p:nvGrpSpPr>
          <p:grpSpPr bwMode="auto">
            <a:xfrm>
              <a:off x="4922" y="1641"/>
              <a:ext cx="338" cy="967"/>
              <a:chOff x="3072" y="1296"/>
              <a:chExt cx="192" cy="768"/>
            </a:xfrm>
          </p:grpSpPr>
          <p:sp>
            <p:nvSpPr>
              <p:cNvPr id="52259" name="Line 83"/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192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Line 84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192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85"/>
              <p:cNvSpPr>
                <a:spLocks noChangeShapeType="1"/>
              </p:cNvSpPr>
              <p:nvPr/>
            </p:nvSpPr>
            <p:spPr bwMode="auto">
              <a:xfrm flipV="1">
                <a:off x="3168" y="1296"/>
                <a:ext cx="0" cy="33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86"/>
              <p:cNvSpPr>
                <a:spLocks noChangeShapeType="1"/>
              </p:cNvSpPr>
              <p:nvPr/>
            </p:nvSpPr>
            <p:spPr bwMode="auto">
              <a:xfrm flipV="1">
                <a:off x="3168" y="1728"/>
                <a:ext cx="0" cy="33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41" name="Rectangle 87"/>
            <p:cNvSpPr>
              <a:spLocks noChangeArrowheads="1"/>
            </p:cNvSpPr>
            <p:nvPr/>
          </p:nvSpPr>
          <p:spPr bwMode="auto">
            <a:xfrm>
              <a:off x="4452" y="132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 i="1">
                  <a:solidFill>
                    <a:schemeClr val="tx2"/>
                  </a:solidFill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52242" name="Rectangle 88"/>
            <p:cNvSpPr>
              <a:spLocks noChangeArrowheads="1"/>
            </p:cNvSpPr>
            <p:nvPr/>
          </p:nvSpPr>
          <p:spPr bwMode="auto">
            <a:xfrm>
              <a:off x="3619" y="2013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 i="1">
                  <a:ea typeface="黑体" panose="02010609060101010101" pitchFamily="49" charset="-122"/>
                </a:rPr>
                <a:t>U</a:t>
              </a:r>
            </a:p>
          </p:txBody>
        </p:sp>
        <p:sp>
          <p:nvSpPr>
            <p:cNvPr id="52243" name="Line 89"/>
            <p:cNvSpPr>
              <a:spLocks noChangeShapeType="1"/>
            </p:cNvSpPr>
            <p:nvPr/>
          </p:nvSpPr>
          <p:spPr bwMode="auto">
            <a:xfrm>
              <a:off x="4064" y="1649"/>
              <a:ext cx="329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4" name="Line 90"/>
            <p:cNvSpPr>
              <a:spLocks noChangeShapeType="1"/>
            </p:cNvSpPr>
            <p:nvPr/>
          </p:nvSpPr>
          <p:spPr bwMode="auto">
            <a:xfrm>
              <a:off x="3528" y="2597"/>
              <a:ext cx="1571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5" name="Line 91"/>
            <p:cNvSpPr>
              <a:spLocks noChangeShapeType="1"/>
            </p:cNvSpPr>
            <p:nvPr/>
          </p:nvSpPr>
          <p:spPr bwMode="auto">
            <a:xfrm>
              <a:off x="3517" y="1653"/>
              <a:ext cx="271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6" name="Line 92"/>
            <p:cNvSpPr>
              <a:spLocks noChangeShapeType="1"/>
            </p:cNvSpPr>
            <p:nvPr/>
          </p:nvSpPr>
          <p:spPr bwMode="auto">
            <a:xfrm flipV="1">
              <a:off x="3788" y="1525"/>
              <a:ext cx="270" cy="12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7" name="Line 93"/>
            <p:cNvSpPr>
              <a:spLocks noChangeShapeType="1"/>
            </p:cNvSpPr>
            <p:nvPr/>
          </p:nvSpPr>
          <p:spPr bwMode="auto">
            <a:xfrm>
              <a:off x="3899" y="1449"/>
              <a:ext cx="136" cy="25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Text Box 94"/>
            <p:cNvSpPr txBox="1">
              <a:spLocks noChangeArrowheads="1"/>
            </p:cNvSpPr>
            <p:nvPr/>
          </p:nvSpPr>
          <p:spPr bwMode="auto">
            <a:xfrm>
              <a:off x="4690" y="2003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i="1"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52249" name="Rectangle 95"/>
            <p:cNvSpPr>
              <a:spLocks noChangeArrowheads="1"/>
            </p:cNvSpPr>
            <p:nvPr/>
          </p:nvSpPr>
          <p:spPr bwMode="auto">
            <a:xfrm>
              <a:off x="4405" y="1583"/>
              <a:ext cx="348" cy="142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b="1">
                <a:ea typeface="黑体" panose="02010609060101010101" pitchFamily="49" charset="-122"/>
              </a:endParaRPr>
            </a:p>
          </p:txBody>
        </p:sp>
        <p:sp>
          <p:nvSpPr>
            <p:cNvPr id="52250" name="Line 96"/>
            <p:cNvSpPr>
              <a:spLocks noChangeShapeType="1"/>
            </p:cNvSpPr>
            <p:nvPr/>
          </p:nvSpPr>
          <p:spPr bwMode="auto">
            <a:xfrm>
              <a:off x="4108" y="1583"/>
              <a:ext cx="27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Rectangle 97"/>
            <p:cNvSpPr>
              <a:spLocks noChangeArrowheads="1"/>
            </p:cNvSpPr>
            <p:nvPr/>
          </p:nvSpPr>
          <p:spPr bwMode="auto">
            <a:xfrm>
              <a:off x="5076" y="1843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>
                  <a:solidFill>
                    <a:srgbClr val="FF3300"/>
                  </a:solidFill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52252" name="Rectangle 98"/>
            <p:cNvSpPr>
              <a:spLocks noChangeArrowheads="1"/>
            </p:cNvSpPr>
            <p:nvPr/>
          </p:nvSpPr>
          <p:spPr bwMode="auto">
            <a:xfrm>
              <a:off x="5093" y="2076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黑体" panose="02010609060101010101" pitchFamily="49" charset="-122"/>
                </a:rPr>
                <a:t>_</a:t>
              </a:r>
            </a:p>
          </p:txBody>
        </p:sp>
        <p:sp>
          <p:nvSpPr>
            <p:cNvPr id="52253" name="Line 99"/>
            <p:cNvSpPr>
              <a:spLocks noChangeShapeType="1"/>
            </p:cNvSpPr>
            <p:nvPr/>
          </p:nvSpPr>
          <p:spPr bwMode="auto">
            <a:xfrm>
              <a:off x="4753" y="1650"/>
              <a:ext cx="328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Text Box 100"/>
            <p:cNvSpPr txBox="1">
              <a:spLocks noChangeArrowheads="1"/>
            </p:cNvSpPr>
            <p:nvPr/>
          </p:nvSpPr>
          <p:spPr bwMode="auto">
            <a:xfrm>
              <a:off x="4167" y="1351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 i="1">
                  <a:solidFill>
                    <a:srgbClr val="FF0000"/>
                  </a:solidFill>
                  <a:ea typeface="黑体" panose="02010609060101010101" pitchFamily="49" charset="-122"/>
                </a:rPr>
                <a:t>i</a:t>
              </a:r>
            </a:p>
          </p:txBody>
        </p:sp>
        <p:graphicFrame>
          <p:nvGraphicFramePr>
            <p:cNvPr id="52255" name="Object 101"/>
            <p:cNvGraphicFramePr>
              <a:graphicFrameLocks noChangeAspect="1"/>
            </p:cNvGraphicFramePr>
            <p:nvPr/>
          </p:nvGraphicFramePr>
          <p:xfrm>
            <a:off x="3693" y="1674"/>
            <a:ext cx="368" cy="192"/>
          </p:xfrm>
          <a:graphic>
            <a:graphicData uri="http://schemas.openxmlformats.org/presentationml/2006/ole">
              <p:oleObj spid="_x0000_s56336" name="公式" r:id="rId7" imgW="285801" imgH="152280" progId="">
                <p:embed/>
              </p:oleObj>
            </a:graphicData>
          </a:graphic>
        </p:graphicFrame>
        <p:sp>
          <p:nvSpPr>
            <p:cNvPr id="52256" name="Text Box 102"/>
            <p:cNvSpPr txBox="1">
              <a:spLocks noChangeArrowheads="1"/>
            </p:cNvSpPr>
            <p:nvPr/>
          </p:nvSpPr>
          <p:spPr bwMode="auto">
            <a:xfrm>
              <a:off x="5223" y="1980"/>
              <a:ext cx="3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 i="1">
                  <a:solidFill>
                    <a:srgbClr val="FF0000"/>
                  </a:solidFill>
                  <a:ea typeface="黑体" panose="02010609060101010101" pitchFamily="49" charset="-122"/>
                </a:rPr>
                <a:t>u</a:t>
              </a:r>
              <a:r>
                <a:rPr kumimoji="1" lang="en-US" altLang="zh-CN" sz="1800" b="1" i="1" baseline="-25000">
                  <a:solidFill>
                    <a:srgbClr val="FF0000"/>
                  </a:solidFill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52257" name="Rectangle 103"/>
            <p:cNvSpPr>
              <a:spLocks noChangeArrowheads="1"/>
            </p:cNvSpPr>
            <p:nvPr/>
          </p:nvSpPr>
          <p:spPr bwMode="auto">
            <a:xfrm>
              <a:off x="3491" y="1804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52258" name="Rectangle 104"/>
            <p:cNvSpPr>
              <a:spLocks noChangeArrowheads="1"/>
            </p:cNvSpPr>
            <p:nvPr/>
          </p:nvSpPr>
          <p:spPr bwMode="auto">
            <a:xfrm>
              <a:off x="3488" y="211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_</a:t>
              </a:r>
            </a:p>
          </p:txBody>
        </p:sp>
      </p:grpSp>
      <p:pic>
        <p:nvPicPr>
          <p:cNvPr id="5223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5799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0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0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0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50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50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50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0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50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3" grpId="0"/>
      <p:bldP spid="500758" grpId="0"/>
      <p:bldP spid="500759" grpId="0"/>
      <p:bldP spid="500793" grpId="0"/>
      <p:bldP spid="50079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2100263" y="3035300"/>
            <a:ext cx="516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ea typeface="黑体" panose="02010609060101010101" pitchFamily="49" charset="-122"/>
              </a:rPr>
              <a:t> 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代表一阶电路中</a:t>
            </a:r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任一电压、电流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4638675" y="2463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初始值</a:t>
            </a:r>
          </a:p>
        </p:txBody>
      </p:sp>
      <p:sp>
        <p:nvSpPr>
          <p:cNvPr id="359452" name="Text Box 28"/>
          <p:cNvSpPr txBox="1">
            <a:spLocks noChangeArrowheads="1"/>
          </p:cNvSpPr>
          <p:nvPr/>
        </p:nvSpPr>
        <p:spPr bwMode="auto">
          <a:xfrm>
            <a:off x="3286125" y="246697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稳态值</a:t>
            </a:r>
          </a:p>
        </p:txBody>
      </p:sp>
      <p:graphicFrame>
        <p:nvGraphicFramePr>
          <p:cNvPr id="359459" name="Object 35"/>
          <p:cNvGraphicFramePr>
            <a:graphicFrameLocks noChangeAspect="1"/>
          </p:cNvGraphicFramePr>
          <p:nvPr/>
        </p:nvGraphicFramePr>
        <p:xfrm>
          <a:off x="2452688" y="1624013"/>
          <a:ext cx="4906962" cy="782637"/>
        </p:xfrm>
        <a:graphic>
          <a:graphicData uri="http://schemas.openxmlformats.org/presentationml/2006/ole">
            <p:oleObj spid="_x0000_s57352" name="Equation" r:id="rId3" imgW="2000334" imgH="314280" progId="">
              <p:embed/>
            </p:oleObj>
          </a:graphicData>
        </a:graphic>
      </p:graphicFrame>
      <p:sp>
        <p:nvSpPr>
          <p:cNvPr id="359460" name="Rectangle 36"/>
          <p:cNvSpPr>
            <a:spLocks noChangeArrowheads="1"/>
          </p:cNvSpPr>
          <p:nvPr/>
        </p:nvSpPr>
        <p:spPr bwMode="auto">
          <a:xfrm>
            <a:off x="0" y="239713"/>
            <a:ext cx="914400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 </a:t>
            </a: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在直流电源激励的情况下，一阶线性电路微分方程解的通用表达式：</a:t>
            </a:r>
          </a:p>
        </p:txBody>
      </p:sp>
      <p:sp>
        <p:nvSpPr>
          <p:cNvPr id="359469" name="Rectangle 45"/>
          <p:cNvSpPr>
            <a:spLocks noChangeArrowheads="1"/>
          </p:cNvSpPr>
          <p:nvPr/>
        </p:nvSpPr>
        <p:spPr bwMode="auto">
          <a:xfrm>
            <a:off x="7526338" y="18145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时间常数</a:t>
            </a:r>
          </a:p>
        </p:txBody>
      </p:sp>
      <p:sp>
        <p:nvSpPr>
          <p:cNvPr id="359470" name="Oval 46"/>
          <p:cNvSpPr>
            <a:spLocks noChangeArrowheads="1"/>
          </p:cNvSpPr>
          <p:nvPr/>
        </p:nvSpPr>
        <p:spPr bwMode="auto">
          <a:xfrm>
            <a:off x="3379788" y="1898650"/>
            <a:ext cx="993775" cy="490538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359471" name="Oval 47"/>
          <p:cNvSpPr>
            <a:spLocks noChangeArrowheads="1"/>
          </p:cNvSpPr>
          <p:nvPr/>
        </p:nvSpPr>
        <p:spPr bwMode="auto">
          <a:xfrm>
            <a:off x="4641850" y="1882775"/>
            <a:ext cx="993775" cy="490538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359472" name="Oval 48"/>
          <p:cNvSpPr>
            <a:spLocks noChangeArrowheads="1"/>
          </p:cNvSpPr>
          <p:nvPr/>
        </p:nvSpPr>
        <p:spPr bwMode="auto">
          <a:xfrm>
            <a:off x="7086600" y="1938338"/>
            <a:ext cx="265113" cy="306387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359473" name="Oval 49"/>
          <p:cNvSpPr>
            <a:spLocks noChangeArrowheads="1"/>
          </p:cNvSpPr>
          <p:nvPr/>
        </p:nvSpPr>
        <p:spPr bwMode="auto">
          <a:xfrm>
            <a:off x="2403475" y="1897063"/>
            <a:ext cx="766763" cy="490537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359474" name="Line 50"/>
          <p:cNvSpPr>
            <a:spLocks noChangeShapeType="1"/>
          </p:cNvSpPr>
          <p:nvPr/>
        </p:nvSpPr>
        <p:spPr bwMode="auto">
          <a:xfrm flipH="1">
            <a:off x="2557463" y="2371725"/>
            <a:ext cx="79375" cy="728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75" name="Rectangle 51"/>
          <p:cNvSpPr>
            <a:spLocks noChangeArrowheads="1"/>
          </p:cNvSpPr>
          <p:nvPr/>
        </p:nvSpPr>
        <p:spPr bwMode="auto">
          <a:xfrm>
            <a:off x="769938" y="36433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三要素法</a:t>
            </a:r>
          </a:p>
        </p:txBody>
      </p:sp>
      <p:sp>
        <p:nvSpPr>
          <p:cNvPr id="359476" name="Rectangle 52"/>
          <p:cNvSpPr>
            <a:spLocks noChangeArrowheads="1"/>
          </p:cNvSpPr>
          <p:nvPr/>
        </p:nvSpPr>
        <p:spPr bwMode="auto">
          <a:xfrm>
            <a:off x="2227263" y="3644900"/>
            <a:ext cx="4779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利用求三要素的方法求解暂态过程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14313" y="4108450"/>
            <a:ext cx="8929687" cy="1200150"/>
            <a:chOff x="135" y="2313"/>
            <a:chExt cx="5625" cy="756"/>
          </a:xfrm>
        </p:grpSpPr>
        <p:graphicFrame>
          <p:nvGraphicFramePr>
            <p:cNvPr id="53265" name="Object 39"/>
            <p:cNvGraphicFramePr>
              <a:graphicFrameLocks noChangeAspect="1"/>
            </p:cNvGraphicFramePr>
            <p:nvPr/>
          </p:nvGraphicFramePr>
          <p:xfrm>
            <a:off x="4189" y="2439"/>
            <a:ext cx="443" cy="286"/>
          </p:xfrm>
          <a:graphic>
            <a:graphicData uri="http://schemas.openxmlformats.org/presentationml/2006/ole">
              <p:oleObj spid="_x0000_s57353" name="公式" r:id="rId4" imgW="400067" imgH="209520" progId="">
                <p:embed/>
              </p:oleObj>
            </a:graphicData>
          </a:graphic>
        </p:graphicFrame>
        <p:graphicFrame>
          <p:nvGraphicFramePr>
            <p:cNvPr id="53266" name="Object 40"/>
            <p:cNvGraphicFramePr>
              <a:graphicFrameLocks noChangeAspect="1"/>
            </p:cNvGraphicFramePr>
            <p:nvPr/>
          </p:nvGraphicFramePr>
          <p:xfrm>
            <a:off x="4681" y="2438"/>
            <a:ext cx="396" cy="251"/>
          </p:xfrm>
          <a:graphic>
            <a:graphicData uri="http://schemas.openxmlformats.org/presentationml/2006/ole">
              <p:oleObj spid="_x0000_s57354" name="公式" r:id="rId5" imgW="342799" imgH="171450" progId="">
                <p:embed/>
              </p:oleObj>
            </a:graphicData>
          </a:graphic>
        </p:graphicFrame>
        <p:sp>
          <p:nvSpPr>
            <p:cNvPr id="53267" name="Rectangle 53"/>
            <p:cNvSpPr>
              <a:spLocks noChangeArrowheads="1"/>
            </p:cNvSpPr>
            <p:nvPr/>
          </p:nvSpPr>
          <p:spPr bwMode="auto">
            <a:xfrm>
              <a:off x="135" y="2313"/>
              <a:ext cx="562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en-US" altLang="zh-CN" b="1">
                  <a:ea typeface="黑体" panose="02010609060101010101" pitchFamily="49" charset="-122"/>
                </a:rPr>
                <a:t>        </a:t>
              </a:r>
              <a:r>
                <a:rPr kumimoji="1"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一阶电路都可以应用三要素法求解，在求得        、     和</a:t>
              </a:r>
              <a:r>
                <a:rPr kumimoji="1" lang="zh-CN" altLang="en-US" b="1" i="1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</a:t>
              </a:r>
              <a:r>
                <a:rPr kumimoji="1"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的基础上</a:t>
              </a:r>
              <a:r>
                <a:rPr kumimoji="1" lang="en-US" altLang="zh-CN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,</a:t>
              </a:r>
              <a:r>
                <a:rPr kumimoji="1"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可直接写出电路的响应</a:t>
              </a:r>
              <a:r>
                <a:rPr kumimoji="1" lang="en-US" altLang="zh-CN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kumimoji="1"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电压或电流</a:t>
              </a:r>
              <a:r>
                <a:rPr kumimoji="1" lang="en-US" altLang="zh-CN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kumimoji="1"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</a:p>
          </p:txBody>
        </p:sp>
      </p:grpSp>
      <p:pic>
        <p:nvPicPr>
          <p:cNvPr id="5326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4082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5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5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3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42" grpId="0"/>
      <p:bldP spid="359445" grpId="0"/>
      <p:bldP spid="359452" grpId="0"/>
      <p:bldP spid="359460" grpId="0"/>
      <p:bldP spid="359469" grpId="0"/>
      <p:bldP spid="359470" grpId="0" animBg="1"/>
      <p:bldP spid="359471" grpId="0" animBg="1"/>
      <p:bldP spid="359472" grpId="0" animBg="1"/>
      <p:bldP spid="359473" grpId="0" animBg="1"/>
      <p:bldP spid="359474" grpId="0" animBg="1"/>
      <p:bldP spid="359475" grpId="0"/>
      <p:bldP spid="35947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64" name="Text Box 16"/>
          <p:cNvSpPr txBox="1">
            <a:spLocks noChangeArrowheads="1"/>
          </p:cNvSpPr>
          <p:nvPr/>
        </p:nvSpPr>
        <p:spPr bwMode="auto">
          <a:xfrm>
            <a:off x="304800" y="471488"/>
            <a:ext cx="484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三要素法求解瞬态过程的要点</a:t>
            </a:r>
          </a:p>
        </p:txBody>
      </p:sp>
      <p:sp>
        <p:nvSpPr>
          <p:cNvPr id="360465" name="Text Box 17"/>
          <p:cNvSpPr txBox="1">
            <a:spLocks noChangeArrowheads="1"/>
          </p:cNvSpPr>
          <p:nvPr/>
        </p:nvSpPr>
        <p:spPr bwMode="auto">
          <a:xfrm>
            <a:off x="704850" y="1022350"/>
            <a:ext cx="5462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求初始值、稳态值、时间常数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60468" name="Text Box 20"/>
          <p:cNvSpPr txBox="1">
            <a:spLocks noChangeArrowheads="1"/>
          </p:cNvSpPr>
          <p:nvPr/>
        </p:nvSpPr>
        <p:spPr bwMode="auto">
          <a:xfrm>
            <a:off x="1257300" y="1547813"/>
            <a:ext cx="733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(1).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画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</a:t>
            </a:r>
            <a:r>
              <a:rPr kumimoji="1" lang="en-US" altLang="zh-CN" b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的电路图，只需求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en-US" altLang="zh-CN" b="1" i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(0</a:t>
            </a:r>
            <a:r>
              <a:rPr kumimoji="1" lang="en-US" altLang="zh-CN" b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b="1" i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(0</a:t>
            </a:r>
            <a:r>
              <a:rPr kumimoji="1" lang="en-US" altLang="zh-CN" b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的数值。</a:t>
            </a:r>
          </a:p>
        </p:txBody>
      </p:sp>
      <p:sp>
        <p:nvSpPr>
          <p:cNvPr id="360469" name="Text Box 21"/>
          <p:cNvSpPr txBox="1">
            <a:spLocks noChangeArrowheads="1"/>
          </p:cNvSpPr>
          <p:nvPr/>
        </p:nvSpPr>
        <p:spPr bwMode="auto">
          <a:xfrm>
            <a:off x="1108075" y="3062288"/>
            <a:ext cx="80359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ea typeface="黑体" panose="02010609060101010101" pitchFamily="49" charset="-122"/>
              </a:rPr>
              <a:t>  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(2).</a:t>
            </a:r>
            <a:r>
              <a:rPr kumimoji="1"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换路后的电路图中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，将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kumimoji="1" lang="zh-CN" altLang="en-US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从电路当中断开，从此处看进去，将电路中的电源全部置零（电压源短路，电流源开路），求得等效电阻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，进而求得时间常数的数值。</a:t>
            </a:r>
          </a:p>
        </p:txBody>
      </p:sp>
      <p:sp>
        <p:nvSpPr>
          <p:cNvPr id="360470" name="Text Box 22"/>
          <p:cNvSpPr txBox="1">
            <a:spLocks noChangeArrowheads="1"/>
          </p:cNvSpPr>
          <p:nvPr/>
        </p:nvSpPr>
        <p:spPr bwMode="auto">
          <a:xfrm>
            <a:off x="728663" y="5324475"/>
            <a:ext cx="7256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画出瞬态电路电压、电流随时间变化的曲线</a:t>
            </a:r>
            <a:endParaRPr kumimoji="1" lang="zh-CN" altLang="en-US" b="1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60471" name="Text Box 23"/>
          <p:cNvSpPr txBox="1">
            <a:spLocks noChangeArrowheads="1"/>
          </p:cNvSpPr>
          <p:nvPr/>
        </p:nvSpPr>
        <p:spPr bwMode="auto">
          <a:xfrm>
            <a:off x="730250" y="4840288"/>
            <a:ext cx="711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将求得的三要素结果代入瞬态过程通用表达式</a:t>
            </a:r>
            <a:endParaRPr kumimoji="1" lang="zh-CN" altLang="en-US" b="1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0476" name="Text Box 28"/>
          <p:cNvSpPr txBox="1">
            <a:spLocks noChangeArrowheads="1"/>
          </p:cNvSpPr>
          <p:nvPr/>
        </p:nvSpPr>
        <p:spPr bwMode="auto">
          <a:xfrm>
            <a:off x="1338263" y="2703513"/>
            <a:ext cx="751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ea typeface="黑体" panose="02010609060101010101" pitchFamily="49" charset="-122"/>
              </a:rPr>
              <a:t>    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画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=∞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的电路图，求出各物理量∞时刻的稳态值。</a:t>
            </a:r>
          </a:p>
        </p:txBody>
      </p:sp>
      <p:sp>
        <p:nvSpPr>
          <p:cNvPr id="360477" name="Text Box 29"/>
          <p:cNvSpPr txBox="1">
            <a:spLocks noChangeArrowheads="1"/>
          </p:cNvSpPr>
          <p:nvPr/>
        </p:nvSpPr>
        <p:spPr bwMode="auto">
          <a:xfrm>
            <a:off x="1101725" y="2139950"/>
            <a:ext cx="759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画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</a:t>
            </a:r>
            <a:r>
              <a:rPr kumimoji="1" lang="en-US" altLang="zh-CN" b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的电路图，求出其他的非状态量的初始值。 </a:t>
            </a:r>
          </a:p>
        </p:txBody>
      </p:sp>
      <p:pic>
        <p:nvPicPr>
          <p:cNvPr id="5428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3110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1000"/>
                                        <p:tgtEl>
                                          <p:spTgt spid="3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64" grpId="0"/>
      <p:bldP spid="360465" grpId="0" autoUpdateAnimBg="0"/>
      <p:bldP spid="360468" grpId="0"/>
      <p:bldP spid="360469" grpId="0"/>
      <p:bldP spid="360470" grpId="0" autoUpdateAnimBg="0"/>
      <p:bldP spid="360471" grpId="0" autoUpdateAnimBg="0"/>
      <p:bldP spid="360476" grpId="0"/>
      <p:bldP spid="36047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60" name="AutoShape 16"/>
          <p:cNvSpPr>
            <a:spLocks noChangeArrowheads="1"/>
          </p:cNvSpPr>
          <p:nvPr/>
        </p:nvSpPr>
        <p:spPr bwMode="auto">
          <a:xfrm>
            <a:off x="280988" y="415925"/>
            <a:ext cx="1320800" cy="965200"/>
          </a:xfrm>
          <a:prstGeom prst="irregularSeal2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ea typeface="黑体" panose="02010609060101010101" pitchFamily="49" charset="-122"/>
              </a:rPr>
              <a:t>注意</a:t>
            </a:r>
          </a:p>
        </p:txBody>
      </p:sp>
      <p:sp>
        <p:nvSpPr>
          <p:cNvPr id="338961" name="Rectangle 17"/>
          <p:cNvSpPr>
            <a:spLocks noChangeArrowheads="1"/>
          </p:cNvSpPr>
          <p:nvPr/>
        </p:nvSpPr>
        <p:spPr bwMode="auto">
          <a:xfrm>
            <a:off x="1714500" y="369888"/>
            <a:ext cx="7429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1" lang="zh-CN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若不画 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 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=(0</a:t>
            </a:r>
            <a:r>
              <a:rPr kumimoji="1" lang="en-US" altLang="zh-CN" b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的等效电路，则在所列 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 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</a:t>
            </a:r>
            <a:r>
              <a:rPr kumimoji="1" lang="en-US" altLang="zh-CN" b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1" lang="zh-CN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的方程中应有 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en-US" altLang="zh-CN" b="1" i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kumimoji="1" lang="en-US" altLang="zh-CN" b="1" i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(0</a:t>
            </a:r>
            <a:r>
              <a:rPr kumimoji="1" lang="en-US" altLang="zh-CN" b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b="1" i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b="1" i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( 0</a:t>
            </a:r>
            <a:r>
              <a:rPr kumimoji="1" lang="en-US" altLang="zh-CN" b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338963" name="Text Box 19"/>
          <p:cNvSpPr txBox="1">
            <a:spLocks noChangeArrowheads="1"/>
          </p:cNvSpPr>
          <p:nvPr/>
        </p:nvSpPr>
        <p:spPr bwMode="auto">
          <a:xfrm>
            <a:off x="1722438" y="1633538"/>
            <a:ext cx="357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时间常数</a:t>
            </a:r>
            <a:r>
              <a:rPr kumimoji="1" lang="zh-CN" altLang="en-US" b="1" i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 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的计算</a:t>
            </a:r>
            <a:endParaRPr kumimoji="1"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38964" name="Object 20" descr="40%"/>
          <p:cNvGraphicFramePr>
            <a:graphicFrameLocks noChangeAspect="1"/>
          </p:cNvGraphicFramePr>
          <p:nvPr/>
        </p:nvGraphicFramePr>
        <p:xfrm>
          <a:off x="4568825" y="2205038"/>
          <a:ext cx="1227138" cy="501650"/>
        </p:xfrm>
        <a:graphic>
          <a:graphicData uri="http://schemas.openxmlformats.org/presentationml/2006/ole">
            <p:oleObj spid="_x0000_s58374" name="公式" r:id="rId4" imgW="495424" imgH="200070" progId="">
              <p:embed/>
            </p:oleObj>
          </a:graphicData>
        </a:graphic>
      </p:graphicFrame>
      <p:sp>
        <p:nvSpPr>
          <p:cNvPr id="338965" name="Text Box 21"/>
          <p:cNvSpPr txBox="1">
            <a:spLocks noChangeArrowheads="1"/>
          </p:cNvSpPr>
          <p:nvPr/>
        </p:nvSpPr>
        <p:spPr bwMode="auto">
          <a:xfrm>
            <a:off x="2590800" y="2249488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一阶</a:t>
            </a:r>
            <a:r>
              <a:rPr kumimoji="1"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RC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电路</a:t>
            </a:r>
          </a:p>
        </p:txBody>
      </p:sp>
      <p:sp>
        <p:nvSpPr>
          <p:cNvPr id="338966" name="Text Box 22"/>
          <p:cNvSpPr txBox="1">
            <a:spLocks noChangeArrowheads="1"/>
          </p:cNvSpPr>
          <p:nvPr/>
        </p:nvSpPr>
        <p:spPr bwMode="auto">
          <a:xfrm>
            <a:off x="2566988" y="2905125"/>
            <a:ext cx="2646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一阶</a:t>
            </a:r>
            <a:r>
              <a:rPr kumimoji="1"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RL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电路</a:t>
            </a:r>
          </a:p>
        </p:txBody>
      </p:sp>
      <p:graphicFrame>
        <p:nvGraphicFramePr>
          <p:cNvPr id="338967" name="Object 23" descr="40%"/>
          <p:cNvGraphicFramePr>
            <a:graphicFrameLocks noChangeAspect="1"/>
          </p:cNvGraphicFramePr>
          <p:nvPr/>
        </p:nvGraphicFramePr>
        <p:xfrm>
          <a:off x="4603750" y="2720975"/>
          <a:ext cx="1006475" cy="884238"/>
        </p:xfrm>
        <a:graphic>
          <a:graphicData uri="http://schemas.openxmlformats.org/presentationml/2006/ole">
            <p:oleObj spid="_x0000_s58375" name="公式" r:id="rId5" imgW="428701" imgH="400140" progId="">
              <p:embed/>
            </p:oleObj>
          </a:graphicData>
        </a:graphic>
      </p:graphicFrame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457200" y="3354388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b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kumimoji="1" lang="en-US" altLang="zh-CN" b="1" i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kumimoji="1" lang="en-US" altLang="zh-CN" b="1" baseline="-25000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b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的方法</a:t>
            </a:r>
          </a:p>
        </p:txBody>
      </p:sp>
      <p:sp>
        <p:nvSpPr>
          <p:cNvPr id="338969" name="Text Box 25"/>
          <p:cNvSpPr txBox="1">
            <a:spLocks noChangeArrowheads="1"/>
          </p:cNvSpPr>
          <p:nvPr/>
        </p:nvSpPr>
        <p:spPr bwMode="auto">
          <a:xfrm>
            <a:off x="1109663" y="4265613"/>
            <a:ext cx="76168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对于较复杂的一阶电路，</a:t>
            </a:r>
            <a:r>
              <a:rPr kumimoji="1"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kumimoji="1" lang="en-US" altLang="zh-CN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为换路后的电路除去电源和储能元件后，在储能元件两端所求得的无源二端网络的等效电阻。</a:t>
            </a:r>
          </a:p>
        </p:txBody>
      </p:sp>
      <p:sp>
        <p:nvSpPr>
          <p:cNvPr id="338974" name="Rectangle 30"/>
          <p:cNvSpPr>
            <a:spLocks noChangeArrowheads="1"/>
          </p:cNvSpPr>
          <p:nvPr/>
        </p:nvSpPr>
        <p:spPr bwMode="auto">
          <a:xfrm>
            <a:off x="1071563" y="3848100"/>
            <a:ext cx="6319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kumimoji="1"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对于简单的一阶电路，</a:t>
            </a:r>
            <a:r>
              <a:rPr kumimoji="1" lang="en-US" altLang="zh-CN" b="1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kumimoji="1" lang="en-US" altLang="zh-CN" b="1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1" lang="en-US" altLang="zh-CN" b="1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kumimoji="1"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</p:txBody>
      </p:sp>
      <p:pic>
        <p:nvPicPr>
          <p:cNvPr id="5530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8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8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8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8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60" grpId="0" animBg="1"/>
      <p:bldP spid="338961" grpId="0"/>
      <p:bldP spid="338963" grpId="0" autoUpdateAnimBg="0"/>
      <p:bldP spid="338965" grpId="0" autoUpdateAnimBg="0"/>
      <p:bldP spid="338966" grpId="0" autoUpdateAnimBg="0"/>
      <p:bldP spid="2" grpId="0"/>
      <p:bldP spid="338969" grpId="0" autoUpdateAnimBg="0"/>
      <p:bldP spid="33897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08" name="Rectangle 140"/>
          <p:cNvSpPr>
            <a:spLocks noChangeArrowheads="1"/>
          </p:cNvSpPr>
          <p:nvPr/>
        </p:nvSpPr>
        <p:spPr bwMode="auto">
          <a:xfrm>
            <a:off x="409575" y="531813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3300"/>
                </a:solidFill>
                <a:ea typeface="黑体" panose="02010609060101010101" pitchFamily="49" charset="-122"/>
              </a:rPr>
              <a:t>[</a:t>
            </a:r>
            <a:r>
              <a:rPr lang="zh-CN" altLang="en-US" b="1">
                <a:solidFill>
                  <a:srgbClr val="003300"/>
                </a:solidFill>
                <a:ea typeface="华文隶书" panose="02010800040101010101" pitchFamily="2" charset="-122"/>
              </a:rPr>
              <a:t>例题</a:t>
            </a:r>
            <a:r>
              <a:rPr lang="en-US" altLang="zh-CN" b="1">
                <a:solidFill>
                  <a:srgbClr val="003300"/>
                </a:solidFill>
                <a:ea typeface="黑体" panose="02010609060101010101" pitchFamily="49" charset="-122"/>
              </a:rPr>
              <a:t>]</a:t>
            </a: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382588" y="401638"/>
            <a:ext cx="8761412" cy="1735137"/>
            <a:chOff x="382588" y="401638"/>
            <a:chExt cx="8761412" cy="1735274"/>
          </a:xfrm>
        </p:grpSpPr>
        <p:sp>
          <p:nvSpPr>
            <p:cNvPr id="56326" name="Rectangle 160"/>
            <p:cNvSpPr>
              <a:spLocks noChangeArrowheads="1"/>
            </p:cNvSpPr>
            <p:nvPr/>
          </p:nvSpPr>
          <p:spPr bwMode="auto">
            <a:xfrm>
              <a:off x="382588" y="401638"/>
              <a:ext cx="8761412" cy="1735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en-US" altLang="zh-CN" b="1">
                  <a:solidFill>
                    <a:schemeClr val="tx2"/>
                  </a:solidFill>
                  <a:ea typeface="黑体" panose="02010609060101010101" pitchFamily="49" charset="-122"/>
                </a:rPr>
                <a:t>  </a:t>
              </a:r>
              <a:r>
                <a:rPr kumimoji="1" lang="en-US" altLang="zh-CN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</a:t>
              </a:r>
              <a:r>
                <a:rPr kumimoji="1" lang="en-US" altLang="zh-CN" b="1">
                  <a:solidFill>
                    <a:schemeClr val="tx2"/>
                  </a:solidFill>
                  <a:ea typeface="黑体" panose="02010609060101010101" pitchFamily="49" charset="-122"/>
                </a:rPr>
                <a:t>   </a:t>
              </a:r>
              <a:r>
                <a:rPr kumimoji="1" lang="zh-CN" altLang="en-US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电路如图，</a:t>
              </a:r>
              <a:r>
                <a:rPr kumimoji="1" lang="en-US" altLang="zh-CN" b="1" i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t</a:t>
              </a:r>
              <a:r>
                <a:rPr kumimoji="1" lang="en-US" altLang="zh-CN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=0</a:t>
              </a:r>
              <a:r>
                <a:rPr kumimoji="1" lang="zh-CN" altLang="en-US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时开关</a:t>
              </a:r>
              <a:r>
                <a:rPr kumimoji="1" lang="en-US" altLang="zh-CN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</a:t>
              </a:r>
              <a:r>
                <a:rPr kumimoji="1" lang="zh-CN" altLang="en-US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合到</a:t>
              </a:r>
              <a:r>
                <a:rPr kumimoji="1" lang="en-US" altLang="zh-CN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kumimoji="1" lang="zh-CN" altLang="en-US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kumimoji="1" lang="en-US" altLang="zh-CN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</a:t>
              </a:r>
              <a:r>
                <a:rPr kumimoji="1" lang="zh-CN" altLang="en-US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合在</a:t>
              </a:r>
              <a:r>
                <a:rPr kumimoji="1" lang="en-US" altLang="zh-CN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kumimoji="1" lang="zh-CN" altLang="en-US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时电路已处稳态。求电容电压</a:t>
              </a:r>
              <a:r>
                <a:rPr kumimoji="1" lang="zh-CN" altLang="zh-CN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kumimoji="1" lang="zh-CN" altLang="zh-CN" b="1">
                  <a:solidFill>
                    <a:srgbClr val="FF33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</a:t>
              </a:r>
              <a:r>
                <a:rPr kumimoji="1" lang="zh-CN" altLang="en-US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和电流 </a:t>
              </a:r>
              <a:r>
                <a:rPr kumimoji="1" lang="zh-CN" altLang="zh-CN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kumimoji="1" lang="zh-CN" altLang="en-US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。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已知</a:t>
              </a:r>
              <a:r>
                <a:rPr kumimoji="1" lang="en-US" altLang="zh-CN" b="1" i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</a:t>
              </a:r>
              <a:r>
                <a:rPr kumimoji="1" lang="en-US" altLang="zh-CN" b="1" baseline="-2500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kumimoji="1" lang="zh-CN" altLang="en-US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＝</a:t>
              </a:r>
              <a:r>
                <a:rPr kumimoji="1" lang="en-US" altLang="zh-CN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1kΩ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kumimoji="1" lang="en-US" altLang="zh-CN" b="1" i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</a:t>
              </a:r>
              <a:r>
                <a:rPr kumimoji="1" lang="en-US" altLang="zh-CN" b="1" baseline="-2500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kumimoji="1" lang="en-US" altLang="zh-CN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= 2kΩ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kumimoji="1" lang="en-US" altLang="zh-CN" b="1" i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</a:t>
              </a:r>
              <a:r>
                <a:rPr kumimoji="1" lang="en-US" altLang="zh-CN" b="1" baseline="-2500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r>
                <a:rPr kumimoji="1" lang="en-US" altLang="zh-CN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=5kΩ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kumimoji="1" lang="en-US" altLang="zh-CN" b="1" i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C</a:t>
              </a:r>
              <a:r>
                <a:rPr kumimoji="1" lang="en-US" altLang="zh-CN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=1μF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，电流源</a:t>
              </a:r>
              <a:r>
                <a:rPr kumimoji="1" lang="en-US" altLang="zh-CN" b="1" i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  <a:r>
                <a:rPr kumimoji="1" lang="en-US" altLang="zh-CN" b="1" i="1" baseline="-2500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</a:t>
              </a:r>
              <a:r>
                <a:rPr kumimoji="1" lang="en-US" altLang="zh-CN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=5mA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。 </a:t>
              </a:r>
              <a:endParaRPr lang="zh-CN" altLang="zh-CN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6327" name="Object 163"/>
            <p:cNvGraphicFramePr>
              <a:graphicFrameLocks noChangeAspect="1"/>
            </p:cNvGraphicFramePr>
            <p:nvPr/>
          </p:nvGraphicFramePr>
          <p:xfrm>
            <a:off x="1933966" y="1034023"/>
            <a:ext cx="420927" cy="505113"/>
          </p:xfrm>
          <a:graphic>
            <a:graphicData uri="http://schemas.openxmlformats.org/presentationml/2006/ole">
              <p:oleObj spid="_x0000_s59400" name="Equation" r:id="rId3" imgW="190500" imgH="228600" progId="">
                <p:embed/>
              </p:oleObj>
            </a:graphicData>
          </a:graphic>
        </p:graphicFrame>
        <p:graphicFrame>
          <p:nvGraphicFramePr>
            <p:cNvPr id="56328" name="Object 164"/>
            <p:cNvGraphicFramePr>
              <a:graphicFrameLocks noChangeAspect="1"/>
            </p:cNvGraphicFramePr>
            <p:nvPr/>
          </p:nvGraphicFramePr>
          <p:xfrm>
            <a:off x="3162213" y="1091764"/>
            <a:ext cx="269918" cy="421471"/>
          </p:xfrm>
          <a:graphic>
            <a:graphicData uri="http://schemas.openxmlformats.org/presentationml/2006/ole">
              <p:oleObj spid="_x0000_s59401" name="Equation" r:id="rId4" imgW="88707" imgH="164742" progId="">
                <p:embed/>
              </p:oleObj>
            </a:graphicData>
          </a:graphic>
        </p:graphicFrame>
      </p:grpSp>
      <p:graphicFrame>
        <p:nvGraphicFramePr>
          <p:cNvPr id="31759" name="Object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1913" y="2228850"/>
          <a:ext cx="6594475" cy="3389313"/>
        </p:xfrm>
        <a:graphic>
          <a:graphicData uri="http://schemas.openxmlformats.org/presentationml/2006/ole">
            <p:oleObj spid="_x0000_s59402" name="演示文稿" r:id="rId5" imgW="4520062" imgH="3389463" progId="PowerPoint.Show.8">
              <p:embed/>
            </p:oleObj>
          </a:graphicData>
        </a:graphic>
      </p:graphicFrame>
      <p:pic>
        <p:nvPicPr>
          <p:cNvPr id="56325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181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96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10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922" name="Text Box 66"/>
          <p:cNvSpPr txBox="1">
            <a:spLocks noChangeArrowheads="1"/>
          </p:cNvSpPr>
          <p:nvPr/>
        </p:nvSpPr>
        <p:spPr bwMode="auto">
          <a:xfrm>
            <a:off x="914400" y="531813"/>
            <a:ext cx="248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求初始值</a:t>
            </a:r>
          </a:p>
        </p:txBody>
      </p:sp>
      <p:graphicFrame>
        <p:nvGraphicFramePr>
          <p:cNvPr id="377923" name="Object 67"/>
          <p:cNvGraphicFramePr>
            <a:graphicFrameLocks noChangeAspect="1"/>
          </p:cNvGraphicFramePr>
          <p:nvPr/>
        </p:nvGraphicFramePr>
        <p:xfrm>
          <a:off x="1449388" y="2616200"/>
          <a:ext cx="4189412" cy="504825"/>
        </p:xfrm>
        <a:graphic>
          <a:graphicData uri="http://schemas.openxmlformats.org/presentationml/2006/ole">
            <p:oleObj spid="_x0000_s60430" name="Equation" r:id="rId3" imgW="1816100" imgH="228600" progId="">
              <p:embed/>
            </p:oleObj>
          </a:graphicData>
        </a:graphic>
      </p:graphicFrame>
      <p:sp>
        <p:nvSpPr>
          <p:cNvPr id="377929" name="Text Box 73"/>
          <p:cNvSpPr txBox="1">
            <a:spLocks noChangeArrowheads="1"/>
          </p:cNvSpPr>
          <p:nvPr/>
        </p:nvSpPr>
        <p:spPr bwMode="auto">
          <a:xfrm>
            <a:off x="4591050" y="3233738"/>
            <a:ext cx="363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根据换路定律</a:t>
            </a:r>
          </a:p>
        </p:txBody>
      </p:sp>
      <p:sp>
        <p:nvSpPr>
          <p:cNvPr id="377953" name="Text Box 97"/>
          <p:cNvSpPr txBox="1">
            <a:spLocks noChangeArrowheads="1"/>
          </p:cNvSpPr>
          <p:nvPr/>
        </p:nvSpPr>
        <p:spPr bwMode="auto">
          <a:xfrm>
            <a:off x="819150" y="938213"/>
            <a:ext cx="53498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solidFill>
                  <a:schemeClr val="tx2"/>
                </a:solidFill>
                <a:ea typeface="黑体" panose="02010609060101010101" pitchFamily="49" charset="-122"/>
              </a:rPr>
              <a:t>     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换路前，电路已处于稳定状态，电容相当于断路，所以，电容两端的电压就等于电阻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kumimoji="1" lang="en-US" altLang="zh-CN" b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两端的电压，即 </a:t>
            </a:r>
          </a:p>
        </p:txBody>
      </p:sp>
      <p:sp>
        <p:nvSpPr>
          <p:cNvPr id="377997" name="Text Box 141"/>
          <p:cNvSpPr txBox="1">
            <a:spLocks noChangeArrowheads="1"/>
          </p:cNvSpPr>
          <p:nvPr/>
        </p:nvSpPr>
        <p:spPr bwMode="auto">
          <a:xfrm>
            <a:off x="1635125" y="5786438"/>
            <a:ext cx="1463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 i="1">
                <a:ea typeface="黑体" panose="02010609060101010101" pitchFamily="49" charset="-122"/>
              </a:rPr>
              <a:t>t</a:t>
            </a:r>
            <a:r>
              <a:rPr lang="en-US" altLang="zh-CN" sz="1800" b="1">
                <a:ea typeface="黑体" panose="02010609060101010101" pitchFamily="49" charset="-122"/>
              </a:rPr>
              <a:t>=0</a:t>
            </a:r>
            <a:r>
              <a:rPr lang="en-US" altLang="zh-CN" sz="1800" b="1" baseline="-25000">
                <a:ea typeface="黑体" panose="02010609060101010101" pitchFamily="49" charset="-122"/>
              </a:rPr>
              <a:t>-</a:t>
            </a:r>
            <a:r>
              <a:rPr lang="zh-CN" altLang="en-US" sz="1800" b="1">
                <a:ea typeface="黑体" panose="02010609060101010101" pitchFamily="49" charset="-122"/>
              </a:rPr>
              <a:t>等效电路</a:t>
            </a:r>
          </a:p>
        </p:txBody>
      </p:sp>
      <p:grpSp>
        <p:nvGrpSpPr>
          <p:cNvPr id="2" name="Group 186"/>
          <p:cNvGrpSpPr>
            <a:grpSpLocks/>
          </p:cNvGrpSpPr>
          <p:nvPr/>
        </p:nvGrpSpPr>
        <p:grpSpPr bwMode="auto">
          <a:xfrm>
            <a:off x="422275" y="3173413"/>
            <a:ext cx="4084638" cy="2497137"/>
            <a:chOff x="280" y="1802"/>
            <a:chExt cx="2573" cy="1573"/>
          </a:xfrm>
        </p:grpSpPr>
        <p:sp>
          <p:nvSpPr>
            <p:cNvPr id="57356" name="Text Box 156"/>
            <p:cNvSpPr txBox="1">
              <a:spLocks noChangeArrowheads="1"/>
            </p:cNvSpPr>
            <p:nvPr/>
          </p:nvSpPr>
          <p:spPr bwMode="auto">
            <a:xfrm>
              <a:off x="1636" y="180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b="1" i="1">
                  <a:solidFill>
                    <a:schemeClr val="tx2"/>
                  </a:solidFill>
                  <a:ea typeface="黑体" panose="02010609060101010101" pitchFamily="49" charset="-122"/>
                </a:rPr>
                <a:t>R</a:t>
              </a:r>
              <a:r>
                <a:rPr kumimoji="1" lang="en-US" altLang="zh-CN" sz="1800" b="1" baseline="-25000">
                  <a:solidFill>
                    <a:schemeClr val="tx2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57357" name="Line 157"/>
            <p:cNvSpPr>
              <a:spLocks noChangeShapeType="1"/>
            </p:cNvSpPr>
            <p:nvPr/>
          </p:nvSpPr>
          <p:spPr bwMode="auto">
            <a:xfrm>
              <a:off x="2432" y="2831"/>
              <a:ext cx="24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Oval 158"/>
            <p:cNvSpPr>
              <a:spLocks noChangeArrowheads="1"/>
            </p:cNvSpPr>
            <p:nvPr/>
          </p:nvSpPr>
          <p:spPr bwMode="auto">
            <a:xfrm flipH="1" flipV="1">
              <a:off x="2318" y="2111"/>
              <a:ext cx="62" cy="54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b="1">
                <a:ea typeface="黑体" panose="02010609060101010101" pitchFamily="49" charset="-122"/>
              </a:endParaRPr>
            </a:p>
          </p:txBody>
        </p:sp>
        <p:sp>
          <p:nvSpPr>
            <p:cNvPr id="57359" name="Oval 159"/>
            <p:cNvSpPr>
              <a:spLocks noChangeArrowheads="1"/>
            </p:cNvSpPr>
            <p:nvPr/>
          </p:nvSpPr>
          <p:spPr bwMode="auto">
            <a:xfrm>
              <a:off x="2526" y="2368"/>
              <a:ext cx="75" cy="59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b="1">
                <a:ea typeface="黑体" panose="02010609060101010101" pitchFamily="49" charset="-122"/>
              </a:endParaRPr>
            </a:p>
          </p:txBody>
        </p:sp>
        <p:sp>
          <p:nvSpPr>
            <p:cNvPr id="57360" name="Line 160"/>
            <p:cNvSpPr>
              <a:spLocks noChangeShapeType="1"/>
            </p:cNvSpPr>
            <p:nvPr/>
          </p:nvSpPr>
          <p:spPr bwMode="auto">
            <a:xfrm flipH="1" flipV="1">
              <a:off x="2368" y="2125"/>
              <a:ext cx="218" cy="25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Text Box 161"/>
            <p:cNvSpPr txBox="1">
              <a:spLocks noChangeArrowheads="1"/>
            </p:cNvSpPr>
            <p:nvPr/>
          </p:nvSpPr>
          <p:spPr bwMode="auto">
            <a:xfrm>
              <a:off x="2234" y="187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chemeClr val="tx2"/>
                  </a:solidFill>
                  <a:ea typeface="黑体" panose="02010609060101010101" pitchFamily="49" charset="-122"/>
                </a:rPr>
                <a:t>1</a:t>
              </a:r>
              <a:endParaRPr kumimoji="1" lang="zh-CN" altLang="zh-CN" sz="1800" b="1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7362" name="Line 162"/>
            <p:cNvSpPr>
              <a:spLocks noChangeShapeType="1"/>
            </p:cNvSpPr>
            <p:nvPr/>
          </p:nvSpPr>
          <p:spPr bwMode="auto">
            <a:xfrm>
              <a:off x="558" y="3374"/>
              <a:ext cx="1993" cy="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Line 163"/>
            <p:cNvSpPr>
              <a:spLocks noChangeShapeType="1"/>
            </p:cNvSpPr>
            <p:nvPr/>
          </p:nvSpPr>
          <p:spPr bwMode="auto">
            <a:xfrm>
              <a:off x="2427" y="2917"/>
              <a:ext cx="24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4" name="Line 164"/>
            <p:cNvSpPr>
              <a:spLocks noChangeShapeType="1"/>
            </p:cNvSpPr>
            <p:nvPr/>
          </p:nvSpPr>
          <p:spPr bwMode="auto">
            <a:xfrm>
              <a:off x="2551" y="2422"/>
              <a:ext cx="0" cy="40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Line 165"/>
            <p:cNvSpPr>
              <a:spLocks noChangeShapeType="1"/>
            </p:cNvSpPr>
            <p:nvPr/>
          </p:nvSpPr>
          <p:spPr bwMode="auto">
            <a:xfrm>
              <a:off x="2551" y="2911"/>
              <a:ext cx="0" cy="46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Text Box 166"/>
            <p:cNvSpPr txBox="1">
              <a:spLocks noChangeArrowheads="1"/>
            </p:cNvSpPr>
            <p:nvPr/>
          </p:nvSpPr>
          <p:spPr bwMode="auto">
            <a:xfrm>
              <a:off x="2364" y="2594"/>
              <a:ext cx="198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黑体" panose="02010609060101010101" pitchFamily="49" charset="-122"/>
                </a:rPr>
                <a:t>+</a:t>
              </a:r>
            </a:p>
            <a:p>
              <a:pPr algn="ctr"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黑体" panose="02010609060101010101" pitchFamily="49" charset="-122"/>
                </a:rPr>
                <a:t> </a:t>
              </a:r>
            </a:p>
            <a:p>
              <a:pPr algn="ctr"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黑体" panose="02010609060101010101" pitchFamily="49" charset="-122"/>
                </a:rPr>
                <a:t>–</a:t>
              </a:r>
            </a:p>
          </p:txBody>
        </p:sp>
        <p:graphicFrame>
          <p:nvGraphicFramePr>
            <p:cNvPr id="57367" name="Object 167"/>
            <p:cNvGraphicFramePr>
              <a:graphicFrameLocks noChangeAspect="1"/>
            </p:cNvGraphicFramePr>
            <p:nvPr/>
          </p:nvGraphicFramePr>
          <p:xfrm>
            <a:off x="1973" y="2738"/>
            <a:ext cx="436" cy="244"/>
          </p:xfrm>
          <a:graphic>
            <a:graphicData uri="http://schemas.openxmlformats.org/presentationml/2006/ole">
              <p:oleObj spid="_x0000_s60431" name="公式" r:id="rId4" imgW="428701" imgH="200070" progId="">
                <p:embed/>
              </p:oleObj>
            </a:graphicData>
          </a:graphic>
        </p:graphicFrame>
        <p:graphicFrame>
          <p:nvGraphicFramePr>
            <p:cNvPr id="57368" name="Object 168"/>
            <p:cNvGraphicFramePr>
              <a:graphicFrameLocks noChangeAspect="1"/>
            </p:cNvGraphicFramePr>
            <p:nvPr/>
          </p:nvGraphicFramePr>
          <p:xfrm>
            <a:off x="2678" y="2792"/>
            <a:ext cx="175" cy="167"/>
          </p:xfrm>
          <a:graphic>
            <a:graphicData uri="http://schemas.openxmlformats.org/presentationml/2006/ole">
              <p:oleObj spid="_x0000_s60432" name="公式" r:id="rId5" imgW="123721" imgH="152280" progId="">
                <p:embed/>
              </p:oleObj>
            </a:graphicData>
          </a:graphic>
        </p:graphicFrame>
        <p:sp>
          <p:nvSpPr>
            <p:cNvPr id="57369" name="Oval 169"/>
            <p:cNvSpPr>
              <a:spLocks noChangeArrowheads="1"/>
            </p:cNvSpPr>
            <p:nvPr/>
          </p:nvSpPr>
          <p:spPr bwMode="auto">
            <a:xfrm flipV="1">
              <a:off x="455" y="2748"/>
              <a:ext cx="227" cy="22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b="1">
                <a:ea typeface="黑体" panose="02010609060101010101" pitchFamily="49" charset="-122"/>
              </a:endParaRPr>
            </a:p>
          </p:txBody>
        </p:sp>
        <p:sp>
          <p:nvSpPr>
            <p:cNvPr id="57370" name="Line 170"/>
            <p:cNvSpPr>
              <a:spLocks noChangeShapeType="1"/>
            </p:cNvSpPr>
            <p:nvPr/>
          </p:nvSpPr>
          <p:spPr bwMode="auto">
            <a:xfrm flipV="1">
              <a:off x="455" y="2861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1" name="Line 171"/>
            <p:cNvSpPr>
              <a:spLocks noChangeShapeType="1"/>
            </p:cNvSpPr>
            <p:nvPr/>
          </p:nvSpPr>
          <p:spPr bwMode="auto">
            <a:xfrm>
              <a:off x="569" y="2974"/>
              <a:ext cx="0" cy="39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2" name="Line 172"/>
            <p:cNvSpPr>
              <a:spLocks noChangeShapeType="1"/>
            </p:cNvSpPr>
            <p:nvPr/>
          </p:nvSpPr>
          <p:spPr bwMode="auto">
            <a:xfrm>
              <a:off x="569" y="2129"/>
              <a:ext cx="0" cy="619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3" name="Line 174"/>
            <p:cNvSpPr>
              <a:spLocks noChangeShapeType="1"/>
            </p:cNvSpPr>
            <p:nvPr/>
          </p:nvSpPr>
          <p:spPr bwMode="auto">
            <a:xfrm>
              <a:off x="1218" y="2135"/>
              <a:ext cx="0" cy="122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4" name="Line 176"/>
            <p:cNvSpPr>
              <a:spLocks noChangeShapeType="1"/>
            </p:cNvSpPr>
            <p:nvPr/>
          </p:nvSpPr>
          <p:spPr bwMode="auto">
            <a:xfrm flipV="1">
              <a:off x="485" y="2338"/>
              <a:ext cx="1" cy="3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5" name="Text Box 177"/>
            <p:cNvSpPr txBox="1">
              <a:spLocks noChangeArrowheads="1"/>
            </p:cNvSpPr>
            <p:nvPr/>
          </p:nvSpPr>
          <p:spPr bwMode="auto">
            <a:xfrm>
              <a:off x="850" y="2706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 i="1">
                  <a:ea typeface="黑体" panose="02010609060101010101" pitchFamily="49" charset="-122"/>
                </a:rPr>
                <a:t>  R</a:t>
              </a:r>
              <a:r>
                <a:rPr kumimoji="1" lang="en-US" altLang="zh-CN" sz="1800" b="1" baseline="-25000">
                  <a:ea typeface="黑体" panose="02010609060101010101" pitchFamily="49" charset="-122"/>
                </a:rPr>
                <a:t>2</a:t>
              </a:r>
            </a:p>
          </p:txBody>
        </p:sp>
        <p:graphicFrame>
          <p:nvGraphicFramePr>
            <p:cNvPr id="57376" name="Object 178"/>
            <p:cNvGraphicFramePr>
              <a:graphicFrameLocks noChangeAspect="1"/>
            </p:cNvGraphicFramePr>
            <p:nvPr/>
          </p:nvGraphicFramePr>
          <p:xfrm>
            <a:off x="280" y="2719"/>
            <a:ext cx="184" cy="277"/>
          </p:xfrm>
          <a:graphic>
            <a:graphicData uri="http://schemas.openxmlformats.org/presentationml/2006/ole">
              <p:oleObj spid="_x0000_s60433" name="Equation" r:id="rId6" imgW="152334" imgH="228501" progId="">
                <p:embed/>
              </p:oleObj>
            </a:graphicData>
          </a:graphic>
        </p:graphicFrame>
        <p:grpSp>
          <p:nvGrpSpPr>
            <p:cNvPr id="57377" name="Group 179"/>
            <p:cNvGrpSpPr>
              <a:grpSpLocks/>
            </p:cNvGrpSpPr>
            <p:nvPr/>
          </p:nvGrpSpPr>
          <p:grpSpPr bwMode="auto">
            <a:xfrm rot="-5400000">
              <a:off x="1713" y="1582"/>
              <a:ext cx="105" cy="1109"/>
              <a:chOff x="2784" y="912"/>
              <a:chExt cx="96" cy="864"/>
            </a:xfrm>
          </p:grpSpPr>
          <p:sp>
            <p:nvSpPr>
              <p:cNvPr id="57381" name="Rectangle 180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96" cy="192"/>
              </a:xfrm>
              <a:prstGeom prst="rect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ea typeface="黑体" panose="02010609060101010101" pitchFamily="49" charset="-122"/>
                </a:endParaRPr>
              </a:p>
            </p:txBody>
          </p:sp>
          <p:sp>
            <p:nvSpPr>
              <p:cNvPr id="57382" name="Line 181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33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3" name="Line 182"/>
              <p:cNvSpPr>
                <a:spLocks noChangeShapeType="1"/>
              </p:cNvSpPr>
              <p:nvPr/>
            </p:nvSpPr>
            <p:spPr bwMode="auto">
              <a:xfrm flipV="1">
                <a:off x="2832" y="912"/>
                <a:ext cx="0" cy="33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378" name="Line 183"/>
            <p:cNvSpPr>
              <a:spLocks noChangeShapeType="1"/>
            </p:cNvSpPr>
            <p:nvPr/>
          </p:nvSpPr>
          <p:spPr bwMode="auto">
            <a:xfrm rot="-5400000">
              <a:off x="894" y="1814"/>
              <a:ext cx="0" cy="64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9" name="Text Box 184"/>
            <p:cNvSpPr txBox="1">
              <a:spLocks noChangeArrowheads="1"/>
            </p:cNvSpPr>
            <p:nvPr/>
          </p:nvSpPr>
          <p:spPr bwMode="auto">
            <a:xfrm>
              <a:off x="2281" y="21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chemeClr val="tx2"/>
                  </a:solidFill>
                  <a:ea typeface="黑体" panose="02010609060101010101" pitchFamily="49" charset="-122"/>
                </a:rPr>
                <a:t>S</a:t>
              </a:r>
              <a:endParaRPr kumimoji="1" lang="en-US" altLang="zh-CN" sz="1800" b="1" baseline="-250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7380" name="Rectangle 173"/>
            <p:cNvSpPr>
              <a:spLocks noChangeArrowheads="1"/>
            </p:cNvSpPr>
            <p:nvPr/>
          </p:nvSpPr>
          <p:spPr bwMode="auto">
            <a:xfrm>
              <a:off x="1181" y="2719"/>
              <a:ext cx="81" cy="2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rgbClr val="FF3300"/>
                </a:solidFill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52" name="Object 179"/>
          <p:cNvGraphicFramePr>
            <a:graphicFrameLocks noChangeAspect="1"/>
          </p:cNvGraphicFramePr>
          <p:nvPr/>
        </p:nvGraphicFramePr>
        <p:xfrm>
          <a:off x="5305425" y="3748088"/>
          <a:ext cx="3621088" cy="587375"/>
        </p:xfrm>
        <a:graphic>
          <a:graphicData uri="http://schemas.openxmlformats.org/presentationml/2006/ole">
            <p:oleObj spid="_x0000_s60434" name="Equation" r:id="rId7" imgW="1409700" imgH="228600" progId="">
              <p:embed/>
            </p:oleObj>
          </a:graphicData>
        </a:graphic>
      </p:graphicFrame>
      <p:sp>
        <p:nvSpPr>
          <p:cNvPr id="340108" name="Rectangle 140"/>
          <p:cNvSpPr>
            <a:spLocks noChangeArrowheads="1"/>
          </p:cNvSpPr>
          <p:nvPr/>
        </p:nvSpPr>
        <p:spPr bwMode="auto">
          <a:xfrm>
            <a:off x="227013" y="533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3300"/>
                </a:solidFill>
                <a:ea typeface="黑体" panose="02010609060101010101" pitchFamily="49" charset="-122"/>
              </a:rPr>
              <a:t>[</a:t>
            </a:r>
            <a:r>
              <a:rPr lang="zh-CN" altLang="en-US" b="1">
                <a:solidFill>
                  <a:srgbClr val="003300"/>
                </a:solidFill>
                <a:ea typeface="华文隶书" panose="02010800040101010101" pitchFamily="2" charset="-122"/>
              </a:rPr>
              <a:t>解</a:t>
            </a:r>
            <a:r>
              <a:rPr lang="en-US" altLang="zh-CN" b="1">
                <a:solidFill>
                  <a:srgbClr val="003300"/>
                </a:solidFill>
                <a:ea typeface="黑体" panose="02010609060101010101" pitchFamily="49" charset="-122"/>
              </a:rPr>
              <a:t>]</a:t>
            </a:r>
          </a:p>
        </p:txBody>
      </p:sp>
      <p:graphicFrame>
        <p:nvGraphicFramePr>
          <p:cNvPr id="32814" name="Object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07113" y="928688"/>
          <a:ext cx="2854325" cy="1636712"/>
        </p:xfrm>
        <a:graphic>
          <a:graphicData uri="http://schemas.openxmlformats.org/presentationml/2006/ole">
            <p:oleObj spid="_x0000_s60435" name="演示文稿" r:id="rId8" imgW="4520062" imgH="3389463" progId="PowerPoint.Show.8">
              <p:embed/>
            </p:oleObj>
          </a:graphicData>
        </a:graphic>
      </p:graphicFrame>
      <p:pic>
        <p:nvPicPr>
          <p:cNvPr id="57355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4200"/>
            <a:ext cx="11874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2634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7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779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779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779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7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7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922" grpId="0"/>
      <p:bldP spid="377929" grpId="0"/>
      <p:bldP spid="377953" grpId="0"/>
      <p:bldP spid="377997" grpId="0"/>
      <p:bldP spid="34010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56" name="Text Box 52"/>
          <p:cNvSpPr txBox="1">
            <a:spLocks noChangeArrowheads="1"/>
          </p:cNvSpPr>
          <p:nvPr/>
        </p:nvSpPr>
        <p:spPr bwMode="auto">
          <a:xfrm>
            <a:off x="368300" y="331788"/>
            <a:ext cx="82121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电容两端的电压是状态量，电容当中流过的电流是非状态量，需要在换路后的初始时刻电路中求解。此时电容两端的电压可用恒压源替换，即 </a:t>
            </a:r>
          </a:p>
        </p:txBody>
      </p:sp>
      <p:graphicFrame>
        <p:nvGraphicFramePr>
          <p:cNvPr id="379958" name="Object 54"/>
          <p:cNvGraphicFramePr>
            <a:graphicFrameLocks noChangeAspect="1"/>
          </p:cNvGraphicFramePr>
          <p:nvPr/>
        </p:nvGraphicFramePr>
        <p:xfrm>
          <a:off x="4325938" y="3908425"/>
          <a:ext cx="4119562" cy="942975"/>
        </p:xfrm>
        <a:graphic>
          <a:graphicData uri="http://schemas.openxmlformats.org/presentationml/2006/ole">
            <p:oleObj spid="_x0000_s61452" name="Equation" r:id="rId3" imgW="2451100" imgH="558800" progId="">
              <p:embed/>
            </p:oleObj>
          </a:graphicData>
        </a:graphic>
      </p:graphicFrame>
      <p:sp>
        <p:nvSpPr>
          <p:cNvPr id="379959" name="Text Box 55"/>
          <p:cNvSpPr txBox="1">
            <a:spLocks noChangeArrowheads="1"/>
          </p:cNvSpPr>
          <p:nvPr/>
        </p:nvSpPr>
        <p:spPr bwMode="auto">
          <a:xfrm>
            <a:off x="1296988" y="2241550"/>
            <a:ext cx="363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根据换路定律</a:t>
            </a:r>
          </a:p>
        </p:txBody>
      </p:sp>
      <p:sp>
        <p:nvSpPr>
          <p:cNvPr id="379961" name="Rectangle 57"/>
          <p:cNvSpPr>
            <a:spLocks noChangeArrowheads="1"/>
          </p:cNvSpPr>
          <p:nvPr/>
        </p:nvSpPr>
        <p:spPr bwMode="auto">
          <a:xfrm>
            <a:off x="1373188" y="5332413"/>
            <a:ext cx="2185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1800" b="1">
                <a:latin typeface="华文楷体" panose="02010600040101010101" pitchFamily="2" charset="-122"/>
                <a:ea typeface="华文楷体" panose="02010600040101010101" pitchFamily="2" charset="-122"/>
              </a:rPr>
              <a:t>=0</a:t>
            </a:r>
            <a:r>
              <a:rPr lang="zh-CN" altLang="en-US" sz="1800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lang="zh-CN" altLang="en-US" sz="1800" b="1">
                <a:latin typeface="华文楷体" panose="02010600040101010101" pitchFamily="2" charset="-122"/>
                <a:ea typeface="华文楷体" panose="02010600040101010101" pitchFamily="2" charset="-122"/>
              </a:rPr>
              <a:t>等效电路</a:t>
            </a:r>
          </a:p>
        </p:txBody>
      </p:sp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1025525" y="3735388"/>
            <a:ext cx="915988" cy="1519237"/>
            <a:chOff x="3116" y="2778"/>
            <a:chExt cx="594" cy="1010"/>
          </a:xfrm>
        </p:grpSpPr>
        <p:sp>
          <p:nvSpPr>
            <p:cNvPr id="58400" name="Line 91"/>
            <p:cNvSpPr>
              <a:spLocks noChangeShapeType="1"/>
            </p:cNvSpPr>
            <p:nvPr/>
          </p:nvSpPr>
          <p:spPr bwMode="auto">
            <a:xfrm>
              <a:off x="3234" y="2778"/>
              <a:ext cx="0" cy="10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1" name="Text Box 82"/>
            <p:cNvSpPr txBox="1">
              <a:spLocks noChangeArrowheads="1"/>
            </p:cNvSpPr>
            <p:nvPr/>
          </p:nvSpPr>
          <p:spPr bwMode="auto">
            <a:xfrm>
              <a:off x="3335" y="3132"/>
              <a:ext cx="37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anose="02010600030101010101" pitchFamily="2" charset="-122"/>
                </a:rPr>
                <a:t>10V</a:t>
              </a:r>
            </a:p>
          </p:txBody>
        </p:sp>
        <p:sp>
          <p:nvSpPr>
            <p:cNvPr id="58402" name="Oval 92"/>
            <p:cNvSpPr>
              <a:spLocks noChangeArrowheads="1"/>
            </p:cNvSpPr>
            <p:nvPr/>
          </p:nvSpPr>
          <p:spPr bwMode="auto">
            <a:xfrm flipV="1">
              <a:off x="3116" y="3135"/>
              <a:ext cx="218" cy="219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03" name="Text Box 93"/>
            <p:cNvSpPr txBox="1">
              <a:spLocks noChangeArrowheads="1"/>
            </p:cNvSpPr>
            <p:nvPr/>
          </p:nvSpPr>
          <p:spPr bwMode="auto">
            <a:xfrm>
              <a:off x="3206" y="3022"/>
              <a:ext cx="4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endParaRPr kumimoji="1" lang="en-US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404" name="Rectangle 97"/>
            <p:cNvSpPr>
              <a:spLocks noChangeArrowheads="1"/>
            </p:cNvSpPr>
            <p:nvPr/>
          </p:nvSpPr>
          <p:spPr bwMode="auto">
            <a:xfrm>
              <a:off x="3200" y="3271"/>
              <a:ext cx="21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</p:grp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1154113" y="3224213"/>
            <a:ext cx="2654300" cy="2025650"/>
            <a:chOff x="727" y="2031"/>
            <a:chExt cx="1672" cy="1276"/>
          </a:xfrm>
        </p:grpSpPr>
        <p:grpSp>
          <p:nvGrpSpPr>
            <p:cNvPr id="58387" name="Group 138"/>
            <p:cNvGrpSpPr>
              <a:grpSpLocks/>
            </p:cNvGrpSpPr>
            <p:nvPr/>
          </p:nvGrpSpPr>
          <p:grpSpPr bwMode="auto">
            <a:xfrm>
              <a:off x="727" y="2031"/>
              <a:ext cx="1581" cy="1276"/>
              <a:chOff x="854" y="2073"/>
              <a:chExt cx="1581" cy="1276"/>
            </a:xfrm>
          </p:grpSpPr>
          <p:sp>
            <p:nvSpPr>
              <p:cNvPr id="58390" name="Oval 139"/>
              <p:cNvSpPr>
                <a:spLocks noChangeArrowheads="1"/>
              </p:cNvSpPr>
              <p:nvPr/>
            </p:nvSpPr>
            <p:spPr bwMode="auto">
              <a:xfrm flipH="1" flipV="1">
                <a:off x="1068" y="2073"/>
                <a:ext cx="62" cy="54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8391" name="Oval 140"/>
              <p:cNvSpPr>
                <a:spLocks noChangeArrowheads="1"/>
              </p:cNvSpPr>
              <p:nvPr/>
            </p:nvSpPr>
            <p:spPr bwMode="auto">
              <a:xfrm>
                <a:off x="854" y="2329"/>
                <a:ext cx="75" cy="59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8392" name="Text Box 141"/>
              <p:cNvSpPr txBox="1">
                <a:spLocks noChangeArrowheads="1"/>
              </p:cNvSpPr>
              <p:nvPr/>
            </p:nvSpPr>
            <p:spPr bwMode="auto">
              <a:xfrm rot="10800000" flipH="1" flipV="1">
                <a:off x="946" y="214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58393" name="Line 142"/>
              <p:cNvSpPr>
                <a:spLocks noChangeShapeType="1"/>
              </p:cNvSpPr>
              <p:nvPr/>
            </p:nvSpPr>
            <p:spPr bwMode="auto">
              <a:xfrm flipV="1">
                <a:off x="914" y="2078"/>
                <a:ext cx="157" cy="261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94" name="Line 143"/>
              <p:cNvSpPr>
                <a:spLocks noChangeShapeType="1"/>
              </p:cNvSpPr>
              <p:nvPr/>
            </p:nvSpPr>
            <p:spPr bwMode="auto">
              <a:xfrm rot="-5400000">
                <a:off x="1633" y="1588"/>
                <a:ext cx="0" cy="1005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95" name="Rectangle 144"/>
              <p:cNvSpPr>
                <a:spLocks noChangeArrowheads="1"/>
              </p:cNvSpPr>
              <p:nvPr/>
            </p:nvSpPr>
            <p:spPr bwMode="auto">
              <a:xfrm rot="5400000" flipV="1">
                <a:off x="1989" y="2689"/>
                <a:ext cx="283" cy="92"/>
              </a:xfrm>
              <a:prstGeom prst="rect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ea typeface="宋体" panose="02010600030101010101" pitchFamily="2" charset="-122"/>
                </a:endParaRPr>
              </a:p>
            </p:txBody>
          </p:sp>
          <p:sp>
            <p:nvSpPr>
              <p:cNvPr id="58396" name="Line 145"/>
              <p:cNvSpPr>
                <a:spLocks noChangeShapeType="1"/>
              </p:cNvSpPr>
              <p:nvPr/>
            </p:nvSpPr>
            <p:spPr bwMode="auto">
              <a:xfrm>
                <a:off x="2131" y="2882"/>
                <a:ext cx="8" cy="467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97" name="Text Box 146"/>
              <p:cNvSpPr txBox="1">
                <a:spLocks noChangeArrowheads="1"/>
              </p:cNvSpPr>
              <p:nvPr/>
            </p:nvSpPr>
            <p:spPr bwMode="auto">
              <a:xfrm>
                <a:off x="2183" y="2653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 i="1">
                    <a:solidFill>
                      <a:schemeClr val="tx2"/>
                    </a:solidFill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1800" baseline="-25000">
                    <a:solidFill>
                      <a:schemeClr val="tx2"/>
                    </a:solidFill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58398" name="Line 147"/>
              <p:cNvSpPr>
                <a:spLocks noChangeShapeType="1"/>
              </p:cNvSpPr>
              <p:nvPr/>
            </p:nvSpPr>
            <p:spPr bwMode="auto">
              <a:xfrm flipH="1" flipV="1">
                <a:off x="2124" y="2081"/>
                <a:ext cx="8" cy="50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9" name="Line 148"/>
              <p:cNvSpPr>
                <a:spLocks noChangeShapeType="1"/>
              </p:cNvSpPr>
              <p:nvPr/>
            </p:nvSpPr>
            <p:spPr bwMode="auto">
              <a:xfrm rot="-5400000">
                <a:off x="1508" y="2707"/>
                <a:ext cx="0" cy="1264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388" name="Line 149"/>
            <p:cNvSpPr>
              <a:spLocks noChangeShapeType="1"/>
            </p:cNvSpPr>
            <p:nvPr/>
          </p:nvSpPr>
          <p:spPr bwMode="auto">
            <a:xfrm>
              <a:off x="1943" y="2104"/>
              <a:ext cx="1" cy="335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389" name="Object 150"/>
            <p:cNvGraphicFramePr>
              <a:graphicFrameLocks noChangeAspect="1"/>
            </p:cNvGraphicFramePr>
            <p:nvPr/>
          </p:nvGraphicFramePr>
          <p:xfrm>
            <a:off x="2029" y="2099"/>
            <a:ext cx="370" cy="286"/>
          </p:xfrm>
          <a:graphic>
            <a:graphicData uri="http://schemas.openxmlformats.org/presentationml/2006/ole">
              <p:oleObj spid="_x0000_s61453" name="Equation" r:id="rId4" imgW="428701" imgH="266760" progId="">
                <p:embed/>
              </p:oleObj>
            </a:graphicData>
          </a:graphic>
        </p:graphicFrame>
      </p:grpSp>
      <p:grpSp>
        <p:nvGrpSpPr>
          <p:cNvPr id="5" name="Group 151"/>
          <p:cNvGrpSpPr>
            <a:grpSpLocks/>
          </p:cNvGrpSpPr>
          <p:nvPr/>
        </p:nvGrpSpPr>
        <p:grpSpPr bwMode="auto">
          <a:xfrm>
            <a:off x="109538" y="3717925"/>
            <a:ext cx="1620837" cy="1503363"/>
            <a:chOff x="3515" y="663"/>
            <a:chExt cx="1021" cy="947"/>
          </a:xfrm>
        </p:grpSpPr>
        <p:sp>
          <p:nvSpPr>
            <p:cNvPr id="58379" name="Line 152"/>
            <p:cNvSpPr>
              <a:spLocks noChangeShapeType="1"/>
            </p:cNvSpPr>
            <p:nvPr/>
          </p:nvSpPr>
          <p:spPr bwMode="auto">
            <a:xfrm>
              <a:off x="4087" y="1069"/>
              <a:ext cx="248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0" name="Line 153"/>
            <p:cNvSpPr>
              <a:spLocks noChangeShapeType="1"/>
            </p:cNvSpPr>
            <p:nvPr/>
          </p:nvSpPr>
          <p:spPr bwMode="auto">
            <a:xfrm>
              <a:off x="4083" y="1162"/>
              <a:ext cx="24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1" name="Line 154"/>
            <p:cNvSpPr>
              <a:spLocks noChangeShapeType="1"/>
            </p:cNvSpPr>
            <p:nvPr/>
          </p:nvSpPr>
          <p:spPr bwMode="auto">
            <a:xfrm>
              <a:off x="4207" y="663"/>
              <a:ext cx="0" cy="40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2" name="Line 155"/>
            <p:cNvSpPr>
              <a:spLocks noChangeShapeType="1"/>
            </p:cNvSpPr>
            <p:nvPr/>
          </p:nvSpPr>
          <p:spPr bwMode="auto">
            <a:xfrm>
              <a:off x="4207" y="1176"/>
              <a:ext cx="0" cy="43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383" name="Object 156"/>
            <p:cNvGraphicFramePr>
              <a:graphicFrameLocks noChangeAspect="1"/>
            </p:cNvGraphicFramePr>
            <p:nvPr/>
          </p:nvGraphicFramePr>
          <p:xfrm>
            <a:off x="4316" y="1012"/>
            <a:ext cx="220" cy="206"/>
          </p:xfrm>
          <a:graphic>
            <a:graphicData uri="http://schemas.openxmlformats.org/presentationml/2006/ole">
              <p:oleObj spid="_x0000_s61454" name="公式" r:id="rId5" imgW="123721" imgH="152280" progId="">
                <p:embed/>
              </p:oleObj>
            </a:graphicData>
          </a:graphic>
        </p:graphicFrame>
        <p:sp>
          <p:nvSpPr>
            <p:cNvPr id="58384" name="Text Box 157"/>
            <p:cNvSpPr txBox="1">
              <a:spLocks noChangeArrowheads="1"/>
            </p:cNvSpPr>
            <p:nvPr/>
          </p:nvSpPr>
          <p:spPr bwMode="auto">
            <a:xfrm>
              <a:off x="3942" y="918"/>
              <a:ext cx="23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 </a:t>
              </a:r>
            </a:p>
            <a:p>
              <a:pPr algn="ctr"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graphicFrame>
          <p:nvGraphicFramePr>
            <p:cNvPr id="58385" name="Object 158"/>
            <p:cNvGraphicFramePr>
              <a:graphicFrameLocks noChangeAspect="1"/>
            </p:cNvGraphicFramePr>
            <p:nvPr/>
          </p:nvGraphicFramePr>
          <p:xfrm>
            <a:off x="3515" y="952"/>
            <a:ext cx="504" cy="296"/>
          </p:xfrm>
          <a:graphic>
            <a:graphicData uri="http://schemas.openxmlformats.org/presentationml/2006/ole">
              <p:oleObj spid="_x0000_s61455" name="公式" r:id="rId6" imgW="457335" imgH="200070" progId="">
                <p:embed/>
              </p:oleObj>
            </a:graphicData>
          </a:graphic>
        </p:graphicFrame>
        <p:sp>
          <p:nvSpPr>
            <p:cNvPr id="58386" name="Line 159"/>
            <p:cNvSpPr>
              <a:spLocks noChangeShapeType="1"/>
            </p:cNvSpPr>
            <p:nvPr/>
          </p:nvSpPr>
          <p:spPr bwMode="auto">
            <a:xfrm>
              <a:off x="4087" y="1069"/>
              <a:ext cx="248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" name="Object 161"/>
          <p:cNvGraphicFramePr>
            <a:graphicFrameLocks noChangeAspect="1"/>
          </p:cNvGraphicFramePr>
          <p:nvPr/>
        </p:nvGraphicFramePr>
        <p:xfrm>
          <a:off x="3603625" y="2201863"/>
          <a:ext cx="3382963" cy="549275"/>
        </p:xfrm>
        <a:graphic>
          <a:graphicData uri="http://schemas.openxmlformats.org/presentationml/2006/ole">
            <p:oleObj spid="_x0000_s61456" name="Equation" r:id="rId7" imgW="1409700" imgH="228600" progId="">
              <p:embed/>
            </p:oleObj>
          </a:graphicData>
        </a:graphic>
      </p:graphicFrame>
      <p:pic>
        <p:nvPicPr>
          <p:cNvPr id="5837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78488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710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9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9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9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7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56" grpId="0"/>
      <p:bldP spid="379959" grpId="0"/>
      <p:bldP spid="37996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33" name="Object 53"/>
          <p:cNvGraphicFramePr>
            <a:graphicFrameLocks noChangeAspect="1"/>
          </p:cNvGraphicFramePr>
          <p:nvPr/>
        </p:nvGraphicFramePr>
        <p:xfrm>
          <a:off x="2576513" y="2101850"/>
          <a:ext cx="1746250" cy="525463"/>
        </p:xfrm>
        <a:graphic>
          <a:graphicData uri="http://schemas.openxmlformats.org/presentationml/2006/ole">
            <p:oleObj spid="_x0000_s62480" name="Equation" r:id="rId3" imgW="761669" imgH="228501" progId="">
              <p:embed/>
            </p:oleObj>
          </a:graphicData>
        </a:graphic>
      </p:graphicFrame>
      <p:graphicFrame>
        <p:nvGraphicFramePr>
          <p:cNvPr id="378934" name="Object 54"/>
          <p:cNvGraphicFramePr>
            <a:graphicFrameLocks noChangeAspect="1"/>
          </p:cNvGraphicFramePr>
          <p:nvPr/>
        </p:nvGraphicFramePr>
        <p:xfrm>
          <a:off x="4722813" y="2130425"/>
          <a:ext cx="1522412" cy="455613"/>
        </p:xfrm>
        <a:graphic>
          <a:graphicData uri="http://schemas.openxmlformats.org/presentationml/2006/ole">
            <p:oleObj spid="_x0000_s62481" name="Equation" r:id="rId4" imgW="850531" imgH="253890" progId="">
              <p:embed/>
            </p:oleObj>
          </a:graphicData>
        </a:graphic>
      </p:graphicFrame>
      <p:sp>
        <p:nvSpPr>
          <p:cNvPr id="378932" name="Text Box 52"/>
          <p:cNvSpPr txBox="1">
            <a:spLocks noChangeArrowheads="1"/>
          </p:cNvSpPr>
          <p:nvPr/>
        </p:nvSpPr>
        <p:spPr bwMode="auto">
          <a:xfrm>
            <a:off x="600075" y="404813"/>
            <a:ext cx="274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求稳态值</a:t>
            </a:r>
          </a:p>
        </p:txBody>
      </p: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965200" y="2697163"/>
            <a:ext cx="3814763" cy="2528887"/>
            <a:chOff x="657" y="1699"/>
            <a:chExt cx="2403" cy="1593"/>
          </a:xfrm>
        </p:grpSpPr>
        <p:sp>
          <p:nvSpPr>
            <p:cNvPr id="59428" name="Line 30"/>
            <p:cNvSpPr>
              <a:spLocks noChangeShapeType="1"/>
            </p:cNvSpPr>
            <p:nvPr/>
          </p:nvSpPr>
          <p:spPr bwMode="auto">
            <a:xfrm>
              <a:off x="1082" y="3292"/>
              <a:ext cx="1978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429" name="Group 105"/>
            <p:cNvGrpSpPr>
              <a:grpSpLocks/>
            </p:cNvGrpSpPr>
            <p:nvPr/>
          </p:nvGrpSpPr>
          <p:grpSpPr bwMode="auto">
            <a:xfrm>
              <a:off x="657" y="1699"/>
              <a:ext cx="2292" cy="1588"/>
              <a:chOff x="657" y="1699"/>
              <a:chExt cx="2292" cy="1588"/>
            </a:xfrm>
          </p:grpSpPr>
          <p:sp>
            <p:nvSpPr>
              <p:cNvPr id="59430" name="Text Box 24"/>
              <p:cNvSpPr txBox="1">
                <a:spLocks noChangeArrowheads="1"/>
              </p:cNvSpPr>
              <p:nvPr/>
            </p:nvSpPr>
            <p:spPr bwMode="auto">
              <a:xfrm>
                <a:off x="2155" y="1777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 i="1">
                    <a:solidFill>
                      <a:schemeClr val="tx2"/>
                    </a:solidFill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1800" baseline="-25000">
                    <a:solidFill>
                      <a:schemeClr val="tx2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9431" name="Oval 25"/>
              <p:cNvSpPr>
                <a:spLocks noChangeArrowheads="1"/>
              </p:cNvSpPr>
              <p:nvPr/>
            </p:nvSpPr>
            <p:spPr bwMode="auto">
              <a:xfrm flipH="1" flipV="1">
                <a:off x="2833" y="2028"/>
                <a:ext cx="62" cy="54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432" name="Text Box 28"/>
              <p:cNvSpPr txBox="1">
                <a:spLocks noChangeArrowheads="1"/>
              </p:cNvSpPr>
              <p:nvPr/>
            </p:nvSpPr>
            <p:spPr bwMode="auto">
              <a:xfrm>
                <a:off x="2713" y="1699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chemeClr val="tx2"/>
                    </a:solidFill>
                    <a:ea typeface="宋体" panose="02010600030101010101" pitchFamily="2" charset="-122"/>
                  </a:rPr>
                  <a:t>1</a:t>
                </a:r>
                <a:endParaRPr kumimoji="1" lang="zh-CN" altLang="zh-CN" sz="1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9433" name="Oval 31"/>
              <p:cNvSpPr>
                <a:spLocks noChangeArrowheads="1"/>
              </p:cNvSpPr>
              <p:nvPr/>
            </p:nvSpPr>
            <p:spPr bwMode="auto">
              <a:xfrm flipV="1">
                <a:off x="970" y="2665"/>
                <a:ext cx="227" cy="226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434" name="Line 32"/>
              <p:cNvSpPr>
                <a:spLocks noChangeShapeType="1"/>
              </p:cNvSpPr>
              <p:nvPr/>
            </p:nvSpPr>
            <p:spPr bwMode="auto">
              <a:xfrm flipV="1">
                <a:off x="970" y="2778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5" name="Line 33"/>
              <p:cNvSpPr>
                <a:spLocks noChangeShapeType="1"/>
              </p:cNvSpPr>
              <p:nvPr/>
            </p:nvSpPr>
            <p:spPr bwMode="auto">
              <a:xfrm>
                <a:off x="1084" y="2891"/>
                <a:ext cx="0" cy="39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6" name="Line 34"/>
              <p:cNvSpPr>
                <a:spLocks noChangeShapeType="1"/>
              </p:cNvSpPr>
              <p:nvPr/>
            </p:nvSpPr>
            <p:spPr bwMode="auto">
              <a:xfrm>
                <a:off x="1084" y="2269"/>
                <a:ext cx="0" cy="39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7" name="Rectangle 35"/>
              <p:cNvSpPr>
                <a:spLocks noChangeArrowheads="1"/>
              </p:cNvSpPr>
              <p:nvPr/>
            </p:nvSpPr>
            <p:spPr bwMode="auto">
              <a:xfrm>
                <a:off x="1676" y="2636"/>
                <a:ext cx="114" cy="249"/>
              </a:xfrm>
              <a:prstGeom prst="rect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9438" name="Line 36"/>
              <p:cNvSpPr>
                <a:spLocks noChangeShapeType="1"/>
              </p:cNvSpPr>
              <p:nvPr/>
            </p:nvSpPr>
            <p:spPr bwMode="auto">
              <a:xfrm>
                <a:off x="1733" y="2890"/>
                <a:ext cx="0" cy="39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9" name="Line 37"/>
              <p:cNvSpPr>
                <a:spLocks noChangeShapeType="1"/>
              </p:cNvSpPr>
              <p:nvPr/>
            </p:nvSpPr>
            <p:spPr bwMode="auto">
              <a:xfrm flipV="1">
                <a:off x="1733" y="2067"/>
                <a:ext cx="0" cy="583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0" name="Line 38"/>
              <p:cNvSpPr>
                <a:spLocks noChangeShapeType="1"/>
              </p:cNvSpPr>
              <p:nvPr/>
            </p:nvSpPr>
            <p:spPr bwMode="auto">
              <a:xfrm flipV="1">
                <a:off x="936" y="2524"/>
                <a:ext cx="0" cy="48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1" name="Text Box 39"/>
              <p:cNvSpPr txBox="1">
                <a:spLocks noChangeArrowheads="1"/>
              </p:cNvSpPr>
              <p:nvPr/>
            </p:nvSpPr>
            <p:spPr bwMode="auto">
              <a:xfrm>
                <a:off x="1385" y="2603"/>
                <a:ext cx="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1800">
                    <a:ea typeface="宋体" panose="02010600030101010101" pitchFamily="2" charset="-122"/>
                  </a:rPr>
                  <a:t>  </a:t>
                </a:r>
                <a:r>
                  <a:rPr kumimoji="1" lang="en-US" altLang="zh-CN" sz="1800" i="1"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1800" baseline="-25000">
                    <a:ea typeface="宋体" panose="02010600030101010101" pitchFamily="2" charset="-122"/>
                  </a:rPr>
                  <a:t>2</a:t>
                </a:r>
              </a:p>
            </p:txBody>
          </p:sp>
          <p:graphicFrame>
            <p:nvGraphicFramePr>
              <p:cNvPr id="59442" name="Object 40"/>
              <p:cNvGraphicFramePr>
                <a:graphicFrameLocks noChangeAspect="1"/>
              </p:cNvGraphicFramePr>
              <p:nvPr/>
            </p:nvGraphicFramePr>
            <p:xfrm>
              <a:off x="657" y="2567"/>
              <a:ext cx="281" cy="362"/>
            </p:xfrm>
            <a:graphic>
              <a:graphicData uri="http://schemas.openxmlformats.org/presentationml/2006/ole">
                <p:oleObj spid="_x0000_s62482" name="公式" r:id="rId5" imgW="177646" imgH="228402" progId="">
                  <p:embed/>
                </p:oleObj>
              </a:graphicData>
            </a:graphic>
          </p:graphicFrame>
          <p:grpSp>
            <p:nvGrpSpPr>
              <p:cNvPr id="59443" name="Group 41"/>
              <p:cNvGrpSpPr>
                <a:grpSpLocks/>
              </p:cNvGrpSpPr>
              <p:nvPr/>
            </p:nvGrpSpPr>
            <p:grpSpPr bwMode="auto">
              <a:xfrm rot="-5400000">
                <a:off x="2228" y="1499"/>
                <a:ext cx="105" cy="1109"/>
                <a:chOff x="2784" y="912"/>
                <a:chExt cx="96" cy="864"/>
              </a:xfrm>
            </p:grpSpPr>
            <p:sp>
              <p:nvSpPr>
                <p:cNvPr id="59446" name="Rectangle 42"/>
                <p:cNvSpPr>
                  <a:spLocks noChangeArrowheads="1"/>
                </p:cNvSpPr>
                <p:nvPr/>
              </p:nvSpPr>
              <p:spPr bwMode="auto">
                <a:xfrm>
                  <a:off x="2784" y="1248"/>
                  <a:ext cx="96" cy="192"/>
                </a:xfrm>
                <a:prstGeom prst="rect">
                  <a:avLst/>
                </a:prstGeom>
                <a:noFill/>
                <a:ln w="22225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endParaRPr kumimoji="1" lang="zh-CN" altLang="zh-CN" sz="18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47" name="Line 43"/>
                <p:cNvSpPr>
                  <a:spLocks noChangeShapeType="1"/>
                </p:cNvSpPr>
                <p:nvPr/>
              </p:nvSpPr>
              <p:spPr bwMode="auto">
                <a:xfrm>
                  <a:off x="2832" y="1440"/>
                  <a:ext cx="0" cy="336"/>
                </a:xfrm>
                <a:prstGeom prst="line">
                  <a:avLst/>
                </a:prstGeom>
                <a:noFill/>
                <a:ln w="2222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4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32" y="912"/>
                  <a:ext cx="0" cy="336"/>
                </a:xfrm>
                <a:prstGeom prst="line">
                  <a:avLst/>
                </a:prstGeom>
                <a:noFill/>
                <a:ln w="2222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9444" name="Line 45"/>
              <p:cNvSpPr>
                <a:spLocks noChangeShapeType="1"/>
              </p:cNvSpPr>
              <p:nvPr/>
            </p:nvSpPr>
            <p:spPr bwMode="auto">
              <a:xfrm rot="16200000" flipV="1">
                <a:off x="918" y="2224"/>
                <a:ext cx="329" cy="3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5" name="Line 46"/>
              <p:cNvSpPr>
                <a:spLocks noChangeShapeType="1"/>
              </p:cNvSpPr>
              <p:nvPr/>
            </p:nvSpPr>
            <p:spPr bwMode="auto">
              <a:xfrm rot="-5400000">
                <a:off x="1413" y="1709"/>
                <a:ext cx="0" cy="69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122"/>
          <p:cNvGrpSpPr>
            <a:grpSpLocks/>
          </p:cNvGrpSpPr>
          <p:nvPr/>
        </p:nvGrpSpPr>
        <p:grpSpPr bwMode="auto">
          <a:xfrm>
            <a:off x="3671888" y="2724150"/>
            <a:ext cx="3819525" cy="2498725"/>
            <a:chOff x="2845" y="1821"/>
            <a:chExt cx="2406" cy="1574"/>
          </a:xfrm>
        </p:grpSpPr>
        <p:grpSp>
          <p:nvGrpSpPr>
            <p:cNvPr id="59406" name="Group 17"/>
            <p:cNvGrpSpPr>
              <a:grpSpLocks/>
            </p:cNvGrpSpPr>
            <p:nvPr/>
          </p:nvGrpSpPr>
          <p:grpSpPr bwMode="auto">
            <a:xfrm>
              <a:off x="3431" y="2424"/>
              <a:ext cx="477" cy="964"/>
              <a:chOff x="2479" y="2373"/>
              <a:chExt cx="477" cy="964"/>
            </a:xfrm>
          </p:grpSpPr>
          <p:sp>
            <p:nvSpPr>
              <p:cNvPr id="59423" name="Line 18"/>
              <p:cNvSpPr>
                <a:spLocks noChangeShapeType="1"/>
              </p:cNvSpPr>
              <p:nvPr/>
            </p:nvSpPr>
            <p:spPr bwMode="auto">
              <a:xfrm>
                <a:off x="2484" y="2786"/>
                <a:ext cx="247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4" name="Line 19"/>
              <p:cNvSpPr>
                <a:spLocks noChangeShapeType="1"/>
              </p:cNvSpPr>
              <p:nvPr/>
            </p:nvSpPr>
            <p:spPr bwMode="auto">
              <a:xfrm>
                <a:off x="2479" y="2881"/>
                <a:ext cx="247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5" name="Line 20"/>
              <p:cNvSpPr>
                <a:spLocks noChangeShapeType="1"/>
              </p:cNvSpPr>
              <p:nvPr/>
            </p:nvSpPr>
            <p:spPr bwMode="auto">
              <a:xfrm>
                <a:off x="2603" y="2373"/>
                <a:ext cx="0" cy="413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6" name="Line 21"/>
              <p:cNvSpPr>
                <a:spLocks noChangeShapeType="1"/>
              </p:cNvSpPr>
              <p:nvPr/>
            </p:nvSpPr>
            <p:spPr bwMode="auto">
              <a:xfrm>
                <a:off x="2603" y="2895"/>
                <a:ext cx="0" cy="442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427" name="Object 22"/>
              <p:cNvGraphicFramePr>
                <a:graphicFrameLocks noChangeAspect="1"/>
              </p:cNvGraphicFramePr>
              <p:nvPr/>
            </p:nvGraphicFramePr>
            <p:xfrm>
              <a:off x="2740" y="2737"/>
              <a:ext cx="216" cy="205"/>
            </p:xfrm>
            <a:graphic>
              <a:graphicData uri="http://schemas.openxmlformats.org/presentationml/2006/ole">
                <p:oleObj spid="_x0000_s62483" name="Equation" r:id="rId6" imgW="123721" imgH="152280" progId="">
                  <p:embed/>
                </p:oleObj>
              </a:graphicData>
            </a:graphic>
          </p:graphicFrame>
        </p:grpSp>
        <p:sp>
          <p:nvSpPr>
            <p:cNvPr id="59407" name="Text Box 48"/>
            <p:cNvSpPr txBox="1">
              <a:spLocks noChangeArrowheads="1"/>
            </p:cNvSpPr>
            <p:nvPr/>
          </p:nvSpPr>
          <p:spPr bwMode="auto">
            <a:xfrm>
              <a:off x="3285" y="2697"/>
              <a:ext cx="270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 + </a:t>
              </a:r>
            </a:p>
            <a:p>
              <a:pPr algn="ctr"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graphicFrame>
          <p:nvGraphicFramePr>
            <p:cNvPr id="59408" name="Object 49"/>
            <p:cNvGraphicFramePr>
              <a:graphicFrameLocks noChangeAspect="1"/>
            </p:cNvGraphicFramePr>
            <p:nvPr/>
          </p:nvGraphicFramePr>
          <p:xfrm>
            <a:off x="2845" y="2740"/>
            <a:ext cx="567" cy="264"/>
          </p:xfrm>
          <a:graphic>
            <a:graphicData uri="http://schemas.openxmlformats.org/presentationml/2006/ole">
              <p:oleObj spid="_x0000_s62484" name="Equation" r:id="rId7" imgW="504878" imgH="247590" progId="">
                <p:embed/>
              </p:oleObj>
            </a:graphicData>
          </a:graphic>
        </p:graphicFrame>
        <p:sp>
          <p:nvSpPr>
            <p:cNvPr id="59409" name="Line 50"/>
            <p:cNvSpPr>
              <a:spLocks noChangeShapeType="1"/>
            </p:cNvSpPr>
            <p:nvPr/>
          </p:nvSpPr>
          <p:spPr bwMode="auto">
            <a:xfrm>
              <a:off x="4736" y="2227"/>
              <a:ext cx="7" cy="349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410" name="Object 51"/>
            <p:cNvGraphicFramePr>
              <a:graphicFrameLocks noChangeAspect="1"/>
            </p:cNvGraphicFramePr>
            <p:nvPr/>
          </p:nvGraphicFramePr>
          <p:xfrm>
            <a:off x="4814" y="2254"/>
            <a:ext cx="437" cy="274"/>
          </p:xfrm>
          <a:graphic>
            <a:graphicData uri="http://schemas.openxmlformats.org/presentationml/2006/ole">
              <p:oleObj spid="_x0000_s62485" name="Equation" r:id="rId8" imgW="361978" imgH="228690" progId="">
                <p:embed/>
              </p:oleObj>
            </a:graphicData>
          </a:graphic>
        </p:graphicFrame>
        <p:sp>
          <p:nvSpPr>
            <p:cNvPr id="59411" name="Oval 60"/>
            <p:cNvSpPr>
              <a:spLocks noChangeArrowheads="1"/>
            </p:cNvSpPr>
            <p:nvPr/>
          </p:nvSpPr>
          <p:spPr bwMode="auto">
            <a:xfrm flipH="1" flipV="1">
              <a:off x="3736" y="2128"/>
              <a:ext cx="62" cy="54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12" name="Oval 62"/>
            <p:cNvSpPr>
              <a:spLocks noChangeArrowheads="1"/>
            </p:cNvSpPr>
            <p:nvPr/>
          </p:nvSpPr>
          <p:spPr bwMode="auto">
            <a:xfrm>
              <a:off x="3522" y="2384"/>
              <a:ext cx="75" cy="59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13" name="Text Box 63"/>
            <p:cNvSpPr txBox="1">
              <a:spLocks noChangeArrowheads="1"/>
            </p:cNvSpPr>
            <p:nvPr/>
          </p:nvSpPr>
          <p:spPr bwMode="auto">
            <a:xfrm rot="10800000" flipH="1" flipV="1">
              <a:off x="3614" y="21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9414" name="Line 64"/>
            <p:cNvSpPr>
              <a:spLocks noChangeShapeType="1"/>
            </p:cNvSpPr>
            <p:nvPr/>
          </p:nvSpPr>
          <p:spPr bwMode="auto">
            <a:xfrm flipV="1">
              <a:off x="3582" y="2133"/>
              <a:ext cx="157" cy="26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Text Box 67"/>
            <p:cNvSpPr txBox="1">
              <a:spLocks noChangeArrowheads="1"/>
            </p:cNvSpPr>
            <p:nvPr/>
          </p:nvSpPr>
          <p:spPr bwMode="auto">
            <a:xfrm>
              <a:off x="3824" y="18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2</a:t>
              </a:r>
              <a:endParaRPr kumimoji="1" lang="zh-CN" altLang="zh-CN" sz="18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416" name="Line 70"/>
            <p:cNvSpPr>
              <a:spLocks noChangeShapeType="1"/>
            </p:cNvSpPr>
            <p:nvPr/>
          </p:nvSpPr>
          <p:spPr bwMode="auto">
            <a:xfrm rot="-5400000">
              <a:off x="4301" y="1643"/>
              <a:ext cx="0" cy="100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417" name="Group 88"/>
            <p:cNvGrpSpPr>
              <a:grpSpLocks/>
            </p:cNvGrpSpPr>
            <p:nvPr/>
          </p:nvGrpSpPr>
          <p:grpSpPr bwMode="auto">
            <a:xfrm>
              <a:off x="4753" y="2136"/>
              <a:ext cx="309" cy="1259"/>
              <a:chOff x="4915" y="2010"/>
              <a:chExt cx="309" cy="1259"/>
            </a:xfrm>
          </p:grpSpPr>
          <p:sp>
            <p:nvSpPr>
              <p:cNvPr id="59419" name="Rectangle 83"/>
              <p:cNvSpPr>
                <a:spLocks noChangeArrowheads="1"/>
              </p:cNvSpPr>
              <p:nvPr/>
            </p:nvSpPr>
            <p:spPr bwMode="auto">
              <a:xfrm rot="5400000" flipV="1">
                <a:off x="4820" y="2613"/>
                <a:ext cx="281" cy="92"/>
              </a:xfrm>
              <a:prstGeom prst="rect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ea typeface="宋体" panose="02010600030101010101" pitchFamily="2" charset="-122"/>
                </a:endParaRPr>
              </a:p>
            </p:txBody>
          </p:sp>
          <p:sp>
            <p:nvSpPr>
              <p:cNvPr id="59420" name="Line 84"/>
              <p:cNvSpPr>
                <a:spLocks noChangeShapeType="1"/>
              </p:cNvSpPr>
              <p:nvPr/>
            </p:nvSpPr>
            <p:spPr bwMode="auto">
              <a:xfrm>
                <a:off x="4961" y="2814"/>
                <a:ext cx="8" cy="455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1" name="Text Box 85"/>
              <p:cNvSpPr txBox="1">
                <a:spLocks noChangeArrowheads="1"/>
              </p:cNvSpPr>
              <p:nvPr/>
            </p:nvSpPr>
            <p:spPr bwMode="auto">
              <a:xfrm>
                <a:off x="4972" y="2534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 i="1">
                    <a:solidFill>
                      <a:schemeClr val="tx2"/>
                    </a:solidFill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1800" baseline="-25000">
                    <a:solidFill>
                      <a:schemeClr val="tx2"/>
                    </a:solidFill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59422" name="Line 86"/>
              <p:cNvSpPr>
                <a:spLocks noChangeShapeType="1"/>
              </p:cNvSpPr>
              <p:nvPr/>
            </p:nvSpPr>
            <p:spPr bwMode="auto">
              <a:xfrm flipH="1" flipV="1">
                <a:off x="4954" y="2010"/>
                <a:ext cx="8" cy="50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18" name="Line 87"/>
            <p:cNvSpPr>
              <a:spLocks noChangeShapeType="1"/>
            </p:cNvSpPr>
            <p:nvPr/>
          </p:nvSpPr>
          <p:spPr bwMode="auto">
            <a:xfrm rot="-5400000">
              <a:off x="4176" y="2762"/>
              <a:ext cx="0" cy="126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23"/>
          <p:cNvGrpSpPr>
            <a:grpSpLocks/>
          </p:cNvGrpSpPr>
          <p:nvPr/>
        </p:nvGrpSpPr>
        <p:grpSpPr bwMode="auto">
          <a:xfrm>
            <a:off x="3524250" y="5405438"/>
            <a:ext cx="2820988" cy="366712"/>
            <a:chOff x="2810" y="3373"/>
            <a:chExt cx="1777" cy="231"/>
          </a:xfrm>
        </p:grpSpPr>
        <p:sp>
          <p:nvSpPr>
            <p:cNvPr id="59404" name="Rectangle 92"/>
            <p:cNvSpPr>
              <a:spLocks noChangeArrowheads="1"/>
            </p:cNvSpPr>
            <p:nvPr/>
          </p:nvSpPr>
          <p:spPr bwMode="auto">
            <a:xfrm>
              <a:off x="2810" y="3373"/>
              <a:ext cx="17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zh-CN" altLang="en-US" sz="1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等效电路</a:t>
              </a:r>
            </a:p>
          </p:txBody>
        </p:sp>
        <p:graphicFrame>
          <p:nvGraphicFramePr>
            <p:cNvPr id="59405" name="Object 94"/>
            <p:cNvGraphicFramePr>
              <a:graphicFrameLocks noChangeAspect="1"/>
            </p:cNvGraphicFramePr>
            <p:nvPr/>
          </p:nvGraphicFramePr>
          <p:xfrm>
            <a:off x="2851" y="3415"/>
            <a:ext cx="440" cy="183"/>
          </p:xfrm>
          <a:graphic>
            <a:graphicData uri="http://schemas.openxmlformats.org/presentationml/2006/ole">
              <p:oleObj spid="_x0000_s62486" name="公式" r:id="rId9" imgW="368140" imgH="152334" progId="">
                <p:embed/>
              </p:oleObj>
            </a:graphicData>
          </a:graphic>
        </p:graphicFrame>
      </p:grp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657225" y="809625"/>
            <a:ext cx="7508875" cy="1200150"/>
            <a:chOff x="414" y="510"/>
            <a:chExt cx="4730" cy="756"/>
          </a:xfrm>
        </p:grpSpPr>
        <p:sp>
          <p:nvSpPr>
            <p:cNvPr id="59402" name="Text Box 102"/>
            <p:cNvSpPr txBox="1">
              <a:spLocks noChangeArrowheads="1"/>
            </p:cNvSpPr>
            <p:nvPr/>
          </p:nvSpPr>
          <p:spPr bwMode="auto">
            <a:xfrm>
              <a:off x="414" y="510"/>
              <a:ext cx="473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en-US" altLang="zh-CN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</a:t>
              </a:r>
              <a:r>
                <a:rPr kumimoji="1" lang="zh-CN" altLang="en-US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换路后，电容通过电阻</a:t>
              </a:r>
              <a:r>
                <a:rPr kumimoji="1" lang="en-US" altLang="zh-CN" b="1" i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r>
                <a:rPr kumimoji="1" lang="zh-CN" altLang="en-US" b="1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放电，最后到达稳态（     ）时，        电容上的电压全部放完，即 </a:t>
              </a:r>
            </a:p>
          </p:txBody>
        </p:sp>
        <p:pic>
          <p:nvPicPr>
            <p:cNvPr id="59403" name="Picture 10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" y="972"/>
              <a:ext cx="58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401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3993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1042990" y="4860324"/>
            <a:ext cx="67135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）电容的储能只与当时的电压值有关，电容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      电压不能跃变，反映了储能不能跃变；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）电容储存的能量一定大于或等于零。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468313" y="3139431"/>
            <a:ext cx="4189412" cy="461665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kumimoji="1"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 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电容储能的变化量：</a:t>
            </a:r>
          </a:p>
        </p:txBody>
      </p:sp>
      <p:graphicFrame>
        <p:nvGraphicFramePr>
          <p:cNvPr id="250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6368023"/>
              </p:ext>
            </p:extLst>
          </p:nvPr>
        </p:nvGraphicFramePr>
        <p:xfrm>
          <a:off x="684213" y="3789363"/>
          <a:ext cx="7212012" cy="887412"/>
        </p:xfrm>
        <a:graphic>
          <a:graphicData uri="http://schemas.openxmlformats.org/presentationml/2006/ole">
            <p:oleObj spid="_x0000_s6156" name="公式" r:id="rId3" imgW="3276713" imgH="400140" progId="">
              <p:embed/>
            </p:oleObj>
          </a:graphicData>
        </a:graphic>
      </p:graphicFrame>
      <p:graphicFrame>
        <p:nvGraphicFramePr>
          <p:cNvPr id="250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4265189"/>
              </p:ext>
            </p:extLst>
          </p:nvPr>
        </p:nvGraphicFramePr>
        <p:xfrm>
          <a:off x="496890" y="923925"/>
          <a:ext cx="8150225" cy="2065338"/>
        </p:xfrm>
        <a:graphic>
          <a:graphicData uri="http://schemas.openxmlformats.org/presentationml/2006/ole">
            <p:oleObj spid="_x0000_s6157" name="Equation" r:id="rId4" imgW="3543334" imgH="895320" progId="">
              <p:embed/>
            </p:oleObj>
          </a:graphicData>
        </a:graphic>
      </p:graphicFrame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468315" y="333375"/>
            <a:ext cx="2160587" cy="461665"/>
          </a:xfrm>
          <a:prstGeom prst="rect">
            <a:avLst/>
          </a:prstGeom>
          <a:noFill/>
          <a:ln w="3810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电容的储能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323852" y="4797425"/>
            <a:ext cx="574675" cy="94615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表明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515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035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20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85" decel="1000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385" decel="100000"/>
                                        <p:tgtEl>
                                          <p:spTgt spid="25088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2" dur="385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385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autoUpdateAnimBg="0"/>
      <p:bldP spid="250883" grpId="0" animBg="1" autoUpdateAnimBg="0"/>
      <p:bldP spid="250886" grpId="0" animBg="1"/>
      <p:bldP spid="25088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68" name="Text Box 40"/>
          <p:cNvSpPr txBox="1">
            <a:spLocks noChangeArrowheads="1"/>
          </p:cNvSpPr>
          <p:nvPr/>
        </p:nvSpPr>
        <p:spPr bwMode="auto">
          <a:xfrm>
            <a:off x="1100138" y="530225"/>
            <a:ext cx="362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求电路的时间常数</a:t>
            </a: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890588" y="2468563"/>
            <a:ext cx="1136650" cy="1530350"/>
            <a:chOff x="4571" y="1948"/>
            <a:chExt cx="716" cy="964"/>
          </a:xfrm>
        </p:grpSpPr>
        <p:sp>
          <p:nvSpPr>
            <p:cNvPr id="60448" name="Line 45"/>
            <p:cNvSpPr>
              <a:spLocks noChangeShapeType="1"/>
            </p:cNvSpPr>
            <p:nvPr/>
          </p:nvSpPr>
          <p:spPr bwMode="auto">
            <a:xfrm>
              <a:off x="4847" y="2361"/>
              <a:ext cx="24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9" name="Line 46"/>
            <p:cNvSpPr>
              <a:spLocks noChangeShapeType="1"/>
            </p:cNvSpPr>
            <p:nvPr/>
          </p:nvSpPr>
          <p:spPr bwMode="auto">
            <a:xfrm>
              <a:off x="4842" y="2456"/>
              <a:ext cx="24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0" name="Line 47"/>
            <p:cNvSpPr>
              <a:spLocks noChangeShapeType="1"/>
            </p:cNvSpPr>
            <p:nvPr/>
          </p:nvSpPr>
          <p:spPr bwMode="auto">
            <a:xfrm>
              <a:off x="4966" y="1948"/>
              <a:ext cx="0" cy="41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1" name="Line 48"/>
            <p:cNvSpPr>
              <a:spLocks noChangeShapeType="1"/>
            </p:cNvSpPr>
            <p:nvPr/>
          </p:nvSpPr>
          <p:spPr bwMode="auto">
            <a:xfrm>
              <a:off x="4966" y="2470"/>
              <a:ext cx="0" cy="44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2" name="Text Box 50"/>
            <p:cNvSpPr txBox="1">
              <a:spLocks noChangeArrowheads="1"/>
            </p:cNvSpPr>
            <p:nvPr/>
          </p:nvSpPr>
          <p:spPr bwMode="auto">
            <a:xfrm>
              <a:off x="4751" y="2238"/>
              <a:ext cx="23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 </a:t>
              </a:r>
            </a:p>
            <a:p>
              <a:pPr algn="ctr"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graphicFrame>
          <p:nvGraphicFramePr>
            <p:cNvPr id="60453" name="Object 51"/>
            <p:cNvGraphicFramePr>
              <a:graphicFrameLocks noChangeAspect="1"/>
            </p:cNvGraphicFramePr>
            <p:nvPr/>
          </p:nvGraphicFramePr>
          <p:xfrm>
            <a:off x="4571" y="2237"/>
            <a:ext cx="218" cy="302"/>
          </p:xfrm>
          <a:graphic>
            <a:graphicData uri="http://schemas.openxmlformats.org/presentationml/2006/ole">
              <p:oleObj spid="_x0000_s63502" name="公式" r:id="rId3" imgW="161810" imgH="200070" progId="">
                <p:embed/>
              </p:oleObj>
            </a:graphicData>
          </a:graphic>
        </p:graphicFrame>
        <p:graphicFrame>
          <p:nvGraphicFramePr>
            <p:cNvPr id="60454" name="Object 49"/>
            <p:cNvGraphicFramePr>
              <a:graphicFrameLocks noChangeAspect="1"/>
            </p:cNvGraphicFramePr>
            <p:nvPr/>
          </p:nvGraphicFramePr>
          <p:xfrm>
            <a:off x="5091" y="2332"/>
            <a:ext cx="196" cy="187"/>
          </p:xfrm>
          <a:graphic>
            <a:graphicData uri="http://schemas.openxmlformats.org/presentationml/2006/ole">
              <p:oleObj spid="_x0000_s63503" name="Equation" r:id="rId4" imgW="123721" imgH="152280" progId="">
                <p:embed/>
              </p:oleObj>
            </a:graphicData>
          </a:graphic>
        </p:graphicFrame>
      </p:grpSp>
      <p:grpSp>
        <p:nvGrpSpPr>
          <p:cNvPr id="7" name="Group 105"/>
          <p:cNvGrpSpPr>
            <a:grpSpLocks/>
          </p:cNvGrpSpPr>
          <p:nvPr/>
        </p:nvGrpSpPr>
        <p:grpSpPr bwMode="auto">
          <a:xfrm>
            <a:off x="1466850" y="1639888"/>
            <a:ext cx="2428875" cy="2341562"/>
            <a:chOff x="924" y="1033"/>
            <a:chExt cx="1530" cy="1475"/>
          </a:xfrm>
        </p:grpSpPr>
        <p:sp>
          <p:nvSpPr>
            <p:cNvPr id="60433" name="Line 52"/>
            <p:cNvSpPr>
              <a:spLocks noChangeShapeType="1"/>
            </p:cNvSpPr>
            <p:nvPr/>
          </p:nvSpPr>
          <p:spPr bwMode="auto">
            <a:xfrm>
              <a:off x="2149" y="1327"/>
              <a:ext cx="1" cy="306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0434" name="Object 53"/>
            <p:cNvGraphicFramePr>
              <a:graphicFrameLocks noChangeAspect="1"/>
            </p:cNvGraphicFramePr>
            <p:nvPr/>
          </p:nvGraphicFramePr>
          <p:xfrm>
            <a:off x="2216" y="1346"/>
            <a:ext cx="90" cy="211"/>
          </p:xfrm>
          <a:graphic>
            <a:graphicData uri="http://schemas.openxmlformats.org/presentationml/2006/ole">
              <p:oleObj spid="_x0000_s63504" name="Equation" r:id="rId5" imgW="76177" imgH="162000" progId="">
                <p:embed/>
              </p:oleObj>
            </a:graphicData>
          </a:graphic>
        </p:graphicFrame>
        <p:grpSp>
          <p:nvGrpSpPr>
            <p:cNvPr id="60435" name="Group 90"/>
            <p:cNvGrpSpPr>
              <a:grpSpLocks/>
            </p:cNvGrpSpPr>
            <p:nvPr/>
          </p:nvGrpSpPr>
          <p:grpSpPr bwMode="auto">
            <a:xfrm>
              <a:off x="924" y="1033"/>
              <a:ext cx="1530" cy="1475"/>
              <a:chOff x="924" y="1033"/>
              <a:chExt cx="1530" cy="1475"/>
            </a:xfrm>
          </p:grpSpPr>
          <p:sp>
            <p:nvSpPr>
              <p:cNvPr id="60436" name="Oval 54"/>
              <p:cNvSpPr>
                <a:spLocks noChangeArrowheads="1"/>
              </p:cNvSpPr>
              <p:nvPr/>
            </p:nvSpPr>
            <p:spPr bwMode="auto">
              <a:xfrm flipH="1" flipV="1">
                <a:off x="1138" y="1241"/>
                <a:ext cx="62" cy="54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437" name="Oval 55"/>
              <p:cNvSpPr>
                <a:spLocks noChangeArrowheads="1"/>
              </p:cNvSpPr>
              <p:nvPr/>
            </p:nvSpPr>
            <p:spPr bwMode="auto">
              <a:xfrm>
                <a:off x="924" y="1497"/>
                <a:ext cx="75" cy="59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438" name="Text Box 56"/>
              <p:cNvSpPr txBox="1">
                <a:spLocks noChangeArrowheads="1"/>
              </p:cNvSpPr>
              <p:nvPr/>
            </p:nvSpPr>
            <p:spPr bwMode="auto">
              <a:xfrm rot="10800000" flipH="1" flipV="1">
                <a:off x="1016" y="1309"/>
                <a:ext cx="3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60439" name="Line 57"/>
              <p:cNvSpPr>
                <a:spLocks noChangeShapeType="1"/>
              </p:cNvSpPr>
              <p:nvPr/>
            </p:nvSpPr>
            <p:spPr bwMode="auto">
              <a:xfrm flipV="1">
                <a:off x="984" y="1246"/>
                <a:ext cx="157" cy="261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0" name="Text Box 58"/>
              <p:cNvSpPr txBox="1">
                <a:spLocks noChangeArrowheads="1"/>
              </p:cNvSpPr>
              <p:nvPr/>
            </p:nvSpPr>
            <p:spPr bwMode="auto">
              <a:xfrm>
                <a:off x="1163" y="103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chemeClr val="tx2"/>
                    </a:solidFill>
                    <a:ea typeface="宋体" panose="02010600030101010101" pitchFamily="2" charset="-122"/>
                  </a:rPr>
                  <a:t>2</a:t>
                </a:r>
                <a:endParaRPr kumimoji="1" lang="zh-CN" altLang="zh-CN" sz="18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0441" name="Line 60"/>
              <p:cNvSpPr>
                <a:spLocks noChangeShapeType="1"/>
              </p:cNvSpPr>
              <p:nvPr/>
            </p:nvSpPr>
            <p:spPr bwMode="auto">
              <a:xfrm rot="-5400000">
                <a:off x="1703" y="756"/>
                <a:ext cx="0" cy="1005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0442" name="Group 61"/>
              <p:cNvGrpSpPr>
                <a:grpSpLocks/>
              </p:cNvGrpSpPr>
              <p:nvPr/>
            </p:nvGrpSpPr>
            <p:grpSpPr bwMode="auto">
              <a:xfrm>
                <a:off x="2155" y="1249"/>
                <a:ext cx="299" cy="1259"/>
                <a:chOff x="4915" y="2010"/>
                <a:chExt cx="299" cy="1259"/>
              </a:xfrm>
            </p:grpSpPr>
            <p:sp>
              <p:nvSpPr>
                <p:cNvPr id="60444" name="Rectangle 6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820" y="2613"/>
                  <a:ext cx="281" cy="92"/>
                </a:xfrm>
                <a:prstGeom prst="rect">
                  <a:avLst/>
                </a:prstGeom>
                <a:noFill/>
                <a:ln w="22225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endParaRPr kumimoji="1" lang="zh-CN" altLang="zh-CN" sz="18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45" name="Line 63"/>
                <p:cNvSpPr>
                  <a:spLocks noChangeShapeType="1"/>
                </p:cNvSpPr>
                <p:nvPr/>
              </p:nvSpPr>
              <p:spPr bwMode="auto">
                <a:xfrm>
                  <a:off x="4961" y="2814"/>
                  <a:ext cx="8" cy="455"/>
                </a:xfrm>
                <a:prstGeom prst="line">
                  <a:avLst/>
                </a:prstGeom>
                <a:noFill/>
                <a:ln w="2222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4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962" y="2550"/>
                  <a:ext cx="25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i="1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R</a:t>
                  </a:r>
                  <a:r>
                    <a:rPr kumimoji="1" lang="en-US" altLang="zh-CN" sz="1800" baseline="-25000">
                      <a:solidFill>
                        <a:schemeClr val="tx2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60447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4954" y="2010"/>
                  <a:ext cx="8" cy="50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43" name="Line 66"/>
              <p:cNvSpPr>
                <a:spLocks noChangeShapeType="1"/>
              </p:cNvSpPr>
              <p:nvPr/>
            </p:nvSpPr>
            <p:spPr bwMode="auto">
              <a:xfrm rot="-5400000">
                <a:off x="1578" y="1875"/>
                <a:ext cx="0" cy="1264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1473200" y="4132263"/>
            <a:ext cx="2820988" cy="366712"/>
            <a:chOff x="804" y="2636"/>
            <a:chExt cx="1777" cy="231"/>
          </a:xfrm>
        </p:grpSpPr>
        <p:sp>
          <p:nvSpPr>
            <p:cNvPr id="60431" name="Rectangle 70"/>
            <p:cNvSpPr>
              <a:spLocks noChangeArrowheads="1"/>
            </p:cNvSpPr>
            <p:nvPr/>
          </p:nvSpPr>
          <p:spPr bwMode="auto">
            <a:xfrm>
              <a:off x="804" y="2636"/>
              <a:ext cx="17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zh-CN" altLang="en-US" sz="1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等效电路</a:t>
              </a:r>
            </a:p>
          </p:txBody>
        </p:sp>
        <p:graphicFrame>
          <p:nvGraphicFramePr>
            <p:cNvPr id="60432" name="Object 71"/>
            <p:cNvGraphicFramePr>
              <a:graphicFrameLocks noChangeAspect="1"/>
            </p:cNvGraphicFramePr>
            <p:nvPr/>
          </p:nvGraphicFramePr>
          <p:xfrm>
            <a:off x="954" y="2667"/>
            <a:ext cx="387" cy="181"/>
          </p:xfrm>
          <a:graphic>
            <a:graphicData uri="http://schemas.openxmlformats.org/presentationml/2006/ole">
              <p:oleObj spid="_x0000_s63505" name="Equation" r:id="rId6" imgW="355138" imgH="177569" progId="">
                <p:embed/>
              </p:oleObj>
            </a:graphicData>
          </a:graphic>
        </p:graphicFrame>
      </p:grpSp>
      <p:graphicFrame>
        <p:nvGraphicFramePr>
          <p:cNvPr id="381000" name="Object 72"/>
          <p:cNvGraphicFramePr>
            <a:graphicFrameLocks noChangeAspect="1"/>
          </p:cNvGraphicFramePr>
          <p:nvPr/>
        </p:nvGraphicFramePr>
        <p:xfrm>
          <a:off x="5080000" y="3238500"/>
          <a:ext cx="1057275" cy="465138"/>
        </p:xfrm>
        <a:graphic>
          <a:graphicData uri="http://schemas.openxmlformats.org/presentationml/2006/ole">
            <p:oleObj spid="_x0000_s63506" name="公式" r:id="rId7" imgW="520700" imgH="228600" progId="">
              <p:embed/>
            </p:oleObj>
          </a:graphicData>
        </a:graphic>
      </p:graphicFrame>
      <p:sp>
        <p:nvSpPr>
          <p:cNvPr id="381001" name="Text Box 73"/>
          <p:cNvSpPr txBox="1">
            <a:spLocks noChangeArrowheads="1"/>
          </p:cNvSpPr>
          <p:nvPr/>
        </p:nvSpPr>
        <p:spPr bwMode="auto">
          <a:xfrm>
            <a:off x="4365625" y="2576513"/>
            <a:ext cx="375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电路的等效电阻为</a:t>
            </a:r>
          </a:p>
        </p:txBody>
      </p:sp>
      <p:sp>
        <p:nvSpPr>
          <p:cNvPr id="60424" name="Rectangle 76"/>
          <p:cNvSpPr>
            <a:spLocks noChangeArrowheads="1"/>
          </p:cNvSpPr>
          <p:nvPr/>
        </p:nvSpPr>
        <p:spPr bwMode="auto">
          <a:xfrm>
            <a:off x="-996950" y="4824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1003" name="Object 75"/>
          <p:cNvGraphicFramePr>
            <a:graphicFrameLocks noChangeAspect="1"/>
          </p:cNvGraphicFramePr>
          <p:nvPr/>
        </p:nvGraphicFramePr>
        <p:xfrm>
          <a:off x="2300288" y="4989513"/>
          <a:ext cx="5135562" cy="531812"/>
        </p:xfrm>
        <a:graphic>
          <a:graphicData uri="http://schemas.openxmlformats.org/presentationml/2006/ole">
            <p:oleObj spid="_x0000_s63507" name="Equation" r:id="rId8" imgW="2298700" imgH="241300" progId="">
              <p:embed/>
            </p:oleObj>
          </a:graphicData>
        </a:graphic>
      </p:graphicFrame>
      <p:sp>
        <p:nvSpPr>
          <p:cNvPr id="381012" name="Text Box 84"/>
          <p:cNvSpPr txBox="1">
            <a:spLocks noChangeArrowheads="1"/>
          </p:cNvSpPr>
          <p:nvPr/>
        </p:nvSpPr>
        <p:spPr bwMode="auto">
          <a:xfrm>
            <a:off x="2162175" y="1093788"/>
            <a:ext cx="614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电路的时间常数由换路后的电路确定。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pSp>
        <p:nvGrpSpPr>
          <p:cNvPr id="11" name="Group 106"/>
          <p:cNvGrpSpPr>
            <a:grpSpLocks/>
          </p:cNvGrpSpPr>
          <p:nvPr/>
        </p:nvGrpSpPr>
        <p:grpSpPr bwMode="auto">
          <a:xfrm>
            <a:off x="561975" y="3033713"/>
            <a:ext cx="920750" cy="388937"/>
            <a:chOff x="4114" y="3644"/>
            <a:chExt cx="580" cy="245"/>
          </a:xfrm>
        </p:grpSpPr>
        <p:sp>
          <p:nvSpPr>
            <p:cNvPr id="60429" name="AutoShape 107"/>
            <p:cNvSpPr>
              <a:spLocks noChangeArrowheads="1"/>
            </p:cNvSpPr>
            <p:nvPr/>
          </p:nvSpPr>
          <p:spPr bwMode="auto">
            <a:xfrm rot="10800000" flipH="1">
              <a:off x="4406" y="3644"/>
              <a:ext cx="288" cy="192"/>
            </a:xfrm>
            <a:prstGeom prst="notched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99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30" name="Rectangle 108"/>
            <p:cNvSpPr>
              <a:spLocks noChangeArrowheads="1"/>
            </p:cNvSpPr>
            <p:nvPr/>
          </p:nvSpPr>
          <p:spPr bwMode="auto">
            <a:xfrm>
              <a:off x="4114" y="3658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chemeClr val="tx2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solidFill>
                    <a:schemeClr val="tx2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</p:grpSp>
      <p:pic>
        <p:nvPicPr>
          <p:cNvPr id="6042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32450"/>
            <a:ext cx="11874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6120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10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1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1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8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68" grpId="0"/>
      <p:bldP spid="381001" grpId="0"/>
      <p:bldP spid="3810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69" name="Text Box 17"/>
          <p:cNvSpPr txBox="1">
            <a:spLocks noChangeArrowheads="1"/>
          </p:cNvSpPr>
          <p:nvPr/>
        </p:nvSpPr>
        <p:spPr bwMode="auto">
          <a:xfrm>
            <a:off x="269875" y="576263"/>
            <a:ext cx="720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）根据</a:t>
            </a:r>
            <a:r>
              <a:rPr kumimoji="1"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三要素法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的公式，可求得</a:t>
            </a:r>
            <a:endParaRPr kumimoji="1"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82003" name="Object 51"/>
          <p:cNvGraphicFramePr>
            <a:graphicFrameLocks noChangeAspect="1"/>
          </p:cNvGraphicFramePr>
          <p:nvPr/>
        </p:nvGraphicFramePr>
        <p:xfrm>
          <a:off x="533400" y="1014413"/>
          <a:ext cx="4248150" cy="660400"/>
        </p:xfrm>
        <a:graphic>
          <a:graphicData uri="http://schemas.openxmlformats.org/presentationml/2006/ole">
            <p:oleObj spid="_x0000_s64528" name="Equation" r:id="rId3" imgW="2184400" imgH="342900" progId="">
              <p:embed/>
            </p:oleObj>
          </a:graphicData>
        </a:graphic>
      </p:graphicFrame>
      <p:graphicFrame>
        <p:nvGraphicFramePr>
          <p:cNvPr id="382002" name="Object 50"/>
          <p:cNvGraphicFramePr>
            <a:graphicFrameLocks noChangeAspect="1"/>
          </p:cNvGraphicFramePr>
          <p:nvPr/>
        </p:nvGraphicFramePr>
        <p:xfrm>
          <a:off x="4852988" y="1012825"/>
          <a:ext cx="3795712" cy="652463"/>
        </p:xfrm>
        <a:graphic>
          <a:graphicData uri="http://schemas.openxmlformats.org/presentationml/2006/ole">
            <p:oleObj spid="_x0000_s64529" name="Equation" r:id="rId4" imgW="1993900" imgH="342900" progId="">
              <p:embed/>
            </p:oleObj>
          </a:graphicData>
        </a:graphic>
      </p:graphicFrame>
      <p:graphicFrame>
        <p:nvGraphicFramePr>
          <p:cNvPr id="382001" name="Object 49"/>
          <p:cNvGraphicFramePr>
            <a:graphicFrameLocks noChangeAspect="1"/>
          </p:cNvGraphicFramePr>
          <p:nvPr/>
        </p:nvGraphicFramePr>
        <p:xfrm>
          <a:off x="658813" y="1712913"/>
          <a:ext cx="6748462" cy="795337"/>
        </p:xfrm>
        <a:graphic>
          <a:graphicData uri="http://schemas.openxmlformats.org/presentationml/2006/ole">
            <p:oleObj spid="_x0000_s64530" name="Equation" r:id="rId5" imgW="3517900" imgH="393700" progId="">
              <p:embed/>
            </p:oleObj>
          </a:graphicData>
        </a:graphic>
      </p:graphicFrame>
      <p:sp>
        <p:nvSpPr>
          <p:cNvPr id="61446" name="Rectangle 53"/>
          <p:cNvSpPr>
            <a:spLocks noChangeArrowheads="1"/>
          </p:cNvSpPr>
          <p:nvPr/>
        </p:nvSpPr>
        <p:spPr bwMode="auto">
          <a:xfrm>
            <a:off x="-238125" y="3079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7" name="Rectangle 54"/>
          <p:cNvSpPr>
            <a:spLocks noChangeArrowheads="1"/>
          </p:cNvSpPr>
          <p:nvPr/>
        </p:nvSpPr>
        <p:spPr bwMode="auto">
          <a:xfrm>
            <a:off x="0" y="3581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68325" y="2894013"/>
            <a:ext cx="3138488" cy="3151187"/>
            <a:chOff x="358" y="1823"/>
            <a:chExt cx="1977" cy="1985"/>
          </a:xfrm>
        </p:grpSpPr>
        <p:sp>
          <p:nvSpPr>
            <p:cNvPr id="61462" name="Line 57"/>
            <p:cNvSpPr>
              <a:spLocks noChangeShapeType="1"/>
            </p:cNvSpPr>
            <p:nvPr/>
          </p:nvSpPr>
          <p:spPr bwMode="auto">
            <a:xfrm flipH="1" flipV="1">
              <a:off x="586" y="1823"/>
              <a:ext cx="0" cy="198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3" name="Text Box 58"/>
            <p:cNvSpPr txBox="1">
              <a:spLocks noChangeArrowheads="1"/>
            </p:cNvSpPr>
            <p:nvPr/>
          </p:nvSpPr>
          <p:spPr bwMode="auto">
            <a:xfrm>
              <a:off x="2179" y="287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chemeClr val="tx2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61464" name="Rectangle 60"/>
            <p:cNvSpPr>
              <a:spLocks noChangeArrowheads="1"/>
            </p:cNvSpPr>
            <p:nvPr/>
          </p:nvSpPr>
          <p:spPr bwMode="auto">
            <a:xfrm>
              <a:off x="358" y="279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tx2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1465" name="Line 61"/>
            <p:cNvSpPr>
              <a:spLocks noChangeShapeType="1"/>
            </p:cNvSpPr>
            <p:nvPr/>
          </p:nvSpPr>
          <p:spPr bwMode="auto">
            <a:xfrm flipV="1">
              <a:off x="581" y="2837"/>
              <a:ext cx="172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317500" y="3214688"/>
            <a:ext cx="3011488" cy="1247775"/>
            <a:chOff x="200" y="2025"/>
            <a:chExt cx="1897" cy="786"/>
          </a:xfrm>
        </p:grpSpPr>
        <p:grpSp>
          <p:nvGrpSpPr>
            <p:cNvPr id="61458" name="Group 62"/>
            <p:cNvGrpSpPr>
              <a:grpSpLocks/>
            </p:cNvGrpSpPr>
            <p:nvPr/>
          </p:nvGrpSpPr>
          <p:grpSpPr bwMode="auto">
            <a:xfrm>
              <a:off x="200" y="2025"/>
              <a:ext cx="1897" cy="786"/>
              <a:chOff x="3237" y="721"/>
              <a:chExt cx="2117" cy="786"/>
            </a:xfrm>
          </p:grpSpPr>
          <p:sp>
            <p:nvSpPr>
              <p:cNvPr id="61460" name="Freeform 63"/>
              <p:cNvSpPr>
                <a:spLocks/>
              </p:cNvSpPr>
              <p:nvPr/>
            </p:nvSpPr>
            <p:spPr bwMode="auto">
              <a:xfrm flipV="1">
                <a:off x="3670" y="818"/>
                <a:ext cx="1684" cy="689"/>
              </a:xfrm>
              <a:custGeom>
                <a:avLst/>
                <a:gdLst>
                  <a:gd name="T0" fmla="*/ 0 w 1968"/>
                  <a:gd name="T1" fmla="*/ 394 h 912"/>
                  <a:gd name="T2" fmla="*/ 421 w 1968"/>
                  <a:gd name="T3" fmla="*/ 104 h 912"/>
                  <a:gd name="T4" fmla="*/ 1233 w 1968"/>
                  <a:gd name="T5" fmla="*/ 0 h 912"/>
                  <a:gd name="T6" fmla="*/ 0 60000 65536"/>
                  <a:gd name="T7" fmla="*/ 0 60000 65536"/>
                  <a:gd name="T8" fmla="*/ 0 60000 65536"/>
                  <a:gd name="T9" fmla="*/ 0 w 1968"/>
                  <a:gd name="T10" fmla="*/ 0 h 912"/>
                  <a:gd name="T11" fmla="*/ 1968 w 196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68" h="912">
                    <a:moveTo>
                      <a:pt x="0" y="912"/>
                    </a:moveTo>
                    <a:cubicBezTo>
                      <a:pt x="172" y="652"/>
                      <a:pt x="344" y="392"/>
                      <a:pt x="672" y="240"/>
                    </a:cubicBezTo>
                    <a:cubicBezTo>
                      <a:pt x="1000" y="88"/>
                      <a:pt x="1484" y="44"/>
                      <a:pt x="1968" y="0"/>
                    </a:cubicBezTo>
                  </a:path>
                </a:pathLst>
              </a:cu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1" name="Text Box 64"/>
              <p:cNvSpPr txBox="1">
                <a:spLocks noChangeArrowheads="1"/>
              </p:cNvSpPr>
              <p:nvPr/>
            </p:nvSpPr>
            <p:spPr bwMode="auto">
              <a:xfrm>
                <a:off x="3237" y="721"/>
                <a:ext cx="40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ea typeface="仿宋_GB2312" pitchFamily="49" charset="-122"/>
                  </a:rPr>
                  <a:t>10V</a:t>
                </a:r>
              </a:p>
            </p:txBody>
          </p:sp>
        </p:grpSp>
        <p:graphicFrame>
          <p:nvGraphicFramePr>
            <p:cNvPr id="61459" name="Object 65"/>
            <p:cNvGraphicFramePr>
              <a:graphicFrameLocks noChangeAspect="1"/>
            </p:cNvGraphicFramePr>
            <p:nvPr/>
          </p:nvGraphicFramePr>
          <p:xfrm>
            <a:off x="1255" y="2365"/>
            <a:ext cx="229" cy="371"/>
          </p:xfrm>
          <a:graphic>
            <a:graphicData uri="http://schemas.openxmlformats.org/presentationml/2006/ole">
              <p:oleObj spid="_x0000_s64531" name="公式" r:id="rId6" imgW="161810" imgH="200070" progId="">
                <p:embed/>
              </p:oleObj>
            </a:graphicData>
          </a:graphic>
        </p:graphicFrame>
      </p:grpSp>
      <p:graphicFrame>
        <p:nvGraphicFramePr>
          <p:cNvPr id="382026" name="Object 74"/>
          <p:cNvGraphicFramePr>
            <a:graphicFrameLocks noChangeAspect="1"/>
          </p:cNvGraphicFramePr>
          <p:nvPr/>
        </p:nvGraphicFramePr>
        <p:xfrm>
          <a:off x="3975100" y="2297113"/>
          <a:ext cx="3405188" cy="660400"/>
        </p:xfrm>
        <a:graphic>
          <a:graphicData uri="http://schemas.openxmlformats.org/presentationml/2006/ole">
            <p:oleObj spid="_x0000_s64532" name="Equation" r:id="rId7" imgW="1752600" imgH="342900" progId="">
              <p:embed/>
            </p:oleObj>
          </a:graphicData>
        </a:graphic>
      </p:graphicFrame>
      <p:graphicFrame>
        <p:nvGraphicFramePr>
          <p:cNvPr id="382027" name="Object 75"/>
          <p:cNvGraphicFramePr>
            <a:graphicFrameLocks noChangeAspect="1"/>
          </p:cNvGraphicFramePr>
          <p:nvPr/>
        </p:nvGraphicFramePr>
        <p:xfrm>
          <a:off x="4392613" y="2908300"/>
          <a:ext cx="4348162" cy="747713"/>
        </p:xfrm>
        <a:graphic>
          <a:graphicData uri="http://schemas.openxmlformats.org/presentationml/2006/ole">
            <p:oleObj spid="_x0000_s64533" name="Equation" r:id="rId8" imgW="1993900" imgH="342900" progId="">
              <p:embed/>
            </p:oleObj>
          </a:graphicData>
        </a:graphic>
      </p:graphicFrame>
      <p:sp>
        <p:nvSpPr>
          <p:cNvPr id="382028" name="Text Box 76"/>
          <p:cNvSpPr txBox="1">
            <a:spLocks noChangeArrowheads="1"/>
          </p:cNvSpPr>
          <p:nvPr/>
        </p:nvSpPr>
        <p:spPr bwMode="auto">
          <a:xfrm>
            <a:off x="3646488" y="3695700"/>
            <a:ext cx="5497512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一阶电路中的状态量和非状态量都可以应用三要素法求解。也可以求出状态量后，根据具体的欧姆定律性，基尔霍夫定律等关系式求解非状态量。</a:t>
            </a:r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200025" y="3654425"/>
            <a:ext cx="2822575" cy="815975"/>
            <a:chOff x="126" y="2302"/>
            <a:chExt cx="1778" cy="514"/>
          </a:xfrm>
        </p:grpSpPr>
        <p:graphicFrame>
          <p:nvGraphicFramePr>
            <p:cNvPr id="61455" name="Object 106"/>
            <p:cNvGraphicFramePr>
              <a:graphicFrameLocks noChangeAspect="1"/>
            </p:cNvGraphicFramePr>
            <p:nvPr/>
          </p:nvGraphicFramePr>
          <p:xfrm>
            <a:off x="983" y="2523"/>
            <a:ext cx="85" cy="220"/>
          </p:xfrm>
          <a:graphic>
            <a:graphicData uri="http://schemas.openxmlformats.org/presentationml/2006/ole">
              <p:oleObj spid="_x0000_s64534" name="Equation" r:id="rId9" imgW="76177" imgH="162000" progId="">
                <p:embed/>
              </p:oleObj>
            </a:graphicData>
          </a:graphic>
        </p:graphicFrame>
        <p:sp>
          <p:nvSpPr>
            <p:cNvPr id="61456" name="Freeform 107"/>
            <p:cNvSpPr>
              <a:spLocks/>
            </p:cNvSpPr>
            <p:nvPr/>
          </p:nvSpPr>
          <p:spPr bwMode="auto">
            <a:xfrm flipV="1">
              <a:off x="582" y="2451"/>
              <a:ext cx="1322" cy="365"/>
            </a:xfrm>
            <a:custGeom>
              <a:avLst/>
              <a:gdLst>
                <a:gd name="T0" fmla="*/ 0 w 1968"/>
                <a:gd name="T1" fmla="*/ 58 h 912"/>
                <a:gd name="T2" fmla="*/ 204 w 1968"/>
                <a:gd name="T3" fmla="*/ 15 h 912"/>
                <a:gd name="T4" fmla="*/ 597 w 1968"/>
                <a:gd name="T5" fmla="*/ 0 h 912"/>
                <a:gd name="T6" fmla="*/ 0 60000 65536"/>
                <a:gd name="T7" fmla="*/ 0 60000 65536"/>
                <a:gd name="T8" fmla="*/ 0 60000 65536"/>
                <a:gd name="T9" fmla="*/ 0 w 1968"/>
                <a:gd name="T10" fmla="*/ 0 h 912"/>
                <a:gd name="T11" fmla="*/ 1968 w 196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222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7" name="Text Box 108"/>
            <p:cNvSpPr txBox="1">
              <a:spLocks noChangeArrowheads="1"/>
            </p:cNvSpPr>
            <p:nvPr/>
          </p:nvSpPr>
          <p:spPr bwMode="auto">
            <a:xfrm>
              <a:off x="126" y="2302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仿宋_GB2312" pitchFamily="49" charset="-122"/>
                </a:rPr>
                <a:t>2mA</a:t>
              </a:r>
            </a:p>
          </p:txBody>
        </p:sp>
      </p:grpSp>
      <p:pic>
        <p:nvPicPr>
          <p:cNvPr id="61454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8217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8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2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2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9" grpId="0"/>
      <p:bldP spid="38202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48" name="Group 60"/>
          <p:cNvGrpSpPr>
            <a:grpSpLocks/>
          </p:cNvGrpSpPr>
          <p:nvPr/>
        </p:nvGrpSpPr>
        <p:grpSpPr bwMode="auto">
          <a:xfrm>
            <a:off x="1189038" y="609600"/>
            <a:ext cx="7181850" cy="1027113"/>
            <a:chOff x="749" y="384"/>
            <a:chExt cx="4524" cy="647"/>
          </a:xfrm>
        </p:grpSpPr>
        <p:sp>
          <p:nvSpPr>
            <p:cNvPr id="62512" name="Text Box 89"/>
            <p:cNvSpPr txBox="1">
              <a:spLocks noChangeArrowheads="1"/>
            </p:cNvSpPr>
            <p:nvPr/>
          </p:nvSpPr>
          <p:spPr bwMode="auto">
            <a:xfrm>
              <a:off x="749" y="384"/>
              <a:ext cx="452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电路原先处于稳定状态，</a:t>
              </a:r>
              <a:r>
                <a:rPr lang="en-US" altLang="zh-CN" b="1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t</a:t>
              </a:r>
              <a:r>
                <a:rPr lang="en-US" altLang="zh-CN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=0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时，开关</a:t>
              </a:r>
              <a:r>
                <a:rPr lang="en-US" altLang="zh-CN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S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闭合，求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电路中的         、       、      表达式。</a:t>
              </a:r>
            </a:p>
          </p:txBody>
        </p:sp>
        <p:graphicFrame>
          <p:nvGraphicFramePr>
            <p:cNvPr id="62513" name="Object 82"/>
            <p:cNvGraphicFramePr>
              <a:graphicFrameLocks noChangeAspect="1"/>
            </p:cNvGraphicFramePr>
            <p:nvPr/>
          </p:nvGraphicFramePr>
          <p:xfrm>
            <a:off x="1537" y="763"/>
            <a:ext cx="435" cy="263"/>
          </p:xfrm>
          <a:graphic>
            <a:graphicData uri="http://schemas.openxmlformats.org/presentationml/2006/ole">
              <p:oleObj spid="_x0000_s65560" name="Equation" r:id="rId3" imgW="342799" imgH="200070" progId="">
                <p:embed/>
              </p:oleObj>
            </a:graphicData>
          </a:graphic>
        </p:graphicFrame>
        <p:graphicFrame>
          <p:nvGraphicFramePr>
            <p:cNvPr id="62514" name="Object 85"/>
            <p:cNvGraphicFramePr>
              <a:graphicFrameLocks noChangeAspect="1"/>
            </p:cNvGraphicFramePr>
            <p:nvPr/>
          </p:nvGraphicFramePr>
          <p:xfrm>
            <a:off x="2088" y="734"/>
            <a:ext cx="454" cy="297"/>
          </p:xfrm>
          <a:graphic>
            <a:graphicData uri="http://schemas.openxmlformats.org/presentationml/2006/ole">
              <p:oleObj spid="_x0000_s65561" name="Equation" r:id="rId4" imgW="304710" imgH="200070" progId="">
                <p:embed/>
              </p:oleObj>
            </a:graphicData>
          </a:graphic>
        </p:graphicFrame>
        <p:graphicFrame>
          <p:nvGraphicFramePr>
            <p:cNvPr id="62515" name="Object 86"/>
            <p:cNvGraphicFramePr>
              <a:graphicFrameLocks noChangeAspect="1"/>
            </p:cNvGraphicFramePr>
            <p:nvPr/>
          </p:nvGraphicFramePr>
          <p:xfrm>
            <a:off x="2629" y="742"/>
            <a:ext cx="434" cy="272"/>
          </p:xfrm>
          <a:graphic>
            <a:graphicData uri="http://schemas.openxmlformats.org/presentationml/2006/ole">
              <p:oleObj spid="_x0000_s65562" name="Equation" r:id="rId5" imgW="304710" imgH="190620" progId="">
                <p:embed/>
              </p:oleObj>
            </a:graphicData>
          </a:graphic>
        </p:graphicFrame>
        <p:graphicFrame>
          <p:nvGraphicFramePr>
            <p:cNvPr id="62516" name="Object 90"/>
            <p:cNvGraphicFramePr>
              <a:graphicFrameLocks noChangeAspect="1"/>
            </p:cNvGraphicFramePr>
            <p:nvPr/>
          </p:nvGraphicFramePr>
          <p:xfrm>
            <a:off x="4831" y="405"/>
            <a:ext cx="395" cy="246"/>
          </p:xfrm>
          <a:graphic>
            <a:graphicData uri="http://schemas.openxmlformats.org/presentationml/2006/ole">
              <p:oleObj spid="_x0000_s65563" name="Equation" r:id="rId6" imgW="323889" imgH="152280" progId="">
                <p:embed/>
              </p:oleObj>
            </a:graphicData>
          </a:graphic>
        </p:graphicFrame>
      </p:grpSp>
      <p:grpSp>
        <p:nvGrpSpPr>
          <p:cNvPr id="37949" name="Group 61"/>
          <p:cNvGrpSpPr>
            <a:grpSpLocks/>
          </p:cNvGrpSpPr>
          <p:nvPr/>
        </p:nvGrpSpPr>
        <p:grpSpPr bwMode="auto">
          <a:xfrm>
            <a:off x="280988" y="3789363"/>
            <a:ext cx="8788400" cy="1754187"/>
            <a:chOff x="224" y="2376"/>
            <a:chExt cx="5536" cy="1105"/>
          </a:xfrm>
        </p:grpSpPr>
        <p:sp>
          <p:nvSpPr>
            <p:cNvPr id="413737" name="Text Box 41"/>
            <p:cNvSpPr txBox="1">
              <a:spLocks noChangeArrowheads="1"/>
            </p:cNvSpPr>
            <p:nvPr/>
          </p:nvSpPr>
          <p:spPr bwMode="auto">
            <a:xfrm>
              <a:off x="224" y="2376"/>
              <a:ext cx="5536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1" lang="en-US" altLang="zh-CN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b="1" dirty="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一阶电路中的状态量和非状态量都可以应用三要素法求解。</a:t>
              </a:r>
              <a:r>
                <a:rPr kumimoji="1" lang="zh-CN" altLang="en-US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也可以求出状态量（电容两端的电压       的表达式）后，根据具体的欧姆定律性，基尔霍夫定律等关系式求解非状态量。 </a:t>
              </a:r>
            </a:p>
          </p:txBody>
        </p:sp>
        <p:graphicFrame>
          <p:nvGraphicFramePr>
            <p:cNvPr id="62511" name="Object 92"/>
            <p:cNvGraphicFramePr>
              <a:graphicFrameLocks noChangeAspect="1"/>
            </p:cNvGraphicFramePr>
            <p:nvPr/>
          </p:nvGraphicFramePr>
          <p:xfrm>
            <a:off x="3331" y="2796"/>
            <a:ext cx="376" cy="300"/>
          </p:xfrm>
          <a:graphic>
            <a:graphicData uri="http://schemas.openxmlformats.org/presentationml/2006/ole">
              <p:oleObj spid="_x0000_s65564" name="公式" r:id="rId7" imgW="323889" imgH="200070" progId="">
                <p:embed/>
              </p:oleObj>
            </a:graphicData>
          </a:graphic>
        </p:graphicFrame>
      </p:grpSp>
      <p:sp>
        <p:nvSpPr>
          <p:cNvPr id="413712" name="Rectangle 16"/>
          <p:cNvSpPr>
            <a:spLocks noChangeArrowheads="1"/>
          </p:cNvSpPr>
          <p:nvPr/>
        </p:nvSpPr>
        <p:spPr bwMode="auto">
          <a:xfrm>
            <a:off x="355600" y="574675"/>
            <a:ext cx="101441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00"/>
                </a:solidFill>
                <a:latin typeface="Arial" panose="020B0604020202020204" pitchFamily="34" charset="0"/>
                <a:ea typeface="仿宋_GB2312" pitchFamily="49" charset="-122"/>
              </a:rPr>
              <a:t>[</a:t>
            </a:r>
            <a:r>
              <a:rPr lang="zh-CN" altLang="en-US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例题</a:t>
            </a:r>
            <a:r>
              <a:rPr lang="en-US" altLang="zh-CN">
                <a:solidFill>
                  <a:srgbClr val="003300"/>
                </a:solidFill>
                <a:latin typeface="Arial" panose="020B0604020202020204" pitchFamily="34" charset="0"/>
                <a:ea typeface="仿宋_GB2312" pitchFamily="49" charset="-122"/>
              </a:rPr>
              <a:t>]</a:t>
            </a:r>
          </a:p>
        </p:txBody>
      </p:sp>
      <p:grpSp>
        <p:nvGrpSpPr>
          <p:cNvPr id="4" name="Group 158"/>
          <p:cNvGrpSpPr>
            <a:grpSpLocks/>
          </p:cNvGrpSpPr>
          <p:nvPr/>
        </p:nvGrpSpPr>
        <p:grpSpPr bwMode="auto">
          <a:xfrm>
            <a:off x="2290763" y="1565275"/>
            <a:ext cx="4510087" cy="2109788"/>
            <a:chOff x="1443" y="986"/>
            <a:chExt cx="2841" cy="1329"/>
          </a:xfrm>
        </p:grpSpPr>
        <p:sp>
          <p:nvSpPr>
            <p:cNvPr id="62472" name="Text Box 118"/>
            <p:cNvSpPr txBox="1">
              <a:spLocks noChangeArrowheads="1"/>
            </p:cNvSpPr>
            <p:nvPr/>
          </p:nvSpPr>
          <p:spPr bwMode="auto">
            <a:xfrm flipH="1">
              <a:off x="3352" y="986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62473" name="Oval 119"/>
            <p:cNvSpPr>
              <a:spLocks noChangeArrowheads="1"/>
            </p:cNvSpPr>
            <p:nvPr/>
          </p:nvSpPr>
          <p:spPr bwMode="auto">
            <a:xfrm flipV="1">
              <a:off x="1784" y="1693"/>
              <a:ext cx="227" cy="22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74" name="Line 120"/>
            <p:cNvSpPr>
              <a:spLocks noChangeShapeType="1"/>
            </p:cNvSpPr>
            <p:nvPr/>
          </p:nvSpPr>
          <p:spPr bwMode="auto">
            <a:xfrm flipV="1">
              <a:off x="1784" y="1806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5" name="Line 121"/>
            <p:cNvSpPr>
              <a:spLocks noChangeShapeType="1"/>
            </p:cNvSpPr>
            <p:nvPr/>
          </p:nvSpPr>
          <p:spPr bwMode="auto">
            <a:xfrm>
              <a:off x="1898" y="1919"/>
              <a:ext cx="0" cy="39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6" name="Line 122"/>
            <p:cNvSpPr>
              <a:spLocks noChangeShapeType="1"/>
            </p:cNvSpPr>
            <p:nvPr/>
          </p:nvSpPr>
          <p:spPr bwMode="auto">
            <a:xfrm>
              <a:off x="1898" y="1297"/>
              <a:ext cx="0" cy="39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Line 124"/>
            <p:cNvSpPr>
              <a:spLocks noChangeShapeType="1"/>
            </p:cNvSpPr>
            <p:nvPr/>
          </p:nvSpPr>
          <p:spPr bwMode="auto">
            <a:xfrm>
              <a:off x="2396" y="1270"/>
              <a:ext cx="7" cy="103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Line 126"/>
            <p:cNvSpPr>
              <a:spLocks noChangeShapeType="1"/>
            </p:cNvSpPr>
            <p:nvPr/>
          </p:nvSpPr>
          <p:spPr bwMode="auto">
            <a:xfrm>
              <a:off x="2819" y="1728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9" name="Line 127"/>
            <p:cNvSpPr>
              <a:spLocks noChangeShapeType="1"/>
            </p:cNvSpPr>
            <p:nvPr/>
          </p:nvSpPr>
          <p:spPr bwMode="auto">
            <a:xfrm>
              <a:off x="2819" y="1813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0" name="Line 128"/>
            <p:cNvSpPr>
              <a:spLocks noChangeShapeType="1"/>
            </p:cNvSpPr>
            <p:nvPr/>
          </p:nvSpPr>
          <p:spPr bwMode="auto">
            <a:xfrm>
              <a:off x="2933" y="1290"/>
              <a:ext cx="0" cy="45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1" name="Line 129"/>
            <p:cNvSpPr>
              <a:spLocks noChangeShapeType="1"/>
            </p:cNvSpPr>
            <p:nvPr/>
          </p:nvSpPr>
          <p:spPr bwMode="auto">
            <a:xfrm>
              <a:off x="2933" y="1827"/>
              <a:ext cx="0" cy="48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2" name="Line 131"/>
            <p:cNvSpPr>
              <a:spLocks noChangeShapeType="1"/>
            </p:cNvSpPr>
            <p:nvPr/>
          </p:nvSpPr>
          <p:spPr bwMode="auto">
            <a:xfrm flipV="1">
              <a:off x="3727" y="1269"/>
              <a:ext cx="0" cy="104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3" name="Line 132"/>
            <p:cNvSpPr>
              <a:spLocks noChangeShapeType="1"/>
            </p:cNvSpPr>
            <p:nvPr/>
          </p:nvSpPr>
          <p:spPr bwMode="auto">
            <a:xfrm flipV="1">
              <a:off x="1853" y="1324"/>
              <a:ext cx="0" cy="348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4" name="Text Box 133"/>
            <p:cNvSpPr txBox="1">
              <a:spLocks noChangeArrowheads="1"/>
            </p:cNvSpPr>
            <p:nvPr/>
          </p:nvSpPr>
          <p:spPr bwMode="auto">
            <a:xfrm>
              <a:off x="1443" y="1661"/>
              <a:ext cx="5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9mA</a:t>
              </a:r>
            </a:p>
          </p:txBody>
        </p:sp>
        <p:sp>
          <p:nvSpPr>
            <p:cNvPr id="62485" name="Text Box 134"/>
            <p:cNvSpPr txBox="1">
              <a:spLocks noChangeArrowheads="1"/>
            </p:cNvSpPr>
            <p:nvPr/>
          </p:nvSpPr>
          <p:spPr bwMode="auto">
            <a:xfrm>
              <a:off x="2055" y="1877"/>
              <a:ext cx="6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6k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86" name="Text Box 135"/>
            <p:cNvSpPr txBox="1">
              <a:spLocks noChangeArrowheads="1"/>
            </p:cNvSpPr>
            <p:nvPr/>
          </p:nvSpPr>
          <p:spPr bwMode="auto">
            <a:xfrm>
              <a:off x="2945" y="1832"/>
              <a:ext cx="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87" name="Line 136"/>
            <p:cNvSpPr>
              <a:spLocks noChangeShapeType="1"/>
            </p:cNvSpPr>
            <p:nvPr/>
          </p:nvSpPr>
          <p:spPr bwMode="auto">
            <a:xfrm>
              <a:off x="3017" y="1346"/>
              <a:ext cx="0" cy="29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8" name="Line 137"/>
            <p:cNvSpPr>
              <a:spLocks noChangeShapeType="1"/>
            </p:cNvSpPr>
            <p:nvPr/>
          </p:nvSpPr>
          <p:spPr bwMode="auto">
            <a:xfrm>
              <a:off x="1883" y="1283"/>
              <a:ext cx="127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9" name="Oval 138"/>
            <p:cNvSpPr>
              <a:spLocks noChangeArrowheads="1"/>
            </p:cNvSpPr>
            <p:nvPr/>
          </p:nvSpPr>
          <p:spPr bwMode="auto">
            <a:xfrm flipH="1">
              <a:off x="3436" y="1255"/>
              <a:ext cx="57" cy="5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90" name="Oval 139"/>
            <p:cNvSpPr>
              <a:spLocks noChangeArrowheads="1"/>
            </p:cNvSpPr>
            <p:nvPr/>
          </p:nvSpPr>
          <p:spPr bwMode="auto">
            <a:xfrm flipH="1">
              <a:off x="3153" y="1255"/>
              <a:ext cx="56" cy="5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91" name="Line 140"/>
            <p:cNvSpPr>
              <a:spLocks noChangeShapeType="1"/>
            </p:cNvSpPr>
            <p:nvPr/>
          </p:nvSpPr>
          <p:spPr bwMode="auto">
            <a:xfrm flipH="1" flipV="1">
              <a:off x="3195" y="1127"/>
              <a:ext cx="263" cy="12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2" name="Line 141"/>
            <p:cNvSpPr>
              <a:spLocks noChangeShapeType="1"/>
            </p:cNvSpPr>
            <p:nvPr/>
          </p:nvSpPr>
          <p:spPr bwMode="auto">
            <a:xfrm>
              <a:off x="3500" y="1283"/>
              <a:ext cx="234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3" name="Line 142"/>
            <p:cNvSpPr>
              <a:spLocks noChangeShapeType="1"/>
            </p:cNvSpPr>
            <p:nvPr/>
          </p:nvSpPr>
          <p:spPr bwMode="auto">
            <a:xfrm>
              <a:off x="1895" y="2314"/>
              <a:ext cx="1839" cy="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4" name="Text Box 143"/>
            <p:cNvSpPr txBox="1">
              <a:spLocks noChangeArrowheads="1"/>
            </p:cNvSpPr>
            <p:nvPr/>
          </p:nvSpPr>
          <p:spPr bwMode="auto">
            <a:xfrm>
              <a:off x="3756" y="165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3k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95" name="Line 144"/>
            <p:cNvSpPr>
              <a:spLocks noChangeShapeType="1"/>
            </p:cNvSpPr>
            <p:nvPr/>
          </p:nvSpPr>
          <p:spPr bwMode="auto">
            <a:xfrm>
              <a:off x="3805" y="1333"/>
              <a:ext cx="0" cy="297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6" name="Text Box 145"/>
            <p:cNvSpPr txBox="1">
              <a:spLocks noChangeArrowheads="1"/>
            </p:cNvSpPr>
            <p:nvPr/>
          </p:nvSpPr>
          <p:spPr bwMode="auto">
            <a:xfrm>
              <a:off x="2808" y="104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t</a:t>
              </a: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=0</a:t>
              </a:r>
            </a:p>
          </p:txBody>
        </p:sp>
        <p:graphicFrame>
          <p:nvGraphicFramePr>
            <p:cNvPr id="62497" name="Object 146"/>
            <p:cNvGraphicFramePr>
              <a:graphicFrameLocks noChangeAspect="1"/>
            </p:cNvGraphicFramePr>
            <p:nvPr/>
          </p:nvGraphicFramePr>
          <p:xfrm>
            <a:off x="3044" y="1360"/>
            <a:ext cx="176" cy="256"/>
          </p:xfrm>
          <a:graphic>
            <a:graphicData uri="http://schemas.openxmlformats.org/presentationml/2006/ole">
              <p:oleObj spid="_x0000_s65565" name="Equation" r:id="rId8" imgW="123721" imgH="200070" progId="">
                <p:embed/>
              </p:oleObj>
            </a:graphicData>
          </a:graphic>
        </p:graphicFrame>
        <p:graphicFrame>
          <p:nvGraphicFramePr>
            <p:cNvPr id="62498" name="Object 147"/>
            <p:cNvGraphicFramePr>
              <a:graphicFrameLocks noChangeAspect="1"/>
            </p:cNvGraphicFramePr>
            <p:nvPr/>
          </p:nvGraphicFramePr>
          <p:xfrm>
            <a:off x="3810" y="1331"/>
            <a:ext cx="155" cy="230"/>
          </p:xfrm>
          <a:graphic>
            <a:graphicData uri="http://schemas.openxmlformats.org/presentationml/2006/ole">
              <p:oleObj spid="_x0000_s65566" name="公式" r:id="rId9" imgW="114266" imgH="190620" progId="">
                <p:embed/>
              </p:oleObj>
            </a:graphicData>
          </a:graphic>
        </p:graphicFrame>
        <p:graphicFrame>
          <p:nvGraphicFramePr>
            <p:cNvPr id="62499" name="Object 148"/>
            <p:cNvGraphicFramePr>
              <a:graphicFrameLocks noChangeAspect="1"/>
            </p:cNvGraphicFramePr>
            <p:nvPr/>
          </p:nvGraphicFramePr>
          <p:xfrm>
            <a:off x="2622" y="1602"/>
            <a:ext cx="221" cy="255"/>
          </p:xfrm>
          <a:graphic>
            <a:graphicData uri="http://schemas.openxmlformats.org/presentationml/2006/ole">
              <p:oleObj spid="_x0000_s65567" name="Equation" r:id="rId10" imgW="161810" imgH="200070" progId="">
                <p:embed/>
              </p:oleObj>
            </a:graphicData>
          </a:graphic>
        </p:graphicFrame>
        <p:sp>
          <p:nvSpPr>
            <p:cNvPr id="62500" name="Text Box 149"/>
            <p:cNvSpPr txBox="1">
              <a:spLocks noChangeArrowheads="1"/>
            </p:cNvSpPr>
            <p:nvPr/>
          </p:nvSpPr>
          <p:spPr bwMode="auto">
            <a:xfrm>
              <a:off x="2761" y="146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2501" name="Text Box 150"/>
            <p:cNvSpPr txBox="1">
              <a:spLocks noChangeArrowheads="1"/>
            </p:cNvSpPr>
            <p:nvPr/>
          </p:nvSpPr>
          <p:spPr bwMode="auto">
            <a:xfrm>
              <a:off x="2750" y="176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62502" name="Text Box 151"/>
            <p:cNvSpPr txBox="1">
              <a:spLocks noChangeArrowheads="1"/>
            </p:cNvSpPr>
            <p:nvPr/>
          </p:nvSpPr>
          <p:spPr bwMode="auto">
            <a:xfrm>
              <a:off x="3004" y="165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2503" name="Text Box 153"/>
            <p:cNvSpPr txBox="1">
              <a:spLocks noChangeArrowheads="1"/>
            </p:cNvSpPr>
            <p:nvPr/>
          </p:nvSpPr>
          <p:spPr bwMode="auto">
            <a:xfrm>
              <a:off x="2052" y="1641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 i="1">
                  <a:ea typeface="宋体" panose="02010600030101010101" pitchFamily="2" charset="-122"/>
                </a:rPr>
                <a:t>  </a:t>
              </a:r>
              <a:r>
                <a:rPr kumimoji="1" lang="en-US" altLang="zh-CN" sz="1800" i="1"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ea typeface="宋体" panose="02010600030101010101" pitchFamily="2" charset="-122"/>
                </a:rPr>
                <a:t>1</a:t>
              </a:r>
            </a:p>
          </p:txBody>
        </p:sp>
        <p:graphicFrame>
          <p:nvGraphicFramePr>
            <p:cNvPr id="62504" name="Object 154"/>
            <p:cNvGraphicFramePr>
              <a:graphicFrameLocks noChangeAspect="1"/>
            </p:cNvGraphicFramePr>
            <p:nvPr/>
          </p:nvGraphicFramePr>
          <p:xfrm>
            <a:off x="3864" y="2042"/>
            <a:ext cx="72" cy="136"/>
          </p:xfrm>
          <a:graphic>
            <a:graphicData uri="http://schemas.openxmlformats.org/presentationml/2006/ole">
              <p:oleObj spid="_x0000_s65568" name="公式" r:id="rId11" imgW="114151" imgH="215619" progId="">
                <p:embed/>
              </p:oleObj>
            </a:graphicData>
          </a:graphic>
        </p:graphicFrame>
        <p:graphicFrame>
          <p:nvGraphicFramePr>
            <p:cNvPr id="62505" name="Object 155"/>
            <p:cNvGraphicFramePr>
              <a:graphicFrameLocks noChangeAspect="1"/>
            </p:cNvGraphicFramePr>
            <p:nvPr/>
          </p:nvGraphicFramePr>
          <p:xfrm>
            <a:off x="3864" y="2042"/>
            <a:ext cx="72" cy="136"/>
          </p:xfrm>
          <a:graphic>
            <a:graphicData uri="http://schemas.openxmlformats.org/presentationml/2006/ole">
              <p:oleObj spid="_x0000_s65569" name="公式" r:id="rId12" imgW="114151" imgH="215619" progId="">
                <p:embed/>
              </p:oleObj>
            </a:graphicData>
          </a:graphic>
        </p:graphicFrame>
        <p:graphicFrame>
          <p:nvGraphicFramePr>
            <p:cNvPr id="62506" name="Object 156"/>
            <p:cNvGraphicFramePr>
              <a:graphicFrameLocks noChangeAspect="1"/>
            </p:cNvGraphicFramePr>
            <p:nvPr/>
          </p:nvGraphicFramePr>
          <p:xfrm>
            <a:off x="3466" y="1722"/>
            <a:ext cx="181" cy="196"/>
          </p:xfrm>
          <a:graphic>
            <a:graphicData uri="http://schemas.openxmlformats.org/presentationml/2006/ole">
              <p:oleObj spid="_x0000_s65570" name="公式" r:id="rId13" imgW="161810" imgH="190620" progId="">
                <p:embed/>
              </p:oleObj>
            </a:graphicData>
          </a:graphic>
        </p:graphicFrame>
        <p:sp>
          <p:nvSpPr>
            <p:cNvPr id="62507" name="Freeform 157"/>
            <p:cNvSpPr>
              <a:spLocks/>
            </p:cNvSpPr>
            <p:nvPr/>
          </p:nvSpPr>
          <p:spPr bwMode="auto">
            <a:xfrm>
              <a:off x="3282" y="1116"/>
              <a:ext cx="188" cy="273"/>
            </a:xfrm>
            <a:custGeom>
              <a:avLst/>
              <a:gdLst>
                <a:gd name="T0" fmla="*/ 188 w 188"/>
                <a:gd name="T1" fmla="*/ 0 h 273"/>
                <a:gd name="T2" fmla="*/ 52 w 188"/>
                <a:gd name="T3" fmla="*/ 91 h 273"/>
                <a:gd name="T4" fmla="*/ 7 w 188"/>
                <a:gd name="T5" fmla="*/ 273 h 273"/>
                <a:gd name="T6" fmla="*/ 0 60000 65536"/>
                <a:gd name="T7" fmla="*/ 0 60000 65536"/>
                <a:gd name="T8" fmla="*/ 0 60000 65536"/>
                <a:gd name="T9" fmla="*/ 0 w 188"/>
                <a:gd name="T10" fmla="*/ 0 h 273"/>
                <a:gd name="T11" fmla="*/ 188 w 188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" h="273">
                  <a:moveTo>
                    <a:pt x="188" y="0"/>
                  </a:moveTo>
                  <a:cubicBezTo>
                    <a:pt x="135" y="23"/>
                    <a:pt x="82" y="46"/>
                    <a:pt x="52" y="91"/>
                  </a:cubicBezTo>
                  <a:cubicBezTo>
                    <a:pt x="22" y="136"/>
                    <a:pt x="0" y="243"/>
                    <a:pt x="7" y="273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8" name="Rectangle 152"/>
            <p:cNvSpPr>
              <a:spLocks noChangeArrowheads="1"/>
            </p:cNvSpPr>
            <p:nvPr/>
          </p:nvSpPr>
          <p:spPr bwMode="auto">
            <a:xfrm>
              <a:off x="3660" y="1678"/>
              <a:ext cx="114" cy="28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509" name="Rectangle 123"/>
            <p:cNvSpPr>
              <a:spLocks noChangeArrowheads="1"/>
            </p:cNvSpPr>
            <p:nvPr/>
          </p:nvSpPr>
          <p:spPr bwMode="auto">
            <a:xfrm>
              <a:off x="2346" y="1664"/>
              <a:ext cx="114" cy="2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365125" y="3889375"/>
            <a:ext cx="101441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00"/>
                </a:solidFill>
                <a:latin typeface="Arial" panose="020B0604020202020204" pitchFamily="34" charset="0"/>
                <a:ea typeface="仿宋_GB2312" pitchFamily="49" charset="-122"/>
              </a:rPr>
              <a:t>[</a:t>
            </a:r>
            <a:r>
              <a:rPr lang="zh-CN" altLang="en-US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en-US" altLang="zh-CN">
                <a:solidFill>
                  <a:srgbClr val="003300"/>
                </a:solidFill>
                <a:latin typeface="Arial" panose="020B0604020202020204" pitchFamily="34" charset="0"/>
                <a:ea typeface="仿宋_GB2312" pitchFamily="49" charset="-122"/>
              </a:rPr>
              <a:t>]</a:t>
            </a:r>
          </a:p>
        </p:txBody>
      </p:sp>
      <p:pic>
        <p:nvPicPr>
          <p:cNvPr id="6247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1788" y="5657850"/>
            <a:ext cx="11874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9753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12" grpId="0"/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7"/>
          <p:cNvSpPr>
            <a:spLocks noChangeArrowheads="1"/>
          </p:cNvSpPr>
          <p:nvPr/>
        </p:nvSpPr>
        <p:spPr bwMode="auto">
          <a:xfrm>
            <a:off x="-238125" y="3079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292"/>
          <p:cNvGrpSpPr>
            <a:grpSpLocks/>
          </p:cNvGrpSpPr>
          <p:nvPr/>
        </p:nvGrpSpPr>
        <p:grpSpPr bwMode="auto">
          <a:xfrm>
            <a:off x="5281613" y="1412875"/>
            <a:ext cx="3862387" cy="1638300"/>
            <a:chOff x="3327" y="890"/>
            <a:chExt cx="2433" cy="1032"/>
          </a:xfrm>
        </p:grpSpPr>
        <p:sp>
          <p:nvSpPr>
            <p:cNvPr id="63543" name="Text Box 88"/>
            <p:cNvSpPr txBox="1">
              <a:spLocks noChangeArrowheads="1"/>
            </p:cNvSpPr>
            <p:nvPr/>
          </p:nvSpPr>
          <p:spPr bwMode="auto">
            <a:xfrm>
              <a:off x="5207" y="1405"/>
              <a:ext cx="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anose="02010600030101010101" pitchFamily="2" charset="-122"/>
                </a:rPr>
                <a:t>2</a:t>
              </a:r>
              <a:r>
                <a:rPr kumimoji="1" lang="en-US" altLang="zh-CN" sz="1800"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sz="1800">
                <a:ea typeface="宋体" panose="02010600030101010101" pitchFamily="2" charset="-122"/>
              </a:endParaRPr>
            </a:p>
          </p:txBody>
        </p:sp>
        <p:grpSp>
          <p:nvGrpSpPr>
            <p:cNvPr id="63544" name="Group 290"/>
            <p:cNvGrpSpPr>
              <a:grpSpLocks/>
            </p:cNvGrpSpPr>
            <p:nvPr/>
          </p:nvGrpSpPr>
          <p:grpSpPr bwMode="auto">
            <a:xfrm>
              <a:off x="3327" y="890"/>
              <a:ext cx="2128" cy="1032"/>
              <a:chOff x="3327" y="890"/>
              <a:chExt cx="2128" cy="1032"/>
            </a:xfrm>
          </p:grpSpPr>
          <p:graphicFrame>
            <p:nvGraphicFramePr>
              <p:cNvPr id="63545" name="Object 74"/>
              <p:cNvGraphicFramePr>
                <a:graphicFrameLocks noChangeAspect="1"/>
              </p:cNvGraphicFramePr>
              <p:nvPr/>
            </p:nvGraphicFramePr>
            <p:xfrm>
              <a:off x="4517" y="1304"/>
              <a:ext cx="390" cy="223"/>
            </p:xfrm>
            <a:graphic>
              <a:graphicData uri="http://schemas.openxmlformats.org/presentationml/2006/ole">
                <p:oleObj spid="_x0000_s66584" name="Equation" r:id="rId3" imgW="428701" imgH="200070" progId="">
                  <p:embed/>
                </p:oleObj>
              </a:graphicData>
            </a:graphic>
          </p:graphicFrame>
          <p:sp>
            <p:nvSpPr>
              <p:cNvPr id="63546" name="Oval 75"/>
              <p:cNvSpPr>
                <a:spLocks noChangeArrowheads="1"/>
              </p:cNvSpPr>
              <p:nvPr/>
            </p:nvSpPr>
            <p:spPr bwMode="auto">
              <a:xfrm flipV="1">
                <a:off x="3694" y="1300"/>
                <a:ext cx="227" cy="226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3547" name="Line 76"/>
              <p:cNvSpPr>
                <a:spLocks noChangeShapeType="1"/>
              </p:cNvSpPr>
              <p:nvPr/>
            </p:nvSpPr>
            <p:spPr bwMode="auto">
              <a:xfrm flipV="1">
                <a:off x="3694" y="1413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8" name="Line 77"/>
              <p:cNvSpPr>
                <a:spLocks noChangeShapeType="1"/>
              </p:cNvSpPr>
              <p:nvPr/>
            </p:nvSpPr>
            <p:spPr bwMode="auto">
              <a:xfrm>
                <a:off x="3808" y="1526"/>
                <a:ext cx="0" cy="39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9" name="Line 78"/>
              <p:cNvSpPr>
                <a:spLocks noChangeShapeType="1"/>
              </p:cNvSpPr>
              <p:nvPr/>
            </p:nvSpPr>
            <p:spPr bwMode="auto">
              <a:xfrm>
                <a:off x="3808" y="904"/>
                <a:ext cx="0" cy="39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0" name="Rectangle 79"/>
              <p:cNvSpPr>
                <a:spLocks noChangeArrowheads="1"/>
              </p:cNvSpPr>
              <p:nvPr/>
            </p:nvSpPr>
            <p:spPr bwMode="auto">
              <a:xfrm>
                <a:off x="4400" y="1271"/>
                <a:ext cx="114" cy="249"/>
              </a:xfrm>
              <a:prstGeom prst="rect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3551" name="Line 80"/>
              <p:cNvSpPr>
                <a:spLocks noChangeShapeType="1"/>
              </p:cNvSpPr>
              <p:nvPr/>
            </p:nvSpPr>
            <p:spPr bwMode="auto">
              <a:xfrm>
                <a:off x="4457" y="1525"/>
                <a:ext cx="0" cy="39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2" name="Line 81"/>
              <p:cNvSpPr>
                <a:spLocks noChangeShapeType="1"/>
              </p:cNvSpPr>
              <p:nvPr/>
            </p:nvSpPr>
            <p:spPr bwMode="auto">
              <a:xfrm flipV="1">
                <a:off x="4457" y="897"/>
                <a:ext cx="0" cy="388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3" name="Line 82"/>
              <p:cNvSpPr>
                <a:spLocks noChangeShapeType="1"/>
              </p:cNvSpPr>
              <p:nvPr/>
            </p:nvSpPr>
            <p:spPr bwMode="auto">
              <a:xfrm>
                <a:off x="5017" y="1335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4" name="Line 83"/>
              <p:cNvSpPr>
                <a:spLocks noChangeShapeType="1"/>
              </p:cNvSpPr>
              <p:nvPr/>
            </p:nvSpPr>
            <p:spPr bwMode="auto">
              <a:xfrm>
                <a:off x="5017" y="1420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5" name="Line 84"/>
              <p:cNvSpPr>
                <a:spLocks noChangeShapeType="1"/>
              </p:cNvSpPr>
              <p:nvPr/>
            </p:nvSpPr>
            <p:spPr bwMode="auto">
              <a:xfrm>
                <a:off x="5131" y="897"/>
                <a:ext cx="0" cy="452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6" name="Line 85"/>
              <p:cNvSpPr>
                <a:spLocks noChangeShapeType="1"/>
              </p:cNvSpPr>
              <p:nvPr/>
            </p:nvSpPr>
            <p:spPr bwMode="auto">
              <a:xfrm>
                <a:off x="5131" y="1434"/>
                <a:ext cx="0" cy="488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7" name="Line 86"/>
              <p:cNvSpPr>
                <a:spLocks noChangeShapeType="1"/>
              </p:cNvSpPr>
              <p:nvPr/>
            </p:nvSpPr>
            <p:spPr bwMode="auto">
              <a:xfrm flipV="1">
                <a:off x="3729" y="970"/>
                <a:ext cx="0" cy="308"/>
              </a:xfrm>
              <a:prstGeom prst="line">
                <a:avLst/>
              </a:prstGeom>
              <a:noFill/>
              <a:ln w="222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8" name="Text Box 87"/>
              <p:cNvSpPr txBox="1">
                <a:spLocks noChangeArrowheads="1"/>
              </p:cNvSpPr>
              <p:nvPr/>
            </p:nvSpPr>
            <p:spPr bwMode="auto">
              <a:xfrm>
                <a:off x="3327" y="1319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rgbClr val="0000FF"/>
                    </a:solidFill>
                    <a:ea typeface="宋体" panose="02010600030101010101" pitchFamily="2" charset="-122"/>
                  </a:rPr>
                  <a:t>9mA</a:t>
                </a:r>
              </a:p>
            </p:txBody>
          </p:sp>
          <p:sp>
            <p:nvSpPr>
              <p:cNvPr id="63559" name="Line 89"/>
              <p:cNvSpPr>
                <a:spLocks noChangeShapeType="1"/>
              </p:cNvSpPr>
              <p:nvPr/>
            </p:nvSpPr>
            <p:spPr bwMode="auto">
              <a:xfrm>
                <a:off x="5215" y="953"/>
                <a:ext cx="0" cy="297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0" name="Line 90"/>
              <p:cNvSpPr>
                <a:spLocks noChangeShapeType="1"/>
              </p:cNvSpPr>
              <p:nvPr/>
            </p:nvSpPr>
            <p:spPr bwMode="auto">
              <a:xfrm>
                <a:off x="3793" y="890"/>
                <a:ext cx="1345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1" name="Line 91"/>
              <p:cNvSpPr>
                <a:spLocks noChangeShapeType="1"/>
              </p:cNvSpPr>
              <p:nvPr/>
            </p:nvSpPr>
            <p:spPr bwMode="auto">
              <a:xfrm>
                <a:off x="3793" y="1922"/>
                <a:ext cx="1345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3562" name="Object 92"/>
              <p:cNvGraphicFramePr>
                <a:graphicFrameLocks noChangeAspect="1"/>
              </p:cNvGraphicFramePr>
              <p:nvPr/>
            </p:nvGraphicFramePr>
            <p:xfrm>
              <a:off x="5202" y="923"/>
              <a:ext cx="198" cy="288"/>
            </p:xfrm>
            <a:graphic>
              <a:graphicData uri="http://schemas.openxmlformats.org/presentationml/2006/ole">
                <p:oleObj spid="_x0000_s66585" name="Equation" r:id="rId4" imgW="123721" imgH="200070" progId="">
                  <p:embed/>
                </p:oleObj>
              </a:graphicData>
            </a:graphic>
          </p:graphicFrame>
          <p:sp>
            <p:nvSpPr>
              <p:cNvPr id="63563" name="Text Box 93"/>
              <p:cNvSpPr txBox="1">
                <a:spLocks noChangeArrowheads="1"/>
              </p:cNvSpPr>
              <p:nvPr/>
            </p:nvSpPr>
            <p:spPr bwMode="auto">
              <a:xfrm>
                <a:off x="4958" y="1098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63564" name="Text Box 94"/>
              <p:cNvSpPr txBox="1">
                <a:spLocks noChangeArrowheads="1"/>
              </p:cNvSpPr>
              <p:nvPr/>
            </p:nvSpPr>
            <p:spPr bwMode="auto">
              <a:xfrm>
                <a:off x="4958" y="1400"/>
                <a:ext cx="18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63565" name="Text Box 95"/>
              <p:cNvSpPr txBox="1">
                <a:spLocks noChangeArrowheads="1"/>
              </p:cNvSpPr>
              <p:nvPr/>
            </p:nvSpPr>
            <p:spPr bwMode="auto">
              <a:xfrm>
                <a:off x="5243" y="1240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1800" i="1"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63566" name="Text Box 96"/>
              <p:cNvSpPr txBox="1">
                <a:spLocks noChangeArrowheads="1"/>
              </p:cNvSpPr>
              <p:nvPr/>
            </p:nvSpPr>
            <p:spPr bwMode="auto">
              <a:xfrm>
                <a:off x="4087" y="1495"/>
                <a:ext cx="6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ea typeface="宋体" panose="02010600030101010101" pitchFamily="2" charset="-122"/>
                  </a:rPr>
                  <a:t>6k</a:t>
                </a:r>
                <a:r>
                  <a:rPr kumimoji="1" lang="en-US" altLang="zh-CN" sz="1800"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63567" name="Text Box 97"/>
              <p:cNvSpPr txBox="1">
                <a:spLocks noChangeArrowheads="1"/>
              </p:cNvSpPr>
              <p:nvPr/>
            </p:nvSpPr>
            <p:spPr bwMode="auto">
              <a:xfrm>
                <a:off x="4067" y="1258"/>
                <a:ext cx="5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1800">
                    <a:ea typeface="宋体" panose="02010600030101010101" pitchFamily="2" charset="-122"/>
                  </a:rPr>
                  <a:t>  </a:t>
                </a:r>
                <a:r>
                  <a:rPr kumimoji="1" lang="en-US" altLang="zh-CN" sz="1800" i="1"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1800" baseline="-25000">
                    <a:ea typeface="宋体" panose="02010600030101010101" pitchFamily="2" charset="-122"/>
                  </a:rPr>
                  <a:t>2</a:t>
                </a:r>
                <a:endParaRPr kumimoji="1" lang="en-US" altLang="zh-CN" sz="18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14892" name="Text Box 172"/>
          <p:cNvSpPr txBox="1">
            <a:spLocks noChangeArrowheads="1"/>
          </p:cNvSpPr>
          <p:nvPr/>
        </p:nvSpPr>
        <p:spPr bwMode="auto">
          <a:xfrm>
            <a:off x="1635125" y="3440113"/>
            <a:ext cx="3944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en-US" altLang="zh-CN" b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等效电路可求得</a:t>
            </a:r>
          </a:p>
        </p:txBody>
      </p:sp>
      <p:graphicFrame>
        <p:nvGraphicFramePr>
          <p:cNvPr id="414893" name="Object 173"/>
          <p:cNvGraphicFramePr>
            <a:graphicFrameLocks noChangeAspect="1"/>
          </p:cNvGraphicFramePr>
          <p:nvPr/>
        </p:nvGraphicFramePr>
        <p:xfrm>
          <a:off x="2246313" y="4068763"/>
          <a:ext cx="4079875" cy="509587"/>
        </p:xfrm>
        <a:graphic>
          <a:graphicData uri="http://schemas.openxmlformats.org/presentationml/2006/ole">
            <p:oleObj spid="_x0000_s66586" name="Equation" r:id="rId5" imgW="2076512" imgH="209520" progId="">
              <p:embed/>
            </p:oleObj>
          </a:graphicData>
        </a:graphic>
      </p:graphicFrame>
      <p:sp>
        <p:nvSpPr>
          <p:cNvPr id="414894" name="Text Box 174"/>
          <p:cNvSpPr txBox="1">
            <a:spLocks noChangeArrowheads="1"/>
          </p:cNvSpPr>
          <p:nvPr/>
        </p:nvSpPr>
        <p:spPr bwMode="auto">
          <a:xfrm>
            <a:off x="1608138" y="472757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由换路定律</a:t>
            </a:r>
          </a:p>
        </p:txBody>
      </p:sp>
      <p:sp>
        <p:nvSpPr>
          <p:cNvPr id="414896" name="Rectangle 176"/>
          <p:cNvSpPr>
            <a:spLocks noChangeArrowheads="1"/>
          </p:cNvSpPr>
          <p:nvPr/>
        </p:nvSpPr>
        <p:spPr bwMode="auto">
          <a:xfrm>
            <a:off x="6364288" y="3163888"/>
            <a:ext cx="2185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i="1">
                <a:ea typeface="黑体" panose="02010609060101010101" pitchFamily="49" charset="-122"/>
              </a:rPr>
              <a:t>t</a:t>
            </a:r>
            <a:r>
              <a:rPr lang="en-US" altLang="zh-CN" sz="1800" b="1">
                <a:ea typeface="黑体" panose="02010609060101010101" pitchFamily="49" charset="-122"/>
              </a:rPr>
              <a:t>=0</a:t>
            </a:r>
            <a:r>
              <a:rPr lang="en-US" altLang="zh-CN" sz="1800" b="1" baseline="-25000">
                <a:ea typeface="黑体" panose="02010609060101010101" pitchFamily="49" charset="-122"/>
              </a:rPr>
              <a:t>-</a:t>
            </a:r>
            <a:r>
              <a:rPr lang="zh-CN" altLang="en-US" sz="1800" b="1">
                <a:ea typeface="黑体" panose="02010609060101010101" pitchFamily="49" charset="-122"/>
              </a:rPr>
              <a:t>等效电路</a:t>
            </a:r>
          </a:p>
        </p:txBody>
      </p:sp>
      <p:grpSp>
        <p:nvGrpSpPr>
          <p:cNvPr id="4" name="Group 291"/>
          <p:cNvGrpSpPr>
            <a:grpSpLocks/>
          </p:cNvGrpSpPr>
          <p:nvPr/>
        </p:nvGrpSpPr>
        <p:grpSpPr bwMode="auto">
          <a:xfrm>
            <a:off x="661988" y="998538"/>
            <a:ext cx="4540250" cy="2132012"/>
            <a:chOff x="417" y="629"/>
            <a:chExt cx="2860" cy="1343"/>
          </a:xfrm>
        </p:grpSpPr>
        <p:sp>
          <p:nvSpPr>
            <p:cNvPr id="63502" name="Text Box 274"/>
            <p:cNvSpPr txBox="1">
              <a:spLocks noChangeArrowheads="1"/>
            </p:cNvSpPr>
            <p:nvPr/>
          </p:nvSpPr>
          <p:spPr bwMode="auto">
            <a:xfrm>
              <a:off x="2749" y="136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3k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63503" name="Group 289"/>
            <p:cNvGrpSpPr>
              <a:grpSpLocks/>
            </p:cNvGrpSpPr>
            <p:nvPr/>
          </p:nvGrpSpPr>
          <p:grpSpPr bwMode="auto">
            <a:xfrm>
              <a:off x="417" y="629"/>
              <a:ext cx="2660" cy="1343"/>
              <a:chOff x="417" y="629"/>
              <a:chExt cx="2660" cy="1343"/>
            </a:xfrm>
          </p:grpSpPr>
          <p:sp>
            <p:nvSpPr>
              <p:cNvPr id="63504" name="Text Box 249"/>
              <p:cNvSpPr txBox="1">
                <a:spLocks noChangeArrowheads="1"/>
              </p:cNvSpPr>
              <p:nvPr/>
            </p:nvSpPr>
            <p:spPr bwMode="auto">
              <a:xfrm flipH="1">
                <a:off x="2351" y="629"/>
                <a:ext cx="5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63505" name="Oval 250"/>
              <p:cNvSpPr>
                <a:spLocks noChangeArrowheads="1"/>
              </p:cNvSpPr>
              <p:nvPr/>
            </p:nvSpPr>
            <p:spPr bwMode="auto">
              <a:xfrm flipV="1">
                <a:off x="783" y="1336"/>
                <a:ext cx="227" cy="226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3506" name="Line 251"/>
              <p:cNvSpPr>
                <a:spLocks noChangeShapeType="1"/>
              </p:cNvSpPr>
              <p:nvPr/>
            </p:nvSpPr>
            <p:spPr bwMode="auto">
              <a:xfrm flipV="1">
                <a:off x="783" y="1449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7" name="Line 252"/>
              <p:cNvSpPr>
                <a:spLocks noChangeShapeType="1"/>
              </p:cNvSpPr>
              <p:nvPr/>
            </p:nvSpPr>
            <p:spPr bwMode="auto">
              <a:xfrm>
                <a:off x="897" y="1562"/>
                <a:ext cx="0" cy="39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8" name="Line 253"/>
              <p:cNvSpPr>
                <a:spLocks noChangeShapeType="1"/>
              </p:cNvSpPr>
              <p:nvPr/>
            </p:nvSpPr>
            <p:spPr bwMode="auto">
              <a:xfrm>
                <a:off x="897" y="940"/>
                <a:ext cx="0" cy="39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9" name="Rectangle 254"/>
              <p:cNvSpPr>
                <a:spLocks noChangeArrowheads="1"/>
              </p:cNvSpPr>
              <p:nvPr/>
            </p:nvSpPr>
            <p:spPr bwMode="auto">
              <a:xfrm>
                <a:off x="1345" y="1307"/>
                <a:ext cx="114" cy="249"/>
              </a:xfrm>
              <a:prstGeom prst="rect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3510" name="Line 255"/>
              <p:cNvSpPr>
                <a:spLocks noChangeShapeType="1"/>
              </p:cNvSpPr>
              <p:nvPr/>
            </p:nvSpPr>
            <p:spPr bwMode="auto">
              <a:xfrm>
                <a:off x="1402" y="1561"/>
                <a:ext cx="0" cy="39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1" name="Line 256"/>
              <p:cNvSpPr>
                <a:spLocks noChangeShapeType="1"/>
              </p:cNvSpPr>
              <p:nvPr/>
            </p:nvSpPr>
            <p:spPr bwMode="auto">
              <a:xfrm flipV="1">
                <a:off x="1402" y="933"/>
                <a:ext cx="0" cy="388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2" name="Line 257"/>
              <p:cNvSpPr>
                <a:spLocks noChangeShapeType="1"/>
              </p:cNvSpPr>
              <p:nvPr/>
            </p:nvSpPr>
            <p:spPr bwMode="auto">
              <a:xfrm>
                <a:off x="1818" y="1371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3" name="Line 258"/>
              <p:cNvSpPr>
                <a:spLocks noChangeShapeType="1"/>
              </p:cNvSpPr>
              <p:nvPr/>
            </p:nvSpPr>
            <p:spPr bwMode="auto">
              <a:xfrm>
                <a:off x="1818" y="1456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4" name="Line 259"/>
              <p:cNvSpPr>
                <a:spLocks noChangeShapeType="1"/>
              </p:cNvSpPr>
              <p:nvPr/>
            </p:nvSpPr>
            <p:spPr bwMode="auto">
              <a:xfrm>
                <a:off x="1932" y="933"/>
                <a:ext cx="0" cy="44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5" name="Line 260"/>
              <p:cNvSpPr>
                <a:spLocks noChangeShapeType="1"/>
              </p:cNvSpPr>
              <p:nvPr/>
            </p:nvSpPr>
            <p:spPr bwMode="auto">
              <a:xfrm>
                <a:off x="1932" y="1470"/>
                <a:ext cx="0" cy="488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6" name="Line 261"/>
              <p:cNvSpPr>
                <a:spLocks noChangeShapeType="1"/>
              </p:cNvSpPr>
              <p:nvPr/>
            </p:nvSpPr>
            <p:spPr bwMode="auto">
              <a:xfrm>
                <a:off x="2726" y="1609"/>
                <a:ext cx="0" cy="363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7" name="Line 262"/>
              <p:cNvSpPr>
                <a:spLocks noChangeShapeType="1"/>
              </p:cNvSpPr>
              <p:nvPr/>
            </p:nvSpPr>
            <p:spPr bwMode="auto">
              <a:xfrm flipV="1">
                <a:off x="2726" y="912"/>
                <a:ext cx="0" cy="39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8" name="Line 263"/>
              <p:cNvSpPr>
                <a:spLocks noChangeShapeType="1"/>
              </p:cNvSpPr>
              <p:nvPr/>
            </p:nvSpPr>
            <p:spPr bwMode="auto">
              <a:xfrm flipV="1">
                <a:off x="811" y="966"/>
                <a:ext cx="0" cy="335"/>
              </a:xfrm>
              <a:prstGeom prst="line">
                <a:avLst/>
              </a:prstGeom>
              <a:noFill/>
              <a:ln w="222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9" name="Text Box 264"/>
              <p:cNvSpPr txBox="1">
                <a:spLocks noChangeArrowheads="1"/>
              </p:cNvSpPr>
              <p:nvPr/>
            </p:nvSpPr>
            <p:spPr bwMode="auto">
              <a:xfrm>
                <a:off x="417" y="1349"/>
                <a:ext cx="4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rgbClr val="0000FF"/>
                    </a:solidFill>
                    <a:ea typeface="宋体" panose="02010600030101010101" pitchFamily="2" charset="-122"/>
                  </a:rPr>
                  <a:t>9mA</a:t>
                </a:r>
              </a:p>
            </p:txBody>
          </p:sp>
          <p:sp>
            <p:nvSpPr>
              <p:cNvPr id="63520" name="Text Box 265"/>
              <p:cNvSpPr txBox="1">
                <a:spLocks noChangeArrowheads="1"/>
              </p:cNvSpPr>
              <p:nvPr/>
            </p:nvSpPr>
            <p:spPr bwMode="auto">
              <a:xfrm>
                <a:off x="1028" y="1486"/>
                <a:ext cx="6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rgbClr val="0000FF"/>
                    </a:solidFill>
                    <a:ea typeface="宋体" panose="02010600030101010101" pitchFamily="2" charset="-122"/>
                  </a:rPr>
                  <a:t>6k</a:t>
                </a:r>
                <a:r>
                  <a:rPr kumimoji="1" lang="en-US" altLang="zh-CN" sz="180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3521" name="Text Box 266"/>
              <p:cNvSpPr txBox="1">
                <a:spLocks noChangeArrowheads="1"/>
              </p:cNvSpPr>
              <p:nvPr/>
            </p:nvSpPr>
            <p:spPr bwMode="auto">
              <a:xfrm>
                <a:off x="2010" y="1416"/>
                <a:ext cx="55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rgbClr val="0000FF"/>
                    </a:solidFill>
                    <a:ea typeface="宋体" panose="02010600030101010101" pitchFamily="2" charset="-122"/>
                  </a:rPr>
                  <a:t>2</a:t>
                </a:r>
                <a:r>
                  <a:rPr kumimoji="1" lang="en-US" altLang="zh-CN" sz="180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F</a:t>
                </a:r>
                <a:endPara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3522" name="Line 267"/>
              <p:cNvSpPr>
                <a:spLocks noChangeShapeType="1"/>
              </p:cNvSpPr>
              <p:nvPr/>
            </p:nvSpPr>
            <p:spPr bwMode="auto">
              <a:xfrm>
                <a:off x="2016" y="989"/>
                <a:ext cx="0" cy="297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3" name="Line 268"/>
              <p:cNvSpPr>
                <a:spLocks noChangeShapeType="1"/>
              </p:cNvSpPr>
              <p:nvPr/>
            </p:nvSpPr>
            <p:spPr bwMode="auto">
              <a:xfrm>
                <a:off x="882" y="926"/>
                <a:ext cx="1277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4" name="Oval 269"/>
              <p:cNvSpPr>
                <a:spLocks noChangeArrowheads="1"/>
              </p:cNvSpPr>
              <p:nvPr/>
            </p:nvSpPr>
            <p:spPr bwMode="auto">
              <a:xfrm flipH="1">
                <a:off x="2435" y="898"/>
                <a:ext cx="57" cy="56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3525" name="Oval 270"/>
              <p:cNvSpPr>
                <a:spLocks noChangeArrowheads="1"/>
              </p:cNvSpPr>
              <p:nvPr/>
            </p:nvSpPr>
            <p:spPr bwMode="auto">
              <a:xfrm flipH="1">
                <a:off x="2152" y="898"/>
                <a:ext cx="56" cy="56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3526" name="Line 271"/>
              <p:cNvSpPr>
                <a:spLocks noChangeShapeType="1"/>
              </p:cNvSpPr>
              <p:nvPr/>
            </p:nvSpPr>
            <p:spPr bwMode="auto">
              <a:xfrm flipH="1" flipV="1">
                <a:off x="2194" y="770"/>
                <a:ext cx="263" cy="128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7" name="Line 272"/>
              <p:cNvSpPr>
                <a:spLocks noChangeShapeType="1"/>
              </p:cNvSpPr>
              <p:nvPr/>
            </p:nvSpPr>
            <p:spPr bwMode="auto">
              <a:xfrm>
                <a:off x="2499" y="926"/>
                <a:ext cx="234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8" name="Line 273"/>
              <p:cNvSpPr>
                <a:spLocks noChangeShapeType="1"/>
              </p:cNvSpPr>
              <p:nvPr/>
            </p:nvSpPr>
            <p:spPr bwMode="auto">
              <a:xfrm>
                <a:off x="882" y="1958"/>
                <a:ext cx="1851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9" name="Line 275"/>
              <p:cNvSpPr>
                <a:spLocks noChangeShapeType="1"/>
              </p:cNvSpPr>
              <p:nvPr/>
            </p:nvSpPr>
            <p:spPr bwMode="auto">
              <a:xfrm>
                <a:off x="2804" y="976"/>
                <a:ext cx="0" cy="297"/>
              </a:xfrm>
              <a:prstGeom prst="line">
                <a:avLst/>
              </a:prstGeom>
              <a:noFill/>
              <a:ln w="222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0" name="Text Box 276"/>
              <p:cNvSpPr txBox="1">
                <a:spLocks noChangeArrowheads="1"/>
              </p:cNvSpPr>
              <p:nvPr/>
            </p:nvSpPr>
            <p:spPr bwMode="auto">
              <a:xfrm>
                <a:off x="2638" y="633"/>
                <a:ext cx="43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i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1800">
                    <a:solidFill>
                      <a:srgbClr val="FF3300"/>
                    </a:solidFill>
                    <a:ea typeface="宋体" panose="02010600030101010101" pitchFamily="2" charset="-122"/>
                  </a:rPr>
                  <a:t>=0</a:t>
                </a:r>
              </a:p>
            </p:txBody>
          </p:sp>
          <p:graphicFrame>
            <p:nvGraphicFramePr>
              <p:cNvPr id="63531" name="Object 277"/>
              <p:cNvGraphicFramePr>
                <a:graphicFrameLocks noChangeAspect="1"/>
              </p:cNvGraphicFramePr>
              <p:nvPr/>
            </p:nvGraphicFramePr>
            <p:xfrm>
              <a:off x="2042" y="1010"/>
              <a:ext cx="185" cy="268"/>
            </p:xfrm>
            <a:graphic>
              <a:graphicData uri="http://schemas.openxmlformats.org/presentationml/2006/ole">
                <p:oleObj spid="_x0000_s66587" name="Equation" r:id="rId6" imgW="123721" imgH="200070" progId="">
                  <p:embed/>
                </p:oleObj>
              </a:graphicData>
            </a:graphic>
          </p:graphicFrame>
          <p:graphicFrame>
            <p:nvGraphicFramePr>
              <p:cNvPr id="63532" name="Object 278"/>
              <p:cNvGraphicFramePr>
                <a:graphicFrameLocks noChangeAspect="1"/>
              </p:cNvGraphicFramePr>
              <p:nvPr/>
            </p:nvGraphicFramePr>
            <p:xfrm>
              <a:off x="2803" y="961"/>
              <a:ext cx="169" cy="251"/>
            </p:xfrm>
            <a:graphic>
              <a:graphicData uri="http://schemas.openxmlformats.org/presentationml/2006/ole">
                <p:oleObj spid="_x0000_s66588" name="公式" r:id="rId7" imgW="114266" imgH="190620" progId="">
                  <p:embed/>
                </p:oleObj>
              </a:graphicData>
            </a:graphic>
          </p:graphicFrame>
          <p:graphicFrame>
            <p:nvGraphicFramePr>
              <p:cNvPr id="63533" name="Object 279"/>
              <p:cNvGraphicFramePr>
                <a:graphicFrameLocks noChangeAspect="1"/>
              </p:cNvGraphicFramePr>
              <p:nvPr/>
            </p:nvGraphicFramePr>
            <p:xfrm>
              <a:off x="1563" y="1261"/>
              <a:ext cx="250" cy="287"/>
            </p:xfrm>
            <a:graphic>
              <a:graphicData uri="http://schemas.openxmlformats.org/presentationml/2006/ole">
                <p:oleObj spid="_x0000_s66589" name="Equation" r:id="rId8" imgW="161810" imgH="200070" progId="">
                  <p:embed/>
                </p:oleObj>
              </a:graphicData>
            </a:graphic>
          </p:graphicFrame>
          <p:sp>
            <p:nvSpPr>
              <p:cNvPr id="63534" name="Text Box 280"/>
              <p:cNvSpPr txBox="1">
                <a:spLocks noChangeArrowheads="1"/>
              </p:cNvSpPr>
              <p:nvPr/>
            </p:nvSpPr>
            <p:spPr bwMode="auto">
              <a:xfrm>
                <a:off x="1773" y="1154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63535" name="Text Box 281"/>
              <p:cNvSpPr txBox="1">
                <a:spLocks noChangeArrowheads="1"/>
              </p:cNvSpPr>
              <p:nvPr/>
            </p:nvSpPr>
            <p:spPr bwMode="auto">
              <a:xfrm>
                <a:off x="1762" y="1467"/>
                <a:ext cx="18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63536" name="Text Box 282"/>
              <p:cNvSpPr txBox="1">
                <a:spLocks noChangeArrowheads="1"/>
              </p:cNvSpPr>
              <p:nvPr/>
            </p:nvSpPr>
            <p:spPr bwMode="auto">
              <a:xfrm>
                <a:off x="2035" y="1271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1800" i="1"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63537" name="Rectangle 283"/>
              <p:cNvSpPr>
                <a:spLocks noChangeArrowheads="1"/>
              </p:cNvSpPr>
              <p:nvPr/>
            </p:nvSpPr>
            <p:spPr bwMode="auto">
              <a:xfrm>
                <a:off x="2659" y="1321"/>
                <a:ext cx="114" cy="288"/>
              </a:xfrm>
              <a:prstGeom prst="rect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3538" name="Text Box 284"/>
              <p:cNvSpPr txBox="1">
                <a:spLocks noChangeArrowheads="1"/>
              </p:cNvSpPr>
              <p:nvPr/>
            </p:nvSpPr>
            <p:spPr bwMode="auto">
              <a:xfrm>
                <a:off x="1018" y="1297"/>
                <a:ext cx="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1800" b="1" i="1">
                    <a:ea typeface="宋体" panose="02010600030101010101" pitchFamily="2" charset="-122"/>
                  </a:rPr>
                  <a:t>  </a:t>
                </a:r>
                <a:r>
                  <a:rPr kumimoji="1" lang="en-US" altLang="zh-CN" sz="1800" i="1"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1800" baseline="-25000">
                    <a:ea typeface="宋体" panose="02010600030101010101" pitchFamily="2" charset="-122"/>
                  </a:rPr>
                  <a:t>1</a:t>
                </a:r>
              </a:p>
            </p:txBody>
          </p:sp>
          <p:graphicFrame>
            <p:nvGraphicFramePr>
              <p:cNvPr id="63539" name="Object 285"/>
              <p:cNvGraphicFramePr>
                <a:graphicFrameLocks noChangeAspect="1"/>
              </p:cNvGraphicFramePr>
              <p:nvPr/>
            </p:nvGraphicFramePr>
            <p:xfrm>
              <a:off x="2863" y="1685"/>
              <a:ext cx="72" cy="136"/>
            </p:xfrm>
            <a:graphic>
              <a:graphicData uri="http://schemas.openxmlformats.org/presentationml/2006/ole">
                <p:oleObj spid="_x0000_s66590" name="公式" r:id="rId9" imgW="114151" imgH="215619" progId="">
                  <p:embed/>
                </p:oleObj>
              </a:graphicData>
            </a:graphic>
          </p:graphicFrame>
          <p:graphicFrame>
            <p:nvGraphicFramePr>
              <p:cNvPr id="63540" name="Object 286"/>
              <p:cNvGraphicFramePr>
                <a:graphicFrameLocks noChangeAspect="1"/>
              </p:cNvGraphicFramePr>
              <p:nvPr/>
            </p:nvGraphicFramePr>
            <p:xfrm>
              <a:off x="2863" y="1685"/>
              <a:ext cx="72" cy="136"/>
            </p:xfrm>
            <a:graphic>
              <a:graphicData uri="http://schemas.openxmlformats.org/presentationml/2006/ole">
                <p:oleObj spid="_x0000_s66591" name="公式" r:id="rId10" imgW="114151" imgH="215619" progId="">
                  <p:embed/>
                </p:oleObj>
              </a:graphicData>
            </a:graphic>
          </p:graphicFrame>
          <p:graphicFrame>
            <p:nvGraphicFramePr>
              <p:cNvPr id="63541" name="Object 287"/>
              <p:cNvGraphicFramePr>
                <a:graphicFrameLocks noChangeAspect="1"/>
              </p:cNvGraphicFramePr>
              <p:nvPr/>
            </p:nvGraphicFramePr>
            <p:xfrm>
              <a:off x="2452" y="1357"/>
              <a:ext cx="176" cy="191"/>
            </p:xfrm>
            <a:graphic>
              <a:graphicData uri="http://schemas.openxmlformats.org/presentationml/2006/ole">
                <p:oleObj spid="_x0000_s66592" name="公式" r:id="rId11" imgW="161810" imgH="190620" progId="">
                  <p:embed/>
                </p:oleObj>
              </a:graphicData>
            </a:graphic>
          </p:graphicFrame>
          <p:sp>
            <p:nvSpPr>
              <p:cNvPr id="63542" name="Freeform 288"/>
              <p:cNvSpPr>
                <a:spLocks/>
              </p:cNvSpPr>
              <p:nvPr/>
            </p:nvSpPr>
            <p:spPr bwMode="auto">
              <a:xfrm>
                <a:off x="2281" y="759"/>
                <a:ext cx="188" cy="273"/>
              </a:xfrm>
              <a:custGeom>
                <a:avLst/>
                <a:gdLst>
                  <a:gd name="T0" fmla="*/ 188 w 188"/>
                  <a:gd name="T1" fmla="*/ 0 h 273"/>
                  <a:gd name="T2" fmla="*/ 52 w 188"/>
                  <a:gd name="T3" fmla="*/ 91 h 273"/>
                  <a:gd name="T4" fmla="*/ 7 w 188"/>
                  <a:gd name="T5" fmla="*/ 273 h 273"/>
                  <a:gd name="T6" fmla="*/ 0 60000 65536"/>
                  <a:gd name="T7" fmla="*/ 0 60000 65536"/>
                  <a:gd name="T8" fmla="*/ 0 60000 65536"/>
                  <a:gd name="T9" fmla="*/ 0 w 188"/>
                  <a:gd name="T10" fmla="*/ 0 h 273"/>
                  <a:gd name="T11" fmla="*/ 188 w 188"/>
                  <a:gd name="T12" fmla="*/ 273 h 2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8" h="273">
                    <a:moveTo>
                      <a:pt x="188" y="0"/>
                    </a:moveTo>
                    <a:cubicBezTo>
                      <a:pt x="135" y="23"/>
                      <a:pt x="82" y="46"/>
                      <a:pt x="52" y="91"/>
                    </a:cubicBezTo>
                    <a:cubicBezTo>
                      <a:pt x="22" y="136"/>
                      <a:pt x="0" y="243"/>
                      <a:pt x="7" y="27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93"/>
          <p:cNvGrpSpPr>
            <a:grpSpLocks/>
          </p:cNvGrpSpPr>
          <p:nvPr/>
        </p:nvGrpSpPr>
        <p:grpSpPr bwMode="auto">
          <a:xfrm>
            <a:off x="538163" y="501650"/>
            <a:ext cx="3352800" cy="485775"/>
            <a:chOff x="538163" y="501042"/>
            <a:chExt cx="3352800" cy="486949"/>
          </a:xfrm>
        </p:grpSpPr>
        <p:sp>
          <p:nvSpPr>
            <p:cNvPr id="63500" name="Text Box 179"/>
            <p:cNvSpPr txBox="1">
              <a:spLocks noChangeArrowheads="1"/>
            </p:cNvSpPr>
            <p:nvPr/>
          </p:nvSpPr>
          <p:spPr bwMode="auto">
            <a:xfrm>
              <a:off x="538163" y="503238"/>
              <a:ext cx="3352800" cy="462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ea typeface="黑体" panose="02010609060101010101" pitchFamily="49" charset="-122"/>
                </a:rPr>
                <a:t>1</a:t>
              </a:r>
              <a:r>
                <a:rPr kumimoji="1" lang="en-US" altLang="zh-CN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) </a:t>
              </a:r>
              <a:r>
                <a:rPr kumimoji="1" lang="zh-CN" altLang="en-US" b="1">
                  <a:solidFill>
                    <a:srgbClr val="6600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确定初始值</a:t>
              </a:r>
            </a:p>
          </p:txBody>
        </p:sp>
        <p:graphicFrame>
          <p:nvGraphicFramePr>
            <p:cNvPr id="63501" name="Object 288"/>
            <p:cNvGraphicFramePr>
              <a:graphicFrameLocks noChangeAspect="1"/>
            </p:cNvGraphicFramePr>
            <p:nvPr/>
          </p:nvGraphicFramePr>
          <p:xfrm>
            <a:off x="2439444" y="501042"/>
            <a:ext cx="973898" cy="486949"/>
          </p:xfrm>
          <a:graphic>
            <a:graphicData uri="http://schemas.openxmlformats.org/presentationml/2006/ole">
              <p:oleObj spid="_x0000_s66593" name="Equation" r:id="rId12" imgW="457200" imgH="228600" progId="">
                <p:embed/>
              </p:oleObj>
            </a:graphicData>
          </a:graphic>
        </p:graphicFrame>
      </p:grpSp>
      <p:graphicFrame>
        <p:nvGraphicFramePr>
          <p:cNvPr id="95" name="Object 289"/>
          <p:cNvGraphicFramePr>
            <a:graphicFrameLocks noChangeAspect="1"/>
          </p:cNvGraphicFramePr>
          <p:nvPr/>
        </p:nvGraphicFramePr>
        <p:xfrm>
          <a:off x="2243138" y="5253038"/>
          <a:ext cx="3067050" cy="493712"/>
        </p:xfrm>
        <a:graphic>
          <a:graphicData uri="http://schemas.openxmlformats.org/presentationml/2006/ole">
            <p:oleObj spid="_x0000_s66594" name="Equation" r:id="rId13" imgW="1422400" imgH="228600" progId="">
              <p:embed/>
            </p:oleObj>
          </a:graphicData>
        </a:graphic>
      </p:graphicFrame>
      <p:pic>
        <p:nvPicPr>
          <p:cNvPr id="63499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977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1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892" grpId="0"/>
      <p:bldP spid="414894" grpId="0"/>
      <p:bldP spid="41489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95" name="Text Box 151"/>
          <p:cNvSpPr txBox="1">
            <a:spLocks noChangeArrowheads="1"/>
          </p:cNvSpPr>
          <p:nvPr/>
        </p:nvSpPr>
        <p:spPr bwMode="auto">
          <a:xfrm>
            <a:off x="733425" y="4095750"/>
            <a:ext cx="398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kumimoji="1" lang="en-US" altLang="zh-CN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b="1" baseline="-25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kumimoji="1" lang="zh-CN" altLang="en-US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等效电路可求得</a:t>
            </a:r>
          </a:p>
        </p:txBody>
      </p:sp>
      <p:sp>
        <p:nvSpPr>
          <p:cNvPr id="415912" name="AutoShape 168"/>
          <p:cNvSpPr>
            <a:spLocks noChangeArrowheads="1"/>
          </p:cNvSpPr>
          <p:nvPr/>
        </p:nvSpPr>
        <p:spPr bwMode="auto">
          <a:xfrm rot="5400000">
            <a:off x="6950075" y="3135313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gradFill rotWithShape="0">
            <a:gsLst>
              <a:gs pos="0">
                <a:srgbClr val="000000"/>
              </a:gs>
              <a:gs pos="100000">
                <a:srgbClr val="FF33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5915" name="Object 171"/>
          <p:cNvGraphicFramePr>
            <a:graphicFrameLocks noChangeAspect="1"/>
          </p:cNvGraphicFramePr>
          <p:nvPr/>
        </p:nvGraphicFramePr>
        <p:xfrm>
          <a:off x="755650" y="5524500"/>
          <a:ext cx="3297238" cy="752475"/>
        </p:xfrm>
        <a:graphic>
          <a:graphicData uri="http://schemas.openxmlformats.org/presentationml/2006/ole">
            <p:oleObj spid="_x0000_s67614" name="Equation" r:id="rId3" imgW="1800166" imgH="362070" progId="">
              <p:embed/>
            </p:oleObj>
          </a:graphicData>
        </a:graphic>
      </p:graphicFrame>
      <p:graphicFrame>
        <p:nvGraphicFramePr>
          <p:cNvPr id="415920" name="Object 176"/>
          <p:cNvGraphicFramePr>
            <a:graphicFrameLocks noChangeAspect="1"/>
          </p:cNvGraphicFramePr>
          <p:nvPr/>
        </p:nvGraphicFramePr>
        <p:xfrm>
          <a:off x="758825" y="4678363"/>
          <a:ext cx="3057525" cy="768350"/>
        </p:xfrm>
        <a:graphic>
          <a:graphicData uri="http://schemas.openxmlformats.org/presentationml/2006/ole">
            <p:oleObj spid="_x0000_s67615" name="Equation" r:id="rId4" imgW="1647811" imgH="362070" progId="">
              <p:embed/>
            </p:oleObj>
          </a:graphicData>
        </a:graphic>
      </p:graphicFrame>
      <p:sp>
        <p:nvSpPr>
          <p:cNvPr id="415926" name="Rectangle 182"/>
          <p:cNvSpPr>
            <a:spLocks noChangeArrowheads="1"/>
          </p:cNvSpPr>
          <p:nvPr/>
        </p:nvSpPr>
        <p:spPr bwMode="auto">
          <a:xfrm>
            <a:off x="6232525" y="2441575"/>
            <a:ext cx="2185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i="1">
                <a:ea typeface="黑体" panose="02010609060101010101" pitchFamily="49" charset="-122"/>
              </a:rPr>
              <a:t>t</a:t>
            </a:r>
            <a:r>
              <a:rPr lang="en-US" altLang="zh-CN" sz="1800" b="1">
                <a:ea typeface="黑体" panose="02010609060101010101" pitchFamily="49" charset="-122"/>
              </a:rPr>
              <a:t>=0</a:t>
            </a:r>
            <a:r>
              <a:rPr lang="en-US" altLang="zh-CN" sz="1800" b="1" baseline="-25000">
                <a:ea typeface="黑体" panose="02010609060101010101" pitchFamily="49" charset="-122"/>
              </a:rPr>
              <a:t>+</a:t>
            </a:r>
            <a:r>
              <a:rPr lang="zh-CN" altLang="en-US" sz="1800" b="1">
                <a:ea typeface="黑体" panose="02010609060101010101" pitchFamily="49" charset="-122"/>
              </a:rPr>
              <a:t>等效电路</a:t>
            </a:r>
          </a:p>
        </p:txBody>
      </p:sp>
      <p:grpSp>
        <p:nvGrpSpPr>
          <p:cNvPr id="3" name="Group 317"/>
          <p:cNvGrpSpPr>
            <a:grpSpLocks/>
          </p:cNvGrpSpPr>
          <p:nvPr/>
        </p:nvGrpSpPr>
        <p:grpSpPr bwMode="auto">
          <a:xfrm>
            <a:off x="315913" y="1054100"/>
            <a:ext cx="3957637" cy="2111375"/>
            <a:chOff x="199" y="664"/>
            <a:chExt cx="2493" cy="1330"/>
          </a:xfrm>
        </p:grpSpPr>
        <p:sp>
          <p:nvSpPr>
            <p:cNvPr id="64576" name="Text Box 245"/>
            <p:cNvSpPr txBox="1">
              <a:spLocks noChangeArrowheads="1"/>
            </p:cNvSpPr>
            <p:nvPr/>
          </p:nvSpPr>
          <p:spPr bwMode="auto">
            <a:xfrm flipH="1">
              <a:off x="2108" y="664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64577" name="Oval 246"/>
            <p:cNvSpPr>
              <a:spLocks noChangeArrowheads="1"/>
            </p:cNvSpPr>
            <p:nvPr/>
          </p:nvSpPr>
          <p:spPr bwMode="auto">
            <a:xfrm flipV="1">
              <a:off x="540" y="1371"/>
              <a:ext cx="227" cy="22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78" name="Line 247"/>
            <p:cNvSpPr>
              <a:spLocks noChangeShapeType="1"/>
            </p:cNvSpPr>
            <p:nvPr/>
          </p:nvSpPr>
          <p:spPr bwMode="auto">
            <a:xfrm flipV="1">
              <a:off x="540" y="1484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9" name="Line 248"/>
            <p:cNvSpPr>
              <a:spLocks noChangeShapeType="1"/>
            </p:cNvSpPr>
            <p:nvPr/>
          </p:nvSpPr>
          <p:spPr bwMode="auto">
            <a:xfrm>
              <a:off x="654" y="1597"/>
              <a:ext cx="0" cy="39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0" name="Line 249"/>
            <p:cNvSpPr>
              <a:spLocks noChangeShapeType="1"/>
            </p:cNvSpPr>
            <p:nvPr/>
          </p:nvSpPr>
          <p:spPr bwMode="auto">
            <a:xfrm>
              <a:off x="654" y="961"/>
              <a:ext cx="0" cy="41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1" name="Rectangle 250"/>
            <p:cNvSpPr>
              <a:spLocks noChangeArrowheads="1"/>
            </p:cNvSpPr>
            <p:nvPr/>
          </p:nvSpPr>
          <p:spPr bwMode="auto">
            <a:xfrm>
              <a:off x="1102" y="1342"/>
              <a:ext cx="114" cy="249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82" name="Line 251"/>
            <p:cNvSpPr>
              <a:spLocks noChangeShapeType="1"/>
            </p:cNvSpPr>
            <p:nvPr/>
          </p:nvSpPr>
          <p:spPr bwMode="auto">
            <a:xfrm>
              <a:off x="1159" y="1596"/>
              <a:ext cx="0" cy="39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3" name="Line 252"/>
            <p:cNvSpPr>
              <a:spLocks noChangeShapeType="1"/>
            </p:cNvSpPr>
            <p:nvPr/>
          </p:nvSpPr>
          <p:spPr bwMode="auto">
            <a:xfrm flipV="1">
              <a:off x="1159" y="968"/>
              <a:ext cx="0" cy="38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4" name="Line 253"/>
            <p:cNvSpPr>
              <a:spLocks noChangeShapeType="1"/>
            </p:cNvSpPr>
            <p:nvPr/>
          </p:nvSpPr>
          <p:spPr bwMode="auto">
            <a:xfrm>
              <a:off x="1575" y="1406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5" name="Line 254"/>
            <p:cNvSpPr>
              <a:spLocks noChangeShapeType="1"/>
            </p:cNvSpPr>
            <p:nvPr/>
          </p:nvSpPr>
          <p:spPr bwMode="auto">
            <a:xfrm>
              <a:off x="1575" y="1491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6" name="Line 255"/>
            <p:cNvSpPr>
              <a:spLocks noChangeShapeType="1"/>
            </p:cNvSpPr>
            <p:nvPr/>
          </p:nvSpPr>
          <p:spPr bwMode="auto">
            <a:xfrm>
              <a:off x="1689" y="968"/>
              <a:ext cx="0" cy="45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7" name="Line 256"/>
            <p:cNvSpPr>
              <a:spLocks noChangeShapeType="1"/>
            </p:cNvSpPr>
            <p:nvPr/>
          </p:nvSpPr>
          <p:spPr bwMode="auto">
            <a:xfrm>
              <a:off x="1689" y="1505"/>
              <a:ext cx="0" cy="48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8" name="Line 257"/>
            <p:cNvSpPr>
              <a:spLocks noChangeShapeType="1"/>
            </p:cNvSpPr>
            <p:nvPr/>
          </p:nvSpPr>
          <p:spPr bwMode="auto">
            <a:xfrm>
              <a:off x="2483" y="1644"/>
              <a:ext cx="0" cy="35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9" name="Line 258"/>
            <p:cNvSpPr>
              <a:spLocks noChangeShapeType="1"/>
            </p:cNvSpPr>
            <p:nvPr/>
          </p:nvSpPr>
          <p:spPr bwMode="auto">
            <a:xfrm flipV="1">
              <a:off x="2483" y="947"/>
              <a:ext cx="0" cy="39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0" name="Line 259"/>
            <p:cNvSpPr>
              <a:spLocks noChangeShapeType="1"/>
            </p:cNvSpPr>
            <p:nvPr/>
          </p:nvSpPr>
          <p:spPr bwMode="auto">
            <a:xfrm flipV="1">
              <a:off x="595" y="1035"/>
              <a:ext cx="0" cy="269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1" name="Text Box 260"/>
            <p:cNvSpPr txBox="1">
              <a:spLocks noChangeArrowheads="1"/>
            </p:cNvSpPr>
            <p:nvPr/>
          </p:nvSpPr>
          <p:spPr bwMode="auto">
            <a:xfrm>
              <a:off x="199" y="1358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9mA</a:t>
              </a:r>
            </a:p>
          </p:txBody>
        </p:sp>
        <p:sp>
          <p:nvSpPr>
            <p:cNvPr id="64592" name="Text Box 261"/>
            <p:cNvSpPr txBox="1">
              <a:spLocks noChangeArrowheads="1"/>
            </p:cNvSpPr>
            <p:nvPr/>
          </p:nvSpPr>
          <p:spPr bwMode="auto">
            <a:xfrm>
              <a:off x="739" y="1528"/>
              <a:ext cx="6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6k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93" name="Text Box 262"/>
            <p:cNvSpPr txBox="1">
              <a:spLocks noChangeArrowheads="1"/>
            </p:cNvSpPr>
            <p:nvPr/>
          </p:nvSpPr>
          <p:spPr bwMode="auto">
            <a:xfrm>
              <a:off x="1727" y="1484"/>
              <a:ext cx="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94" name="Line 263"/>
            <p:cNvSpPr>
              <a:spLocks noChangeShapeType="1"/>
            </p:cNvSpPr>
            <p:nvPr/>
          </p:nvSpPr>
          <p:spPr bwMode="auto">
            <a:xfrm>
              <a:off x="1773" y="1024"/>
              <a:ext cx="0" cy="29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5" name="Line 264"/>
            <p:cNvSpPr>
              <a:spLocks noChangeShapeType="1"/>
            </p:cNvSpPr>
            <p:nvPr/>
          </p:nvSpPr>
          <p:spPr bwMode="auto">
            <a:xfrm>
              <a:off x="652" y="961"/>
              <a:ext cx="1264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6" name="Oval 265"/>
            <p:cNvSpPr>
              <a:spLocks noChangeArrowheads="1"/>
            </p:cNvSpPr>
            <p:nvPr/>
          </p:nvSpPr>
          <p:spPr bwMode="auto">
            <a:xfrm flipH="1">
              <a:off x="2192" y="933"/>
              <a:ext cx="57" cy="5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97" name="Oval 266"/>
            <p:cNvSpPr>
              <a:spLocks noChangeArrowheads="1"/>
            </p:cNvSpPr>
            <p:nvPr/>
          </p:nvSpPr>
          <p:spPr bwMode="auto">
            <a:xfrm flipH="1">
              <a:off x="1909" y="933"/>
              <a:ext cx="56" cy="5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98" name="Line 267"/>
            <p:cNvSpPr>
              <a:spLocks noChangeShapeType="1"/>
            </p:cNvSpPr>
            <p:nvPr/>
          </p:nvSpPr>
          <p:spPr bwMode="auto">
            <a:xfrm flipH="1" flipV="1">
              <a:off x="1951" y="805"/>
              <a:ext cx="263" cy="12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9" name="Line 268"/>
            <p:cNvSpPr>
              <a:spLocks noChangeShapeType="1"/>
            </p:cNvSpPr>
            <p:nvPr/>
          </p:nvSpPr>
          <p:spPr bwMode="auto">
            <a:xfrm>
              <a:off x="2256" y="961"/>
              <a:ext cx="234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0" name="Line 269"/>
            <p:cNvSpPr>
              <a:spLocks noChangeShapeType="1"/>
            </p:cNvSpPr>
            <p:nvPr/>
          </p:nvSpPr>
          <p:spPr bwMode="auto">
            <a:xfrm>
              <a:off x="639" y="1993"/>
              <a:ext cx="1851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1" name="Text Box 270"/>
            <p:cNvSpPr txBox="1">
              <a:spLocks noChangeArrowheads="1"/>
            </p:cNvSpPr>
            <p:nvPr/>
          </p:nvSpPr>
          <p:spPr bwMode="auto">
            <a:xfrm>
              <a:off x="2112" y="1611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3k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602" name="Line 271"/>
            <p:cNvSpPr>
              <a:spLocks noChangeShapeType="1"/>
            </p:cNvSpPr>
            <p:nvPr/>
          </p:nvSpPr>
          <p:spPr bwMode="auto">
            <a:xfrm>
              <a:off x="2522" y="992"/>
              <a:ext cx="0" cy="297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3" name="Text Box 272"/>
            <p:cNvSpPr txBox="1">
              <a:spLocks noChangeArrowheads="1"/>
            </p:cNvSpPr>
            <p:nvPr/>
          </p:nvSpPr>
          <p:spPr bwMode="auto">
            <a:xfrm>
              <a:off x="1564" y="722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t</a:t>
              </a: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=0</a:t>
              </a:r>
            </a:p>
          </p:txBody>
        </p:sp>
        <p:graphicFrame>
          <p:nvGraphicFramePr>
            <p:cNvPr id="64604" name="Object 273"/>
            <p:cNvGraphicFramePr>
              <a:graphicFrameLocks noChangeAspect="1"/>
            </p:cNvGraphicFramePr>
            <p:nvPr/>
          </p:nvGraphicFramePr>
          <p:xfrm>
            <a:off x="1779" y="1025"/>
            <a:ext cx="194" cy="281"/>
          </p:xfrm>
          <a:graphic>
            <a:graphicData uri="http://schemas.openxmlformats.org/presentationml/2006/ole">
              <p:oleObj spid="_x0000_s67616" name="Equation" r:id="rId5" imgW="123721" imgH="200070" progId="">
                <p:embed/>
              </p:oleObj>
            </a:graphicData>
          </a:graphic>
        </p:graphicFrame>
        <p:graphicFrame>
          <p:nvGraphicFramePr>
            <p:cNvPr id="64605" name="Object 274"/>
            <p:cNvGraphicFramePr>
              <a:graphicFrameLocks noChangeAspect="1"/>
            </p:cNvGraphicFramePr>
            <p:nvPr/>
          </p:nvGraphicFramePr>
          <p:xfrm>
            <a:off x="2534" y="1016"/>
            <a:ext cx="142" cy="211"/>
          </p:xfrm>
          <a:graphic>
            <a:graphicData uri="http://schemas.openxmlformats.org/presentationml/2006/ole">
              <p:oleObj spid="_x0000_s67617" name="公式" r:id="rId6" imgW="114266" imgH="190620" progId="">
                <p:embed/>
              </p:oleObj>
            </a:graphicData>
          </a:graphic>
        </p:graphicFrame>
        <p:graphicFrame>
          <p:nvGraphicFramePr>
            <p:cNvPr id="64606" name="Object 275"/>
            <p:cNvGraphicFramePr>
              <a:graphicFrameLocks noChangeAspect="1"/>
            </p:cNvGraphicFramePr>
            <p:nvPr/>
          </p:nvGraphicFramePr>
          <p:xfrm>
            <a:off x="1342" y="1329"/>
            <a:ext cx="222" cy="255"/>
          </p:xfrm>
          <a:graphic>
            <a:graphicData uri="http://schemas.openxmlformats.org/presentationml/2006/ole">
              <p:oleObj spid="_x0000_s67618" name="Equation" r:id="rId7" imgW="161810" imgH="200070" progId="">
                <p:embed/>
              </p:oleObj>
            </a:graphicData>
          </a:graphic>
        </p:graphicFrame>
        <p:sp>
          <p:nvSpPr>
            <p:cNvPr id="64607" name="Text Box 276"/>
            <p:cNvSpPr txBox="1">
              <a:spLocks noChangeArrowheads="1"/>
            </p:cNvSpPr>
            <p:nvPr/>
          </p:nvSpPr>
          <p:spPr bwMode="auto">
            <a:xfrm>
              <a:off x="1497" y="1169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4608" name="Text Box 277"/>
            <p:cNvSpPr txBox="1">
              <a:spLocks noChangeArrowheads="1"/>
            </p:cNvSpPr>
            <p:nvPr/>
          </p:nvSpPr>
          <p:spPr bwMode="auto">
            <a:xfrm>
              <a:off x="1499" y="1483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64609" name="Text Box 278"/>
            <p:cNvSpPr txBox="1">
              <a:spLocks noChangeArrowheads="1"/>
            </p:cNvSpPr>
            <p:nvPr/>
          </p:nvSpPr>
          <p:spPr bwMode="auto">
            <a:xfrm>
              <a:off x="1792" y="13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4610" name="Rectangle 279"/>
            <p:cNvSpPr>
              <a:spLocks noChangeArrowheads="1"/>
            </p:cNvSpPr>
            <p:nvPr/>
          </p:nvSpPr>
          <p:spPr bwMode="auto">
            <a:xfrm>
              <a:off x="2416" y="1356"/>
              <a:ext cx="114" cy="288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611" name="Text Box 280"/>
            <p:cNvSpPr txBox="1">
              <a:spLocks noChangeArrowheads="1"/>
            </p:cNvSpPr>
            <p:nvPr/>
          </p:nvSpPr>
          <p:spPr bwMode="auto">
            <a:xfrm>
              <a:off x="736" y="1306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>
                  <a:ea typeface="宋体" panose="02010600030101010101" pitchFamily="2" charset="-122"/>
                </a:rPr>
                <a:t>  </a:t>
              </a:r>
              <a:r>
                <a:rPr kumimoji="1" lang="en-US" altLang="zh-CN" sz="1800" i="1"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ea typeface="宋体" panose="02010600030101010101" pitchFamily="2" charset="-122"/>
                </a:rPr>
                <a:t>1</a:t>
              </a:r>
            </a:p>
          </p:txBody>
        </p:sp>
        <p:graphicFrame>
          <p:nvGraphicFramePr>
            <p:cNvPr id="64612" name="Object 281"/>
            <p:cNvGraphicFramePr>
              <a:graphicFrameLocks noChangeAspect="1"/>
            </p:cNvGraphicFramePr>
            <p:nvPr/>
          </p:nvGraphicFramePr>
          <p:xfrm>
            <a:off x="2620" y="1720"/>
            <a:ext cx="72" cy="136"/>
          </p:xfrm>
          <a:graphic>
            <a:graphicData uri="http://schemas.openxmlformats.org/presentationml/2006/ole">
              <p:oleObj spid="_x0000_s67619" name="公式" r:id="rId8" imgW="114151" imgH="215619" progId="">
                <p:embed/>
              </p:oleObj>
            </a:graphicData>
          </a:graphic>
        </p:graphicFrame>
        <p:graphicFrame>
          <p:nvGraphicFramePr>
            <p:cNvPr id="64613" name="Object 282"/>
            <p:cNvGraphicFramePr>
              <a:graphicFrameLocks noChangeAspect="1"/>
            </p:cNvGraphicFramePr>
            <p:nvPr/>
          </p:nvGraphicFramePr>
          <p:xfrm>
            <a:off x="2620" y="1720"/>
            <a:ext cx="72" cy="136"/>
          </p:xfrm>
          <a:graphic>
            <a:graphicData uri="http://schemas.openxmlformats.org/presentationml/2006/ole">
              <p:oleObj spid="_x0000_s67620" name="公式" r:id="rId9" imgW="114151" imgH="215619" progId="">
                <p:embed/>
              </p:oleObj>
            </a:graphicData>
          </a:graphic>
        </p:graphicFrame>
        <p:graphicFrame>
          <p:nvGraphicFramePr>
            <p:cNvPr id="64614" name="Object 283"/>
            <p:cNvGraphicFramePr>
              <a:graphicFrameLocks noChangeAspect="1"/>
            </p:cNvGraphicFramePr>
            <p:nvPr/>
          </p:nvGraphicFramePr>
          <p:xfrm>
            <a:off x="2230" y="1399"/>
            <a:ext cx="181" cy="197"/>
          </p:xfrm>
          <a:graphic>
            <a:graphicData uri="http://schemas.openxmlformats.org/presentationml/2006/ole">
              <p:oleObj spid="_x0000_s67621" name="公式" r:id="rId10" imgW="161810" imgH="190620" progId="">
                <p:embed/>
              </p:oleObj>
            </a:graphicData>
          </a:graphic>
        </p:graphicFrame>
        <p:sp>
          <p:nvSpPr>
            <p:cNvPr id="64615" name="Freeform 284"/>
            <p:cNvSpPr>
              <a:spLocks/>
            </p:cNvSpPr>
            <p:nvPr/>
          </p:nvSpPr>
          <p:spPr bwMode="auto">
            <a:xfrm>
              <a:off x="2038" y="794"/>
              <a:ext cx="188" cy="273"/>
            </a:xfrm>
            <a:custGeom>
              <a:avLst/>
              <a:gdLst>
                <a:gd name="T0" fmla="*/ 188 w 188"/>
                <a:gd name="T1" fmla="*/ 0 h 273"/>
                <a:gd name="T2" fmla="*/ 52 w 188"/>
                <a:gd name="T3" fmla="*/ 91 h 273"/>
                <a:gd name="T4" fmla="*/ 7 w 188"/>
                <a:gd name="T5" fmla="*/ 273 h 273"/>
                <a:gd name="T6" fmla="*/ 0 60000 65536"/>
                <a:gd name="T7" fmla="*/ 0 60000 65536"/>
                <a:gd name="T8" fmla="*/ 0 60000 65536"/>
                <a:gd name="T9" fmla="*/ 0 w 188"/>
                <a:gd name="T10" fmla="*/ 0 h 273"/>
                <a:gd name="T11" fmla="*/ 188 w 188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" h="273">
                  <a:moveTo>
                    <a:pt x="188" y="0"/>
                  </a:moveTo>
                  <a:cubicBezTo>
                    <a:pt x="135" y="23"/>
                    <a:pt x="82" y="46"/>
                    <a:pt x="52" y="91"/>
                  </a:cubicBezTo>
                  <a:cubicBezTo>
                    <a:pt x="22" y="136"/>
                    <a:pt x="0" y="243"/>
                    <a:pt x="7" y="273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19"/>
          <p:cNvGrpSpPr>
            <a:grpSpLocks/>
          </p:cNvGrpSpPr>
          <p:nvPr/>
        </p:nvGrpSpPr>
        <p:grpSpPr bwMode="auto">
          <a:xfrm>
            <a:off x="4565650" y="717550"/>
            <a:ext cx="4286250" cy="1682750"/>
            <a:chOff x="2876" y="452"/>
            <a:chExt cx="2700" cy="1060"/>
          </a:xfrm>
        </p:grpSpPr>
        <p:sp>
          <p:nvSpPr>
            <p:cNvPr id="64543" name="Text Box 140"/>
            <p:cNvSpPr txBox="1">
              <a:spLocks noChangeArrowheads="1"/>
            </p:cNvSpPr>
            <p:nvPr/>
          </p:nvSpPr>
          <p:spPr bwMode="auto">
            <a:xfrm>
              <a:off x="2876" y="503"/>
              <a:ext cx="7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64544" name="Group 318"/>
            <p:cNvGrpSpPr>
              <a:grpSpLocks/>
            </p:cNvGrpSpPr>
            <p:nvPr/>
          </p:nvGrpSpPr>
          <p:grpSpPr bwMode="auto">
            <a:xfrm>
              <a:off x="2895" y="452"/>
              <a:ext cx="2681" cy="1060"/>
              <a:chOff x="2895" y="452"/>
              <a:chExt cx="2681" cy="1060"/>
            </a:xfrm>
          </p:grpSpPr>
          <p:sp>
            <p:nvSpPr>
              <p:cNvPr id="64545" name="Line 286"/>
              <p:cNvSpPr>
                <a:spLocks noChangeShapeType="1"/>
              </p:cNvSpPr>
              <p:nvPr/>
            </p:nvSpPr>
            <p:spPr bwMode="auto">
              <a:xfrm>
                <a:off x="3362" y="1097"/>
                <a:ext cx="0" cy="40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4546" name="Group 287"/>
              <p:cNvGrpSpPr>
                <a:grpSpLocks/>
              </p:cNvGrpSpPr>
              <p:nvPr/>
            </p:nvGrpSpPr>
            <p:grpSpPr bwMode="auto">
              <a:xfrm>
                <a:off x="3807" y="459"/>
                <a:ext cx="117" cy="1032"/>
                <a:chOff x="2784" y="912"/>
                <a:chExt cx="96" cy="864"/>
              </a:xfrm>
            </p:grpSpPr>
            <p:sp>
              <p:nvSpPr>
                <p:cNvPr id="64573" name="Rectangle 288"/>
                <p:cNvSpPr>
                  <a:spLocks noChangeArrowheads="1"/>
                </p:cNvSpPr>
                <p:nvPr/>
              </p:nvSpPr>
              <p:spPr bwMode="auto">
                <a:xfrm>
                  <a:off x="2784" y="1248"/>
                  <a:ext cx="96" cy="192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endParaRPr kumimoji="1" lang="zh-CN" altLang="zh-CN" sz="1800" b="1">
                    <a:solidFill>
                      <a:srgbClr val="FF33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74" name="Line 289"/>
                <p:cNvSpPr>
                  <a:spLocks noChangeShapeType="1"/>
                </p:cNvSpPr>
                <p:nvPr/>
              </p:nvSpPr>
              <p:spPr bwMode="auto">
                <a:xfrm>
                  <a:off x="2832" y="1440"/>
                  <a:ext cx="0" cy="33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75" name="Line 290"/>
                <p:cNvSpPr>
                  <a:spLocks noChangeShapeType="1"/>
                </p:cNvSpPr>
                <p:nvPr/>
              </p:nvSpPr>
              <p:spPr bwMode="auto">
                <a:xfrm flipV="1">
                  <a:off x="2832" y="912"/>
                  <a:ext cx="0" cy="33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547" name="Group 291"/>
              <p:cNvGrpSpPr>
                <a:grpSpLocks/>
              </p:cNvGrpSpPr>
              <p:nvPr/>
            </p:nvGrpSpPr>
            <p:grpSpPr bwMode="auto">
              <a:xfrm>
                <a:off x="5152" y="452"/>
                <a:ext cx="117" cy="1055"/>
                <a:chOff x="2628" y="2652"/>
                <a:chExt cx="96" cy="900"/>
              </a:xfrm>
            </p:grpSpPr>
            <p:sp>
              <p:nvSpPr>
                <p:cNvPr id="64570" name="Rectangle 292"/>
                <p:cNvSpPr>
                  <a:spLocks noChangeArrowheads="1"/>
                </p:cNvSpPr>
                <p:nvPr/>
              </p:nvSpPr>
              <p:spPr bwMode="auto">
                <a:xfrm>
                  <a:off x="2628" y="2988"/>
                  <a:ext cx="96" cy="192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endParaRPr kumimoji="1" lang="zh-CN" altLang="zh-CN" sz="1800" b="1">
                    <a:solidFill>
                      <a:srgbClr val="FF33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71" name="Line 293"/>
                <p:cNvSpPr>
                  <a:spLocks noChangeShapeType="1"/>
                </p:cNvSpPr>
                <p:nvPr/>
              </p:nvSpPr>
              <p:spPr bwMode="auto">
                <a:xfrm>
                  <a:off x="2676" y="3180"/>
                  <a:ext cx="0" cy="37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72" name="Line 294"/>
                <p:cNvSpPr>
                  <a:spLocks noChangeShapeType="1"/>
                </p:cNvSpPr>
                <p:nvPr/>
              </p:nvSpPr>
              <p:spPr bwMode="auto">
                <a:xfrm flipV="1">
                  <a:off x="2676" y="2652"/>
                  <a:ext cx="0" cy="33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548" name="Group 295"/>
              <p:cNvGrpSpPr>
                <a:grpSpLocks/>
              </p:cNvGrpSpPr>
              <p:nvPr/>
            </p:nvGrpSpPr>
            <p:grpSpPr bwMode="auto">
              <a:xfrm>
                <a:off x="4097" y="459"/>
                <a:ext cx="234" cy="1053"/>
                <a:chOff x="4533" y="502"/>
                <a:chExt cx="201" cy="935"/>
              </a:xfrm>
            </p:grpSpPr>
            <p:sp>
              <p:nvSpPr>
                <p:cNvPr id="64568" name="Line 296"/>
                <p:cNvSpPr>
                  <a:spLocks noChangeShapeType="1"/>
                </p:cNvSpPr>
                <p:nvPr/>
              </p:nvSpPr>
              <p:spPr bwMode="auto">
                <a:xfrm>
                  <a:off x="4642" y="502"/>
                  <a:ext cx="0" cy="93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69" name="Oval 297"/>
                <p:cNvSpPr>
                  <a:spLocks noChangeArrowheads="1"/>
                </p:cNvSpPr>
                <p:nvPr/>
              </p:nvSpPr>
              <p:spPr bwMode="auto">
                <a:xfrm flipV="1">
                  <a:off x="4533" y="945"/>
                  <a:ext cx="201" cy="203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64549" name="Text Box 298"/>
              <p:cNvSpPr txBox="1">
                <a:spLocks noChangeArrowheads="1"/>
              </p:cNvSpPr>
              <p:nvPr/>
            </p:nvSpPr>
            <p:spPr bwMode="auto">
              <a:xfrm>
                <a:off x="4860" y="1068"/>
                <a:ext cx="51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ea typeface="宋体" panose="02010600030101010101" pitchFamily="2" charset="-122"/>
                  </a:rPr>
                  <a:t>3k</a:t>
                </a:r>
                <a:r>
                  <a:rPr kumimoji="1" lang="en-US" altLang="zh-CN" sz="1800"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1800">
                  <a:ea typeface="宋体" panose="02010600030101010101" pitchFamily="2" charset="-122"/>
                </a:endParaRPr>
              </a:p>
            </p:txBody>
          </p:sp>
          <p:grpSp>
            <p:nvGrpSpPr>
              <p:cNvPr id="64550" name="Group 299"/>
              <p:cNvGrpSpPr>
                <a:grpSpLocks/>
              </p:cNvGrpSpPr>
              <p:nvPr/>
            </p:nvGrpSpPr>
            <p:grpSpPr bwMode="auto">
              <a:xfrm flipV="1">
                <a:off x="3243" y="867"/>
                <a:ext cx="235" cy="230"/>
                <a:chOff x="1344" y="1872"/>
                <a:chExt cx="192" cy="192"/>
              </a:xfrm>
            </p:grpSpPr>
            <p:sp>
              <p:nvSpPr>
                <p:cNvPr id="64566" name="Oval 300"/>
                <p:cNvSpPr>
                  <a:spLocks noChangeArrowheads="1"/>
                </p:cNvSpPr>
                <p:nvPr/>
              </p:nvSpPr>
              <p:spPr bwMode="auto">
                <a:xfrm>
                  <a:off x="1344" y="1872"/>
                  <a:ext cx="192" cy="19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4567" name="Line 301"/>
                <p:cNvSpPr>
                  <a:spLocks noChangeShapeType="1"/>
                </p:cNvSpPr>
                <p:nvPr/>
              </p:nvSpPr>
              <p:spPr bwMode="auto">
                <a:xfrm>
                  <a:off x="1344" y="1968"/>
                  <a:ext cx="192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551" name="Line 302"/>
              <p:cNvSpPr>
                <a:spLocks noChangeShapeType="1"/>
              </p:cNvSpPr>
              <p:nvPr/>
            </p:nvSpPr>
            <p:spPr bwMode="auto">
              <a:xfrm>
                <a:off x="3362" y="465"/>
                <a:ext cx="0" cy="40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2" name="Line 303"/>
              <p:cNvSpPr>
                <a:spLocks noChangeShapeType="1"/>
              </p:cNvSpPr>
              <p:nvPr/>
            </p:nvSpPr>
            <p:spPr bwMode="auto">
              <a:xfrm flipV="1">
                <a:off x="3313" y="522"/>
                <a:ext cx="0" cy="30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3" name="Text Box 304"/>
              <p:cNvSpPr txBox="1">
                <a:spLocks noChangeArrowheads="1"/>
              </p:cNvSpPr>
              <p:nvPr/>
            </p:nvSpPr>
            <p:spPr bwMode="auto">
              <a:xfrm>
                <a:off x="3487" y="1071"/>
                <a:ext cx="61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ea typeface="宋体" panose="02010600030101010101" pitchFamily="2" charset="-122"/>
                  </a:rPr>
                  <a:t>6k</a:t>
                </a:r>
                <a:r>
                  <a:rPr kumimoji="1" lang="en-US" altLang="zh-CN" sz="1800"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64554" name="Line 305"/>
              <p:cNvSpPr>
                <a:spLocks noChangeShapeType="1"/>
              </p:cNvSpPr>
              <p:nvPr/>
            </p:nvSpPr>
            <p:spPr bwMode="auto">
              <a:xfrm>
                <a:off x="4301" y="517"/>
                <a:ext cx="0" cy="292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5" name="Line 306"/>
              <p:cNvSpPr>
                <a:spLocks noChangeShapeType="1"/>
              </p:cNvSpPr>
              <p:nvPr/>
            </p:nvSpPr>
            <p:spPr bwMode="auto">
              <a:xfrm>
                <a:off x="3351" y="462"/>
                <a:ext cx="1863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6" name="Line 307"/>
              <p:cNvSpPr>
                <a:spLocks noChangeShapeType="1"/>
              </p:cNvSpPr>
              <p:nvPr/>
            </p:nvSpPr>
            <p:spPr bwMode="auto">
              <a:xfrm>
                <a:off x="3351" y="1499"/>
                <a:ext cx="186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4557" name="Object 308"/>
              <p:cNvGraphicFramePr>
                <a:graphicFrameLocks noChangeAspect="1"/>
              </p:cNvGraphicFramePr>
              <p:nvPr/>
            </p:nvGraphicFramePr>
            <p:xfrm>
              <a:off x="4310" y="579"/>
              <a:ext cx="352" cy="196"/>
            </p:xfrm>
            <a:graphic>
              <a:graphicData uri="http://schemas.openxmlformats.org/presentationml/2006/ole">
                <p:oleObj spid="_x0000_s67622" name="Equation" r:id="rId11" imgW="390612" imgH="200070" progId="">
                  <p:embed/>
                </p:oleObj>
              </a:graphicData>
            </a:graphic>
          </p:graphicFrame>
          <p:sp>
            <p:nvSpPr>
              <p:cNvPr id="64558" name="Text Box 309"/>
              <p:cNvSpPr txBox="1">
                <a:spLocks noChangeArrowheads="1"/>
              </p:cNvSpPr>
              <p:nvPr/>
            </p:nvSpPr>
            <p:spPr bwMode="auto">
              <a:xfrm>
                <a:off x="4201" y="853"/>
                <a:ext cx="249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+</a:t>
                </a:r>
                <a:endParaRPr kumimoji="1" lang="en-US" altLang="zh-CN" sz="1800" b="1">
                  <a:solidFill>
                    <a:srgbClr val="FF33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64559" name="Text Box 310"/>
              <p:cNvSpPr txBox="1">
                <a:spLocks noChangeArrowheads="1"/>
              </p:cNvSpPr>
              <p:nvPr/>
            </p:nvSpPr>
            <p:spPr bwMode="auto">
              <a:xfrm>
                <a:off x="4309" y="951"/>
                <a:ext cx="4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rgbClr val="FF3300"/>
                    </a:solidFill>
                    <a:ea typeface="宋体" panose="02010600030101010101" pitchFamily="2" charset="-122"/>
                  </a:rPr>
                  <a:t>54 V</a:t>
                </a:r>
              </a:p>
            </p:txBody>
          </p:sp>
          <p:sp>
            <p:nvSpPr>
              <p:cNvPr id="64560" name="Rectangle 311"/>
              <p:cNvSpPr>
                <a:spLocks noChangeArrowheads="1"/>
              </p:cNvSpPr>
              <p:nvPr/>
            </p:nvSpPr>
            <p:spPr bwMode="auto">
              <a:xfrm>
                <a:off x="2895" y="903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rgbClr val="0000FF"/>
                    </a:solidFill>
                    <a:ea typeface="宋体" panose="02010600030101010101" pitchFamily="2" charset="-122"/>
                  </a:rPr>
                  <a:t>9mA</a:t>
                </a:r>
              </a:p>
            </p:txBody>
          </p:sp>
          <p:sp>
            <p:nvSpPr>
              <p:cNvPr id="64561" name="Text Box 312"/>
              <p:cNvSpPr txBox="1">
                <a:spLocks noChangeArrowheads="1"/>
              </p:cNvSpPr>
              <p:nvPr/>
            </p:nvSpPr>
            <p:spPr bwMode="auto">
              <a:xfrm>
                <a:off x="4209" y="1210"/>
                <a:ext cx="249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rgbClr val="FF3300"/>
                    </a:solidFill>
                    <a:latin typeface="仿宋_GB2312" pitchFamily="49" charset="-122"/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64562" name="Line 313"/>
              <p:cNvSpPr>
                <a:spLocks noChangeShapeType="1"/>
              </p:cNvSpPr>
              <p:nvPr/>
            </p:nvSpPr>
            <p:spPr bwMode="auto">
              <a:xfrm>
                <a:off x="5161" y="508"/>
                <a:ext cx="0" cy="297"/>
              </a:xfrm>
              <a:prstGeom prst="line">
                <a:avLst/>
              </a:prstGeom>
              <a:noFill/>
              <a:ln w="222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4563" name="Object 314"/>
              <p:cNvGraphicFramePr>
                <a:graphicFrameLocks noChangeAspect="1"/>
              </p:cNvGraphicFramePr>
              <p:nvPr/>
            </p:nvGraphicFramePr>
            <p:xfrm>
              <a:off x="5213" y="547"/>
              <a:ext cx="363" cy="192"/>
            </p:xfrm>
            <a:graphic>
              <a:graphicData uri="http://schemas.openxmlformats.org/presentationml/2006/ole">
                <p:oleObj spid="_x0000_s67623" name="Equation" r:id="rId12" imgW="476244" imgH="247590" progId="">
                  <p:embed/>
                </p:oleObj>
              </a:graphicData>
            </a:graphic>
          </p:graphicFrame>
          <p:sp>
            <p:nvSpPr>
              <p:cNvPr id="64564" name="Text Box 315"/>
              <p:cNvSpPr txBox="1">
                <a:spLocks noChangeArrowheads="1"/>
              </p:cNvSpPr>
              <p:nvPr/>
            </p:nvSpPr>
            <p:spPr bwMode="auto">
              <a:xfrm>
                <a:off x="3517" y="832"/>
                <a:ext cx="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1800" b="1">
                    <a:ea typeface="宋体" panose="02010600030101010101" pitchFamily="2" charset="-122"/>
                  </a:rPr>
                  <a:t>  </a:t>
                </a:r>
                <a:r>
                  <a:rPr kumimoji="1" lang="en-US" altLang="zh-CN" sz="1800" i="1"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1800" baseline="-25000">
                    <a:ea typeface="宋体" panose="02010600030101010101" pitchFamily="2" charset="-122"/>
                  </a:rPr>
                  <a:t>1</a:t>
                </a:r>
              </a:p>
            </p:txBody>
          </p:sp>
          <p:graphicFrame>
            <p:nvGraphicFramePr>
              <p:cNvPr id="64565" name="Object 316"/>
              <p:cNvGraphicFramePr>
                <a:graphicFrameLocks noChangeAspect="1"/>
              </p:cNvGraphicFramePr>
              <p:nvPr/>
            </p:nvGraphicFramePr>
            <p:xfrm>
              <a:off x="4947" y="858"/>
              <a:ext cx="177" cy="200"/>
            </p:xfrm>
            <a:graphic>
              <a:graphicData uri="http://schemas.openxmlformats.org/presentationml/2006/ole">
                <p:oleObj spid="_x0000_s67624" name="公式" r:id="rId13" imgW="161810" imgH="190620" progId="">
                  <p:embed/>
                </p:oleObj>
              </a:graphicData>
            </a:graphic>
          </p:graphicFrame>
        </p:grpSp>
      </p:grpSp>
      <p:grpSp>
        <p:nvGrpSpPr>
          <p:cNvPr id="10" name="Group 320"/>
          <p:cNvGrpSpPr>
            <a:grpSpLocks/>
          </p:cNvGrpSpPr>
          <p:nvPr/>
        </p:nvGrpSpPr>
        <p:grpSpPr bwMode="auto">
          <a:xfrm>
            <a:off x="5514975" y="3798888"/>
            <a:ext cx="3182938" cy="1649412"/>
            <a:chOff x="3474" y="2393"/>
            <a:chExt cx="2005" cy="1039"/>
          </a:xfrm>
        </p:grpSpPr>
        <p:sp>
          <p:nvSpPr>
            <p:cNvPr id="64527" name="Line 153"/>
            <p:cNvSpPr>
              <a:spLocks noChangeShapeType="1"/>
            </p:cNvSpPr>
            <p:nvPr/>
          </p:nvSpPr>
          <p:spPr bwMode="auto">
            <a:xfrm>
              <a:off x="3923" y="2399"/>
              <a:ext cx="113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8" name="Text Box 154"/>
            <p:cNvSpPr txBox="1">
              <a:spLocks noChangeArrowheads="1"/>
            </p:cNvSpPr>
            <p:nvPr/>
          </p:nvSpPr>
          <p:spPr bwMode="auto">
            <a:xfrm>
              <a:off x="5115" y="2776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anose="02010600030101010101" pitchFamily="2" charset="-122"/>
                </a:rPr>
                <a:t>54V</a:t>
              </a:r>
            </a:p>
          </p:txBody>
        </p:sp>
        <p:sp>
          <p:nvSpPr>
            <p:cNvPr id="64529" name="Oval 155"/>
            <p:cNvSpPr>
              <a:spLocks noChangeArrowheads="1"/>
            </p:cNvSpPr>
            <p:nvPr/>
          </p:nvSpPr>
          <p:spPr bwMode="auto">
            <a:xfrm flipV="1">
              <a:off x="3824" y="3029"/>
              <a:ext cx="218" cy="225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30" name="Line 156"/>
            <p:cNvSpPr>
              <a:spLocks noChangeShapeType="1"/>
            </p:cNvSpPr>
            <p:nvPr/>
          </p:nvSpPr>
          <p:spPr bwMode="auto">
            <a:xfrm>
              <a:off x="3926" y="2393"/>
              <a:ext cx="0" cy="10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Text Box 158"/>
            <p:cNvSpPr txBox="1">
              <a:spLocks noChangeArrowheads="1"/>
            </p:cNvSpPr>
            <p:nvPr/>
          </p:nvSpPr>
          <p:spPr bwMode="auto">
            <a:xfrm>
              <a:off x="3474" y="3036"/>
              <a:ext cx="5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18V</a:t>
              </a:r>
            </a:p>
          </p:txBody>
        </p:sp>
        <p:sp>
          <p:nvSpPr>
            <p:cNvPr id="64532" name="Text Box 159"/>
            <p:cNvSpPr txBox="1">
              <a:spLocks noChangeArrowheads="1"/>
            </p:cNvSpPr>
            <p:nvPr/>
          </p:nvSpPr>
          <p:spPr bwMode="auto">
            <a:xfrm>
              <a:off x="3531" y="2534"/>
              <a:ext cx="7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anose="02010600030101010101" pitchFamily="2" charset="-122"/>
                </a:rPr>
                <a:t>2k</a:t>
              </a:r>
              <a:r>
                <a:rPr kumimoji="1" lang="en-US" altLang="zh-CN" sz="1800"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64533" name="Line 160"/>
            <p:cNvSpPr>
              <a:spLocks noChangeShapeType="1"/>
            </p:cNvSpPr>
            <p:nvPr/>
          </p:nvSpPr>
          <p:spPr bwMode="auto">
            <a:xfrm>
              <a:off x="3923" y="3419"/>
              <a:ext cx="113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534" name="Object 161"/>
            <p:cNvGraphicFramePr>
              <a:graphicFrameLocks noChangeAspect="1"/>
            </p:cNvGraphicFramePr>
            <p:nvPr/>
          </p:nvGraphicFramePr>
          <p:xfrm>
            <a:off x="4404" y="2737"/>
            <a:ext cx="426" cy="219"/>
          </p:xfrm>
          <a:graphic>
            <a:graphicData uri="http://schemas.openxmlformats.org/presentationml/2006/ole">
              <p:oleObj spid="_x0000_s67625" name="Equation" r:id="rId14" imgW="390612" imgH="200070" progId="">
                <p:embed/>
              </p:oleObj>
            </a:graphicData>
          </a:graphic>
        </p:graphicFrame>
        <p:sp>
          <p:nvSpPr>
            <p:cNvPr id="64535" name="Line 163"/>
            <p:cNvSpPr>
              <a:spLocks noChangeShapeType="1"/>
            </p:cNvSpPr>
            <p:nvPr/>
          </p:nvSpPr>
          <p:spPr bwMode="auto">
            <a:xfrm>
              <a:off x="5043" y="2395"/>
              <a:ext cx="0" cy="103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Oval 164"/>
            <p:cNvSpPr>
              <a:spLocks noChangeArrowheads="1"/>
            </p:cNvSpPr>
            <p:nvPr/>
          </p:nvSpPr>
          <p:spPr bwMode="auto">
            <a:xfrm flipV="1">
              <a:off x="4934" y="2771"/>
              <a:ext cx="218" cy="225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37" name="Text Box 165"/>
            <p:cNvSpPr txBox="1">
              <a:spLocks noChangeArrowheads="1"/>
            </p:cNvSpPr>
            <p:nvPr/>
          </p:nvSpPr>
          <p:spPr bwMode="auto">
            <a:xfrm>
              <a:off x="5002" y="2636"/>
              <a:ext cx="41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endParaRPr kumimoji="1" lang="en-US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64538" name="AutoShape 166"/>
            <p:cNvCxnSpPr>
              <a:cxnSpLocks noChangeShapeType="1"/>
            </p:cNvCxnSpPr>
            <p:nvPr/>
          </p:nvCxnSpPr>
          <p:spPr bwMode="auto">
            <a:xfrm rot="5400000" flipV="1">
              <a:off x="4100" y="2826"/>
              <a:ext cx="528" cy="211"/>
            </a:xfrm>
            <a:prstGeom prst="curvedConnector5">
              <a:avLst>
                <a:gd name="adj1" fmla="val -30250"/>
                <a:gd name="adj2" fmla="val 291236"/>
                <a:gd name="adj3" fmla="val 101889"/>
              </a:avLst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4539" name="Text Box 167"/>
            <p:cNvSpPr txBox="1">
              <a:spLocks noChangeArrowheads="1"/>
            </p:cNvSpPr>
            <p:nvPr/>
          </p:nvSpPr>
          <p:spPr bwMode="auto">
            <a:xfrm>
              <a:off x="3728" y="2921"/>
              <a:ext cx="21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4540" name="Rectangle 169"/>
            <p:cNvSpPr>
              <a:spLocks noChangeArrowheads="1"/>
            </p:cNvSpPr>
            <p:nvPr/>
          </p:nvSpPr>
          <p:spPr bwMode="auto">
            <a:xfrm>
              <a:off x="4998" y="2945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>
                  <a:solidFill>
                    <a:srgbClr val="FF3300"/>
                  </a:solidFill>
                  <a:latin typeface="仿宋_GB2312" pitchFamily="49" charset="-122"/>
                  <a:ea typeface="仿宋_GB2312" pitchFamily="49" charset="-122"/>
                </a:rPr>
                <a:t>-</a:t>
              </a:r>
            </a:p>
          </p:txBody>
        </p:sp>
        <p:sp>
          <p:nvSpPr>
            <p:cNvPr id="64541" name="Text Box 229"/>
            <p:cNvSpPr txBox="1">
              <a:spLocks noChangeArrowheads="1"/>
            </p:cNvSpPr>
            <p:nvPr/>
          </p:nvSpPr>
          <p:spPr bwMode="auto">
            <a:xfrm>
              <a:off x="3737" y="3260"/>
              <a:ext cx="21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latin typeface="仿宋_GB2312" pitchFamily="49" charset="-122"/>
                  <a:ea typeface="仿宋_GB2312" pitchFamily="49" charset="-122"/>
                </a:rPr>
                <a:t>-</a:t>
              </a:r>
            </a:p>
          </p:txBody>
        </p:sp>
        <p:sp>
          <p:nvSpPr>
            <p:cNvPr id="64542" name="Rectangle 157"/>
            <p:cNvSpPr>
              <a:spLocks noChangeArrowheads="1"/>
            </p:cNvSpPr>
            <p:nvPr/>
          </p:nvSpPr>
          <p:spPr bwMode="auto">
            <a:xfrm>
              <a:off x="3877" y="2525"/>
              <a:ext cx="108" cy="22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Object 317"/>
          <p:cNvGraphicFramePr>
            <a:graphicFrameLocks noChangeAspect="1"/>
          </p:cNvGraphicFramePr>
          <p:nvPr/>
        </p:nvGraphicFramePr>
        <p:xfrm>
          <a:off x="830263" y="3438525"/>
          <a:ext cx="3027362" cy="487363"/>
        </p:xfrm>
        <a:graphic>
          <a:graphicData uri="http://schemas.openxmlformats.org/presentationml/2006/ole">
            <p:oleObj spid="_x0000_s67626" name="Equation" r:id="rId15" imgW="1422400" imgH="228600" progId="">
              <p:embed/>
            </p:oleObj>
          </a:graphicData>
        </a:graphic>
      </p:graphicFrame>
      <p:grpSp>
        <p:nvGrpSpPr>
          <p:cNvPr id="11" name="组合 118"/>
          <p:cNvGrpSpPr>
            <a:grpSpLocks/>
          </p:cNvGrpSpPr>
          <p:nvPr/>
        </p:nvGrpSpPr>
        <p:grpSpPr bwMode="auto">
          <a:xfrm>
            <a:off x="527050" y="531813"/>
            <a:ext cx="4586288" cy="481012"/>
            <a:chOff x="527050" y="531813"/>
            <a:chExt cx="4586288" cy="481230"/>
          </a:xfrm>
        </p:grpSpPr>
        <p:sp>
          <p:nvSpPr>
            <p:cNvPr id="64525" name="Text Box 174"/>
            <p:cNvSpPr txBox="1">
              <a:spLocks noChangeArrowheads="1"/>
            </p:cNvSpPr>
            <p:nvPr/>
          </p:nvSpPr>
          <p:spPr bwMode="auto">
            <a:xfrm>
              <a:off x="527050" y="531813"/>
              <a:ext cx="4586288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ea typeface="黑体" panose="02010609060101010101" pitchFamily="49" charset="-122"/>
                  <a:cs typeface="Times New Roman" panose="02020603050405020304" pitchFamily="18" charset="0"/>
                </a:rPr>
                <a:t>2) </a:t>
              </a:r>
              <a:r>
                <a:rPr kumimoji="1" lang="zh-CN" altLang="en-US" b="1">
                  <a:solidFill>
                    <a:srgbClr val="6600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确定初始值</a:t>
              </a:r>
            </a:p>
          </p:txBody>
        </p:sp>
        <p:graphicFrame>
          <p:nvGraphicFramePr>
            <p:cNvPr id="64526" name="Object 318"/>
            <p:cNvGraphicFramePr>
              <a:graphicFrameLocks noChangeAspect="1"/>
            </p:cNvGraphicFramePr>
            <p:nvPr/>
          </p:nvGraphicFramePr>
          <p:xfrm>
            <a:off x="2517818" y="551146"/>
            <a:ext cx="1821927" cy="461897"/>
          </p:xfrm>
          <a:graphic>
            <a:graphicData uri="http://schemas.openxmlformats.org/presentationml/2006/ole">
              <p:oleObj spid="_x0000_s67627" name="Equation" r:id="rId16" imgW="901309" imgH="228501" progId="">
                <p:embed/>
              </p:oleObj>
            </a:graphicData>
          </a:graphic>
        </p:graphicFrame>
      </p:grpSp>
      <p:pic>
        <p:nvPicPr>
          <p:cNvPr id="64524" name="Picture 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2309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1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1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1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41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895" grpId="0"/>
      <p:bldP spid="415912" grpId="0" animBg="1"/>
      <p:bldP spid="41592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917" name="Object 149"/>
          <p:cNvGraphicFramePr>
            <a:graphicFrameLocks noChangeAspect="1"/>
          </p:cNvGraphicFramePr>
          <p:nvPr/>
        </p:nvGraphicFramePr>
        <p:xfrm>
          <a:off x="4640263" y="3930650"/>
          <a:ext cx="1608137" cy="438150"/>
        </p:xfrm>
        <a:graphic>
          <a:graphicData uri="http://schemas.openxmlformats.org/presentationml/2006/ole">
            <p:oleObj spid="_x0000_s68648" name="Equation" r:id="rId3" imgW="695322" imgH="200070" progId="">
              <p:embed/>
            </p:oleObj>
          </a:graphicData>
        </a:graphic>
      </p:graphicFrame>
      <p:graphicFrame>
        <p:nvGraphicFramePr>
          <p:cNvPr id="416918" name="Object 150"/>
          <p:cNvGraphicFramePr>
            <a:graphicFrameLocks noChangeAspect="1"/>
          </p:cNvGraphicFramePr>
          <p:nvPr/>
        </p:nvGraphicFramePr>
        <p:xfrm>
          <a:off x="4624388" y="4562475"/>
          <a:ext cx="3698875" cy="455613"/>
        </p:xfrm>
        <a:graphic>
          <a:graphicData uri="http://schemas.openxmlformats.org/presentationml/2006/ole">
            <p:oleObj spid="_x0000_s68649" name="Equation" r:id="rId4" imgW="1924157" imgH="209520" progId="">
              <p:embed/>
            </p:oleObj>
          </a:graphicData>
        </a:graphic>
      </p:graphicFrame>
      <p:graphicFrame>
        <p:nvGraphicFramePr>
          <p:cNvPr id="416957" name="Object 189"/>
          <p:cNvGraphicFramePr>
            <a:graphicFrameLocks noChangeAspect="1"/>
          </p:cNvGraphicFramePr>
          <p:nvPr/>
        </p:nvGraphicFramePr>
        <p:xfrm>
          <a:off x="4629150" y="3259138"/>
          <a:ext cx="3635375" cy="800100"/>
        </p:xfrm>
        <a:graphic>
          <a:graphicData uri="http://schemas.openxmlformats.org/presentationml/2006/ole">
            <p:oleObj spid="_x0000_s68650" name="Equation" r:id="rId5" imgW="1809621" imgH="400140" progId="">
              <p:embed/>
            </p:oleObj>
          </a:graphicData>
        </a:graphic>
      </p:graphicFrame>
      <p:grpSp>
        <p:nvGrpSpPr>
          <p:cNvPr id="2" name="Group 323"/>
          <p:cNvGrpSpPr>
            <a:grpSpLocks/>
          </p:cNvGrpSpPr>
          <p:nvPr/>
        </p:nvGrpSpPr>
        <p:grpSpPr bwMode="auto">
          <a:xfrm>
            <a:off x="1044575" y="5468938"/>
            <a:ext cx="2820988" cy="366712"/>
            <a:chOff x="658" y="3445"/>
            <a:chExt cx="1777" cy="231"/>
          </a:xfrm>
        </p:grpSpPr>
        <p:sp>
          <p:nvSpPr>
            <p:cNvPr id="65650" name="Rectangle 203"/>
            <p:cNvSpPr>
              <a:spLocks noChangeArrowheads="1"/>
            </p:cNvSpPr>
            <p:nvPr/>
          </p:nvSpPr>
          <p:spPr bwMode="auto">
            <a:xfrm>
              <a:off x="658" y="3445"/>
              <a:ext cx="17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等效电路</a:t>
              </a:r>
            </a:p>
          </p:txBody>
        </p:sp>
        <p:graphicFrame>
          <p:nvGraphicFramePr>
            <p:cNvPr id="65651" name="Object 204"/>
            <p:cNvGraphicFramePr>
              <a:graphicFrameLocks noChangeAspect="1"/>
            </p:cNvGraphicFramePr>
            <p:nvPr/>
          </p:nvGraphicFramePr>
          <p:xfrm>
            <a:off x="697" y="3468"/>
            <a:ext cx="469" cy="195"/>
          </p:xfrm>
          <a:graphic>
            <a:graphicData uri="http://schemas.openxmlformats.org/presentationml/2006/ole">
              <p:oleObj spid="_x0000_s68651" name="公式" r:id="rId6" imgW="368140" imgH="152334" progId="">
                <p:embed/>
              </p:oleObj>
            </a:graphicData>
          </a:graphic>
        </p:graphicFrame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6188075" y="2536825"/>
            <a:ext cx="2820988" cy="366713"/>
            <a:chOff x="658" y="3445"/>
            <a:chExt cx="1777" cy="231"/>
          </a:xfrm>
        </p:grpSpPr>
        <p:sp>
          <p:nvSpPr>
            <p:cNvPr id="65648" name="Rectangle 325"/>
            <p:cNvSpPr>
              <a:spLocks noChangeArrowheads="1"/>
            </p:cNvSpPr>
            <p:nvPr/>
          </p:nvSpPr>
          <p:spPr bwMode="auto">
            <a:xfrm>
              <a:off x="658" y="3445"/>
              <a:ext cx="17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等效电路</a:t>
              </a:r>
            </a:p>
          </p:txBody>
        </p:sp>
        <p:graphicFrame>
          <p:nvGraphicFramePr>
            <p:cNvPr id="65649" name="Object 326"/>
            <p:cNvGraphicFramePr>
              <a:graphicFrameLocks noChangeAspect="1"/>
            </p:cNvGraphicFramePr>
            <p:nvPr/>
          </p:nvGraphicFramePr>
          <p:xfrm>
            <a:off x="697" y="3468"/>
            <a:ext cx="469" cy="195"/>
          </p:xfrm>
          <a:graphic>
            <a:graphicData uri="http://schemas.openxmlformats.org/presentationml/2006/ole">
              <p:oleObj spid="_x0000_s68652" name="公式" r:id="rId7" imgW="368140" imgH="152334" progId="">
                <p:embed/>
              </p:oleObj>
            </a:graphicData>
          </a:graphic>
        </p:graphicFrame>
      </p:grpSp>
      <p:grpSp>
        <p:nvGrpSpPr>
          <p:cNvPr id="5" name="Group 335"/>
          <p:cNvGrpSpPr>
            <a:grpSpLocks/>
          </p:cNvGrpSpPr>
          <p:nvPr/>
        </p:nvGrpSpPr>
        <p:grpSpPr bwMode="auto">
          <a:xfrm>
            <a:off x="0" y="3676650"/>
            <a:ext cx="4313238" cy="1712913"/>
            <a:chOff x="0" y="2316"/>
            <a:chExt cx="2717" cy="1079"/>
          </a:xfrm>
        </p:grpSpPr>
        <p:sp>
          <p:nvSpPr>
            <p:cNvPr id="65615" name="Line 327"/>
            <p:cNvSpPr>
              <a:spLocks noChangeShapeType="1"/>
            </p:cNvSpPr>
            <p:nvPr/>
          </p:nvSpPr>
          <p:spPr bwMode="auto">
            <a:xfrm flipV="1">
              <a:off x="407" y="2390"/>
              <a:ext cx="0" cy="347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616" name="Group 332"/>
            <p:cNvGrpSpPr>
              <a:grpSpLocks/>
            </p:cNvGrpSpPr>
            <p:nvPr/>
          </p:nvGrpSpPr>
          <p:grpSpPr bwMode="auto">
            <a:xfrm>
              <a:off x="0" y="2316"/>
              <a:ext cx="2717" cy="1079"/>
              <a:chOff x="0" y="2316"/>
              <a:chExt cx="2717" cy="1079"/>
            </a:xfrm>
          </p:grpSpPr>
          <p:graphicFrame>
            <p:nvGraphicFramePr>
              <p:cNvPr id="65617" name="Object 263"/>
              <p:cNvGraphicFramePr>
                <a:graphicFrameLocks noChangeAspect="1"/>
              </p:cNvGraphicFramePr>
              <p:nvPr/>
            </p:nvGraphicFramePr>
            <p:xfrm>
              <a:off x="1238" y="2759"/>
              <a:ext cx="397" cy="196"/>
            </p:xfrm>
            <a:graphic>
              <a:graphicData uri="http://schemas.openxmlformats.org/presentationml/2006/ole">
                <p:oleObj spid="_x0000_s68653" name="Equation" r:id="rId8" imgW="504878" imgH="247590" progId="">
                  <p:embed/>
                </p:oleObj>
              </a:graphicData>
            </a:graphic>
          </p:graphicFrame>
          <p:sp>
            <p:nvSpPr>
              <p:cNvPr id="65618" name="Oval 264"/>
              <p:cNvSpPr>
                <a:spLocks noChangeArrowheads="1"/>
              </p:cNvSpPr>
              <p:nvPr/>
            </p:nvSpPr>
            <p:spPr bwMode="auto">
              <a:xfrm flipV="1">
                <a:off x="358" y="2747"/>
                <a:ext cx="227" cy="232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5619" name="Line 265"/>
              <p:cNvSpPr>
                <a:spLocks noChangeShapeType="1"/>
              </p:cNvSpPr>
              <p:nvPr/>
            </p:nvSpPr>
            <p:spPr bwMode="auto">
              <a:xfrm flipV="1">
                <a:off x="358" y="2863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20" name="Line 266"/>
              <p:cNvSpPr>
                <a:spLocks noChangeShapeType="1"/>
              </p:cNvSpPr>
              <p:nvPr/>
            </p:nvSpPr>
            <p:spPr bwMode="auto">
              <a:xfrm>
                <a:off x="472" y="2979"/>
                <a:ext cx="0" cy="405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21" name="Line 267"/>
              <p:cNvSpPr>
                <a:spLocks noChangeShapeType="1"/>
              </p:cNvSpPr>
              <p:nvPr/>
            </p:nvSpPr>
            <p:spPr bwMode="auto">
              <a:xfrm>
                <a:off x="472" y="2316"/>
                <a:ext cx="0" cy="431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22" name="Line 272"/>
              <p:cNvSpPr>
                <a:spLocks noChangeShapeType="1"/>
              </p:cNvSpPr>
              <p:nvPr/>
            </p:nvSpPr>
            <p:spPr bwMode="auto">
              <a:xfrm>
                <a:off x="1660" y="2783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23" name="Line 273"/>
              <p:cNvSpPr>
                <a:spLocks noChangeShapeType="1"/>
              </p:cNvSpPr>
              <p:nvPr/>
            </p:nvSpPr>
            <p:spPr bwMode="auto">
              <a:xfrm>
                <a:off x="1660" y="2870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24" name="Line 274"/>
              <p:cNvSpPr>
                <a:spLocks noChangeShapeType="1"/>
              </p:cNvSpPr>
              <p:nvPr/>
            </p:nvSpPr>
            <p:spPr bwMode="auto">
              <a:xfrm>
                <a:off x="1774" y="2335"/>
                <a:ext cx="0" cy="462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25" name="Line 275"/>
              <p:cNvSpPr>
                <a:spLocks noChangeShapeType="1"/>
              </p:cNvSpPr>
              <p:nvPr/>
            </p:nvSpPr>
            <p:spPr bwMode="auto">
              <a:xfrm>
                <a:off x="1774" y="2884"/>
                <a:ext cx="0" cy="50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26" name="Line 277"/>
              <p:cNvSpPr>
                <a:spLocks noChangeShapeType="1"/>
              </p:cNvSpPr>
              <p:nvPr/>
            </p:nvSpPr>
            <p:spPr bwMode="auto">
              <a:xfrm>
                <a:off x="1726" y="2362"/>
                <a:ext cx="0" cy="30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27" name="Line 278"/>
              <p:cNvSpPr>
                <a:spLocks noChangeShapeType="1"/>
              </p:cNvSpPr>
              <p:nvPr/>
            </p:nvSpPr>
            <p:spPr bwMode="auto">
              <a:xfrm>
                <a:off x="477" y="2327"/>
                <a:ext cx="1853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28" name="Line 279"/>
              <p:cNvSpPr>
                <a:spLocks noChangeShapeType="1"/>
              </p:cNvSpPr>
              <p:nvPr/>
            </p:nvSpPr>
            <p:spPr bwMode="auto">
              <a:xfrm>
                <a:off x="464" y="3384"/>
                <a:ext cx="1866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5629" name="Object 280"/>
              <p:cNvGraphicFramePr>
                <a:graphicFrameLocks noChangeAspect="1"/>
              </p:cNvGraphicFramePr>
              <p:nvPr/>
            </p:nvGraphicFramePr>
            <p:xfrm>
              <a:off x="1770" y="2392"/>
              <a:ext cx="353" cy="203"/>
            </p:xfrm>
            <a:graphic>
              <a:graphicData uri="http://schemas.openxmlformats.org/presentationml/2006/ole">
                <p:oleObj spid="_x0000_s68654" name="Equation" r:id="rId9" imgW="457335" imgH="247590" progId="">
                  <p:embed/>
                </p:oleObj>
              </a:graphicData>
            </a:graphic>
          </p:graphicFrame>
          <p:sp>
            <p:nvSpPr>
              <p:cNvPr id="65630" name="Text Box 281"/>
              <p:cNvSpPr txBox="1">
                <a:spLocks noChangeArrowheads="1"/>
              </p:cNvSpPr>
              <p:nvPr/>
            </p:nvSpPr>
            <p:spPr bwMode="auto">
              <a:xfrm>
                <a:off x="1514" y="2540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65631" name="Text Box 282"/>
              <p:cNvSpPr txBox="1">
                <a:spLocks noChangeArrowheads="1"/>
              </p:cNvSpPr>
              <p:nvPr/>
            </p:nvSpPr>
            <p:spPr bwMode="auto">
              <a:xfrm>
                <a:off x="1529" y="2866"/>
                <a:ext cx="18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65632" name="Text Box 283"/>
              <p:cNvSpPr txBox="1">
                <a:spLocks noChangeArrowheads="1"/>
              </p:cNvSpPr>
              <p:nvPr/>
            </p:nvSpPr>
            <p:spPr bwMode="auto">
              <a:xfrm>
                <a:off x="1837" y="2705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1800" i="1"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65633" name="Text Box 284"/>
              <p:cNvSpPr txBox="1">
                <a:spLocks noChangeArrowheads="1"/>
              </p:cNvSpPr>
              <p:nvPr/>
            </p:nvSpPr>
            <p:spPr bwMode="auto">
              <a:xfrm>
                <a:off x="554" y="2812"/>
                <a:ext cx="6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zh-CN" sz="1800" b="1">
                  <a:ea typeface="宋体" panose="02010600030101010101" pitchFamily="2" charset="-122"/>
                </a:endParaRPr>
              </a:p>
            </p:txBody>
          </p:sp>
          <p:sp>
            <p:nvSpPr>
              <p:cNvPr id="65634" name="Rectangle 285"/>
              <p:cNvSpPr>
                <a:spLocks noChangeArrowheads="1"/>
              </p:cNvSpPr>
              <p:nvPr/>
            </p:nvSpPr>
            <p:spPr bwMode="auto">
              <a:xfrm>
                <a:off x="2282" y="2687"/>
                <a:ext cx="114" cy="255"/>
              </a:xfrm>
              <a:prstGeom prst="rect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5635" name="Line 286"/>
              <p:cNvSpPr>
                <a:spLocks noChangeShapeType="1"/>
              </p:cNvSpPr>
              <p:nvPr/>
            </p:nvSpPr>
            <p:spPr bwMode="auto">
              <a:xfrm>
                <a:off x="2339" y="2947"/>
                <a:ext cx="0" cy="448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36" name="Line 287"/>
              <p:cNvSpPr>
                <a:spLocks noChangeShapeType="1"/>
              </p:cNvSpPr>
              <p:nvPr/>
            </p:nvSpPr>
            <p:spPr bwMode="auto">
              <a:xfrm flipH="1" flipV="1">
                <a:off x="2336" y="2323"/>
                <a:ext cx="3" cy="364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37" name="Text Box 288"/>
              <p:cNvSpPr txBox="1">
                <a:spLocks noChangeArrowheads="1"/>
              </p:cNvSpPr>
              <p:nvPr/>
            </p:nvSpPr>
            <p:spPr bwMode="auto">
              <a:xfrm>
                <a:off x="0" y="2754"/>
                <a:ext cx="7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rgbClr val="0000FF"/>
                    </a:solidFill>
                    <a:ea typeface="宋体" panose="02010600030101010101" pitchFamily="2" charset="-122"/>
                  </a:rPr>
                  <a:t>9mA</a:t>
                </a:r>
              </a:p>
            </p:txBody>
          </p:sp>
          <p:sp>
            <p:nvSpPr>
              <p:cNvPr id="65638" name="Text Box 289"/>
              <p:cNvSpPr txBox="1">
                <a:spLocks noChangeArrowheads="1"/>
              </p:cNvSpPr>
              <p:nvPr/>
            </p:nvSpPr>
            <p:spPr bwMode="auto">
              <a:xfrm>
                <a:off x="671" y="2943"/>
                <a:ext cx="6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rgbClr val="0000FF"/>
                    </a:solidFill>
                    <a:ea typeface="宋体" panose="02010600030101010101" pitchFamily="2" charset="-122"/>
                  </a:rPr>
                  <a:t>6k</a:t>
                </a:r>
                <a:r>
                  <a:rPr kumimoji="1" lang="en-US" altLang="zh-CN" sz="180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5639" name="Text Box 290"/>
              <p:cNvSpPr txBox="1">
                <a:spLocks noChangeArrowheads="1"/>
              </p:cNvSpPr>
              <p:nvPr/>
            </p:nvSpPr>
            <p:spPr bwMode="auto">
              <a:xfrm>
                <a:off x="668" y="2721"/>
                <a:ext cx="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1800" b="1" i="1">
                    <a:ea typeface="宋体" panose="02010600030101010101" pitchFamily="2" charset="-122"/>
                  </a:rPr>
                  <a:t>  </a:t>
                </a:r>
                <a:r>
                  <a:rPr kumimoji="1" lang="en-US" altLang="zh-CN" sz="1800" i="1"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1800" baseline="-2500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5640" name="Text Box 291"/>
              <p:cNvSpPr txBox="1">
                <a:spLocks noChangeArrowheads="1"/>
              </p:cNvSpPr>
              <p:nvPr/>
            </p:nvSpPr>
            <p:spPr bwMode="auto">
              <a:xfrm>
                <a:off x="1740" y="2857"/>
                <a:ext cx="55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rgbClr val="0000FF"/>
                    </a:solidFill>
                    <a:ea typeface="宋体" panose="02010600030101010101" pitchFamily="2" charset="-122"/>
                  </a:rPr>
                  <a:t>2</a:t>
                </a:r>
                <a:r>
                  <a:rPr kumimoji="1" lang="en-US" altLang="zh-CN" sz="180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F</a:t>
                </a:r>
                <a:endPara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5641" name="Text Box 292"/>
              <p:cNvSpPr txBox="1">
                <a:spLocks noChangeArrowheads="1"/>
              </p:cNvSpPr>
              <p:nvPr/>
            </p:nvSpPr>
            <p:spPr bwMode="auto">
              <a:xfrm>
                <a:off x="2006" y="2910"/>
                <a:ext cx="39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rgbClr val="0000FF"/>
                    </a:solidFill>
                    <a:ea typeface="宋体" panose="02010600030101010101" pitchFamily="2" charset="-122"/>
                  </a:rPr>
                  <a:t>3k</a:t>
                </a:r>
                <a:r>
                  <a:rPr kumimoji="1" lang="en-US" altLang="zh-CN" sz="180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5642" name="Object 293"/>
              <p:cNvGraphicFramePr>
                <a:graphicFrameLocks noChangeAspect="1"/>
              </p:cNvGraphicFramePr>
              <p:nvPr/>
            </p:nvGraphicFramePr>
            <p:xfrm>
              <a:off x="2077" y="2693"/>
              <a:ext cx="205" cy="223"/>
            </p:xfrm>
            <a:graphic>
              <a:graphicData uri="http://schemas.openxmlformats.org/presentationml/2006/ole">
                <p:oleObj spid="_x0000_s68655" name="公式" r:id="rId10" imgW="161810" imgH="190620" progId="">
                  <p:embed/>
                </p:oleObj>
              </a:graphicData>
            </a:graphic>
          </p:graphicFrame>
          <p:sp>
            <p:nvSpPr>
              <p:cNvPr id="65643" name="Line 294"/>
              <p:cNvSpPr>
                <a:spLocks noChangeShapeType="1"/>
              </p:cNvSpPr>
              <p:nvPr/>
            </p:nvSpPr>
            <p:spPr bwMode="auto">
              <a:xfrm>
                <a:off x="2290" y="2350"/>
                <a:ext cx="0" cy="30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5644" name="Object 295"/>
              <p:cNvGraphicFramePr>
                <a:graphicFrameLocks noChangeAspect="1"/>
              </p:cNvGraphicFramePr>
              <p:nvPr/>
            </p:nvGraphicFramePr>
            <p:xfrm>
              <a:off x="2382" y="2386"/>
              <a:ext cx="335" cy="203"/>
            </p:xfrm>
            <a:graphic>
              <a:graphicData uri="http://schemas.openxmlformats.org/presentationml/2006/ole">
                <p:oleObj spid="_x0000_s68656" name="Equation" r:id="rId11" imgW="428701" imgH="247590" progId="">
                  <p:embed/>
                </p:oleObj>
              </a:graphicData>
            </a:graphic>
          </p:graphicFrame>
          <p:grpSp>
            <p:nvGrpSpPr>
              <p:cNvPr id="65645" name="Group 331"/>
              <p:cNvGrpSpPr>
                <a:grpSpLocks/>
              </p:cNvGrpSpPr>
              <p:nvPr/>
            </p:nvGrpSpPr>
            <p:grpSpPr bwMode="auto">
              <a:xfrm>
                <a:off x="1016" y="2324"/>
                <a:ext cx="114" cy="1053"/>
                <a:chOff x="1016" y="2324"/>
                <a:chExt cx="114" cy="1053"/>
              </a:xfrm>
            </p:grpSpPr>
            <p:sp>
              <p:nvSpPr>
                <p:cNvPr id="6564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1073" y="2324"/>
                  <a:ext cx="7" cy="1053"/>
                </a:xfrm>
                <a:prstGeom prst="line">
                  <a:avLst/>
                </a:prstGeom>
                <a:noFill/>
                <a:ln w="2222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47" name="Rectangle 269"/>
                <p:cNvSpPr>
                  <a:spLocks noChangeArrowheads="1"/>
                </p:cNvSpPr>
                <p:nvPr/>
              </p:nvSpPr>
              <p:spPr bwMode="auto">
                <a:xfrm>
                  <a:off x="1016" y="2718"/>
                  <a:ext cx="114" cy="255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endParaRPr kumimoji="1" lang="zh-CN" altLang="zh-CN" sz="1800" b="1">
                    <a:solidFill>
                      <a:srgbClr val="FF33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8" name="Group 338"/>
          <p:cNvGrpSpPr>
            <a:grpSpLocks/>
          </p:cNvGrpSpPr>
          <p:nvPr/>
        </p:nvGrpSpPr>
        <p:grpSpPr bwMode="auto">
          <a:xfrm>
            <a:off x="5270500" y="836613"/>
            <a:ext cx="3624263" cy="1685925"/>
            <a:chOff x="3320" y="527"/>
            <a:chExt cx="2283" cy="1062"/>
          </a:xfrm>
        </p:grpSpPr>
        <p:graphicFrame>
          <p:nvGraphicFramePr>
            <p:cNvPr id="65590" name="Object 297"/>
            <p:cNvGraphicFramePr>
              <a:graphicFrameLocks noChangeAspect="1"/>
            </p:cNvGraphicFramePr>
            <p:nvPr/>
          </p:nvGraphicFramePr>
          <p:xfrm>
            <a:off x="4615" y="978"/>
            <a:ext cx="315" cy="196"/>
          </p:xfrm>
          <a:graphic>
            <a:graphicData uri="http://schemas.openxmlformats.org/presentationml/2006/ole">
              <p:oleObj spid="_x0000_s68657" name="Equation" r:id="rId12" imgW="504878" imgH="247590" progId="">
                <p:embed/>
              </p:oleObj>
            </a:graphicData>
          </a:graphic>
        </p:graphicFrame>
        <p:sp>
          <p:nvSpPr>
            <p:cNvPr id="65591" name="Oval 298"/>
            <p:cNvSpPr>
              <a:spLocks noChangeArrowheads="1"/>
            </p:cNvSpPr>
            <p:nvPr/>
          </p:nvSpPr>
          <p:spPr bwMode="auto">
            <a:xfrm flipV="1">
              <a:off x="3668" y="952"/>
              <a:ext cx="227" cy="232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92" name="Line 299"/>
            <p:cNvSpPr>
              <a:spLocks noChangeShapeType="1"/>
            </p:cNvSpPr>
            <p:nvPr/>
          </p:nvSpPr>
          <p:spPr bwMode="auto">
            <a:xfrm flipV="1">
              <a:off x="3668" y="1068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93" name="Line 300"/>
            <p:cNvSpPr>
              <a:spLocks noChangeShapeType="1"/>
            </p:cNvSpPr>
            <p:nvPr/>
          </p:nvSpPr>
          <p:spPr bwMode="auto">
            <a:xfrm>
              <a:off x="3782" y="1184"/>
              <a:ext cx="0" cy="40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94" name="Line 301"/>
            <p:cNvSpPr>
              <a:spLocks noChangeShapeType="1"/>
            </p:cNvSpPr>
            <p:nvPr/>
          </p:nvSpPr>
          <p:spPr bwMode="auto">
            <a:xfrm>
              <a:off x="3782" y="527"/>
              <a:ext cx="0" cy="42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95" name="Line 306"/>
            <p:cNvSpPr>
              <a:spLocks noChangeShapeType="1"/>
            </p:cNvSpPr>
            <p:nvPr/>
          </p:nvSpPr>
          <p:spPr bwMode="auto">
            <a:xfrm>
              <a:off x="4970" y="988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96" name="Line 307"/>
            <p:cNvSpPr>
              <a:spLocks noChangeShapeType="1"/>
            </p:cNvSpPr>
            <p:nvPr/>
          </p:nvSpPr>
          <p:spPr bwMode="auto">
            <a:xfrm>
              <a:off x="4970" y="1075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97" name="Line 308"/>
            <p:cNvSpPr>
              <a:spLocks noChangeShapeType="1"/>
            </p:cNvSpPr>
            <p:nvPr/>
          </p:nvSpPr>
          <p:spPr bwMode="auto">
            <a:xfrm>
              <a:off x="5084" y="540"/>
              <a:ext cx="0" cy="46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98" name="Line 309"/>
            <p:cNvSpPr>
              <a:spLocks noChangeShapeType="1"/>
            </p:cNvSpPr>
            <p:nvPr/>
          </p:nvSpPr>
          <p:spPr bwMode="auto">
            <a:xfrm>
              <a:off x="5084" y="1089"/>
              <a:ext cx="0" cy="47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99" name="Line 310"/>
            <p:cNvSpPr>
              <a:spLocks noChangeShapeType="1"/>
            </p:cNvSpPr>
            <p:nvPr/>
          </p:nvSpPr>
          <p:spPr bwMode="auto">
            <a:xfrm flipV="1">
              <a:off x="3625" y="735"/>
              <a:ext cx="0" cy="497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600" name="Line 311"/>
            <p:cNvSpPr>
              <a:spLocks noChangeShapeType="1"/>
            </p:cNvSpPr>
            <p:nvPr/>
          </p:nvSpPr>
          <p:spPr bwMode="auto">
            <a:xfrm>
              <a:off x="5036" y="567"/>
              <a:ext cx="0" cy="30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601" name="Line 312"/>
            <p:cNvSpPr>
              <a:spLocks noChangeShapeType="1"/>
            </p:cNvSpPr>
            <p:nvPr/>
          </p:nvSpPr>
          <p:spPr bwMode="auto">
            <a:xfrm>
              <a:off x="3780" y="532"/>
              <a:ext cx="1309" cy="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602" name="Line 313"/>
            <p:cNvSpPr>
              <a:spLocks noChangeShapeType="1"/>
            </p:cNvSpPr>
            <p:nvPr/>
          </p:nvSpPr>
          <p:spPr bwMode="auto">
            <a:xfrm flipV="1">
              <a:off x="3767" y="1571"/>
              <a:ext cx="1322" cy="1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603" name="Object 314"/>
            <p:cNvGraphicFramePr>
              <a:graphicFrameLocks noChangeAspect="1"/>
            </p:cNvGraphicFramePr>
            <p:nvPr/>
          </p:nvGraphicFramePr>
          <p:xfrm>
            <a:off x="5087" y="617"/>
            <a:ext cx="354" cy="203"/>
          </p:xfrm>
          <a:graphic>
            <a:graphicData uri="http://schemas.openxmlformats.org/presentationml/2006/ole">
              <p:oleObj spid="_x0000_s68658" name="Equation" r:id="rId13" imgW="457335" imgH="247590" progId="">
                <p:embed/>
              </p:oleObj>
            </a:graphicData>
          </a:graphic>
        </p:graphicFrame>
        <p:sp>
          <p:nvSpPr>
            <p:cNvPr id="65604" name="Text Box 315"/>
            <p:cNvSpPr txBox="1">
              <a:spLocks noChangeArrowheads="1"/>
            </p:cNvSpPr>
            <p:nvPr/>
          </p:nvSpPr>
          <p:spPr bwMode="auto">
            <a:xfrm>
              <a:off x="4857" y="745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5605" name="Text Box 316"/>
            <p:cNvSpPr txBox="1">
              <a:spLocks noChangeArrowheads="1"/>
            </p:cNvSpPr>
            <p:nvPr/>
          </p:nvSpPr>
          <p:spPr bwMode="auto">
            <a:xfrm>
              <a:off x="4872" y="105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65606" name="Text Box 317"/>
            <p:cNvSpPr txBox="1">
              <a:spLocks noChangeArrowheads="1"/>
            </p:cNvSpPr>
            <p:nvPr/>
          </p:nvSpPr>
          <p:spPr bwMode="auto">
            <a:xfrm>
              <a:off x="5147" y="91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5607" name="Text Box 318"/>
            <p:cNvSpPr txBox="1">
              <a:spLocks noChangeArrowheads="1"/>
            </p:cNvSpPr>
            <p:nvPr/>
          </p:nvSpPr>
          <p:spPr bwMode="auto">
            <a:xfrm>
              <a:off x="3864" y="1017"/>
              <a:ext cx="6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sz="1800" b="1">
                <a:ea typeface="宋体" panose="02010600030101010101" pitchFamily="2" charset="-122"/>
              </a:endParaRPr>
            </a:p>
          </p:txBody>
        </p:sp>
        <p:sp>
          <p:nvSpPr>
            <p:cNvPr id="65608" name="Text Box 319"/>
            <p:cNvSpPr txBox="1">
              <a:spLocks noChangeArrowheads="1"/>
            </p:cNvSpPr>
            <p:nvPr/>
          </p:nvSpPr>
          <p:spPr bwMode="auto">
            <a:xfrm>
              <a:off x="3320" y="1215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9mA</a:t>
              </a:r>
            </a:p>
          </p:txBody>
        </p:sp>
        <p:sp>
          <p:nvSpPr>
            <p:cNvPr id="65609" name="Text Box 320"/>
            <p:cNvSpPr txBox="1">
              <a:spLocks noChangeArrowheads="1"/>
            </p:cNvSpPr>
            <p:nvPr/>
          </p:nvSpPr>
          <p:spPr bwMode="auto">
            <a:xfrm>
              <a:off x="4000" y="1094"/>
              <a:ext cx="6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2k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610" name="Text Box 321"/>
            <p:cNvSpPr txBox="1">
              <a:spLocks noChangeArrowheads="1"/>
            </p:cNvSpPr>
            <p:nvPr/>
          </p:nvSpPr>
          <p:spPr bwMode="auto">
            <a:xfrm>
              <a:off x="4014" y="87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 i="1">
                  <a:ea typeface="宋体" panose="02010600030101010101" pitchFamily="2" charset="-122"/>
                </a:rPr>
                <a:t>  </a:t>
              </a:r>
              <a:r>
                <a:rPr kumimoji="1" lang="en-US" altLang="zh-CN" sz="1800" i="1">
                  <a:ea typeface="宋体" panose="02010600030101010101" pitchFamily="2" charset="-122"/>
                </a:rPr>
                <a:t>R</a:t>
              </a:r>
              <a:endParaRPr kumimoji="1" lang="en-US" altLang="zh-CN" sz="1800" baseline="-25000">
                <a:ea typeface="宋体" panose="02010600030101010101" pitchFamily="2" charset="-122"/>
              </a:endParaRPr>
            </a:p>
          </p:txBody>
        </p:sp>
        <p:sp>
          <p:nvSpPr>
            <p:cNvPr id="65611" name="Text Box 322"/>
            <p:cNvSpPr txBox="1">
              <a:spLocks noChangeArrowheads="1"/>
            </p:cNvSpPr>
            <p:nvPr/>
          </p:nvSpPr>
          <p:spPr bwMode="auto">
            <a:xfrm>
              <a:off x="5050" y="1062"/>
              <a:ext cx="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65612" name="Group 333"/>
            <p:cNvGrpSpPr>
              <a:grpSpLocks/>
            </p:cNvGrpSpPr>
            <p:nvPr/>
          </p:nvGrpSpPr>
          <p:grpSpPr bwMode="auto">
            <a:xfrm>
              <a:off x="4326" y="535"/>
              <a:ext cx="114" cy="1047"/>
              <a:chOff x="4326" y="535"/>
              <a:chExt cx="114" cy="1047"/>
            </a:xfrm>
          </p:grpSpPr>
          <p:sp>
            <p:nvSpPr>
              <p:cNvPr id="65613" name="Line 304"/>
              <p:cNvSpPr>
                <a:spLocks noChangeShapeType="1"/>
              </p:cNvSpPr>
              <p:nvPr/>
            </p:nvSpPr>
            <p:spPr bwMode="auto">
              <a:xfrm>
                <a:off x="4383" y="535"/>
                <a:ext cx="0" cy="1047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14" name="Rectangle 303"/>
              <p:cNvSpPr>
                <a:spLocks noChangeArrowheads="1"/>
              </p:cNvSpPr>
              <p:nvPr/>
            </p:nvSpPr>
            <p:spPr bwMode="auto">
              <a:xfrm>
                <a:off x="4326" y="923"/>
                <a:ext cx="114" cy="25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417104" name="Object 336"/>
          <p:cNvGraphicFramePr>
            <a:graphicFrameLocks noChangeAspect="1"/>
          </p:cNvGraphicFramePr>
          <p:nvPr/>
        </p:nvGraphicFramePr>
        <p:xfrm>
          <a:off x="5472113" y="5162550"/>
          <a:ext cx="731837" cy="309563"/>
        </p:xfrm>
        <a:graphic>
          <a:graphicData uri="http://schemas.openxmlformats.org/presentationml/2006/ole">
            <p:oleObj spid="_x0000_s68659" name="Equation" r:id="rId14" imgW="390612" imgH="152280" progId="">
              <p:embed/>
            </p:oleObj>
          </a:graphicData>
        </a:graphic>
      </p:graphicFrame>
      <p:grpSp>
        <p:nvGrpSpPr>
          <p:cNvPr id="10" name="Group 337"/>
          <p:cNvGrpSpPr>
            <a:grpSpLocks/>
          </p:cNvGrpSpPr>
          <p:nvPr/>
        </p:nvGrpSpPr>
        <p:grpSpPr bwMode="auto">
          <a:xfrm>
            <a:off x="287338" y="1104900"/>
            <a:ext cx="4094162" cy="2132013"/>
            <a:chOff x="181" y="696"/>
            <a:chExt cx="2579" cy="1343"/>
          </a:xfrm>
        </p:grpSpPr>
        <p:sp>
          <p:nvSpPr>
            <p:cNvPr id="65551" name="Text Box 222"/>
            <p:cNvSpPr txBox="1">
              <a:spLocks noChangeArrowheads="1"/>
            </p:cNvSpPr>
            <p:nvPr/>
          </p:nvSpPr>
          <p:spPr bwMode="auto">
            <a:xfrm flipH="1">
              <a:off x="2109" y="696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65552" name="Oval 223"/>
            <p:cNvSpPr>
              <a:spLocks noChangeArrowheads="1"/>
            </p:cNvSpPr>
            <p:nvPr/>
          </p:nvSpPr>
          <p:spPr bwMode="auto">
            <a:xfrm flipV="1">
              <a:off x="541" y="1403"/>
              <a:ext cx="227" cy="22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53" name="Line 224"/>
            <p:cNvSpPr>
              <a:spLocks noChangeShapeType="1"/>
            </p:cNvSpPr>
            <p:nvPr/>
          </p:nvSpPr>
          <p:spPr bwMode="auto">
            <a:xfrm flipV="1">
              <a:off x="541" y="1516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4" name="Line 225"/>
            <p:cNvSpPr>
              <a:spLocks noChangeShapeType="1"/>
            </p:cNvSpPr>
            <p:nvPr/>
          </p:nvSpPr>
          <p:spPr bwMode="auto">
            <a:xfrm>
              <a:off x="655" y="1629"/>
              <a:ext cx="0" cy="39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5" name="Line 226"/>
            <p:cNvSpPr>
              <a:spLocks noChangeShapeType="1"/>
            </p:cNvSpPr>
            <p:nvPr/>
          </p:nvSpPr>
          <p:spPr bwMode="auto">
            <a:xfrm>
              <a:off x="655" y="994"/>
              <a:ext cx="0" cy="409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6" name="Line 228"/>
            <p:cNvSpPr>
              <a:spLocks noChangeShapeType="1"/>
            </p:cNvSpPr>
            <p:nvPr/>
          </p:nvSpPr>
          <p:spPr bwMode="auto">
            <a:xfrm>
              <a:off x="1160" y="993"/>
              <a:ext cx="0" cy="102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7" name="Line 230"/>
            <p:cNvSpPr>
              <a:spLocks noChangeShapeType="1"/>
            </p:cNvSpPr>
            <p:nvPr/>
          </p:nvSpPr>
          <p:spPr bwMode="auto">
            <a:xfrm>
              <a:off x="1576" y="1438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8" name="Line 231"/>
            <p:cNvSpPr>
              <a:spLocks noChangeShapeType="1"/>
            </p:cNvSpPr>
            <p:nvPr/>
          </p:nvSpPr>
          <p:spPr bwMode="auto">
            <a:xfrm>
              <a:off x="1576" y="1523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9" name="Line 232"/>
            <p:cNvSpPr>
              <a:spLocks noChangeShapeType="1"/>
            </p:cNvSpPr>
            <p:nvPr/>
          </p:nvSpPr>
          <p:spPr bwMode="auto">
            <a:xfrm>
              <a:off x="1690" y="1000"/>
              <a:ext cx="0" cy="45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0" name="Line 233"/>
            <p:cNvSpPr>
              <a:spLocks noChangeShapeType="1"/>
            </p:cNvSpPr>
            <p:nvPr/>
          </p:nvSpPr>
          <p:spPr bwMode="auto">
            <a:xfrm>
              <a:off x="1690" y="1537"/>
              <a:ext cx="0" cy="48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1" name="Line 234"/>
            <p:cNvSpPr>
              <a:spLocks noChangeShapeType="1"/>
            </p:cNvSpPr>
            <p:nvPr/>
          </p:nvSpPr>
          <p:spPr bwMode="auto">
            <a:xfrm>
              <a:off x="2484" y="1676"/>
              <a:ext cx="0" cy="36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2" name="Line 235"/>
            <p:cNvSpPr>
              <a:spLocks noChangeShapeType="1"/>
            </p:cNvSpPr>
            <p:nvPr/>
          </p:nvSpPr>
          <p:spPr bwMode="auto">
            <a:xfrm flipV="1">
              <a:off x="2484" y="979"/>
              <a:ext cx="0" cy="39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3" name="Line 236"/>
            <p:cNvSpPr>
              <a:spLocks noChangeShapeType="1"/>
            </p:cNvSpPr>
            <p:nvPr/>
          </p:nvSpPr>
          <p:spPr bwMode="auto">
            <a:xfrm flipV="1">
              <a:off x="577" y="995"/>
              <a:ext cx="0" cy="347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4" name="Text Box 237"/>
            <p:cNvSpPr txBox="1">
              <a:spLocks noChangeArrowheads="1"/>
            </p:cNvSpPr>
            <p:nvPr/>
          </p:nvSpPr>
          <p:spPr bwMode="auto">
            <a:xfrm>
              <a:off x="181" y="139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9mA</a:t>
              </a:r>
            </a:p>
          </p:txBody>
        </p:sp>
        <p:sp>
          <p:nvSpPr>
            <p:cNvPr id="65565" name="Text Box 238"/>
            <p:cNvSpPr txBox="1">
              <a:spLocks noChangeArrowheads="1"/>
            </p:cNvSpPr>
            <p:nvPr/>
          </p:nvSpPr>
          <p:spPr bwMode="auto">
            <a:xfrm>
              <a:off x="818" y="1580"/>
              <a:ext cx="6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6k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566" name="Text Box 239"/>
            <p:cNvSpPr txBox="1">
              <a:spLocks noChangeArrowheads="1"/>
            </p:cNvSpPr>
            <p:nvPr/>
          </p:nvSpPr>
          <p:spPr bwMode="auto">
            <a:xfrm>
              <a:off x="1768" y="1483"/>
              <a:ext cx="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567" name="Line 240"/>
            <p:cNvSpPr>
              <a:spLocks noChangeShapeType="1"/>
            </p:cNvSpPr>
            <p:nvPr/>
          </p:nvSpPr>
          <p:spPr bwMode="auto">
            <a:xfrm>
              <a:off x="1774" y="1056"/>
              <a:ext cx="0" cy="29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8" name="Line 241"/>
            <p:cNvSpPr>
              <a:spLocks noChangeShapeType="1"/>
            </p:cNvSpPr>
            <p:nvPr/>
          </p:nvSpPr>
          <p:spPr bwMode="auto">
            <a:xfrm>
              <a:off x="647" y="993"/>
              <a:ext cx="1270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9" name="Oval 242"/>
            <p:cNvSpPr>
              <a:spLocks noChangeArrowheads="1"/>
            </p:cNvSpPr>
            <p:nvPr/>
          </p:nvSpPr>
          <p:spPr bwMode="auto">
            <a:xfrm flipH="1">
              <a:off x="2193" y="965"/>
              <a:ext cx="57" cy="5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70" name="Oval 243"/>
            <p:cNvSpPr>
              <a:spLocks noChangeArrowheads="1"/>
            </p:cNvSpPr>
            <p:nvPr/>
          </p:nvSpPr>
          <p:spPr bwMode="auto">
            <a:xfrm flipH="1">
              <a:off x="1910" y="965"/>
              <a:ext cx="56" cy="5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71" name="Line 244"/>
            <p:cNvSpPr>
              <a:spLocks noChangeShapeType="1"/>
            </p:cNvSpPr>
            <p:nvPr/>
          </p:nvSpPr>
          <p:spPr bwMode="auto">
            <a:xfrm flipH="1" flipV="1">
              <a:off x="1952" y="837"/>
              <a:ext cx="263" cy="12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2" name="Line 245"/>
            <p:cNvSpPr>
              <a:spLocks noChangeShapeType="1"/>
            </p:cNvSpPr>
            <p:nvPr/>
          </p:nvSpPr>
          <p:spPr bwMode="auto">
            <a:xfrm>
              <a:off x="2257" y="993"/>
              <a:ext cx="234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3" name="Line 246"/>
            <p:cNvSpPr>
              <a:spLocks noChangeShapeType="1"/>
            </p:cNvSpPr>
            <p:nvPr/>
          </p:nvSpPr>
          <p:spPr bwMode="auto">
            <a:xfrm>
              <a:off x="640" y="2025"/>
              <a:ext cx="1851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4" name="Text Box 247"/>
            <p:cNvSpPr txBox="1">
              <a:spLocks noChangeArrowheads="1"/>
            </p:cNvSpPr>
            <p:nvPr/>
          </p:nvSpPr>
          <p:spPr bwMode="auto">
            <a:xfrm>
              <a:off x="2094" y="159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3k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575" name="Line 248"/>
            <p:cNvSpPr>
              <a:spLocks noChangeShapeType="1"/>
            </p:cNvSpPr>
            <p:nvPr/>
          </p:nvSpPr>
          <p:spPr bwMode="auto">
            <a:xfrm>
              <a:off x="2562" y="1043"/>
              <a:ext cx="0" cy="297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6" name="Text Box 249"/>
            <p:cNvSpPr txBox="1">
              <a:spLocks noChangeArrowheads="1"/>
            </p:cNvSpPr>
            <p:nvPr/>
          </p:nvSpPr>
          <p:spPr bwMode="auto">
            <a:xfrm>
              <a:off x="1565" y="75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t</a:t>
              </a: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=0</a:t>
              </a:r>
            </a:p>
          </p:txBody>
        </p:sp>
        <p:graphicFrame>
          <p:nvGraphicFramePr>
            <p:cNvPr id="65577" name="Object 250"/>
            <p:cNvGraphicFramePr>
              <a:graphicFrameLocks noChangeAspect="1"/>
            </p:cNvGraphicFramePr>
            <p:nvPr/>
          </p:nvGraphicFramePr>
          <p:xfrm>
            <a:off x="1800" y="1051"/>
            <a:ext cx="184" cy="266"/>
          </p:xfrm>
          <a:graphic>
            <a:graphicData uri="http://schemas.openxmlformats.org/presentationml/2006/ole">
              <p:oleObj spid="_x0000_s68660" name="Equation" r:id="rId15" imgW="123721" imgH="200070" progId="">
                <p:embed/>
              </p:oleObj>
            </a:graphicData>
          </a:graphic>
        </p:graphicFrame>
        <p:graphicFrame>
          <p:nvGraphicFramePr>
            <p:cNvPr id="65578" name="Object 251"/>
            <p:cNvGraphicFramePr>
              <a:graphicFrameLocks noChangeAspect="1"/>
            </p:cNvGraphicFramePr>
            <p:nvPr/>
          </p:nvGraphicFramePr>
          <p:xfrm>
            <a:off x="2594" y="1035"/>
            <a:ext cx="166" cy="248"/>
          </p:xfrm>
          <a:graphic>
            <a:graphicData uri="http://schemas.openxmlformats.org/presentationml/2006/ole">
              <p:oleObj spid="_x0000_s68661" name="公式" r:id="rId16" imgW="114266" imgH="190620" progId="">
                <p:embed/>
              </p:oleObj>
            </a:graphicData>
          </a:graphic>
        </p:graphicFrame>
        <p:graphicFrame>
          <p:nvGraphicFramePr>
            <p:cNvPr id="65579" name="Object 252"/>
            <p:cNvGraphicFramePr>
              <a:graphicFrameLocks noChangeAspect="1"/>
            </p:cNvGraphicFramePr>
            <p:nvPr/>
          </p:nvGraphicFramePr>
          <p:xfrm>
            <a:off x="1342" y="1314"/>
            <a:ext cx="244" cy="280"/>
          </p:xfrm>
          <a:graphic>
            <a:graphicData uri="http://schemas.openxmlformats.org/presentationml/2006/ole">
              <p:oleObj spid="_x0000_s68662" name="Equation" r:id="rId17" imgW="161810" imgH="200070" progId="">
                <p:embed/>
              </p:oleObj>
            </a:graphicData>
          </a:graphic>
        </p:graphicFrame>
        <p:sp>
          <p:nvSpPr>
            <p:cNvPr id="65580" name="Text Box 253"/>
            <p:cNvSpPr txBox="1">
              <a:spLocks noChangeArrowheads="1"/>
            </p:cNvSpPr>
            <p:nvPr/>
          </p:nvSpPr>
          <p:spPr bwMode="auto">
            <a:xfrm>
              <a:off x="1504" y="1220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5581" name="Text Box 254"/>
            <p:cNvSpPr txBox="1">
              <a:spLocks noChangeArrowheads="1"/>
            </p:cNvSpPr>
            <p:nvPr/>
          </p:nvSpPr>
          <p:spPr bwMode="auto">
            <a:xfrm>
              <a:off x="1500" y="1514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65582" name="Text Box 255"/>
            <p:cNvSpPr txBox="1">
              <a:spLocks noChangeArrowheads="1"/>
            </p:cNvSpPr>
            <p:nvPr/>
          </p:nvSpPr>
          <p:spPr bwMode="auto">
            <a:xfrm>
              <a:off x="1793" y="133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5583" name="Rectangle 256"/>
            <p:cNvSpPr>
              <a:spLocks noChangeArrowheads="1"/>
            </p:cNvSpPr>
            <p:nvPr/>
          </p:nvSpPr>
          <p:spPr bwMode="auto">
            <a:xfrm>
              <a:off x="2417" y="1388"/>
              <a:ext cx="114" cy="288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584" name="Text Box 257"/>
            <p:cNvSpPr txBox="1">
              <a:spLocks noChangeArrowheads="1"/>
            </p:cNvSpPr>
            <p:nvPr/>
          </p:nvSpPr>
          <p:spPr bwMode="auto">
            <a:xfrm>
              <a:off x="822" y="1364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 i="1">
                  <a:ea typeface="宋体" panose="02010600030101010101" pitchFamily="2" charset="-122"/>
                </a:rPr>
                <a:t>  </a:t>
              </a:r>
              <a:r>
                <a:rPr kumimoji="1" lang="en-US" altLang="zh-CN" sz="1800" i="1"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ea typeface="宋体" panose="02010600030101010101" pitchFamily="2" charset="-122"/>
                </a:rPr>
                <a:t>1</a:t>
              </a:r>
            </a:p>
          </p:txBody>
        </p:sp>
        <p:graphicFrame>
          <p:nvGraphicFramePr>
            <p:cNvPr id="65585" name="Object 258"/>
            <p:cNvGraphicFramePr>
              <a:graphicFrameLocks noChangeAspect="1"/>
            </p:cNvGraphicFramePr>
            <p:nvPr/>
          </p:nvGraphicFramePr>
          <p:xfrm>
            <a:off x="2621" y="1752"/>
            <a:ext cx="72" cy="136"/>
          </p:xfrm>
          <a:graphic>
            <a:graphicData uri="http://schemas.openxmlformats.org/presentationml/2006/ole">
              <p:oleObj spid="_x0000_s68663" name="公式" r:id="rId18" imgW="114151" imgH="215619" progId="">
                <p:embed/>
              </p:oleObj>
            </a:graphicData>
          </a:graphic>
        </p:graphicFrame>
        <p:graphicFrame>
          <p:nvGraphicFramePr>
            <p:cNvPr id="65586" name="Object 259"/>
            <p:cNvGraphicFramePr>
              <a:graphicFrameLocks noChangeAspect="1"/>
            </p:cNvGraphicFramePr>
            <p:nvPr/>
          </p:nvGraphicFramePr>
          <p:xfrm>
            <a:off x="2621" y="1752"/>
            <a:ext cx="72" cy="136"/>
          </p:xfrm>
          <a:graphic>
            <a:graphicData uri="http://schemas.openxmlformats.org/presentationml/2006/ole">
              <p:oleObj spid="_x0000_s68664" name="公式" r:id="rId19" imgW="114151" imgH="215619" progId="">
                <p:embed/>
              </p:oleObj>
            </a:graphicData>
          </a:graphic>
        </p:graphicFrame>
        <p:graphicFrame>
          <p:nvGraphicFramePr>
            <p:cNvPr id="65587" name="Object 260"/>
            <p:cNvGraphicFramePr>
              <a:graphicFrameLocks noChangeAspect="1"/>
            </p:cNvGraphicFramePr>
            <p:nvPr/>
          </p:nvGraphicFramePr>
          <p:xfrm>
            <a:off x="2197" y="1398"/>
            <a:ext cx="192" cy="209"/>
          </p:xfrm>
          <a:graphic>
            <a:graphicData uri="http://schemas.openxmlformats.org/presentationml/2006/ole">
              <p:oleObj spid="_x0000_s68665" name="公式" r:id="rId20" imgW="161810" imgH="190620" progId="">
                <p:embed/>
              </p:oleObj>
            </a:graphicData>
          </a:graphic>
        </p:graphicFrame>
        <p:sp>
          <p:nvSpPr>
            <p:cNvPr id="65588" name="Freeform 261"/>
            <p:cNvSpPr>
              <a:spLocks/>
            </p:cNvSpPr>
            <p:nvPr/>
          </p:nvSpPr>
          <p:spPr bwMode="auto">
            <a:xfrm>
              <a:off x="2039" y="826"/>
              <a:ext cx="188" cy="273"/>
            </a:xfrm>
            <a:custGeom>
              <a:avLst/>
              <a:gdLst>
                <a:gd name="T0" fmla="*/ 188 w 188"/>
                <a:gd name="T1" fmla="*/ 0 h 273"/>
                <a:gd name="T2" fmla="*/ 52 w 188"/>
                <a:gd name="T3" fmla="*/ 91 h 273"/>
                <a:gd name="T4" fmla="*/ 7 w 188"/>
                <a:gd name="T5" fmla="*/ 273 h 273"/>
                <a:gd name="T6" fmla="*/ 0 60000 65536"/>
                <a:gd name="T7" fmla="*/ 0 60000 65536"/>
                <a:gd name="T8" fmla="*/ 0 60000 65536"/>
                <a:gd name="T9" fmla="*/ 0 w 188"/>
                <a:gd name="T10" fmla="*/ 0 h 273"/>
                <a:gd name="T11" fmla="*/ 188 w 188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" h="273">
                  <a:moveTo>
                    <a:pt x="188" y="0"/>
                  </a:moveTo>
                  <a:cubicBezTo>
                    <a:pt x="135" y="23"/>
                    <a:pt x="82" y="46"/>
                    <a:pt x="52" y="91"/>
                  </a:cubicBezTo>
                  <a:cubicBezTo>
                    <a:pt x="22" y="136"/>
                    <a:pt x="0" y="243"/>
                    <a:pt x="7" y="273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9" name="Rectangle 227"/>
            <p:cNvSpPr>
              <a:spLocks noChangeArrowheads="1"/>
            </p:cNvSpPr>
            <p:nvPr/>
          </p:nvSpPr>
          <p:spPr bwMode="auto">
            <a:xfrm>
              <a:off x="1103" y="1374"/>
              <a:ext cx="114" cy="2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29"/>
          <p:cNvGrpSpPr>
            <a:grpSpLocks/>
          </p:cNvGrpSpPr>
          <p:nvPr/>
        </p:nvGrpSpPr>
        <p:grpSpPr bwMode="auto">
          <a:xfrm>
            <a:off x="161925" y="492125"/>
            <a:ext cx="5208588" cy="549275"/>
            <a:chOff x="161925" y="501042"/>
            <a:chExt cx="5208085" cy="549579"/>
          </a:xfrm>
        </p:grpSpPr>
        <p:sp>
          <p:nvSpPr>
            <p:cNvPr id="65549" name="Text Box 191"/>
            <p:cNvSpPr txBox="1">
              <a:spLocks noChangeArrowheads="1"/>
            </p:cNvSpPr>
            <p:nvPr/>
          </p:nvSpPr>
          <p:spPr bwMode="auto">
            <a:xfrm>
              <a:off x="161925" y="530225"/>
              <a:ext cx="4586288" cy="46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ea typeface="黑体" panose="02010609060101010101" pitchFamily="49" charset="-122"/>
                  <a:cs typeface="Times New Roman" panose="02020603050405020304" pitchFamily="18" charset="0"/>
                </a:rPr>
                <a:t>3)</a:t>
              </a: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6600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确定稳态值</a:t>
              </a:r>
            </a:p>
          </p:txBody>
        </p:sp>
        <p:graphicFrame>
          <p:nvGraphicFramePr>
            <p:cNvPr id="65550" name="Object 337"/>
            <p:cNvGraphicFramePr>
              <a:graphicFrameLocks noChangeAspect="1"/>
            </p:cNvGraphicFramePr>
            <p:nvPr/>
          </p:nvGraphicFramePr>
          <p:xfrm>
            <a:off x="2164132" y="501042"/>
            <a:ext cx="3205878" cy="549579"/>
          </p:xfrm>
          <a:graphic>
            <a:graphicData uri="http://schemas.openxmlformats.org/presentationml/2006/ole">
              <p:oleObj spid="_x0000_s68666" name="Equation" r:id="rId21" imgW="1333500" imgH="228600" progId="">
                <p:embed/>
              </p:oleObj>
            </a:graphicData>
          </a:graphic>
        </p:graphicFrame>
      </p:grpSp>
      <p:pic>
        <p:nvPicPr>
          <p:cNvPr id="65548" name="Picture 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64488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8423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1"/>
          <p:cNvGrpSpPr>
            <a:grpSpLocks/>
          </p:cNvGrpSpPr>
          <p:nvPr/>
        </p:nvGrpSpPr>
        <p:grpSpPr bwMode="auto">
          <a:xfrm>
            <a:off x="5708650" y="2463800"/>
            <a:ext cx="2820988" cy="366713"/>
            <a:chOff x="3491" y="1709"/>
            <a:chExt cx="1777" cy="231"/>
          </a:xfrm>
        </p:grpSpPr>
        <p:sp>
          <p:nvSpPr>
            <p:cNvPr id="66658" name="Rectangle 125"/>
            <p:cNvSpPr>
              <a:spLocks noChangeArrowheads="1"/>
            </p:cNvSpPr>
            <p:nvPr/>
          </p:nvSpPr>
          <p:spPr bwMode="auto">
            <a:xfrm>
              <a:off x="3491" y="1709"/>
              <a:ext cx="17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ea typeface="黑体" panose="02010609060101010101" pitchFamily="49" charset="-122"/>
                </a:rPr>
                <a:t>              </a:t>
              </a:r>
              <a:r>
                <a:rPr lang="zh-CN" altLang="en-US" sz="1800" b="1">
                  <a:ea typeface="黑体" panose="02010609060101010101" pitchFamily="49" charset="-122"/>
                </a:rPr>
                <a:t>等效电路</a:t>
              </a:r>
            </a:p>
          </p:txBody>
        </p:sp>
        <p:graphicFrame>
          <p:nvGraphicFramePr>
            <p:cNvPr id="66659" name="Object 126"/>
            <p:cNvGraphicFramePr>
              <a:graphicFrameLocks noChangeAspect="1"/>
            </p:cNvGraphicFramePr>
            <p:nvPr/>
          </p:nvGraphicFramePr>
          <p:xfrm>
            <a:off x="3651" y="1746"/>
            <a:ext cx="384" cy="192"/>
          </p:xfrm>
          <a:graphic>
            <a:graphicData uri="http://schemas.openxmlformats.org/presentationml/2006/ole">
              <p:oleObj spid="_x0000_s69664" name="Equation" r:id="rId3" imgW="355138" imgH="177569" progId="">
                <p:embed/>
              </p:oleObj>
            </a:graphicData>
          </a:graphic>
        </p:graphicFrame>
      </p:grpSp>
      <p:sp>
        <p:nvSpPr>
          <p:cNvPr id="417921" name="Text Box 129"/>
          <p:cNvSpPr txBox="1">
            <a:spLocks noChangeArrowheads="1"/>
          </p:cNvSpPr>
          <p:nvPr/>
        </p:nvSpPr>
        <p:spPr bwMode="auto">
          <a:xfrm>
            <a:off x="627063" y="555625"/>
            <a:ext cx="2947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ea typeface="黑体" panose="02010609060101010101" pitchFamily="49" charset="-122"/>
              </a:rPr>
              <a:t>4) </a:t>
            </a:r>
            <a:r>
              <a:rPr kumimoji="1" lang="zh-CN" altLang="en-US" b="1">
                <a:solidFill>
                  <a:srgbClr val="66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时间常数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的确定</a:t>
            </a:r>
          </a:p>
        </p:txBody>
      </p:sp>
      <p:graphicFrame>
        <p:nvGraphicFramePr>
          <p:cNvPr id="417973" name="Object 181"/>
          <p:cNvGraphicFramePr>
            <a:graphicFrameLocks noChangeAspect="1"/>
          </p:cNvGraphicFramePr>
          <p:nvPr/>
        </p:nvGraphicFramePr>
        <p:xfrm>
          <a:off x="842963" y="3995738"/>
          <a:ext cx="1417637" cy="463550"/>
        </p:xfrm>
        <a:graphic>
          <a:graphicData uri="http://schemas.openxmlformats.org/presentationml/2006/ole">
            <p:oleObj spid="_x0000_s69665" name="Equation" r:id="rId4" imgW="590511" imgH="200070" progId="">
              <p:embed/>
            </p:oleObj>
          </a:graphicData>
        </a:graphic>
      </p:graphicFrame>
      <p:graphicFrame>
        <p:nvGraphicFramePr>
          <p:cNvPr id="417974" name="Object 182"/>
          <p:cNvGraphicFramePr>
            <a:graphicFrameLocks noChangeAspect="1"/>
          </p:cNvGraphicFramePr>
          <p:nvPr/>
        </p:nvGraphicFramePr>
        <p:xfrm>
          <a:off x="850900" y="4597400"/>
          <a:ext cx="3411538" cy="490538"/>
        </p:xfrm>
        <a:graphic>
          <a:graphicData uri="http://schemas.openxmlformats.org/presentationml/2006/ole">
            <p:oleObj spid="_x0000_s69666" name="Equation" r:id="rId5" imgW="1685900" imgH="200070" progId="">
              <p:embed/>
            </p:oleObj>
          </a:graphicData>
        </a:graphic>
      </p:graphicFrame>
      <p:grpSp>
        <p:nvGrpSpPr>
          <p:cNvPr id="3" name="Group 290"/>
          <p:cNvGrpSpPr>
            <a:grpSpLocks/>
          </p:cNvGrpSpPr>
          <p:nvPr/>
        </p:nvGrpSpPr>
        <p:grpSpPr bwMode="auto">
          <a:xfrm>
            <a:off x="4508500" y="774700"/>
            <a:ext cx="4572000" cy="1639888"/>
            <a:chOff x="2840" y="488"/>
            <a:chExt cx="2880" cy="1033"/>
          </a:xfrm>
        </p:grpSpPr>
        <p:sp>
          <p:nvSpPr>
            <p:cNvPr id="66625" name="Oval 250"/>
            <p:cNvSpPr>
              <a:spLocks noChangeArrowheads="1"/>
            </p:cNvSpPr>
            <p:nvPr/>
          </p:nvSpPr>
          <p:spPr bwMode="auto">
            <a:xfrm flipV="1">
              <a:off x="3220" y="899"/>
              <a:ext cx="227" cy="22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626" name="Line 251"/>
            <p:cNvSpPr>
              <a:spLocks noChangeShapeType="1"/>
            </p:cNvSpPr>
            <p:nvPr/>
          </p:nvSpPr>
          <p:spPr bwMode="auto">
            <a:xfrm flipV="1">
              <a:off x="3220" y="1012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7" name="Line 252"/>
            <p:cNvSpPr>
              <a:spLocks noChangeShapeType="1"/>
            </p:cNvSpPr>
            <p:nvPr/>
          </p:nvSpPr>
          <p:spPr bwMode="auto">
            <a:xfrm>
              <a:off x="3334" y="1125"/>
              <a:ext cx="0" cy="39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8" name="Line 253"/>
            <p:cNvSpPr>
              <a:spLocks noChangeShapeType="1"/>
            </p:cNvSpPr>
            <p:nvPr/>
          </p:nvSpPr>
          <p:spPr bwMode="auto">
            <a:xfrm>
              <a:off x="3334" y="490"/>
              <a:ext cx="0" cy="409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9" name="Rectangle 254"/>
            <p:cNvSpPr>
              <a:spLocks noChangeArrowheads="1"/>
            </p:cNvSpPr>
            <p:nvPr/>
          </p:nvSpPr>
          <p:spPr bwMode="auto">
            <a:xfrm>
              <a:off x="3782" y="870"/>
              <a:ext cx="114" cy="249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630" name="Line 255"/>
            <p:cNvSpPr>
              <a:spLocks noChangeShapeType="1"/>
            </p:cNvSpPr>
            <p:nvPr/>
          </p:nvSpPr>
          <p:spPr bwMode="auto">
            <a:xfrm>
              <a:off x="3839" y="1124"/>
              <a:ext cx="0" cy="39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1" name="Line 256"/>
            <p:cNvSpPr>
              <a:spLocks noChangeShapeType="1"/>
            </p:cNvSpPr>
            <p:nvPr/>
          </p:nvSpPr>
          <p:spPr bwMode="auto">
            <a:xfrm flipV="1">
              <a:off x="3839" y="496"/>
              <a:ext cx="0" cy="37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2" name="Line 257"/>
            <p:cNvSpPr>
              <a:spLocks noChangeShapeType="1"/>
            </p:cNvSpPr>
            <p:nvPr/>
          </p:nvSpPr>
          <p:spPr bwMode="auto">
            <a:xfrm>
              <a:off x="4255" y="934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3" name="Line 258"/>
            <p:cNvSpPr>
              <a:spLocks noChangeShapeType="1"/>
            </p:cNvSpPr>
            <p:nvPr/>
          </p:nvSpPr>
          <p:spPr bwMode="auto">
            <a:xfrm>
              <a:off x="4255" y="1019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4" name="Line 259"/>
            <p:cNvSpPr>
              <a:spLocks noChangeShapeType="1"/>
            </p:cNvSpPr>
            <p:nvPr/>
          </p:nvSpPr>
          <p:spPr bwMode="auto">
            <a:xfrm>
              <a:off x="4369" y="496"/>
              <a:ext cx="0" cy="43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5" name="Line 260"/>
            <p:cNvSpPr>
              <a:spLocks noChangeShapeType="1"/>
            </p:cNvSpPr>
            <p:nvPr/>
          </p:nvSpPr>
          <p:spPr bwMode="auto">
            <a:xfrm>
              <a:off x="4369" y="1020"/>
              <a:ext cx="0" cy="50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6" name="Line 261"/>
            <p:cNvSpPr>
              <a:spLocks noChangeShapeType="1"/>
            </p:cNvSpPr>
            <p:nvPr/>
          </p:nvSpPr>
          <p:spPr bwMode="auto">
            <a:xfrm>
              <a:off x="5163" y="1172"/>
              <a:ext cx="0" cy="34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7" name="Line 262"/>
            <p:cNvSpPr>
              <a:spLocks noChangeShapeType="1"/>
            </p:cNvSpPr>
            <p:nvPr/>
          </p:nvSpPr>
          <p:spPr bwMode="auto">
            <a:xfrm flipV="1">
              <a:off x="5163" y="488"/>
              <a:ext cx="0" cy="38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8" name="Line 263"/>
            <p:cNvSpPr>
              <a:spLocks noChangeShapeType="1"/>
            </p:cNvSpPr>
            <p:nvPr/>
          </p:nvSpPr>
          <p:spPr bwMode="auto">
            <a:xfrm flipV="1">
              <a:off x="3242" y="523"/>
              <a:ext cx="0" cy="302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9" name="Text Box 264"/>
            <p:cNvSpPr txBox="1">
              <a:spLocks noChangeArrowheads="1"/>
            </p:cNvSpPr>
            <p:nvPr/>
          </p:nvSpPr>
          <p:spPr bwMode="auto">
            <a:xfrm>
              <a:off x="2840" y="90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9mA</a:t>
              </a:r>
            </a:p>
          </p:txBody>
        </p:sp>
        <p:sp>
          <p:nvSpPr>
            <p:cNvPr id="66640" name="Text Box 265"/>
            <p:cNvSpPr txBox="1">
              <a:spLocks noChangeArrowheads="1"/>
            </p:cNvSpPr>
            <p:nvPr/>
          </p:nvSpPr>
          <p:spPr bwMode="auto">
            <a:xfrm>
              <a:off x="3419" y="1056"/>
              <a:ext cx="6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6k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641" name="Text Box 266"/>
            <p:cNvSpPr txBox="1">
              <a:spLocks noChangeArrowheads="1"/>
            </p:cNvSpPr>
            <p:nvPr/>
          </p:nvSpPr>
          <p:spPr bwMode="auto">
            <a:xfrm>
              <a:off x="4447" y="979"/>
              <a:ext cx="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642" name="Line 267"/>
            <p:cNvSpPr>
              <a:spLocks noChangeShapeType="1"/>
            </p:cNvSpPr>
            <p:nvPr/>
          </p:nvSpPr>
          <p:spPr bwMode="auto">
            <a:xfrm>
              <a:off x="4453" y="552"/>
              <a:ext cx="0" cy="29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43" name="Line 268"/>
            <p:cNvSpPr>
              <a:spLocks noChangeShapeType="1"/>
            </p:cNvSpPr>
            <p:nvPr/>
          </p:nvSpPr>
          <p:spPr bwMode="auto">
            <a:xfrm flipV="1">
              <a:off x="3332" y="489"/>
              <a:ext cx="1826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44" name="Line 269"/>
            <p:cNvSpPr>
              <a:spLocks noChangeShapeType="1"/>
            </p:cNvSpPr>
            <p:nvPr/>
          </p:nvSpPr>
          <p:spPr bwMode="auto">
            <a:xfrm>
              <a:off x="3326" y="1521"/>
              <a:ext cx="1844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45" name="Text Box 270"/>
            <p:cNvSpPr txBox="1">
              <a:spLocks noChangeArrowheads="1"/>
            </p:cNvSpPr>
            <p:nvPr/>
          </p:nvSpPr>
          <p:spPr bwMode="auto">
            <a:xfrm>
              <a:off x="5192" y="864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3k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646" name="Line 271"/>
            <p:cNvSpPr>
              <a:spLocks noChangeShapeType="1"/>
            </p:cNvSpPr>
            <p:nvPr/>
          </p:nvSpPr>
          <p:spPr bwMode="auto">
            <a:xfrm>
              <a:off x="5241" y="539"/>
              <a:ext cx="0" cy="297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647" name="Object 272"/>
            <p:cNvGraphicFramePr>
              <a:graphicFrameLocks noChangeAspect="1"/>
            </p:cNvGraphicFramePr>
            <p:nvPr/>
          </p:nvGraphicFramePr>
          <p:xfrm>
            <a:off x="4474" y="566"/>
            <a:ext cx="180" cy="261"/>
          </p:xfrm>
          <a:graphic>
            <a:graphicData uri="http://schemas.openxmlformats.org/presentationml/2006/ole">
              <p:oleObj spid="_x0000_s69667" name="Equation" r:id="rId6" imgW="123721" imgH="200070" progId="">
                <p:embed/>
              </p:oleObj>
            </a:graphicData>
          </a:graphic>
        </p:graphicFrame>
        <p:graphicFrame>
          <p:nvGraphicFramePr>
            <p:cNvPr id="66648" name="Object 273"/>
            <p:cNvGraphicFramePr>
              <a:graphicFrameLocks noChangeAspect="1"/>
            </p:cNvGraphicFramePr>
            <p:nvPr/>
          </p:nvGraphicFramePr>
          <p:xfrm>
            <a:off x="5246" y="544"/>
            <a:ext cx="178" cy="265"/>
          </p:xfrm>
          <a:graphic>
            <a:graphicData uri="http://schemas.openxmlformats.org/presentationml/2006/ole">
              <p:oleObj spid="_x0000_s69668" name="公式" r:id="rId7" imgW="114266" imgH="190620" progId="">
                <p:embed/>
              </p:oleObj>
            </a:graphicData>
          </a:graphic>
        </p:graphicFrame>
        <p:graphicFrame>
          <p:nvGraphicFramePr>
            <p:cNvPr id="66649" name="Object 274"/>
            <p:cNvGraphicFramePr>
              <a:graphicFrameLocks noChangeAspect="1"/>
            </p:cNvGraphicFramePr>
            <p:nvPr/>
          </p:nvGraphicFramePr>
          <p:xfrm>
            <a:off x="4014" y="817"/>
            <a:ext cx="255" cy="293"/>
          </p:xfrm>
          <a:graphic>
            <a:graphicData uri="http://schemas.openxmlformats.org/presentationml/2006/ole">
              <p:oleObj spid="_x0000_s69669" name="Equation" r:id="rId8" imgW="161810" imgH="200070" progId="">
                <p:embed/>
              </p:oleObj>
            </a:graphicData>
          </a:graphic>
        </p:graphicFrame>
        <p:sp>
          <p:nvSpPr>
            <p:cNvPr id="66650" name="Text Box 275"/>
            <p:cNvSpPr txBox="1">
              <a:spLocks noChangeArrowheads="1"/>
            </p:cNvSpPr>
            <p:nvPr/>
          </p:nvSpPr>
          <p:spPr bwMode="auto">
            <a:xfrm>
              <a:off x="4151" y="722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6651" name="Text Box 276"/>
            <p:cNvSpPr txBox="1">
              <a:spLocks noChangeArrowheads="1"/>
            </p:cNvSpPr>
            <p:nvPr/>
          </p:nvSpPr>
          <p:spPr bwMode="auto">
            <a:xfrm>
              <a:off x="4154" y="1027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66652" name="Text Box 277"/>
            <p:cNvSpPr txBox="1">
              <a:spLocks noChangeArrowheads="1"/>
            </p:cNvSpPr>
            <p:nvPr/>
          </p:nvSpPr>
          <p:spPr bwMode="auto">
            <a:xfrm>
              <a:off x="4472" y="8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6653" name="Rectangle 278"/>
            <p:cNvSpPr>
              <a:spLocks noChangeArrowheads="1"/>
            </p:cNvSpPr>
            <p:nvPr/>
          </p:nvSpPr>
          <p:spPr bwMode="auto">
            <a:xfrm>
              <a:off x="5096" y="884"/>
              <a:ext cx="114" cy="288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654" name="Text Box 279"/>
            <p:cNvSpPr txBox="1">
              <a:spLocks noChangeArrowheads="1"/>
            </p:cNvSpPr>
            <p:nvPr/>
          </p:nvSpPr>
          <p:spPr bwMode="auto">
            <a:xfrm>
              <a:off x="3456" y="854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 i="1">
                  <a:ea typeface="宋体" panose="02010600030101010101" pitchFamily="2" charset="-122"/>
                </a:rPr>
                <a:t>  </a:t>
              </a:r>
              <a:r>
                <a:rPr kumimoji="1" lang="en-US" altLang="zh-CN" sz="1800" i="1"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ea typeface="宋体" panose="02010600030101010101" pitchFamily="2" charset="-122"/>
                </a:rPr>
                <a:t>1</a:t>
              </a:r>
            </a:p>
          </p:txBody>
        </p:sp>
        <p:graphicFrame>
          <p:nvGraphicFramePr>
            <p:cNvPr id="66655" name="Object 280"/>
            <p:cNvGraphicFramePr>
              <a:graphicFrameLocks noChangeAspect="1"/>
            </p:cNvGraphicFramePr>
            <p:nvPr/>
          </p:nvGraphicFramePr>
          <p:xfrm>
            <a:off x="5300" y="1248"/>
            <a:ext cx="72" cy="136"/>
          </p:xfrm>
          <a:graphic>
            <a:graphicData uri="http://schemas.openxmlformats.org/presentationml/2006/ole">
              <p:oleObj spid="_x0000_s69670" name="公式" r:id="rId9" imgW="114151" imgH="215619" progId="">
                <p:embed/>
              </p:oleObj>
            </a:graphicData>
          </a:graphic>
        </p:graphicFrame>
        <p:graphicFrame>
          <p:nvGraphicFramePr>
            <p:cNvPr id="66656" name="Object 281"/>
            <p:cNvGraphicFramePr>
              <a:graphicFrameLocks noChangeAspect="1"/>
            </p:cNvGraphicFramePr>
            <p:nvPr/>
          </p:nvGraphicFramePr>
          <p:xfrm>
            <a:off x="5300" y="1248"/>
            <a:ext cx="72" cy="136"/>
          </p:xfrm>
          <a:graphic>
            <a:graphicData uri="http://schemas.openxmlformats.org/presentationml/2006/ole">
              <p:oleObj spid="_x0000_s69671" name="公式" r:id="rId10" imgW="114151" imgH="215619" progId="">
                <p:embed/>
              </p:oleObj>
            </a:graphicData>
          </a:graphic>
        </p:graphicFrame>
        <p:graphicFrame>
          <p:nvGraphicFramePr>
            <p:cNvPr id="66657" name="Object 282"/>
            <p:cNvGraphicFramePr>
              <a:graphicFrameLocks noChangeAspect="1"/>
            </p:cNvGraphicFramePr>
            <p:nvPr/>
          </p:nvGraphicFramePr>
          <p:xfrm>
            <a:off x="4902" y="921"/>
            <a:ext cx="194" cy="211"/>
          </p:xfrm>
          <a:graphic>
            <a:graphicData uri="http://schemas.openxmlformats.org/presentationml/2006/ole">
              <p:oleObj spid="_x0000_s69672" name="公式" r:id="rId11" imgW="161810" imgH="190620" progId="">
                <p:embed/>
              </p:oleObj>
            </a:graphicData>
          </a:graphic>
        </p:graphicFrame>
      </p:grpSp>
      <p:grpSp>
        <p:nvGrpSpPr>
          <p:cNvPr id="4" name="Group 293"/>
          <p:cNvGrpSpPr>
            <a:grpSpLocks/>
          </p:cNvGrpSpPr>
          <p:nvPr/>
        </p:nvGrpSpPr>
        <p:grpSpPr bwMode="auto">
          <a:xfrm>
            <a:off x="5272088" y="3594100"/>
            <a:ext cx="3116262" cy="1670050"/>
            <a:chOff x="3295" y="2296"/>
            <a:chExt cx="1963" cy="1052"/>
          </a:xfrm>
        </p:grpSpPr>
        <p:sp>
          <p:nvSpPr>
            <p:cNvPr id="66608" name="Line 116"/>
            <p:cNvSpPr>
              <a:spLocks noChangeShapeType="1"/>
            </p:cNvSpPr>
            <p:nvPr/>
          </p:nvSpPr>
          <p:spPr bwMode="auto">
            <a:xfrm>
              <a:off x="3705" y="2296"/>
              <a:ext cx="1321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609" name="Group 104"/>
            <p:cNvGrpSpPr>
              <a:grpSpLocks/>
            </p:cNvGrpSpPr>
            <p:nvPr/>
          </p:nvGrpSpPr>
          <p:grpSpPr bwMode="auto">
            <a:xfrm>
              <a:off x="4271" y="2304"/>
              <a:ext cx="114" cy="1042"/>
              <a:chOff x="4206" y="1844"/>
              <a:chExt cx="114" cy="1018"/>
            </a:xfrm>
          </p:grpSpPr>
          <p:sp>
            <p:nvSpPr>
              <p:cNvPr id="66622" name="Rectangle 105"/>
              <p:cNvSpPr>
                <a:spLocks noChangeArrowheads="1"/>
              </p:cNvSpPr>
              <p:nvPr/>
            </p:nvSpPr>
            <p:spPr bwMode="auto">
              <a:xfrm>
                <a:off x="4206" y="2218"/>
                <a:ext cx="114" cy="249"/>
              </a:xfrm>
              <a:prstGeom prst="rect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6623" name="Line 106"/>
              <p:cNvSpPr>
                <a:spLocks noChangeShapeType="1"/>
              </p:cNvSpPr>
              <p:nvPr/>
            </p:nvSpPr>
            <p:spPr bwMode="auto">
              <a:xfrm>
                <a:off x="4263" y="2472"/>
                <a:ext cx="0" cy="39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24" name="Line 107"/>
              <p:cNvSpPr>
                <a:spLocks noChangeShapeType="1"/>
              </p:cNvSpPr>
              <p:nvPr/>
            </p:nvSpPr>
            <p:spPr bwMode="auto">
              <a:xfrm flipV="1">
                <a:off x="4263" y="1844"/>
                <a:ext cx="0" cy="388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610" name="Line 123"/>
            <p:cNvSpPr>
              <a:spLocks noChangeShapeType="1"/>
            </p:cNvSpPr>
            <p:nvPr/>
          </p:nvSpPr>
          <p:spPr bwMode="auto">
            <a:xfrm>
              <a:off x="3703" y="3348"/>
              <a:ext cx="133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6611" name="Group 292"/>
            <p:cNvGrpSpPr>
              <a:grpSpLocks/>
            </p:cNvGrpSpPr>
            <p:nvPr/>
          </p:nvGrpSpPr>
          <p:grpSpPr bwMode="auto">
            <a:xfrm>
              <a:off x="3651" y="2299"/>
              <a:ext cx="114" cy="1042"/>
              <a:chOff x="3651" y="2299"/>
              <a:chExt cx="114" cy="1042"/>
            </a:xfrm>
          </p:grpSpPr>
          <p:sp>
            <p:nvSpPr>
              <p:cNvPr id="66619" name="Rectangle 173"/>
              <p:cNvSpPr>
                <a:spLocks noChangeArrowheads="1"/>
              </p:cNvSpPr>
              <p:nvPr/>
            </p:nvSpPr>
            <p:spPr bwMode="auto">
              <a:xfrm>
                <a:off x="3651" y="2682"/>
                <a:ext cx="114" cy="255"/>
              </a:xfrm>
              <a:prstGeom prst="rect">
                <a:avLst/>
              </a:prstGeom>
              <a:noFill/>
              <a:ln w="222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6620" name="Line 174"/>
              <p:cNvSpPr>
                <a:spLocks noChangeShapeType="1"/>
              </p:cNvSpPr>
              <p:nvPr/>
            </p:nvSpPr>
            <p:spPr bwMode="auto">
              <a:xfrm>
                <a:off x="3708" y="2942"/>
                <a:ext cx="0" cy="399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21" name="Line 175"/>
              <p:cNvSpPr>
                <a:spLocks noChangeShapeType="1"/>
              </p:cNvSpPr>
              <p:nvPr/>
            </p:nvSpPr>
            <p:spPr bwMode="auto">
              <a:xfrm flipV="1">
                <a:off x="3708" y="2299"/>
                <a:ext cx="0" cy="384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612" name="Group 178"/>
            <p:cNvGrpSpPr>
              <a:grpSpLocks/>
            </p:cNvGrpSpPr>
            <p:nvPr/>
          </p:nvGrpSpPr>
          <p:grpSpPr bwMode="auto">
            <a:xfrm>
              <a:off x="4679" y="2679"/>
              <a:ext cx="579" cy="231"/>
              <a:chOff x="4944" y="1374"/>
              <a:chExt cx="579" cy="231"/>
            </a:xfrm>
          </p:grpSpPr>
          <p:sp>
            <p:nvSpPr>
              <p:cNvPr id="66617" name="AutoShape 179"/>
              <p:cNvSpPr>
                <a:spLocks noChangeArrowheads="1"/>
              </p:cNvSpPr>
              <p:nvPr/>
            </p:nvSpPr>
            <p:spPr bwMode="auto">
              <a:xfrm flipH="1">
                <a:off x="4944" y="1392"/>
                <a:ext cx="288" cy="192"/>
              </a:xfrm>
              <a:prstGeom prst="notchedRightArrow">
                <a:avLst>
                  <a:gd name="adj1" fmla="val 50000"/>
                  <a:gd name="adj2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9900"/>
                  </a:gs>
                </a:gsLst>
                <a:lin ang="0" scaled="1"/>
              </a:gra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18" name="Rectangle 180"/>
              <p:cNvSpPr>
                <a:spLocks noChangeArrowheads="1"/>
              </p:cNvSpPr>
              <p:nvPr/>
            </p:nvSpPr>
            <p:spPr bwMode="auto">
              <a:xfrm>
                <a:off x="5271" y="1374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800" i="1">
                    <a:solidFill>
                      <a:schemeClr val="tx2"/>
                    </a:solidFill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1800" baseline="-25000">
                    <a:solidFill>
                      <a:schemeClr val="tx2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66613" name="Text Box 283"/>
            <p:cNvSpPr txBox="1">
              <a:spLocks noChangeArrowheads="1"/>
            </p:cNvSpPr>
            <p:nvPr/>
          </p:nvSpPr>
          <p:spPr bwMode="auto">
            <a:xfrm>
              <a:off x="3304" y="2836"/>
              <a:ext cx="6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6k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614" name="Text Box 284"/>
            <p:cNvSpPr txBox="1">
              <a:spLocks noChangeArrowheads="1"/>
            </p:cNvSpPr>
            <p:nvPr/>
          </p:nvSpPr>
          <p:spPr bwMode="auto">
            <a:xfrm>
              <a:off x="3946" y="282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3k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615" name="Text Box 285"/>
            <p:cNvSpPr txBox="1">
              <a:spLocks noChangeArrowheads="1"/>
            </p:cNvSpPr>
            <p:nvPr/>
          </p:nvSpPr>
          <p:spPr bwMode="auto">
            <a:xfrm>
              <a:off x="3295" y="2649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 i="1">
                  <a:ea typeface="宋体" panose="02010600030101010101" pitchFamily="2" charset="-122"/>
                </a:rPr>
                <a:t>  </a:t>
              </a:r>
              <a:r>
                <a:rPr kumimoji="1" lang="en-US" altLang="zh-CN" sz="1800" i="1"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ea typeface="宋体" panose="02010600030101010101" pitchFamily="2" charset="-122"/>
                </a:rPr>
                <a:t>1</a:t>
              </a:r>
            </a:p>
          </p:txBody>
        </p:sp>
        <p:graphicFrame>
          <p:nvGraphicFramePr>
            <p:cNvPr id="66616" name="Object 286"/>
            <p:cNvGraphicFramePr>
              <a:graphicFrameLocks noChangeAspect="1"/>
            </p:cNvGraphicFramePr>
            <p:nvPr/>
          </p:nvGraphicFramePr>
          <p:xfrm>
            <a:off x="4029" y="2670"/>
            <a:ext cx="180" cy="196"/>
          </p:xfrm>
          <a:graphic>
            <a:graphicData uri="http://schemas.openxmlformats.org/presentationml/2006/ole">
              <p:oleObj spid="_x0000_s69673" name="公式" r:id="rId12" imgW="161810" imgH="190620" progId="">
                <p:embed/>
              </p:oleObj>
            </a:graphicData>
          </a:graphic>
        </p:graphicFrame>
      </p:grpSp>
      <p:grpSp>
        <p:nvGrpSpPr>
          <p:cNvPr id="8" name="Group 288"/>
          <p:cNvGrpSpPr>
            <a:grpSpLocks/>
          </p:cNvGrpSpPr>
          <p:nvPr/>
        </p:nvGrpSpPr>
        <p:grpSpPr bwMode="auto">
          <a:xfrm>
            <a:off x="255588" y="1169988"/>
            <a:ext cx="4002087" cy="2109787"/>
            <a:chOff x="245" y="986"/>
            <a:chExt cx="2521" cy="1329"/>
          </a:xfrm>
        </p:grpSpPr>
        <p:sp>
          <p:nvSpPr>
            <p:cNvPr id="66570" name="Text Box 209"/>
            <p:cNvSpPr txBox="1">
              <a:spLocks noChangeArrowheads="1"/>
            </p:cNvSpPr>
            <p:nvPr/>
          </p:nvSpPr>
          <p:spPr bwMode="auto">
            <a:xfrm flipH="1">
              <a:off x="2141" y="986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66571" name="Oval 210"/>
            <p:cNvSpPr>
              <a:spLocks noChangeArrowheads="1"/>
            </p:cNvSpPr>
            <p:nvPr/>
          </p:nvSpPr>
          <p:spPr bwMode="auto">
            <a:xfrm flipV="1">
              <a:off x="573" y="1693"/>
              <a:ext cx="227" cy="22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72" name="Line 211"/>
            <p:cNvSpPr>
              <a:spLocks noChangeShapeType="1"/>
            </p:cNvSpPr>
            <p:nvPr/>
          </p:nvSpPr>
          <p:spPr bwMode="auto">
            <a:xfrm flipV="1">
              <a:off x="573" y="1806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Line 212"/>
            <p:cNvSpPr>
              <a:spLocks noChangeShapeType="1"/>
            </p:cNvSpPr>
            <p:nvPr/>
          </p:nvSpPr>
          <p:spPr bwMode="auto">
            <a:xfrm>
              <a:off x="687" y="1919"/>
              <a:ext cx="0" cy="39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Line 213"/>
            <p:cNvSpPr>
              <a:spLocks noChangeShapeType="1"/>
            </p:cNvSpPr>
            <p:nvPr/>
          </p:nvSpPr>
          <p:spPr bwMode="auto">
            <a:xfrm>
              <a:off x="687" y="1283"/>
              <a:ext cx="0" cy="41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5" name="Rectangle 214"/>
            <p:cNvSpPr>
              <a:spLocks noChangeArrowheads="1"/>
            </p:cNvSpPr>
            <p:nvPr/>
          </p:nvSpPr>
          <p:spPr bwMode="auto">
            <a:xfrm>
              <a:off x="1135" y="1664"/>
              <a:ext cx="114" cy="249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576" name="Line 215"/>
            <p:cNvSpPr>
              <a:spLocks noChangeShapeType="1"/>
            </p:cNvSpPr>
            <p:nvPr/>
          </p:nvSpPr>
          <p:spPr bwMode="auto">
            <a:xfrm>
              <a:off x="1192" y="1918"/>
              <a:ext cx="0" cy="39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Line 216"/>
            <p:cNvSpPr>
              <a:spLocks noChangeShapeType="1"/>
            </p:cNvSpPr>
            <p:nvPr/>
          </p:nvSpPr>
          <p:spPr bwMode="auto">
            <a:xfrm flipV="1">
              <a:off x="1192" y="1290"/>
              <a:ext cx="0" cy="38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Line 217"/>
            <p:cNvSpPr>
              <a:spLocks noChangeShapeType="1"/>
            </p:cNvSpPr>
            <p:nvPr/>
          </p:nvSpPr>
          <p:spPr bwMode="auto">
            <a:xfrm>
              <a:off x="1608" y="1728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9" name="Line 218"/>
            <p:cNvSpPr>
              <a:spLocks noChangeShapeType="1"/>
            </p:cNvSpPr>
            <p:nvPr/>
          </p:nvSpPr>
          <p:spPr bwMode="auto">
            <a:xfrm>
              <a:off x="1608" y="1813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Line 219"/>
            <p:cNvSpPr>
              <a:spLocks noChangeShapeType="1"/>
            </p:cNvSpPr>
            <p:nvPr/>
          </p:nvSpPr>
          <p:spPr bwMode="auto">
            <a:xfrm>
              <a:off x="1722" y="1290"/>
              <a:ext cx="0" cy="43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Line 220"/>
            <p:cNvSpPr>
              <a:spLocks noChangeShapeType="1"/>
            </p:cNvSpPr>
            <p:nvPr/>
          </p:nvSpPr>
          <p:spPr bwMode="auto">
            <a:xfrm>
              <a:off x="1722" y="1821"/>
              <a:ext cx="0" cy="49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Line 222"/>
            <p:cNvSpPr>
              <a:spLocks noChangeShapeType="1"/>
            </p:cNvSpPr>
            <p:nvPr/>
          </p:nvSpPr>
          <p:spPr bwMode="auto">
            <a:xfrm flipV="1">
              <a:off x="2516" y="1275"/>
              <a:ext cx="0" cy="103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3" name="Line 223"/>
            <p:cNvSpPr>
              <a:spLocks noChangeShapeType="1"/>
            </p:cNvSpPr>
            <p:nvPr/>
          </p:nvSpPr>
          <p:spPr bwMode="auto">
            <a:xfrm flipV="1">
              <a:off x="628" y="1350"/>
              <a:ext cx="0" cy="315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4" name="Text Box 224"/>
            <p:cNvSpPr txBox="1">
              <a:spLocks noChangeArrowheads="1"/>
            </p:cNvSpPr>
            <p:nvPr/>
          </p:nvSpPr>
          <p:spPr bwMode="auto">
            <a:xfrm>
              <a:off x="245" y="172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9mA</a:t>
              </a:r>
            </a:p>
          </p:txBody>
        </p:sp>
        <p:sp>
          <p:nvSpPr>
            <p:cNvPr id="66585" name="Text Box 225"/>
            <p:cNvSpPr txBox="1">
              <a:spLocks noChangeArrowheads="1"/>
            </p:cNvSpPr>
            <p:nvPr/>
          </p:nvSpPr>
          <p:spPr bwMode="auto">
            <a:xfrm>
              <a:off x="812" y="1843"/>
              <a:ext cx="6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6k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586" name="Text Box 226"/>
            <p:cNvSpPr txBox="1">
              <a:spLocks noChangeArrowheads="1"/>
            </p:cNvSpPr>
            <p:nvPr/>
          </p:nvSpPr>
          <p:spPr bwMode="auto">
            <a:xfrm>
              <a:off x="1702" y="1812"/>
              <a:ext cx="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587" name="Line 227"/>
            <p:cNvSpPr>
              <a:spLocks noChangeShapeType="1"/>
            </p:cNvSpPr>
            <p:nvPr/>
          </p:nvSpPr>
          <p:spPr bwMode="auto">
            <a:xfrm>
              <a:off x="1806" y="1346"/>
              <a:ext cx="0" cy="29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8" name="Line 228"/>
            <p:cNvSpPr>
              <a:spLocks noChangeShapeType="1"/>
            </p:cNvSpPr>
            <p:nvPr/>
          </p:nvSpPr>
          <p:spPr bwMode="auto">
            <a:xfrm>
              <a:off x="691" y="1283"/>
              <a:ext cx="1258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9" name="Oval 229"/>
            <p:cNvSpPr>
              <a:spLocks noChangeArrowheads="1"/>
            </p:cNvSpPr>
            <p:nvPr/>
          </p:nvSpPr>
          <p:spPr bwMode="auto">
            <a:xfrm flipH="1">
              <a:off x="2225" y="1255"/>
              <a:ext cx="57" cy="5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90" name="Oval 230"/>
            <p:cNvSpPr>
              <a:spLocks noChangeArrowheads="1"/>
            </p:cNvSpPr>
            <p:nvPr/>
          </p:nvSpPr>
          <p:spPr bwMode="auto">
            <a:xfrm flipH="1">
              <a:off x="1942" y="1255"/>
              <a:ext cx="56" cy="5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91" name="Line 231"/>
            <p:cNvSpPr>
              <a:spLocks noChangeShapeType="1"/>
            </p:cNvSpPr>
            <p:nvPr/>
          </p:nvSpPr>
          <p:spPr bwMode="auto">
            <a:xfrm flipH="1" flipV="1">
              <a:off x="1984" y="1127"/>
              <a:ext cx="263" cy="12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2" name="Line 232"/>
            <p:cNvSpPr>
              <a:spLocks noChangeShapeType="1"/>
            </p:cNvSpPr>
            <p:nvPr/>
          </p:nvSpPr>
          <p:spPr bwMode="auto">
            <a:xfrm>
              <a:off x="2289" y="1283"/>
              <a:ext cx="234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3" name="Line 233"/>
            <p:cNvSpPr>
              <a:spLocks noChangeShapeType="1"/>
            </p:cNvSpPr>
            <p:nvPr/>
          </p:nvSpPr>
          <p:spPr bwMode="auto">
            <a:xfrm>
              <a:off x="685" y="2315"/>
              <a:ext cx="1838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4" name="Text Box 234"/>
            <p:cNvSpPr txBox="1">
              <a:spLocks noChangeArrowheads="1"/>
            </p:cNvSpPr>
            <p:nvPr/>
          </p:nvSpPr>
          <p:spPr bwMode="auto">
            <a:xfrm>
              <a:off x="2139" y="1894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3k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595" name="Line 235"/>
            <p:cNvSpPr>
              <a:spLocks noChangeShapeType="1"/>
            </p:cNvSpPr>
            <p:nvPr/>
          </p:nvSpPr>
          <p:spPr bwMode="auto">
            <a:xfrm>
              <a:off x="2554" y="1333"/>
              <a:ext cx="0" cy="297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6" name="Text Box 236"/>
            <p:cNvSpPr txBox="1">
              <a:spLocks noChangeArrowheads="1"/>
            </p:cNvSpPr>
            <p:nvPr/>
          </p:nvSpPr>
          <p:spPr bwMode="auto">
            <a:xfrm>
              <a:off x="1682" y="1005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t</a:t>
              </a: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=0</a:t>
              </a:r>
            </a:p>
          </p:txBody>
        </p:sp>
        <p:graphicFrame>
          <p:nvGraphicFramePr>
            <p:cNvPr id="66597" name="Object 237"/>
            <p:cNvGraphicFramePr>
              <a:graphicFrameLocks noChangeAspect="1"/>
            </p:cNvGraphicFramePr>
            <p:nvPr/>
          </p:nvGraphicFramePr>
          <p:xfrm>
            <a:off x="1824" y="1328"/>
            <a:ext cx="216" cy="314"/>
          </p:xfrm>
          <a:graphic>
            <a:graphicData uri="http://schemas.openxmlformats.org/presentationml/2006/ole">
              <p:oleObj spid="_x0000_s69674" name="Equation" r:id="rId13" imgW="123721" imgH="200070" progId="">
                <p:embed/>
              </p:oleObj>
            </a:graphicData>
          </a:graphic>
        </p:graphicFrame>
        <p:graphicFrame>
          <p:nvGraphicFramePr>
            <p:cNvPr id="66598" name="Object 238"/>
            <p:cNvGraphicFramePr>
              <a:graphicFrameLocks noChangeAspect="1"/>
            </p:cNvGraphicFramePr>
            <p:nvPr/>
          </p:nvGraphicFramePr>
          <p:xfrm>
            <a:off x="2574" y="1338"/>
            <a:ext cx="192" cy="285"/>
          </p:xfrm>
          <a:graphic>
            <a:graphicData uri="http://schemas.openxmlformats.org/presentationml/2006/ole">
              <p:oleObj spid="_x0000_s69675" name="公式" r:id="rId14" imgW="114266" imgH="190620" progId="">
                <p:embed/>
              </p:oleObj>
            </a:graphicData>
          </a:graphic>
        </p:graphicFrame>
        <p:graphicFrame>
          <p:nvGraphicFramePr>
            <p:cNvPr id="66599" name="Object 239"/>
            <p:cNvGraphicFramePr>
              <a:graphicFrameLocks noChangeAspect="1"/>
            </p:cNvGraphicFramePr>
            <p:nvPr/>
          </p:nvGraphicFramePr>
          <p:xfrm>
            <a:off x="1366" y="1592"/>
            <a:ext cx="261" cy="300"/>
          </p:xfrm>
          <a:graphic>
            <a:graphicData uri="http://schemas.openxmlformats.org/presentationml/2006/ole">
              <p:oleObj spid="_x0000_s69676" name="Equation" r:id="rId15" imgW="161810" imgH="200070" progId="">
                <p:embed/>
              </p:oleObj>
            </a:graphicData>
          </a:graphic>
        </p:graphicFrame>
        <p:sp>
          <p:nvSpPr>
            <p:cNvPr id="66600" name="Text Box 240"/>
            <p:cNvSpPr txBox="1">
              <a:spLocks noChangeArrowheads="1"/>
            </p:cNvSpPr>
            <p:nvPr/>
          </p:nvSpPr>
          <p:spPr bwMode="auto">
            <a:xfrm>
              <a:off x="1543" y="1477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6601" name="Text Box 241"/>
            <p:cNvSpPr txBox="1">
              <a:spLocks noChangeArrowheads="1"/>
            </p:cNvSpPr>
            <p:nvPr/>
          </p:nvSpPr>
          <p:spPr bwMode="auto">
            <a:xfrm>
              <a:off x="1547" y="179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66602" name="Text Box 242"/>
            <p:cNvSpPr txBox="1">
              <a:spLocks noChangeArrowheads="1"/>
            </p:cNvSpPr>
            <p:nvPr/>
          </p:nvSpPr>
          <p:spPr bwMode="auto">
            <a:xfrm>
              <a:off x="1825" y="162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6603" name="Text Box 244"/>
            <p:cNvSpPr txBox="1">
              <a:spLocks noChangeArrowheads="1"/>
            </p:cNvSpPr>
            <p:nvPr/>
          </p:nvSpPr>
          <p:spPr bwMode="auto">
            <a:xfrm>
              <a:off x="802" y="1628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 i="1">
                  <a:ea typeface="宋体" panose="02010600030101010101" pitchFamily="2" charset="-122"/>
                </a:rPr>
                <a:t>  </a:t>
              </a:r>
              <a:r>
                <a:rPr kumimoji="1" lang="en-US" altLang="zh-CN" sz="1800" i="1"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ea typeface="宋体" panose="02010600030101010101" pitchFamily="2" charset="-122"/>
                </a:rPr>
                <a:t>1</a:t>
              </a:r>
            </a:p>
          </p:txBody>
        </p:sp>
        <p:graphicFrame>
          <p:nvGraphicFramePr>
            <p:cNvPr id="66604" name="Object 245"/>
            <p:cNvGraphicFramePr>
              <a:graphicFrameLocks noChangeAspect="1"/>
            </p:cNvGraphicFramePr>
            <p:nvPr/>
          </p:nvGraphicFramePr>
          <p:xfrm>
            <a:off x="2653" y="2042"/>
            <a:ext cx="72" cy="136"/>
          </p:xfrm>
          <a:graphic>
            <a:graphicData uri="http://schemas.openxmlformats.org/presentationml/2006/ole">
              <p:oleObj spid="_x0000_s69677" name="公式" r:id="rId16" imgW="114151" imgH="215619" progId="">
                <p:embed/>
              </p:oleObj>
            </a:graphicData>
          </a:graphic>
        </p:graphicFrame>
        <p:graphicFrame>
          <p:nvGraphicFramePr>
            <p:cNvPr id="66605" name="Object 247"/>
            <p:cNvGraphicFramePr>
              <a:graphicFrameLocks noChangeAspect="1"/>
            </p:cNvGraphicFramePr>
            <p:nvPr/>
          </p:nvGraphicFramePr>
          <p:xfrm>
            <a:off x="2248" y="1702"/>
            <a:ext cx="182" cy="198"/>
          </p:xfrm>
          <a:graphic>
            <a:graphicData uri="http://schemas.openxmlformats.org/presentationml/2006/ole">
              <p:oleObj spid="_x0000_s69678" name="公式" r:id="rId17" imgW="161810" imgH="190620" progId="">
                <p:embed/>
              </p:oleObj>
            </a:graphicData>
          </a:graphic>
        </p:graphicFrame>
        <p:sp>
          <p:nvSpPr>
            <p:cNvPr id="66606" name="Freeform 248"/>
            <p:cNvSpPr>
              <a:spLocks/>
            </p:cNvSpPr>
            <p:nvPr/>
          </p:nvSpPr>
          <p:spPr bwMode="auto">
            <a:xfrm>
              <a:off x="2071" y="1116"/>
              <a:ext cx="188" cy="273"/>
            </a:xfrm>
            <a:custGeom>
              <a:avLst/>
              <a:gdLst>
                <a:gd name="T0" fmla="*/ 188 w 188"/>
                <a:gd name="T1" fmla="*/ 0 h 273"/>
                <a:gd name="T2" fmla="*/ 52 w 188"/>
                <a:gd name="T3" fmla="*/ 91 h 273"/>
                <a:gd name="T4" fmla="*/ 7 w 188"/>
                <a:gd name="T5" fmla="*/ 273 h 273"/>
                <a:gd name="T6" fmla="*/ 0 60000 65536"/>
                <a:gd name="T7" fmla="*/ 0 60000 65536"/>
                <a:gd name="T8" fmla="*/ 0 60000 65536"/>
                <a:gd name="T9" fmla="*/ 0 w 188"/>
                <a:gd name="T10" fmla="*/ 0 h 273"/>
                <a:gd name="T11" fmla="*/ 188 w 188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" h="273">
                  <a:moveTo>
                    <a:pt x="188" y="0"/>
                  </a:moveTo>
                  <a:cubicBezTo>
                    <a:pt x="135" y="23"/>
                    <a:pt x="82" y="46"/>
                    <a:pt x="52" y="91"/>
                  </a:cubicBezTo>
                  <a:cubicBezTo>
                    <a:pt x="22" y="136"/>
                    <a:pt x="0" y="243"/>
                    <a:pt x="7" y="273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7" name="Rectangle 243"/>
            <p:cNvSpPr>
              <a:spLocks noChangeArrowheads="1"/>
            </p:cNvSpPr>
            <p:nvPr/>
          </p:nvSpPr>
          <p:spPr bwMode="auto">
            <a:xfrm>
              <a:off x="2449" y="1652"/>
              <a:ext cx="114" cy="28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66569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5125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398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1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92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915" name="Text Box 99"/>
          <p:cNvSpPr txBox="1">
            <a:spLocks noChangeArrowheads="1"/>
          </p:cNvSpPr>
          <p:nvPr/>
        </p:nvSpPr>
        <p:spPr bwMode="auto">
          <a:xfrm>
            <a:off x="309563" y="5603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ea typeface="黑体" panose="02010609060101010101" pitchFamily="49" charset="-122"/>
              </a:rPr>
              <a:t>5) 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根据</a:t>
            </a:r>
            <a:r>
              <a:rPr kumimoji="1" lang="zh-CN" altLang="en-US" b="1">
                <a:solidFill>
                  <a:srgbClr val="66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三要素法</a:t>
            </a:r>
            <a:r>
              <a:rPr kumimoji="1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求解</a:t>
            </a:r>
          </a:p>
        </p:txBody>
      </p:sp>
      <p:graphicFrame>
        <p:nvGraphicFramePr>
          <p:cNvPr id="418945" name="Object 129"/>
          <p:cNvGraphicFramePr>
            <a:graphicFrameLocks noChangeAspect="1"/>
          </p:cNvGraphicFramePr>
          <p:nvPr/>
        </p:nvGraphicFramePr>
        <p:xfrm>
          <a:off x="349250" y="1160463"/>
          <a:ext cx="3986213" cy="660400"/>
        </p:xfrm>
        <a:graphic>
          <a:graphicData uri="http://schemas.openxmlformats.org/presentationml/2006/ole">
            <p:oleObj spid="_x0000_s70694" name="Equation" r:id="rId3" imgW="2209800" imgH="342900" progId="">
              <p:embed/>
            </p:oleObj>
          </a:graphicData>
        </a:graphic>
      </p:graphicFrame>
      <p:graphicFrame>
        <p:nvGraphicFramePr>
          <p:cNvPr id="418946" name="Object 130"/>
          <p:cNvGraphicFramePr>
            <a:graphicFrameLocks noChangeAspect="1"/>
          </p:cNvGraphicFramePr>
          <p:nvPr/>
        </p:nvGraphicFramePr>
        <p:xfrm>
          <a:off x="919163" y="2590800"/>
          <a:ext cx="2038350" cy="477838"/>
        </p:xfrm>
        <a:graphic>
          <a:graphicData uri="http://schemas.openxmlformats.org/presentationml/2006/ole">
            <p:oleObj spid="_x0000_s70695" name="Equation" r:id="rId4" imgW="1142932" imgH="228690" progId="">
              <p:embed/>
            </p:oleObj>
          </a:graphicData>
        </a:graphic>
      </p:graphicFrame>
      <p:graphicFrame>
        <p:nvGraphicFramePr>
          <p:cNvPr id="418947" name="Object 131"/>
          <p:cNvGraphicFramePr>
            <a:graphicFrameLocks noChangeAspect="1"/>
          </p:cNvGraphicFramePr>
          <p:nvPr/>
        </p:nvGraphicFramePr>
        <p:xfrm>
          <a:off x="398463" y="3035300"/>
          <a:ext cx="3856037" cy="660400"/>
        </p:xfrm>
        <a:graphic>
          <a:graphicData uri="http://schemas.openxmlformats.org/presentationml/2006/ole">
            <p:oleObj spid="_x0000_s70696" name="Equation" r:id="rId5" imgW="2057400" imgH="342900" progId="">
              <p:embed/>
            </p:oleObj>
          </a:graphicData>
        </a:graphic>
      </p:graphicFrame>
      <p:graphicFrame>
        <p:nvGraphicFramePr>
          <p:cNvPr id="418949" name="Object 133"/>
          <p:cNvGraphicFramePr>
            <a:graphicFrameLocks noChangeAspect="1"/>
          </p:cNvGraphicFramePr>
          <p:nvPr/>
        </p:nvGraphicFramePr>
        <p:xfrm>
          <a:off x="1131888" y="5245100"/>
          <a:ext cx="2174875" cy="481013"/>
        </p:xfrm>
        <a:graphic>
          <a:graphicData uri="http://schemas.openxmlformats.org/presentationml/2006/ole">
            <p:oleObj spid="_x0000_s70697" name="Equation" r:id="rId6" imgW="1190746" imgH="228690" progId="">
              <p:embed/>
            </p:oleObj>
          </a:graphicData>
        </a:graphic>
      </p:graphicFrame>
      <p:graphicFrame>
        <p:nvGraphicFramePr>
          <p:cNvPr id="418950" name="Object 134"/>
          <p:cNvGraphicFramePr>
            <a:graphicFrameLocks noChangeAspect="1"/>
          </p:cNvGraphicFramePr>
          <p:nvPr/>
        </p:nvGraphicFramePr>
        <p:xfrm>
          <a:off x="1093788" y="3879850"/>
          <a:ext cx="2174875" cy="496888"/>
        </p:xfrm>
        <a:graphic>
          <a:graphicData uri="http://schemas.openxmlformats.org/presentationml/2006/ole">
            <p:oleObj spid="_x0000_s70698" name="Equation" r:id="rId7" imgW="1047846" imgH="228690" progId="">
              <p:embed/>
            </p:oleObj>
          </a:graphicData>
        </a:graphic>
      </p:graphicFrame>
      <p:graphicFrame>
        <p:nvGraphicFramePr>
          <p:cNvPr id="418951" name="Object 135"/>
          <p:cNvGraphicFramePr>
            <a:graphicFrameLocks noChangeAspect="1"/>
          </p:cNvGraphicFramePr>
          <p:nvPr/>
        </p:nvGraphicFramePr>
        <p:xfrm>
          <a:off x="533400" y="4327525"/>
          <a:ext cx="3700463" cy="660400"/>
        </p:xfrm>
        <a:graphic>
          <a:graphicData uri="http://schemas.openxmlformats.org/presentationml/2006/ole">
            <p:oleObj spid="_x0000_s70699" name="Equation" r:id="rId8" imgW="1968500" imgH="342900" progId="">
              <p:embed/>
            </p:oleObj>
          </a:graphicData>
        </a:graphic>
      </p:graphicFrame>
      <p:sp>
        <p:nvSpPr>
          <p:cNvPr id="418988" name="Line 172"/>
          <p:cNvSpPr>
            <a:spLocks noChangeShapeType="1"/>
          </p:cNvSpPr>
          <p:nvPr/>
        </p:nvSpPr>
        <p:spPr bwMode="auto">
          <a:xfrm>
            <a:off x="4468813" y="450850"/>
            <a:ext cx="26987" cy="5949950"/>
          </a:xfrm>
          <a:prstGeom prst="line">
            <a:avLst/>
          </a:prstGeom>
          <a:noFill/>
          <a:ln w="25400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84"/>
          <p:cNvGrpSpPr>
            <a:grpSpLocks/>
          </p:cNvGrpSpPr>
          <p:nvPr/>
        </p:nvGrpSpPr>
        <p:grpSpPr bwMode="auto">
          <a:xfrm>
            <a:off x="5849938" y="2459038"/>
            <a:ext cx="2820987" cy="366712"/>
            <a:chOff x="3560" y="1718"/>
            <a:chExt cx="1777" cy="231"/>
          </a:xfrm>
        </p:grpSpPr>
        <p:sp>
          <p:nvSpPr>
            <p:cNvPr id="67635" name="Rectangle 285"/>
            <p:cNvSpPr>
              <a:spLocks noChangeArrowheads="1"/>
            </p:cNvSpPr>
            <p:nvPr/>
          </p:nvSpPr>
          <p:spPr bwMode="auto">
            <a:xfrm>
              <a:off x="3560" y="1718"/>
              <a:ext cx="17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仿宋_GB2312" pitchFamily="49" charset="-122"/>
                  <a:ea typeface="仿宋_GB2312" pitchFamily="49" charset="-122"/>
                </a:rPr>
                <a:t>      </a:t>
              </a: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等效电路</a:t>
              </a:r>
            </a:p>
          </p:txBody>
        </p:sp>
        <p:graphicFrame>
          <p:nvGraphicFramePr>
            <p:cNvPr id="67636" name="Object 286"/>
            <p:cNvGraphicFramePr>
              <a:graphicFrameLocks noChangeAspect="1"/>
            </p:cNvGraphicFramePr>
            <p:nvPr/>
          </p:nvGraphicFramePr>
          <p:xfrm>
            <a:off x="3651" y="1746"/>
            <a:ext cx="384" cy="192"/>
          </p:xfrm>
          <a:graphic>
            <a:graphicData uri="http://schemas.openxmlformats.org/presentationml/2006/ole">
              <p:oleObj spid="_x0000_s70700" name="Equation" r:id="rId9" imgW="355138" imgH="177569" progId="">
                <p:embed/>
              </p:oleObj>
            </a:graphicData>
          </a:graphic>
        </p:graphicFrame>
      </p:grpSp>
      <p:grpSp>
        <p:nvGrpSpPr>
          <p:cNvPr id="3" name="Group 287"/>
          <p:cNvGrpSpPr>
            <a:grpSpLocks/>
          </p:cNvGrpSpPr>
          <p:nvPr/>
        </p:nvGrpSpPr>
        <p:grpSpPr bwMode="auto">
          <a:xfrm>
            <a:off x="4706938" y="709613"/>
            <a:ext cx="4572000" cy="1639887"/>
            <a:chOff x="2840" y="488"/>
            <a:chExt cx="2880" cy="1033"/>
          </a:xfrm>
        </p:grpSpPr>
        <p:sp>
          <p:nvSpPr>
            <p:cNvPr id="67602" name="Oval 288"/>
            <p:cNvSpPr>
              <a:spLocks noChangeArrowheads="1"/>
            </p:cNvSpPr>
            <p:nvPr/>
          </p:nvSpPr>
          <p:spPr bwMode="auto">
            <a:xfrm flipV="1">
              <a:off x="3220" y="899"/>
              <a:ext cx="227" cy="226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03" name="Line 289"/>
            <p:cNvSpPr>
              <a:spLocks noChangeShapeType="1"/>
            </p:cNvSpPr>
            <p:nvPr/>
          </p:nvSpPr>
          <p:spPr bwMode="auto">
            <a:xfrm flipV="1">
              <a:off x="3220" y="1012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4" name="Line 290"/>
            <p:cNvSpPr>
              <a:spLocks noChangeShapeType="1"/>
            </p:cNvSpPr>
            <p:nvPr/>
          </p:nvSpPr>
          <p:spPr bwMode="auto">
            <a:xfrm>
              <a:off x="3334" y="1125"/>
              <a:ext cx="0" cy="39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5" name="Line 291"/>
            <p:cNvSpPr>
              <a:spLocks noChangeShapeType="1"/>
            </p:cNvSpPr>
            <p:nvPr/>
          </p:nvSpPr>
          <p:spPr bwMode="auto">
            <a:xfrm>
              <a:off x="3334" y="490"/>
              <a:ext cx="0" cy="409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Rectangle 292"/>
            <p:cNvSpPr>
              <a:spLocks noChangeArrowheads="1"/>
            </p:cNvSpPr>
            <p:nvPr/>
          </p:nvSpPr>
          <p:spPr bwMode="auto">
            <a:xfrm>
              <a:off x="3782" y="870"/>
              <a:ext cx="114" cy="249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7607" name="Line 293"/>
            <p:cNvSpPr>
              <a:spLocks noChangeShapeType="1"/>
            </p:cNvSpPr>
            <p:nvPr/>
          </p:nvSpPr>
          <p:spPr bwMode="auto">
            <a:xfrm>
              <a:off x="3839" y="1124"/>
              <a:ext cx="0" cy="39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8" name="Line 294"/>
            <p:cNvSpPr>
              <a:spLocks noChangeShapeType="1"/>
            </p:cNvSpPr>
            <p:nvPr/>
          </p:nvSpPr>
          <p:spPr bwMode="auto">
            <a:xfrm flipV="1">
              <a:off x="3839" y="496"/>
              <a:ext cx="0" cy="37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9" name="Line 295"/>
            <p:cNvSpPr>
              <a:spLocks noChangeShapeType="1"/>
            </p:cNvSpPr>
            <p:nvPr/>
          </p:nvSpPr>
          <p:spPr bwMode="auto">
            <a:xfrm>
              <a:off x="4255" y="934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0" name="Line 296"/>
            <p:cNvSpPr>
              <a:spLocks noChangeShapeType="1"/>
            </p:cNvSpPr>
            <p:nvPr/>
          </p:nvSpPr>
          <p:spPr bwMode="auto">
            <a:xfrm>
              <a:off x="4255" y="1019"/>
              <a:ext cx="227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1" name="Line 297"/>
            <p:cNvSpPr>
              <a:spLocks noChangeShapeType="1"/>
            </p:cNvSpPr>
            <p:nvPr/>
          </p:nvSpPr>
          <p:spPr bwMode="auto">
            <a:xfrm>
              <a:off x="4369" y="496"/>
              <a:ext cx="0" cy="43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2" name="Line 298"/>
            <p:cNvSpPr>
              <a:spLocks noChangeShapeType="1"/>
            </p:cNvSpPr>
            <p:nvPr/>
          </p:nvSpPr>
          <p:spPr bwMode="auto">
            <a:xfrm>
              <a:off x="4369" y="1020"/>
              <a:ext cx="0" cy="50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3" name="Line 299"/>
            <p:cNvSpPr>
              <a:spLocks noChangeShapeType="1"/>
            </p:cNvSpPr>
            <p:nvPr/>
          </p:nvSpPr>
          <p:spPr bwMode="auto">
            <a:xfrm>
              <a:off x="5163" y="1172"/>
              <a:ext cx="0" cy="34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4" name="Line 300"/>
            <p:cNvSpPr>
              <a:spLocks noChangeShapeType="1"/>
            </p:cNvSpPr>
            <p:nvPr/>
          </p:nvSpPr>
          <p:spPr bwMode="auto">
            <a:xfrm flipV="1">
              <a:off x="5163" y="488"/>
              <a:ext cx="0" cy="38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5" name="Line 301"/>
            <p:cNvSpPr>
              <a:spLocks noChangeShapeType="1"/>
            </p:cNvSpPr>
            <p:nvPr/>
          </p:nvSpPr>
          <p:spPr bwMode="auto">
            <a:xfrm flipV="1">
              <a:off x="3242" y="523"/>
              <a:ext cx="0" cy="302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6" name="Text Box 302"/>
            <p:cNvSpPr txBox="1">
              <a:spLocks noChangeArrowheads="1"/>
            </p:cNvSpPr>
            <p:nvPr/>
          </p:nvSpPr>
          <p:spPr bwMode="auto">
            <a:xfrm>
              <a:off x="2840" y="90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9mA</a:t>
              </a:r>
            </a:p>
          </p:txBody>
        </p:sp>
        <p:sp>
          <p:nvSpPr>
            <p:cNvPr id="67617" name="Text Box 303"/>
            <p:cNvSpPr txBox="1">
              <a:spLocks noChangeArrowheads="1"/>
            </p:cNvSpPr>
            <p:nvPr/>
          </p:nvSpPr>
          <p:spPr bwMode="auto">
            <a:xfrm>
              <a:off x="3419" y="1056"/>
              <a:ext cx="6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6k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7618" name="Text Box 304"/>
            <p:cNvSpPr txBox="1">
              <a:spLocks noChangeArrowheads="1"/>
            </p:cNvSpPr>
            <p:nvPr/>
          </p:nvSpPr>
          <p:spPr bwMode="auto">
            <a:xfrm>
              <a:off x="4447" y="979"/>
              <a:ext cx="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7619" name="Line 305"/>
            <p:cNvSpPr>
              <a:spLocks noChangeShapeType="1"/>
            </p:cNvSpPr>
            <p:nvPr/>
          </p:nvSpPr>
          <p:spPr bwMode="auto">
            <a:xfrm>
              <a:off x="4453" y="552"/>
              <a:ext cx="0" cy="29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0" name="Line 306"/>
            <p:cNvSpPr>
              <a:spLocks noChangeShapeType="1"/>
            </p:cNvSpPr>
            <p:nvPr/>
          </p:nvSpPr>
          <p:spPr bwMode="auto">
            <a:xfrm flipV="1">
              <a:off x="3332" y="489"/>
              <a:ext cx="1826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1" name="Line 307"/>
            <p:cNvSpPr>
              <a:spLocks noChangeShapeType="1"/>
            </p:cNvSpPr>
            <p:nvPr/>
          </p:nvSpPr>
          <p:spPr bwMode="auto">
            <a:xfrm>
              <a:off x="3326" y="1521"/>
              <a:ext cx="1844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2" name="Text Box 308"/>
            <p:cNvSpPr txBox="1">
              <a:spLocks noChangeArrowheads="1"/>
            </p:cNvSpPr>
            <p:nvPr/>
          </p:nvSpPr>
          <p:spPr bwMode="auto">
            <a:xfrm>
              <a:off x="5192" y="864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3k</a:t>
              </a:r>
              <a:r>
                <a:rPr kumimoji="1" lang="en-US" altLang="zh-CN" sz="1800">
                  <a:solidFill>
                    <a:srgbClr val="0000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18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7623" name="Line 309"/>
            <p:cNvSpPr>
              <a:spLocks noChangeShapeType="1"/>
            </p:cNvSpPr>
            <p:nvPr/>
          </p:nvSpPr>
          <p:spPr bwMode="auto">
            <a:xfrm>
              <a:off x="5241" y="539"/>
              <a:ext cx="0" cy="297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7624" name="Object 310"/>
            <p:cNvGraphicFramePr>
              <a:graphicFrameLocks noChangeAspect="1"/>
            </p:cNvGraphicFramePr>
            <p:nvPr/>
          </p:nvGraphicFramePr>
          <p:xfrm>
            <a:off x="4474" y="566"/>
            <a:ext cx="180" cy="261"/>
          </p:xfrm>
          <a:graphic>
            <a:graphicData uri="http://schemas.openxmlformats.org/presentationml/2006/ole">
              <p:oleObj spid="_x0000_s70701" name="Equation" r:id="rId10" imgW="123721" imgH="200070" progId="">
                <p:embed/>
              </p:oleObj>
            </a:graphicData>
          </a:graphic>
        </p:graphicFrame>
        <p:graphicFrame>
          <p:nvGraphicFramePr>
            <p:cNvPr id="67625" name="Object 311"/>
            <p:cNvGraphicFramePr>
              <a:graphicFrameLocks noChangeAspect="1"/>
            </p:cNvGraphicFramePr>
            <p:nvPr/>
          </p:nvGraphicFramePr>
          <p:xfrm>
            <a:off x="5246" y="544"/>
            <a:ext cx="178" cy="265"/>
          </p:xfrm>
          <a:graphic>
            <a:graphicData uri="http://schemas.openxmlformats.org/presentationml/2006/ole">
              <p:oleObj spid="_x0000_s70702" name="公式" r:id="rId11" imgW="114266" imgH="190620" progId="">
                <p:embed/>
              </p:oleObj>
            </a:graphicData>
          </a:graphic>
        </p:graphicFrame>
        <p:graphicFrame>
          <p:nvGraphicFramePr>
            <p:cNvPr id="67626" name="Object 312"/>
            <p:cNvGraphicFramePr>
              <a:graphicFrameLocks noChangeAspect="1"/>
            </p:cNvGraphicFramePr>
            <p:nvPr/>
          </p:nvGraphicFramePr>
          <p:xfrm>
            <a:off x="4014" y="817"/>
            <a:ext cx="255" cy="293"/>
          </p:xfrm>
          <a:graphic>
            <a:graphicData uri="http://schemas.openxmlformats.org/presentationml/2006/ole">
              <p:oleObj spid="_x0000_s70703" name="Equation" r:id="rId12" imgW="161810" imgH="200070" progId="">
                <p:embed/>
              </p:oleObj>
            </a:graphicData>
          </a:graphic>
        </p:graphicFrame>
        <p:sp>
          <p:nvSpPr>
            <p:cNvPr id="67627" name="Text Box 313"/>
            <p:cNvSpPr txBox="1">
              <a:spLocks noChangeArrowheads="1"/>
            </p:cNvSpPr>
            <p:nvPr/>
          </p:nvSpPr>
          <p:spPr bwMode="auto">
            <a:xfrm>
              <a:off x="4151" y="722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7628" name="Text Box 314"/>
            <p:cNvSpPr txBox="1">
              <a:spLocks noChangeArrowheads="1"/>
            </p:cNvSpPr>
            <p:nvPr/>
          </p:nvSpPr>
          <p:spPr bwMode="auto">
            <a:xfrm>
              <a:off x="4154" y="1027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67629" name="Text Box 315"/>
            <p:cNvSpPr txBox="1">
              <a:spLocks noChangeArrowheads="1"/>
            </p:cNvSpPr>
            <p:nvPr/>
          </p:nvSpPr>
          <p:spPr bwMode="auto">
            <a:xfrm>
              <a:off x="4472" y="8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7630" name="Rectangle 316"/>
            <p:cNvSpPr>
              <a:spLocks noChangeArrowheads="1"/>
            </p:cNvSpPr>
            <p:nvPr/>
          </p:nvSpPr>
          <p:spPr bwMode="auto">
            <a:xfrm>
              <a:off x="5096" y="884"/>
              <a:ext cx="114" cy="288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7631" name="Text Box 317"/>
            <p:cNvSpPr txBox="1">
              <a:spLocks noChangeArrowheads="1"/>
            </p:cNvSpPr>
            <p:nvPr/>
          </p:nvSpPr>
          <p:spPr bwMode="auto">
            <a:xfrm>
              <a:off x="3456" y="854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b="1" i="1">
                  <a:ea typeface="宋体" panose="02010600030101010101" pitchFamily="2" charset="-122"/>
                </a:rPr>
                <a:t>  </a:t>
              </a:r>
              <a:r>
                <a:rPr kumimoji="1" lang="en-US" altLang="zh-CN" sz="1800" i="1">
                  <a:ea typeface="宋体" panose="02010600030101010101" pitchFamily="2" charset="-122"/>
                </a:rPr>
                <a:t>R</a:t>
              </a:r>
              <a:r>
                <a:rPr kumimoji="1" lang="en-US" altLang="zh-CN" sz="1800" baseline="-25000">
                  <a:ea typeface="宋体" panose="02010600030101010101" pitchFamily="2" charset="-122"/>
                </a:rPr>
                <a:t>1</a:t>
              </a:r>
            </a:p>
          </p:txBody>
        </p:sp>
        <p:graphicFrame>
          <p:nvGraphicFramePr>
            <p:cNvPr id="67632" name="Object 318"/>
            <p:cNvGraphicFramePr>
              <a:graphicFrameLocks noChangeAspect="1"/>
            </p:cNvGraphicFramePr>
            <p:nvPr/>
          </p:nvGraphicFramePr>
          <p:xfrm>
            <a:off x="5300" y="1248"/>
            <a:ext cx="72" cy="136"/>
          </p:xfrm>
          <a:graphic>
            <a:graphicData uri="http://schemas.openxmlformats.org/presentationml/2006/ole">
              <p:oleObj spid="_x0000_s70704" name="公式" r:id="rId13" imgW="114151" imgH="215619" progId="">
                <p:embed/>
              </p:oleObj>
            </a:graphicData>
          </a:graphic>
        </p:graphicFrame>
        <p:graphicFrame>
          <p:nvGraphicFramePr>
            <p:cNvPr id="67633" name="Object 319"/>
            <p:cNvGraphicFramePr>
              <a:graphicFrameLocks noChangeAspect="1"/>
            </p:cNvGraphicFramePr>
            <p:nvPr/>
          </p:nvGraphicFramePr>
          <p:xfrm>
            <a:off x="5300" y="1248"/>
            <a:ext cx="72" cy="136"/>
          </p:xfrm>
          <a:graphic>
            <a:graphicData uri="http://schemas.openxmlformats.org/presentationml/2006/ole">
              <p:oleObj spid="_x0000_s70705" name="公式" r:id="rId14" imgW="114151" imgH="215619" progId="">
                <p:embed/>
              </p:oleObj>
            </a:graphicData>
          </a:graphic>
        </p:graphicFrame>
        <p:graphicFrame>
          <p:nvGraphicFramePr>
            <p:cNvPr id="67634" name="Object 320"/>
            <p:cNvGraphicFramePr>
              <a:graphicFrameLocks noChangeAspect="1"/>
            </p:cNvGraphicFramePr>
            <p:nvPr/>
          </p:nvGraphicFramePr>
          <p:xfrm>
            <a:off x="4902" y="921"/>
            <a:ext cx="194" cy="211"/>
          </p:xfrm>
          <a:graphic>
            <a:graphicData uri="http://schemas.openxmlformats.org/presentationml/2006/ole">
              <p:oleObj spid="_x0000_s70706" name="公式" r:id="rId15" imgW="161810" imgH="190620" progId="">
                <p:embed/>
              </p:oleObj>
            </a:graphicData>
          </a:graphic>
        </p:graphicFrame>
      </p:grpSp>
      <p:graphicFrame>
        <p:nvGraphicFramePr>
          <p:cNvPr id="419138" name="Object 322"/>
          <p:cNvGraphicFramePr>
            <a:graphicFrameLocks noChangeAspect="1"/>
          </p:cNvGraphicFramePr>
          <p:nvPr/>
        </p:nvGraphicFramePr>
        <p:xfrm>
          <a:off x="923925" y="1792288"/>
          <a:ext cx="2576513" cy="712787"/>
        </p:xfrm>
        <a:graphic>
          <a:graphicData uri="http://schemas.openxmlformats.org/presentationml/2006/ole">
            <p:oleObj spid="_x0000_s70707" name="Equation" r:id="rId16" imgW="1457367" imgH="352350" progId="">
              <p:embed/>
            </p:oleObj>
          </a:graphicData>
        </a:graphic>
      </p:graphicFrame>
      <p:graphicFrame>
        <p:nvGraphicFramePr>
          <p:cNvPr id="419139" name="Object 323"/>
          <p:cNvGraphicFramePr>
            <a:graphicFrameLocks noChangeAspect="1"/>
          </p:cNvGraphicFramePr>
          <p:nvPr/>
        </p:nvGraphicFramePr>
        <p:xfrm>
          <a:off x="5557838" y="3659188"/>
          <a:ext cx="2174875" cy="496887"/>
        </p:xfrm>
        <a:graphic>
          <a:graphicData uri="http://schemas.openxmlformats.org/presentationml/2006/ole">
            <p:oleObj spid="_x0000_s70708" name="Equation" r:id="rId17" imgW="1047846" imgH="228690" progId="">
              <p:embed/>
            </p:oleObj>
          </a:graphicData>
        </a:graphic>
      </p:graphicFrame>
      <p:graphicFrame>
        <p:nvGraphicFramePr>
          <p:cNvPr id="419140" name="Object 324"/>
          <p:cNvGraphicFramePr>
            <a:graphicFrameLocks noChangeAspect="1"/>
          </p:cNvGraphicFramePr>
          <p:nvPr/>
        </p:nvGraphicFramePr>
        <p:xfrm>
          <a:off x="5632450" y="5024438"/>
          <a:ext cx="2174875" cy="481012"/>
        </p:xfrm>
        <a:graphic>
          <a:graphicData uri="http://schemas.openxmlformats.org/presentationml/2006/ole">
            <p:oleObj spid="_x0000_s70709" name="Equation" r:id="rId18" imgW="1190746" imgH="228690" progId="">
              <p:embed/>
            </p:oleObj>
          </a:graphicData>
        </a:graphic>
      </p:graphicFrame>
      <p:graphicFrame>
        <p:nvGraphicFramePr>
          <p:cNvPr id="68" name="Object 325"/>
          <p:cNvGraphicFramePr>
            <a:graphicFrameLocks noChangeAspect="1"/>
          </p:cNvGraphicFramePr>
          <p:nvPr/>
        </p:nvGraphicFramePr>
        <p:xfrm>
          <a:off x="4973638" y="2881313"/>
          <a:ext cx="1663700" cy="769937"/>
        </p:xfrm>
        <a:graphic>
          <a:graphicData uri="http://schemas.openxmlformats.org/presentationml/2006/ole">
            <p:oleObj spid="_x0000_s70710" name="Equation" r:id="rId19" imgW="850531" imgH="393529" progId="">
              <p:embed/>
            </p:oleObj>
          </a:graphicData>
        </a:graphic>
      </p:graphicFrame>
      <p:graphicFrame>
        <p:nvGraphicFramePr>
          <p:cNvPr id="69" name="Object 326"/>
          <p:cNvGraphicFramePr>
            <a:graphicFrameLocks noChangeAspect="1"/>
          </p:cNvGraphicFramePr>
          <p:nvPr/>
        </p:nvGraphicFramePr>
        <p:xfrm>
          <a:off x="5010150" y="4159250"/>
          <a:ext cx="1665288" cy="769938"/>
        </p:xfrm>
        <a:graphic>
          <a:graphicData uri="http://schemas.openxmlformats.org/presentationml/2006/ole">
            <p:oleObj spid="_x0000_s70711" name="Equation" r:id="rId20" imgW="850531" imgH="393529" progId="">
              <p:embed/>
            </p:oleObj>
          </a:graphicData>
        </a:graphic>
      </p:graphicFrame>
      <p:pic>
        <p:nvPicPr>
          <p:cNvPr id="67601" name="Picture 6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64488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00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1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1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1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4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1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41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4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4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915" grpId="0"/>
      <p:bldP spid="41898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1077913" y="482600"/>
            <a:ext cx="4094162" cy="457200"/>
            <a:chOff x="679" y="304"/>
            <a:chExt cx="2579" cy="288"/>
          </a:xfrm>
        </p:grpSpPr>
        <p:graphicFrame>
          <p:nvGraphicFramePr>
            <p:cNvPr id="68662" name="Object 19"/>
            <p:cNvGraphicFramePr>
              <a:graphicFrameLocks noChangeAspect="1"/>
            </p:cNvGraphicFramePr>
            <p:nvPr/>
          </p:nvGraphicFramePr>
          <p:xfrm>
            <a:off x="2332" y="331"/>
            <a:ext cx="926" cy="189"/>
          </p:xfrm>
          <a:graphic>
            <a:graphicData uri="http://schemas.openxmlformats.org/presentationml/2006/ole">
              <p:oleObj spid="_x0000_s71708" name="公式" r:id="rId3" imgW="1180588" imgH="241195" progId="">
                <p:embed/>
              </p:oleObj>
            </a:graphicData>
          </a:graphic>
        </p:graphicFrame>
        <p:sp>
          <p:nvSpPr>
            <p:cNvPr id="68663" name="Text Box 20"/>
            <p:cNvSpPr txBox="1">
              <a:spLocks noChangeArrowheads="1"/>
            </p:cNvSpPr>
            <p:nvPr/>
          </p:nvSpPr>
          <p:spPr bwMode="auto">
            <a:xfrm>
              <a:off x="679" y="304"/>
              <a:ext cx="25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已知：</a:t>
              </a:r>
              <a:r>
                <a:rPr lang="en-US" altLang="zh-CN" b="1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u</a:t>
              </a:r>
              <a:r>
                <a:rPr lang="en-US" altLang="zh-CN" b="1" baseline="-25000"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如图所示，</a:t>
              </a:r>
            </a:p>
          </p:txBody>
        </p:sp>
      </p:grpSp>
      <p:sp>
        <p:nvSpPr>
          <p:cNvPr id="419861" name="Text Box 21"/>
          <p:cNvSpPr txBox="1">
            <a:spLocks noChangeArrowheads="1"/>
          </p:cNvSpPr>
          <p:nvPr/>
        </p:nvSpPr>
        <p:spPr bwMode="auto">
          <a:xfrm>
            <a:off x="1103313" y="984250"/>
            <a:ext cx="712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求：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=2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b="1" i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0V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r>
              <a:rPr lang="en-US" altLang="zh-CN" b="1" i="1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sz="1800" b="1">
                <a:latin typeface="华文楷体" panose="02010600040101010101" pitchFamily="2" charset="-122"/>
                <a:ea typeface="华文楷体" panose="02010600040101010101" pitchFamily="2" charset="-122"/>
              </a:rPr>
              <a:t>_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为多大？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4475163" y="1470025"/>
            <a:ext cx="3271837" cy="1841500"/>
            <a:chOff x="2819" y="926"/>
            <a:chExt cx="2061" cy="1160"/>
          </a:xfrm>
        </p:grpSpPr>
        <p:graphicFrame>
          <p:nvGraphicFramePr>
            <p:cNvPr id="68647" name="Object 4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125" y="926"/>
            <a:ext cx="241" cy="235"/>
          </p:xfrm>
          <a:graphic>
            <a:graphicData uri="http://schemas.openxmlformats.org/presentationml/2006/ole">
              <p:oleObj spid="_x0000_s71709" name="Equation" r:id="rId4" imgW="152355" imgH="190620" progId="">
                <p:embed/>
              </p:oleObj>
            </a:graphicData>
          </a:graphic>
        </p:graphicFrame>
        <p:sp>
          <p:nvSpPr>
            <p:cNvPr id="68648" name="Line 49"/>
            <p:cNvSpPr>
              <a:spLocks noChangeShapeType="1"/>
            </p:cNvSpPr>
            <p:nvPr/>
          </p:nvSpPr>
          <p:spPr bwMode="auto">
            <a:xfrm flipV="1">
              <a:off x="3094" y="1053"/>
              <a:ext cx="0" cy="58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9" name="Line 50"/>
            <p:cNvSpPr>
              <a:spLocks noChangeShapeType="1"/>
            </p:cNvSpPr>
            <p:nvPr/>
          </p:nvSpPr>
          <p:spPr bwMode="auto">
            <a:xfrm flipV="1">
              <a:off x="3617" y="1315"/>
              <a:ext cx="0" cy="29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0" name="Rectangle 51"/>
            <p:cNvSpPr>
              <a:spLocks noChangeArrowheads="1"/>
            </p:cNvSpPr>
            <p:nvPr/>
          </p:nvSpPr>
          <p:spPr bwMode="auto">
            <a:xfrm>
              <a:off x="3610" y="1380"/>
              <a:ext cx="1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68651" name="Line 52"/>
            <p:cNvSpPr>
              <a:spLocks noChangeShapeType="1"/>
            </p:cNvSpPr>
            <p:nvPr/>
          </p:nvSpPr>
          <p:spPr bwMode="auto">
            <a:xfrm flipV="1">
              <a:off x="3094" y="1627"/>
              <a:ext cx="1700" cy="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2" name="Line 53"/>
            <p:cNvSpPr>
              <a:spLocks noChangeShapeType="1"/>
            </p:cNvSpPr>
            <p:nvPr/>
          </p:nvSpPr>
          <p:spPr bwMode="auto">
            <a:xfrm flipV="1">
              <a:off x="4095" y="1639"/>
              <a:ext cx="0" cy="259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3" name="Line 54"/>
            <p:cNvSpPr>
              <a:spLocks noChangeShapeType="1"/>
            </p:cNvSpPr>
            <p:nvPr/>
          </p:nvSpPr>
          <p:spPr bwMode="auto">
            <a:xfrm flipH="1">
              <a:off x="3611" y="1892"/>
              <a:ext cx="484" cy="0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4" name="Line 55"/>
            <p:cNvSpPr>
              <a:spLocks noChangeShapeType="1"/>
            </p:cNvSpPr>
            <p:nvPr/>
          </p:nvSpPr>
          <p:spPr bwMode="auto">
            <a:xfrm flipV="1">
              <a:off x="3617" y="1587"/>
              <a:ext cx="0" cy="29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5" name="Rectangle 56"/>
            <p:cNvSpPr>
              <a:spLocks noChangeArrowheads="1"/>
            </p:cNvSpPr>
            <p:nvPr/>
          </p:nvSpPr>
          <p:spPr bwMode="auto">
            <a:xfrm>
              <a:off x="4657" y="1581"/>
              <a:ext cx="22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tx2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68656" name="Text Box 57"/>
            <p:cNvSpPr txBox="1">
              <a:spLocks noChangeArrowheads="1"/>
            </p:cNvSpPr>
            <p:nvPr/>
          </p:nvSpPr>
          <p:spPr bwMode="auto">
            <a:xfrm>
              <a:off x="2845" y="120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68657" name="Text Box 58"/>
            <p:cNvSpPr txBox="1">
              <a:spLocks noChangeArrowheads="1"/>
            </p:cNvSpPr>
            <p:nvPr/>
          </p:nvSpPr>
          <p:spPr bwMode="auto">
            <a:xfrm>
              <a:off x="2880" y="15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chemeClr val="tx2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8658" name="Line 59"/>
            <p:cNvSpPr>
              <a:spLocks noChangeShapeType="1"/>
            </p:cNvSpPr>
            <p:nvPr/>
          </p:nvSpPr>
          <p:spPr bwMode="auto">
            <a:xfrm flipH="1">
              <a:off x="3092" y="1315"/>
              <a:ext cx="525" cy="13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9" name="Rectangle 60"/>
            <p:cNvSpPr>
              <a:spLocks noChangeArrowheads="1"/>
            </p:cNvSpPr>
            <p:nvPr/>
          </p:nvSpPr>
          <p:spPr bwMode="auto">
            <a:xfrm>
              <a:off x="3972" y="1399"/>
              <a:ext cx="40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68660" name="Line 61"/>
            <p:cNvSpPr>
              <a:spLocks noChangeShapeType="1"/>
            </p:cNvSpPr>
            <p:nvPr/>
          </p:nvSpPr>
          <p:spPr bwMode="auto">
            <a:xfrm>
              <a:off x="3096" y="1632"/>
              <a:ext cx="0" cy="45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1" name="Text Box 62"/>
            <p:cNvSpPr txBox="1">
              <a:spLocks noChangeArrowheads="1"/>
            </p:cNvSpPr>
            <p:nvPr/>
          </p:nvSpPr>
          <p:spPr bwMode="auto">
            <a:xfrm>
              <a:off x="2819" y="175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</p:grpSp>
      <p:graphicFrame>
        <p:nvGraphicFramePr>
          <p:cNvPr id="419903" name="Object 63"/>
          <p:cNvGraphicFramePr>
            <a:graphicFrameLocks noChangeAspect="1"/>
          </p:cNvGraphicFramePr>
          <p:nvPr/>
        </p:nvGraphicFramePr>
        <p:xfrm>
          <a:off x="1508125" y="4213225"/>
          <a:ext cx="1439863" cy="411163"/>
        </p:xfrm>
        <a:graphic>
          <a:graphicData uri="http://schemas.openxmlformats.org/presentationml/2006/ole">
            <p:oleObj spid="_x0000_s71710" name="Equation" r:id="rId5" imgW="800100" imgH="228600" progId="">
              <p:embed/>
            </p:oleObj>
          </a:graphicData>
        </a:graphic>
      </p:graphicFrame>
      <p:graphicFrame>
        <p:nvGraphicFramePr>
          <p:cNvPr id="419904" name="Object 64"/>
          <p:cNvGraphicFramePr>
            <a:graphicFrameLocks noChangeAspect="1"/>
          </p:cNvGraphicFramePr>
          <p:nvPr/>
        </p:nvGraphicFramePr>
        <p:xfrm>
          <a:off x="3332163" y="4164013"/>
          <a:ext cx="2514600" cy="427037"/>
        </p:xfrm>
        <a:graphic>
          <a:graphicData uri="http://schemas.openxmlformats.org/presentationml/2006/ole">
            <p:oleObj spid="_x0000_s71711" name="Equation" r:id="rId6" imgW="1346200" imgH="228600" progId="">
              <p:embed/>
            </p:oleObj>
          </a:graphicData>
        </a:graphic>
      </p:graphicFrame>
      <p:graphicFrame>
        <p:nvGraphicFramePr>
          <p:cNvPr id="419905" name="Object 65"/>
          <p:cNvGraphicFramePr>
            <a:graphicFrameLocks noChangeAspect="1"/>
          </p:cNvGraphicFramePr>
          <p:nvPr/>
        </p:nvGraphicFramePr>
        <p:xfrm>
          <a:off x="6203950" y="4140200"/>
          <a:ext cx="1349375" cy="433388"/>
        </p:xfrm>
        <a:graphic>
          <a:graphicData uri="http://schemas.openxmlformats.org/presentationml/2006/ole">
            <p:oleObj spid="_x0000_s71712" name="公式" r:id="rId7" imgW="711200" imgH="228600" progId="">
              <p:embed/>
            </p:oleObj>
          </a:graphicData>
        </a:graphic>
      </p:graphicFrame>
      <p:graphicFrame>
        <p:nvGraphicFramePr>
          <p:cNvPr id="419906" name="Object 66"/>
          <p:cNvGraphicFramePr>
            <a:graphicFrameLocks noChangeAspect="1"/>
          </p:cNvGraphicFramePr>
          <p:nvPr/>
        </p:nvGraphicFramePr>
        <p:xfrm>
          <a:off x="3244850" y="3330575"/>
          <a:ext cx="4132263" cy="649288"/>
        </p:xfrm>
        <a:graphic>
          <a:graphicData uri="http://schemas.openxmlformats.org/presentationml/2006/ole">
            <p:oleObj spid="_x0000_s71713" name="Equation" r:id="rId8" imgW="2184400" imgH="342900" progId="">
              <p:embed/>
            </p:oleObj>
          </a:graphicData>
        </a:graphic>
      </p:graphicFrame>
      <p:graphicFrame>
        <p:nvGraphicFramePr>
          <p:cNvPr id="419907" name="Object 67"/>
          <p:cNvGraphicFramePr>
            <a:graphicFrameLocks noChangeAspect="1"/>
          </p:cNvGraphicFramePr>
          <p:nvPr/>
        </p:nvGraphicFramePr>
        <p:xfrm>
          <a:off x="1485900" y="4610100"/>
          <a:ext cx="1985963" cy="654050"/>
        </p:xfrm>
        <a:graphic>
          <a:graphicData uri="http://schemas.openxmlformats.org/presentationml/2006/ole">
            <p:oleObj spid="_x0000_s71714" name="Equation" r:id="rId9" imgW="1040948" imgH="342751" progId="">
              <p:embed/>
            </p:oleObj>
          </a:graphicData>
        </a:graphic>
      </p:graphicFrame>
      <p:graphicFrame>
        <p:nvGraphicFramePr>
          <p:cNvPr id="419908" name="Object 68"/>
          <p:cNvGraphicFramePr>
            <a:graphicFrameLocks noChangeAspect="1"/>
          </p:cNvGraphicFramePr>
          <p:nvPr/>
        </p:nvGraphicFramePr>
        <p:xfrm>
          <a:off x="1481138" y="5327650"/>
          <a:ext cx="2084387" cy="469900"/>
        </p:xfrm>
        <a:graphic>
          <a:graphicData uri="http://schemas.openxmlformats.org/presentationml/2006/ole">
            <p:oleObj spid="_x0000_s71715" name="Equation" r:id="rId10" imgW="1066800" imgH="241300" progId="">
              <p:embed/>
            </p:oleObj>
          </a:graphicData>
        </a:graphic>
      </p:graphicFrame>
      <p:sp>
        <p:nvSpPr>
          <p:cNvPr id="419914" name="Rectangle 74"/>
          <p:cNvSpPr>
            <a:spLocks noChangeArrowheads="1"/>
          </p:cNvSpPr>
          <p:nvPr/>
        </p:nvSpPr>
        <p:spPr bwMode="auto">
          <a:xfrm>
            <a:off x="231775" y="419100"/>
            <a:ext cx="97313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3300"/>
                </a:solidFill>
                <a:ea typeface="黑体" panose="02010609060101010101" pitchFamily="49" charset="-122"/>
              </a:rPr>
              <a:t>[</a:t>
            </a:r>
            <a:r>
              <a:rPr lang="zh-CN" altLang="en-US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例题</a:t>
            </a:r>
            <a:r>
              <a:rPr lang="en-US" altLang="zh-CN" b="1">
                <a:solidFill>
                  <a:srgbClr val="003300"/>
                </a:solidFill>
                <a:ea typeface="黑体" panose="02010609060101010101" pitchFamily="49" charset="-122"/>
              </a:rPr>
              <a:t>]</a:t>
            </a:r>
          </a:p>
        </p:txBody>
      </p:sp>
      <p:sp>
        <p:nvSpPr>
          <p:cNvPr id="419915" name="Rectangle 75"/>
          <p:cNvSpPr>
            <a:spLocks noChangeArrowheads="1"/>
          </p:cNvSpPr>
          <p:nvPr/>
        </p:nvSpPr>
        <p:spPr bwMode="auto">
          <a:xfrm>
            <a:off x="149225" y="3444875"/>
            <a:ext cx="6873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3300"/>
                </a:solidFill>
                <a:ea typeface="黑体" panose="02010609060101010101" pitchFamily="49" charset="-122"/>
              </a:rPr>
              <a:t>[</a:t>
            </a:r>
            <a:r>
              <a:rPr lang="zh-CN" altLang="en-US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en-US" altLang="zh-CN" b="1">
                <a:solidFill>
                  <a:srgbClr val="003300"/>
                </a:solidFill>
                <a:ea typeface="黑体" panose="02010609060101010101" pitchFamily="49" charset="-122"/>
              </a:rPr>
              <a:t>]</a:t>
            </a:r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650875" y="1473200"/>
            <a:ext cx="3333750" cy="1803400"/>
            <a:chOff x="410" y="928"/>
            <a:chExt cx="2100" cy="1136"/>
          </a:xfrm>
        </p:grpSpPr>
        <p:sp>
          <p:nvSpPr>
            <p:cNvPr id="68627" name="Line 24"/>
            <p:cNvSpPr>
              <a:spLocks noChangeShapeType="1"/>
            </p:cNvSpPr>
            <p:nvPr/>
          </p:nvSpPr>
          <p:spPr bwMode="auto">
            <a:xfrm>
              <a:off x="742" y="1238"/>
              <a:ext cx="0" cy="8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Oval 25"/>
            <p:cNvSpPr>
              <a:spLocks noChangeArrowheads="1"/>
            </p:cNvSpPr>
            <p:nvPr/>
          </p:nvSpPr>
          <p:spPr bwMode="auto">
            <a:xfrm>
              <a:off x="661" y="1522"/>
              <a:ext cx="175" cy="195"/>
            </a:xfrm>
            <a:prstGeom prst="ellipse">
              <a:avLst/>
            </a:prstGeom>
            <a:solidFill>
              <a:srgbClr val="FFFFFF"/>
            </a:solidFill>
            <a:ln w="22225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9" name="Line 26"/>
            <p:cNvSpPr>
              <a:spLocks noChangeShapeType="1"/>
            </p:cNvSpPr>
            <p:nvPr/>
          </p:nvSpPr>
          <p:spPr bwMode="auto">
            <a:xfrm>
              <a:off x="742" y="1431"/>
              <a:ext cx="0" cy="38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30" name="Object 2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0" y="1460"/>
            <a:ext cx="245" cy="263"/>
          </p:xfrm>
          <a:graphic>
            <a:graphicData uri="http://schemas.openxmlformats.org/presentationml/2006/ole">
              <p:oleObj spid="_x0000_s71716" name="Equation" r:id="rId11" imgW="152355" imgH="190620" progId="">
                <p:embed/>
              </p:oleObj>
            </a:graphicData>
          </a:graphic>
        </p:graphicFrame>
        <p:sp>
          <p:nvSpPr>
            <p:cNvPr id="68631" name="Text Box 29"/>
            <p:cNvSpPr txBox="1">
              <a:spLocks noChangeArrowheads="1"/>
            </p:cNvSpPr>
            <p:nvPr/>
          </p:nvSpPr>
          <p:spPr bwMode="auto">
            <a:xfrm>
              <a:off x="579" y="1320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8632" name="Text Box 30"/>
            <p:cNvSpPr txBox="1">
              <a:spLocks noChangeArrowheads="1"/>
            </p:cNvSpPr>
            <p:nvPr/>
          </p:nvSpPr>
          <p:spPr bwMode="auto">
            <a:xfrm>
              <a:off x="579" y="160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68633" name="Line 31"/>
            <p:cNvSpPr>
              <a:spLocks noChangeShapeType="1"/>
            </p:cNvSpPr>
            <p:nvPr/>
          </p:nvSpPr>
          <p:spPr bwMode="auto">
            <a:xfrm>
              <a:off x="1968" y="1193"/>
              <a:ext cx="361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34" name="Object 3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58" y="960"/>
            <a:ext cx="96" cy="220"/>
          </p:xfrm>
          <a:graphic>
            <a:graphicData uri="http://schemas.openxmlformats.org/presentationml/2006/ole">
              <p:oleObj spid="_x0000_s71717" name="公式" r:id="rId12" imgW="76177" imgH="152280" progId="">
                <p:embed/>
              </p:oleObj>
            </a:graphicData>
          </a:graphic>
        </p:graphicFrame>
        <p:sp>
          <p:nvSpPr>
            <p:cNvPr id="68635" name="Rectangle 33"/>
            <p:cNvSpPr>
              <a:spLocks noChangeArrowheads="1"/>
            </p:cNvSpPr>
            <p:nvPr/>
          </p:nvSpPr>
          <p:spPr bwMode="auto">
            <a:xfrm>
              <a:off x="1460" y="928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1800" i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8636" name="Line 34"/>
            <p:cNvSpPr>
              <a:spLocks noChangeShapeType="1"/>
            </p:cNvSpPr>
            <p:nvPr/>
          </p:nvSpPr>
          <p:spPr bwMode="auto">
            <a:xfrm flipH="1">
              <a:off x="1527" y="1114"/>
              <a:ext cx="0" cy="24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7" name="Line 35"/>
            <p:cNvSpPr>
              <a:spLocks noChangeShapeType="1"/>
            </p:cNvSpPr>
            <p:nvPr/>
          </p:nvSpPr>
          <p:spPr bwMode="auto">
            <a:xfrm flipH="1">
              <a:off x="1616" y="1114"/>
              <a:ext cx="0" cy="24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38" name="Object 3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486" y="1281"/>
            <a:ext cx="196" cy="264"/>
          </p:xfrm>
          <a:graphic>
            <a:graphicData uri="http://schemas.openxmlformats.org/presentationml/2006/ole">
              <p:oleObj spid="_x0000_s71718" name="Equation" r:id="rId13" imgW="161810" imgH="200070" progId="">
                <p:embed/>
              </p:oleObj>
            </a:graphicData>
          </a:graphic>
        </p:graphicFrame>
        <p:sp>
          <p:nvSpPr>
            <p:cNvPr id="68639" name="Text Box 37"/>
            <p:cNvSpPr txBox="1">
              <a:spLocks noChangeArrowheads="1"/>
            </p:cNvSpPr>
            <p:nvPr/>
          </p:nvSpPr>
          <p:spPr bwMode="auto">
            <a:xfrm>
              <a:off x="1325" y="1223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8640" name="Text Box 38"/>
            <p:cNvSpPr txBox="1">
              <a:spLocks noChangeArrowheads="1"/>
            </p:cNvSpPr>
            <p:nvPr/>
          </p:nvSpPr>
          <p:spPr bwMode="auto">
            <a:xfrm>
              <a:off x="1598" y="115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68641" name="Rectangle 42"/>
            <p:cNvSpPr>
              <a:spLocks noChangeArrowheads="1"/>
            </p:cNvSpPr>
            <p:nvPr/>
          </p:nvSpPr>
          <p:spPr bwMode="auto">
            <a:xfrm>
              <a:off x="2171" y="1547"/>
              <a:ext cx="33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chemeClr val="tx2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68642" name="Line 43"/>
            <p:cNvSpPr>
              <a:spLocks noChangeShapeType="1"/>
            </p:cNvSpPr>
            <p:nvPr/>
          </p:nvSpPr>
          <p:spPr bwMode="auto">
            <a:xfrm flipV="1">
              <a:off x="2416" y="1233"/>
              <a:ext cx="0" cy="83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3" name="Line 44"/>
            <p:cNvSpPr>
              <a:spLocks noChangeShapeType="1"/>
            </p:cNvSpPr>
            <p:nvPr/>
          </p:nvSpPr>
          <p:spPr bwMode="auto">
            <a:xfrm>
              <a:off x="743" y="1238"/>
              <a:ext cx="7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4" name="Line 45"/>
            <p:cNvSpPr>
              <a:spLocks noChangeShapeType="1"/>
            </p:cNvSpPr>
            <p:nvPr/>
          </p:nvSpPr>
          <p:spPr bwMode="auto">
            <a:xfrm>
              <a:off x="1618" y="1238"/>
              <a:ext cx="80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5" name="Line 46"/>
            <p:cNvSpPr>
              <a:spLocks noChangeShapeType="1"/>
            </p:cNvSpPr>
            <p:nvPr/>
          </p:nvSpPr>
          <p:spPr bwMode="auto">
            <a:xfrm>
              <a:off x="743" y="2055"/>
              <a:ext cx="167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6" name="Rectangle 41"/>
            <p:cNvSpPr>
              <a:spLocks noChangeArrowheads="1"/>
            </p:cNvSpPr>
            <p:nvPr/>
          </p:nvSpPr>
          <p:spPr bwMode="auto">
            <a:xfrm>
              <a:off x="2363" y="1511"/>
              <a:ext cx="106" cy="27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750888" y="3559175"/>
            <a:ext cx="2544762" cy="461963"/>
            <a:chOff x="473" y="2242"/>
            <a:chExt cx="1603" cy="291"/>
          </a:xfrm>
        </p:grpSpPr>
        <p:sp>
          <p:nvSpPr>
            <p:cNvPr id="68625" name="Text Box 92"/>
            <p:cNvSpPr txBox="1">
              <a:spLocks noChangeArrowheads="1"/>
            </p:cNvSpPr>
            <p:nvPr/>
          </p:nvSpPr>
          <p:spPr bwMode="auto">
            <a:xfrm>
              <a:off x="473" y="2242"/>
              <a:ext cx="16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仿宋_GB2312" pitchFamily="49" charset="-122"/>
                </a:rPr>
                <a:t>(1)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当              时，</a:t>
              </a:r>
            </a:p>
          </p:txBody>
        </p:sp>
        <p:graphicFrame>
          <p:nvGraphicFramePr>
            <p:cNvPr id="68626" name="Object 69"/>
            <p:cNvGraphicFramePr>
              <a:graphicFrameLocks noChangeAspect="1"/>
            </p:cNvGraphicFramePr>
            <p:nvPr/>
          </p:nvGraphicFramePr>
          <p:xfrm>
            <a:off x="935" y="2306"/>
            <a:ext cx="700" cy="210"/>
          </p:xfrm>
          <a:graphic>
            <a:graphicData uri="http://schemas.openxmlformats.org/presentationml/2006/ole">
              <p:oleObj spid="_x0000_s71719" name="Equation" r:id="rId14" imgW="621760" imgH="177646" progId="">
                <p:embed/>
              </p:oleObj>
            </a:graphicData>
          </a:graphic>
        </p:graphicFrame>
      </p:grpSp>
      <p:graphicFrame>
        <p:nvGraphicFramePr>
          <p:cNvPr id="419933" name="Object 93"/>
          <p:cNvGraphicFramePr>
            <a:graphicFrameLocks noChangeAspect="1"/>
          </p:cNvGraphicFramePr>
          <p:nvPr/>
        </p:nvGraphicFramePr>
        <p:xfrm>
          <a:off x="3660775" y="4865688"/>
          <a:ext cx="1106488" cy="339725"/>
        </p:xfrm>
        <a:graphic>
          <a:graphicData uri="http://schemas.openxmlformats.org/presentationml/2006/ole">
            <p:oleObj spid="_x0000_s71720" name="Equation" r:id="rId15" imgW="660113" imgH="203112" progId="">
              <p:embed/>
            </p:oleObj>
          </a:graphicData>
        </a:graphic>
      </p:graphicFrame>
      <p:pic>
        <p:nvPicPr>
          <p:cNvPr id="68624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95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1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41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1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41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41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41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41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1" grpId="0"/>
      <p:bldP spid="419914" grpId="0"/>
      <p:bldP spid="41991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932" name="Object 68"/>
          <p:cNvGraphicFramePr>
            <a:graphicFrameLocks noChangeAspect="1"/>
          </p:cNvGraphicFramePr>
          <p:nvPr/>
        </p:nvGraphicFramePr>
        <p:xfrm>
          <a:off x="1550988" y="3022600"/>
          <a:ext cx="2997200" cy="447675"/>
        </p:xfrm>
        <a:graphic>
          <a:graphicData uri="http://schemas.openxmlformats.org/presentationml/2006/ole">
            <p:oleObj spid="_x0000_s72734" name="Equation" r:id="rId3" imgW="1612900" imgH="241300" progId="">
              <p:embed/>
            </p:oleObj>
          </a:graphicData>
        </a:graphic>
      </p:graphicFrame>
      <p:graphicFrame>
        <p:nvGraphicFramePr>
          <p:cNvPr id="420933" name="Object 69"/>
          <p:cNvGraphicFramePr>
            <a:graphicFrameLocks noChangeAspect="1"/>
          </p:cNvGraphicFramePr>
          <p:nvPr/>
        </p:nvGraphicFramePr>
        <p:xfrm>
          <a:off x="1519238" y="3535363"/>
          <a:ext cx="2076450" cy="444500"/>
        </p:xfrm>
        <a:graphic>
          <a:graphicData uri="http://schemas.openxmlformats.org/presentationml/2006/ole">
            <p:oleObj spid="_x0000_s72735" name="公式" r:id="rId4" imgW="1066800" imgH="228600" progId="">
              <p:embed/>
            </p:oleObj>
          </a:graphicData>
        </a:graphic>
      </p:graphicFrame>
      <p:graphicFrame>
        <p:nvGraphicFramePr>
          <p:cNvPr id="420934" name="Object 70"/>
          <p:cNvGraphicFramePr>
            <a:graphicFrameLocks noChangeAspect="1"/>
          </p:cNvGraphicFramePr>
          <p:nvPr/>
        </p:nvGraphicFramePr>
        <p:xfrm>
          <a:off x="4051300" y="3487738"/>
          <a:ext cx="1522413" cy="455612"/>
        </p:xfrm>
        <a:graphic>
          <a:graphicData uri="http://schemas.openxmlformats.org/presentationml/2006/ole">
            <p:oleObj spid="_x0000_s72736" name="公式" r:id="rId5" imgW="761669" imgH="228501" progId="">
              <p:embed/>
            </p:oleObj>
          </a:graphicData>
        </a:graphic>
      </p:graphicFrame>
      <p:graphicFrame>
        <p:nvGraphicFramePr>
          <p:cNvPr id="420935" name="Object 71"/>
          <p:cNvGraphicFramePr>
            <a:graphicFrameLocks noChangeAspect="1"/>
          </p:cNvGraphicFramePr>
          <p:nvPr/>
        </p:nvGraphicFramePr>
        <p:xfrm>
          <a:off x="3460750" y="2560638"/>
          <a:ext cx="1430338" cy="341312"/>
        </p:xfrm>
        <a:graphic>
          <a:graphicData uri="http://schemas.openxmlformats.org/presentationml/2006/ole">
            <p:oleObj spid="_x0000_s72737" name="公式" r:id="rId6" imgW="748975" imgH="177723" progId="">
              <p:embed/>
            </p:oleObj>
          </a:graphicData>
        </a:graphic>
      </p:graphicFrame>
      <p:graphicFrame>
        <p:nvGraphicFramePr>
          <p:cNvPr id="420936" name="Object 72"/>
          <p:cNvGraphicFramePr>
            <a:graphicFrameLocks noChangeAspect="1"/>
          </p:cNvGraphicFramePr>
          <p:nvPr/>
        </p:nvGraphicFramePr>
        <p:xfrm>
          <a:off x="1501775" y="5289550"/>
          <a:ext cx="1504950" cy="415925"/>
        </p:xfrm>
        <a:graphic>
          <a:graphicData uri="http://schemas.openxmlformats.org/presentationml/2006/ole">
            <p:oleObj spid="_x0000_s72738" name="Equation" r:id="rId7" imgW="825500" imgH="228600" progId="">
              <p:embed/>
            </p:oleObj>
          </a:graphicData>
        </a:graphic>
      </p:graphicFrame>
      <p:graphicFrame>
        <p:nvGraphicFramePr>
          <p:cNvPr id="420980" name="Object 116"/>
          <p:cNvGraphicFramePr>
            <a:graphicFrameLocks noChangeAspect="1"/>
          </p:cNvGraphicFramePr>
          <p:nvPr/>
        </p:nvGraphicFramePr>
        <p:xfrm>
          <a:off x="1504950" y="3841750"/>
          <a:ext cx="4125913" cy="649288"/>
        </p:xfrm>
        <a:graphic>
          <a:graphicData uri="http://schemas.openxmlformats.org/presentationml/2006/ole">
            <p:oleObj spid="_x0000_s72739" name="Equation" r:id="rId8" imgW="2184400" imgH="342900" progId="">
              <p:embed/>
            </p:oleObj>
          </a:graphicData>
        </a:graphic>
      </p:graphicFrame>
      <p:graphicFrame>
        <p:nvGraphicFramePr>
          <p:cNvPr id="420981" name="Object 117"/>
          <p:cNvGraphicFramePr>
            <a:graphicFrameLocks noChangeAspect="1"/>
          </p:cNvGraphicFramePr>
          <p:nvPr/>
        </p:nvGraphicFramePr>
        <p:xfrm>
          <a:off x="1481138" y="5838825"/>
          <a:ext cx="2581275" cy="438150"/>
        </p:xfrm>
        <a:graphic>
          <a:graphicData uri="http://schemas.openxmlformats.org/presentationml/2006/ole">
            <p:oleObj spid="_x0000_s72740" name="Equation" r:id="rId9" imgW="1346200" imgH="228600" progId="">
              <p:embed/>
            </p:oleObj>
          </a:graphicData>
        </a:graphic>
      </p:graphicFrame>
      <p:graphicFrame>
        <p:nvGraphicFramePr>
          <p:cNvPr id="420982" name="Object 118"/>
          <p:cNvGraphicFramePr>
            <a:graphicFrameLocks noChangeAspect="1"/>
          </p:cNvGraphicFramePr>
          <p:nvPr/>
        </p:nvGraphicFramePr>
        <p:xfrm>
          <a:off x="1473200" y="4479925"/>
          <a:ext cx="3479800" cy="668338"/>
        </p:xfrm>
        <a:graphic>
          <a:graphicData uri="http://schemas.openxmlformats.org/presentationml/2006/ole">
            <p:oleObj spid="_x0000_s72741" name="Equation" r:id="rId10" imgW="2019300" imgH="342900" progId="">
              <p:embed/>
            </p:oleObj>
          </a:graphicData>
        </a:graphic>
      </p:graphicFrame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4735513" y="441325"/>
            <a:ext cx="3271837" cy="1841500"/>
            <a:chOff x="2819" y="926"/>
            <a:chExt cx="2061" cy="1160"/>
          </a:xfrm>
        </p:grpSpPr>
        <p:graphicFrame>
          <p:nvGraphicFramePr>
            <p:cNvPr id="69669" name="Object 13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125" y="926"/>
            <a:ext cx="241" cy="235"/>
          </p:xfrm>
          <a:graphic>
            <a:graphicData uri="http://schemas.openxmlformats.org/presentationml/2006/ole">
              <p:oleObj spid="_x0000_s72742" name="公式" r:id="rId11" imgW="152355" imgH="190620" progId="">
                <p:embed/>
              </p:oleObj>
            </a:graphicData>
          </a:graphic>
        </p:graphicFrame>
        <p:sp>
          <p:nvSpPr>
            <p:cNvPr id="69670" name="Line 137"/>
            <p:cNvSpPr>
              <a:spLocks noChangeShapeType="1"/>
            </p:cNvSpPr>
            <p:nvPr/>
          </p:nvSpPr>
          <p:spPr bwMode="auto">
            <a:xfrm flipV="1">
              <a:off x="3094" y="1053"/>
              <a:ext cx="0" cy="58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1" name="Line 138"/>
            <p:cNvSpPr>
              <a:spLocks noChangeShapeType="1"/>
            </p:cNvSpPr>
            <p:nvPr/>
          </p:nvSpPr>
          <p:spPr bwMode="auto">
            <a:xfrm flipV="1">
              <a:off x="3617" y="1315"/>
              <a:ext cx="0" cy="29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2" name="Rectangle 139"/>
            <p:cNvSpPr>
              <a:spLocks noChangeArrowheads="1"/>
            </p:cNvSpPr>
            <p:nvPr/>
          </p:nvSpPr>
          <p:spPr bwMode="auto">
            <a:xfrm>
              <a:off x="3610" y="1380"/>
              <a:ext cx="1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69673" name="Line 140"/>
            <p:cNvSpPr>
              <a:spLocks noChangeShapeType="1"/>
            </p:cNvSpPr>
            <p:nvPr/>
          </p:nvSpPr>
          <p:spPr bwMode="auto">
            <a:xfrm flipV="1">
              <a:off x="3094" y="1627"/>
              <a:ext cx="1700" cy="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4" name="Line 141"/>
            <p:cNvSpPr>
              <a:spLocks noChangeShapeType="1"/>
            </p:cNvSpPr>
            <p:nvPr/>
          </p:nvSpPr>
          <p:spPr bwMode="auto">
            <a:xfrm flipV="1">
              <a:off x="4095" y="1639"/>
              <a:ext cx="0" cy="259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5" name="Line 142"/>
            <p:cNvSpPr>
              <a:spLocks noChangeShapeType="1"/>
            </p:cNvSpPr>
            <p:nvPr/>
          </p:nvSpPr>
          <p:spPr bwMode="auto">
            <a:xfrm flipH="1">
              <a:off x="3611" y="1892"/>
              <a:ext cx="484" cy="0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6" name="Line 143"/>
            <p:cNvSpPr>
              <a:spLocks noChangeShapeType="1"/>
            </p:cNvSpPr>
            <p:nvPr/>
          </p:nvSpPr>
          <p:spPr bwMode="auto">
            <a:xfrm flipV="1">
              <a:off x="3617" y="1587"/>
              <a:ext cx="0" cy="29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7" name="Rectangle 144"/>
            <p:cNvSpPr>
              <a:spLocks noChangeArrowheads="1"/>
            </p:cNvSpPr>
            <p:nvPr/>
          </p:nvSpPr>
          <p:spPr bwMode="auto">
            <a:xfrm>
              <a:off x="4657" y="1581"/>
              <a:ext cx="22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tx2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69678" name="Text Box 145"/>
            <p:cNvSpPr txBox="1">
              <a:spLocks noChangeArrowheads="1"/>
            </p:cNvSpPr>
            <p:nvPr/>
          </p:nvSpPr>
          <p:spPr bwMode="auto">
            <a:xfrm>
              <a:off x="2845" y="120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69679" name="Text Box 146"/>
            <p:cNvSpPr txBox="1">
              <a:spLocks noChangeArrowheads="1"/>
            </p:cNvSpPr>
            <p:nvPr/>
          </p:nvSpPr>
          <p:spPr bwMode="auto">
            <a:xfrm>
              <a:off x="2880" y="15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chemeClr val="tx2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9680" name="Line 147"/>
            <p:cNvSpPr>
              <a:spLocks noChangeShapeType="1"/>
            </p:cNvSpPr>
            <p:nvPr/>
          </p:nvSpPr>
          <p:spPr bwMode="auto">
            <a:xfrm flipH="1">
              <a:off x="3092" y="1315"/>
              <a:ext cx="525" cy="13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1" name="Rectangle 148"/>
            <p:cNvSpPr>
              <a:spLocks noChangeArrowheads="1"/>
            </p:cNvSpPr>
            <p:nvPr/>
          </p:nvSpPr>
          <p:spPr bwMode="auto">
            <a:xfrm>
              <a:off x="3972" y="1399"/>
              <a:ext cx="40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69682" name="Line 149"/>
            <p:cNvSpPr>
              <a:spLocks noChangeShapeType="1"/>
            </p:cNvSpPr>
            <p:nvPr/>
          </p:nvSpPr>
          <p:spPr bwMode="auto">
            <a:xfrm>
              <a:off x="3096" y="1632"/>
              <a:ext cx="0" cy="45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3" name="Text Box 150"/>
            <p:cNvSpPr txBox="1">
              <a:spLocks noChangeArrowheads="1"/>
            </p:cNvSpPr>
            <p:nvPr/>
          </p:nvSpPr>
          <p:spPr bwMode="auto">
            <a:xfrm>
              <a:off x="2819" y="175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</p:grp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876300" y="444500"/>
            <a:ext cx="3368675" cy="1803400"/>
            <a:chOff x="388" y="928"/>
            <a:chExt cx="2122" cy="1136"/>
          </a:xfrm>
        </p:grpSpPr>
        <p:sp>
          <p:nvSpPr>
            <p:cNvPr id="69649" name="Line 152"/>
            <p:cNvSpPr>
              <a:spLocks noChangeShapeType="1"/>
            </p:cNvSpPr>
            <p:nvPr/>
          </p:nvSpPr>
          <p:spPr bwMode="auto">
            <a:xfrm>
              <a:off x="742" y="1238"/>
              <a:ext cx="0" cy="8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Oval 153"/>
            <p:cNvSpPr>
              <a:spLocks noChangeArrowheads="1"/>
            </p:cNvSpPr>
            <p:nvPr/>
          </p:nvSpPr>
          <p:spPr bwMode="auto">
            <a:xfrm>
              <a:off x="661" y="1522"/>
              <a:ext cx="175" cy="195"/>
            </a:xfrm>
            <a:prstGeom prst="ellipse">
              <a:avLst/>
            </a:prstGeom>
            <a:solidFill>
              <a:srgbClr val="FFFFFF"/>
            </a:solidFill>
            <a:ln w="22225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51" name="Line 154"/>
            <p:cNvSpPr>
              <a:spLocks noChangeShapeType="1"/>
            </p:cNvSpPr>
            <p:nvPr/>
          </p:nvSpPr>
          <p:spPr bwMode="auto">
            <a:xfrm>
              <a:off x="742" y="1431"/>
              <a:ext cx="0" cy="38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52" name="Object 15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" y="1484"/>
            <a:ext cx="229" cy="239"/>
          </p:xfrm>
          <a:graphic>
            <a:graphicData uri="http://schemas.openxmlformats.org/presentationml/2006/ole">
              <p:oleObj spid="_x0000_s72743" name="Equation" r:id="rId12" imgW="152355" imgH="190620" progId="">
                <p:embed/>
              </p:oleObj>
            </a:graphicData>
          </a:graphic>
        </p:graphicFrame>
        <p:sp>
          <p:nvSpPr>
            <p:cNvPr id="69653" name="Text Box 156"/>
            <p:cNvSpPr txBox="1">
              <a:spLocks noChangeArrowheads="1"/>
            </p:cNvSpPr>
            <p:nvPr/>
          </p:nvSpPr>
          <p:spPr bwMode="auto">
            <a:xfrm>
              <a:off x="579" y="1320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9654" name="Text Box 157"/>
            <p:cNvSpPr txBox="1">
              <a:spLocks noChangeArrowheads="1"/>
            </p:cNvSpPr>
            <p:nvPr/>
          </p:nvSpPr>
          <p:spPr bwMode="auto">
            <a:xfrm>
              <a:off x="579" y="160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69655" name="Line 158"/>
            <p:cNvSpPr>
              <a:spLocks noChangeShapeType="1"/>
            </p:cNvSpPr>
            <p:nvPr/>
          </p:nvSpPr>
          <p:spPr bwMode="auto">
            <a:xfrm>
              <a:off x="1968" y="1193"/>
              <a:ext cx="361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56" name="Object 15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58" y="960"/>
            <a:ext cx="96" cy="220"/>
          </p:xfrm>
          <a:graphic>
            <a:graphicData uri="http://schemas.openxmlformats.org/presentationml/2006/ole">
              <p:oleObj spid="_x0000_s72744" name="公式" r:id="rId13" imgW="76177" imgH="152280" progId="">
                <p:embed/>
              </p:oleObj>
            </a:graphicData>
          </a:graphic>
        </p:graphicFrame>
        <p:sp>
          <p:nvSpPr>
            <p:cNvPr id="69657" name="Rectangle 160"/>
            <p:cNvSpPr>
              <a:spLocks noChangeArrowheads="1"/>
            </p:cNvSpPr>
            <p:nvPr/>
          </p:nvSpPr>
          <p:spPr bwMode="auto">
            <a:xfrm>
              <a:off x="1460" y="928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1800" i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9658" name="Line 161"/>
            <p:cNvSpPr>
              <a:spLocks noChangeShapeType="1"/>
            </p:cNvSpPr>
            <p:nvPr/>
          </p:nvSpPr>
          <p:spPr bwMode="auto">
            <a:xfrm flipH="1">
              <a:off x="1527" y="1114"/>
              <a:ext cx="0" cy="24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Line 162"/>
            <p:cNvSpPr>
              <a:spLocks noChangeShapeType="1"/>
            </p:cNvSpPr>
            <p:nvPr/>
          </p:nvSpPr>
          <p:spPr bwMode="auto">
            <a:xfrm flipH="1">
              <a:off x="1616" y="1114"/>
              <a:ext cx="0" cy="24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60" name="Object 16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486" y="1281"/>
            <a:ext cx="196" cy="264"/>
          </p:xfrm>
          <a:graphic>
            <a:graphicData uri="http://schemas.openxmlformats.org/presentationml/2006/ole">
              <p:oleObj spid="_x0000_s72745" name="Equation" r:id="rId14" imgW="161810" imgH="200070" progId="">
                <p:embed/>
              </p:oleObj>
            </a:graphicData>
          </a:graphic>
        </p:graphicFrame>
        <p:sp>
          <p:nvSpPr>
            <p:cNvPr id="69661" name="Text Box 164"/>
            <p:cNvSpPr txBox="1">
              <a:spLocks noChangeArrowheads="1"/>
            </p:cNvSpPr>
            <p:nvPr/>
          </p:nvSpPr>
          <p:spPr bwMode="auto">
            <a:xfrm>
              <a:off x="1325" y="1223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9662" name="Text Box 165"/>
            <p:cNvSpPr txBox="1">
              <a:spLocks noChangeArrowheads="1"/>
            </p:cNvSpPr>
            <p:nvPr/>
          </p:nvSpPr>
          <p:spPr bwMode="auto">
            <a:xfrm>
              <a:off x="1598" y="115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69663" name="Rectangle 166"/>
            <p:cNvSpPr>
              <a:spLocks noChangeArrowheads="1"/>
            </p:cNvSpPr>
            <p:nvPr/>
          </p:nvSpPr>
          <p:spPr bwMode="auto">
            <a:xfrm>
              <a:off x="2171" y="1547"/>
              <a:ext cx="33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chemeClr val="tx2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69664" name="Line 167"/>
            <p:cNvSpPr>
              <a:spLocks noChangeShapeType="1"/>
            </p:cNvSpPr>
            <p:nvPr/>
          </p:nvSpPr>
          <p:spPr bwMode="auto">
            <a:xfrm flipV="1">
              <a:off x="2416" y="1233"/>
              <a:ext cx="0" cy="83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5" name="Line 168"/>
            <p:cNvSpPr>
              <a:spLocks noChangeShapeType="1"/>
            </p:cNvSpPr>
            <p:nvPr/>
          </p:nvSpPr>
          <p:spPr bwMode="auto">
            <a:xfrm>
              <a:off x="743" y="1238"/>
              <a:ext cx="7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6" name="Line 169"/>
            <p:cNvSpPr>
              <a:spLocks noChangeShapeType="1"/>
            </p:cNvSpPr>
            <p:nvPr/>
          </p:nvSpPr>
          <p:spPr bwMode="auto">
            <a:xfrm>
              <a:off x="1618" y="1238"/>
              <a:ext cx="80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7" name="Line 170"/>
            <p:cNvSpPr>
              <a:spLocks noChangeShapeType="1"/>
            </p:cNvSpPr>
            <p:nvPr/>
          </p:nvSpPr>
          <p:spPr bwMode="auto">
            <a:xfrm>
              <a:off x="743" y="2055"/>
              <a:ext cx="167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8" name="Rectangle 171"/>
            <p:cNvSpPr>
              <a:spLocks noChangeArrowheads="1"/>
            </p:cNvSpPr>
            <p:nvPr/>
          </p:nvSpPr>
          <p:spPr bwMode="auto">
            <a:xfrm>
              <a:off x="2363" y="1511"/>
              <a:ext cx="106" cy="27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75"/>
          <p:cNvGrpSpPr>
            <a:grpSpLocks/>
          </p:cNvGrpSpPr>
          <p:nvPr/>
        </p:nvGrpSpPr>
        <p:grpSpPr bwMode="auto">
          <a:xfrm>
            <a:off x="1060450" y="2522538"/>
            <a:ext cx="2690813" cy="457200"/>
            <a:chOff x="3700" y="1792"/>
            <a:chExt cx="1695" cy="288"/>
          </a:xfrm>
        </p:grpSpPr>
        <p:sp>
          <p:nvSpPr>
            <p:cNvPr id="69647" name="Text Box 174"/>
            <p:cNvSpPr txBox="1">
              <a:spLocks noChangeArrowheads="1"/>
            </p:cNvSpPr>
            <p:nvPr/>
          </p:nvSpPr>
          <p:spPr bwMode="auto">
            <a:xfrm>
              <a:off x="3700" y="1792"/>
              <a:ext cx="1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仿宋_GB2312" pitchFamily="49" charset="-122"/>
                </a:rPr>
                <a:t>(2)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当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        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时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</a:p>
          </p:txBody>
        </p:sp>
        <p:graphicFrame>
          <p:nvGraphicFramePr>
            <p:cNvPr id="69648" name="Object 173"/>
            <p:cNvGraphicFramePr>
              <a:graphicFrameLocks noChangeAspect="1"/>
            </p:cNvGraphicFramePr>
            <p:nvPr/>
          </p:nvGraphicFramePr>
          <p:xfrm>
            <a:off x="4129" y="1852"/>
            <a:ext cx="742" cy="210"/>
          </p:xfrm>
          <a:graphic>
            <a:graphicData uri="http://schemas.openxmlformats.org/presentationml/2006/ole">
              <p:oleObj spid="_x0000_s72746" name="Equation" r:id="rId15" imgW="723272" imgH="177646" progId="">
                <p:embed/>
              </p:oleObj>
            </a:graphicData>
          </a:graphic>
        </p:graphicFrame>
      </p:grpSp>
      <p:graphicFrame>
        <p:nvGraphicFramePr>
          <p:cNvPr id="421040" name="Object 176"/>
          <p:cNvGraphicFramePr>
            <a:graphicFrameLocks noChangeAspect="1"/>
          </p:cNvGraphicFramePr>
          <p:nvPr/>
        </p:nvGraphicFramePr>
        <p:xfrm>
          <a:off x="5332413" y="4703763"/>
          <a:ext cx="1706562" cy="395287"/>
        </p:xfrm>
        <a:graphic>
          <a:graphicData uri="http://schemas.openxmlformats.org/presentationml/2006/ole">
            <p:oleObj spid="_x0000_s72747" name="Equation" r:id="rId16" imgW="990170" imgH="203112" progId="">
              <p:embed/>
            </p:oleObj>
          </a:graphicData>
        </a:graphic>
      </p:graphicFrame>
      <p:pic>
        <p:nvPicPr>
          <p:cNvPr id="69646" name="Picture 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748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2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2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2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2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2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42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2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42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0" y="260352"/>
            <a:ext cx="827088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例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1</a:t>
            </a:r>
          </a:p>
        </p:txBody>
      </p:sp>
      <p:grpSp>
        <p:nvGrpSpPr>
          <p:cNvPr id="251907" name="Group 3"/>
          <p:cNvGrpSpPr>
            <a:grpSpLocks/>
          </p:cNvGrpSpPr>
          <p:nvPr/>
        </p:nvGrpSpPr>
        <p:grpSpPr bwMode="auto">
          <a:xfrm>
            <a:off x="5580065" y="260350"/>
            <a:ext cx="3563937" cy="1873250"/>
            <a:chOff x="3288" y="164"/>
            <a:chExt cx="2245" cy="1180"/>
          </a:xfrm>
        </p:grpSpPr>
        <p:grpSp>
          <p:nvGrpSpPr>
            <p:cNvPr id="251908" name="Group 4"/>
            <p:cNvGrpSpPr>
              <a:grpSpLocks/>
            </p:cNvGrpSpPr>
            <p:nvPr/>
          </p:nvGrpSpPr>
          <p:grpSpPr bwMode="auto">
            <a:xfrm>
              <a:off x="3288" y="210"/>
              <a:ext cx="2245" cy="1134"/>
              <a:chOff x="3515" y="210"/>
              <a:chExt cx="2245" cy="1134"/>
            </a:xfrm>
          </p:grpSpPr>
          <p:sp>
            <p:nvSpPr>
              <p:cNvPr id="251909" name="Oval 5"/>
              <p:cNvSpPr>
                <a:spLocks noChangeArrowheads="1"/>
              </p:cNvSpPr>
              <p:nvPr/>
            </p:nvSpPr>
            <p:spPr bwMode="auto">
              <a:xfrm>
                <a:off x="3515" y="527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38100" algn="ctr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51910" name="Group 6"/>
              <p:cNvGrpSpPr>
                <a:grpSpLocks/>
              </p:cNvGrpSpPr>
              <p:nvPr/>
            </p:nvGrpSpPr>
            <p:grpSpPr bwMode="auto">
              <a:xfrm>
                <a:off x="4876" y="663"/>
                <a:ext cx="408" cy="136"/>
                <a:chOff x="1837" y="2160"/>
                <a:chExt cx="589" cy="181"/>
              </a:xfrm>
            </p:grpSpPr>
            <p:sp>
              <p:nvSpPr>
                <p:cNvPr id="251911" name="Line 7"/>
                <p:cNvSpPr>
                  <a:spLocks noChangeShapeType="1"/>
                </p:cNvSpPr>
                <p:nvPr/>
              </p:nvSpPr>
              <p:spPr bwMode="auto">
                <a:xfrm>
                  <a:off x="1837" y="2160"/>
                  <a:ext cx="589" cy="0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51912" name="Line 8"/>
                <p:cNvSpPr>
                  <a:spLocks noChangeShapeType="1"/>
                </p:cNvSpPr>
                <p:nvPr/>
              </p:nvSpPr>
              <p:spPr bwMode="auto">
                <a:xfrm>
                  <a:off x="1837" y="2341"/>
                  <a:ext cx="589" cy="0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1913" name="Line 9"/>
              <p:cNvSpPr>
                <a:spLocks noChangeShapeType="1"/>
              </p:cNvSpPr>
              <p:nvPr/>
            </p:nvSpPr>
            <p:spPr bwMode="auto">
              <a:xfrm>
                <a:off x="3696" y="210"/>
                <a:ext cx="0" cy="1134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1914" name="Line 10"/>
              <p:cNvSpPr>
                <a:spLocks noChangeShapeType="1"/>
              </p:cNvSpPr>
              <p:nvPr/>
            </p:nvSpPr>
            <p:spPr bwMode="auto">
              <a:xfrm>
                <a:off x="3696" y="210"/>
                <a:ext cx="1407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1915" name="Line 11"/>
              <p:cNvSpPr>
                <a:spLocks noChangeShapeType="1"/>
              </p:cNvSpPr>
              <p:nvPr/>
            </p:nvSpPr>
            <p:spPr bwMode="auto">
              <a:xfrm>
                <a:off x="3696" y="1344"/>
                <a:ext cx="1407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1916" name="Line 12"/>
              <p:cNvSpPr>
                <a:spLocks noChangeShapeType="1"/>
              </p:cNvSpPr>
              <p:nvPr/>
            </p:nvSpPr>
            <p:spPr bwMode="auto">
              <a:xfrm>
                <a:off x="5103" y="210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1917" name="Line 13"/>
              <p:cNvSpPr>
                <a:spLocks noChangeShapeType="1"/>
              </p:cNvSpPr>
              <p:nvPr/>
            </p:nvSpPr>
            <p:spPr bwMode="auto">
              <a:xfrm>
                <a:off x="5103" y="799"/>
                <a:ext cx="0" cy="545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1918" name="Text Box 14"/>
              <p:cNvSpPr txBox="1">
                <a:spLocks noChangeArrowheads="1"/>
              </p:cNvSpPr>
              <p:nvPr/>
            </p:nvSpPr>
            <p:spPr bwMode="auto">
              <a:xfrm>
                <a:off x="3696" y="255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zh-CN" altLang="en-US" sz="2800">
                    <a:latin typeface="Times New Roman" panose="02020603050405020304" pitchFamily="18" charset="0"/>
                    <a:sym typeface="Symbol" panose="05050102010706020507" pitchFamily="18" charset="2"/>
                  </a:rPr>
                  <a:t>＋</a:t>
                </a:r>
              </a:p>
            </p:txBody>
          </p:sp>
          <p:sp>
            <p:nvSpPr>
              <p:cNvPr id="251919" name="Text Box 15"/>
              <p:cNvSpPr txBox="1">
                <a:spLocks noChangeArrowheads="1"/>
              </p:cNvSpPr>
              <p:nvPr/>
            </p:nvSpPr>
            <p:spPr bwMode="auto">
              <a:xfrm>
                <a:off x="3696" y="890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zh-CN" altLang="en-US" sz="2800">
                    <a:latin typeface="Times New Roman" panose="02020603050405020304" pitchFamily="18" charset="0"/>
                    <a:sym typeface="Symbol" panose="05050102010706020507" pitchFamily="18" charset="2"/>
                  </a:rPr>
                  <a:t>－</a:t>
                </a:r>
              </a:p>
            </p:txBody>
          </p:sp>
          <p:graphicFrame>
            <p:nvGraphicFramePr>
              <p:cNvPr id="251920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828100357"/>
                  </p:ext>
                </p:extLst>
              </p:nvPr>
            </p:nvGraphicFramePr>
            <p:xfrm>
              <a:off x="3923" y="572"/>
              <a:ext cx="566" cy="363"/>
            </p:xfrm>
            <a:graphic>
              <a:graphicData uri="http://schemas.openxmlformats.org/presentationml/2006/ole">
                <p:oleObj spid="_x0000_s7185" name="Equation" r:id="rId3" imgW="342799" imgH="218970" progId="">
                  <p:embed/>
                </p:oleObj>
              </a:graphicData>
            </a:graphic>
          </p:graphicFrame>
          <p:sp>
            <p:nvSpPr>
              <p:cNvPr id="251921" name="Text Box 17"/>
              <p:cNvSpPr txBox="1">
                <a:spLocks noChangeArrowheads="1"/>
              </p:cNvSpPr>
              <p:nvPr/>
            </p:nvSpPr>
            <p:spPr bwMode="auto">
              <a:xfrm>
                <a:off x="4558" y="52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</a:p>
            </p:txBody>
          </p:sp>
          <p:sp>
            <p:nvSpPr>
              <p:cNvPr id="251922" name="Text Box 18"/>
              <p:cNvSpPr txBox="1">
                <a:spLocks noChangeArrowheads="1"/>
              </p:cNvSpPr>
              <p:nvPr/>
            </p:nvSpPr>
            <p:spPr bwMode="auto">
              <a:xfrm>
                <a:off x="5215" y="572"/>
                <a:ext cx="54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sym typeface="Symbol" panose="05050102010706020507" pitchFamily="18" charset="2"/>
                  </a:rPr>
                  <a:t>0.5F</a:t>
                </a:r>
              </a:p>
            </p:txBody>
          </p:sp>
        </p:grpSp>
        <p:sp>
          <p:nvSpPr>
            <p:cNvPr id="251923" name="AutoShape 19"/>
            <p:cNvSpPr>
              <a:spLocks noChangeArrowheads="1"/>
            </p:cNvSpPr>
            <p:nvPr/>
          </p:nvSpPr>
          <p:spPr bwMode="auto">
            <a:xfrm>
              <a:off x="3923" y="255"/>
              <a:ext cx="409" cy="91"/>
            </a:xfrm>
            <a:prstGeom prst="rightArrow">
              <a:avLst>
                <a:gd name="adj1" fmla="val 50000"/>
                <a:gd name="adj2" fmla="val 112363"/>
              </a:avLst>
            </a:prstGeom>
            <a:solidFill>
              <a:schemeClr val="hlink"/>
            </a:solidFill>
            <a:ln w="9525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4" name="Text Box 20"/>
            <p:cNvSpPr txBox="1">
              <a:spLocks noChangeArrowheads="1"/>
            </p:cNvSpPr>
            <p:nvPr/>
          </p:nvSpPr>
          <p:spPr bwMode="auto">
            <a:xfrm>
              <a:off x="4377" y="164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</p:grpSp>
      <p:sp>
        <p:nvSpPr>
          <p:cNvPr id="251925" name="Text Box 21"/>
          <p:cNvSpPr txBox="1">
            <a:spLocks noChangeArrowheads="1"/>
          </p:cNvSpPr>
          <p:nvPr/>
        </p:nvSpPr>
        <p:spPr bwMode="auto">
          <a:xfrm>
            <a:off x="755652" y="260350"/>
            <a:ext cx="4824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求电流</a:t>
            </a:r>
            <a:r>
              <a:rPr kumimoji="1"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i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、功率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P (t)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和储能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W (t)</a:t>
            </a:r>
          </a:p>
        </p:txBody>
      </p:sp>
      <p:grpSp>
        <p:nvGrpSpPr>
          <p:cNvPr id="251926" name="Group 22"/>
          <p:cNvGrpSpPr>
            <a:grpSpLocks/>
          </p:cNvGrpSpPr>
          <p:nvPr/>
        </p:nvGrpSpPr>
        <p:grpSpPr bwMode="auto">
          <a:xfrm>
            <a:off x="5292725" y="2349503"/>
            <a:ext cx="3384550" cy="2030413"/>
            <a:chOff x="3334" y="1480"/>
            <a:chExt cx="2426" cy="1279"/>
          </a:xfrm>
        </p:grpSpPr>
        <p:sp>
          <p:nvSpPr>
            <p:cNvPr id="251927" name="Line 23"/>
            <p:cNvSpPr>
              <a:spLocks noChangeShapeType="1"/>
            </p:cNvSpPr>
            <p:nvPr/>
          </p:nvSpPr>
          <p:spPr bwMode="auto">
            <a:xfrm>
              <a:off x="3560" y="1570"/>
              <a:ext cx="0" cy="1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1928" name="Line 24"/>
            <p:cNvSpPr>
              <a:spLocks noChangeShapeType="1"/>
            </p:cNvSpPr>
            <p:nvPr/>
          </p:nvSpPr>
          <p:spPr bwMode="auto">
            <a:xfrm>
              <a:off x="3424" y="2478"/>
              <a:ext cx="2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1929" name="Line 25"/>
            <p:cNvSpPr>
              <a:spLocks noChangeShapeType="1"/>
            </p:cNvSpPr>
            <p:nvPr/>
          </p:nvSpPr>
          <p:spPr bwMode="auto">
            <a:xfrm flipV="1">
              <a:off x="3560" y="1797"/>
              <a:ext cx="862" cy="68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1930" name="Line 26"/>
            <p:cNvSpPr>
              <a:spLocks noChangeShapeType="1"/>
            </p:cNvSpPr>
            <p:nvPr/>
          </p:nvSpPr>
          <p:spPr bwMode="auto">
            <a:xfrm>
              <a:off x="4422" y="1797"/>
              <a:ext cx="817" cy="68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1931" name="Text Box 27"/>
            <p:cNvSpPr txBox="1">
              <a:spLocks noChangeArrowheads="1"/>
            </p:cNvSpPr>
            <p:nvPr/>
          </p:nvSpPr>
          <p:spPr bwMode="auto">
            <a:xfrm>
              <a:off x="5057" y="2432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51932" name="Text Box 28"/>
            <p:cNvSpPr txBox="1">
              <a:spLocks noChangeArrowheads="1"/>
            </p:cNvSpPr>
            <p:nvPr/>
          </p:nvSpPr>
          <p:spPr bwMode="auto">
            <a:xfrm>
              <a:off x="4286" y="2478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51933" name="Text Box 29"/>
            <p:cNvSpPr txBox="1">
              <a:spLocks noChangeArrowheads="1"/>
            </p:cNvSpPr>
            <p:nvPr/>
          </p:nvSpPr>
          <p:spPr bwMode="auto">
            <a:xfrm>
              <a:off x="5261" y="2432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t </a:t>
              </a:r>
              <a:r>
                <a:rPr kumimoji="1"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51934" name="Text Box 30"/>
            <p:cNvSpPr txBox="1">
              <a:spLocks noChangeArrowheads="1"/>
            </p:cNvSpPr>
            <p:nvPr/>
          </p:nvSpPr>
          <p:spPr bwMode="auto">
            <a:xfrm>
              <a:off x="3334" y="1661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51935" name="Text Box 31"/>
            <p:cNvSpPr txBox="1">
              <a:spLocks noChangeArrowheads="1"/>
            </p:cNvSpPr>
            <p:nvPr/>
          </p:nvSpPr>
          <p:spPr bwMode="auto">
            <a:xfrm>
              <a:off x="3334" y="2478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251936" name="Line 32"/>
            <p:cNvSpPr>
              <a:spLocks noChangeShapeType="1"/>
            </p:cNvSpPr>
            <p:nvPr/>
          </p:nvSpPr>
          <p:spPr bwMode="auto">
            <a:xfrm>
              <a:off x="3560" y="1797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1937" name="Text Box 33"/>
            <p:cNvSpPr txBox="1">
              <a:spLocks noChangeArrowheads="1"/>
            </p:cNvSpPr>
            <p:nvPr/>
          </p:nvSpPr>
          <p:spPr bwMode="auto">
            <a:xfrm>
              <a:off x="3606" y="1480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u/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</a:p>
          </p:txBody>
        </p:sp>
      </p:grpSp>
      <p:sp>
        <p:nvSpPr>
          <p:cNvPr id="251938" name="AutoShape 34" descr="羊皮纸"/>
          <p:cNvSpPr>
            <a:spLocks noChangeArrowheads="1"/>
          </p:cNvSpPr>
          <p:nvPr/>
        </p:nvSpPr>
        <p:spPr bwMode="auto">
          <a:xfrm>
            <a:off x="7308852" y="2420940"/>
            <a:ext cx="1584325" cy="504825"/>
          </a:xfrm>
          <a:prstGeom prst="wedgeRoundRectCallout">
            <a:avLst>
              <a:gd name="adj1" fmla="val -45491"/>
              <a:gd name="adj2" fmla="val 121384"/>
              <a:gd name="adj3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电源波形</a:t>
            </a:r>
          </a:p>
        </p:txBody>
      </p:sp>
      <p:sp>
        <p:nvSpPr>
          <p:cNvPr id="251939" name="Text Box 35"/>
          <p:cNvSpPr txBox="1">
            <a:spLocks noChangeArrowheads="1"/>
          </p:cNvSpPr>
          <p:nvPr/>
        </p:nvSpPr>
        <p:spPr bwMode="auto">
          <a:xfrm>
            <a:off x="250827" y="981077"/>
            <a:ext cx="576263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解</a:t>
            </a:r>
          </a:p>
        </p:txBody>
      </p:sp>
      <p:sp>
        <p:nvSpPr>
          <p:cNvPr id="251940" name="Text Box 36"/>
          <p:cNvSpPr txBox="1">
            <a:spLocks noChangeArrowheads="1"/>
          </p:cNvSpPr>
          <p:nvPr/>
        </p:nvSpPr>
        <p:spPr bwMode="auto">
          <a:xfrm>
            <a:off x="1042988" y="908050"/>
            <a:ext cx="3384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 sz="2400" baseline="-25000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(t)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的函数表示式为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25194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5519434"/>
              </p:ext>
            </p:extLst>
          </p:nvPr>
        </p:nvGraphicFramePr>
        <p:xfrm>
          <a:off x="323852" y="1484315"/>
          <a:ext cx="4537075" cy="2332037"/>
        </p:xfrm>
        <a:graphic>
          <a:graphicData uri="http://schemas.openxmlformats.org/presentationml/2006/ole">
            <p:oleObj spid="_x0000_s7186" name="Equation" r:id="rId5" imgW="1790711" imgH="914490" progId="">
              <p:embed/>
            </p:oleObj>
          </a:graphicData>
        </a:graphic>
      </p:graphicFrame>
      <p:graphicFrame>
        <p:nvGraphicFramePr>
          <p:cNvPr id="25194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5685365"/>
              </p:ext>
            </p:extLst>
          </p:nvPr>
        </p:nvGraphicFramePr>
        <p:xfrm>
          <a:off x="250825" y="4149725"/>
          <a:ext cx="4857750" cy="2332038"/>
        </p:xfrm>
        <a:graphic>
          <a:graphicData uri="http://schemas.openxmlformats.org/presentationml/2006/ole">
            <p:oleObj spid="_x0000_s7187" name="Equation" r:id="rId6" imgW="1924157" imgH="914490" progId="">
              <p:embed/>
            </p:oleObj>
          </a:graphicData>
        </a:graphic>
      </p:graphicFrame>
      <p:sp>
        <p:nvSpPr>
          <p:cNvPr id="251943" name="Text Box 39"/>
          <p:cNvSpPr txBox="1">
            <a:spLocks noChangeArrowheads="1"/>
          </p:cNvSpPr>
          <p:nvPr/>
        </p:nvSpPr>
        <p:spPr bwMode="auto">
          <a:xfrm>
            <a:off x="235008" y="3745510"/>
            <a:ext cx="1800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解得电流</a:t>
            </a:r>
          </a:p>
        </p:txBody>
      </p:sp>
      <p:grpSp>
        <p:nvGrpSpPr>
          <p:cNvPr id="251944" name="Group 40"/>
          <p:cNvGrpSpPr>
            <a:grpSpLocks/>
          </p:cNvGrpSpPr>
          <p:nvPr/>
        </p:nvGrpSpPr>
        <p:grpSpPr bwMode="auto">
          <a:xfrm>
            <a:off x="5292727" y="4032250"/>
            <a:ext cx="3311525" cy="2420938"/>
            <a:chOff x="3334" y="2795"/>
            <a:chExt cx="2086" cy="1134"/>
          </a:xfrm>
        </p:grpSpPr>
        <p:sp>
          <p:nvSpPr>
            <p:cNvPr id="251945" name="Line 41"/>
            <p:cNvSpPr>
              <a:spLocks noChangeShapeType="1"/>
            </p:cNvSpPr>
            <p:nvPr/>
          </p:nvSpPr>
          <p:spPr bwMode="auto">
            <a:xfrm>
              <a:off x="3629" y="2885"/>
              <a:ext cx="0" cy="1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1946" name="Line 42"/>
            <p:cNvSpPr>
              <a:spLocks noChangeShapeType="1"/>
            </p:cNvSpPr>
            <p:nvPr/>
          </p:nvSpPr>
          <p:spPr bwMode="auto">
            <a:xfrm>
              <a:off x="3518" y="3430"/>
              <a:ext cx="17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1947" name="Text Box 43"/>
            <p:cNvSpPr txBox="1">
              <a:spLocks noChangeArrowheads="1"/>
            </p:cNvSpPr>
            <p:nvPr/>
          </p:nvSpPr>
          <p:spPr bwMode="auto">
            <a:xfrm>
              <a:off x="4811" y="3385"/>
              <a:ext cx="2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51948" name="Text Box 44"/>
            <p:cNvSpPr txBox="1">
              <a:spLocks noChangeArrowheads="1"/>
            </p:cNvSpPr>
            <p:nvPr/>
          </p:nvSpPr>
          <p:spPr bwMode="auto">
            <a:xfrm>
              <a:off x="4109" y="3430"/>
              <a:ext cx="22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51949" name="Text Box 45"/>
            <p:cNvSpPr txBox="1">
              <a:spLocks noChangeArrowheads="1"/>
            </p:cNvSpPr>
            <p:nvPr/>
          </p:nvSpPr>
          <p:spPr bwMode="auto">
            <a:xfrm>
              <a:off x="5014" y="3430"/>
              <a:ext cx="40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t </a:t>
              </a:r>
              <a:r>
                <a:rPr kumimoji="1"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51950" name="Text Box 46"/>
            <p:cNvSpPr txBox="1">
              <a:spLocks noChangeArrowheads="1"/>
            </p:cNvSpPr>
            <p:nvPr/>
          </p:nvSpPr>
          <p:spPr bwMode="auto">
            <a:xfrm>
              <a:off x="3445" y="2976"/>
              <a:ext cx="2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51951" name="Line 47"/>
            <p:cNvSpPr>
              <a:spLocks noChangeShapeType="1"/>
            </p:cNvSpPr>
            <p:nvPr/>
          </p:nvSpPr>
          <p:spPr bwMode="auto">
            <a:xfrm>
              <a:off x="3629" y="3112"/>
              <a:ext cx="70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1952" name="Text Box 48"/>
            <p:cNvSpPr txBox="1">
              <a:spLocks noChangeArrowheads="1"/>
            </p:cNvSpPr>
            <p:nvPr/>
          </p:nvSpPr>
          <p:spPr bwMode="auto">
            <a:xfrm>
              <a:off x="3666" y="2795"/>
              <a:ext cx="40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i/A</a:t>
              </a:r>
              <a:endPara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51953" name="Text Box 49"/>
            <p:cNvSpPr txBox="1">
              <a:spLocks noChangeArrowheads="1"/>
            </p:cNvSpPr>
            <p:nvPr/>
          </p:nvSpPr>
          <p:spPr bwMode="auto">
            <a:xfrm>
              <a:off x="3334" y="3521"/>
              <a:ext cx="3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251954" name="Line 50"/>
            <p:cNvSpPr>
              <a:spLocks noChangeShapeType="1"/>
            </p:cNvSpPr>
            <p:nvPr/>
          </p:nvSpPr>
          <p:spPr bwMode="auto">
            <a:xfrm>
              <a:off x="4331" y="3748"/>
              <a:ext cx="701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1955" name="Line 51"/>
            <p:cNvSpPr>
              <a:spLocks noChangeShapeType="1"/>
            </p:cNvSpPr>
            <p:nvPr/>
          </p:nvSpPr>
          <p:spPr bwMode="auto">
            <a:xfrm>
              <a:off x="4331" y="3113"/>
              <a:ext cx="0" cy="63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1956" name="Line 52"/>
            <p:cNvSpPr>
              <a:spLocks noChangeShapeType="1"/>
            </p:cNvSpPr>
            <p:nvPr/>
          </p:nvSpPr>
          <p:spPr bwMode="auto">
            <a:xfrm>
              <a:off x="4996" y="343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515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8154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5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5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100"/>
                                        <p:tgtEl>
                                          <p:spTgt spid="2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2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2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2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animBg="1"/>
      <p:bldP spid="251925" grpId="0"/>
      <p:bldP spid="251938" grpId="0" animBg="1"/>
      <p:bldP spid="251939" grpId="0" animBg="1"/>
      <p:bldP spid="251940" grpId="0"/>
      <p:bldP spid="25194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5925"/>
            <a:ext cx="9144000" cy="795338"/>
          </a:xfrm>
        </p:spPr>
        <p:txBody>
          <a:bodyPr/>
          <a:lstStyle/>
          <a:p>
            <a:pPr algn="ctr" eaLnBrk="1" hangingPunct="1"/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扩展：</a:t>
            </a:r>
            <a:r>
              <a:rPr lang="en-US" altLang="zh-CN" sz="32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微分电路与积分电路</a:t>
            </a:r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368300" y="1206500"/>
            <a:ext cx="851217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defRPr/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  </a:t>
            </a: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微分电路与积分电路是矩形脉冲激励下的</a:t>
            </a:r>
            <a:r>
              <a:rPr kumimoji="1" lang="en-US" altLang="zh-CN" b="1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RC</a:t>
            </a: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电路。若选取不同的时间常数，可构成输出电压波形与输入电压波形之间的特定（微分或积分）的关系。</a:t>
            </a:r>
          </a:p>
        </p:txBody>
      </p:sp>
      <p:sp>
        <p:nvSpPr>
          <p:cNvPr id="502803" name="Rectangle 19"/>
          <p:cNvSpPr>
            <a:spLocks noChangeArrowheads="1"/>
          </p:cNvSpPr>
          <p:nvPr/>
        </p:nvSpPr>
        <p:spPr bwMode="auto">
          <a:xfrm>
            <a:off x="392113" y="2693988"/>
            <a:ext cx="2760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一、微分电路</a:t>
            </a:r>
          </a:p>
        </p:txBody>
      </p:sp>
      <p:graphicFrame>
        <p:nvGraphicFramePr>
          <p:cNvPr id="502805" name="Object 21"/>
          <p:cNvGraphicFramePr>
            <a:graphicFrameLocks noChangeAspect="1"/>
          </p:cNvGraphicFramePr>
          <p:nvPr/>
        </p:nvGraphicFramePr>
        <p:xfrm>
          <a:off x="4789488" y="4545013"/>
          <a:ext cx="2136775" cy="455612"/>
        </p:xfrm>
        <a:graphic>
          <a:graphicData uri="http://schemas.openxmlformats.org/presentationml/2006/ole">
            <p:oleObj spid="_x0000_s109570" name="Equation" r:id="rId3" imgW="876311" imgH="209520" progId="">
              <p:embed/>
            </p:oleObj>
          </a:graphicData>
        </a:graphic>
      </p:graphicFrame>
      <p:sp>
        <p:nvSpPr>
          <p:cNvPr id="502806" name="Text Box 22"/>
          <p:cNvSpPr txBox="1">
            <a:spLocks noChangeArrowheads="1"/>
          </p:cNvSpPr>
          <p:nvPr/>
        </p:nvSpPr>
        <p:spPr bwMode="auto">
          <a:xfrm>
            <a:off x="4759325" y="5019675"/>
            <a:ext cx="415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b="1">
                <a:latin typeface="华文楷体" pitchFamily="2" charset="-122"/>
                <a:ea typeface="华文楷体" pitchFamily="2" charset="-122"/>
              </a:rPr>
              <a:t>2) </a:t>
            </a:r>
            <a:r>
              <a:rPr kumimoji="1" lang="zh-CN" altLang="en-US" b="1">
                <a:latin typeface="华文楷体" pitchFamily="2" charset="-122"/>
                <a:ea typeface="华文楷体" pitchFamily="2" charset="-122"/>
              </a:rPr>
              <a:t>输出电压从电阻</a:t>
            </a:r>
            <a:r>
              <a:rPr kumimoji="1" lang="en-US" altLang="zh-CN" b="1" i="1">
                <a:latin typeface="华文楷体" pitchFamily="2" charset="-122"/>
                <a:ea typeface="华文楷体" pitchFamily="2" charset="-122"/>
              </a:rPr>
              <a:t>R</a:t>
            </a:r>
            <a:r>
              <a:rPr kumimoji="1" lang="zh-CN" altLang="en-US" b="1">
                <a:latin typeface="华文楷体" pitchFamily="2" charset="-122"/>
                <a:ea typeface="华文楷体" pitchFamily="2" charset="-122"/>
              </a:rPr>
              <a:t>端取出</a:t>
            </a:r>
          </a:p>
        </p:txBody>
      </p:sp>
      <p:sp>
        <p:nvSpPr>
          <p:cNvPr id="502852" name="Rectangle 68"/>
          <p:cNvSpPr>
            <a:spLocks noChangeArrowheads="1"/>
          </p:cNvSpPr>
          <p:nvPr/>
        </p:nvSpPr>
        <p:spPr bwMode="auto">
          <a:xfrm>
            <a:off x="3979863" y="3924300"/>
            <a:ext cx="13271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1.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条件</a:t>
            </a:r>
          </a:p>
        </p:txBody>
      </p:sp>
      <p:sp>
        <p:nvSpPr>
          <p:cNvPr id="70670" name="Rectangle 69"/>
          <p:cNvSpPr>
            <a:spLocks noChangeArrowheads="1"/>
          </p:cNvSpPr>
          <p:nvPr/>
        </p:nvSpPr>
        <p:spPr bwMode="auto">
          <a:xfrm>
            <a:off x="511175" y="444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3200" b="1">
                <a:latin typeface="Arial" pitchFamily="34" charset="0"/>
                <a:ea typeface="宋体" pitchFamily="2" charset="-122"/>
              </a:rPr>
              <a:t/>
            </a:r>
            <a:br>
              <a:rPr lang="en-US" altLang="zh-CN" sz="3200" b="1">
                <a:latin typeface="Arial" pitchFamily="34" charset="0"/>
                <a:ea typeface="宋体" pitchFamily="2" charset="-122"/>
              </a:rPr>
            </a:br>
            <a:endParaRPr lang="en-US" altLang="zh-CN" sz="3200" b="1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4646613" y="2443163"/>
            <a:ext cx="3330575" cy="1503362"/>
            <a:chOff x="1891" y="1553"/>
            <a:chExt cx="2098" cy="947"/>
          </a:xfrm>
        </p:grpSpPr>
        <p:graphicFrame>
          <p:nvGraphicFramePr>
            <p:cNvPr id="70663" name="Object 15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238" y="1553"/>
            <a:ext cx="174" cy="198"/>
          </p:xfrm>
          <a:graphic>
            <a:graphicData uri="http://schemas.openxmlformats.org/presentationml/2006/ole">
              <p:oleObj spid="_x0000_s109575" name="Equation" r:id="rId4" imgW="123721" imgH="133380" progId="">
                <p:embed/>
              </p:oleObj>
            </a:graphicData>
          </a:graphic>
        </p:graphicFrame>
        <p:sp>
          <p:nvSpPr>
            <p:cNvPr id="70694" name="Line 156"/>
            <p:cNvSpPr>
              <a:spLocks noChangeShapeType="1"/>
            </p:cNvSpPr>
            <p:nvPr/>
          </p:nvSpPr>
          <p:spPr bwMode="auto">
            <a:xfrm flipV="1">
              <a:off x="2227" y="1654"/>
              <a:ext cx="0" cy="58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5" name="Line 157"/>
            <p:cNvSpPr>
              <a:spLocks noChangeShapeType="1"/>
            </p:cNvSpPr>
            <p:nvPr/>
          </p:nvSpPr>
          <p:spPr bwMode="auto">
            <a:xfrm flipV="1">
              <a:off x="2671" y="1927"/>
              <a:ext cx="0" cy="29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6" name="Line 158"/>
            <p:cNvSpPr>
              <a:spLocks noChangeShapeType="1"/>
            </p:cNvSpPr>
            <p:nvPr/>
          </p:nvSpPr>
          <p:spPr bwMode="auto">
            <a:xfrm flipH="1" flipV="1">
              <a:off x="2216" y="1927"/>
              <a:ext cx="455" cy="10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7" name="Rectangle 159"/>
            <p:cNvSpPr>
              <a:spLocks noChangeArrowheads="1"/>
            </p:cNvSpPr>
            <p:nvPr/>
          </p:nvSpPr>
          <p:spPr bwMode="auto">
            <a:xfrm>
              <a:off x="3033" y="2177"/>
              <a:ext cx="190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T</a:t>
              </a:r>
            </a:p>
          </p:txBody>
        </p:sp>
        <p:sp>
          <p:nvSpPr>
            <p:cNvPr id="70698" name="Line 160"/>
            <p:cNvSpPr>
              <a:spLocks noChangeShapeType="1"/>
            </p:cNvSpPr>
            <p:nvPr/>
          </p:nvSpPr>
          <p:spPr bwMode="auto">
            <a:xfrm flipV="1">
              <a:off x="2227" y="2228"/>
              <a:ext cx="1700" cy="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9" name="Line 161"/>
            <p:cNvSpPr>
              <a:spLocks noChangeShapeType="1"/>
            </p:cNvSpPr>
            <p:nvPr/>
          </p:nvSpPr>
          <p:spPr bwMode="auto">
            <a:xfrm flipV="1">
              <a:off x="3632" y="1927"/>
              <a:ext cx="0" cy="29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0" name="Line 162"/>
            <p:cNvSpPr>
              <a:spLocks noChangeShapeType="1"/>
            </p:cNvSpPr>
            <p:nvPr/>
          </p:nvSpPr>
          <p:spPr bwMode="auto">
            <a:xfrm flipH="1">
              <a:off x="3155" y="1937"/>
              <a:ext cx="477" cy="0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1" name="Line 163"/>
            <p:cNvSpPr>
              <a:spLocks noChangeShapeType="1"/>
            </p:cNvSpPr>
            <p:nvPr/>
          </p:nvSpPr>
          <p:spPr bwMode="auto">
            <a:xfrm flipV="1">
              <a:off x="3147" y="1927"/>
              <a:ext cx="0" cy="29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2" name="Rectangle 164"/>
            <p:cNvSpPr>
              <a:spLocks noChangeArrowheads="1"/>
            </p:cNvSpPr>
            <p:nvPr/>
          </p:nvSpPr>
          <p:spPr bwMode="auto">
            <a:xfrm>
              <a:off x="3766" y="2174"/>
              <a:ext cx="223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chemeClr val="tx2"/>
                  </a:solidFill>
                  <a:ea typeface="宋体" pitchFamily="2" charset="-122"/>
                </a:rPr>
                <a:t>t</a:t>
              </a:r>
            </a:p>
          </p:txBody>
        </p:sp>
        <p:sp>
          <p:nvSpPr>
            <p:cNvPr id="70703" name="Text Box 165"/>
            <p:cNvSpPr txBox="1">
              <a:spLocks noChangeArrowheads="1"/>
            </p:cNvSpPr>
            <p:nvPr/>
          </p:nvSpPr>
          <p:spPr bwMode="auto">
            <a:xfrm>
              <a:off x="1891" y="1993"/>
              <a:ext cx="220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U</a:t>
              </a:r>
            </a:p>
          </p:txBody>
        </p:sp>
        <p:sp>
          <p:nvSpPr>
            <p:cNvPr id="70704" name="Line 166"/>
            <p:cNvSpPr>
              <a:spLocks noChangeShapeType="1"/>
            </p:cNvSpPr>
            <p:nvPr/>
          </p:nvSpPr>
          <p:spPr bwMode="auto">
            <a:xfrm>
              <a:off x="2238" y="2305"/>
              <a:ext cx="433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5" name="Line 167"/>
            <p:cNvSpPr>
              <a:spLocks noChangeShapeType="1"/>
            </p:cNvSpPr>
            <p:nvPr/>
          </p:nvSpPr>
          <p:spPr bwMode="auto">
            <a:xfrm>
              <a:off x="2230" y="2223"/>
              <a:ext cx="0" cy="20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6" name="Line 168"/>
            <p:cNvSpPr>
              <a:spLocks noChangeShapeType="1"/>
            </p:cNvSpPr>
            <p:nvPr/>
          </p:nvSpPr>
          <p:spPr bwMode="auto">
            <a:xfrm>
              <a:off x="2671" y="2223"/>
              <a:ext cx="0" cy="20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7" name="Text Box 169"/>
            <p:cNvSpPr txBox="1">
              <a:spLocks noChangeArrowheads="1"/>
            </p:cNvSpPr>
            <p:nvPr/>
          </p:nvSpPr>
          <p:spPr bwMode="auto">
            <a:xfrm>
              <a:off x="2053" y="2212"/>
              <a:ext cx="221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chemeClr val="tx2"/>
                  </a:solidFill>
                  <a:ea typeface="宋体" pitchFamily="2" charset="-122"/>
                </a:rPr>
                <a:t>O</a:t>
              </a:r>
            </a:p>
          </p:txBody>
        </p:sp>
        <p:sp>
          <p:nvSpPr>
            <p:cNvPr id="70708" name="Rectangle 170"/>
            <p:cNvSpPr>
              <a:spLocks noChangeArrowheads="1"/>
            </p:cNvSpPr>
            <p:nvPr/>
          </p:nvSpPr>
          <p:spPr bwMode="auto">
            <a:xfrm>
              <a:off x="2335" y="2269"/>
              <a:ext cx="204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t</a:t>
              </a:r>
              <a:r>
                <a:rPr kumimoji="1" lang="en-US" altLang="zh-CN" sz="1800" baseline="-25000">
                  <a:ea typeface="宋体" pitchFamily="2" charset="-122"/>
                </a:rPr>
                <a:t>p</a:t>
              </a:r>
            </a:p>
          </p:txBody>
        </p:sp>
        <p:sp>
          <p:nvSpPr>
            <p:cNvPr id="70709" name="Line 171"/>
            <p:cNvSpPr>
              <a:spLocks noChangeShapeType="1"/>
            </p:cNvSpPr>
            <p:nvPr/>
          </p:nvSpPr>
          <p:spPr bwMode="auto">
            <a:xfrm>
              <a:off x="1906" y="1931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10" name="Line 172"/>
            <p:cNvSpPr>
              <a:spLocks noChangeShapeType="1"/>
            </p:cNvSpPr>
            <p:nvPr/>
          </p:nvSpPr>
          <p:spPr bwMode="auto">
            <a:xfrm>
              <a:off x="1908" y="2224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11" name="Line 173"/>
            <p:cNvSpPr>
              <a:spLocks noChangeShapeType="1"/>
            </p:cNvSpPr>
            <p:nvPr/>
          </p:nvSpPr>
          <p:spPr bwMode="auto">
            <a:xfrm>
              <a:off x="2125" y="1933"/>
              <a:ext cx="0" cy="28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74"/>
          <p:cNvGrpSpPr>
            <a:grpSpLocks/>
          </p:cNvGrpSpPr>
          <p:nvPr/>
        </p:nvGrpSpPr>
        <p:grpSpPr bwMode="auto">
          <a:xfrm>
            <a:off x="838200" y="3565525"/>
            <a:ext cx="2425700" cy="1776413"/>
            <a:chOff x="528" y="2246"/>
            <a:chExt cx="1528" cy="1119"/>
          </a:xfrm>
        </p:grpSpPr>
        <p:graphicFrame>
          <p:nvGraphicFramePr>
            <p:cNvPr id="70659" name="Object 12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91" y="2307"/>
            <a:ext cx="112" cy="241"/>
          </p:xfrm>
          <a:graphic>
            <a:graphicData uri="http://schemas.openxmlformats.org/presentationml/2006/ole">
              <p:oleObj spid="_x0000_s109571" name="公式" r:id="rId5" imgW="76177" imgH="152280" progId="Equation.3">
                <p:embed/>
              </p:oleObj>
            </a:graphicData>
          </a:graphic>
        </p:graphicFrame>
        <p:sp>
          <p:nvSpPr>
            <p:cNvPr id="70674" name="Rectangle 130"/>
            <p:cNvSpPr>
              <a:spLocks noChangeArrowheads="1"/>
            </p:cNvSpPr>
            <p:nvPr/>
          </p:nvSpPr>
          <p:spPr bwMode="auto">
            <a:xfrm>
              <a:off x="956" y="2246"/>
              <a:ext cx="242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/>
              <a:r>
                <a:rPr kumimoji="1" lang="en-US" altLang="zh-CN" sz="1800" i="1">
                  <a:ea typeface="宋体" pitchFamily="2" charset="-122"/>
                </a:rPr>
                <a:t>C</a:t>
              </a:r>
            </a:p>
          </p:txBody>
        </p:sp>
        <p:sp>
          <p:nvSpPr>
            <p:cNvPr id="70675" name="Line 131"/>
            <p:cNvSpPr>
              <a:spLocks noChangeShapeType="1"/>
            </p:cNvSpPr>
            <p:nvPr/>
          </p:nvSpPr>
          <p:spPr bwMode="auto">
            <a:xfrm flipH="1">
              <a:off x="1039" y="2497"/>
              <a:ext cx="0" cy="20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6" name="Line 132"/>
            <p:cNvSpPr>
              <a:spLocks noChangeShapeType="1"/>
            </p:cNvSpPr>
            <p:nvPr/>
          </p:nvSpPr>
          <p:spPr bwMode="auto">
            <a:xfrm>
              <a:off x="1110" y="2600"/>
              <a:ext cx="811" cy="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7" name="Line 133"/>
            <p:cNvSpPr>
              <a:spLocks noChangeShapeType="1"/>
            </p:cNvSpPr>
            <p:nvPr/>
          </p:nvSpPr>
          <p:spPr bwMode="auto">
            <a:xfrm flipV="1">
              <a:off x="669" y="2600"/>
              <a:ext cx="370" cy="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136"/>
            <p:cNvSpPr>
              <a:spLocks noChangeShapeType="1"/>
            </p:cNvSpPr>
            <p:nvPr/>
          </p:nvSpPr>
          <p:spPr bwMode="auto">
            <a:xfrm flipH="1" flipV="1">
              <a:off x="655" y="3338"/>
              <a:ext cx="1247" cy="1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9" name="Rectangle 137"/>
            <p:cNvSpPr>
              <a:spLocks noChangeArrowheads="1"/>
            </p:cNvSpPr>
            <p:nvPr/>
          </p:nvSpPr>
          <p:spPr bwMode="auto">
            <a:xfrm>
              <a:off x="1246" y="2838"/>
              <a:ext cx="268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chemeClr val="tx2"/>
                  </a:solidFill>
                  <a:ea typeface="宋体" pitchFamily="2" charset="-122"/>
                </a:rPr>
                <a:t>R</a:t>
              </a:r>
            </a:p>
          </p:txBody>
        </p:sp>
        <p:graphicFrame>
          <p:nvGraphicFramePr>
            <p:cNvPr id="70660" name="Object 13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36" y="2836"/>
            <a:ext cx="212" cy="312"/>
          </p:xfrm>
          <a:graphic>
            <a:graphicData uri="http://schemas.openxmlformats.org/presentationml/2006/ole">
              <p:oleObj spid="_x0000_s109572" name="Equation" r:id="rId6" imgW="161810" imgH="247590" progId="">
                <p:embed/>
              </p:oleObj>
            </a:graphicData>
          </a:graphic>
        </p:graphicFrame>
        <p:sp>
          <p:nvSpPr>
            <p:cNvPr id="70680" name="Line 139"/>
            <p:cNvSpPr>
              <a:spLocks noChangeShapeType="1"/>
            </p:cNvSpPr>
            <p:nvPr/>
          </p:nvSpPr>
          <p:spPr bwMode="auto">
            <a:xfrm flipH="1">
              <a:off x="1110" y="2497"/>
              <a:ext cx="0" cy="20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661" name="Object 14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851" y="2851"/>
            <a:ext cx="205" cy="278"/>
          </p:xfrm>
          <a:graphic>
            <a:graphicData uri="http://schemas.openxmlformats.org/presentationml/2006/ole">
              <p:oleObj spid="_x0000_s109573" name="Equation" r:id="rId7" imgW="161810" imgH="200070" progId="">
                <p:embed/>
              </p:oleObj>
            </a:graphicData>
          </a:graphic>
        </p:graphicFrame>
        <p:sp>
          <p:nvSpPr>
            <p:cNvPr id="70681" name="Oval 141"/>
            <p:cNvSpPr>
              <a:spLocks noChangeArrowheads="1"/>
            </p:cNvSpPr>
            <p:nvPr/>
          </p:nvSpPr>
          <p:spPr bwMode="auto">
            <a:xfrm>
              <a:off x="615" y="3317"/>
              <a:ext cx="37" cy="41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0682" name="Oval 142"/>
            <p:cNvSpPr>
              <a:spLocks noChangeArrowheads="1"/>
            </p:cNvSpPr>
            <p:nvPr/>
          </p:nvSpPr>
          <p:spPr bwMode="auto">
            <a:xfrm>
              <a:off x="633" y="2581"/>
              <a:ext cx="37" cy="41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0683" name="Oval 143"/>
            <p:cNvSpPr>
              <a:spLocks noChangeArrowheads="1"/>
            </p:cNvSpPr>
            <p:nvPr/>
          </p:nvSpPr>
          <p:spPr bwMode="auto">
            <a:xfrm>
              <a:off x="1891" y="3324"/>
              <a:ext cx="37" cy="41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0684" name="Oval 144"/>
            <p:cNvSpPr>
              <a:spLocks noChangeArrowheads="1"/>
            </p:cNvSpPr>
            <p:nvPr/>
          </p:nvSpPr>
          <p:spPr bwMode="auto">
            <a:xfrm>
              <a:off x="1904" y="2571"/>
              <a:ext cx="37" cy="41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0685" name="Text Box 145"/>
            <p:cNvSpPr txBox="1">
              <a:spLocks noChangeArrowheads="1"/>
            </p:cNvSpPr>
            <p:nvPr/>
          </p:nvSpPr>
          <p:spPr bwMode="auto">
            <a:xfrm>
              <a:off x="528" y="2609"/>
              <a:ext cx="19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宋体" pitchFamily="2" charset="-122"/>
                </a:rPr>
                <a:t>+</a:t>
              </a:r>
            </a:p>
          </p:txBody>
        </p:sp>
        <p:sp>
          <p:nvSpPr>
            <p:cNvPr id="70686" name="Text Box 146"/>
            <p:cNvSpPr txBox="1">
              <a:spLocks noChangeArrowheads="1"/>
            </p:cNvSpPr>
            <p:nvPr/>
          </p:nvSpPr>
          <p:spPr bwMode="auto">
            <a:xfrm>
              <a:off x="544" y="3071"/>
              <a:ext cx="18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宋体" pitchFamily="2" charset="-122"/>
                </a:rPr>
                <a:t>_</a:t>
              </a:r>
            </a:p>
          </p:txBody>
        </p:sp>
        <p:sp>
          <p:nvSpPr>
            <p:cNvPr id="70687" name="Text Box 147"/>
            <p:cNvSpPr txBox="1">
              <a:spLocks noChangeArrowheads="1"/>
            </p:cNvSpPr>
            <p:nvPr/>
          </p:nvSpPr>
          <p:spPr bwMode="auto">
            <a:xfrm>
              <a:off x="1822" y="2572"/>
              <a:ext cx="19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itchFamily="2" charset="-122"/>
                </a:rPr>
                <a:t>+</a:t>
              </a:r>
            </a:p>
          </p:txBody>
        </p:sp>
        <p:sp>
          <p:nvSpPr>
            <p:cNvPr id="70688" name="Text Box 148"/>
            <p:cNvSpPr txBox="1">
              <a:spLocks noChangeArrowheads="1"/>
            </p:cNvSpPr>
            <p:nvPr/>
          </p:nvSpPr>
          <p:spPr bwMode="auto">
            <a:xfrm>
              <a:off x="1842" y="3058"/>
              <a:ext cx="18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itchFamily="2" charset="-122"/>
                </a:rPr>
                <a:t>_</a:t>
              </a:r>
            </a:p>
          </p:txBody>
        </p:sp>
        <p:sp>
          <p:nvSpPr>
            <p:cNvPr id="70689" name="Line 149"/>
            <p:cNvSpPr>
              <a:spLocks noChangeShapeType="1"/>
            </p:cNvSpPr>
            <p:nvPr/>
          </p:nvSpPr>
          <p:spPr bwMode="auto">
            <a:xfrm>
              <a:off x="1163" y="2540"/>
              <a:ext cx="286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662" name="Object 15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984" y="2642"/>
            <a:ext cx="211" cy="313"/>
          </p:xfrm>
          <a:graphic>
            <a:graphicData uri="http://schemas.openxmlformats.org/presentationml/2006/ole">
              <p:oleObj spid="_x0000_s109574" name="Equation" r:id="rId8" imgW="161810" imgH="200070" progId="">
                <p:embed/>
              </p:oleObj>
            </a:graphicData>
          </a:graphic>
        </p:graphicFrame>
        <p:sp>
          <p:nvSpPr>
            <p:cNvPr id="70690" name="Text Box 151"/>
            <p:cNvSpPr txBox="1">
              <a:spLocks noChangeArrowheads="1"/>
            </p:cNvSpPr>
            <p:nvPr/>
          </p:nvSpPr>
          <p:spPr bwMode="auto">
            <a:xfrm>
              <a:off x="849" y="2598"/>
              <a:ext cx="197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FF3300"/>
                  </a:solidFill>
                  <a:ea typeface="宋体" pitchFamily="2" charset="-122"/>
                </a:rPr>
                <a:t>+</a:t>
              </a:r>
            </a:p>
          </p:txBody>
        </p:sp>
        <p:sp>
          <p:nvSpPr>
            <p:cNvPr id="70691" name="Text Box 152"/>
            <p:cNvSpPr txBox="1">
              <a:spLocks noChangeArrowheads="1"/>
            </p:cNvSpPr>
            <p:nvPr/>
          </p:nvSpPr>
          <p:spPr bwMode="auto">
            <a:xfrm>
              <a:off x="1120" y="2534"/>
              <a:ext cx="18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FF3300"/>
                  </a:solidFill>
                  <a:ea typeface="宋体" pitchFamily="2" charset="-122"/>
                </a:rPr>
                <a:t>_</a:t>
              </a:r>
            </a:p>
          </p:txBody>
        </p:sp>
        <p:sp>
          <p:nvSpPr>
            <p:cNvPr id="70692" name="Line 153"/>
            <p:cNvSpPr>
              <a:spLocks noChangeShapeType="1"/>
            </p:cNvSpPr>
            <p:nvPr/>
          </p:nvSpPr>
          <p:spPr bwMode="auto">
            <a:xfrm flipV="1">
              <a:off x="1509" y="2600"/>
              <a:ext cx="6" cy="74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3" name="Rectangle 135"/>
            <p:cNvSpPr>
              <a:spLocks noChangeArrowheads="1"/>
            </p:cNvSpPr>
            <p:nvPr/>
          </p:nvSpPr>
          <p:spPr bwMode="auto">
            <a:xfrm>
              <a:off x="1465" y="2863"/>
              <a:ext cx="84" cy="24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pic>
        <p:nvPicPr>
          <p:cNvPr id="70673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2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2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6" grpId="0"/>
      <p:bldP spid="502788" grpId="0" autoUpdateAnimBg="0"/>
      <p:bldP spid="502803" grpId="0" build="p" autoUpdateAnimBg="0"/>
      <p:bldP spid="502806" grpId="0" autoUpdateAnimBg="0"/>
      <p:bldP spid="50285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501650" y="3800475"/>
            <a:ext cx="3805238" cy="542925"/>
            <a:chOff x="2596" y="3384"/>
            <a:chExt cx="2397" cy="342"/>
          </a:xfrm>
        </p:grpSpPr>
        <p:sp>
          <p:nvSpPr>
            <p:cNvPr id="71754" name="Text Box 88"/>
            <p:cNvSpPr txBox="1">
              <a:spLocks noChangeArrowheads="1"/>
            </p:cNvSpPr>
            <p:nvPr/>
          </p:nvSpPr>
          <p:spPr bwMode="auto">
            <a:xfrm>
              <a:off x="2596" y="3410"/>
              <a:ext cx="2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华文楷体" pitchFamily="2" charset="-122"/>
                  <a:ea typeface="华文楷体" pitchFamily="2" charset="-122"/>
                </a:rPr>
                <a:t>当</a:t>
              </a:r>
              <a:r>
                <a:rPr kumimoji="1" lang="en-US" altLang="zh-CN" b="1" i="1">
                  <a:latin typeface="华文楷体" pitchFamily="2" charset="-122"/>
                  <a:ea typeface="华文楷体" pitchFamily="2" charset="-122"/>
                </a:rPr>
                <a:t>R</a:t>
              </a:r>
              <a:r>
                <a:rPr kumimoji="1" lang="zh-CN" altLang="en-US" b="1">
                  <a:latin typeface="华文楷体" pitchFamily="2" charset="-122"/>
                  <a:ea typeface="华文楷体" pitchFamily="2" charset="-122"/>
                </a:rPr>
                <a:t>很小时，              很小</a:t>
              </a:r>
            </a:p>
          </p:txBody>
        </p:sp>
        <p:graphicFrame>
          <p:nvGraphicFramePr>
            <p:cNvPr id="71694" name="Object 87"/>
            <p:cNvGraphicFramePr>
              <a:graphicFrameLocks noChangeAspect="1"/>
            </p:cNvGraphicFramePr>
            <p:nvPr/>
          </p:nvGraphicFramePr>
          <p:xfrm>
            <a:off x="3606" y="3384"/>
            <a:ext cx="769" cy="342"/>
          </p:xfrm>
          <a:graphic>
            <a:graphicData uri="http://schemas.openxmlformats.org/presentationml/2006/ole">
              <p:oleObj spid="_x0000_s110606" name="Equation" r:id="rId3" imgW="457335" imgH="200070" progId="">
                <p:embed/>
              </p:oleObj>
            </a:graphicData>
          </a:graphic>
        </p:graphicFrame>
      </p:grpSp>
      <p:grpSp>
        <p:nvGrpSpPr>
          <p:cNvPr id="3" name="Group 159"/>
          <p:cNvGrpSpPr>
            <a:grpSpLocks/>
          </p:cNvGrpSpPr>
          <p:nvPr/>
        </p:nvGrpSpPr>
        <p:grpSpPr bwMode="auto">
          <a:xfrm>
            <a:off x="5389563" y="3152775"/>
            <a:ext cx="2854325" cy="2376488"/>
            <a:chOff x="2562" y="1797"/>
            <a:chExt cx="1798" cy="1497"/>
          </a:xfrm>
        </p:grpSpPr>
        <p:sp>
          <p:nvSpPr>
            <p:cNvPr id="71750" name="Line 160"/>
            <p:cNvSpPr>
              <a:spLocks noChangeShapeType="1"/>
            </p:cNvSpPr>
            <p:nvPr/>
          </p:nvSpPr>
          <p:spPr bwMode="auto">
            <a:xfrm flipH="1" flipV="1">
              <a:off x="2723" y="2000"/>
              <a:ext cx="0" cy="129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1" name="Line 161"/>
            <p:cNvSpPr>
              <a:spLocks noChangeShapeType="1"/>
            </p:cNvSpPr>
            <p:nvPr/>
          </p:nvSpPr>
          <p:spPr bwMode="auto">
            <a:xfrm>
              <a:off x="2715" y="2697"/>
              <a:ext cx="1449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2" name="Rectangle 162"/>
            <p:cNvSpPr>
              <a:spLocks noChangeArrowheads="1"/>
            </p:cNvSpPr>
            <p:nvPr/>
          </p:nvSpPr>
          <p:spPr bwMode="auto">
            <a:xfrm>
              <a:off x="4048" y="2648"/>
              <a:ext cx="312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t</a:t>
              </a:r>
            </a:p>
          </p:txBody>
        </p:sp>
        <p:graphicFrame>
          <p:nvGraphicFramePr>
            <p:cNvPr id="71693" name="Object 16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711" y="1797"/>
            <a:ext cx="315" cy="393"/>
          </p:xfrm>
          <a:graphic>
            <a:graphicData uri="http://schemas.openxmlformats.org/presentationml/2006/ole">
              <p:oleObj spid="_x0000_s110605" name="Equation" r:id="rId4" imgW="161810" imgH="200070" progId="">
                <p:embed/>
              </p:oleObj>
            </a:graphicData>
          </a:graphic>
        </p:graphicFrame>
        <p:sp>
          <p:nvSpPr>
            <p:cNvPr id="71753" name="Text Box 164"/>
            <p:cNvSpPr txBox="1">
              <a:spLocks noChangeArrowheads="1"/>
            </p:cNvSpPr>
            <p:nvPr/>
          </p:nvSpPr>
          <p:spPr bwMode="auto">
            <a:xfrm>
              <a:off x="2562" y="2579"/>
              <a:ext cx="40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0</a:t>
              </a:r>
            </a:p>
          </p:txBody>
        </p:sp>
      </p:grpSp>
      <p:graphicFrame>
        <p:nvGraphicFramePr>
          <p:cNvPr id="495632" name="Object 16"/>
          <p:cNvGraphicFramePr>
            <a:graphicFrameLocks noChangeAspect="1"/>
          </p:cNvGraphicFramePr>
          <p:nvPr/>
        </p:nvGraphicFramePr>
        <p:xfrm>
          <a:off x="6303963" y="568325"/>
          <a:ext cx="1838325" cy="481013"/>
        </p:xfrm>
        <a:graphic>
          <a:graphicData uri="http://schemas.openxmlformats.org/presentationml/2006/ole">
            <p:oleObj spid="_x0000_s110594" name="Equation" r:id="rId5" imgW="742866" imgH="209520" progId="">
              <p:embed/>
            </p:oleObj>
          </a:graphicData>
        </a:graphic>
      </p:graphicFrame>
      <p:graphicFrame>
        <p:nvGraphicFramePr>
          <p:cNvPr id="495683" name="Object 67"/>
          <p:cNvGraphicFramePr>
            <a:graphicFrameLocks noChangeAspect="1"/>
          </p:cNvGraphicFramePr>
          <p:nvPr/>
        </p:nvGraphicFramePr>
        <p:xfrm>
          <a:off x="1071563" y="4364038"/>
          <a:ext cx="2541587" cy="873125"/>
        </p:xfrm>
        <a:graphic>
          <a:graphicData uri="http://schemas.openxmlformats.org/presentationml/2006/ole">
            <p:oleObj spid="_x0000_s110595" name="Equation" r:id="rId6" imgW="1447913" imgH="476280" progId="">
              <p:embed/>
            </p:oleObj>
          </a:graphicData>
        </a:graphic>
      </p:graphicFrame>
      <p:sp>
        <p:nvSpPr>
          <p:cNvPr id="495692" name="Rectangle 76"/>
          <p:cNvSpPr>
            <a:spLocks noChangeArrowheads="1"/>
          </p:cNvSpPr>
          <p:nvPr/>
        </p:nvSpPr>
        <p:spPr bwMode="auto">
          <a:xfrm>
            <a:off x="5478463" y="1033463"/>
            <a:ext cx="9017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波形</a:t>
            </a:r>
          </a:p>
        </p:txBody>
      </p:sp>
      <p:sp>
        <p:nvSpPr>
          <p:cNvPr id="495693" name="Rectangle 77"/>
          <p:cNvSpPr>
            <a:spLocks noChangeArrowheads="1"/>
          </p:cNvSpPr>
          <p:nvPr/>
        </p:nvSpPr>
        <p:spPr bwMode="auto">
          <a:xfrm>
            <a:off x="434975" y="568325"/>
            <a:ext cx="209232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2.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电路分析</a:t>
            </a:r>
          </a:p>
        </p:txBody>
      </p:sp>
      <p:graphicFrame>
        <p:nvGraphicFramePr>
          <p:cNvPr id="495698" name="Object 82"/>
          <p:cNvGraphicFramePr>
            <a:graphicFrameLocks noChangeAspect="1"/>
          </p:cNvGraphicFramePr>
          <p:nvPr/>
        </p:nvGraphicFramePr>
        <p:xfrm>
          <a:off x="1812925" y="5202238"/>
          <a:ext cx="1122363" cy="876300"/>
        </p:xfrm>
        <a:graphic>
          <a:graphicData uri="http://schemas.openxmlformats.org/presentationml/2006/ole">
            <p:oleObj spid="_x0000_s110596" name="Equation" r:id="rId7" imgW="619145" imgH="476280" progId="">
              <p:embed/>
            </p:oleObj>
          </a:graphicData>
        </a:graphic>
      </p:graphicFrame>
      <p:sp>
        <p:nvSpPr>
          <p:cNvPr id="495699" name="Text Box 83"/>
          <p:cNvSpPr txBox="1">
            <a:spLocks noChangeArrowheads="1"/>
          </p:cNvSpPr>
          <p:nvPr/>
        </p:nvSpPr>
        <p:spPr bwMode="auto">
          <a:xfrm>
            <a:off x="514350" y="3236913"/>
            <a:ext cx="177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华文楷体" pitchFamily="2" charset="-122"/>
                <a:ea typeface="华文楷体" pitchFamily="2" charset="-122"/>
              </a:rPr>
              <a:t>由</a:t>
            </a:r>
            <a:r>
              <a:rPr kumimoji="1" lang="en-US" altLang="zh-CN" b="1">
                <a:latin typeface="华文楷体" pitchFamily="2" charset="-122"/>
                <a:ea typeface="华文楷体" pitchFamily="2" charset="-122"/>
              </a:rPr>
              <a:t>KVL</a:t>
            </a:r>
            <a:r>
              <a:rPr kumimoji="1" lang="zh-CN" altLang="en-US" b="1">
                <a:latin typeface="华文楷体" pitchFamily="2" charset="-122"/>
                <a:ea typeface="华文楷体" pitchFamily="2" charset="-122"/>
              </a:rPr>
              <a:t>定律</a:t>
            </a:r>
          </a:p>
        </p:txBody>
      </p:sp>
      <p:graphicFrame>
        <p:nvGraphicFramePr>
          <p:cNvPr id="495700" name="Object 84"/>
          <p:cNvGraphicFramePr>
            <a:graphicFrameLocks noChangeAspect="1"/>
          </p:cNvGraphicFramePr>
          <p:nvPr/>
        </p:nvGraphicFramePr>
        <p:xfrm>
          <a:off x="2328863" y="3186113"/>
          <a:ext cx="1811337" cy="555625"/>
        </p:xfrm>
        <a:graphic>
          <a:graphicData uri="http://schemas.openxmlformats.org/presentationml/2006/ole">
            <p:oleObj spid="_x0000_s110597" name="Equation" r:id="rId8" imgW="923855" imgH="247590" progId="">
              <p:embed/>
            </p:oleObj>
          </a:graphicData>
        </a:graphic>
      </p:graphicFrame>
      <p:graphicFrame>
        <p:nvGraphicFramePr>
          <p:cNvPr id="495701" name="Object 85"/>
          <p:cNvGraphicFramePr>
            <a:graphicFrameLocks noChangeAspect="1"/>
          </p:cNvGraphicFramePr>
          <p:nvPr/>
        </p:nvGraphicFramePr>
        <p:xfrm>
          <a:off x="4027488" y="3767138"/>
          <a:ext cx="1169987" cy="563562"/>
        </p:xfrm>
        <a:graphic>
          <a:graphicData uri="http://schemas.openxmlformats.org/presentationml/2006/ole">
            <p:oleObj spid="_x0000_s110598" name="Equation" r:id="rId9" imgW="571601" imgH="247590" progId="">
              <p:embed/>
            </p:oleObj>
          </a:graphicData>
        </a:graphic>
      </p:graphicFrame>
      <p:grpSp>
        <p:nvGrpSpPr>
          <p:cNvPr id="4" name="Group 171"/>
          <p:cNvGrpSpPr>
            <a:grpSpLocks/>
          </p:cNvGrpSpPr>
          <p:nvPr/>
        </p:nvGrpSpPr>
        <p:grpSpPr bwMode="auto">
          <a:xfrm>
            <a:off x="1016000" y="1071563"/>
            <a:ext cx="2427288" cy="1776412"/>
            <a:chOff x="640" y="675"/>
            <a:chExt cx="1529" cy="1119"/>
          </a:xfrm>
        </p:grpSpPr>
        <p:graphicFrame>
          <p:nvGraphicFramePr>
            <p:cNvPr id="71689" name="Object 10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403" y="736"/>
            <a:ext cx="112" cy="241"/>
          </p:xfrm>
          <a:graphic>
            <a:graphicData uri="http://schemas.openxmlformats.org/presentationml/2006/ole">
              <p:oleObj spid="_x0000_s110601" name="公式" r:id="rId10" imgW="76177" imgH="152280" progId="Equation.3">
                <p:embed/>
              </p:oleObj>
            </a:graphicData>
          </a:graphic>
        </p:graphicFrame>
        <p:sp>
          <p:nvSpPr>
            <p:cNvPr id="71729" name="Rectangle 107"/>
            <p:cNvSpPr>
              <a:spLocks noChangeArrowheads="1"/>
            </p:cNvSpPr>
            <p:nvPr/>
          </p:nvSpPr>
          <p:spPr bwMode="auto">
            <a:xfrm>
              <a:off x="1068" y="675"/>
              <a:ext cx="242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/>
              <a:r>
                <a:rPr kumimoji="1" lang="en-US" altLang="zh-CN" sz="1800" i="1">
                  <a:ea typeface="宋体" pitchFamily="2" charset="-122"/>
                </a:rPr>
                <a:t>C</a:t>
              </a:r>
            </a:p>
          </p:txBody>
        </p:sp>
        <p:sp>
          <p:nvSpPr>
            <p:cNvPr id="71730" name="Line 108"/>
            <p:cNvSpPr>
              <a:spLocks noChangeShapeType="1"/>
            </p:cNvSpPr>
            <p:nvPr/>
          </p:nvSpPr>
          <p:spPr bwMode="auto">
            <a:xfrm flipH="1">
              <a:off x="1151" y="926"/>
              <a:ext cx="0" cy="20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1" name="Line 109"/>
            <p:cNvSpPr>
              <a:spLocks noChangeShapeType="1"/>
            </p:cNvSpPr>
            <p:nvPr/>
          </p:nvSpPr>
          <p:spPr bwMode="auto">
            <a:xfrm>
              <a:off x="1222" y="1029"/>
              <a:ext cx="811" cy="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2" name="Line 110"/>
            <p:cNvSpPr>
              <a:spLocks noChangeShapeType="1"/>
            </p:cNvSpPr>
            <p:nvPr/>
          </p:nvSpPr>
          <p:spPr bwMode="auto">
            <a:xfrm flipV="1">
              <a:off x="781" y="1029"/>
              <a:ext cx="370" cy="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3" name="Line 111"/>
            <p:cNvSpPr>
              <a:spLocks noChangeShapeType="1"/>
            </p:cNvSpPr>
            <p:nvPr/>
          </p:nvSpPr>
          <p:spPr bwMode="auto">
            <a:xfrm flipV="1">
              <a:off x="1622" y="1029"/>
              <a:ext cx="0" cy="26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4" name="Rectangle 112"/>
            <p:cNvSpPr>
              <a:spLocks noChangeArrowheads="1"/>
            </p:cNvSpPr>
            <p:nvPr/>
          </p:nvSpPr>
          <p:spPr bwMode="auto">
            <a:xfrm>
              <a:off x="1577" y="1292"/>
              <a:ext cx="84" cy="241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1735" name="Line 113"/>
            <p:cNvSpPr>
              <a:spLocks noChangeShapeType="1"/>
            </p:cNvSpPr>
            <p:nvPr/>
          </p:nvSpPr>
          <p:spPr bwMode="auto">
            <a:xfrm flipH="1" flipV="1">
              <a:off x="767" y="1767"/>
              <a:ext cx="1266" cy="1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6" name="Rectangle 114"/>
            <p:cNvSpPr>
              <a:spLocks noChangeArrowheads="1"/>
            </p:cNvSpPr>
            <p:nvPr/>
          </p:nvSpPr>
          <p:spPr bwMode="auto">
            <a:xfrm>
              <a:off x="1384" y="1299"/>
              <a:ext cx="268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chemeClr val="tx2"/>
                  </a:solidFill>
                  <a:ea typeface="宋体" pitchFamily="2" charset="-122"/>
                </a:rPr>
                <a:t>R</a:t>
              </a:r>
            </a:p>
          </p:txBody>
        </p:sp>
        <p:graphicFrame>
          <p:nvGraphicFramePr>
            <p:cNvPr id="71690" name="Object 11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648" y="1265"/>
            <a:ext cx="212" cy="312"/>
          </p:xfrm>
          <a:graphic>
            <a:graphicData uri="http://schemas.openxmlformats.org/presentationml/2006/ole">
              <p:oleObj spid="_x0000_s110602" name="Equation" r:id="rId11" imgW="161810" imgH="247590" progId="">
                <p:embed/>
              </p:oleObj>
            </a:graphicData>
          </a:graphic>
        </p:graphicFrame>
        <p:sp>
          <p:nvSpPr>
            <p:cNvPr id="71737" name="Line 116"/>
            <p:cNvSpPr>
              <a:spLocks noChangeShapeType="1"/>
            </p:cNvSpPr>
            <p:nvPr/>
          </p:nvSpPr>
          <p:spPr bwMode="auto">
            <a:xfrm flipH="1">
              <a:off x="1222" y="926"/>
              <a:ext cx="0" cy="20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691" name="Object 11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929" y="1234"/>
            <a:ext cx="240" cy="317"/>
          </p:xfrm>
          <a:graphic>
            <a:graphicData uri="http://schemas.openxmlformats.org/presentationml/2006/ole">
              <p:oleObj spid="_x0000_s110603" name="Equation" r:id="rId12" imgW="161810" imgH="200070" progId="">
                <p:embed/>
              </p:oleObj>
            </a:graphicData>
          </a:graphic>
        </p:graphicFrame>
        <p:sp>
          <p:nvSpPr>
            <p:cNvPr id="71738" name="Oval 118"/>
            <p:cNvSpPr>
              <a:spLocks noChangeArrowheads="1"/>
            </p:cNvSpPr>
            <p:nvPr/>
          </p:nvSpPr>
          <p:spPr bwMode="auto">
            <a:xfrm>
              <a:off x="727" y="1746"/>
              <a:ext cx="37" cy="41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1739" name="Oval 119"/>
            <p:cNvSpPr>
              <a:spLocks noChangeArrowheads="1"/>
            </p:cNvSpPr>
            <p:nvPr/>
          </p:nvSpPr>
          <p:spPr bwMode="auto">
            <a:xfrm>
              <a:off x="745" y="1010"/>
              <a:ext cx="37" cy="41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1740" name="Oval 120"/>
            <p:cNvSpPr>
              <a:spLocks noChangeArrowheads="1"/>
            </p:cNvSpPr>
            <p:nvPr/>
          </p:nvSpPr>
          <p:spPr bwMode="auto">
            <a:xfrm>
              <a:off x="2031" y="1753"/>
              <a:ext cx="37" cy="41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1741" name="Oval 121"/>
            <p:cNvSpPr>
              <a:spLocks noChangeArrowheads="1"/>
            </p:cNvSpPr>
            <p:nvPr/>
          </p:nvSpPr>
          <p:spPr bwMode="auto">
            <a:xfrm>
              <a:off x="2016" y="1000"/>
              <a:ext cx="37" cy="41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1742" name="Text Box 122"/>
            <p:cNvSpPr txBox="1">
              <a:spLocks noChangeArrowheads="1"/>
            </p:cNvSpPr>
            <p:nvPr/>
          </p:nvSpPr>
          <p:spPr bwMode="auto">
            <a:xfrm>
              <a:off x="640" y="1038"/>
              <a:ext cx="19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宋体" pitchFamily="2" charset="-122"/>
                </a:rPr>
                <a:t>+</a:t>
              </a:r>
            </a:p>
          </p:txBody>
        </p:sp>
        <p:sp>
          <p:nvSpPr>
            <p:cNvPr id="71743" name="Text Box 123"/>
            <p:cNvSpPr txBox="1">
              <a:spLocks noChangeArrowheads="1"/>
            </p:cNvSpPr>
            <p:nvPr/>
          </p:nvSpPr>
          <p:spPr bwMode="auto">
            <a:xfrm>
              <a:off x="656" y="1500"/>
              <a:ext cx="18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宋体" pitchFamily="2" charset="-122"/>
                </a:rPr>
                <a:t>_</a:t>
              </a:r>
            </a:p>
          </p:txBody>
        </p:sp>
        <p:sp>
          <p:nvSpPr>
            <p:cNvPr id="71744" name="Text Box 124"/>
            <p:cNvSpPr txBox="1">
              <a:spLocks noChangeArrowheads="1"/>
            </p:cNvSpPr>
            <p:nvPr/>
          </p:nvSpPr>
          <p:spPr bwMode="auto">
            <a:xfrm>
              <a:off x="1948" y="981"/>
              <a:ext cx="19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itchFamily="2" charset="-122"/>
                </a:rPr>
                <a:t>+</a:t>
              </a:r>
            </a:p>
          </p:txBody>
        </p:sp>
        <p:sp>
          <p:nvSpPr>
            <p:cNvPr id="71745" name="Text Box 125"/>
            <p:cNvSpPr txBox="1">
              <a:spLocks noChangeArrowheads="1"/>
            </p:cNvSpPr>
            <p:nvPr/>
          </p:nvSpPr>
          <p:spPr bwMode="auto">
            <a:xfrm>
              <a:off x="1960" y="1487"/>
              <a:ext cx="18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ea typeface="宋体" pitchFamily="2" charset="-122"/>
                </a:rPr>
                <a:t>_</a:t>
              </a:r>
            </a:p>
          </p:txBody>
        </p:sp>
        <p:sp>
          <p:nvSpPr>
            <p:cNvPr id="71746" name="Line 126"/>
            <p:cNvSpPr>
              <a:spLocks noChangeShapeType="1"/>
            </p:cNvSpPr>
            <p:nvPr/>
          </p:nvSpPr>
          <p:spPr bwMode="auto">
            <a:xfrm>
              <a:off x="1275" y="969"/>
              <a:ext cx="286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692" name="Object 12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096" y="1071"/>
            <a:ext cx="211" cy="313"/>
          </p:xfrm>
          <a:graphic>
            <a:graphicData uri="http://schemas.openxmlformats.org/presentationml/2006/ole">
              <p:oleObj spid="_x0000_s110604" name="Equation" r:id="rId13" imgW="161810" imgH="200070" progId="">
                <p:embed/>
              </p:oleObj>
            </a:graphicData>
          </a:graphic>
        </p:graphicFrame>
        <p:sp>
          <p:nvSpPr>
            <p:cNvPr id="71747" name="Text Box 128"/>
            <p:cNvSpPr txBox="1">
              <a:spLocks noChangeArrowheads="1"/>
            </p:cNvSpPr>
            <p:nvPr/>
          </p:nvSpPr>
          <p:spPr bwMode="auto">
            <a:xfrm>
              <a:off x="961" y="1014"/>
              <a:ext cx="197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FF3300"/>
                  </a:solidFill>
                  <a:ea typeface="宋体" pitchFamily="2" charset="-122"/>
                </a:rPr>
                <a:t>+</a:t>
              </a:r>
            </a:p>
          </p:txBody>
        </p:sp>
        <p:sp>
          <p:nvSpPr>
            <p:cNvPr id="71748" name="Text Box 129"/>
            <p:cNvSpPr txBox="1">
              <a:spLocks noChangeArrowheads="1"/>
            </p:cNvSpPr>
            <p:nvPr/>
          </p:nvSpPr>
          <p:spPr bwMode="auto">
            <a:xfrm>
              <a:off x="1239" y="957"/>
              <a:ext cx="18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FF3300"/>
                  </a:solidFill>
                  <a:ea typeface="宋体" pitchFamily="2" charset="-122"/>
                </a:rPr>
                <a:t>_</a:t>
              </a:r>
            </a:p>
          </p:txBody>
        </p:sp>
        <p:sp>
          <p:nvSpPr>
            <p:cNvPr id="71749" name="Line 130"/>
            <p:cNvSpPr>
              <a:spLocks noChangeShapeType="1"/>
            </p:cNvSpPr>
            <p:nvPr/>
          </p:nvSpPr>
          <p:spPr bwMode="auto">
            <a:xfrm flipV="1">
              <a:off x="1621" y="1540"/>
              <a:ext cx="0" cy="237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58"/>
          <p:cNvGrpSpPr>
            <a:grpSpLocks/>
          </p:cNvGrpSpPr>
          <p:nvPr/>
        </p:nvGrpSpPr>
        <p:grpSpPr bwMode="auto">
          <a:xfrm>
            <a:off x="5319713" y="1439863"/>
            <a:ext cx="2835275" cy="1804987"/>
            <a:chOff x="3351" y="928"/>
            <a:chExt cx="1786" cy="1137"/>
          </a:xfrm>
        </p:grpSpPr>
        <p:graphicFrame>
          <p:nvGraphicFramePr>
            <p:cNvPr id="71688" name="Object 13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558" y="928"/>
            <a:ext cx="241" cy="360"/>
          </p:xfrm>
          <a:graphic>
            <a:graphicData uri="http://schemas.openxmlformats.org/presentationml/2006/ole">
              <p:oleObj spid="_x0000_s110600" name="Equation" r:id="rId14" imgW="161810" imgH="247590" progId="">
                <p:embed/>
              </p:oleObj>
            </a:graphicData>
          </a:graphic>
        </p:graphicFrame>
        <p:sp>
          <p:nvSpPr>
            <p:cNvPr id="71719" name="Rectangle 133"/>
            <p:cNvSpPr>
              <a:spLocks noChangeArrowheads="1"/>
            </p:cNvSpPr>
            <p:nvPr/>
          </p:nvSpPr>
          <p:spPr bwMode="auto">
            <a:xfrm>
              <a:off x="4825" y="1809"/>
              <a:ext cx="312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t</a:t>
              </a:r>
            </a:p>
          </p:txBody>
        </p:sp>
        <p:sp>
          <p:nvSpPr>
            <p:cNvPr id="71720" name="Rectangle 134"/>
            <p:cNvSpPr>
              <a:spLocks noChangeArrowheads="1"/>
            </p:cNvSpPr>
            <p:nvPr/>
          </p:nvSpPr>
          <p:spPr bwMode="auto">
            <a:xfrm>
              <a:off x="4192" y="1779"/>
              <a:ext cx="318" cy="28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t</a:t>
              </a:r>
              <a:r>
                <a:rPr kumimoji="1" lang="en-US" altLang="zh-CN" baseline="-25000">
                  <a:ea typeface="宋体" pitchFamily="2" charset="-122"/>
                </a:rPr>
                <a:t>1</a:t>
              </a:r>
              <a:endParaRPr kumimoji="1" lang="en-US" altLang="zh-CN" i="1">
                <a:ea typeface="宋体" pitchFamily="2" charset="-122"/>
              </a:endParaRPr>
            </a:p>
          </p:txBody>
        </p:sp>
        <p:sp>
          <p:nvSpPr>
            <p:cNvPr id="71721" name="Line 135"/>
            <p:cNvSpPr>
              <a:spLocks noChangeShapeType="1"/>
            </p:cNvSpPr>
            <p:nvPr/>
          </p:nvSpPr>
          <p:spPr bwMode="auto">
            <a:xfrm flipV="1">
              <a:off x="4225" y="1505"/>
              <a:ext cx="0" cy="38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2" name="Line 136"/>
            <p:cNvSpPr>
              <a:spLocks noChangeShapeType="1"/>
            </p:cNvSpPr>
            <p:nvPr/>
          </p:nvSpPr>
          <p:spPr bwMode="auto">
            <a:xfrm flipV="1">
              <a:off x="3556" y="1161"/>
              <a:ext cx="0" cy="896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3" name="Line 137"/>
            <p:cNvSpPr>
              <a:spLocks noChangeShapeType="1"/>
            </p:cNvSpPr>
            <p:nvPr/>
          </p:nvSpPr>
          <p:spPr bwMode="auto">
            <a:xfrm flipH="1" flipV="1">
              <a:off x="3543" y="1507"/>
              <a:ext cx="68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4" name="Rectangle 138"/>
            <p:cNvSpPr>
              <a:spLocks noChangeArrowheads="1"/>
            </p:cNvSpPr>
            <p:nvPr/>
          </p:nvSpPr>
          <p:spPr bwMode="auto">
            <a:xfrm>
              <a:off x="3351" y="1357"/>
              <a:ext cx="269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1800" i="1"/>
                <a:t>U</a:t>
              </a:r>
            </a:p>
          </p:txBody>
        </p:sp>
        <p:sp>
          <p:nvSpPr>
            <p:cNvPr id="71725" name="Line 139"/>
            <p:cNvSpPr>
              <a:spLocks noChangeShapeType="1"/>
            </p:cNvSpPr>
            <p:nvPr/>
          </p:nvSpPr>
          <p:spPr bwMode="auto">
            <a:xfrm>
              <a:off x="3568" y="1867"/>
              <a:ext cx="137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6" name="Line 140"/>
            <p:cNvSpPr>
              <a:spLocks noChangeShapeType="1"/>
            </p:cNvSpPr>
            <p:nvPr/>
          </p:nvSpPr>
          <p:spPr bwMode="auto">
            <a:xfrm>
              <a:off x="3557" y="1955"/>
              <a:ext cx="658" cy="0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7" name="Text Box 141"/>
            <p:cNvSpPr txBox="1">
              <a:spLocks noChangeArrowheads="1"/>
            </p:cNvSpPr>
            <p:nvPr/>
          </p:nvSpPr>
          <p:spPr bwMode="auto">
            <a:xfrm>
              <a:off x="3769" y="1475"/>
              <a:ext cx="408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t</a:t>
              </a:r>
              <a:r>
                <a:rPr kumimoji="1" lang="en-US" altLang="zh-CN" baseline="-25000">
                  <a:ea typeface="宋体" pitchFamily="2" charset="-122"/>
                </a:rPr>
                <a:t>p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71728" name="Text Box 142"/>
            <p:cNvSpPr txBox="1">
              <a:spLocks noChangeArrowheads="1"/>
            </p:cNvSpPr>
            <p:nvPr/>
          </p:nvSpPr>
          <p:spPr bwMode="auto">
            <a:xfrm>
              <a:off x="3399" y="1771"/>
              <a:ext cx="40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0</a:t>
              </a:r>
            </a:p>
          </p:txBody>
        </p:sp>
      </p:grpSp>
      <p:grpSp>
        <p:nvGrpSpPr>
          <p:cNvPr id="6" name="Group 149"/>
          <p:cNvGrpSpPr>
            <a:grpSpLocks/>
          </p:cNvGrpSpPr>
          <p:nvPr/>
        </p:nvGrpSpPr>
        <p:grpSpPr bwMode="auto">
          <a:xfrm>
            <a:off x="6713538" y="4598988"/>
            <a:ext cx="425450" cy="538162"/>
            <a:chOff x="4327" y="2825"/>
            <a:chExt cx="268" cy="339"/>
          </a:xfrm>
        </p:grpSpPr>
        <p:sp>
          <p:nvSpPr>
            <p:cNvPr id="71717" name="Line 150"/>
            <p:cNvSpPr>
              <a:spLocks noChangeShapeType="1"/>
            </p:cNvSpPr>
            <p:nvPr/>
          </p:nvSpPr>
          <p:spPr bwMode="auto">
            <a:xfrm>
              <a:off x="4327" y="2829"/>
              <a:ext cx="0" cy="299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8" name="Arc 151"/>
            <p:cNvSpPr>
              <a:spLocks/>
            </p:cNvSpPr>
            <p:nvPr/>
          </p:nvSpPr>
          <p:spPr bwMode="auto">
            <a:xfrm rot="10800000">
              <a:off x="4327" y="2825"/>
              <a:ext cx="268" cy="33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52"/>
          <p:cNvGrpSpPr>
            <a:grpSpLocks/>
          </p:cNvGrpSpPr>
          <p:nvPr/>
        </p:nvGrpSpPr>
        <p:grpSpPr bwMode="auto">
          <a:xfrm>
            <a:off x="5641975" y="4013200"/>
            <a:ext cx="336550" cy="569913"/>
            <a:chOff x="3652" y="2465"/>
            <a:chExt cx="212" cy="359"/>
          </a:xfrm>
        </p:grpSpPr>
        <p:sp>
          <p:nvSpPr>
            <p:cNvPr id="71715" name="Arc 153"/>
            <p:cNvSpPr>
              <a:spLocks/>
            </p:cNvSpPr>
            <p:nvPr/>
          </p:nvSpPr>
          <p:spPr bwMode="auto">
            <a:xfrm>
              <a:off x="3652" y="2465"/>
              <a:ext cx="212" cy="3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6" name="Line 154"/>
            <p:cNvSpPr>
              <a:spLocks noChangeShapeType="1"/>
            </p:cNvSpPr>
            <p:nvPr/>
          </p:nvSpPr>
          <p:spPr bwMode="auto">
            <a:xfrm>
              <a:off x="3652" y="2488"/>
              <a:ext cx="0" cy="336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55"/>
          <p:cNvGrpSpPr>
            <a:grpSpLocks/>
          </p:cNvGrpSpPr>
          <p:nvPr/>
        </p:nvGrpSpPr>
        <p:grpSpPr bwMode="auto">
          <a:xfrm>
            <a:off x="6645275" y="2971800"/>
            <a:ext cx="504825" cy="1624013"/>
            <a:chOff x="4284" y="1802"/>
            <a:chExt cx="318" cy="1023"/>
          </a:xfrm>
        </p:grpSpPr>
        <p:sp>
          <p:nvSpPr>
            <p:cNvPr id="71713" name="Line 156"/>
            <p:cNvSpPr>
              <a:spLocks noChangeShapeType="1"/>
            </p:cNvSpPr>
            <p:nvPr/>
          </p:nvSpPr>
          <p:spPr bwMode="auto">
            <a:xfrm>
              <a:off x="4327" y="1802"/>
              <a:ext cx="0" cy="100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4" name="Rectangle 157"/>
            <p:cNvSpPr>
              <a:spLocks noChangeArrowheads="1"/>
            </p:cNvSpPr>
            <p:nvPr/>
          </p:nvSpPr>
          <p:spPr bwMode="auto">
            <a:xfrm>
              <a:off x="4284" y="2539"/>
              <a:ext cx="318" cy="28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t</a:t>
              </a:r>
              <a:r>
                <a:rPr kumimoji="1" lang="en-US" altLang="zh-CN" baseline="-25000">
                  <a:ea typeface="宋体" pitchFamily="2" charset="-122"/>
                </a:rPr>
                <a:t>1</a:t>
              </a:r>
              <a:endParaRPr kumimoji="1" lang="en-US" altLang="zh-CN" i="1">
                <a:ea typeface="宋体" pitchFamily="2" charset="-122"/>
              </a:endParaRPr>
            </a:p>
          </p:txBody>
        </p:sp>
      </p:grpSp>
      <p:grpSp>
        <p:nvGrpSpPr>
          <p:cNvPr id="9" name="Group 170"/>
          <p:cNvGrpSpPr>
            <a:grpSpLocks/>
          </p:cNvGrpSpPr>
          <p:nvPr/>
        </p:nvGrpSpPr>
        <p:grpSpPr bwMode="auto">
          <a:xfrm>
            <a:off x="5322888" y="3730625"/>
            <a:ext cx="1398587" cy="366713"/>
            <a:chOff x="3353" y="2350"/>
            <a:chExt cx="881" cy="231"/>
          </a:xfrm>
        </p:grpSpPr>
        <p:sp>
          <p:nvSpPr>
            <p:cNvPr id="71711" name="Line 166"/>
            <p:cNvSpPr>
              <a:spLocks noChangeShapeType="1"/>
            </p:cNvSpPr>
            <p:nvPr/>
          </p:nvSpPr>
          <p:spPr bwMode="auto">
            <a:xfrm>
              <a:off x="3561" y="2527"/>
              <a:ext cx="673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Text Box 167"/>
            <p:cNvSpPr txBox="1">
              <a:spLocks noChangeArrowheads="1"/>
            </p:cNvSpPr>
            <p:nvPr/>
          </p:nvSpPr>
          <p:spPr bwMode="auto">
            <a:xfrm>
              <a:off x="3353" y="2350"/>
              <a:ext cx="27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U</a:t>
              </a:r>
            </a:p>
          </p:txBody>
        </p:sp>
      </p:grpSp>
      <p:grpSp>
        <p:nvGrpSpPr>
          <p:cNvPr id="10" name="Group 169"/>
          <p:cNvGrpSpPr>
            <a:grpSpLocks/>
          </p:cNvGrpSpPr>
          <p:nvPr/>
        </p:nvGrpSpPr>
        <p:grpSpPr bwMode="auto">
          <a:xfrm>
            <a:off x="5216525" y="4911725"/>
            <a:ext cx="1492250" cy="457200"/>
            <a:chOff x="3286" y="3094"/>
            <a:chExt cx="940" cy="288"/>
          </a:xfrm>
        </p:grpSpPr>
        <p:sp>
          <p:nvSpPr>
            <p:cNvPr id="71709" name="Line 165"/>
            <p:cNvSpPr>
              <a:spLocks noChangeShapeType="1"/>
            </p:cNvSpPr>
            <p:nvPr/>
          </p:nvSpPr>
          <p:spPr bwMode="auto">
            <a:xfrm>
              <a:off x="3553" y="3247"/>
              <a:ext cx="673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Text Box 168"/>
            <p:cNvSpPr txBox="1">
              <a:spLocks noChangeArrowheads="1"/>
            </p:cNvSpPr>
            <p:nvPr/>
          </p:nvSpPr>
          <p:spPr bwMode="auto">
            <a:xfrm>
              <a:off x="3286" y="3094"/>
              <a:ext cx="37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-</a:t>
              </a:r>
              <a:r>
                <a:rPr lang="en-US" altLang="zh-CN" sz="1800" i="1"/>
                <a:t>U</a:t>
              </a:r>
            </a:p>
          </p:txBody>
        </p:sp>
      </p:grpSp>
      <p:graphicFrame>
        <p:nvGraphicFramePr>
          <p:cNvPr id="87" name="Object 164"/>
          <p:cNvGraphicFramePr>
            <a:graphicFrameLocks noChangeAspect="1"/>
          </p:cNvGraphicFramePr>
          <p:nvPr/>
        </p:nvGraphicFramePr>
        <p:xfrm>
          <a:off x="1454150" y="5461000"/>
          <a:ext cx="350838" cy="347663"/>
        </p:xfrm>
        <a:graphic>
          <a:graphicData uri="http://schemas.openxmlformats.org/presentationml/2006/ole">
            <p:oleObj spid="_x0000_s110599" name="Equation" r:id="rId15" imgW="126725" imgH="126725" progId="">
              <p:embed/>
            </p:oleObj>
          </a:graphicData>
        </a:graphic>
      </p:graphicFrame>
      <p:pic>
        <p:nvPicPr>
          <p:cNvPr id="71708" name="Picture 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56550" y="5668963"/>
            <a:ext cx="11874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5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5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9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49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49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49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92" grpId="0"/>
      <p:bldP spid="495693" grpId="0"/>
      <p:bldP spid="495699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6656" name="Object 16"/>
          <p:cNvGraphicFramePr>
            <a:graphicFrameLocks noChangeAspect="1"/>
          </p:cNvGraphicFramePr>
          <p:nvPr/>
        </p:nvGraphicFramePr>
        <p:xfrm>
          <a:off x="1254125" y="2359025"/>
          <a:ext cx="1887538" cy="493713"/>
        </p:xfrm>
        <a:graphic>
          <a:graphicData uri="http://schemas.openxmlformats.org/presentationml/2006/ole">
            <p:oleObj spid="_x0000_s111618" name="Equation" r:id="rId3" imgW="742866" imgH="209520" progId="">
              <p:embed/>
            </p:oleObj>
          </a:graphicData>
        </a:graphic>
      </p:graphicFrame>
      <p:sp>
        <p:nvSpPr>
          <p:cNvPr id="496658" name="Rectangle 18"/>
          <p:cNvSpPr>
            <a:spLocks noChangeArrowheads="1"/>
          </p:cNvSpPr>
          <p:nvPr/>
        </p:nvSpPr>
        <p:spPr bwMode="auto">
          <a:xfrm>
            <a:off x="423863" y="1757363"/>
            <a:ext cx="2881312" cy="53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不同</a:t>
            </a:r>
            <a:r>
              <a:rPr kumimoji="1" lang="en-US" altLang="zh-CN" b="1" i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τ</a:t>
            </a:r>
            <a:r>
              <a:rPr kumimoji="1" lang="zh-CN" altLang="en-US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时的</a:t>
            </a:r>
            <a:r>
              <a:rPr kumimoji="1" lang="en-US" altLang="zh-CN" b="1" i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u</a:t>
            </a:r>
            <a:r>
              <a:rPr kumimoji="1" lang="en-US" altLang="zh-CN" b="1" baseline="-250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1" lang="zh-CN" altLang="en-US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波形</a:t>
            </a:r>
          </a:p>
        </p:txBody>
      </p:sp>
      <p:sp>
        <p:nvSpPr>
          <p:cNvPr id="496659" name="Text Box 19" descr="40%"/>
          <p:cNvSpPr txBox="1">
            <a:spLocks noChangeArrowheads="1"/>
          </p:cNvSpPr>
          <p:nvPr/>
        </p:nvSpPr>
        <p:spPr bwMode="auto">
          <a:xfrm>
            <a:off x="338138" y="2879725"/>
            <a:ext cx="2663825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r>
              <a:rPr kumimoji="1"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用于波形变换</a:t>
            </a:r>
            <a:r>
              <a:rPr kumimoji="1"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作为触发信号。</a:t>
            </a:r>
          </a:p>
        </p:txBody>
      </p:sp>
      <p:grpSp>
        <p:nvGrpSpPr>
          <p:cNvPr id="2" name="Group 273"/>
          <p:cNvGrpSpPr>
            <a:grpSpLocks/>
          </p:cNvGrpSpPr>
          <p:nvPr/>
        </p:nvGrpSpPr>
        <p:grpSpPr bwMode="auto">
          <a:xfrm>
            <a:off x="4625975" y="306388"/>
            <a:ext cx="3822700" cy="1517650"/>
            <a:chOff x="2914" y="193"/>
            <a:chExt cx="2408" cy="956"/>
          </a:xfrm>
        </p:grpSpPr>
        <p:sp>
          <p:nvSpPr>
            <p:cNvPr id="72803" name="Rectangle 156"/>
            <p:cNvSpPr>
              <a:spLocks noChangeArrowheads="1"/>
            </p:cNvSpPr>
            <p:nvPr/>
          </p:nvSpPr>
          <p:spPr bwMode="auto">
            <a:xfrm>
              <a:off x="4285" y="908"/>
              <a:ext cx="456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2T</a:t>
              </a:r>
            </a:p>
          </p:txBody>
        </p:sp>
        <p:sp>
          <p:nvSpPr>
            <p:cNvPr id="72804" name="Rectangle 157"/>
            <p:cNvSpPr>
              <a:spLocks noChangeArrowheads="1"/>
            </p:cNvSpPr>
            <p:nvPr/>
          </p:nvSpPr>
          <p:spPr bwMode="auto">
            <a:xfrm>
              <a:off x="3654" y="917"/>
              <a:ext cx="374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T</a:t>
              </a:r>
            </a:p>
          </p:txBody>
        </p:sp>
        <p:sp>
          <p:nvSpPr>
            <p:cNvPr id="72805" name="Rectangle 158"/>
            <p:cNvSpPr>
              <a:spLocks noChangeArrowheads="1"/>
            </p:cNvSpPr>
            <p:nvPr/>
          </p:nvSpPr>
          <p:spPr bwMode="auto">
            <a:xfrm>
              <a:off x="3229" y="920"/>
              <a:ext cx="457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T/2</a:t>
              </a:r>
            </a:p>
          </p:txBody>
        </p:sp>
        <p:sp>
          <p:nvSpPr>
            <p:cNvPr id="72806" name="Line 159"/>
            <p:cNvSpPr>
              <a:spLocks noChangeShapeType="1"/>
            </p:cNvSpPr>
            <p:nvPr/>
          </p:nvSpPr>
          <p:spPr bwMode="auto">
            <a:xfrm>
              <a:off x="3120" y="603"/>
              <a:ext cx="306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7" name="Line 160"/>
            <p:cNvSpPr>
              <a:spLocks noChangeShapeType="1"/>
            </p:cNvSpPr>
            <p:nvPr/>
          </p:nvSpPr>
          <p:spPr bwMode="auto">
            <a:xfrm>
              <a:off x="3776" y="603"/>
              <a:ext cx="322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8" name="Line 161"/>
            <p:cNvSpPr>
              <a:spLocks noChangeShapeType="1"/>
            </p:cNvSpPr>
            <p:nvPr/>
          </p:nvSpPr>
          <p:spPr bwMode="auto">
            <a:xfrm>
              <a:off x="4454" y="603"/>
              <a:ext cx="305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9" name="Line 162"/>
            <p:cNvSpPr>
              <a:spLocks noChangeShapeType="1"/>
            </p:cNvSpPr>
            <p:nvPr/>
          </p:nvSpPr>
          <p:spPr bwMode="auto">
            <a:xfrm>
              <a:off x="3429" y="600"/>
              <a:ext cx="0" cy="359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0" name="Line 163"/>
            <p:cNvSpPr>
              <a:spLocks noChangeShapeType="1"/>
            </p:cNvSpPr>
            <p:nvPr/>
          </p:nvSpPr>
          <p:spPr bwMode="auto">
            <a:xfrm>
              <a:off x="3773" y="600"/>
              <a:ext cx="0" cy="364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1" name="Line 164"/>
            <p:cNvSpPr>
              <a:spLocks noChangeShapeType="1"/>
            </p:cNvSpPr>
            <p:nvPr/>
          </p:nvSpPr>
          <p:spPr bwMode="auto">
            <a:xfrm>
              <a:off x="4096" y="600"/>
              <a:ext cx="0" cy="371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2" name="Line 165"/>
            <p:cNvSpPr>
              <a:spLocks noChangeShapeType="1"/>
            </p:cNvSpPr>
            <p:nvPr/>
          </p:nvSpPr>
          <p:spPr bwMode="auto">
            <a:xfrm>
              <a:off x="4763" y="600"/>
              <a:ext cx="0" cy="364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3" name="Line 166"/>
            <p:cNvSpPr>
              <a:spLocks noChangeShapeType="1"/>
            </p:cNvSpPr>
            <p:nvPr/>
          </p:nvSpPr>
          <p:spPr bwMode="auto">
            <a:xfrm>
              <a:off x="4440" y="600"/>
              <a:ext cx="0" cy="359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4" name="Rectangle 167"/>
            <p:cNvSpPr>
              <a:spLocks noChangeArrowheads="1"/>
            </p:cNvSpPr>
            <p:nvPr/>
          </p:nvSpPr>
          <p:spPr bwMode="auto">
            <a:xfrm>
              <a:off x="2914" y="448"/>
              <a:ext cx="288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U</a:t>
              </a:r>
            </a:p>
          </p:txBody>
        </p:sp>
        <p:sp>
          <p:nvSpPr>
            <p:cNvPr id="72815" name="Line 168"/>
            <p:cNvSpPr>
              <a:spLocks noChangeShapeType="1"/>
            </p:cNvSpPr>
            <p:nvPr/>
          </p:nvSpPr>
          <p:spPr bwMode="auto">
            <a:xfrm flipV="1">
              <a:off x="3112" y="338"/>
              <a:ext cx="0" cy="624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6" name="Line 169"/>
            <p:cNvSpPr>
              <a:spLocks noChangeShapeType="1"/>
            </p:cNvSpPr>
            <p:nvPr/>
          </p:nvSpPr>
          <p:spPr bwMode="auto">
            <a:xfrm>
              <a:off x="3109" y="956"/>
              <a:ext cx="2140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7" name="Rectangle 170"/>
            <p:cNvSpPr>
              <a:spLocks noChangeArrowheads="1"/>
            </p:cNvSpPr>
            <p:nvPr/>
          </p:nvSpPr>
          <p:spPr bwMode="auto">
            <a:xfrm>
              <a:off x="5115" y="913"/>
              <a:ext cx="207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t</a:t>
              </a:r>
            </a:p>
          </p:txBody>
        </p:sp>
        <p:graphicFrame>
          <p:nvGraphicFramePr>
            <p:cNvPr id="72713" name="Object 17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121" y="193"/>
            <a:ext cx="214" cy="324"/>
          </p:xfrm>
          <a:graphic>
            <a:graphicData uri="http://schemas.openxmlformats.org/presentationml/2006/ole">
              <p:oleObj spid="_x0000_s111625" name="Equation" r:id="rId4" imgW="161810" imgH="247590" progId="">
                <p:embed/>
              </p:oleObj>
            </a:graphicData>
          </a:graphic>
        </p:graphicFrame>
        <p:sp>
          <p:nvSpPr>
            <p:cNvPr id="72818" name="Line 172"/>
            <p:cNvSpPr>
              <a:spLocks noChangeShapeType="1"/>
            </p:cNvSpPr>
            <p:nvPr/>
          </p:nvSpPr>
          <p:spPr bwMode="auto">
            <a:xfrm>
              <a:off x="3114" y="602"/>
              <a:ext cx="1968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9" name="Rectangle 173"/>
            <p:cNvSpPr>
              <a:spLocks noChangeArrowheads="1"/>
            </p:cNvSpPr>
            <p:nvPr/>
          </p:nvSpPr>
          <p:spPr bwMode="auto">
            <a:xfrm>
              <a:off x="3171" y="598"/>
              <a:ext cx="359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99"/>
                  </a:solidFill>
                  <a:ea typeface="宋体" pitchFamily="2" charset="-122"/>
                </a:rPr>
                <a:t>t</a:t>
              </a:r>
              <a:r>
                <a:rPr kumimoji="1" lang="en-US" altLang="zh-CN" sz="1800" baseline="-25000">
                  <a:solidFill>
                    <a:srgbClr val="000099"/>
                  </a:solidFill>
                  <a:ea typeface="宋体" pitchFamily="2" charset="-122"/>
                </a:rPr>
                <a:t>p</a:t>
              </a:r>
            </a:p>
          </p:txBody>
        </p:sp>
        <p:graphicFrame>
          <p:nvGraphicFramePr>
            <p:cNvPr id="72714" name="Object 174"/>
            <p:cNvGraphicFramePr>
              <a:graphicFrameLocks noChangeAspect="1"/>
            </p:cNvGraphicFramePr>
            <p:nvPr/>
          </p:nvGraphicFramePr>
          <p:xfrm>
            <a:off x="2979" y="911"/>
            <a:ext cx="146" cy="155"/>
          </p:xfrm>
          <a:graphic>
            <a:graphicData uri="http://schemas.openxmlformats.org/presentationml/2006/ole">
              <p:oleObj spid="_x0000_s111626" name="Equation" r:id="rId5" imgW="190417" imgH="203112" progId="">
                <p:embed/>
              </p:oleObj>
            </a:graphicData>
          </a:graphic>
        </p:graphicFrame>
        <p:sp>
          <p:nvSpPr>
            <p:cNvPr id="72820" name="Line 175"/>
            <p:cNvSpPr>
              <a:spLocks noChangeShapeType="1"/>
            </p:cNvSpPr>
            <p:nvPr/>
          </p:nvSpPr>
          <p:spPr bwMode="auto">
            <a:xfrm>
              <a:off x="2925" y="780"/>
              <a:ext cx="1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21" name="Line 176"/>
            <p:cNvSpPr>
              <a:spLocks noChangeShapeType="1"/>
            </p:cNvSpPr>
            <p:nvPr/>
          </p:nvSpPr>
          <p:spPr bwMode="auto">
            <a:xfrm flipH="1">
              <a:off x="3424" y="772"/>
              <a:ext cx="1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75"/>
          <p:cNvGrpSpPr>
            <a:grpSpLocks/>
          </p:cNvGrpSpPr>
          <p:nvPr/>
        </p:nvGrpSpPr>
        <p:grpSpPr bwMode="auto">
          <a:xfrm>
            <a:off x="4637088" y="1708150"/>
            <a:ext cx="3973512" cy="1255713"/>
            <a:chOff x="2921" y="1076"/>
            <a:chExt cx="2503" cy="791"/>
          </a:xfrm>
        </p:grpSpPr>
        <p:graphicFrame>
          <p:nvGraphicFramePr>
            <p:cNvPr id="72711" name="Object 17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127" y="1076"/>
            <a:ext cx="224" cy="291"/>
          </p:xfrm>
          <a:graphic>
            <a:graphicData uri="http://schemas.openxmlformats.org/presentationml/2006/ole">
              <p:oleObj spid="_x0000_s111623" name="公式" r:id="rId6" imgW="161810" imgH="200070" progId="Equation.3">
                <p:embed/>
              </p:oleObj>
            </a:graphicData>
          </a:graphic>
        </p:graphicFrame>
        <p:grpSp>
          <p:nvGrpSpPr>
            <p:cNvPr id="4" name="Group 274"/>
            <p:cNvGrpSpPr>
              <a:grpSpLocks/>
            </p:cNvGrpSpPr>
            <p:nvPr/>
          </p:nvGrpSpPr>
          <p:grpSpPr bwMode="auto">
            <a:xfrm>
              <a:off x="2921" y="1178"/>
              <a:ext cx="2503" cy="689"/>
              <a:chOff x="2921" y="1178"/>
              <a:chExt cx="2503" cy="689"/>
            </a:xfrm>
          </p:grpSpPr>
          <p:grpSp>
            <p:nvGrpSpPr>
              <p:cNvPr id="5" name="Group 180"/>
              <p:cNvGrpSpPr>
                <a:grpSpLocks/>
              </p:cNvGrpSpPr>
              <p:nvPr/>
            </p:nvGrpSpPr>
            <p:grpSpPr bwMode="auto">
              <a:xfrm>
                <a:off x="3135" y="1380"/>
                <a:ext cx="328" cy="309"/>
                <a:chOff x="3042" y="3384"/>
                <a:chExt cx="378" cy="380"/>
              </a:xfrm>
            </p:grpSpPr>
            <p:sp>
              <p:nvSpPr>
                <p:cNvPr id="72801" name="Arc 181"/>
                <p:cNvSpPr>
                  <a:spLocks/>
                </p:cNvSpPr>
                <p:nvPr/>
              </p:nvSpPr>
              <p:spPr bwMode="auto">
                <a:xfrm>
                  <a:off x="3042" y="3397"/>
                  <a:ext cx="164" cy="36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693"/>
                        <a:pt x="9634" y="32"/>
                        <a:pt x="21541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693"/>
                        <a:pt x="9634" y="32"/>
                        <a:pt x="21541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2225" cap="rnd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802" name="Line 182"/>
                <p:cNvSpPr>
                  <a:spLocks noChangeShapeType="1"/>
                </p:cNvSpPr>
                <p:nvPr/>
              </p:nvSpPr>
              <p:spPr bwMode="auto">
                <a:xfrm>
                  <a:off x="3204" y="3384"/>
                  <a:ext cx="216" cy="0"/>
                </a:xfrm>
                <a:prstGeom prst="line">
                  <a:avLst/>
                </a:prstGeom>
                <a:noFill/>
                <a:ln w="222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83"/>
              <p:cNvGrpSpPr>
                <a:grpSpLocks/>
              </p:cNvGrpSpPr>
              <p:nvPr/>
            </p:nvGrpSpPr>
            <p:grpSpPr bwMode="auto">
              <a:xfrm flipV="1">
                <a:off x="3469" y="1380"/>
                <a:ext cx="328" cy="309"/>
                <a:chOff x="3042" y="3384"/>
                <a:chExt cx="378" cy="380"/>
              </a:xfrm>
            </p:grpSpPr>
            <p:sp>
              <p:nvSpPr>
                <p:cNvPr id="72799" name="Arc 184"/>
                <p:cNvSpPr>
                  <a:spLocks/>
                </p:cNvSpPr>
                <p:nvPr/>
              </p:nvSpPr>
              <p:spPr bwMode="auto">
                <a:xfrm>
                  <a:off x="3042" y="3397"/>
                  <a:ext cx="164" cy="36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693"/>
                        <a:pt x="9634" y="32"/>
                        <a:pt x="21541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693"/>
                        <a:pt x="9634" y="32"/>
                        <a:pt x="21541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2225" cap="rnd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800" name="Line 185"/>
                <p:cNvSpPr>
                  <a:spLocks noChangeShapeType="1"/>
                </p:cNvSpPr>
                <p:nvPr/>
              </p:nvSpPr>
              <p:spPr bwMode="auto">
                <a:xfrm>
                  <a:off x="3204" y="3384"/>
                  <a:ext cx="216" cy="0"/>
                </a:xfrm>
                <a:prstGeom prst="line">
                  <a:avLst/>
                </a:prstGeom>
                <a:noFill/>
                <a:ln w="222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86"/>
              <p:cNvGrpSpPr>
                <a:grpSpLocks/>
              </p:cNvGrpSpPr>
              <p:nvPr/>
            </p:nvGrpSpPr>
            <p:grpSpPr bwMode="auto">
              <a:xfrm>
                <a:off x="3812" y="1371"/>
                <a:ext cx="328" cy="309"/>
                <a:chOff x="3042" y="3384"/>
                <a:chExt cx="378" cy="380"/>
              </a:xfrm>
            </p:grpSpPr>
            <p:sp>
              <p:nvSpPr>
                <p:cNvPr id="72797" name="Arc 187"/>
                <p:cNvSpPr>
                  <a:spLocks/>
                </p:cNvSpPr>
                <p:nvPr/>
              </p:nvSpPr>
              <p:spPr bwMode="auto">
                <a:xfrm>
                  <a:off x="3042" y="3397"/>
                  <a:ext cx="164" cy="36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693"/>
                        <a:pt x="9634" y="32"/>
                        <a:pt x="21541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693"/>
                        <a:pt x="9634" y="32"/>
                        <a:pt x="21541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2225" cap="rnd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798" name="Line 188"/>
                <p:cNvSpPr>
                  <a:spLocks noChangeShapeType="1"/>
                </p:cNvSpPr>
                <p:nvPr/>
              </p:nvSpPr>
              <p:spPr bwMode="auto">
                <a:xfrm>
                  <a:off x="3204" y="3384"/>
                  <a:ext cx="216" cy="0"/>
                </a:xfrm>
                <a:prstGeom prst="line">
                  <a:avLst/>
                </a:prstGeom>
                <a:noFill/>
                <a:ln w="222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9"/>
              <p:cNvGrpSpPr>
                <a:grpSpLocks/>
              </p:cNvGrpSpPr>
              <p:nvPr/>
            </p:nvGrpSpPr>
            <p:grpSpPr bwMode="auto">
              <a:xfrm flipV="1">
                <a:off x="4146" y="1371"/>
                <a:ext cx="328" cy="309"/>
                <a:chOff x="3042" y="3384"/>
                <a:chExt cx="378" cy="380"/>
              </a:xfrm>
            </p:grpSpPr>
            <p:sp>
              <p:nvSpPr>
                <p:cNvPr id="72795" name="Arc 190"/>
                <p:cNvSpPr>
                  <a:spLocks/>
                </p:cNvSpPr>
                <p:nvPr/>
              </p:nvSpPr>
              <p:spPr bwMode="auto">
                <a:xfrm>
                  <a:off x="3042" y="3397"/>
                  <a:ext cx="164" cy="36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693"/>
                        <a:pt x="9634" y="32"/>
                        <a:pt x="21541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693"/>
                        <a:pt x="9634" y="32"/>
                        <a:pt x="21541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2225" cap="rnd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796" name="Line 191"/>
                <p:cNvSpPr>
                  <a:spLocks noChangeShapeType="1"/>
                </p:cNvSpPr>
                <p:nvPr/>
              </p:nvSpPr>
              <p:spPr bwMode="auto">
                <a:xfrm>
                  <a:off x="3204" y="3384"/>
                  <a:ext cx="216" cy="0"/>
                </a:xfrm>
                <a:prstGeom prst="line">
                  <a:avLst/>
                </a:prstGeom>
                <a:noFill/>
                <a:ln w="222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192"/>
              <p:cNvGrpSpPr>
                <a:grpSpLocks/>
              </p:cNvGrpSpPr>
              <p:nvPr/>
            </p:nvGrpSpPr>
            <p:grpSpPr bwMode="auto">
              <a:xfrm>
                <a:off x="4490" y="1371"/>
                <a:ext cx="661" cy="309"/>
                <a:chOff x="3042" y="3384"/>
                <a:chExt cx="762" cy="380"/>
              </a:xfrm>
            </p:grpSpPr>
            <p:grpSp>
              <p:nvGrpSpPr>
                <p:cNvPr id="10" name="Group 193"/>
                <p:cNvGrpSpPr>
                  <a:grpSpLocks/>
                </p:cNvGrpSpPr>
                <p:nvPr/>
              </p:nvGrpSpPr>
              <p:grpSpPr bwMode="auto">
                <a:xfrm>
                  <a:off x="3042" y="3384"/>
                  <a:ext cx="378" cy="380"/>
                  <a:chOff x="3042" y="3384"/>
                  <a:chExt cx="378" cy="380"/>
                </a:xfrm>
              </p:grpSpPr>
              <p:sp>
                <p:nvSpPr>
                  <p:cNvPr id="72793" name="Arc 194"/>
                  <p:cNvSpPr>
                    <a:spLocks/>
                  </p:cNvSpPr>
                  <p:nvPr/>
                </p:nvSpPr>
                <p:spPr bwMode="auto">
                  <a:xfrm>
                    <a:off x="3042" y="3397"/>
                    <a:ext cx="164" cy="36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21600"/>
                        </a:moveTo>
                        <a:cubicBezTo>
                          <a:pt x="0" y="9693"/>
                          <a:pt x="9634" y="32"/>
                          <a:pt x="21541" y="0"/>
                        </a:cubicBezTo>
                      </a:path>
                      <a:path w="21600" h="21600" stroke="0" extrusionOk="0">
                        <a:moveTo>
                          <a:pt x="0" y="21600"/>
                        </a:moveTo>
                        <a:cubicBezTo>
                          <a:pt x="0" y="9693"/>
                          <a:pt x="9634" y="32"/>
                          <a:pt x="21541" y="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2225" cap="rnd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4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3204" y="3384"/>
                    <a:ext cx="216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196"/>
                <p:cNvGrpSpPr>
                  <a:grpSpLocks/>
                </p:cNvGrpSpPr>
                <p:nvPr/>
              </p:nvGrpSpPr>
              <p:grpSpPr bwMode="auto">
                <a:xfrm flipV="1">
                  <a:off x="3426" y="3384"/>
                  <a:ext cx="378" cy="380"/>
                  <a:chOff x="3042" y="3384"/>
                  <a:chExt cx="378" cy="380"/>
                </a:xfrm>
              </p:grpSpPr>
              <p:sp>
                <p:nvSpPr>
                  <p:cNvPr id="72791" name="Arc 197"/>
                  <p:cNvSpPr>
                    <a:spLocks/>
                  </p:cNvSpPr>
                  <p:nvPr/>
                </p:nvSpPr>
                <p:spPr bwMode="auto">
                  <a:xfrm>
                    <a:off x="3042" y="3397"/>
                    <a:ext cx="164" cy="36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21600"/>
                        </a:moveTo>
                        <a:cubicBezTo>
                          <a:pt x="0" y="9693"/>
                          <a:pt x="9634" y="32"/>
                          <a:pt x="21541" y="0"/>
                        </a:cubicBezTo>
                      </a:path>
                      <a:path w="21600" h="21600" stroke="0" extrusionOk="0">
                        <a:moveTo>
                          <a:pt x="0" y="21600"/>
                        </a:moveTo>
                        <a:cubicBezTo>
                          <a:pt x="0" y="9693"/>
                          <a:pt x="9634" y="32"/>
                          <a:pt x="21541" y="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2225" cap="rnd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2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3204" y="3384"/>
                    <a:ext cx="216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2780" name="Line 199"/>
              <p:cNvSpPr>
                <a:spLocks noChangeShapeType="1"/>
              </p:cNvSpPr>
              <p:nvPr/>
            </p:nvSpPr>
            <p:spPr bwMode="auto">
              <a:xfrm>
                <a:off x="3151" y="1363"/>
                <a:ext cx="1958" cy="0"/>
              </a:xfrm>
              <a:prstGeom prst="line">
                <a:avLst/>
              </a:prstGeom>
              <a:noFill/>
              <a:ln w="22225">
                <a:solidFill>
                  <a:srgbClr val="FF33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1" name="Text Box 200"/>
              <p:cNvSpPr txBox="1">
                <a:spLocks noChangeArrowheads="1"/>
              </p:cNvSpPr>
              <p:nvPr/>
            </p:nvSpPr>
            <p:spPr bwMode="auto">
              <a:xfrm>
                <a:off x="2921" y="1249"/>
                <a:ext cx="220" cy="231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762000"/>
                <a:r>
                  <a:rPr kumimoji="1" lang="en-US" altLang="zh-CN" sz="1800" i="1">
                    <a:solidFill>
                      <a:srgbClr val="000018"/>
                    </a:solidFill>
                    <a:ea typeface="宋体" pitchFamily="2" charset="-122"/>
                  </a:rPr>
                  <a:t>U</a:t>
                </a:r>
              </a:p>
            </p:txBody>
          </p:sp>
          <p:sp>
            <p:nvSpPr>
              <p:cNvPr id="72782" name="Line 201"/>
              <p:cNvSpPr>
                <a:spLocks noChangeShapeType="1"/>
              </p:cNvSpPr>
              <p:nvPr/>
            </p:nvSpPr>
            <p:spPr bwMode="auto">
              <a:xfrm>
                <a:off x="3575" y="1680"/>
                <a:ext cx="240" cy="0"/>
              </a:xfrm>
              <a:prstGeom prst="line">
                <a:avLst/>
              </a:prstGeom>
              <a:noFill/>
              <a:ln w="222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83" name="Line 202"/>
              <p:cNvSpPr>
                <a:spLocks noChangeShapeType="1"/>
              </p:cNvSpPr>
              <p:nvPr/>
            </p:nvSpPr>
            <p:spPr bwMode="auto">
              <a:xfrm>
                <a:off x="4247" y="1680"/>
                <a:ext cx="240" cy="0"/>
              </a:xfrm>
              <a:prstGeom prst="line">
                <a:avLst/>
              </a:prstGeom>
              <a:noFill/>
              <a:ln w="222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84" name="Rectangle 203"/>
              <p:cNvSpPr>
                <a:spLocks noChangeArrowheads="1"/>
              </p:cNvSpPr>
              <p:nvPr/>
            </p:nvSpPr>
            <p:spPr bwMode="auto">
              <a:xfrm>
                <a:off x="5217" y="1626"/>
                <a:ext cx="207" cy="229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kumimoji="1" lang="en-US" altLang="zh-CN" sz="1800" i="1">
                    <a:ea typeface="宋体" pitchFamily="2" charset="-122"/>
                  </a:rPr>
                  <a:t>t</a:t>
                </a:r>
              </a:p>
            </p:txBody>
          </p:sp>
          <p:sp>
            <p:nvSpPr>
              <p:cNvPr id="72785" name="Line 204"/>
              <p:cNvSpPr>
                <a:spLocks noChangeShapeType="1"/>
              </p:cNvSpPr>
              <p:nvPr/>
            </p:nvSpPr>
            <p:spPr bwMode="auto">
              <a:xfrm flipH="1" flipV="1">
                <a:off x="3129" y="1178"/>
                <a:ext cx="0" cy="57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6" name="Line 205"/>
              <p:cNvSpPr>
                <a:spLocks noChangeShapeType="1"/>
              </p:cNvSpPr>
              <p:nvPr/>
            </p:nvSpPr>
            <p:spPr bwMode="auto">
              <a:xfrm>
                <a:off x="3143" y="1695"/>
                <a:ext cx="2140" cy="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7" name="Rectangle 206"/>
              <p:cNvSpPr>
                <a:spLocks noChangeArrowheads="1"/>
              </p:cNvSpPr>
              <p:nvPr/>
            </p:nvSpPr>
            <p:spPr bwMode="auto">
              <a:xfrm>
                <a:off x="3700" y="1638"/>
                <a:ext cx="250" cy="229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kumimoji="1" lang="en-US" altLang="zh-CN" sz="1800" i="1">
                    <a:ea typeface="宋体" pitchFamily="2" charset="-122"/>
                  </a:rPr>
                  <a:t>T</a:t>
                </a:r>
              </a:p>
            </p:txBody>
          </p:sp>
          <p:sp>
            <p:nvSpPr>
              <p:cNvPr id="72788" name="Rectangle 207"/>
              <p:cNvSpPr>
                <a:spLocks noChangeArrowheads="1"/>
              </p:cNvSpPr>
              <p:nvPr/>
            </p:nvSpPr>
            <p:spPr bwMode="auto">
              <a:xfrm>
                <a:off x="4322" y="1638"/>
                <a:ext cx="374" cy="229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kumimoji="1" lang="en-US" altLang="zh-CN" sz="1800" i="1">
                    <a:ea typeface="宋体" pitchFamily="2" charset="-122"/>
                  </a:rPr>
                  <a:t>2T</a:t>
                </a:r>
              </a:p>
            </p:txBody>
          </p:sp>
          <p:graphicFrame>
            <p:nvGraphicFramePr>
              <p:cNvPr id="72712" name="Object 208"/>
              <p:cNvGraphicFramePr>
                <a:graphicFrameLocks noChangeAspect="1"/>
              </p:cNvGraphicFramePr>
              <p:nvPr/>
            </p:nvGraphicFramePr>
            <p:xfrm>
              <a:off x="2990" y="1641"/>
              <a:ext cx="163" cy="155"/>
            </p:xfrm>
            <a:graphic>
              <a:graphicData uri="http://schemas.openxmlformats.org/presentationml/2006/ole">
                <p:oleObj spid="_x0000_s111624" name="Equation" r:id="rId7" imgW="190417" imgH="203112" progId="">
                  <p:embed/>
                </p:oleObj>
              </a:graphicData>
            </a:graphic>
          </p:graphicFrame>
        </p:grpSp>
      </p:grpSp>
      <p:grpSp>
        <p:nvGrpSpPr>
          <p:cNvPr id="12" name="Group 276"/>
          <p:cNvGrpSpPr>
            <a:grpSpLocks/>
          </p:cNvGrpSpPr>
          <p:nvPr/>
        </p:nvGrpSpPr>
        <p:grpSpPr bwMode="auto">
          <a:xfrm>
            <a:off x="3338513" y="2697163"/>
            <a:ext cx="5211762" cy="1739900"/>
            <a:chOff x="2103" y="1699"/>
            <a:chExt cx="3283" cy="1096"/>
          </a:xfrm>
        </p:grpSpPr>
        <p:graphicFrame>
          <p:nvGraphicFramePr>
            <p:cNvPr id="72709" name="Object 210"/>
            <p:cNvGraphicFramePr>
              <a:graphicFrameLocks noChangeAspect="1"/>
            </p:cNvGraphicFramePr>
            <p:nvPr/>
          </p:nvGraphicFramePr>
          <p:xfrm>
            <a:off x="3009" y="2312"/>
            <a:ext cx="113" cy="164"/>
          </p:xfrm>
          <a:graphic>
            <a:graphicData uri="http://schemas.openxmlformats.org/presentationml/2006/ole">
              <p:oleObj spid="_x0000_s111621" name="Equation" r:id="rId8" imgW="139639" imgH="203112" progId="">
                <p:embed/>
              </p:oleObj>
            </a:graphicData>
          </a:graphic>
        </p:graphicFrame>
        <p:sp>
          <p:nvSpPr>
            <p:cNvPr id="72749" name="Rectangle 211"/>
            <p:cNvSpPr>
              <a:spLocks noChangeArrowheads="1"/>
            </p:cNvSpPr>
            <p:nvPr/>
          </p:nvSpPr>
          <p:spPr bwMode="auto">
            <a:xfrm>
              <a:off x="2103" y="2208"/>
              <a:ext cx="1440" cy="28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τ=</a:t>
              </a:r>
              <a:r>
                <a:rPr kumimoji="1" lang="en-US" altLang="zh-CN">
                  <a:ea typeface="宋体" pitchFamily="2" charset="-122"/>
                </a:rPr>
                <a:t>0.05</a:t>
              </a:r>
              <a:r>
                <a:rPr kumimoji="1" lang="en-US" altLang="zh-CN" i="1">
                  <a:ea typeface="宋体" pitchFamily="2" charset="-122"/>
                </a:rPr>
                <a:t>t</a:t>
              </a:r>
              <a:r>
                <a:rPr kumimoji="1" lang="en-US" altLang="zh-CN" baseline="-25000">
                  <a:ea typeface="宋体" pitchFamily="2" charset="-122"/>
                </a:rPr>
                <a:t>p</a:t>
              </a:r>
              <a:r>
                <a:rPr kumimoji="1" lang="en-US" altLang="zh-CN" i="1" baseline="-25000">
                  <a:ea typeface="宋体" pitchFamily="2" charset="-122"/>
                </a:rPr>
                <a:t> </a:t>
              </a:r>
              <a:endParaRPr kumimoji="1" lang="en-US" altLang="zh-CN" i="1">
                <a:ea typeface="宋体" pitchFamily="2" charset="-122"/>
              </a:endParaRPr>
            </a:p>
          </p:txBody>
        </p:sp>
        <p:sp>
          <p:nvSpPr>
            <p:cNvPr id="72750" name="Line 212"/>
            <p:cNvSpPr>
              <a:spLocks noChangeShapeType="1"/>
            </p:cNvSpPr>
            <p:nvPr/>
          </p:nvSpPr>
          <p:spPr bwMode="auto">
            <a:xfrm>
              <a:off x="3486" y="2358"/>
              <a:ext cx="0" cy="305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1" name="Arc 213"/>
            <p:cNvSpPr>
              <a:spLocks/>
            </p:cNvSpPr>
            <p:nvPr/>
          </p:nvSpPr>
          <p:spPr bwMode="auto">
            <a:xfrm>
              <a:off x="3495" y="2391"/>
              <a:ext cx="174" cy="2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2225" cap="rnd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2" name="Line 214"/>
            <p:cNvSpPr>
              <a:spLocks noChangeShapeType="1"/>
            </p:cNvSpPr>
            <p:nvPr/>
          </p:nvSpPr>
          <p:spPr bwMode="auto">
            <a:xfrm flipH="1" flipV="1">
              <a:off x="4486" y="2006"/>
              <a:ext cx="1" cy="349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3" name="Line 215"/>
            <p:cNvSpPr>
              <a:spLocks noChangeShapeType="1"/>
            </p:cNvSpPr>
            <p:nvPr/>
          </p:nvSpPr>
          <p:spPr bwMode="auto">
            <a:xfrm>
              <a:off x="4819" y="2360"/>
              <a:ext cx="0" cy="305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216"/>
            <p:cNvGrpSpPr>
              <a:grpSpLocks/>
            </p:cNvGrpSpPr>
            <p:nvPr/>
          </p:nvGrpSpPr>
          <p:grpSpPr bwMode="auto">
            <a:xfrm>
              <a:off x="4150" y="2353"/>
              <a:ext cx="173" cy="319"/>
              <a:chOff x="3726" y="1885"/>
              <a:chExt cx="173" cy="319"/>
            </a:xfrm>
          </p:grpSpPr>
          <p:sp>
            <p:nvSpPr>
              <p:cNvPr id="72772" name="Line 217"/>
              <p:cNvSpPr>
                <a:spLocks noChangeShapeType="1"/>
              </p:cNvSpPr>
              <p:nvPr/>
            </p:nvSpPr>
            <p:spPr bwMode="auto">
              <a:xfrm>
                <a:off x="3727" y="1899"/>
                <a:ext cx="0" cy="305"/>
              </a:xfrm>
              <a:prstGeom prst="line">
                <a:avLst/>
              </a:prstGeom>
              <a:noFill/>
              <a:ln w="222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73" name="Arc 218"/>
              <p:cNvSpPr>
                <a:spLocks/>
              </p:cNvSpPr>
              <p:nvPr/>
            </p:nvSpPr>
            <p:spPr bwMode="auto">
              <a:xfrm>
                <a:off x="3726" y="1885"/>
                <a:ext cx="173" cy="2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2225" cap="rnd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55" name="Arc 219"/>
            <p:cNvSpPr>
              <a:spLocks/>
            </p:cNvSpPr>
            <p:nvPr/>
          </p:nvSpPr>
          <p:spPr bwMode="auto">
            <a:xfrm>
              <a:off x="4819" y="2375"/>
              <a:ext cx="167" cy="2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2225" cap="rnd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270"/>
            <p:cNvGrpSpPr>
              <a:grpSpLocks/>
            </p:cNvGrpSpPr>
            <p:nvPr/>
          </p:nvGrpSpPr>
          <p:grpSpPr bwMode="auto">
            <a:xfrm>
              <a:off x="3849" y="2025"/>
              <a:ext cx="181" cy="336"/>
              <a:chOff x="3849" y="2025"/>
              <a:chExt cx="181" cy="336"/>
            </a:xfrm>
          </p:grpSpPr>
          <p:sp>
            <p:nvSpPr>
              <p:cNvPr id="72770" name="Line 221"/>
              <p:cNvSpPr>
                <a:spLocks noChangeShapeType="1"/>
              </p:cNvSpPr>
              <p:nvPr/>
            </p:nvSpPr>
            <p:spPr bwMode="auto">
              <a:xfrm flipV="1">
                <a:off x="3849" y="2025"/>
                <a:ext cx="0" cy="336"/>
              </a:xfrm>
              <a:prstGeom prst="line">
                <a:avLst/>
              </a:prstGeom>
              <a:noFill/>
              <a:ln w="222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71" name="Arc 222"/>
              <p:cNvSpPr>
                <a:spLocks/>
              </p:cNvSpPr>
              <p:nvPr/>
            </p:nvSpPr>
            <p:spPr bwMode="auto">
              <a:xfrm flipV="1">
                <a:off x="3857" y="2027"/>
                <a:ext cx="173" cy="306"/>
              </a:xfrm>
              <a:custGeom>
                <a:avLst/>
                <a:gdLst>
                  <a:gd name="T0" fmla="*/ 0 w 21600"/>
                  <a:gd name="T1" fmla="*/ 0 h 24097"/>
                  <a:gd name="T2" fmla="*/ 0 w 21600"/>
                  <a:gd name="T3" fmla="*/ 0 h 24097"/>
                  <a:gd name="T4" fmla="*/ 0 w 21600"/>
                  <a:gd name="T5" fmla="*/ 0 h 2409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4097"/>
                  <a:gd name="T11" fmla="*/ 21600 w 21600"/>
                  <a:gd name="T12" fmla="*/ 24097 h 240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4097" fill="none" extrusionOk="0">
                    <a:moveTo>
                      <a:pt x="144" y="24097"/>
                    </a:moveTo>
                    <a:cubicBezTo>
                      <a:pt x="48" y="23268"/>
                      <a:pt x="0" y="22434"/>
                      <a:pt x="0" y="21600"/>
                    </a:cubicBezTo>
                    <a:cubicBezTo>
                      <a:pt x="-1" y="9701"/>
                      <a:pt x="9622" y="43"/>
                      <a:pt x="21521" y="0"/>
                    </a:cubicBezTo>
                  </a:path>
                  <a:path w="21600" h="24097" stroke="0" extrusionOk="0">
                    <a:moveTo>
                      <a:pt x="144" y="24097"/>
                    </a:moveTo>
                    <a:cubicBezTo>
                      <a:pt x="48" y="23268"/>
                      <a:pt x="0" y="22434"/>
                      <a:pt x="0" y="21600"/>
                    </a:cubicBezTo>
                    <a:cubicBezTo>
                      <a:pt x="-1" y="9701"/>
                      <a:pt x="9622" y="43"/>
                      <a:pt x="21521" y="0"/>
                    </a:cubicBezTo>
                    <a:lnTo>
                      <a:pt x="21600" y="21600"/>
                    </a:lnTo>
                    <a:lnTo>
                      <a:pt x="144" y="24097"/>
                    </a:lnTo>
                    <a:close/>
                  </a:path>
                </a:pathLst>
              </a:custGeom>
              <a:noFill/>
              <a:ln w="22225" cap="rnd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57" name="Arc 223"/>
            <p:cNvSpPr>
              <a:spLocks/>
            </p:cNvSpPr>
            <p:nvPr/>
          </p:nvSpPr>
          <p:spPr bwMode="auto">
            <a:xfrm flipV="1">
              <a:off x="4490" y="2068"/>
              <a:ext cx="174" cy="2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2225" cap="rnd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8" name="Rectangle 224"/>
            <p:cNvSpPr>
              <a:spLocks noChangeArrowheads="1"/>
            </p:cNvSpPr>
            <p:nvPr/>
          </p:nvSpPr>
          <p:spPr bwMode="auto">
            <a:xfrm>
              <a:off x="3724" y="2306"/>
              <a:ext cx="250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T</a:t>
              </a:r>
            </a:p>
          </p:txBody>
        </p:sp>
        <p:sp>
          <p:nvSpPr>
            <p:cNvPr id="72759" name="Rectangle 225"/>
            <p:cNvSpPr>
              <a:spLocks noChangeArrowheads="1"/>
            </p:cNvSpPr>
            <p:nvPr/>
          </p:nvSpPr>
          <p:spPr bwMode="auto">
            <a:xfrm>
              <a:off x="4340" y="2346"/>
              <a:ext cx="374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2T</a:t>
              </a:r>
            </a:p>
          </p:txBody>
        </p:sp>
        <p:graphicFrame>
          <p:nvGraphicFramePr>
            <p:cNvPr id="72710" name="Object 22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147" y="1699"/>
            <a:ext cx="278" cy="336"/>
          </p:xfrm>
          <a:graphic>
            <a:graphicData uri="http://schemas.openxmlformats.org/presentationml/2006/ole">
              <p:oleObj spid="_x0000_s111622" name="Equation" r:id="rId9" imgW="161810" imgH="200070" progId="">
                <p:embed/>
              </p:oleObj>
            </a:graphicData>
          </a:graphic>
        </p:graphicFrame>
        <p:sp>
          <p:nvSpPr>
            <p:cNvPr id="72760" name="Line 227"/>
            <p:cNvSpPr>
              <a:spLocks noChangeShapeType="1"/>
            </p:cNvSpPr>
            <p:nvPr/>
          </p:nvSpPr>
          <p:spPr bwMode="auto">
            <a:xfrm flipV="1">
              <a:off x="3140" y="1877"/>
              <a:ext cx="4" cy="91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1" name="Line 228"/>
            <p:cNvSpPr>
              <a:spLocks noChangeShapeType="1"/>
            </p:cNvSpPr>
            <p:nvPr/>
          </p:nvSpPr>
          <p:spPr bwMode="auto">
            <a:xfrm>
              <a:off x="3141" y="2359"/>
              <a:ext cx="2140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2" name="Rectangle 229"/>
            <p:cNvSpPr>
              <a:spLocks noChangeArrowheads="1"/>
            </p:cNvSpPr>
            <p:nvPr/>
          </p:nvSpPr>
          <p:spPr bwMode="auto">
            <a:xfrm>
              <a:off x="5179" y="2304"/>
              <a:ext cx="207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t</a:t>
              </a:r>
            </a:p>
          </p:txBody>
        </p:sp>
        <p:grpSp>
          <p:nvGrpSpPr>
            <p:cNvPr id="15" name="Group 230"/>
            <p:cNvGrpSpPr>
              <a:grpSpLocks/>
            </p:cNvGrpSpPr>
            <p:nvPr/>
          </p:nvGrpSpPr>
          <p:grpSpPr bwMode="auto">
            <a:xfrm>
              <a:off x="3152" y="2004"/>
              <a:ext cx="184" cy="336"/>
              <a:chOff x="3158" y="1791"/>
              <a:chExt cx="184" cy="323"/>
            </a:xfrm>
          </p:grpSpPr>
          <p:sp>
            <p:nvSpPr>
              <p:cNvPr id="72768" name="Arc 231"/>
              <p:cNvSpPr>
                <a:spLocks/>
              </p:cNvSpPr>
              <p:nvPr/>
            </p:nvSpPr>
            <p:spPr bwMode="auto">
              <a:xfrm flipV="1">
                <a:off x="3168" y="1841"/>
                <a:ext cx="174" cy="2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2225" cap="rnd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69" name="Line 232"/>
              <p:cNvSpPr>
                <a:spLocks noChangeShapeType="1"/>
              </p:cNvSpPr>
              <p:nvPr/>
            </p:nvSpPr>
            <p:spPr bwMode="auto">
              <a:xfrm flipV="1">
                <a:off x="3158" y="1791"/>
                <a:ext cx="0" cy="319"/>
              </a:xfrm>
              <a:prstGeom prst="line">
                <a:avLst/>
              </a:prstGeom>
              <a:noFill/>
              <a:ln w="222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64" name="Line 233"/>
            <p:cNvSpPr>
              <a:spLocks noChangeShapeType="1"/>
            </p:cNvSpPr>
            <p:nvPr/>
          </p:nvSpPr>
          <p:spPr bwMode="auto">
            <a:xfrm>
              <a:off x="3162" y="2021"/>
              <a:ext cx="1958" cy="0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5" name="Rectangle 234"/>
            <p:cNvSpPr>
              <a:spLocks noChangeArrowheads="1"/>
            </p:cNvSpPr>
            <p:nvPr/>
          </p:nvSpPr>
          <p:spPr bwMode="auto">
            <a:xfrm>
              <a:off x="2934" y="1915"/>
              <a:ext cx="220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000018"/>
                  </a:solidFill>
                  <a:ea typeface="宋体" pitchFamily="2" charset="-122"/>
                </a:rPr>
                <a:t>U</a:t>
              </a:r>
            </a:p>
          </p:txBody>
        </p:sp>
        <p:sp>
          <p:nvSpPr>
            <p:cNvPr id="72766" name="Line 235"/>
            <p:cNvSpPr>
              <a:spLocks noChangeShapeType="1"/>
            </p:cNvSpPr>
            <p:nvPr/>
          </p:nvSpPr>
          <p:spPr bwMode="auto">
            <a:xfrm>
              <a:off x="3132" y="2673"/>
              <a:ext cx="1958" cy="0"/>
            </a:xfrm>
            <a:prstGeom prst="line">
              <a:avLst/>
            </a:prstGeom>
            <a:noFill/>
            <a:ln w="22225">
              <a:solidFill>
                <a:srgbClr val="000018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7" name="Rectangle 236"/>
            <p:cNvSpPr>
              <a:spLocks noChangeArrowheads="1"/>
            </p:cNvSpPr>
            <p:nvPr/>
          </p:nvSpPr>
          <p:spPr bwMode="auto">
            <a:xfrm>
              <a:off x="2879" y="2564"/>
              <a:ext cx="26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000018"/>
                  </a:solidFill>
                  <a:ea typeface="宋体" pitchFamily="2" charset="-122"/>
                </a:rPr>
                <a:t>-U</a:t>
              </a:r>
            </a:p>
          </p:txBody>
        </p:sp>
      </p:grpSp>
      <p:grpSp>
        <p:nvGrpSpPr>
          <p:cNvPr id="16" name="Group 277"/>
          <p:cNvGrpSpPr>
            <a:grpSpLocks/>
          </p:cNvGrpSpPr>
          <p:nvPr/>
        </p:nvGrpSpPr>
        <p:grpSpPr bwMode="auto">
          <a:xfrm>
            <a:off x="3389313" y="4267200"/>
            <a:ext cx="5203825" cy="1543050"/>
            <a:chOff x="2135" y="2688"/>
            <a:chExt cx="3278" cy="972"/>
          </a:xfrm>
        </p:grpSpPr>
        <p:sp>
          <p:nvSpPr>
            <p:cNvPr id="72723" name="Rectangle 238"/>
            <p:cNvSpPr>
              <a:spLocks noChangeArrowheads="1"/>
            </p:cNvSpPr>
            <p:nvPr/>
          </p:nvSpPr>
          <p:spPr bwMode="auto">
            <a:xfrm>
              <a:off x="2135" y="3275"/>
              <a:ext cx="1152" cy="28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τ=</a:t>
              </a:r>
              <a:r>
                <a:rPr kumimoji="1" lang="en-US" altLang="zh-CN">
                  <a:ea typeface="宋体" pitchFamily="2" charset="-122"/>
                </a:rPr>
                <a:t>10</a:t>
              </a:r>
              <a:r>
                <a:rPr kumimoji="1" lang="en-US" altLang="zh-CN" i="1">
                  <a:ea typeface="宋体" pitchFamily="2" charset="-122"/>
                </a:rPr>
                <a:t>t</a:t>
              </a:r>
              <a:r>
                <a:rPr kumimoji="1" lang="en-US" altLang="zh-CN" baseline="-25000">
                  <a:ea typeface="宋体" pitchFamily="2" charset="-122"/>
                </a:rPr>
                <a:t>p</a:t>
              </a:r>
              <a:r>
                <a:rPr kumimoji="1" lang="en-US" altLang="zh-CN" i="1" baseline="-25000">
                  <a:ea typeface="宋体" pitchFamily="2" charset="-122"/>
                </a:rPr>
                <a:t> </a:t>
              </a:r>
              <a:endParaRPr kumimoji="1" lang="en-US" altLang="zh-CN" i="1">
                <a:ea typeface="宋体" pitchFamily="2" charset="-122"/>
              </a:endParaRPr>
            </a:p>
          </p:txBody>
        </p:sp>
        <p:sp>
          <p:nvSpPr>
            <p:cNvPr id="72724" name="Rectangle 239"/>
            <p:cNvSpPr>
              <a:spLocks noChangeArrowheads="1"/>
            </p:cNvSpPr>
            <p:nvPr/>
          </p:nvSpPr>
          <p:spPr bwMode="auto">
            <a:xfrm>
              <a:off x="4459" y="3410"/>
              <a:ext cx="391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2T</a:t>
              </a:r>
            </a:p>
          </p:txBody>
        </p:sp>
        <p:sp>
          <p:nvSpPr>
            <p:cNvPr id="72725" name="Line 240"/>
            <p:cNvSpPr>
              <a:spLocks noChangeShapeType="1"/>
            </p:cNvSpPr>
            <p:nvPr/>
          </p:nvSpPr>
          <p:spPr bwMode="auto">
            <a:xfrm flipV="1">
              <a:off x="3146" y="2881"/>
              <a:ext cx="0" cy="72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6" name="Line 241"/>
            <p:cNvSpPr>
              <a:spLocks noChangeShapeType="1"/>
            </p:cNvSpPr>
            <p:nvPr/>
          </p:nvSpPr>
          <p:spPr bwMode="auto">
            <a:xfrm flipV="1">
              <a:off x="3153" y="3461"/>
              <a:ext cx="2208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7" name="Rectangle 242"/>
            <p:cNvSpPr>
              <a:spLocks noChangeArrowheads="1"/>
            </p:cNvSpPr>
            <p:nvPr/>
          </p:nvSpPr>
          <p:spPr bwMode="auto">
            <a:xfrm>
              <a:off x="3818" y="3428"/>
              <a:ext cx="261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T</a:t>
              </a:r>
            </a:p>
          </p:txBody>
        </p:sp>
        <p:sp>
          <p:nvSpPr>
            <p:cNvPr id="72728" name="Line 243"/>
            <p:cNvSpPr>
              <a:spLocks noChangeShapeType="1"/>
            </p:cNvSpPr>
            <p:nvPr/>
          </p:nvSpPr>
          <p:spPr bwMode="auto">
            <a:xfrm>
              <a:off x="3167" y="3119"/>
              <a:ext cx="2047" cy="0"/>
            </a:xfrm>
            <a:prstGeom prst="line">
              <a:avLst/>
            </a:prstGeom>
            <a:noFill/>
            <a:ln w="22225" cap="rnd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9" name="Line 244"/>
            <p:cNvSpPr>
              <a:spLocks noChangeShapeType="1"/>
            </p:cNvSpPr>
            <p:nvPr/>
          </p:nvSpPr>
          <p:spPr bwMode="auto">
            <a:xfrm>
              <a:off x="4160" y="3227"/>
              <a:ext cx="0" cy="414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0" name="Line 245"/>
            <p:cNvSpPr>
              <a:spLocks noChangeShapeType="1"/>
            </p:cNvSpPr>
            <p:nvPr/>
          </p:nvSpPr>
          <p:spPr bwMode="auto">
            <a:xfrm flipV="1">
              <a:off x="3855" y="3125"/>
              <a:ext cx="0" cy="432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1" name="Freeform 246"/>
            <p:cNvSpPr>
              <a:spLocks/>
            </p:cNvSpPr>
            <p:nvPr/>
          </p:nvSpPr>
          <p:spPr bwMode="auto">
            <a:xfrm rot="245806" flipV="1">
              <a:off x="3843" y="3129"/>
              <a:ext cx="311" cy="87"/>
            </a:xfrm>
            <a:custGeom>
              <a:avLst/>
              <a:gdLst>
                <a:gd name="T0" fmla="*/ 0 w 408"/>
                <a:gd name="T1" fmla="*/ 6 h 172"/>
                <a:gd name="T2" fmla="*/ 56 w 408"/>
                <a:gd name="T3" fmla="*/ 1 h 172"/>
                <a:gd name="T4" fmla="*/ 105 w 408"/>
                <a:gd name="T5" fmla="*/ 1 h 172"/>
                <a:gd name="T6" fmla="*/ 0 60000 65536"/>
                <a:gd name="T7" fmla="*/ 0 60000 65536"/>
                <a:gd name="T8" fmla="*/ 0 60000 65536"/>
                <a:gd name="T9" fmla="*/ 0 w 408"/>
                <a:gd name="T10" fmla="*/ 0 h 172"/>
                <a:gd name="T11" fmla="*/ 408 w 408"/>
                <a:gd name="T12" fmla="*/ 172 h 1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72">
                  <a:moveTo>
                    <a:pt x="0" y="172"/>
                  </a:moveTo>
                  <a:cubicBezTo>
                    <a:pt x="74" y="114"/>
                    <a:pt x="148" y="56"/>
                    <a:pt x="216" y="28"/>
                  </a:cubicBezTo>
                  <a:cubicBezTo>
                    <a:pt x="284" y="0"/>
                    <a:pt x="380" y="6"/>
                    <a:pt x="408" y="4"/>
                  </a:cubicBezTo>
                </a:path>
              </a:pathLst>
            </a:cu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247"/>
            <p:cNvGrpSpPr>
              <a:grpSpLocks/>
            </p:cNvGrpSpPr>
            <p:nvPr/>
          </p:nvGrpSpPr>
          <p:grpSpPr bwMode="auto">
            <a:xfrm flipV="1">
              <a:off x="4164" y="3553"/>
              <a:ext cx="333" cy="90"/>
              <a:chOff x="1098" y="3642"/>
              <a:chExt cx="384" cy="126"/>
            </a:xfrm>
          </p:grpSpPr>
          <p:sp>
            <p:nvSpPr>
              <p:cNvPr id="72747" name="Freeform 248"/>
              <p:cNvSpPr>
                <a:spLocks/>
              </p:cNvSpPr>
              <p:nvPr/>
            </p:nvSpPr>
            <p:spPr bwMode="auto">
              <a:xfrm rot="-518771">
                <a:off x="1098" y="3642"/>
                <a:ext cx="120" cy="92"/>
              </a:xfrm>
              <a:custGeom>
                <a:avLst/>
                <a:gdLst>
                  <a:gd name="T0" fmla="*/ 0 w 108"/>
                  <a:gd name="T1" fmla="*/ 0 h 83"/>
                  <a:gd name="T2" fmla="*/ 81 w 108"/>
                  <a:gd name="T3" fmla="*/ 80 h 83"/>
                  <a:gd name="T4" fmla="*/ 182 w 108"/>
                  <a:gd name="T5" fmla="*/ 139 h 83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83"/>
                  <a:gd name="T11" fmla="*/ 108 w 108"/>
                  <a:gd name="T12" fmla="*/ 83 h 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83">
                    <a:moveTo>
                      <a:pt x="0" y="0"/>
                    </a:moveTo>
                    <a:cubicBezTo>
                      <a:pt x="15" y="17"/>
                      <a:pt x="30" y="34"/>
                      <a:pt x="48" y="48"/>
                    </a:cubicBezTo>
                    <a:cubicBezTo>
                      <a:pt x="66" y="62"/>
                      <a:pt x="98" y="76"/>
                      <a:pt x="108" y="83"/>
                    </a:cubicBezTo>
                  </a:path>
                </a:pathLst>
              </a:custGeom>
              <a:noFill/>
              <a:ln w="222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48" name="Freeform 249"/>
              <p:cNvSpPr>
                <a:spLocks/>
              </p:cNvSpPr>
              <p:nvPr/>
            </p:nvSpPr>
            <p:spPr bwMode="auto">
              <a:xfrm>
                <a:off x="1212" y="3720"/>
                <a:ext cx="270" cy="48"/>
              </a:xfrm>
              <a:custGeom>
                <a:avLst/>
                <a:gdLst>
                  <a:gd name="T0" fmla="*/ 0 w 270"/>
                  <a:gd name="T1" fmla="*/ 0 h 48"/>
                  <a:gd name="T2" fmla="*/ 180 w 270"/>
                  <a:gd name="T3" fmla="*/ 48 h 48"/>
                  <a:gd name="T4" fmla="*/ 270 w 27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48"/>
                  <a:gd name="T11" fmla="*/ 270 w 27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48">
                    <a:moveTo>
                      <a:pt x="0" y="0"/>
                    </a:moveTo>
                    <a:cubicBezTo>
                      <a:pt x="67" y="20"/>
                      <a:pt x="135" y="40"/>
                      <a:pt x="180" y="48"/>
                    </a:cubicBezTo>
                    <a:lnTo>
                      <a:pt x="270" y="48"/>
                    </a:lnTo>
                  </a:path>
                </a:pathLst>
              </a:custGeom>
              <a:noFill/>
              <a:ln w="222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33" name="Line 250"/>
            <p:cNvSpPr>
              <a:spLocks noChangeShapeType="1"/>
            </p:cNvSpPr>
            <p:nvPr/>
          </p:nvSpPr>
          <p:spPr bwMode="auto">
            <a:xfrm flipV="1">
              <a:off x="3145" y="3098"/>
              <a:ext cx="0" cy="432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251"/>
            <p:cNvGrpSpPr>
              <a:grpSpLocks/>
            </p:cNvGrpSpPr>
            <p:nvPr/>
          </p:nvGrpSpPr>
          <p:grpSpPr bwMode="auto">
            <a:xfrm flipV="1">
              <a:off x="3513" y="3554"/>
              <a:ext cx="344" cy="106"/>
              <a:chOff x="1098" y="3642"/>
              <a:chExt cx="384" cy="126"/>
            </a:xfrm>
          </p:grpSpPr>
          <p:sp>
            <p:nvSpPr>
              <p:cNvPr id="72745" name="Freeform 252"/>
              <p:cNvSpPr>
                <a:spLocks/>
              </p:cNvSpPr>
              <p:nvPr/>
            </p:nvSpPr>
            <p:spPr bwMode="auto">
              <a:xfrm rot="-518771">
                <a:off x="1098" y="3642"/>
                <a:ext cx="120" cy="92"/>
              </a:xfrm>
              <a:custGeom>
                <a:avLst/>
                <a:gdLst>
                  <a:gd name="T0" fmla="*/ 0 w 108"/>
                  <a:gd name="T1" fmla="*/ 0 h 83"/>
                  <a:gd name="T2" fmla="*/ 81 w 108"/>
                  <a:gd name="T3" fmla="*/ 80 h 83"/>
                  <a:gd name="T4" fmla="*/ 182 w 108"/>
                  <a:gd name="T5" fmla="*/ 139 h 83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83"/>
                  <a:gd name="T11" fmla="*/ 108 w 108"/>
                  <a:gd name="T12" fmla="*/ 83 h 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83">
                    <a:moveTo>
                      <a:pt x="0" y="0"/>
                    </a:moveTo>
                    <a:cubicBezTo>
                      <a:pt x="15" y="17"/>
                      <a:pt x="30" y="34"/>
                      <a:pt x="48" y="48"/>
                    </a:cubicBezTo>
                    <a:cubicBezTo>
                      <a:pt x="66" y="62"/>
                      <a:pt x="98" y="76"/>
                      <a:pt x="108" y="83"/>
                    </a:cubicBezTo>
                  </a:path>
                </a:pathLst>
              </a:custGeom>
              <a:noFill/>
              <a:ln w="222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46" name="Freeform 253"/>
              <p:cNvSpPr>
                <a:spLocks/>
              </p:cNvSpPr>
              <p:nvPr/>
            </p:nvSpPr>
            <p:spPr bwMode="auto">
              <a:xfrm>
                <a:off x="1212" y="3720"/>
                <a:ext cx="270" cy="48"/>
              </a:xfrm>
              <a:custGeom>
                <a:avLst/>
                <a:gdLst>
                  <a:gd name="T0" fmla="*/ 0 w 270"/>
                  <a:gd name="T1" fmla="*/ 0 h 48"/>
                  <a:gd name="T2" fmla="*/ 180 w 270"/>
                  <a:gd name="T3" fmla="*/ 48 h 48"/>
                  <a:gd name="T4" fmla="*/ 270 w 27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48"/>
                  <a:gd name="T11" fmla="*/ 270 w 27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48">
                    <a:moveTo>
                      <a:pt x="0" y="0"/>
                    </a:moveTo>
                    <a:cubicBezTo>
                      <a:pt x="67" y="20"/>
                      <a:pt x="135" y="40"/>
                      <a:pt x="180" y="48"/>
                    </a:cubicBezTo>
                    <a:lnTo>
                      <a:pt x="270" y="48"/>
                    </a:lnTo>
                  </a:path>
                </a:pathLst>
              </a:custGeom>
              <a:noFill/>
              <a:ln w="222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35" name="Freeform 254"/>
            <p:cNvSpPr>
              <a:spLocks/>
            </p:cNvSpPr>
            <p:nvPr/>
          </p:nvSpPr>
          <p:spPr bwMode="auto">
            <a:xfrm rot="245806" flipV="1">
              <a:off x="3134" y="3136"/>
              <a:ext cx="384" cy="49"/>
            </a:xfrm>
            <a:custGeom>
              <a:avLst/>
              <a:gdLst>
                <a:gd name="T0" fmla="*/ 0 w 408"/>
                <a:gd name="T1" fmla="*/ 0 h 172"/>
                <a:gd name="T2" fmla="*/ 159 w 408"/>
                <a:gd name="T3" fmla="*/ 0 h 172"/>
                <a:gd name="T4" fmla="*/ 301 w 408"/>
                <a:gd name="T5" fmla="*/ 0 h 172"/>
                <a:gd name="T6" fmla="*/ 0 60000 65536"/>
                <a:gd name="T7" fmla="*/ 0 60000 65536"/>
                <a:gd name="T8" fmla="*/ 0 60000 65536"/>
                <a:gd name="T9" fmla="*/ 0 w 408"/>
                <a:gd name="T10" fmla="*/ 0 h 172"/>
                <a:gd name="T11" fmla="*/ 408 w 408"/>
                <a:gd name="T12" fmla="*/ 172 h 1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72">
                  <a:moveTo>
                    <a:pt x="0" y="172"/>
                  </a:moveTo>
                  <a:cubicBezTo>
                    <a:pt x="74" y="114"/>
                    <a:pt x="148" y="56"/>
                    <a:pt x="216" y="28"/>
                  </a:cubicBezTo>
                  <a:cubicBezTo>
                    <a:pt x="284" y="0"/>
                    <a:pt x="380" y="6"/>
                    <a:pt x="408" y="4"/>
                  </a:cubicBezTo>
                </a:path>
              </a:pathLst>
            </a:cu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6" name="Line 255"/>
            <p:cNvSpPr>
              <a:spLocks noChangeShapeType="1"/>
            </p:cNvSpPr>
            <p:nvPr/>
          </p:nvSpPr>
          <p:spPr bwMode="auto">
            <a:xfrm>
              <a:off x="3503" y="3196"/>
              <a:ext cx="0" cy="455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7" name="Line 256"/>
            <p:cNvSpPr>
              <a:spLocks noChangeShapeType="1"/>
            </p:cNvSpPr>
            <p:nvPr/>
          </p:nvSpPr>
          <p:spPr bwMode="auto">
            <a:xfrm flipH="1" flipV="1">
              <a:off x="4498" y="3121"/>
              <a:ext cx="7" cy="422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257"/>
            <p:cNvGrpSpPr>
              <a:grpSpLocks/>
            </p:cNvGrpSpPr>
            <p:nvPr/>
          </p:nvGrpSpPr>
          <p:grpSpPr bwMode="auto">
            <a:xfrm flipV="1">
              <a:off x="4834" y="3543"/>
              <a:ext cx="336" cy="98"/>
              <a:chOff x="1098" y="3642"/>
              <a:chExt cx="384" cy="126"/>
            </a:xfrm>
          </p:grpSpPr>
          <p:sp>
            <p:nvSpPr>
              <p:cNvPr id="72743" name="Freeform 258"/>
              <p:cNvSpPr>
                <a:spLocks/>
              </p:cNvSpPr>
              <p:nvPr/>
            </p:nvSpPr>
            <p:spPr bwMode="auto">
              <a:xfrm rot="-518771">
                <a:off x="1098" y="3642"/>
                <a:ext cx="120" cy="92"/>
              </a:xfrm>
              <a:custGeom>
                <a:avLst/>
                <a:gdLst>
                  <a:gd name="T0" fmla="*/ 0 w 108"/>
                  <a:gd name="T1" fmla="*/ 0 h 83"/>
                  <a:gd name="T2" fmla="*/ 81 w 108"/>
                  <a:gd name="T3" fmla="*/ 80 h 83"/>
                  <a:gd name="T4" fmla="*/ 182 w 108"/>
                  <a:gd name="T5" fmla="*/ 139 h 83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83"/>
                  <a:gd name="T11" fmla="*/ 108 w 108"/>
                  <a:gd name="T12" fmla="*/ 83 h 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83">
                    <a:moveTo>
                      <a:pt x="0" y="0"/>
                    </a:moveTo>
                    <a:cubicBezTo>
                      <a:pt x="15" y="17"/>
                      <a:pt x="30" y="34"/>
                      <a:pt x="48" y="48"/>
                    </a:cubicBezTo>
                    <a:cubicBezTo>
                      <a:pt x="66" y="62"/>
                      <a:pt x="98" y="76"/>
                      <a:pt x="108" y="83"/>
                    </a:cubicBezTo>
                  </a:path>
                </a:pathLst>
              </a:custGeom>
              <a:noFill/>
              <a:ln w="222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44" name="Freeform 259"/>
              <p:cNvSpPr>
                <a:spLocks/>
              </p:cNvSpPr>
              <p:nvPr/>
            </p:nvSpPr>
            <p:spPr bwMode="auto">
              <a:xfrm>
                <a:off x="1212" y="3720"/>
                <a:ext cx="270" cy="48"/>
              </a:xfrm>
              <a:custGeom>
                <a:avLst/>
                <a:gdLst>
                  <a:gd name="T0" fmla="*/ 0 w 270"/>
                  <a:gd name="T1" fmla="*/ 0 h 48"/>
                  <a:gd name="T2" fmla="*/ 180 w 270"/>
                  <a:gd name="T3" fmla="*/ 48 h 48"/>
                  <a:gd name="T4" fmla="*/ 270 w 27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48"/>
                  <a:gd name="T11" fmla="*/ 270 w 27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48">
                    <a:moveTo>
                      <a:pt x="0" y="0"/>
                    </a:moveTo>
                    <a:cubicBezTo>
                      <a:pt x="67" y="20"/>
                      <a:pt x="135" y="40"/>
                      <a:pt x="180" y="48"/>
                    </a:cubicBezTo>
                    <a:lnTo>
                      <a:pt x="270" y="48"/>
                    </a:lnTo>
                  </a:path>
                </a:pathLst>
              </a:custGeom>
              <a:noFill/>
              <a:ln w="222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39" name="Freeform 260"/>
            <p:cNvSpPr>
              <a:spLocks/>
            </p:cNvSpPr>
            <p:nvPr/>
          </p:nvSpPr>
          <p:spPr bwMode="auto">
            <a:xfrm rot="245806" flipV="1">
              <a:off x="4495" y="3142"/>
              <a:ext cx="346" cy="84"/>
            </a:xfrm>
            <a:custGeom>
              <a:avLst/>
              <a:gdLst>
                <a:gd name="T0" fmla="*/ 0 w 408"/>
                <a:gd name="T1" fmla="*/ 5 h 172"/>
                <a:gd name="T2" fmla="*/ 94 w 408"/>
                <a:gd name="T3" fmla="*/ 0 h 172"/>
                <a:gd name="T4" fmla="*/ 178 w 408"/>
                <a:gd name="T5" fmla="*/ 0 h 172"/>
                <a:gd name="T6" fmla="*/ 0 60000 65536"/>
                <a:gd name="T7" fmla="*/ 0 60000 65536"/>
                <a:gd name="T8" fmla="*/ 0 60000 65536"/>
                <a:gd name="T9" fmla="*/ 0 w 408"/>
                <a:gd name="T10" fmla="*/ 0 h 172"/>
                <a:gd name="T11" fmla="*/ 408 w 408"/>
                <a:gd name="T12" fmla="*/ 172 h 1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72">
                  <a:moveTo>
                    <a:pt x="0" y="172"/>
                  </a:moveTo>
                  <a:cubicBezTo>
                    <a:pt x="74" y="114"/>
                    <a:pt x="148" y="56"/>
                    <a:pt x="216" y="28"/>
                  </a:cubicBezTo>
                  <a:cubicBezTo>
                    <a:pt x="284" y="0"/>
                    <a:pt x="380" y="6"/>
                    <a:pt x="408" y="4"/>
                  </a:cubicBezTo>
                </a:path>
              </a:pathLst>
            </a:cu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0" name="Line 261"/>
            <p:cNvSpPr>
              <a:spLocks noChangeShapeType="1"/>
            </p:cNvSpPr>
            <p:nvPr/>
          </p:nvSpPr>
          <p:spPr bwMode="auto">
            <a:xfrm>
              <a:off x="4838" y="3234"/>
              <a:ext cx="0" cy="399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1" name="Rectangle 262"/>
            <p:cNvSpPr>
              <a:spLocks noChangeArrowheads="1"/>
            </p:cNvSpPr>
            <p:nvPr/>
          </p:nvSpPr>
          <p:spPr bwMode="auto">
            <a:xfrm>
              <a:off x="5257" y="3410"/>
              <a:ext cx="156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i="1">
                  <a:ea typeface="宋体" pitchFamily="2" charset="-122"/>
                </a:rPr>
                <a:t>t</a:t>
              </a:r>
            </a:p>
          </p:txBody>
        </p:sp>
        <p:sp>
          <p:nvSpPr>
            <p:cNvPr id="72742" name="Rectangle 263"/>
            <p:cNvSpPr>
              <a:spLocks noChangeArrowheads="1"/>
            </p:cNvSpPr>
            <p:nvPr/>
          </p:nvSpPr>
          <p:spPr bwMode="auto">
            <a:xfrm>
              <a:off x="2965" y="2993"/>
              <a:ext cx="220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000018"/>
                  </a:solidFill>
                  <a:ea typeface="宋体" pitchFamily="2" charset="-122"/>
                </a:rPr>
                <a:t>U</a:t>
              </a:r>
            </a:p>
          </p:txBody>
        </p:sp>
        <p:graphicFrame>
          <p:nvGraphicFramePr>
            <p:cNvPr id="72707" name="Object 26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146" y="2688"/>
            <a:ext cx="269" cy="381"/>
          </p:xfrm>
          <a:graphic>
            <a:graphicData uri="http://schemas.openxmlformats.org/presentationml/2006/ole">
              <p:oleObj spid="_x0000_s111619" name="Equation" r:id="rId10" imgW="161810" imgH="200070" progId="">
                <p:embed/>
              </p:oleObj>
            </a:graphicData>
          </a:graphic>
        </p:graphicFrame>
        <p:graphicFrame>
          <p:nvGraphicFramePr>
            <p:cNvPr id="72708" name="Object 265"/>
            <p:cNvGraphicFramePr>
              <a:graphicFrameLocks noChangeAspect="1"/>
            </p:cNvGraphicFramePr>
            <p:nvPr/>
          </p:nvGraphicFramePr>
          <p:xfrm>
            <a:off x="3002" y="3410"/>
            <a:ext cx="155" cy="158"/>
          </p:xfrm>
          <a:graphic>
            <a:graphicData uri="http://schemas.openxmlformats.org/presentationml/2006/ole">
              <p:oleObj spid="_x0000_s111620" name="Equation" r:id="rId11" imgW="190417" imgH="203112" progId="">
                <p:embed/>
              </p:oleObj>
            </a:graphicData>
          </a:graphic>
        </p:graphicFrame>
      </p:grpSp>
      <p:pic>
        <p:nvPicPr>
          <p:cNvPr id="72722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56550" y="5683250"/>
            <a:ext cx="11874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9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6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6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58" grpId="0"/>
      <p:bldP spid="496659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80" name="Rectangle 16"/>
          <p:cNvSpPr>
            <a:spLocks noChangeArrowheads="1"/>
          </p:cNvSpPr>
          <p:nvPr/>
        </p:nvSpPr>
        <p:spPr bwMode="auto">
          <a:xfrm>
            <a:off x="284163" y="434975"/>
            <a:ext cx="2760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二、积分电路</a:t>
            </a:r>
          </a:p>
        </p:txBody>
      </p:sp>
      <p:sp>
        <p:nvSpPr>
          <p:cNvPr id="497681" name="Rectangle 17"/>
          <p:cNvSpPr>
            <a:spLocks noChangeArrowheads="1"/>
          </p:cNvSpPr>
          <p:nvPr/>
        </p:nvSpPr>
        <p:spPr bwMode="auto">
          <a:xfrm>
            <a:off x="4405313" y="893763"/>
            <a:ext cx="12065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1.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条件</a:t>
            </a:r>
          </a:p>
        </p:txBody>
      </p:sp>
      <p:graphicFrame>
        <p:nvGraphicFramePr>
          <p:cNvPr id="497682" name="Object 18"/>
          <p:cNvGraphicFramePr>
            <a:graphicFrameLocks noChangeAspect="1"/>
          </p:cNvGraphicFramePr>
          <p:nvPr/>
        </p:nvGraphicFramePr>
        <p:xfrm>
          <a:off x="4864100" y="1512888"/>
          <a:ext cx="1722438" cy="454025"/>
        </p:xfrm>
        <a:graphic>
          <a:graphicData uri="http://schemas.openxmlformats.org/presentationml/2006/ole">
            <p:oleObj spid="_x0000_s112642" name="Equation" r:id="rId3" imgW="876311" imgH="209520" progId="">
              <p:embed/>
            </p:oleObj>
          </a:graphicData>
        </a:graphic>
      </p:graphicFrame>
      <p:sp>
        <p:nvSpPr>
          <p:cNvPr id="497683" name="Text Box 19"/>
          <p:cNvSpPr txBox="1">
            <a:spLocks noChangeArrowheads="1"/>
          </p:cNvSpPr>
          <p:nvPr/>
        </p:nvSpPr>
        <p:spPr bwMode="auto">
          <a:xfrm>
            <a:off x="4732338" y="2019300"/>
            <a:ext cx="421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b="1">
                <a:latin typeface="华文楷体" pitchFamily="2" charset="-122"/>
                <a:ea typeface="华文楷体" pitchFamily="2" charset="-122"/>
              </a:rPr>
              <a:t>2)</a:t>
            </a:r>
            <a:r>
              <a:rPr kumimoji="1" lang="zh-CN" altLang="en-US" b="1">
                <a:latin typeface="华文楷体" pitchFamily="2" charset="-122"/>
                <a:ea typeface="华文楷体" pitchFamily="2" charset="-122"/>
              </a:rPr>
              <a:t>输出电压从电容</a:t>
            </a:r>
            <a:r>
              <a:rPr kumimoji="1" lang="en-US" altLang="zh-CN" b="1" i="1">
                <a:latin typeface="华文楷体" pitchFamily="2" charset="-122"/>
                <a:ea typeface="华文楷体" pitchFamily="2" charset="-122"/>
              </a:rPr>
              <a:t>C</a:t>
            </a:r>
            <a:r>
              <a:rPr kumimoji="1" lang="zh-CN" altLang="en-US" b="1">
                <a:latin typeface="华文楷体" pitchFamily="2" charset="-122"/>
                <a:ea typeface="华文楷体" pitchFamily="2" charset="-122"/>
              </a:rPr>
              <a:t>两端取出</a:t>
            </a:r>
          </a:p>
        </p:txBody>
      </p:sp>
      <p:sp>
        <p:nvSpPr>
          <p:cNvPr id="497731" name="Rectangle 67"/>
          <p:cNvSpPr>
            <a:spLocks noChangeArrowheads="1"/>
          </p:cNvSpPr>
          <p:nvPr/>
        </p:nvSpPr>
        <p:spPr bwMode="auto">
          <a:xfrm>
            <a:off x="427038" y="3016250"/>
            <a:ext cx="18161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2.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电路分析</a:t>
            </a:r>
          </a:p>
        </p:txBody>
      </p:sp>
      <p:graphicFrame>
        <p:nvGraphicFramePr>
          <p:cNvPr id="497732" name="Object 68"/>
          <p:cNvGraphicFramePr>
            <a:graphicFrameLocks noChangeAspect="1"/>
          </p:cNvGraphicFramePr>
          <p:nvPr/>
        </p:nvGraphicFramePr>
        <p:xfrm>
          <a:off x="822325" y="5356225"/>
          <a:ext cx="2416175" cy="849313"/>
        </p:xfrm>
        <a:graphic>
          <a:graphicData uri="http://schemas.openxmlformats.org/presentationml/2006/ole">
            <p:oleObj spid="_x0000_s112643" name="Equation" r:id="rId4" imgW="1371735" imgH="476280" progId="">
              <p:embed/>
            </p:oleObj>
          </a:graphicData>
        </a:graphic>
      </p:graphicFrame>
      <p:sp>
        <p:nvSpPr>
          <p:cNvPr id="497733" name="Text Box 69"/>
          <p:cNvSpPr txBox="1">
            <a:spLocks noChangeArrowheads="1"/>
          </p:cNvSpPr>
          <p:nvPr/>
        </p:nvSpPr>
        <p:spPr bwMode="auto">
          <a:xfrm>
            <a:off x="720725" y="3533775"/>
            <a:ext cx="177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华文楷体" pitchFamily="2" charset="-122"/>
                <a:ea typeface="华文楷体" pitchFamily="2" charset="-122"/>
              </a:rPr>
              <a:t>由</a:t>
            </a:r>
            <a:r>
              <a:rPr kumimoji="1" lang="en-US" altLang="zh-CN" b="1">
                <a:latin typeface="华文楷体" pitchFamily="2" charset="-122"/>
                <a:ea typeface="华文楷体" pitchFamily="2" charset="-122"/>
              </a:rPr>
              <a:t>KVL</a:t>
            </a:r>
            <a:r>
              <a:rPr kumimoji="1" lang="zh-CN" altLang="en-US" b="1">
                <a:latin typeface="华文楷体" pitchFamily="2" charset="-122"/>
                <a:ea typeface="华文楷体" pitchFamily="2" charset="-122"/>
              </a:rPr>
              <a:t>定律</a:t>
            </a:r>
          </a:p>
        </p:txBody>
      </p:sp>
      <p:graphicFrame>
        <p:nvGraphicFramePr>
          <p:cNvPr id="497734" name="Object 70"/>
          <p:cNvGraphicFramePr>
            <a:graphicFrameLocks noChangeAspect="1"/>
          </p:cNvGraphicFramePr>
          <p:nvPr/>
        </p:nvGraphicFramePr>
        <p:xfrm>
          <a:off x="2425700" y="3459163"/>
          <a:ext cx="1836738" cy="541337"/>
        </p:xfrm>
        <a:graphic>
          <a:graphicData uri="http://schemas.openxmlformats.org/presentationml/2006/ole">
            <p:oleObj spid="_x0000_s112644" name="Equation" r:id="rId5" imgW="961943" imgH="247590" progId="">
              <p:embed/>
            </p:oleObj>
          </a:graphicData>
        </a:graphic>
      </p:graphicFrame>
      <p:graphicFrame>
        <p:nvGraphicFramePr>
          <p:cNvPr id="497736" name="Object 72"/>
          <p:cNvGraphicFramePr>
            <a:graphicFrameLocks noChangeAspect="1"/>
          </p:cNvGraphicFramePr>
          <p:nvPr/>
        </p:nvGraphicFramePr>
        <p:xfrm>
          <a:off x="4286250" y="4008438"/>
          <a:ext cx="1135063" cy="560387"/>
        </p:xfrm>
        <a:graphic>
          <a:graphicData uri="http://schemas.openxmlformats.org/presentationml/2006/ole">
            <p:oleObj spid="_x0000_s112645" name="Equation" r:id="rId6" imgW="552422" imgH="247590" progId="">
              <p:embed/>
            </p:oleObj>
          </a:graphicData>
        </a:graphic>
      </p:graphicFrame>
      <p:graphicFrame>
        <p:nvGraphicFramePr>
          <p:cNvPr id="497737" name="Object 73"/>
          <p:cNvGraphicFramePr>
            <a:graphicFrameLocks noChangeAspect="1"/>
          </p:cNvGraphicFramePr>
          <p:nvPr/>
        </p:nvGraphicFramePr>
        <p:xfrm>
          <a:off x="881063" y="4619625"/>
          <a:ext cx="2359025" cy="831850"/>
        </p:xfrm>
        <a:graphic>
          <a:graphicData uri="http://schemas.openxmlformats.org/presentationml/2006/ole">
            <p:oleObj spid="_x0000_s112646" name="Equation" r:id="rId7" imgW="1409824" imgH="476280" progId="">
              <p:embed/>
            </p:oleObj>
          </a:graphicData>
        </a:graphic>
      </p:graphicFrame>
      <p:graphicFrame>
        <p:nvGraphicFramePr>
          <p:cNvPr id="497742" name="Object 78"/>
          <p:cNvGraphicFramePr>
            <a:graphicFrameLocks noChangeAspect="1"/>
          </p:cNvGraphicFramePr>
          <p:nvPr/>
        </p:nvGraphicFramePr>
        <p:xfrm>
          <a:off x="3311525" y="5668963"/>
          <a:ext cx="344488" cy="292100"/>
        </p:xfrm>
        <a:graphic>
          <a:graphicData uri="http://schemas.openxmlformats.org/presentationml/2006/ole">
            <p:oleObj spid="_x0000_s112647" name="公式" r:id="rId8" imgW="95357" imgH="95310" progId="Equation.3">
              <p:embed/>
            </p:oleObj>
          </a:graphicData>
        </a:graphic>
      </p:graphicFrame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708025" y="4052888"/>
            <a:ext cx="3805238" cy="542925"/>
            <a:chOff x="446" y="2630"/>
            <a:chExt cx="2397" cy="342"/>
          </a:xfrm>
        </p:grpSpPr>
        <p:sp>
          <p:nvSpPr>
            <p:cNvPr id="73793" name="Text Box 79"/>
            <p:cNvSpPr txBox="1">
              <a:spLocks noChangeArrowheads="1"/>
            </p:cNvSpPr>
            <p:nvPr/>
          </p:nvSpPr>
          <p:spPr bwMode="auto">
            <a:xfrm>
              <a:off x="446" y="2656"/>
              <a:ext cx="2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华文楷体" pitchFamily="2" charset="-122"/>
                  <a:ea typeface="华文楷体" pitchFamily="2" charset="-122"/>
                </a:rPr>
                <a:t>当</a:t>
              </a:r>
              <a:r>
                <a:rPr kumimoji="1" lang="en-US" altLang="zh-CN" b="1" i="1">
                  <a:latin typeface="华文楷体" pitchFamily="2" charset="-122"/>
                  <a:ea typeface="华文楷体" pitchFamily="2" charset="-122"/>
                </a:rPr>
                <a:t>R</a:t>
              </a:r>
              <a:r>
                <a:rPr kumimoji="1" lang="zh-CN" altLang="en-US" b="1">
                  <a:latin typeface="华文楷体" pitchFamily="2" charset="-122"/>
                  <a:ea typeface="华文楷体" pitchFamily="2" charset="-122"/>
                </a:rPr>
                <a:t>很大时，             很小</a:t>
              </a:r>
            </a:p>
          </p:txBody>
        </p:sp>
        <p:graphicFrame>
          <p:nvGraphicFramePr>
            <p:cNvPr id="73742" name="Object 71"/>
            <p:cNvGraphicFramePr>
              <a:graphicFrameLocks noChangeAspect="1"/>
            </p:cNvGraphicFramePr>
            <p:nvPr/>
          </p:nvGraphicFramePr>
          <p:xfrm>
            <a:off x="1446" y="2630"/>
            <a:ext cx="789" cy="342"/>
          </p:xfrm>
          <a:graphic>
            <a:graphicData uri="http://schemas.openxmlformats.org/presentationml/2006/ole">
              <p:oleObj spid="_x0000_s112654" name="Equation" r:id="rId9" imgW="466790" imgH="200070" progId="">
                <p:embed/>
              </p:oleObj>
            </a:graphicData>
          </a:graphic>
        </p:graphicFrame>
      </p:grpSp>
      <p:graphicFrame>
        <p:nvGraphicFramePr>
          <p:cNvPr id="497745" name="Object 81"/>
          <p:cNvGraphicFramePr>
            <a:graphicFrameLocks noChangeAspect="1"/>
          </p:cNvGraphicFramePr>
          <p:nvPr/>
        </p:nvGraphicFramePr>
        <p:xfrm>
          <a:off x="3592513" y="5357813"/>
          <a:ext cx="1317625" cy="822325"/>
        </p:xfrm>
        <a:graphic>
          <a:graphicData uri="http://schemas.openxmlformats.org/presentationml/2006/ole">
            <p:oleObj spid="_x0000_s112648" name="Equation" r:id="rId10" imgW="780954" imgH="476280" progId="">
              <p:embed/>
            </p:oleObj>
          </a:graphicData>
        </a:graphic>
      </p:graphicFrame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1006475" y="1082675"/>
            <a:ext cx="2840038" cy="1819275"/>
            <a:chOff x="1846" y="1834"/>
            <a:chExt cx="1789" cy="1146"/>
          </a:xfrm>
        </p:grpSpPr>
        <p:sp>
          <p:nvSpPr>
            <p:cNvPr id="73771" name="Rectangle 140"/>
            <p:cNvSpPr>
              <a:spLocks noChangeArrowheads="1"/>
            </p:cNvSpPr>
            <p:nvPr/>
          </p:nvSpPr>
          <p:spPr bwMode="auto">
            <a:xfrm>
              <a:off x="2671" y="2432"/>
              <a:ext cx="210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kumimoji="1" lang="en-US" altLang="zh-CN" sz="1800" i="1">
                  <a:ea typeface="宋体" pitchFamily="2" charset="-122"/>
                </a:rPr>
                <a:t>C</a:t>
              </a:r>
            </a:p>
          </p:txBody>
        </p:sp>
        <p:sp>
          <p:nvSpPr>
            <p:cNvPr id="73772" name="Line 141"/>
            <p:cNvSpPr>
              <a:spLocks noChangeShapeType="1"/>
            </p:cNvSpPr>
            <p:nvPr/>
          </p:nvSpPr>
          <p:spPr bwMode="auto">
            <a:xfrm>
              <a:off x="2626" y="2134"/>
              <a:ext cx="871" cy="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3" name="Line 142"/>
            <p:cNvSpPr>
              <a:spLocks noChangeShapeType="1"/>
            </p:cNvSpPr>
            <p:nvPr/>
          </p:nvSpPr>
          <p:spPr bwMode="auto">
            <a:xfrm flipV="1">
              <a:off x="2003" y="2134"/>
              <a:ext cx="350" cy="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4" name="Line 143"/>
            <p:cNvSpPr>
              <a:spLocks noChangeShapeType="1"/>
            </p:cNvSpPr>
            <p:nvPr/>
          </p:nvSpPr>
          <p:spPr bwMode="auto">
            <a:xfrm flipV="1">
              <a:off x="2991" y="2570"/>
              <a:ext cx="0" cy="38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5" name="Rectangle 144"/>
            <p:cNvSpPr>
              <a:spLocks noChangeArrowheads="1"/>
            </p:cNvSpPr>
            <p:nvPr/>
          </p:nvSpPr>
          <p:spPr bwMode="auto">
            <a:xfrm rot="5400000" flipH="1" flipV="1">
              <a:off x="2443" y="1997"/>
              <a:ext cx="102" cy="264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3776" name="Line 145"/>
            <p:cNvSpPr>
              <a:spLocks noChangeShapeType="1"/>
            </p:cNvSpPr>
            <p:nvPr/>
          </p:nvSpPr>
          <p:spPr bwMode="auto">
            <a:xfrm flipH="1" flipV="1">
              <a:off x="1986" y="2951"/>
              <a:ext cx="1511" cy="1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7" name="Rectangle 146"/>
            <p:cNvSpPr>
              <a:spLocks noChangeArrowheads="1"/>
            </p:cNvSpPr>
            <p:nvPr/>
          </p:nvSpPr>
          <p:spPr bwMode="auto">
            <a:xfrm>
              <a:off x="2353" y="1834"/>
              <a:ext cx="321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chemeClr val="tx2"/>
                  </a:solidFill>
                  <a:ea typeface="宋体" pitchFamily="2" charset="-122"/>
                </a:rPr>
                <a:t>R</a:t>
              </a:r>
            </a:p>
          </p:txBody>
        </p:sp>
        <p:graphicFrame>
          <p:nvGraphicFramePr>
            <p:cNvPr id="73738" name="Object 14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846" y="2399"/>
            <a:ext cx="258" cy="305"/>
          </p:xfrm>
          <a:graphic>
            <a:graphicData uri="http://schemas.openxmlformats.org/presentationml/2006/ole">
              <p:oleObj spid="_x0000_s112650" name="Equation" r:id="rId11" imgW="161810" imgH="247590" progId="">
                <p:embed/>
              </p:oleObj>
            </a:graphicData>
          </a:graphic>
        </p:graphicFrame>
        <p:grpSp>
          <p:nvGrpSpPr>
            <p:cNvPr id="4" name="Group 148"/>
            <p:cNvGrpSpPr>
              <a:grpSpLocks/>
            </p:cNvGrpSpPr>
            <p:nvPr/>
          </p:nvGrpSpPr>
          <p:grpSpPr bwMode="auto">
            <a:xfrm rot="5400000">
              <a:off x="2943" y="2425"/>
              <a:ext cx="86" cy="228"/>
              <a:chOff x="4177" y="625"/>
              <a:chExt cx="89" cy="241"/>
            </a:xfrm>
          </p:grpSpPr>
          <p:sp>
            <p:nvSpPr>
              <p:cNvPr id="73791" name="Line 149"/>
              <p:cNvSpPr>
                <a:spLocks noChangeShapeType="1"/>
              </p:cNvSpPr>
              <p:nvPr/>
            </p:nvSpPr>
            <p:spPr bwMode="auto">
              <a:xfrm flipH="1">
                <a:off x="4177" y="625"/>
                <a:ext cx="0" cy="241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92" name="Line 150"/>
              <p:cNvSpPr>
                <a:spLocks noChangeShapeType="1"/>
              </p:cNvSpPr>
              <p:nvPr/>
            </p:nvSpPr>
            <p:spPr bwMode="auto">
              <a:xfrm flipH="1">
                <a:off x="4266" y="625"/>
                <a:ext cx="0" cy="241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3739" name="Object 15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347" y="2358"/>
            <a:ext cx="288" cy="353"/>
          </p:xfrm>
          <a:graphic>
            <a:graphicData uri="http://schemas.openxmlformats.org/presentationml/2006/ole">
              <p:oleObj spid="_x0000_s112651" name="Equation" r:id="rId12" imgW="161810" imgH="200070" progId="">
                <p:embed/>
              </p:oleObj>
            </a:graphicData>
          </a:graphic>
        </p:graphicFrame>
        <p:sp>
          <p:nvSpPr>
            <p:cNvPr id="73779" name="Oval 152"/>
            <p:cNvSpPr>
              <a:spLocks noChangeArrowheads="1"/>
            </p:cNvSpPr>
            <p:nvPr/>
          </p:nvSpPr>
          <p:spPr bwMode="auto">
            <a:xfrm>
              <a:off x="1938" y="2927"/>
              <a:ext cx="45" cy="45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3780" name="Oval 153"/>
            <p:cNvSpPr>
              <a:spLocks noChangeArrowheads="1"/>
            </p:cNvSpPr>
            <p:nvPr/>
          </p:nvSpPr>
          <p:spPr bwMode="auto">
            <a:xfrm>
              <a:off x="1961" y="2112"/>
              <a:ext cx="44" cy="45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3781" name="Oval 154"/>
            <p:cNvSpPr>
              <a:spLocks noChangeArrowheads="1"/>
            </p:cNvSpPr>
            <p:nvPr/>
          </p:nvSpPr>
          <p:spPr bwMode="auto">
            <a:xfrm>
              <a:off x="3495" y="2935"/>
              <a:ext cx="45" cy="45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3782" name="Oval 155"/>
            <p:cNvSpPr>
              <a:spLocks noChangeArrowheads="1"/>
            </p:cNvSpPr>
            <p:nvPr/>
          </p:nvSpPr>
          <p:spPr bwMode="auto">
            <a:xfrm>
              <a:off x="3476" y="2101"/>
              <a:ext cx="45" cy="45"/>
            </a:xfrm>
            <a:prstGeom prst="ellips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3783" name="Text Box 156"/>
            <p:cNvSpPr txBox="1">
              <a:spLocks noChangeArrowheads="1"/>
            </p:cNvSpPr>
            <p:nvPr/>
          </p:nvSpPr>
          <p:spPr bwMode="auto">
            <a:xfrm>
              <a:off x="1871" y="2206"/>
              <a:ext cx="19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i="1">
                  <a:solidFill>
                    <a:srgbClr val="FF3300"/>
                  </a:solidFill>
                  <a:ea typeface="宋体" pitchFamily="2" charset="-122"/>
                </a:rPr>
                <a:t>+</a:t>
              </a:r>
            </a:p>
          </p:txBody>
        </p:sp>
        <p:sp>
          <p:nvSpPr>
            <p:cNvPr id="73784" name="Text Box 157"/>
            <p:cNvSpPr txBox="1">
              <a:spLocks noChangeArrowheads="1"/>
            </p:cNvSpPr>
            <p:nvPr/>
          </p:nvSpPr>
          <p:spPr bwMode="auto">
            <a:xfrm>
              <a:off x="1885" y="2644"/>
              <a:ext cx="18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i="1">
                  <a:solidFill>
                    <a:srgbClr val="FF3300"/>
                  </a:solidFill>
                  <a:ea typeface="宋体" pitchFamily="2" charset="-122"/>
                </a:rPr>
                <a:t>_</a:t>
              </a:r>
            </a:p>
          </p:txBody>
        </p:sp>
        <p:sp>
          <p:nvSpPr>
            <p:cNvPr id="73785" name="Text Box 158"/>
            <p:cNvSpPr txBox="1">
              <a:spLocks noChangeArrowheads="1"/>
            </p:cNvSpPr>
            <p:nvPr/>
          </p:nvSpPr>
          <p:spPr bwMode="auto">
            <a:xfrm>
              <a:off x="3376" y="2185"/>
              <a:ext cx="19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i="1">
                  <a:solidFill>
                    <a:srgbClr val="FF3300"/>
                  </a:solidFill>
                  <a:ea typeface="宋体" pitchFamily="2" charset="-122"/>
                </a:rPr>
                <a:t>+</a:t>
              </a:r>
            </a:p>
          </p:txBody>
        </p:sp>
        <p:sp>
          <p:nvSpPr>
            <p:cNvPr id="73786" name="Text Box 159"/>
            <p:cNvSpPr txBox="1">
              <a:spLocks noChangeArrowheads="1"/>
            </p:cNvSpPr>
            <p:nvPr/>
          </p:nvSpPr>
          <p:spPr bwMode="auto">
            <a:xfrm>
              <a:off x="3390" y="2628"/>
              <a:ext cx="18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i="1">
                  <a:solidFill>
                    <a:srgbClr val="FF3300"/>
                  </a:solidFill>
                  <a:ea typeface="宋体" pitchFamily="2" charset="-122"/>
                </a:rPr>
                <a:t>_</a:t>
              </a:r>
            </a:p>
          </p:txBody>
        </p:sp>
        <p:sp>
          <p:nvSpPr>
            <p:cNvPr id="73787" name="Line 160"/>
            <p:cNvSpPr>
              <a:spLocks noChangeShapeType="1"/>
            </p:cNvSpPr>
            <p:nvPr/>
          </p:nvSpPr>
          <p:spPr bwMode="auto">
            <a:xfrm>
              <a:off x="2666" y="2077"/>
              <a:ext cx="342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740" name="Object 16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750" y="1839"/>
            <a:ext cx="133" cy="267"/>
          </p:xfrm>
          <a:graphic>
            <a:graphicData uri="http://schemas.openxmlformats.org/presentationml/2006/ole">
              <p:oleObj spid="_x0000_s112652" name="公式" r:id="rId13" imgW="76177" imgH="152280" progId="Equation.3">
                <p:embed/>
              </p:oleObj>
            </a:graphicData>
          </a:graphic>
        </p:graphicFrame>
        <p:graphicFrame>
          <p:nvGraphicFramePr>
            <p:cNvPr id="73741" name="Object 16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391" y="2104"/>
            <a:ext cx="251" cy="328"/>
          </p:xfrm>
          <a:graphic>
            <a:graphicData uri="http://schemas.openxmlformats.org/presentationml/2006/ole">
              <p:oleObj spid="_x0000_s112653" name="公式" r:id="rId14" imgW="161810" imgH="190620" progId="Equation.3">
                <p:embed/>
              </p:oleObj>
            </a:graphicData>
          </a:graphic>
        </p:graphicFrame>
        <p:sp>
          <p:nvSpPr>
            <p:cNvPr id="73788" name="Text Box 163"/>
            <p:cNvSpPr txBox="1">
              <a:spLocks noChangeArrowheads="1"/>
            </p:cNvSpPr>
            <p:nvPr/>
          </p:nvSpPr>
          <p:spPr bwMode="auto">
            <a:xfrm>
              <a:off x="2175" y="2206"/>
              <a:ext cx="19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i="1">
                  <a:solidFill>
                    <a:srgbClr val="FF3300"/>
                  </a:solidFill>
                  <a:ea typeface="宋体" pitchFamily="2" charset="-122"/>
                </a:rPr>
                <a:t>+</a:t>
              </a:r>
            </a:p>
          </p:txBody>
        </p:sp>
        <p:sp>
          <p:nvSpPr>
            <p:cNvPr id="73789" name="Text Box 164"/>
            <p:cNvSpPr txBox="1">
              <a:spLocks noChangeArrowheads="1"/>
            </p:cNvSpPr>
            <p:nvPr/>
          </p:nvSpPr>
          <p:spPr bwMode="auto">
            <a:xfrm>
              <a:off x="2595" y="2089"/>
              <a:ext cx="18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i="1">
                  <a:solidFill>
                    <a:srgbClr val="FF3300"/>
                  </a:solidFill>
                  <a:ea typeface="宋体" pitchFamily="2" charset="-122"/>
                </a:rPr>
                <a:t>_</a:t>
              </a:r>
            </a:p>
          </p:txBody>
        </p:sp>
        <p:sp>
          <p:nvSpPr>
            <p:cNvPr id="73790" name="Line 165"/>
            <p:cNvSpPr>
              <a:spLocks noChangeShapeType="1"/>
            </p:cNvSpPr>
            <p:nvPr/>
          </p:nvSpPr>
          <p:spPr bwMode="auto">
            <a:xfrm flipV="1">
              <a:off x="2989" y="2131"/>
              <a:ext cx="0" cy="347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86"/>
          <p:cNvGrpSpPr>
            <a:grpSpLocks/>
          </p:cNvGrpSpPr>
          <p:nvPr/>
        </p:nvGrpSpPr>
        <p:grpSpPr bwMode="auto">
          <a:xfrm>
            <a:off x="4767263" y="2381250"/>
            <a:ext cx="3492500" cy="1562100"/>
            <a:chOff x="1927" y="1616"/>
            <a:chExt cx="2200" cy="984"/>
          </a:xfrm>
        </p:grpSpPr>
        <p:graphicFrame>
          <p:nvGraphicFramePr>
            <p:cNvPr id="73737" name="Object 18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351" y="1616"/>
            <a:ext cx="217" cy="323"/>
          </p:xfrm>
          <a:graphic>
            <a:graphicData uri="http://schemas.openxmlformats.org/presentationml/2006/ole">
              <p:oleObj spid="_x0000_s112649" name="Equation" r:id="rId15" imgW="161810" imgH="247590" progId="">
                <p:embed/>
              </p:oleObj>
            </a:graphicData>
          </a:graphic>
        </p:graphicFrame>
        <p:sp>
          <p:nvSpPr>
            <p:cNvPr id="73753" name="Line 188"/>
            <p:cNvSpPr>
              <a:spLocks noChangeShapeType="1"/>
            </p:cNvSpPr>
            <p:nvPr/>
          </p:nvSpPr>
          <p:spPr bwMode="auto">
            <a:xfrm flipV="1">
              <a:off x="2341" y="1807"/>
              <a:ext cx="0" cy="58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4" name="Line 189"/>
            <p:cNvSpPr>
              <a:spLocks noChangeShapeType="1"/>
            </p:cNvSpPr>
            <p:nvPr/>
          </p:nvSpPr>
          <p:spPr bwMode="auto">
            <a:xfrm flipV="1">
              <a:off x="2785" y="2080"/>
              <a:ext cx="0" cy="29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5" name="Line 190"/>
            <p:cNvSpPr>
              <a:spLocks noChangeShapeType="1"/>
            </p:cNvSpPr>
            <p:nvPr/>
          </p:nvSpPr>
          <p:spPr bwMode="auto">
            <a:xfrm flipH="1" flipV="1">
              <a:off x="2330" y="2080"/>
              <a:ext cx="455" cy="10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6" name="Rectangle 191"/>
            <p:cNvSpPr>
              <a:spLocks noChangeArrowheads="1"/>
            </p:cNvSpPr>
            <p:nvPr/>
          </p:nvSpPr>
          <p:spPr bwMode="auto">
            <a:xfrm>
              <a:off x="3151" y="2333"/>
              <a:ext cx="190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itchFamily="2" charset="-122"/>
                </a:rPr>
                <a:t>T</a:t>
              </a:r>
            </a:p>
          </p:txBody>
        </p:sp>
        <p:sp>
          <p:nvSpPr>
            <p:cNvPr id="73757" name="Line 192"/>
            <p:cNvSpPr>
              <a:spLocks noChangeShapeType="1"/>
            </p:cNvSpPr>
            <p:nvPr/>
          </p:nvSpPr>
          <p:spPr bwMode="auto">
            <a:xfrm flipV="1">
              <a:off x="2341" y="2381"/>
              <a:ext cx="1700" cy="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8" name="Line 193"/>
            <p:cNvSpPr>
              <a:spLocks noChangeShapeType="1"/>
            </p:cNvSpPr>
            <p:nvPr/>
          </p:nvSpPr>
          <p:spPr bwMode="auto">
            <a:xfrm flipV="1">
              <a:off x="3746" y="2080"/>
              <a:ext cx="0" cy="29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9" name="Line 194"/>
            <p:cNvSpPr>
              <a:spLocks noChangeShapeType="1"/>
            </p:cNvSpPr>
            <p:nvPr/>
          </p:nvSpPr>
          <p:spPr bwMode="auto">
            <a:xfrm flipH="1">
              <a:off x="3269" y="2090"/>
              <a:ext cx="477" cy="0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0" name="Line 195"/>
            <p:cNvSpPr>
              <a:spLocks noChangeShapeType="1"/>
            </p:cNvSpPr>
            <p:nvPr/>
          </p:nvSpPr>
          <p:spPr bwMode="auto">
            <a:xfrm flipV="1">
              <a:off x="3261" y="2080"/>
              <a:ext cx="0" cy="29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1" name="Rectangle 196"/>
            <p:cNvSpPr>
              <a:spLocks noChangeArrowheads="1"/>
            </p:cNvSpPr>
            <p:nvPr/>
          </p:nvSpPr>
          <p:spPr bwMode="auto">
            <a:xfrm>
              <a:off x="3904" y="2335"/>
              <a:ext cx="223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b="1" i="1">
                  <a:solidFill>
                    <a:schemeClr val="tx2"/>
                  </a:solidFill>
                  <a:ea typeface="宋体" pitchFamily="2" charset="-122"/>
                </a:rPr>
                <a:t>t</a:t>
              </a:r>
            </a:p>
          </p:txBody>
        </p:sp>
        <p:sp>
          <p:nvSpPr>
            <p:cNvPr id="73762" name="Text Box 197"/>
            <p:cNvSpPr txBox="1">
              <a:spLocks noChangeArrowheads="1"/>
            </p:cNvSpPr>
            <p:nvPr/>
          </p:nvSpPr>
          <p:spPr bwMode="auto">
            <a:xfrm>
              <a:off x="1972" y="2135"/>
              <a:ext cx="220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itchFamily="2" charset="-122"/>
                </a:rPr>
                <a:t>U</a:t>
              </a:r>
            </a:p>
          </p:txBody>
        </p:sp>
        <p:sp>
          <p:nvSpPr>
            <p:cNvPr id="73763" name="Line 198"/>
            <p:cNvSpPr>
              <a:spLocks noChangeShapeType="1"/>
            </p:cNvSpPr>
            <p:nvPr/>
          </p:nvSpPr>
          <p:spPr bwMode="auto">
            <a:xfrm>
              <a:off x="2352" y="2458"/>
              <a:ext cx="433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4" name="Line 199"/>
            <p:cNvSpPr>
              <a:spLocks noChangeShapeType="1"/>
            </p:cNvSpPr>
            <p:nvPr/>
          </p:nvSpPr>
          <p:spPr bwMode="auto">
            <a:xfrm>
              <a:off x="2344" y="2376"/>
              <a:ext cx="0" cy="20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5" name="Line 200"/>
            <p:cNvSpPr>
              <a:spLocks noChangeShapeType="1"/>
            </p:cNvSpPr>
            <p:nvPr/>
          </p:nvSpPr>
          <p:spPr bwMode="auto">
            <a:xfrm>
              <a:off x="2785" y="2376"/>
              <a:ext cx="0" cy="204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6" name="Text Box 201"/>
            <p:cNvSpPr txBox="1">
              <a:spLocks noChangeArrowheads="1"/>
            </p:cNvSpPr>
            <p:nvPr/>
          </p:nvSpPr>
          <p:spPr bwMode="auto">
            <a:xfrm>
              <a:off x="2153" y="2369"/>
              <a:ext cx="18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chemeClr val="tx2"/>
                  </a:solidFill>
                  <a:ea typeface="宋体" pitchFamily="2" charset="-122"/>
                </a:rPr>
                <a:t>0</a:t>
              </a:r>
            </a:p>
          </p:txBody>
        </p:sp>
        <p:sp>
          <p:nvSpPr>
            <p:cNvPr id="73767" name="Rectangle 202"/>
            <p:cNvSpPr>
              <a:spLocks noChangeArrowheads="1"/>
            </p:cNvSpPr>
            <p:nvPr/>
          </p:nvSpPr>
          <p:spPr bwMode="auto">
            <a:xfrm>
              <a:off x="2433" y="2086"/>
              <a:ext cx="204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itchFamily="2" charset="-122"/>
                </a:rPr>
                <a:t>t</a:t>
              </a:r>
              <a:r>
                <a:rPr kumimoji="1" lang="en-US" altLang="zh-CN" sz="1800" baseline="-25000">
                  <a:solidFill>
                    <a:srgbClr val="FF3300"/>
                  </a:solidFill>
                  <a:ea typeface="宋体" pitchFamily="2" charset="-122"/>
                </a:rPr>
                <a:t>p</a:t>
              </a:r>
            </a:p>
          </p:txBody>
        </p:sp>
        <p:sp>
          <p:nvSpPr>
            <p:cNvPr id="73768" name="Line 203"/>
            <p:cNvSpPr>
              <a:spLocks noChangeShapeType="1"/>
            </p:cNvSpPr>
            <p:nvPr/>
          </p:nvSpPr>
          <p:spPr bwMode="auto">
            <a:xfrm flipH="1">
              <a:off x="1927" y="2080"/>
              <a:ext cx="4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9" name="Line 204"/>
            <p:cNvSpPr>
              <a:spLocks noChangeShapeType="1"/>
            </p:cNvSpPr>
            <p:nvPr/>
          </p:nvSpPr>
          <p:spPr bwMode="auto">
            <a:xfrm flipH="1">
              <a:off x="1937" y="2377"/>
              <a:ext cx="4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0" name="Line 205"/>
            <p:cNvSpPr>
              <a:spLocks noChangeShapeType="1"/>
            </p:cNvSpPr>
            <p:nvPr/>
          </p:nvSpPr>
          <p:spPr bwMode="auto">
            <a:xfrm flipH="1">
              <a:off x="2223" y="2069"/>
              <a:ext cx="1" cy="3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3752" name="Picture 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56550" y="5611813"/>
            <a:ext cx="1187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7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7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9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49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49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49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49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49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80" grpId="0" build="p" autoUpdateAnimBg="0"/>
      <p:bldP spid="497681" grpId="0"/>
      <p:bldP spid="497683" grpId="0" autoUpdateAnimBg="0"/>
      <p:bldP spid="497731" grpId="0"/>
      <p:bldP spid="497733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633788" y="1881188"/>
            <a:ext cx="2398712" cy="1441450"/>
            <a:chOff x="1585" y="1536"/>
            <a:chExt cx="1879" cy="908"/>
          </a:xfrm>
        </p:grpSpPr>
        <p:sp>
          <p:nvSpPr>
            <p:cNvPr id="74826" name="Line 18"/>
            <p:cNvSpPr>
              <a:spLocks noChangeShapeType="1"/>
            </p:cNvSpPr>
            <p:nvPr/>
          </p:nvSpPr>
          <p:spPr bwMode="auto">
            <a:xfrm>
              <a:off x="1585" y="1536"/>
              <a:ext cx="0" cy="90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7" name="Line 19"/>
            <p:cNvSpPr>
              <a:spLocks noChangeShapeType="1"/>
            </p:cNvSpPr>
            <p:nvPr/>
          </p:nvSpPr>
          <p:spPr bwMode="auto">
            <a:xfrm>
              <a:off x="2213" y="1536"/>
              <a:ext cx="0" cy="90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8" name="Line 20"/>
            <p:cNvSpPr>
              <a:spLocks noChangeShapeType="1"/>
            </p:cNvSpPr>
            <p:nvPr/>
          </p:nvSpPr>
          <p:spPr bwMode="auto">
            <a:xfrm>
              <a:off x="2837" y="1536"/>
              <a:ext cx="0" cy="90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9" name="Line 21"/>
            <p:cNvSpPr>
              <a:spLocks noChangeShapeType="1"/>
            </p:cNvSpPr>
            <p:nvPr/>
          </p:nvSpPr>
          <p:spPr bwMode="auto">
            <a:xfrm>
              <a:off x="3464" y="1536"/>
              <a:ext cx="0" cy="90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8726" name="Arc 38"/>
          <p:cNvSpPr>
            <a:spLocks/>
          </p:cNvSpPr>
          <p:nvPr/>
        </p:nvSpPr>
        <p:spPr bwMode="auto">
          <a:xfrm rot="21467101" flipV="1">
            <a:off x="2824163" y="2868613"/>
            <a:ext cx="800100" cy="458787"/>
          </a:xfrm>
          <a:custGeom>
            <a:avLst/>
            <a:gdLst>
              <a:gd name="T0" fmla="*/ 2147483647 w 21769"/>
              <a:gd name="T1" fmla="*/ 2147483647 h 21600"/>
              <a:gd name="T2" fmla="*/ 0 w 21769"/>
              <a:gd name="T3" fmla="*/ 2147483647 h 21600"/>
              <a:gd name="T4" fmla="*/ 2147483647 w 21769"/>
              <a:gd name="T5" fmla="*/ 0 h 21600"/>
              <a:gd name="T6" fmla="*/ 0 60000 65536"/>
              <a:gd name="T7" fmla="*/ 0 60000 65536"/>
              <a:gd name="T8" fmla="*/ 0 60000 65536"/>
              <a:gd name="T9" fmla="*/ 0 w 21769"/>
              <a:gd name="T10" fmla="*/ 0 h 21600"/>
              <a:gd name="T11" fmla="*/ 21769 w 217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9" h="21600" fill="none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25400" cap="rnd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7" name="Arc 39"/>
          <p:cNvSpPr>
            <a:spLocks/>
          </p:cNvSpPr>
          <p:nvPr/>
        </p:nvSpPr>
        <p:spPr bwMode="auto">
          <a:xfrm rot="132899">
            <a:off x="3625850" y="2836863"/>
            <a:ext cx="796925" cy="381000"/>
          </a:xfrm>
          <a:custGeom>
            <a:avLst/>
            <a:gdLst>
              <a:gd name="T0" fmla="*/ 2147483647 w 21769"/>
              <a:gd name="T1" fmla="*/ 2147483647 h 21600"/>
              <a:gd name="T2" fmla="*/ 0 w 21769"/>
              <a:gd name="T3" fmla="*/ 2147483647 h 21600"/>
              <a:gd name="T4" fmla="*/ 2147483647 w 21769"/>
              <a:gd name="T5" fmla="*/ 0 h 21600"/>
              <a:gd name="T6" fmla="*/ 0 60000 65536"/>
              <a:gd name="T7" fmla="*/ 0 60000 65536"/>
              <a:gd name="T8" fmla="*/ 0 60000 65536"/>
              <a:gd name="T9" fmla="*/ 0 w 21769"/>
              <a:gd name="T10" fmla="*/ 0 h 21600"/>
              <a:gd name="T11" fmla="*/ 21769 w 217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9" h="21600" fill="none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25400" cap="rnd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8" name="Arc 40"/>
          <p:cNvSpPr>
            <a:spLocks/>
          </p:cNvSpPr>
          <p:nvPr/>
        </p:nvSpPr>
        <p:spPr bwMode="auto">
          <a:xfrm rot="21467101" flipV="1">
            <a:off x="4422775" y="2838450"/>
            <a:ext cx="800100" cy="460375"/>
          </a:xfrm>
          <a:custGeom>
            <a:avLst/>
            <a:gdLst>
              <a:gd name="T0" fmla="*/ 2147483647 w 21769"/>
              <a:gd name="T1" fmla="*/ 2147483647 h 21600"/>
              <a:gd name="T2" fmla="*/ 0 w 21769"/>
              <a:gd name="T3" fmla="*/ 2147483647 h 21600"/>
              <a:gd name="T4" fmla="*/ 2147483647 w 21769"/>
              <a:gd name="T5" fmla="*/ 0 h 21600"/>
              <a:gd name="T6" fmla="*/ 0 60000 65536"/>
              <a:gd name="T7" fmla="*/ 0 60000 65536"/>
              <a:gd name="T8" fmla="*/ 0 60000 65536"/>
              <a:gd name="T9" fmla="*/ 0 w 21769"/>
              <a:gd name="T10" fmla="*/ 0 h 21600"/>
              <a:gd name="T11" fmla="*/ 21769 w 217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9" h="21600" fill="none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25400" cap="rnd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9" name="Arc 41"/>
          <p:cNvSpPr>
            <a:spLocks/>
          </p:cNvSpPr>
          <p:nvPr/>
        </p:nvSpPr>
        <p:spPr bwMode="auto">
          <a:xfrm rot="132899">
            <a:off x="5224463" y="2827338"/>
            <a:ext cx="795337" cy="381000"/>
          </a:xfrm>
          <a:custGeom>
            <a:avLst/>
            <a:gdLst>
              <a:gd name="T0" fmla="*/ 2147483647 w 21769"/>
              <a:gd name="T1" fmla="*/ 2147483647 h 21600"/>
              <a:gd name="T2" fmla="*/ 0 w 21769"/>
              <a:gd name="T3" fmla="*/ 2147483647 h 21600"/>
              <a:gd name="T4" fmla="*/ 2147483647 w 21769"/>
              <a:gd name="T5" fmla="*/ 0 h 21600"/>
              <a:gd name="T6" fmla="*/ 0 60000 65536"/>
              <a:gd name="T7" fmla="*/ 0 60000 65536"/>
              <a:gd name="T8" fmla="*/ 0 60000 65536"/>
              <a:gd name="T9" fmla="*/ 0 w 21769"/>
              <a:gd name="T10" fmla="*/ 0 h 21600"/>
              <a:gd name="T11" fmla="*/ 21769 w 217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9" h="21600" fill="none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25400" cap="rnd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30" name="Arc 42"/>
          <p:cNvSpPr>
            <a:spLocks/>
          </p:cNvSpPr>
          <p:nvPr/>
        </p:nvSpPr>
        <p:spPr bwMode="auto">
          <a:xfrm rot="21467101" flipV="1">
            <a:off x="6021388" y="2824163"/>
            <a:ext cx="800100" cy="460375"/>
          </a:xfrm>
          <a:custGeom>
            <a:avLst/>
            <a:gdLst>
              <a:gd name="T0" fmla="*/ 2147483647 w 21769"/>
              <a:gd name="T1" fmla="*/ 2147483647 h 21600"/>
              <a:gd name="T2" fmla="*/ 0 w 21769"/>
              <a:gd name="T3" fmla="*/ 2147483647 h 21600"/>
              <a:gd name="T4" fmla="*/ 2147483647 w 21769"/>
              <a:gd name="T5" fmla="*/ 0 h 21600"/>
              <a:gd name="T6" fmla="*/ 0 60000 65536"/>
              <a:gd name="T7" fmla="*/ 0 60000 65536"/>
              <a:gd name="T8" fmla="*/ 0 60000 65536"/>
              <a:gd name="T9" fmla="*/ 0 w 21769"/>
              <a:gd name="T10" fmla="*/ 0 h 21600"/>
              <a:gd name="T11" fmla="*/ 21769 w 217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9" h="21600" fill="none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25400" cap="rnd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2535238" y="2638425"/>
            <a:ext cx="4640262" cy="366713"/>
            <a:chOff x="1597" y="1662"/>
            <a:chExt cx="2923" cy="231"/>
          </a:xfrm>
        </p:grpSpPr>
        <p:sp>
          <p:nvSpPr>
            <p:cNvPr id="74824" name="Line 52"/>
            <p:cNvSpPr>
              <a:spLocks noChangeShapeType="1"/>
            </p:cNvSpPr>
            <p:nvPr/>
          </p:nvSpPr>
          <p:spPr bwMode="auto">
            <a:xfrm>
              <a:off x="1817" y="1776"/>
              <a:ext cx="27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5" name="Rectangle 53"/>
            <p:cNvSpPr>
              <a:spLocks noChangeArrowheads="1"/>
            </p:cNvSpPr>
            <p:nvPr/>
          </p:nvSpPr>
          <p:spPr bwMode="auto">
            <a:xfrm>
              <a:off x="1597" y="1662"/>
              <a:ext cx="22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itchFamily="2" charset="-122"/>
                </a:rPr>
                <a:t>U</a:t>
              </a: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3621088" y="3352800"/>
            <a:ext cx="2398712" cy="1441450"/>
            <a:chOff x="1585" y="1536"/>
            <a:chExt cx="1879" cy="908"/>
          </a:xfrm>
        </p:grpSpPr>
        <p:sp>
          <p:nvSpPr>
            <p:cNvPr id="74820" name="Line 55"/>
            <p:cNvSpPr>
              <a:spLocks noChangeShapeType="1"/>
            </p:cNvSpPr>
            <p:nvPr/>
          </p:nvSpPr>
          <p:spPr bwMode="auto">
            <a:xfrm>
              <a:off x="1585" y="1536"/>
              <a:ext cx="0" cy="90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1" name="Line 56"/>
            <p:cNvSpPr>
              <a:spLocks noChangeShapeType="1"/>
            </p:cNvSpPr>
            <p:nvPr/>
          </p:nvSpPr>
          <p:spPr bwMode="auto">
            <a:xfrm>
              <a:off x="2213" y="1536"/>
              <a:ext cx="0" cy="90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2" name="Line 57"/>
            <p:cNvSpPr>
              <a:spLocks noChangeShapeType="1"/>
            </p:cNvSpPr>
            <p:nvPr/>
          </p:nvSpPr>
          <p:spPr bwMode="auto">
            <a:xfrm>
              <a:off x="2837" y="1536"/>
              <a:ext cx="0" cy="90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3" name="Line 58"/>
            <p:cNvSpPr>
              <a:spLocks noChangeShapeType="1"/>
            </p:cNvSpPr>
            <p:nvPr/>
          </p:nvSpPr>
          <p:spPr bwMode="auto">
            <a:xfrm>
              <a:off x="3464" y="1536"/>
              <a:ext cx="0" cy="90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44"/>
          <p:cNvGrpSpPr>
            <a:grpSpLocks/>
          </p:cNvGrpSpPr>
          <p:nvPr/>
        </p:nvGrpSpPr>
        <p:grpSpPr bwMode="auto">
          <a:xfrm>
            <a:off x="2525713" y="4097338"/>
            <a:ext cx="4651375" cy="366712"/>
            <a:chOff x="1590" y="2540"/>
            <a:chExt cx="2930" cy="231"/>
          </a:xfrm>
        </p:grpSpPr>
        <p:sp>
          <p:nvSpPr>
            <p:cNvPr id="74818" name="Line 67"/>
            <p:cNvSpPr>
              <a:spLocks noChangeShapeType="1"/>
            </p:cNvSpPr>
            <p:nvPr/>
          </p:nvSpPr>
          <p:spPr bwMode="auto">
            <a:xfrm>
              <a:off x="1817" y="2640"/>
              <a:ext cx="270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19" name="Rectangle 68"/>
            <p:cNvSpPr>
              <a:spLocks noChangeArrowheads="1"/>
            </p:cNvSpPr>
            <p:nvPr/>
          </p:nvSpPr>
          <p:spPr bwMode="auto">
            <a:xfrm>
              <a:off x="1590" y="2540"/>
              <a:ext cx="22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itchFamily="2" charset="-122"/>
                </a:rPr>
                <a:t>U</a:t>
              </a: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2868613" y="4518025"/>
            <a:ext cx="3911600" cy="304800"/>
            <a:chOff x="1056" y="2832"/>
            <a:chExt cx="3120" cy="192"/>
          </a:xfrm>
        </p:grpSpPr>
        <p:sp>
          <p:nvSpPr>
            <p:cNvPr id="74810" name="Line 70"/>
            <p:cNvSpPr>
              <a:spLocks noChangeShapeType="1"/>
            </p:cNvSpPr>
            <p:nvPr/>
          </p:nvSpPr>
          <p:spPr bwMode="auto">
            <a:xfrm flipV="1">
              <a:off x="1056" y="2832"/>
              <a:ext cx="624" cy="192"/>
            </a:xfrm>
            <a:prstGeom prst="line">
              <a:avLst/>
            </a:prstGeom>
            <a:noFill/>
            <a:ln w="222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71"/>
            <p:cNvGrpSpPr>
              <a:grpSpLocks/>
            </p:cNvGrpSpPr>
            <p:nvPr/>
          </p:nvGrpSpPr>
          <p:grpSpPr bwMode="auto">
            <a:xfrm>
              <a:off x="1056" y="2832"/>
              <a:ext cx="3120" cy="192"/>
              <a:chOff x="1056" y="2832"/>
              <a:chExt cx="3120" cy="192"/>
            </a:xfrm>
          </p:grpSpPr>
          <p:sp>
            <p:nvSpPr>
              <p:cNvPr id="74812" name="Line 72"/>
              <p:cNvSpPr>
                <a:spLocks noChangeShapeType="1"/>
              </p:cNvSpPr>
              <p:nvPr/>
            </p:nvSpPr>
            <p:spPr bwMode="auto">
              <a:xfrm flipV="1">
                <a:off x="1056" y="2832"/>
                <a:ext cx="624" cy="192"/>
              </a:xfrm>
              <a:prstGeom prst="line">
                <a:avLst/>
              </a:prstGeom>
              <a:noFill/>
              <a:ln w="222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73"/>
              <p:cNvGrpSpPr>
                <a:grpSpLocks/>
              </p:cNvGrpSpPr>
              <p:nvPr/>
            </p:nvGrpSpPr>
            <p:grpSpPr bwMode="auto">
              <a:xfrm>
                <a:off x="1632" y="2832"/>
                <a:ext cx="1296" cy="144"/>
                <a:chOff x="1632" y="2832"/>
                <a:chExt cx="1296" cy="144"/>
              </a:xfrm>
            </p:grpSpPr>
            <p:sp>
              <p:nvSpPr>
                <p:cNvPr id="74816" name="Line 74"/>
                <p:cNvSpPr>
                  <a:spLocks noChangeShapeType="1"/>
                </p:cNvSpPr>
                <p:nvPr/>
              </p:nvSpPr>
              <p:spPr bwMode="auto">
                <a:xfrm>
                  <a:off x="1632" y="2832"/>
                  <a:ext cx="672" cy="144"/>
                </a:xfrm>
                <a:prstGeom prst="line">
                  <a:avLst/>
                </a:prstGeom>
                <a:noFill/>
                <a:ln w="22225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817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304" y="2832"/>
                  <a:ext cx="624" cy="144"/>
                </a:xfrm>
                <a:prstGeom prst="line">
                  <a:avLst/>
                </a:prstGeom>
                <a:noFill/>
                <a:ln w="22225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4814" name="Line 76"/>
              <p:cNvSpPr>
                <a:spLocks noChangeShapeType="1"/>
              </p:cNvSpPr>
              <p:nvPr/>
            </p:nvSpPr>
            <p:spPr bwMode="auto">
              <a:xfrm>
                <a:off x="2928" y="2832"/>
                <a:ext cx="624" cy="144"/>
              </a:xfrm>
              <a:prstGeom prst="line">
                <a:avLst/>
              </a:prstGeom>
              <a:noFill/>
              <a:ln w="222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5" name="Line 77"/>
              <p:cNvSpPr>
                <a:spLocks noChangeShapeType="1"/>
              </p:cNvSpPr>
              <p:nvPr/>
            </p:nvSpPr>
            <p:spPr bwMode="auto">
              <a:xfrm flipV="1">
                <a:off x="3552" y="2832"/>
                <a:ext cx="624" cy="144"/>
              </a:xfrm>
              <a:prstGeom prst="line">
                <a:avLst/>
              </a:prstGeom>
              <a:noFill/>
              <a:ln w="222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1066800" y="5200650"/>
            <a:ext cx="6896100" cy="522288"/>
            <a:chOff x="559" y="3284"/>
            <a:chExt cx="4344" cy="329"/>
          </a:xfrm>
        </p:grpSpPr>
        <p:sp>
          <p:nvSpPr>
            <p:cNvPr id="74808" name="Text Box 79" descr="40%"/>
            <p:cNvSpPr txBox="1">
              <a:spLocks noChangeArrowheads="1"/>
            </p:cNvSpPr>
            <p:nvPr/>
          </p:nvSpPr>
          <p:spPr bwMode="auto">
            <a:xfrm>
              <a:off x="919" y="3299"/>
              <a:ext cx="3984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="1"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b="1">
                  <a:latin typeface="华文楷体" pitchFamily="2" charset="-122"/>
                  <a:ea typeface="华文楷体" pitchFamily="2" charset="-122"/>
                </a:rPr>
                <a:t>用作示波器的扫描锯齿波电压</a:t>
              </a:r>
            </a:p>
          </p:txBody>
        </p:sp>
        <p:sp>
          <p:nvSpPr>
            <p:cNvPr id="74809" name="Rectangle 80"/>
            <p:cNvSpPr>
              <a:spLocks noChangeArrowheads="1"/>
            </p:cNvSpPr>
            <p:nvPr/>
          </p:nvSpPr>
          <p:spPr bwMode="auto">
            <a:xfrm>
              <a:off x="559" y="3284"/>
              <a:ext cx="546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华文楷体" pitchFamily="2" charset="-122"/>
                  <a:ea typeface="华文楷体" pitchFamily="2" charset="-122"/>
                </a:rPr>
                <a:t>应用</a:t>
              </a:r>
              <a:r>
                <a:rPr kumimoji="1" lang="en-US" altLang="zh-CN" b="1">
                  <a:latin typeface="华文楷体" pitchFamily="2" charset="-122"/>
                  <a:ea typeface="华文楷体" pitchFamily="2" charset="-122"/>
                </a:rPr>
                <a:t>:</a:t>
              </a:r>
            </a:p>
          </p:txBody>
        </p:sp>
      </p:grpSp>
      <p:sp>
        <p:nvSpPr>
          <p:cNvPr id="498769" name="Rectangle 81"/>
          <p:cNvSpPr>
            <a:spLocks noChangeArrowheads="1"/>
          </p:cNvSpPr>
          <p:nvPr/>
        </p:nvSpPr>
        <p:spPr bwMode="auto">
          <a:xfrm>
            <a:off x="1004888" y="665163"/>
            <a:ext cx="9017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波形</a:t>
            </a:r>
          </a:p>
        </p:txBody>
      </p:sp>
      <p:sp>
        <p:nvSpPr>
          <p:cNvPr id="498738" name="Line 50"/>
          <p:cNvSpPr>
            <a:spLocks noChangeShapeType="1"/>
          </p:cNvSpPr>
          <p:nvPr/>
        </p:nvSpPr>
        <p:spPr bwMode="auto">
          <a:xfrm>
            <a:off x="2824163" y="1371600"/>
            <a:ext cx="4291012" cy="0"/>
          </a:xfrm>
          <a:prstGeom prst="line">
            <a:avLst/>
          </a:prstGeom>
          <a:noFill/>
          <a:ln w="254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71"/>
          <p:cNvGrpSpPr>
            <a:grpSpLocks/>
          </p:cNvGrpSpPr>
          <p:nvPr/>
        </p:nvGrpSpPr>
        <p:grpSpPr bwMode="auto">
          <a:xfrm>
            <a:off x="2633663" y="2043113"/>
            <a:ext cx="4918075" cy="1617662"/>
            <a:chOff x="1659" y="1287"/>
            <a:chExt cx="3098" cy="1019"/>
          </a:xfrm>
        </p:grpSpPr>
        <p:graphicFrame>
          <p:nvGraphicFramePr>
            <p:cNvPr id="74763" name="Object 12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84" y="1287"/>
            <a:ext cx="220" cy="260"/>
          </p:xfrm>
          <a:graphic>
            <a:graphicData uri="http://schemas.openxmlformats.org/presentationml/2006/ole">
              <p:oleObj spid="_x0000_s113675" name="Equation" r:id="rId3" imgW="161810" imgH="200070" progId="">
                <p:embed/>
              </p:oleObj>
            </a:graphicData>
          </a:graphic>
        </p:graphicFrame>
        <p:sp>
          <p:nvSpPr>
            <p:cNvPr id="74805" name="Rectangle 121"/>
            <p:cNvSpPr>
              <a:spLocks noChangeArrowheads="1"/>
            </p:cNvSpPr>
            <p:nvPr/>
          </p:nvSpPr>
          <p:spPr bwMode="auto">
            <a:xfrm>
              <a:off x="4535" y="2051"/>
              <a:ext cx="222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b="1" i="1">
                  <a:ea typeface="宋体" pitchFamily="2" charset="-122"/>
                </a:rPr>
                <a:t>t</a:t>
              </a:r>
            </a:p>
          </p:txBody>
        </p:sp>
        <p:sp>
          <p:nvSpPr>
            <p:cNvPr id="74806" name="Line 122"/>
            <p:cNvSpPr>
              <a:spLocks noChangeShapeType="1"/>
            </p:cNvSpPr>
            <p:nvPr/>
          </p:nvSpPr>
          <p:spPr bwMode="auto">
            <a:xfrm flipH="1" flipV="1">
              <a:off x="1784" y="1406"/>
              <a:ext cx="1" cy="67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7" name="Line 123"/>
            <p:cNvSpPr>
              <a:spLocks noChangeShapeType="1"/>
            </p:cNvSpPr>
            <p:nvPr/>
          </p:nvSpPr>
          <p:spPr bwMode="auto">
            <a:xfrm flipV="1">
              <a:off x="1778" y="2078"/>
              <a:ext cx="2863" cy="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764" name="Object 124"/>
            <p:cNvGraphicFramePr>
              <a:graphicFrameLocks noChangeAspect="1"/>
            </p:cNvGraphicFramePr>
            <p:nvPr/>
          </p:nvGraphicFramePr>
          <p:xfrm>
            <a:off x="1659" y="2048"/>
            <a:ext cx="145" cy="153"/>
          </p:xfrm>
          <a:graphic>
            <a:graphicData uri="http://schemas.openxmlformats.org/presentationml/2006/ole">
              <p:oleObj spid="_x0000_s113676" name="Equation" r:id="rId4" imgW="190417" imgH="203112" progId="">
                <p:embed/>
              </p:oleObj>
            </a:graphicData>
          </a:graphic>
        </p:graphicFrame>
        <p:graphicFrame>
          <p:nvGraphicFramePr>
            <p:cNvPr id="74765" name="Object 125"/>
            <p:cNvGraphicFramePr>
              <a:graphicFrameLocks noChangeAspect="1"/>
            </p:cNvGraphicFramePr>
            <p:nvPr/>
          </p:nvGraphicFramePr>
          <p:xfrm>
            <a:off x="2320" y="2130"/>
            <a:ext cx="196" cy="176"/>
          </p:xfrm>
          <a:graphic>
            <a:graphicData uri="http://schemas.openxmlformats.org/presentationml/2006/ole">
              <p:oleObj spid="_x0000_s113677" name="Equation" r:id="rId5" imgW="355292" imgH="266469" progId="">
                <p:embed/>
              </p:oleObj>
            </a:graphicData>
          </a:graphic>
        </p:graphicFrame>
        <p:graphicFrame>
          <p:nvGraphicFramePr>
            <p:cNvPr id="74766" name="Object 126"/>
            <p:cNvGraphicFramePr>
              <a:graphicFrameLocks noChangeAspect="1"/>
            </p:cNvGraphicFramePr>
            <p:nvPr/>
          </p:nvGraphicFramePr>
          <p:xfrm>
            <a:off x="2808" y="2120"/>
            <a:ext cx="118" cy="136"/>
          </p:xfrm>
          <a:graphic>
            <a:graphicData uri="http://schemas.openxmlformats.org/presentationml/2006/ole">
              <p:oleObj spid="_x0000_s113678" name="Equation" r:id="rId6" imgW="164957" imgH="190335" progId="">
                <p:embed/>
              </p:oleObj>
            </a:graphicData>
          </a:graphic>
        </p:graphicFrame>
      </p:grpSp>
      <p:grpSp>
        <p:nvGrpSpPr>
          <p:cNvPr id="11" name="Group 176"/>
          <p:cNvGrpSpPr>
            <a:grpSpLocks/>
          </p:cNvGrpSpPr>
          <p:nvPr/>
        </p:nvGrpSpPr>
        <p:grpSpPr bwMode="auto">
          <a:xfrm>
            <a:off x="2641600" y="3571875"/>
            <a:ext cx="4938713" cy="1550988"/>
            <a:chOff x="1664" y="2250"/>
            <a:chExt cx="3111" cy="977"/>
          </a:xfrm>
        </p:grpSpPr>
        <p:graphicFrame>
          <p:nvGraphicFramePr>
            <p:cNvPr id="74759" name="Object 13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93" y="2250"/>
            <a:ext cx="236" cy="240"/>
          </p:xfrm>
          <a:graphic>
            <a:graphicData uri="http://schemas.openxmlformats.org/presentationml/2006/ole">
              <p:oleObj spid="_x0000_s113671" name="Equation" r:id="rId7" imgW="161810" imgH="200070" progId="">
                <p:embed/>
              </p:oleObj>
            </a:graphicData>
          </a:graphic>
        </p:graphicFrame>
        <p:grpSp>
          <p:nvGrpSpPr>
            <p:cNvPr id="12" name="Group 175"/>
            <p:cNvGrpSpPr>
              <a:grpSpLocks/>
            </p:cNvGrpSpPr>
            <p:nvPr/>
          </p:nvGrpSpPr>
          <p:grpSpPr bwMode="auto">
            <a:xfrm>
              <a:off x="1664" y="2356"/>
              <a:ext cx="3111" cy="871"/>
              <a:chOff x="1664" y="2356"/>
              <a:chExt cx="3111" cy="871"/>
            </a:xfrm>
          </p:grpSpPr>
          <p:sp>
            <p:nvSpPr>
              <p:cNvPr id="74802" name="Rectangle 138"/>
              <p:cNvSpPr>
                <a:spLocks noChangeArrowheads="1"/>
              </p:cNvSpPr>
              <p:nvPr/>
            </p:nvSpPr>
            <p:spPr bwMode="auto">
              <a:xfrm>
                <a:off x="4553" y="2987"/>
                <a:ext cx="222" cy="229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kumimoji="1" lang="en-US" altLang="zh-CN" sz="1800" b="1" i="1">
                    <a:ea typeface="宋体" pitchFamily="2" charset="-122"/>
                  </a:rPr>
                  <a:t>t</a:t>
                </a:r>
              </a:p>
            </p:txBody>
          </p:sp>
          <p:sp>
            <p:nvSpPr>
              <p:cNvPr id="74803" name="Line 139"/>
              <p:cNvSpPr>
                <a:spLocks noChangeShapeType="1"/>
              </p:cNvSpPr>
              <p:nvPr/>
            </p:nvSpPr>
            <p:spPr bwMode="auto">
              <a:xfrm flipH="1" flipV="1">
                <a:off x="1802" y="2356"/>
                <a:ext cx="1" cy="672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4" name="Line 140"/>
              <p:cNvSpPr>
                <a:spLocks noChangeShapeType="1"/>
              </p:cNvSpPr>
              <p:nvPr/>
            </p:nvSpPr>
            <p:spPr bwMode="auto">
              <a:xfrm flipV="1">
                <a:off x="1796" y="3028"/>
                <a:ext cx="2863" cy="8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4760" name="Object 141"/>
              <p:cNvGraphicFramePr>
                <a:graphicFrameLocks noChangeAspect="1"/>
              </p:cNvGraphicFramePr>
              <p:nvPr/>
            </p:nvGraphicFramePr>
            <p:xfrm>
              <a:off x="1664" y="3017"/>
              <a:ext cx="127" cy="135"/>
            </p:xfrm>
            <a:graphic>
              <a:graphicData uri="http://schemas.openxmlformats.org/presentationml/2006/ole">
                <p:oleObj spid="_x0000_s113672" name="Equation" r:id="rId8" imgW="190417" imgH="203112" progId="">
                  <p:embed/>
                </p:oleObj>
              </a:graphicData>
            </a:graphic>
          </p:graphicFrame>
          <p:graphicFrame>
            <p:nvGraphicFramePr>
              <p:cNvPr id="74761" name="Object 142"/>
              <p:cNvGraphicFramePr>
                <a:graphicFrameLocks noChangeAspect="1"/>
              </p:cNvGraphicFramePr>
              <p:nvPr/>
            </p:nvGraphicFramePr>
            <p:xfrm>
              <a:off x="2207" y="3060"/>
              <a:ext cx="222" cy="167"/>
            </p:xfrm>
            <a:graphic>
              <a:graphicData uri="http://schemas.openxmlformats.org/presentationml/2006/ole">
                <p:oleObj spid="_x0000_s113673" name="Equation" r:id="rId9" imgW="355292" imgH="266469" progId="">
                  <p:embed/>
                </p:oleObj>
              </a:graphicData>
            </a:graphic>
          </p:graphicFrame>
          <p:graphicFrame>
            <p:nvGraphicFramePr>
              <p:cNvPr id="74762" name="Object 143"/>
              <p:cNvGraphicFramePr>
                <a:graphicFrameLocks noChangeAspect="1"/>
              </p:cNvGraphicFramePr>
              <p:nvPr/>
            </p:nvGraphicFramePr>
            <p:xfrm>
              <a:off x="2819" y="3057"/>
              <a:ext cx="106" cy="122"/>
            </p:xfrm>
            <a:graphic>
              <a:graphicData uri="http://schemas.openxmlformats.org/presentationml/2006/ole">
                <p:oleObj spid="_x0000_s113674" name="Equation" r:id="rId10" imgW="164957" imgH="190335" progId="">
                  <p:embed/>
                </p:oleObj>
              </a:graphicData>
            </a:graphic>
          </p:graphicFrame>
        </p:grpSp>
      </p:grpSp>
      <p:grpSp>
        <p:nvGrpSpPr>
          <p:cNvPr id="13" name="Group 172"/>
          <p:cNvGrpSpPr>
            <a:grpSpLocks/>
          </p:cNvGrpSpPr>
          <p:nvPr/>
        </p:nvGrpSpPr>
        <p:grpSpPr bwMode="auto">
          <a:xfrm>
            <a:off x="2476500" y="608013"/>
            <a:ext cx="4953000" cy="1633537"/>
            <a:chOff x="1546" y="383"/>
            <a:chExt cx="3120" cy="1029"/>
          </a:xfrm>
        </p:grpSpPr>
        <p:sp>
          <p:nvSpPr>
            <p:cNvPr id="74785" name="Rectangle 149"/>
            <p:cNvSpPr>
              <a:spLocks noChangeArrowheads="1"/>
            </p:cNvSpPr>
            <p:nvPr/>
          </p:nvSpPr>
          <p:spPr bwMode="auto">
            <a:xfrm>
              <a:off x="1572" y="713"/>
              <a:ext cx="233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3300"/>
                  </a:solidFill>
                  <a:ea typeface="宋体" pitchFamily="2" charset="-122"/>
                </a:rPr>
                <a:t>U</a:t>
              </a:r>
            </a:p>
          </p:txBody>
        </p:sp>
        <p:grpSp>
          <p:nvGrpSpPr>
            <p:cNvPr id="14" name="Group 150"/>
            <p:cNvGrpSpPr>
              <a:grpSpLocks/>
            </p:cNvGrpSpPr>
            <p:nvPr/>
          </p:nvGrpSpPr>
          <p:grpSpPr bwMode="auto">
            <a:xfrm>
              <a:off x="1776" y="847"/>
              <a:ext cx="500" cy="360"/>
              <a:chOff x="3232" y="1181"/>
              <a:chExt cx="620" cy="376"/>
            </a:xfrm>
          </p:grpSpPr>
          <p:sp>
            <p:nvSpPr>
              <p:cNvPr id="74799" name="Line 151"/>
              <p:cNvSpPr>
                <a:spLocks noChangeShapeType="1"/>
              </p:cNvSpPr>
              <p:nvPr/>
            </p:nvSpPr>
            <p:spPr bwMode="auto">
              <a:xfrm flipV="1">
                <a:off x="3839" y="1181"/>
                <a:ext cx="0" cy="37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00" name="Line 152"/>
              <p:cNvSpPr>
                <a:spLocks noChangeShapeType="1"/>
              </p:cNvSpPr>
              <p:nvPr/>
            </p:nvSpPr>
            <p:spPr bwMode="auto">
              <a:xfrm flipH="1">
                <a:off x="3232" y="1196"/>
                <a:ext cx="620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787" name="Line 153"/>
            <p:cNvSpPr>
              <a:spLocks noChangeShapeType="1"/>
            </p:cNvSpPr>
            <p:nvPr/>
          </p:nvSpPr>
          <p:spPr bwMode="auto">
            <a:xfrm flipV="1">
              <a:off x="3281" y="851"/>
              <a:ext cx="0" cy="36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8" name="Line 154"/>
            <p:cNvSpPr>
              <a:spLocks noChangeShapeType="1"/>
            </p:cNvSpPr>
            <p:nvPr/>
          </p:nvSpPr>
          <p:spPr bwMode="auto">
            <a:xfrm flipH="1">
              <a:off x="2782" y="865"/>
              <a:ext cx="5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9" name="Line 155"/>
            <p:cNvSpPr>
              <a:spLocks noChangeShapeType="1"/>
            </p:cNvSpPr>
            <p:nvPr/>
          </p:nvSpPr>
          <p:spPr bwMode="auto">
            <a:xfrm flipV="1">
              <a:off x="2778" y="865"/>
              <a:ext cx="0" cy="36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156"/>
            <p:cNvGrpSpPr>
              <a:grpSpLocks/>
            </p:cNvGrpSpPr>
            <p:nvPr/>
          </p:nvGrpSpPr>
          <p:grpSpPr bwMode="auto">
            <a:xfrm>
              <a:off x="3786" y="857"/>
              <a:ext cx="504" cy="375"/>
              <a:chOff x="2206" y="1186"/>
              <a:chExt cx="624" cy="391"/>
            </a:xfrm>
          </p:grpSpPr>
          <p:sp>
            <p:nvSpPr>
              <p:cNvPr id="74796" name="Line 157"/>
              <p:cNvSpPr>
                <a:spLocks noChangeShapeType="1"/>
              </p:cNvSpPr>
              <p:nvPr/>
            </p:nvSpPr>
            <p:spPr bwMode="auto">
              <a:xfrm flipV="1">
                <a:off x="2817" y="1186"/>
                <a:ext cx="0" cy="37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7" name="Line 158"/>
              <p:cNvSpPr>
                <a:spLocks noChangeShapeType="1"/>
              </p:cNvSpPr>
              <p:nvPr/>
            </p:nvSpPr>
            <p:spPr bwMode="auto">
              <a:xfrm flipH="1">
                <a:off x="2210" y="1201"/>
                <a:ext cx="620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8" name="Line 159"/>
              <p:cNvSpPr>
                <a:spLocks noChangeShapeType="1"/>
              </p:cNvSpPr>
              <p:nvPr/>
            </p:nvSpPr>
            <p:spPr bwMode="auto">
              <a:xfrm flipV="1">
                <a:off x="2206" y="1201"/>
                <a:ext cx="0" cy="37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791" name="Line 160"/>
            <p:cNvSpPr>
              <a:spLocks noChangeShapeType="1"/>
            </p:cNvSpPr>
            <p:nvPr/>
          </p:nvSpPr>
          <p:spPr bwMode="auto">
            <a:xfrm flipV="1">
              <a:off x="1773" y="521"/>
              <a:ext cx="0" cy="681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2" name="Rectangle 161"/>
            <p:cNvSpPr>
              <a:spLocks noChangeArrowheads="1"/>
            </p:cNvSpPr>
            <p:nvPr/>
          </p:nvSpPr>
          <p:spPr bwMode="auto">
            <a:xfrm>
              <a:off x="4444" y="1183"/>
              <a:ext cx="222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kumimoji="1" lang="en-US" altLang="zh-CN" sz="1800" b="1" i="1">
                  <a:ea typeface="宋体" pitchFamily="2" charset="-122"/>
                </a:rPr>
                <a:t>t</a:t>
              </a:r>
            </a:p>
          </p:txBody>
        </p:sp>
        <p:sp>
          <p:nvSpPr>
            <p:cNvPr id="74793" name="Line 162"/>
            <p:cNvSpPr>
              <a:spLocks noChangeShapeType="1"/>
            </p:cNvSpPr>
            <p:nvPr/>
          </p:nvSpPr>
          <p:spPr bwMode="auto">
            <a:xfrm flipV="1">
              <a:off x="1766" y="1202"/>
              <a:ext cx="2786" cy="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754" name="Object 163"/>
            <p:cNvGraphicFramePr>
              <a:graphicFrameLocks noChangeAspect="1"/>
            </p:cNvGraphicFramePr>
            <p:nvPr/>
          </p:nvGraphicFramePr>
          <p:xfrm>
            <a:off x="1791" y="383"/>
            <a:ext cx="182" cy="269"/>
          </p:xfrm>
          <a:graphic>
            <a:graphicData uri="http://schemas.openxmlformats.org/presentationml/2006/ole">
              <p:oleObj spid="_x0000_s113666" name="Equation" r:id="rId11" imgW="161810" imgH="247590" progId="">
                <p:embed/>
              </p:oleObj>
            </a:graphicData>
          </a:graphic>
        </p:graphicFrame>
        <p:graphicFrame>
          <p:nvGraphicFramePr>
            <p:cNvPr id="74755" name="Object 164"/>
            <p:cNvGraphicFramePr>
              <a:graphicFrameLocks noChangeAspect="1"/>
            </p:cNvGraphicFramePr>
            <p:nvPr/>
          </p:nvGraphicFramePr>
          <p:xfrm>
            <a:off x="1652" y="1194"/>
            <a:ext cx="133" cy="141"/>
          </p:xfrm>
          <a:graphic>
            <a:graphicData uri="http://schemas.openxmlformats.org/presentationml/2006/ole">
              <p:oleObj spid="_x0000_s113667" name="Equation" r:id="rId12" imgW="190417" imgH="203112" progId="">
                <p:embed/>
              </p:oleObj>
            </a:graphicData>
          </a:graphic>
        </p:graphicFrame>
        <p:graphicFrame>
          <p:nvGraphicFramePr>
            <p:cNvPr id="74756" name="Object 165"/>
            <p:cNvGraphicFramePr>
              <a:graphicFrameLocks noChangeAspect="1"/>
            </p:cNvGraphicFramePr>
            <p:nvPr/>
          </p:nvGraphicFramePr>
          <p:xfrm>
            <a:off x="2270" y="1210"/>
            <a:ext cx="231" cy="174"/>
          </p:xfrm>
          <a:graphic>
            <a:graphicData uri="http://schemas.openxmlformats.org/presentationml/2006/ole">
              <p:oleObj spid="_x0000_s113668" name="Equation" r:id="rId13" imgW="355292" imgH="266469" progId="">
                <p:embed/>
              </p:oleObj>
            </a:graphicData>
          </a:graphic>
        </p:graphicFrame>
        <p:graphicFrame>
          <p:nvGraphicFramePr>
            <p:cNvPr id="74757" name="Object 166"/>
            <p:cNvGraphicFramePr>
              <a:graphicFrameLocks noChangeAspect="1"/>
            </p:cNvGraphicFramePr>
            <p:nvPr/>
          </p:nvGraphicFramePr>
          <p:xfrm>
            <a:off x="2806" y="1218"/>
            <a:ext cx="112" cy="129"/>
          </p:xfrm>
          <a:graphic>
            <a:graphicData uri="http://schemas.openxmlformats.org/presentationml/2006/ole">
              <p:oleObj spid="_x0000_s113669" name="Equation" r:id="rId14" imgW="164957" imgH="190335" progId="">
                <p:embed/>
              </p:oleObj>
            </a:graphicData>
          </a:graphic>
        </p:graphicFrame>
        <p:sp>
          <p:nvSpPr>
            <p:cNvPr id="74794" name="Line 167"/>
            <p:cNvSpPr>
              <a:spLocks noChangeShapeType="1"/>
            </p:cNvSpPr>
            <p:nvPr/>
          </p:nvSpPr>
          <p:spPr bwMode="auto">
            <a:xfrm flipH="1">
              <a:off x="2260" y="1034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5" name="Line 168"/>
            <p:cNvSpPr>
              <a:spLocks noChangeShapeType="1"/>
            </p:cNvSpPr>
            <p:nvPr/>
          </p:nvSpPr>
          <p:spPr bwMode="auto">
            <a:xfrm>
              <a:off x="1546" y="1048"/>
              <a:ext cx="2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758" name="Object 169"/>
            <p:cNvGraphicFramePr>
              <a:graphicFrameLocks noChangeAspect="1"/>
            </p:cNvGraphicFramePr>
            <p:nvPr/>
          </p:nvGraphicFramePr>
          <p:xfrm>
            <a:off x="1942" y="879"/>
            <a:ext cx="173" cy="275"/>
          </p:xfrm>
          <a:graphic>
            <a:graphicData uri="http://schemas.openxmlformats.org/presentationml/2006/ole">
              <p:oleObj spid="_x0000_s113670" name="Equation" r:id="rId15" imgW="164957" imgH="304536" progId="">
                <p:embed/>
              </p:oleObj>
            </a:graphicData>
          </a:graphic>
        </p:graphicFrame>
      </p:grpSp>
      <p:pic>
        <p:nvPicPr>
          <p:cNvPr id="74784" name="Picture 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40675" y="5699125"/>
            <a:ext cx="11874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9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26" grpId="0" animBg="1"/>
      <p:bldP spid="498727" grpId="0" animBg="1"/>
      <p:bldP spid="498728" grpId="0" animBg="1"/>
      <p:bldP spid="498729" grpId="0" animBg="1"/>
      <p:bldP spid="498730" grpId="0" animBg="1"/>
      <p:bldP spid="498769" grpId="0"/>
      <p:bldP spid="4987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9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1477586"/>
              </p:ext>
            </p:extLst>
          </p:nvPr>
        </p:nvGraphicFramePr>
        <p:xfrm>
          <a:off x="611188" y="765175"/>
          <a:ext cx="3516312" cy="2332038"/>
        </p:xfrm>
        <a:graphic>
          <a:graphicData uri="http://schemas.openxmlformats.org/presentationml/2006/ole">
            <p:oleObj spid="_x0000_s8224" name="Equation" r:id="rId3" imgW="1390644" imgH="914490" progId="">
              <p:embed/>
            </p:oleObj>
          </a:graphicData>
        </a:graphic>
      </p:graphicFrame>
      <p:grpSp>
        <p:nvGrpSpPr>
          <p:cNvPr id="252931" name="Group 3"/>
          <p:cNvGrpSpPr>
            <a:grpSpLocks/>
          </p:cNvGrpSpPr>
          <p:nvPr/>
        </p:nvGrpSpPr>
        <p:grpSpPr bwMode="auto">
          <a:xfrm>
            <a:off x="5076827" y="333375"/>
            <a:ext cx="3311525" cy="2420938"/>
            <a:chOff x="3334" y="2795"/>
            <a:chExt cx="2086" cy="1134"/>
          </a:xfrm>
        </p:grpSpPr>
        <p:sp>
          <p:nvSpPr>
            <p:cNvPr id="252932" name="Line 4"/>
            <p:cNvSpPr>
              <a:spLocks noChangeShapeType="1"/>
            </p:cNvSpPr>
            <p:nvPr/>
          </p:nvSpPr>
          <p:spPr bwMode="auto">
            <a:xfrm>
              <a:off x="3629" y="2885"/>
              <a:ext cx="0" cy="1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2933" name="Line 5"/>
            <p:cNvSpPr>
              <a:spLocks noChangeShapeType="1"/>
            </p:cNvSpPr>
            <p:nvPr/>
          </p:nvSpPr>
          <p:spPr bwMode="auto">
            <a:xfrm>
              <a:off x="3518" y="3430"/>
              <a:ext cx="17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2934" name="Text Box 6"/>
            <p:cNvSpPr txBox="1">
              <a:spLocks noChangeArrowheads="1"/>
            </p:cNvSpPr>
            <p:nvPr/>
          </p:nvSpPr>
          <p:spPr bwMode="auto">
            <a:xfrm>
              <a:off x="4811" y="3385"/>
              <a:ext cx="2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52935" name="Text Box 7"/>
            <p:cNvSpPr txBox="1">
              <a:spLocks noChangeArrowheads="1"/>
            </p:cNvSpPr>
            <p:nvPr/>
          </p:nvSpPr>
          <p:spPr bwMode="auto">
            <a:xfrm>
              <a:off x="4109" y="3430"/>
              <a:ext cx="22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52936" name="Text Box 8"/>
            <p:cNvSpPr txBox="1">
              <a:spLocks noChangeArrowheads="1"/>
            </p:cNvSpPr>
            <p:nvPr/>
          </p:nvSpPr>
          <p:spPr bwMode="auto">
            <a:xfrm>
              <a:off x="5014" y="3430"/>
              <a:ext cx="40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t </a:t>
              </a:r>
              <a:r>
                <a:rPr kumimoji="1"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/s</a:t>
              </a:r>
              <a:endPara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52937" name="Text Box 9"/>
            <p:cNvSpPr txBox="1">
              <a:spLocks noChangeArrowheads="1"/>
            </p:cNvSpPr>
            <p:nvPr/>
          </p:nvSpPr>
          <p:spPr bwMode="auto">
            <a:xfrm>
              <a:off x="3445" y="2976"/>
              <a:ext cx="2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52938" name="Line 10"/>
            <p:cNvSpPr>
              <a:spLocks noChangeShapeType="1"/>
            </p:cNvSpPr>
            <p:nvPr/>
          </p:nvSpPr>
          <p:spPr bwMode="auto">
            <a:xfrm>
              <a:off x="3629" y="3112"/>
              <a:ext cx="70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2939" name="Text Box 11"/>
            <p:cNvSpPr txBox="1">
              <a:spLocks noChangeArrowheads="1"/>
            </p:cNvSpPr>
            <p:nvPr/>
          </p:nvSpPr>
          <p:spPr bwMode="auto">
            <a:xfrm>
              <a:off x="3666" y="2795"/>
              <a:ext cx="40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i/A</a:t>
              </a:r>
              <a:endPara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52940" name="Text Box 12"/>
            <p:cNvSpPr txBox="1">
              <a:spLocks noChangeArrowheads="1"/>
            </p:cNvSpPr>
            <p:nvPr/>
          </p:nvSpPr>
          <p:spPr bwMode="auto">
            <a:xfrm>
              <a:off x="3334" y="3521"/>
              <a:ext cx="3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252941" name="Line 13"/>
            <p:cNvSpPr>
              <a:spLocks noChangeShapeType="1"/>
            </p:cNvSpPr>
            <p:nvPr/>
          </p:nvSpPr>
          <p:spPr bwMode="auto">
            <a:xfrm>
              <a:off x="4331" y="3748"/>
              <a:ext cx="701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2942" name="Line 14"/>
            <p:cNvSpPr>
              <a:spLocks noChangeShapeType="1"/>
            </p:cNvSpPr>
            <p:nvPr/>
          </p:nvSpPr>
          <p:spPr bwMode="auto">
            <a:xfrm>
              <a:off x="4331" y="3113"/>
              <a:ext cx="0" cy="63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2943" name="Line 15"/>
            <p:cNvSpPr>
              <a:spLocks noChangeShapeType="1"/>
            </p:cNvSpPr>
            <p:nvPr/>
          </p:nvSpPr>
          <p:spPr bwMode="auto">
            <a:xfrm>
              <a:off x="4996" y="343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900113" y="260350"/>
            <a:ext cx="4032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若已知电流求电容电压，有</a:t>
            </a:r>
          </a:p>
        </p:txBody>
      </p:sp>
      <p:graphicFrame>
        <p:nvGraphicFramePr>
          <p:cNvPr id="2529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9237025"/>
              </p:ext>
            </p:extLst>
          </p:nvPr>
        </p:nvGraphicFramePr>
        <p:xfrm>
          <a:off x="461965" y="3357563"/>
          <a:ext cx="7870825" cy="736600"/>
        </p:xfrm>
        <a:graphic>
          <a:graphicData uri="http://schemas.openxmlformats.org/presentationml/2006/ole">
            <p:oleObj spid="_x0000_s8225" name="Equation" r:id="rId4" imgW="7619910" imgH="647730" progId="">
              <p:embed/>
            </p:oleObj>
          </a:graphicData>
        </a:graphic>
      </p:graphicFrame>
      <p:graphicFrame>
        <p:nvGraphicFramePr>
          <p:cNvPr id="2529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150053"/>
              </p:ext>
            </p:extLst>
          </p:nvPr>
        </p:nvGraphicFramePr>
        <p:xfrm>
          <a:off x="2694784" y="4195559"/>
          <a:ext cx="6092825" cy="1120775"/>
        </p:xfrm>
        <a:graphic>
          <a:graphicData uri="http://schemas.openxmlformats.org/presentationml/2006/ole">
            <p:oleObj spid="_x0000_s8226" name="Equation" r:id="rId5" imgW="2200233" imgH="400140" progId="">
              <p:embed/>
            </p:oleObj>
          </a:graphicData>
        </a:graphic>
      </p:graphicFrame>
      <p:graphicFrame>
        <p:nvGraphicFramePr>
          <p:cNvPr id="2529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997375"/>
              </p:ext>
            </p:extLst>
          </p:nvPr>
        </p:nvGraphicFramePr>
        <p:xfrm>
          <a:off x="250827" y="4221163"/>
          <a:ext cx="2303463" cy="576262"/>
        </p:xfrm>
        <a:graphic>
          <a:graphicData uri="http://schemas.openxmlformats.org/presentationml/2006/ole">
            <p:oleObj spid="_x0000_s8227" name="Equation" r:id="rId6" imgW="800134" imgH="190620" progId="">
              <p:embed/>
            </p:oleObj>
          </a:graphicData>
        </a:graphic>
      </p:graphicFrame>
      <p:graphicFrame>
        <p:nvGraphicFramePr>
          <p:cNvPr id="2529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0366550"/>
              </p:ext>
            </p:extLst>
          </p:nvPr>
        </p:nvGraphicFramePr>
        <p:xfrm>
          <a:off x="395288" y="5300663"/>
          <a:ext cx="1511300" cy="576262"/>
        </p:xfrm>
        <a:graphic>
          <a:graphicData uri="http://schemas.openxmlformats.org/presentationml/2006/ole">
            <p:oleObj spid="_x0000_s8228" name="Equation" r:id="rId7" imgW="523788" imgH="190620" progId="">
              <p:embed/>
            </p:oleObj>
          </a:graphicData>
        </a:graphic>
      </p:graphicFrame>
      <p:graphicFrame>
        <p:nvGraphicFramePr>
          <p:cNvPr id="2529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9618865"/>
              </p:ext>
            </p:extLst>
          </p:nvPr>
        </p:nvGraphicFramePr>
        <p:xfrm>
          <a:off x="2694784" y="5345111"/>
          <a:ext cx="4902200" cy="1120775"/>
        </p:xfrm>
        <a:graphic>
          <a:graphicData uri="http://schemas.openxmlformats.org/presentationml/2006/ole">
            <p:oleObj spid="_x0000_s8229" name="Equation" r:id="rId8" imgW="1771532" imgH="400140" progId="">
              <p:embed/>
            </p:oleObj>
          </a:graphicData>
        </a:graphic>
      </p:graphicFrame>
      <p:sp>
        <p:nvSpPr>
          <p:cNvPr id="252950" name="Text Box 22"/>
          <p:cNvSpPr txBox="1">
            <a:spLocks noChangeArrowheads="1"/>
          </p:cNvSpPr>
          <p:nvPr/>
        </p:nvSpPr>
        <p:spPr bwMode="auto">
          <a:xfrm>
            <a:off x="185740" y="247652"/>
            <a:ext cx="827087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52951" name="Text Box 23"/>
          <p:cNvSpPr txBox="1">
            <a:spLocks noChangeArrowheads="1"/>
          </p:cNvSpPr>
          <p:nvPr/>
        </p:nvSpPr>
        <p:spPr bwMode="auto">
          <a:xfrm>
            <a:off x="-37305" y="3142756"/>
            <a:ext cx="576263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解</a:t>
            </a: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645153"/>
            <a:ext cx="11874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7293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9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90"/>
                                        <p:tgtEl>
                                          <p:spTgt spid="25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8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8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2000"/>
                                        <p:tgtEl>
                                          <p:spTgt spid="25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2000"/>
                                        <p:tgtEl>
                                          <p:spTgt spid="25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2000"/>
                                        <p:tgtEl>
                                          <p:spTgt spid="25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2000"/>
                                        <p:tgtEl>
                                          <p:spTgt spid="25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20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44" grpId="0"/>
      <p:bldP spid="252950" grpId="0" animBg="1"/>
      <p:bldP spid="25295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4325</Words>
  <Application>Microsoft Office PowerPoint</Application>
  <PresentationFormat>全屏显示(4:3)</PresentationFormat>
  <Paragraphs>984</Paragraphs>
  <Slides>84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84</vt:i4>
      </vt:variant>
    </vt:vector>
  </HeadingPairs>
  <TitlesOfParts>
    <vt:vector size="91" baseType="lpstr">
      <vt:lpstr>Office 主题</vt:lpstr>
      <vt:lpstr>1_Office 主题</vt:lpstr>
      <vt:lpstr>Equation</vt:lpstr>
      <vt:lpstr>公式</vt:lpstr>
      <vt:lpstr>Visio</vt:lpstr>
      <vt:lpstr>位图图像</vt:lpstr>
      <vt:lpstr>演示文稿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3.3  一阶电路的零输入响应</vt:lpstr>
      <vt:lpstr>幻灯片 34</vt:lpstr>
      <vt:lpstr>幻灯片 35</vt:lpstr>
      <vt:lpstr>幻灯片 36</vt:lpstr>
      <vt:lpstr>4.时间常数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扩展： 一阶电路的三要素法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扩展： 微分电路与积分电路</vt:lpstr>
      <vt:lpstr>幻灯片 81</vt:lpstr>
      <vt:lpstr>幻灯片 82</vt:lpstr>
      <vt:lpstr>幻灯片 83</vt:lpstr>
      <vt:lpstr>幻灯片 84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(null)</dc:creator>
  <cp:lastModifiedBy>(null)</cp:lastModifiedBy>
  <cp:revision>6</cp:revision>
  <dcterms:created xsi:type="dcterms:W3CDTF">2018-09-28T10:21:35Z</dcterms:created>
  <dcterms:modified xsi:type="dcterms:W3CDTF">2019-10-17T09:44:10Z</dcterms:modified>
</cp:coreProperties>
</file>