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9" r:id="rId3"/>
    <p:sldId id="257" r:id="rId4"/>
    <p:sldId id="272" r:id="rId5"/>
    <p:sldId id="340" r:id="rId6"/>
    <p:sldId id="273" r:id="rId7"/>
    <p:sldId id="341" r:id="rId8"/>
    <p:sldId id="285" r:id="rId9"/>
    <p:sldId id="286" r:id="rId10"/>
    <p:sldId id="287" r:id="rId11"/>
    <p:sldId id="288" r:id="rId12"/>
    <p:sldId id="289" r:id="rId13"/>
    <p:sldId id="290" r:id="rId14"/>
    <p:sldId id="291" r:id="rId15"/>
    <p:sldId id="292" r:id="rId16"/>
    <p:sldId id="274" r:id="rId17"/>
    <p:sldId id="275" r:id="rId18"/>
    <p:sldId id="276" r:id="rId19"/>
    <p:sldId id="277" r:id="rId20"/>
    <p:sldId id="278" r:id="rId21"/>
    <p:sldId id="279" r:id="rId22"/>
    <p:sldId id="280" r:id="rId23"/>
    <p:sldId id="281" r:id="rId24"/>
    <p:sldId id="282" r:id="rId25"/>
    <p:sldId id="283" r:id="rId26"/>
    <p:sldId id="293" r:id="rId27"/>
    <p:sldId id="269" r:id="rId28"/>
    <p:sldId id="270" r:id="rId29"/>
    <p:sldId id="271" r:id="rId30"/>
    <p:sldId id="262" r:id="rId31"/>
    <p:sldId id="294" r:id="rId32"/>
    <p:sldId id="295" r:id="rId33"/>
    <p:sldId id="296" r:id="rId34"/>
    <p:sldId id="297" r:id="rId35"/>
    <p:sldId id="298" r:id="rId36"/>
    <p:sldId id="299" r:id="rId37"/>
    <p:sldId id="300"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01" r:id="rId55"/>
    <p:sldId id="302" r:id="rId56"/>
    <p:sldId id="303" r:id="rId57"/>
    <p:sldId id="304" r:id="rId59"/>
    <p:sldId id="305" r:id="rId60"/>
    <p:sldId id="306" r:id="rId61"/>
    <p:sldId id="307" r:id="rId62"/>
    <p:sldId id="308" r:id="rId63"/>
    <p:sldId id="309" r:id="rId64"/>
    <p:sldId id="310" r:id="rId65"/>
    <p:sldId id="311" r:id="rId66"/>
    <p:sldId id="312" r:id="rId67"/>
    <p:sldId id="339" r:id="rId68"/>
    <p:sldId id="313" r:id="rId69"/>
    <p:sldId id="314" r:id="rId70"/>
    <p:sldId id="315" r:id="rId71"/>
    <p:sldId id="342" r:id="rId72"/>
    <p:sldId id="343" r:id="rId73"/>
    <p:sldId id="316" r:id="rId74"/>
    <p:sldId id="319" r:id="rId75"/>
    <p:sldId id="320" r:id="rId76"/>
    <p:sldId id="318"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notesMaster" Target="notesMasters/notesMaster1.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27.png"/><Relationship Id="rId7" Type="http://schemas.openxmlformats.org/officeDocument/2006/relationships/image" Target="../media/image19.png"/><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39.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55.wmf"/><Relationship Id="rId7" Type="http://schemas.openxmlformats.org/officeDocument/2006/relationships/image" Target="../media/image54.png"/><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0" Type="http://schemas.openxmlformats.org/officeDocument/2006/relationships/image" Target="../media/image57.wmf"/><Relationship Id="rId1" Type="http://schemas.openxmlformats.org/officeDocument/2006/relationships/image" Target="../media/image4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wmf"/><Relationship Id="rId1"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wmf"/><Relationship Id="rId1" Type="http://schemas.openxmlformats.org/officeDocument/2006/relationships/image" Target="../media/image7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wmf"/><Relationship Id="rId1"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84.wmf"/><Relationship Id="rId3" Type="http://schemas.openxmlformats.org/officeDocument/2006/relationships/image" Target="../media/image83.emf"/><Relationship Id="rId2" Type="http://schemas.openxmlformats.org/officeDocument/2006/relationships/image" Target="../media/image81.wmf"/><Relationship Id="rId1" Type="http://schemas.openxmlformats.org/officeDocument/2006/relationships/image" Target="../media/image8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95.wmf"/><Relationship Id="rId5" Type="http://schemas.openxmlformats.org/officeDocument/2006/relationships/image" Target="../media/image94.emf"/><Relationship Id="rId4" Type="http://schemas.openxmlformats.org/officeDocument/2006/relationships/image" Target="../media/image93.emf"/><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wmf"/></Relationships>
</file>

<file path=ppt/drawings/_rels/vmlDrawing35.vml.rels><?xml version="1.0" encoding="UTF-8" standalone="yes"?>
<Relationships xmlns="http://schemas.openxmlformats.org/package/2006/relationships"><Relationship Id="rId5" Type="http://schemas.openxmlformats.org/officeDocument/2006/relationships/image" Target="../media/image99.wmf"/><Relationship Id="rId4" Type="http://schemas.openxmlformats.org/officeDocument/2006/relationships/image" Target="../media/image98.emf"/><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0.wmf"/></Relationships>
</file>

<file path=ppt/drawings/_rels/vmlDrawing36.vml.rels><?xml version="1.0" encoding="UTF-8" standalone="yes"?>
<Relationships xmlns="http://schemas.openxmlformats.org/package/2006/relationships"><Relationship Id="rId6" Type="http://schemas.openxmlformats.org/officeDocument/2006/relationships/image" Target="../media/image105.emf"/><Relationship Id="rId5" Type="http://schemas.openxmlformats.org/officeDocument/2006/relationships/image" Target="../media/image104.wmf"/><Relationship Id="rId4" Type="http://schemas.openxmlformats.org/officeDocument/2006/relationships/image" Target="../media/image103.emf"/><Relationship Id="rId3" Type="http://schemas.openxmlformats.org/officeDocument/2006/relationships/image" Target="../media/image102.emf"/><Relationship Id="rId2" Type="http://schemas.openxmlformats.org/officeDocument/2006/relationships/image" Target="../media/image101.emf"/><Relationship Id="rId1" Type="http://schemas.openxmlformats.org/officeDocument/2006/relationships/image" Target="../media/image100.wmf"/></Relationships>
</file>

<file path=ppt/drawings/_rels/vmlDrawing37.vml.rels><?xml version="1.0" encoding="UTF-8" standalone="yes"?>
<Relationships xmlns="http://schemas.openxmlformats.org/package/2006/relationships"><Relationship Id="rId6" Type="http://schemas.openxmlformats.org/officeDocument/2006/relationships/image" Target="../media/image111.emf"/><Relationship Id="rId5" Type="http://schemas.openxmlformats.org/officeDocument/2006/relationships/image" Target="../media/image110.emf"/><Relationship Id="rId4" Type="http://schemas.openxmlformats.org/officeDocument/2006/relationships/image" Target="../media/image109.emf"/><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wmf"/></Relationships>
</file>

<file path=ppt/drawings/_rels/vmlDrawing38.vml.rels><?xml version="1.0" encoding="UTF-8" standalone="yes"?>
<Relationships xmlns="http://schemas.openxmlformats.org/package/2006/relationships"><Relationship Id="rId6" Type="http://schemas.openxmlformats.org/officeDocument/2006/relationships/image" Target="../media/image117.wmf"/><Relationship Id="rId5" Type="http://schemas.openxmlformats.org/officeDocument/2006/relationships/image" Target="../media/image116.emf"/><Relationship Id="rId4" Type="http://schemas.openxmlformats.org/officeDocument/2006/relationships/image" Target="../media/image115.emf"/><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image" Target="../media/image112.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21.emf"/><Relationship Id="rId3" Type="http://schemas.openxmlformats.org/officeDocument/2006/relationships/image" Target="../media/image120.emf"/><Relationship Id="rId2" Type="http://schemas.openxmlformats.org/officeDocument/2006/relationships/image" Target="../media/image119.emf"/><Relationship Id="rId1" Type="http://schemas.openxmlformats.org/officeDocument/2006/relationships/image" Target="../media/image118.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124.emf"/><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image" Target="../media/image118.wmf"/></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130.emf"/><Relationship Id="rId5" Type="http://schemas.openxmlformats.org/officeDocument/2006/relationships/image" Target="../media/image129.emf"/><Relationship Id="rId4" Type="http://schemas.openxmlformats.org/officeDocument/2006/relationships/image" Target="../media/image128.emf"/><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png"/></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32.emf"/><Relationship Id="rId1" Type="http://schemas.openxmlformats.org/officeDocument/2006/relationships/image" Target="../media/image131.wmf"/></Relationships>
</file>

<file path=ppt/drawings/_rels/vmlDrawing43.vml.rels><?xml version="1.0" encoding="UTF-8" standalone="yes"?>
<Relationships xmlns="http://schemas.openxmlformats.org/package/2006/relationships"><Relationship Id="rId4" Type="http://schemas.openxmlformats.org/officeDocument/2006/relationships/image" Target="../media/image136.emf"/><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emf"/></Relationships>
</file>

<file path=ppt/drawings/_rels/vmlDrawing44.vml.rels><?xml version="1.0" encoding="UTF-8" standalone="yes"?>
<Relationships xmlns="http://schemas.openxmlformats.org/package/2006/relationships"><Relationship Id="rId4" Type="http://schemas.openxmlformats.org/officeDocument/2006/relationships/image" Target="../media/image140.wmf"/><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s>
</file>

<file path=ppt/drawings/_rels/vmlDrawing45.vml.rels><?xml version="1.0" encoding="UTF-8" standalone="yes"?>
<Relationships xmlns="http://schemas.openxmlformats.org/package/2006/relationships"><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151.emf"/><Relationship Id="rId4" Type="http://schemas.openxmlformats.org/officeDocument/2006/relationships/image" Target="../media/image150.wmf"/><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image" Target="../media/image14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8.vml.rels><?xml version="1.0" encoding="UTF-8" standalone="yes"?>
<Relationships xmlns="http://schemas.openxmlformats.org/package/2006/relationships"><Relationship Id="rId7" Type="http://schemas.openxmlformats.org/officeDocument/2006/relationships/image" Target="../media/image19.png"/><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27.png"/></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1-07T14:17: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1028 776,'0'3,"-3"0,2 0,-2-1,1 1,5-2,-3-4,0 0,0 0,0 0,0 0,-2 0,-3 3,1-1,1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1-07T14:17: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800 727,'-1'3,"1"0,3-1,0-2,-1-3,-5 1,2 5,4-2,1-1,-1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1-07T14:17:4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795 721,'-3'0,"2"3,1 2,-1-2,1 0,0 0,3-1,1-2,-1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1-07T14:17:46"/>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794 730,'3'2,"0"0,0-1,0-1,-6 0,0 0,6-2,0 0,-1-2,-1 1,-4 5,0 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1-07T14:17:46"/>
    </inkml:context>
    <inkml:brush xml:id="br0">
      <inkml:brushProperty name="width" value="0.05292" units="cm"/>
      <inkml:brushProperty name="height" value="0.05292" units="cm"/>
      <inkml:brushProperty name="color" value="#000000"/>
      <inkml:brushProperty name="ignorePressure" value="0"/>
    </inkml:brush>
  </inkml:definitions>
  <inkml:trace contextRef="#ctx0" brushRef="#br0">804 718,'0'3,"-1"0,1 0,-2-6,1 6,1 0,0-6,0 8,-2-1,2 0,-1-1,1 0,0-6,0 0,0 0,-2 7,0-1,1 0,0-6,3 0,0 0,0-1,2 1,-6 8,0 0,1-8,4-3,0 2,-2 1,0 0,-2 7,-1-1,1 1,-1 0,1-1,1-8,1 2,1-3,-1 3,1-1,-2 8,-1 1,0-2,1 0,0-6,0 0,1 0,-1 7,-2 0,1-1,1-6,1 0,-1 7,-2 0,1-1,1-6,-3 5,1 1,2-6,2-3,-1 2,-1 8,0-1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2C5B6-F8ED-4182-972E-A3287A64BA0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C5653-A7E3-4BF1-98E5-AA7CA91BE59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BC5653-A7E3-4BF1-98E5-AA7CA91BE59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D3B851-22C4-40F4-A80A-60989B69636C}" type="slidenum">
              <a:rPr lang="en-US" altLang="zh-CN"/>
            </a:fld>
            <a:endParaRPr lang="en-US" altLang="zh-CN"/>
          </a:p>
        </p:txBody>
      </p:sp>
      <p:sp>
        <p:nvSpPr>
          <p:cNvPr id="28674"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ln>
        </p:spPr>
      </p:sp>
      <p:sp>
        <p:nvSpPr>
          <p:cNvPr id="28675" name="Rectangle 3"/>
          <p:cNvSpPr>
            <a:spLocks noGrp="1" noChangeArrowheads="1"/>
          </p:cNvSpPr>
          <p:nvPr>
            <p:ph type="body" idx="1"/>
          </p:nvPr>
        </p:nvSpPr>
        <p:spPr bwMode="auto">
          <a:xfrm>
            <a:off x="914400" y="4335463"/>
            <a:ext cx="5029200" cy="438150"/>
          </a:xfrm>
          <a:prstGeom prst="rect">
            <a:avLst/>
          </a:prstGeo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BC5653-A7E3-4BF1-98E5-AA7CA91BE59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41E969C-04A7-49C0-9585-18FCEFE3F70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B2D611-6AC0-4097-832D-D516F9A12CB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41E969C-04A7-49C0-9585-18FCEFE3F70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B2D611-6AC0-4097-832D-D516F9A12CB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41E969C-04A7-49C0-9585-18FCEFE3F70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B2D611-6AC0-4097-832D-D516F9A12CB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53252"/>
          <p:cNvSpPr>
            <a:spLocks noGrp="1"/>
          </p:cNvSpPr>
          <p:nvPr>
            <p:ph type="dt" sz="half" idx="10"/>
          </p:nvPr>
        </p:nvSpPr>
        <p:spPr/>
        <p:txBody>
          <a:bodyPr/>
          <a:lstStyle>
            <a:lvl1pPr>
              <a:defRPr/>
            </a:lvl1pPr>
          </a:lstStyle>
          <a:p>
            <a:endParaRPr lang="zh-CN" altLang="en-US"/>
          </a:p>
        </p:txBody>
      </p:sp>
      <p:sp>
        <p:nvSpPr>
          <p:cNvPr id="7" name="页脚占位符 53253"/>
          <p:cNvSpPr>
            <a:spLocks noGrp="1"/>
          </p:cNvSpPr>
          <p:nvPr>
            <p:ph type="ftr" sz="quarter" idx="11"/>
          </p:nvPr>
        </p:nvSpPr>
        <p:spPr/>
        <p:txBody>
          <a:bodyPr/>
          <a:lstStyle>
            <a:lvl1pPr>
              <a:defRPr/>
            </a:lvl1pPr>
          </a:lstStyle>
          <a:p>
            <a:endParaRPr lang="zh-CN"/>
          </a:p>
        </p:txBody>
      </p:sp>
      <p:sp>
        <p:nvSpPr>
          <p:cNvPr id="8" name="灯片编号占位符 53254"/>
          <p:cNvSpPr>
            <a:spLocks noGrp="1"/>
          </p:cNvSpPr>
          <p:nvPr>
            <p:ph type="sldNum" sz="quarter" idx="12"/>
          </p:nvPr>
        </p:nvSpPr>
        <p:spPr/>
        <p:txBody>
          <a:bodyPr/>
          <a:lstStyle>
            <a:lvl1pPr>
              <a:defRPr/>
            </a:lvl1pPr>
          </a:lstStyle>
          <a:p>
            <a:fld id="{C589B0C4-775F-49B6-8BED-4C874691B6CD}" type="slidenum">
              <a:rPr lang="en-US" alt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41E969C-04A7-49C0-9585-18FCEFE3F70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B2D611-6AC0-4097-832D-D516F9A12CB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41E969C-04A7-49C0-9585-18FCEFE3F70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B2D611-6AC0-4097-832D-D516F9A12CB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41E969C-04A7-49C0-9585-18FCEFE3F70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B2D611-6AC0-4097-832D-D516F9A12CB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41E969C-04A7-49C0-9585-18FCEFE3F70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B2D611-6AC0-4097-832D-D516F9A12CB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41E969C-04A7-49C0-9585-18FCEFE3F70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B2D611-6AC0-4097-832D-D516F9A12CB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E969C-04A7-49C0-9585-18FCEFE3F70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B2D611-6AC0-4097-832D-D516F9A12CB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41E969C-04A7-49C0-9585-18FCEFE3F70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B2D611-6AC0-4097-832D-D516F9A12CB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41E969C-04A7-49C0-9585-18FCEFE3F70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B2D611-6AC0-4097-832D-D516F9A12CB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E969C-04A7-49C0-9585-18FCEFE3F705}"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2D611-6AC0-4097-832D-D516F9A12CB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12.xml"/><Relationship Id="rId7" Type="http://schemas.openxmlformats.org/officeDocument/2006/relationships/image" Target="../media/image10.wmf"/><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wmf"/><Relationship Id="rId7" Type="http://schemas.openxmlformats.org/officeDocument/2006/relationships/oleObject" Target="../embeddings/oleObject11.bin"/><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 Id="rId3" Type="http://schemas.openxmlformats.org/officeDocument/2006/relationships/oleObject" Target="../embeddings/oleObject9.bin"/><Relationship Id="rId2" Type="http://schemas.openxmlformats.org/officeDocument/2006/relationships/image" Target="../media/image12.wmf"/><Relationship Id="rId10" Type="http://schemas.openxmlformats.org/officeDocument/2006/relationships/vmlDrawing" Target="../drawings/vmlDrawing4.vml"/><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png"/><Relationship Id="rId7" Type="http://schemas.openxmlformats.org/officeDocument/2006/relationships/oleObject" Target="../embeddings/oleObject14.bin"/><Relationship Id="rId6" Type="http://schemas.openxmlformats.org/officeDocument/2006/relationships/slide" Target="slide3.xml"/><Relationship Id="rId5" Type="http://schemas.openxmlformats.org/officeDocument/2006/relationships/image" Target="../media/image19.png"/><Relationship Id="rId4" Type="http://schemas.openxmlformats.org/officeDocument/2006/relationships/oleObject" Target="../embeddings/oleObject13.bin"/><Relationship Id="rId3" Type="http://schemas.openxmlformats.org/officeDocument/2006/relationships/slide" Target="slide24.xml"/><Relationship Id="rId2" Type="http://schemas.openxmlformats.org/officeDocument/2006/relationships/image" Target="../media/image18.png"/><Relationship Id="rId10" Type="http://schemas.openxmlformats.org/officeDocument/2006/relationships/vmlDrawing" Target="../drawings/vmlDrawing6.v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24.wmf"/><Relationship Id="rId7" Type="http://schemas.openxmlformats.org/officeDocument/2006/relationships/oleObject" Target="../embeddings/oleObject19.bin"/><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 Id="rId3" Type="http://schemas.openxmlformats.org/officeDocument/2006/relationships/oleObject" Target="../embeddings/oleObject17.bin"/><Relationship Id="rId2" Type="http://schemas.openxmlformats.org/officeDocument/2006/relationships/image" Target="../media/image20.png"/><Relationship Id="rId17" Type="http://schemas.openxmlformats.org/officeDocument/2006/relationships/vmlDrawing" Target="../drawings/vmlDrawing8.vml"/><Relationship Id="rId16" Type="http://schemas.openxmlformats.org/officeDocument/2006/relationships/slideLayout" Target="../slideLayouts/slideLayout7.xml"/><Relationship Id="rId15" Type="http://schemas.openxmlformats.org/officeDocument/2006/relationships/image" Target="../media/image19.png"/><Relationship Id="rId14" Type="http://schemas.openxmlformats.org/officeDocument/2006/relationships/oleObject" Target="../embeddings/oleObject22.bin"/><Relationship Id="rId13" Type="http://schemas.openxmlformats.org/officeDocument/2006/relationships/slide" Target="slide24.xml"/><Relationship Id="rId12" Type="http://schemas.openxmlformats.org/officeDocument/2006/relationships/image" Target="../media/image26.wmf"/><Relationship Id="rId11" Type="http://schemas.openxmlformats.org/officeDocument/2006/relationships/oleObject" Target="../embeddings/oleObject21.bin"/><Relationship Id="rId10" Type="http://schemas.openxmlformats.org/officeDocument/2006/relationships/image" Target="../media/image25.wmf"/><Relationship Id="rId1"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7.xml"/><Relationship Id="rId7" Type="http://schemas.openxmlformats.org/officeDocument/2006/relationships/image" Target="../media/image19.png"/><Relationship Id="rId6" Type="http://schemas.openxmlformats.org/officeDocument/2006/relationships/oleObject" Target="../embeddings/oleObject24.bin"/><Relationship Id="rId5" Type="http://schemas.openxmlformats.org/officeDocument/2006/relationships/slide" Target="slide2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7.png"/><Relationship Id="rId1"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oleObject" Target="../embeddings/oleObject29.bin"/><Relationship Id="rId7" Type="http://schemas.openxmlformats.org/officeDocument/2006/relationships/image" Target="../media/image30.wmf"/><Relationship Id="rId6" Type="http://schemas.openxmlformats.org/officeDocument/2006/relationships/oleObject" Target="../embeddings/oleObject28.bin"/><Relationship Id="rId5" Type="http://schemas.openxmlformats.org/officeDocument/2006/relationships/image" Target="../media/image29.wmf"/><Relationship Id="rId4" Type="http://schemas.openxmlformats.org/officeDocument/2006/relationships/oleObject" Target="../embeddings/oleObject27.bin"/><Relationship Id="rId3" Type="http://schemas.openxmlformats.org/officeDocument/2006/relationships/oleObject" Target="../embeddings/oleObject26.bin"/><Relationship Id="rId24" Type="http://schemas.openxmlformats.org/officeDocument/2006/relationships/vmlDrawing" Target="../drawings/vmlDrawing10.vml"/><Relationship Id="rId23" Type="http://schemas.openxmlformats.org/officeDocument/2006/relationships/slideLayout" Target="../slideLayouts/slideLayout7.xml"/><Relationship Id="rId22" Type="http://schemas.openxmlformats.org/officeDocument/2006/relationships/image" Target="../media/image34.wmf"/><Relationship Id="rId21" Type="http://schemas.openxmlformats.org/officeDocument/2006/relationships/oleObject" Target="../embeddings/oleObject34.bin"/><Relationship Id="rId20" Type="http://schemas.openxmlformats.org/officeDocument/2006/relationships/image" Target="../media/image27.png"/><Relationship Id="rId2" Type="http://schemas.openxmlformats.org/officeDocument/2006/relationships/image" Target="../media/image28.wmf"/><Relationship Id="rId19" Type="http://schemas.openxmlformats.org/officeDocument/2006/relationships/oleObject" Target="../embeddings/oleObject33.bin"/><Relationship Id="rId18" Type="http://schemas.openxmlformats.org/officeDocument/2006/relationships/image" Target="../media/image19.png"/><Relationship Id="rId17" Type="http://schemas.openxmlformats.org/officeDocument/2006/relationships/oleObject" Target="../embeddings/oleObject32.bin"/><Relationship Id="rId16" Type="http://schemas.openxmlformats.org/officeDocument/2006/relationships/slide" Target="slide24.xml"/><Relationship Id="rId15" Type="http://schemas.openxmlformats.org/officeDocument/2006/relationships/image" Target="../media/image18.png"/><Relationship Id="rId14" Type="http://schemas.openxmlformats.org/officeDocument/2006/relationships/image" Target="../media/image17.png"/><Relationship Id="rId13" Type="http://schemas.openxmlformats.org/officeDocument/2006/relationships/image" Target="../media/image33.wmf"/><Relationship Id="rId12" Type="http://schemas.openxmlformats.org/officeDocument/2006/relationships/oleObject" Target="../embeddings/oleObject31.bin"/><Relationship Id="rId11" Type="http://schemas.openxmlformats.org/officeDocument/2006/relationships/image" Target="../media/image32.wmf"/><Relationship Id="rId10" Type="http://schemas.openxmlformats.org/officeDocument/2006/relationships/oleObject" Target="../embeddings/oleObject30.bin"/><Relationship Id="rId1"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8.wmf"/><Relationship Id="rId7" Type="http://schemas.openxmlformats.org/officeDocument/2006/relationships/oleObject" Target="../embeddings/oleObject38.bin"/><Relationship Id="rId6" Type="http://schemas.openxmlformats.org/officeDocument/2006/relationships/image" Target="../media/image37.wmf"/><Relationship Id="rId5" Type="http://schemas.openxmlformats.org/officeDocument/2006/relationships/oleObject" Target="../embeddings/oleObject37.bin"/><Relationship Id="rId4" Type="http://schemas.openxmlformats.org/officeDocument/2006/relationships/image" Target="../media/image36.wmf"/><Relationship Id="rId3" Type="http://schemas.openxmlformats.org/officeDocument/2006/relationships/oleObject" Target="../embeddings/oleObject36.bin"/><Relationship Id="rId2" Type="http://schemas.openxmlformats.org/officeDocument/2006/relationships/image" Target="../media/image35.wmf"/><Relationship Id="rId10" Type="http://schemas.openxmlformats.org/officeDocument/2006/relationships/vmlDrawing" Target="../drawings/vmlDrawing11.vml"/><Relationship Id="rId1"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7.xml"/><Relationship Id="rId7" Type="http://schemas.openxmlformats.org/officeDocument/2006/relationships/image" Target="../media/image19.png"/><Relationship Id="rId6" Type="http://schemas.openxmlformats.org/officeDocument/2006/relationships/oleObject" Target="../embeddings/oleObject40.bin"/><Relationship Id="rId5" Type="http://schemas.openxmlformats.org/officeDocument/2006/relationships/slide" Target="slide2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39.png"/><Relationship Id="rId1"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7.xml"/><Relationship Id="rId7" Type="http://schemas.openxmlformats.org/officeDocument/2006/relationships/image" Target="../media/image43.jpeg"/><Relationship Id="rId6" Type="http://schemas.openxmlformats.org/officeDocument/2006/relationships/image" Target="../media/image42.wmf"/><Relationship Id="rId5" Type="http://schemas.openxmlformats.org/officeDocument/2006/relationships/oleObject" Target="../embeddings/oleObject43.bin"/><Relationship Id="rId4" Type="http://schemas.openxmlformats.org/officeDocument/2006/relationships/image" Target="../media/image41.wmf"/><Relationship Id="rId3" Type="http://schemas.openxmlformats.org/officeDocument/2006/relationships/oleObject" Target="../embeddings/oleObject42.bin"/><Relationship Id="rId2" Type="http://schemas.openxmlformats.org/officeDocument/2006/relationships/image" Target="../media/image40.wmf"/><Relationship Id="rId1" Type="http://schemas.openxmlformats.org/officeDocument/2006/relationships/oleObject" Target="../embeddings/oleObject41.bin"/></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7.xml"/><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 Id="rId3" Type="http://schemas.openxmlformats.org/officeDocument/2006/relationships/oleObject" Target="../embeddings/oleObject45.bin"/><Relationship Id="rId2" Type="http://schemas.openxmlformats.org/officeDocument/2006/relationships/image" Target="../media/image44.wmf"/><Relationship Id="rId1"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39.png"/><Relationship Id="rId1"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image" Target="../media/image50.wmf"/><Relationship Id="rId7" Type="http://schemas.openxmlformats.org/officeDocument/2006/relationships/oleObject" Target="../embeddings/oleObject51.bin"/><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48.wmf"/><Relationship Id="rId3" Type="http://schemas.openxmlformats.org/officeDocument/2006/relationships/oleObject" Target="../embeddings/oleObject49.bin"/><Relationship Id="rId28" Type="http://schemas.openxmlformats.org/officeDocument/2006/relationships/vmlDrawing" Target="../drawings/vmlDrawing16.vml"/><Relationship Id="rId27" Type="http://schemas.openxmlformats.org/officeDocument/2006/relationships/slideLayout" Target="../slideLayouts/slideLayout2.xml"/><Relationship Id="rId26" Type="http://schemas.openxmlformats.org/officeDocument/2006/relationships/oleObject" Target="../embeddings/oleObject62.bin"/><Relationship Id="rId25" Type="http://schemas.openxmlformats.org/officeDocument/2006/relationships/oleObject" Target="../embeddings/oleObject61.bin"/><Relationship Id="rId24" Type="http://schemas.openxmlformats.org/officeDocument/2006/relationships/image" Target="../media/image57.wmf"/><Relationship Id="rId23" Type="http://schemas.openxmlformats.org/officeDocument/2006/relationships/oleObject" Target="../embeddings/oleObject60.bin"/><Relationship Id="rId22" Type="http://schemas.openxmlformats.org/officeDocument/2006/relationships/image" Target="../media/image56.png"/><Relationship Id="rId21" Type="http://schemas.openxmlformats.org/officeDocument/2006/relationships/oleObject" Target="../embeddings/oleObject59.bin"/><Relationship Id="rId20" Type="http://schemas.openxmlformats.org/officeDocument/2006/relationships/oleObject" Target="../embeddings/oleObject58.bin"/><Relationship Id="rId2" Type="http://schemas.openxmlformats.org/officeDocument/2006/relationships/image" Target="../media/image47.png"/><Relationship Id="rId19" Type="http://schemas.openxmlformats.org/officeDocument/2006/relationships/oleObject" Target="../embeddings/oleObject57.bin"/><Relationship Id="rId18" Type="http://schemas.openxmlformats.org/officeDocument/2006/relationships/image" Target="../media/image55.wmf"/><Relationship Id="rId17" Type="http://schemas.openxmlformats.org/officeDocument/2006/relationships/oleObject" Target="../embeddings/oleObject56.bin"/><Relationship Id="rId16" Type="http://schemas.openxmlformats.org/officeDocument/2006/relationships/image" Target="../media/image54.png"/><Relationship Id="rId15" Type="http://schemas.openxmlformats.org/officeDocument/2006/relationships/oleObject" Target="../embeddings/oleObject55.bin"/><Relationship Id="rId14" Type="http://schemas.openxmlformats.org/officeDocument/2006/relationships/image" Target="../media/image53.wmf"/><Relationship Id="rId13" Type="http://schemas.openxmlformats.org/officeDocument/2006/relationships/oleObject" Target="../embeddings/oleObject54.bin"/><Relationship Id="rId12" Type="http://schemas.openxmlformats.org/officeDocument/2006/relationships/oleObject" Target="../embeddings/oleObject53.bin"/><Relationship Id="rId11" Type="http://schemas.openxmlformats.org/officeDocument/2006/relationships/image" Target="../media/image52.wmf"/><Relationship Id="rId10" Type="http://schemas.openxmlformats.org/officeDocument/2006/relationships/oleObject" Target="../embeddings/oleObject52.bin"/><Relationship Id="rId1" Type="http://schemas.openxmlformats.org/officeDocument/2006/relationships/oleObject" Target="../embeddings/oleObject48.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58.wmf"/><Relationship Id="rId1" Type="http://schemas.openxmlformats.org/officeDocument/2006/relationships/oleObject" Target="../embeddings/oleObject6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7.xml"/><Relationship Id="rId2" Type="http://schemas.openxmlformats.org/officeDocument/2006/relationships/image" Target="../media/image59.wmf"/><Relationship Id="rId1" Type="http://schemas.openxmlformats.org/officeDocument/2006/relationships/oleObject" Target="../embeddings/oleObject64.bin"/></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slide" Target="slide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60.wmf"/><Relationship Id="rId1" Type="http://schemas.openxmlformats.org/officeDocument/2006/relationships/oleObject" Target="../embeddings/oleObject65.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60.wmf"/><Relationship Id="rId1" Type="http://schemas.openxmlformats.org/officeDocument/2006/relationships/oleObject" Target="../embeddings/oleObject66.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image" Target="../media/image64.emf"/><Relationship Id="rId7" Type="http://schemas.openxmlformats.org/officeDocument/2006/relationships/oleObject" Target="../embeddings/oleObject70.bin"/><Relationship Id="rId6" Type="http://schemas.openxmlformats.org/officeDocument/2006/relationships/image" Target="../media/image63.emf"/><Relationship Id="rId5" Type="http://schemas.openxmlformats.org/officeDocument/2006/relationships/oleObject" Target="../embeddings/oleObject69.bin"/><Relationship Id="rId4" Type="http://schemas.openxmlformats.org/officeDocument/2006/relationships/image" Target="../media/image62.emf"/><Relationship Id="rId3" Type="http://schemas.openxmlformats.org/officeDocument/2006/relationships/oleObject" Target="../embeddings/oleObject68.bin"/><Relationship Id="rId2" Type="http://schemas.openxmlformats.org/officeDocument/2006/relationships/image" Target="../media/image61.emf"/><Relationship Id="rId14" Type="http://schemas.openxmlformats.org/officeDocument/2006/relationships/vmlDrawing" Target="../drawings/vmlDrawing21.vml"/><Relationship Id="rId13" Type="http://schemas.openxmlformats.org/officeDocument/2006/relationships/slideLayout" Target="../slideLayouts/slideLayout7.xml"/><Relationship Id="rId12" Type="http://schemas.openxmlformats.org/officeDocument/2006/relationships/image" Target="../media/image66.emf"/><Relationship Id="rId11" Type="http://schemas.openxmlformats.org/officeDocument/2006/relationships/oleObject" Target="../embeddings/oleObject72.bin"/><Relationship Id="rId10" Type="http://schemas.openxmlformats.org/officeDocument/2006/relationships/image" Target="../media/image65.emf"/><Relationship Id="rId1" Type="http://schemas.openxmlformats.org/officeDocument/2006/relationships/oleObject" Target="../embeddings/oleObject67.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68.emf"/><Relationship Id="rId3" Type="http://schemas.openxmlformats.org/officeDocument/2006/relationships/oleObject" Target="../embeddings/oleObject74.bin"/><Relationship Id="rId2" Type="http://schemas.openxmlformats.org/officeDocument/2006/relationships/image" Target="../media/image67.emf"/><Relationship Id="rId1" Type="http://schemas.openxmlformats.org/officeDocument/2006/relationships/oleObject" Target="../embeddings/oleObject7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7.xml"/><Relationship Id="rId6" Type="http://schemas.openxmlformats.org/officeDocument/2006/relationships/image" Target="../media/image71.emf"/><Relationship Id="rId5" Type="http://schemas.openxmlformats.org/officeDocument/2006/relationships/oleObject" Target="../embeddings/oleObject77.bin"/><Relationship Id="rId4" Type="http://schemas.openxmlformats.org/officeDocument/2006/relationships/image" Target="../media/image70.wmf"/><Relationship Id="rId3" Type="http://schemas.openxmlformats.org/officeDocument/2006/relationships/oleObject" Target="../embeddings/oleObject76.bin"/><Relationship Id="rId2" Type="http://schemas.openxmlformats.org/officeDocument/2006/relationships/image" Target="../media/image69.wmf"/><Relationship Id="rId1" Type="http://schemas.openxmlformats.org/officeDocument/2006/relationships/oleObject" Target="../embeddings/oleObject7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72.wmf"/><Relationship Id="rId1" Type="http://schemas.openxmlformats.org/officeDocument/2006/relationships/oleObject" Target="../embeddings/oleObject78.bin"/></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7.xml"/><Relationship Id="rId6" Type="http://schemas.openxmlformats.org/officeDocument/2006/relationships/image" Target="../media/image75.emf"/><Relationship Id="rId5" Type="http://schemas.openxmlformats.org/officeDocument/2006/relationships/oleObject" Target="../embeddings/oleObject81.bin"/><Relationship Id="rId4" Type="http://schemas.openxmlformats.org/officeDocument/2006/relationships/image" Target="../media/image74.wmf"/><Relationship Id="rId3" Type="http://schemas.openxmlformats.org/officeDocument/2006/relationships/oleObject" Target="../embeddings/oleObject80.bin"/><Relationship Id="rId2" Type="http://schemas.openxmlformats.org/officeDocument/2006/relationships/image" Target="../media/image73.wmf"/><Relationship Id="rId1" Type="http://schemas.openxmlformats.org/officeDocument/2006/relationships/oleObject" Target="../embeddings/oleObject79.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7.xml"/><Relationship Id="rId2" Type="http://schemas.openxmlformats.org/officeDocument/2006/relationships/image" Target="../media/image76.wmf"/><Relationship Id="rId1" Type="http://schemas.openxmlformats.org/officeDocument/2006/relationships/oleObject" Target="../embeddings/oleObject8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7.xml"/><Relationship Id="rId2" Type="http://schemas.openxmlformats.org/officeDocument/2006/relationships/image" Target="../media/image77.emf"/><Relationship Id="rId1" Type="http://schemas.openxmlformats.org/officeDocument/2006/relationships/oleObject" Target="../embeddings/oleObject83.bin"/></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7.xml"/><Relationship Id="rId6" Type="http://schemas.openxmlformats.org/officeDocument/2006/relationships/image" Target="../media/image79.emf"/><Relationship Id="rId5" Type="http://schemas.openxmlformats.org/officeDocument/2006/relationships/oleObject" Target="../embeddings/oleObject86.bin"/><Relationship Id="rId4" Type="http://schemas.openxmlformats.org/officeDocument/2006/relationships/image" Target="../media/image78.wmf"/><Relationship Id="rId3" Type="http://schemas.openxmlformats.org/officeDocument/2006/relationships/oleObject" Target="../embeddings/oleObject85.bin"/><Relationship Id="rId2" Type="http://schemas.openxmlformats.org/officeDocument/2006/relationships/image" Target="../media/image69.wmf"/><Relationship Id="rId1" Type="http://schemas.openxmlformats.org/officeDocument/2006/relationships/oleObject" Target="../embeddings/oleObject84.bin"/></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7.xml"/><Relationship Id="rId4" Type="http://schemas.openxmlformats.org/officeDocument/2006/relationships/image" Target="../media/image81.wmf"/><Relationship Id="rId3" Type="http://schemas.openxmlformats.org/officeDocument/2006/relationships/oleObject" Target="../embeddings/oleObject88.bin"/><Relationship Id="rId2" Type="http://schemas.openxmlformats.org/officeDocument/2006/relationships/image" Target="../media/image80.emf"/><Relationship Id="rId1" Type="http://schemas.openxmlformats.org/officeDocument/2006/relationships/oleObject" Target="../embeddings/oleObject87.bin"/></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4.wmf"/><Relationship Id="rId7" Type="http://schemas.openxmlformats.org/officeDocument/2006/relationships/oleObject" Target="../embeddings/oleObject92.bin"/><Relationship Id="rId6" Type="http://schemas.openxmlformats.org/officeDocument/2006/relationships/image" Target="../media/image83.emf"/><Relationship Id="rId5" Type="http://schemas.openxmlformats.org/officeDocument/2006/relationships/oleObject" Target="../embeddings/oleObject91.bin"/><Relationship Id="rId4" Type="http://schemas.openxmlformats.org/officeDocument/2006/relationships/image" Target="../media/image81.wmf"/><Relationship Id="rId3" Type="http://schemas.openxmlformats.org/officeDocument/2006/relationships/oleObject" Target="../embeddings/oleObject90.bin"/><Relationship Id="rId2" Type="http://schemas.openxmlformats.org/officeDocument/2006/relationships/image" Target="../media/image82.wmf"/><Relationship Id="rId10" Type="http://schemas.openxmlformats.org/officeDocument/2006/relationships/vmlDrawing" Target="../drawings/vmlDrawing30.vml"/><Relationship Id="rId1" Type="http://schemas.openxmlformats.org/officeDocument/2006/relationships/oleObject" Target="../embeddings/oleObject89.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7.xml"/><Relationship Id="rId2" Type="http://schemas.openxmlformats.org/officeDocument/2006/relationships/image" Target="../media/image81.wmf"/><Relationship Id="rId1" Type="http://schemas.openxmlformats.org/officeDocument/2006/relationships/oleObject" Target="../embeddings/oleObject93.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5.wmf"/><Relationship Id="rId4" Type="http://schemas.openxmlformats.org/officeDocument/2006/relationships/oleObject" Target="../embeddings/oleObject3.bin"/><Relationship Id="rId3" Type="http://schemas.openxmlformats.org/officeDocument/2006/relationships/image" Target="../media/image1.png"/><Relationship Id="rId2" Type="http://schemas.openxmlformats.org/officeDocument/2006/relationships/image" Target="../media/image4.wmf"/><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8.wmf"/><Relationship Id="rId7" Type="http://schemas.openxmlformats.org/officeDocument/2006/relationships/oleObject" Target="../embeddings/oleObject97.bin"/><Relationship Id="rId6" Type="http://schemas.openxmlformats.org/officeDocument/2006/relationships/image" Target="../media/image87.wmf"/><Relationship Id="rId5" Type="http://schemas.openxmlformats.org/officeDocument/2006/relationships/oleObject" Target="../embeddings/oleObject96.bin"/><Relationship Id="rId4" Type="http://schemas.openxmlformats.org/officeDocument/2006/relationships/image" Target="../media/image86.wmf"/><Relationship Id="rId3" Type="http://schemas.openxmlformats.org/officeDocument/2006/relationships/oleObject" Target="../embeddings/oleObject95.bin"/><Relationship Id="rId2" Type="http://schemas.openxmlformats.org/officeDocument/2006/relationships/image" Target="../media/image85.wmf"/><Relationship Id="rId10" Type="http://schemas.openxmlformats.org/officeDocument/2006/relationships/vmlDrawing" Target="../drawings/vmlDrawing32.vml"/><Relationship Id="rId1" Type="http://schemas.openxmlformats.org/officeDocument/2006/relationships/oleObject" Target="../embeddings/oleObject94.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7.xml"/><Relationship Id="rId2" Type="http://schemas.openxmlformats.org/officeDocument/2006/relationships/image" Target="../media/image89.emf"/><Relationship Id="rId1" Type="http://schemas.openxmlformats.org/officeDocument/2006/relationships/oleObject" Target="../embeddings/oleObject98.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03.bin"/><Relationship Id="rId8" Type="http://schemas.openxmlformats.org/officeDocument/2006/relationships/image" Target="../media/image93.emf"/><Relationship Id="rId7" Type="http://schemas.openxmlformats.org/officeDocument/2006/relationships/oleObject" Target="../embeddings/oleObject102.bin"/><Relationship Id="rId6" Type="http://schemas.openxmlformats.org/officeDocument/2006/relationships/image" Target="../media/image92.emf"/><Relationship Id="rId5" Type="http://schemas.openxmlformats.org/officeDocument/2006/relationships/oleObject" Target="../embeddings/oleObject101.bin"/><Relationship Id="rId4" Type="http://schemas.openxmlformats.org/officeDocument/2006/relationships/image" Target="../media/image91.emf"/><Relationship Id="rId3" Type="http://schemas.openxmlformats.org/officeDocument/2006/relationships/oleObject" Target="../embeddings/oleObject100.bin"/><Relationship Id="rId2" Type="http://schemas.openxmlformats.org/officeDocument/2006/relationships/image" Target="../media/image90.wmf"/><Relationship Id="rId14" Type="http://schemas.openxmlformats.org/officeDocument/2006/relationships/vmlDrawing" Target="../drawings/vmlDrawing34.vml"/><Relationship Id="rId13" Type="http://schemas.openxmlformats.org/officeDocument/2006/relationships/slideLayout" Target="../slideLayouts/slideLayout7.xml"/><Relationship Id="rId12" Type="http://schemas.openxmlformats.org/officeDocument/2006/relationships/image" Target="../media/image95.wmf"/><Relationship Id="rId11" Type="http://schemas.openxmlformats.org/officeDocument/2006/relationships/oleObject" Target="../embeddings/oleObject104.bin"/><Relationship Id="rId10" Type="http://schemas.openxmlformats.org/officeDocument/2006/relationships/image" Target="../media/image94.emf"/><Relationship Id="rId1" Type="http://schemas.openxmlformats.org/officeDocument/2006/relationships/oleObject" Target="../embeddings/oleObject99.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98.emf"/><Relationship Id="rId7" Type="http://schemas.openxmlformats.org/officeDocument/2006/relationships/oleObject" Target="../embeddings/oleObject108.bin"/><Relationship Id="rId6" Type="http://schemas.openxmlformats.org/officeDocument/2006/relationships/image" Target="../media/image97.emf"/><Relationship Id="rId5" Type="http://schemas.openxmlformats.org/officeDocument/2006/relationships/oleObject" Target="../embeddings/oleObject107.bin"/><Relationship Id="rId4" Type="http://schemas.openxmlformats.org/officeDocument/2006/relationships/image" Target="../media/image96.emf"/><Relationship Id="rId3" Type="http://schemas.openxmlformats.org/officeDocument/2006/relationships/oleObject" Target="../embeddings/oleObject106.bin"/><Relationship Id="rId2" Type="http://schemas.openxmlformats.org/officeDocument/2006/relationships/image" Target="../media/image90.wmf"/><Relationship Id="rId12" Type="http://schemas.openxmlformats.org/officeDocument/2006/relationships/vmlDrawing" Target="../drawings/vmlDrawing35.vml"/><Relationship Id="rId11" Type="http://schemas.openxmlformats.org/officeDocument/2006/relationships/slideLayout" Target="../slideLayouts/slideLayout7.xml"/><Relationship Id="rId10" Type="http://schemas.openxmlformats.org/officeDocument/2006/relationships/image" Target="../media/image99.wmf"/><Relationship Id="rId1" Type="http://schemas.openxmlformats.org/officeDocument/2006/relationships/oleObject" Target="../embeddings/oleObject105.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114.bin"/><Relationship Id="rId8" Type="http://schemas.openxmlformats.org/officeDocument/2006/relationships/image" Target="../media/image103.emf"/><Relationship Id="rId7" Type="http://schemas.openxmlformats.org/officeDocument/2006/relationships/oleObject" Target="../embeddings/oleObject113.bin"/><Relationship Id="rId6" Type="http://schemas.openxmlformats.org/officeDocument/2006/relationships/image" Target="../media/image102.emf"/><Relationship Id="rId5" Type="http://schemas.openxmlformats.org/officeDocument/2006/relationships/oleObject" Target="../embeddings/oleObject112.bin"/><Relationship Id="rId4" Type="http://schemas.openxmlformats.org/officeDocument/2006/relationships/image" Target="../media/image101.emf"/><Relationship Id="rId3" Type="http://schemas.openxmlformats.org/officeDocument/2006/relationships/oleObject" Target="../embeddings/oleObject111.bin"/><Relationship Id="rId2" Type="http://schemas.openxmlformats.org/officeDocument/2006/relationships/image" Target="../media/image100.wmf"/><Relationship Id="rId15" Type="http://schemas.openxmlformats.org/officeDocument/2006/relationships/notesSlide" Target="../notesSlides/notesSlide1.xml"/><Relationship Id="rId14" Type="http://schemas.openxmlformats.org/officeDocument/2006/relationships/vmlDrawing" Target="../drawings/vmlDrawing36.vml"/><Relationship Id="rId13" Type="http://schemas.openxmlformats.org/officeDocument/2006/relationships/slideLayout" Target="../slideLayouts/slideLayout7.xml"/><Relationship Id="rId12" Type="http://schemas.openxmlformats.org/officeDocument/2006/relationships/image" Target="../media/image105.emf"/><Relationship Id="rId11" Type="http://schemas.openxmlformats.org/officeDocument/2006/relationships/oleObject" Target="../embeddings/oleObject115.bin"/><Relationship Id="rId10" Type="http://schemas.openxmlformats.org/officeDocument/2006/relationships/image" Target="../media/image104.wmf"/><Relationship Id="rId1" Type="http://schemas.openxmlformats.org/officeDocument/2006/relationships/oleObject" Target="../embeddings/oleObject110.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120.bin"/><Relationship Id="rId8" Type="http://schemas.openxmlformats.org/officeDocument/2006/relationships/image" Target="../media/image109.emf"/><Relationship Id="rId7" Type="http://schemas.openxmlformats.org/officeDocument/2006/relationships/oleObject" Target="../embeddings/oleObject119.bin"/><Relationship Id="rId6" Type="http://schemas.openxmlformats.org/officeDocument/2006/relationships/image" Target="../media/image108.emf"/><Relationship Id="rId5" Type="http://schemas.openxmlformats.org/officeDocument/2006/relationships/oleObject" Target="../embeddings/oleObject118.bin"/><Relationship Id="rId4" Type="http://schemas.openxmlformats.org/officeDocument/2006/relationships/image" Target="../media/image107.emf"/><Relationship Id="rId3" Type="http://schemas.openxmlformats.org/officeDocument/2006/relationships/oleObject" Target="../embeddings/oleObject117.bin"/><Relationship Id="rId2" Type="http://schemas.openxmlformats.org/officeDocument/2006/relationships/image" Target="../media/image106.wmf"/><Relationship Id="rId14" Type="http://schemas.openxmlformats.org/officeDocument/2006/relationships/vmlDrawing" Target="../drawings/vmlDrawing37.vml"/><Relationship Id="rId13" Type="http://schemas.openxmlformats.org/officeDocument/2006/relationships/slideLayout" Target="../slideLayouts/slideLayout7.xml"/><Relationship Id="rId12" Type="http://schemas.openxmlformats.org/officeDocument/2006/relationships/image" Target="../media/image111.emf"/><Relationship Id="rId11" Type="http://schemas.openxmlformats.org/officeDocument/2006/relationships/oleObject" Target="../embeddings/oleObject121.bin"/><Relationship Id="rId10" Type="http://schemas.openxmlformats.org/officeDocument/2006/relationships/image" Target="../media/image110.emf"/><Relationship Id="rId1" Type="http://schemas.openxmlformats.org/officeDocument/2006/relationships/oleObject" Target="../embeddings/oleObject116.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15.emf"/><Relationship Id="rId7" Type="http://schemas.openxmlformats.org/officeDocument/2006/relationships/oleObject" Target="../embeddings/oleObject125.bin"/><Relationship Id="rId6" Type="http://schemas.openxmlformats.org/officeDocument/2006/relationships/image" Target="../media/image114.emf"/><Relationship Id="rId5" Type="http://schemas.openxmlformats.org/officeDocument/2006/relationships/oleObject" Target="../embeddings/oleObject124.bin"/><Relationship Id="rId4" Type="http://schemas.openxmlformats.org/officeDocument/2006/relationships/image" Target="../media/image113.emf"/><Relationship Id="rId3" Type="http://schemas.openxmlformats.org/officeDocument/2006/relationships/oleObject" Target="../embeddings/oleObject123.bin"/><Relationship Id="rId2" Type="http://schemas.openxmlformats.org/officeDocument/2006/relationships/image" Target="../media/image112.wmf"/><Relationship Id="rId14" Type="http://schemas.openxmlformats.org/officeDocument/2006/relationships/vmlDrawing" Target="../drawings/vmlDrawing38.vml"/><Relationship Id="rId13" Type="http://schemas.openxmlformats.org/officeDocument/2006/relationships/slideLayout" Target="../slideLayouts/slideLayout7.xml"/><Relationship Id="rId12" Type="http://schemas.openxmlformats.org/officeDocument/2006/relationships/image" Target="../media/image117.wmf"/><Relationship Id="rId11" Type="http://schemas.openxmlformats.org/officeDocument/2006/relationships/oleObject" Target="../embeddings/oleObject127.bin"/><Relationship Id="rId10" Type="http://schemas.openxmlformats.org/officeDocument/2006/relationships/image" Target="../media/image116.emf"/><Relationship Id="rId1" Type="http://schemas.openxmlformats.org/officeDocument/2006/relationships/oleObject" Target="../embeddings/oleObject122.bin"/></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1.emf"/><Relationship Id="rId7" Type="http://schemas.openxmlformats.org/officeDocument/2006/relationships/oleObject" Target="../embeddings/oleObject131.bin"/><Relationship Id="rId6" Type="http://schemas.openxmlformats.org/officeDocument/2006/relationships/image" Target="../media/image120.emf"/><Relationship Id="rId5" Type="http://schemas.openxmlformats.org/officeDocument/2006/relationships/oleObject" Target="../embeddings/oleObject130.bin"/><Relationship Id="rId4" Type="http://schemas.openxmlformats.org/officeDocument/2006/relationships/image" Target="../media/image119.emf"/><Relationship Id="rId3" Type="http://schemas.openxmlformats.org/officeDocument/2006/relationships/oleObject" Target="../embeddings/oleObject129.bin"/><Relationship Id="rId2" Type="http://schemas.openxmlformats.org/officeDocument/2006/relationships/image" Target="../media/image118.wmf"/><Relationship Id="rId10" Type="http://schemas.openxmlformats.org/officeDocument/2006/relationships/vmlDrawing" Target="../drawings/vmlDrawing39.vml"/><Relationship Id="rId1" Type="http://schemas.openxmlformats.org/officeDocument/2006/relationships/oleObject" Target="../embeddings/oleObject12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4.emf"/><Relationship Id="rId7" Type="http://schemas.openxmlformats.org/officeDocument/2006/relationships/oleObject" Target="../embeddings/oleObject135.bin"/><Relationship Id="rId6" Type="http://schemas.openxmlformats.org/officeDocument/2006/relationships/image" Target="../media/image123.emf"/><Relationship Id="rId5" Type="http://schemas.openxmlformats.org/officeDocument/2006/relationships/oleObject" Target="../embeddings/oleObject134.bin"/><Relationship Id="rId4" Type="http://schemas.openxmlformats.org/officeDocument/2006/relationships/image" Target="../media/image122.emf"/><Relationship Id="rId3" Type="http://schemas.openxmlformats.org/officeDocument/2006/relationships/oleObject" Target="../embeddings/oleObject133.bin"/><Relationship Id="rId2" Type="http://schemas.openxmlformats.org/officeDocument/2006/relationships/image" Target="../media/image118.wmf"/><Relationship Id="rId10" Type="http://schemas.openxmlformats.org/officeDocument/2006/relationships/vmlDrawing" Target="../drawings/vmlDrawing40.vml"/><Relationship Id="rId1" Type="http://schemas.openxmlformats.org/officeDocument/2006/relationships/oleObject" Target="../embeddings/oleObject13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28.emf"/><Relationship Id="rId7" Type="http://schemas.openxmlformats.org/officeDocument/2006/relationships/oleObject" Target="../embeddings/oleObject139.bin"/><Relationship Id="rId6" Type="http://schemas.openxmlformats.org/officeDocument/2006/relationships/image" Target="../media/image127.emf"/><Relationship Id="rId5" Type="http://schemas.openxmlformats.org/officeDocument/2006/relationships/oleObject" Target="../embeddings/oleObject138.bin"/><Relationship Id="rId4" Type="http://schemas.openxmlformats.org/officeDocument/2006/relationships/image" Target="../media/image126.emf"/><Relationship Id="rId3" Type="http://schemas.openxmlformats.org/officeDocument/2006/relationships/oleObject" Target="../embeddings/oleObject137.bin"/><Relationship Id="rId2" Type="http://schemas.openxmlformats.org/officeDocument/2006/relationships/image" Target="../media/image125.png"/><Relationship Id="rId14" Type="http://schemas.openxmlformats.org/officeDocument/2006/relationships/vmlDrawing" Target="../drawings/vmlDrawing41.vml"/><Relationship Id="rId13" Type="http://schemas.openxmlformats.org/officeDocument/2006/relationships/slideLayout" Target="../slideLayouts/slideLayout7.xml"/><Relationship Id="rId12" Type="http://schemas.openxmlformats.org/officeDocument/2006/relationships/image" Target="../media/image130.emf"/><Relationship Id="rId11" Type="http://schemas.openxmlformats.org/officeDocument/2006/relationships/oleObject" Target="../embeddings/oleObject141.bin"/><Relationship Id="rId10" Type="http://schemas.openxmlformats.org/officeDocument/2006/relationships/image" Target="../media/image129.emf"/><Relationship Id="rId1" Type="http://schemas.openxmlformats.org/officeDocument/2006/relationships/oleObject" Target="../embeddings/oleObject136.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7.xml"/><Relationship Id="rId4" Type="http://schemas.openxmlformats.org/officeDocument/2006/relationships/image" Target="../media/image132.emf"/><Relationship Id="rId3" Type="http://schemas.openxmlformats.org/officeDocument/2006/relationships/oleObject" Target="../embeddings/oleObject143.bin"/><Relationship Id="rId2" Type="http://schemas.openxmlformats.org/officeDocument/2006/relationships/image" Target="../media/image131.wmf"/><Relationship Id="rId1" Type="http://schemas.openxmlformats.org/officeDocument/2006/relationships/oleObject" Target="../embeddings/oleObject142.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6.emf"/><Relationship Id="rId7" Type="http://schemas.openxmlformats.org/officeDocument/2006/relationships/oleObject" Target="../embeddings/oleObject147.bin"/><Relationship Id="rId6" Type="http://schemas.openxmlformats.org/officeDocument/2006/relationships/image" Target="../media/image135.emf"/><Relationship Id="rId5" Type="http://schemas.openxmlformats.org/officeDocument/2006/relationships/oleObject" Target="../embeddings/oleObject146.bin"/><Relationship Id="rId4" Type="http://schemas.openxmlformats.org/officeDocument/2006/relationships/image" Target="../media/image134.emf"/><Relationship Id="rId3" Type="http://schemas.openxmlformats.org/officeDocument/2006/relationships/oleObject" Target="../embeddings/oleObject145.bin"/><Relationship Id="rId2" Type="http://schemas.openxmlformats.org/officeDocument/2006/relationships/image" Target="../media/image133.emf"/><Relationship Id="rId10" Type="http://schemas.openxmlformats.org/officeDocument/2006/relationships/vmlDrawing" Target="../drawings/vmlDrawing43.vml"/><Relationship Id="rId1" Type="http://schemas.openxmlformats.org/officeDocument/2006/relationships/oleObject" Target="../embeddings/oleObject144.bin"/></Relationships>
</file>

<file path=ppt/slides/_rels/slide6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0.wmf"/><Relationship Id="rId7" Type="http://schemas.openxmlformats.org/officeDocument/2006/relationships/oleObject" Target="../embeddings/oleObject151.bin"/><Relationship Id="rId6" Type="http://schemas.openxmlformats.org/officeDocument/2006/relationships/image" Target="../media/image139.emf"/><Relationship Id="rId5" Type="http://schemas.openxmlformats.org/officeDocument/2006/relationships/oleObject" Target="../embeddings/oleObject150.bin"/><Relationship Id="rId4" Type="http://schemas.openxmlformats.org/officeDocument/2006/relationships/image" Target="../media/image138.emf"/><Relationship Id="rId3" Type="http://schemas.openxmlformats.org/officeDocument/2006/relationships/oleObject" Target="../embeddings/oleObject149.bin"/><Relationship Id="rId2" Type="http://schemas.openxmlformats.org/officeDocument/2006/relationships/image" Target="../media/image137.emf"/><Relationship Id="rId11" Type="http://schemas.openxmlformats.org/officeDocument/2006/relationships/notesSlide" Target="../notesSlides/notesSlide2.xml"/><Relationship Id="rId10" Type="http://schemas.openxmlformats.org/officeDocument/2006/relationships/vmlDrawing" Target="../drawings/vmlDrawing44.vml"/><Relationship Id="rId1" Type="http://schemas.openxmlformats.org/officeDocument/2006/relationships/oleObject" Target="../embeddings/oleObject148.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156.bin"/><Relationship Id="rId8" Type="http://schemas.openxmlformats.org/officeDocument/2006/relationships/image" Target="../media/image144.wmf"/><Relationship Id="rId7" Type="http://schemas.openxmlformats.org/officeDocument/2006/relationships/oleObject" Target="../embeddings/oleObject155.bin"/><Relationship Id="rId6" Type="http://schemas.openxmlformats.org/officeDocument/2006/relationships/image" Target="../media/image143.wmf"/><Relationship Id="rId5" Type="http://schemas.openxmlformats.org/officeDocument/2006/relationships/oleObject" Target="../embeddings/oleObject154.bin"/><Relationship Id="rId4" Type="http://schemas.openxmlformats.org/officeDocument/2006/relationships/image" Target="../media/image142.wmf"/><Relationship Id="rId3" Type="http://schemas.openxmlformats.org/officeDocument/2006/relationships/oleObject" Target="../embeddings/oleObject153.bin"/><Relationship Id="rId2" Type="http://schemas.openxmlformats.org/officeDocument/2006/relationships/image" Target="../media/image141.wmf"/><Relationship Id="rId14" Type="http://schemas.openxmlformats.org/officeDocument/2006/relationships/vmlDrawing" Target="../drawings/vmlDrawing45.vml"/><Relationship Id="rId13" Type="http://schemas.openxmlformats.org/officeDocument/2006/relationships/slideLayout" Target="../slideLayouts/slideLayout7.xml"/><Relationship Id="rId12" Type="http://schemas.openxmlformats.org/officeDocument/2006/relationships/image" Target="../media/image146.wmf"/><Relationship Id="rId11" Type="http://schemas.openxmlformats.org/officeDocument/2006/relationships/oleObject" Target="../embeddings/oleObject157.bin"/><Relationship Id="rId10" Type="http://schemas.openxmlformats.org/officeDocument/2006/relationships/image" Target="../media/image145.wmf"/><Relationship Id="rId1" Type="http://schemas.openxmlformats.org/officeDocument/2006/relationships/oleObject" Target="../embeddings/oleObject15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162.bin"/><Relationship Id="rId8" Type="http://schemas.openxmlformats.org/officeDocument/2006/relationships/image" Target="../media/image150.wmf"/><Relationship Id="rId7" Type="http://schemas.openxmlformats.org/officeDocument/2006/relationships/oleObject" Target="../embeddings/oleObject161.bin"/><Relationship Id="rId6" Type="http://schemas.openxmlformats.org/officeDocument/2006/relationships/image" Target="../media/image149.emf"/><Relationship Id="rId5" Type="http://schemas.openxmlformats.org/officeDocument/2006/relationships/oleObject" Target="../embeddings/oleObject160.bin"/><Relationship Id="rId4" Type="http://schemas.openxmlformats.org/officeDocument/2006/relationships/image" Target="../media/image148.emf"/><Relationship Id="rId3" Type="http://schemas.openxmlformats.org/officeDocument/2006/relationships/oleObject" Target="../embeddings/oleObject159.bin"/><Relationship Id="rId2" Type="http://schemas.openxmlformats.org/officeDocument/2006/relationships/image" Target="../media/image147.emf"/><Relationship Id="rId13" Type="http://schemas.openxmlformats.org/officeDocument/2006/relationships/notesSlide" Target="../notesSlides/notesSlide3.xml"/><Relationship Id="rId12" Type="http://schemas.openxmlformats.org/officeDocument/2006/relationships/vmlDrawing" Target="../drawings/vmlDrawing46.vml"/><Relationship Id="rId11" Type="http://schemas.openxmlformats.org/officeDocument/2006/relationships/slideLayout" Target="../slideLayouts/slideLayout7.xml"/><Relationship Id="rId10" Type="http://schemas.openxmlformats.org/officeDocument/2006/relationships/image" Target="../media/image151.emf"/><Relationship Id="rId1" Type="http://schemas.openxmlformats.org/officeDocument/2006/relationships/oleObject" Target="../embeddings/oleObject158.bin"/></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2.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2.png"/></Relationships>
</file>

<file path=ppt/slides/_rels/slide74.xml.rels><?xml version="1.0" encoding="UTF-8" standalone="yes"?>
<Relationships xmlns="http://schemas.openxmlformats.org/package/2006/relationships"><Relationship Id="rId9" Type="http://schemas.openxmlformats.org/officeDocument/2006/relationships/image" Target="../media/image157.png"/><Relationship Id="rId8" Type="http://schemas.openxmlformats.org/officeDocument/2006/relationships/customXml" Target="../ink/ink4.xml"/><Relationship Id="rId7" Type="http://schemas.openxmlformats.org/officeDocument/2006/relationships/image" Target="../media/image156.png"/><Relationship Id="rId6" Type="http://schemas.openxmlformats.org/officeDocument/2006/relationships/customXml" Target="../ink/ink3.xml"/><Relationship Id="rId5" Type="http://schemas.openxmlformats.org/officeDocument/2006/relationships/image" Target="../media/image155.png"/><Relationship Id="rId4" Type="http://schemas.openxmlformats.org/officeDocument/2006/relationships/customXml" Target="../ink/ink2.xml"/><Relationship Id="rId3" Type="http://schemas.openxmlformats.org/officeDocument/2006/relationships/image" Target="../media/image154.png"/><Relationship Id="rId2" Type="http://schemas.openxmlformats.org/officeDocument/2006/relationships/customXml" Target="../ink/ink1.xml"/><Relationship Id="rId12" Type="http://schemas.openxmlformats.org/officeDocument/2006/relationships/slideLayout" Target="../slideLayouts/slideLayout7.xml"/><Relationship Id="rId11" Type="http://schemas.openxmlformats.org/officeDocument/2006/relationships/image" Target="../media/image158.png"/><Relationship Id="rId10" Type="http://schemas.openxmlformats.org/officeDocument/2006/relationships/customXml" Target="../ink/ink5.xml"/><Relationship Id="rId1" Type="http://schemas.openxmlformats.org/officeDocument/2006/relationships/image" Target="../media/image15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911350" y="393700"/>
            <a:ext cx="523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3600" b="1" dirty="0">
                <a:solidFill>
                  <a:srgbClr val="FF0000"/>
                </a:solidFill>
                <a:latin typeface="华文楷体" panose="02010600040101010101" pitchFamily="2" charset="-122"/>
                <a:ea typeface="华文楷体" panose="02010600040101010101" pitchFamily="2" charset="-122"/>
              </a:rPr>
              <a:t>第 八</a:t>
            </a:r>
            <a:r>
              <a:rPr lang="en-US" altLang="zh-CN" sz="3600" b="1" dirty="0" smtClean="0">
                <a:solidFill>
                  <a:srgbClr val="FF0000"/>
                </a:solidFill>
                <a:latin typeface="华文楷体" panose="02010600040101010101" pitchFamily="2" charset="-122"/>
                <a:ea typeface="华文楷体" panose="02010600040101010101" pitchFamily="2" charset="-122"/>
              </a:rPr>
              <a:t> </a:t>
            </a:r>
            <a:r>
              <a:rPr lang="zh-CN" altLang="en-US" sz="3600" b="1" dirty="0">
                <a:solidFill>
                  <a:srgbClr val="FF0000"/>
                </a:solidFill>
                <a:latin typeface="华文楷体" panose="02010600040101010101" pitchFamily="2" charset="-122"/>
                <a:ea typeface="华文楷体" panose="02010600040101010101" pitchFamily="2" charset="-122"/>
              </a:rPr>
              <a:t>章　运算放大器</a:t>
            </a:r>
            <a:endParaRPr lang="zh-CN" altLang="en-US" sz="3600" b="1" dirty="0">
              <a:solidFill>
                <a:srgbClr val="FF0000"/>
              </a:solidFill>
              <a:latin typeface="华文楷体" panose="02010600040101010101" pitchFamily="2" charset="-122"/>
              <a:ea typeface="华文楷体" panose="02010600040101010101" pitchFamily="2" charset="-122"/>
            </a:endParaRPr>
          </a:p>
        </p:txBody>
      </p:sp>
      <p:sp>
        <p:nvSpPr>
          <p:cNvPr id="5123" name="Text Box 3"/>
          <p:cNvSpPr txBox="1">
            <a:spLocks noChangeArrowheads="1"/>
          </p:cNvSpPr>
          <p:nvPr/>
        </p:nvSpPr>
        <p:spPr bwMode="auto">
          <a:xfrm>
            <a:off x="881062" y="1414463"/>
            <a:ext cx="7788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solidFill>
                  <a:srgbClr val="FF0000"/>
                </a:solidFill>
                <a:latin typeface="华文楷体" panose="02010600040101010101" pitchFamily="2" charset="-122"/>
                <a:ea typeface="华文楷体" panose="02010600040101010101" pitchFamily="2" charset="-122"/>
              </a:rPr>
              <a:t>分立电路</a:t>
            </a:r>
            <a:r>
              <a:rPr lang="zh-CN" altLang="en-US" sz="2400" b="1" dirty="0">
                <a:latin typeface="华文楷体" panose="02010600040101010101" pitchFamily="2" charset="-122"/>
                <a:ea typeface="华文楷体" panose="02010600040101010101" pitchFamily="2" charset="-122"/>
              </a:rPr>
              <a:t>是由各种单个元件连接起来的电子电路。</a:t>
            </a:r>
            <a:endParaRPr lang="zh-CN" altLang="en-US" sz="2400" b="1" dirty="0">
              <a:latin typeface="华文楷体" panose="02010600040101010101" pitchFamily="2" charset="-122"/>
              <a:ea typeface="华文楷体" panose="02010600040101010101" pitchFamily="2" charset="-122"/>
            </a:endParaRPr>
          </a:p>
        </p:txBody>
      </p:sp>
      <p:sp>
        <p:nvSpPr>
          <p:cNvPr id="5124" name="Text Box 4"/>
          <p:cNvSpPr txBox="1">
            <a:spLocks noChangeArrowheads="1"/>
          </p:cNvSpPr>
          <p:nvPr/>
        </p:nvSpPr>
        <p:spPr bwMode="auto">
          <a:xfrm>
            <a:off x="401638" y="3125788"/>
            <a:ext cx="8153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0"/>
              </a:spcBef>
              <a:buFontTx/>
              <a:buNone/>
            </a:pPr>
            <a:r>
              <a:rPr lang="zh-CN" altLang="en-US" sz="2400" dirty="0">
                <a:latin typeface="Times New Roman" panose="02020603050405020304" pitchFamily="18" charset="0"/>
              </a:rPr>
              <a:t>        </a:t>
            </a:r>
            <a:r>
              <a:rPr lang="zh-CN" altLang="en-US" sz="2400" b="1" dirty="0">
                <a:latin typeface="华文楷体" panose="02010600040101010101" pitchFamily="2" charset="-122"/>
                <a:ea typeface="华文楷体" panose="02010600040101010101" pitchFamily="2" charset="-122"/>
              </a:rPr>
              <a:t>集成电路特点：体积小、重量轻、功耗低、可靠性高、价格低。</a:t>
            </a:r>
            <a:endParaRPr lang="zh-CN" altLang="en-US" sz="2400" b="1" dirty="0">
              <a:latin typeface="华文楷体" panose="02010600040101010101" pitchFamily="2" charset="-122"/>
              <a:ea typeface="华文楷体" panose="02010600040101010101" pitchFamily="2" charset="-122"/>
            </a:endParaRPr>
          </a:p>
        </p:txBody>
      </p:sp>
      <p:sp>
        <p:nvSpPr>
          <p:cNvPr id="5125" name="Text Box 5"/>
          <p:cNvSpPr txBox="1">
            <a:spLocks noChangeArrowheads="1"/>
          </p:cNvSpPr>
          <p:nvPr/>
        </p:nvSpPr>
        <p:spPr bwMode="auto">
          <a:xfrm>
            <a:off x="508000" y="4713288"/>
            <a:ext cx="2482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r>
              <a:rPr lang="zh-CN" altLang="en-US" sz="2400" b="1" dirty="0">
                <a:solidFill>
                  <a:srgbClr val="0000FF"/>
                </a:solidFill>
                <a:latin typeface="华文楷体" panose="02010600040101010101" pitchFamily="2" charset="-122"/>
                <a:ea typeface="华文楷体" panose="02010600040101010101" pitchFamily="2" charset="-122"/>
              </a:rPr>
              <a:t>集成电路分类</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5126" name="Text Box 6"/>
          <p:cNvSpPr txBox="1">
            <a:spLocks noChangeArrowheads="1"/>
          </p:cNvSpPr>
          <p:nvPr/>
        </p:nvSpPr>
        <p:spPr bwMode="auto">
          <a:xfrm>
            <a:off x="400050" y="1990731"/>
            <a:ext cx="8743950" cy="904863"/>
          </a:xfrm>
          <a:prstGeom prst="rect">
            <a:avLst/>
          </a:prstGeom>
          <a:noFill/>
          <a:ln w="9525">
            <a:noFill/>
            <a:miter lim="800000"/>
          </a:ln>
          <a:effectLst/>
        </p:spPr>
        <p:txBody>
          <a:bodyPr wrap="square">
            <a:spAutoFit/>
          </a:bodyPr>
          <a:lstStyle/>
          <a:p>
            <a:pPr algn="just" eaLnBrk="1" hangingPunct="1">
              <a:lnSpc>
                <a:spcPct val="110000"/>
              </a:lnSpc>
              <a:defRPr/>
            </a:pPr>
            <a:r>
              <a:rPr lang="zh-CN" altLang="en-US" dirty="0">
                <a:solidFill>
                  <a:srgbClr val="FF0000"/>
                </a:solidFill>
                <a:effectLst>
                  <a:outerShdw blurRad="38100" dist="38100" dir="2700000" algn="tl">
                    <a:srgbClr val="C0C0C0"/>
                  </a:outerShdw>
                </a:effectLst>
              </a:rPr>
              <a:t>　　</a:t>
            </a:r>
            <a:r>
              <a:rPr lang="zh-CN" altLang="en-US" sz="2400" b="1" dirty="0">
                <a:solidFill>
                  <a:srgbClr val="FF0000"/>
                </a:solidFill>
                <a:latin typeface="华文楷体" panose="02010600040101010101" pitchFamily="2" charset="-122"/>
                <a:ea typeface="华文楷体" panose="02010600040101010101" pitchFamily="2" charset="-122"/>
              </a:rPr>
              <a:t>集成电路</a:t>
            </a:r>
            <a:r>
              <a:rPr lang="zh-CN" altLang="en-US" sz="2400" b="1" dirty="0">
                <a:latin typeface="华文楷体" panose="02010600040101010101" pitchFamily="2" charset="-122"/>
                <a:ea typeface="华文楷体" panose="02010600040101010101" pitchFamily="2" charset="-122"/>
              </a:rPr>
              <a:t>是把整个电路的各个元件以及相互之间的连接同时制造在一块半导体芯片上，组成一个不可分的整体。</a:t>
            </a:r>
            <a:endParaRPr lang="zh-CN" altLang="en-US" sz="2400" b="1" dirty="0">
              <a:latin typeface="华文楷体" panose="02010600040101010101" pitchFamily="2" charset="-122"/>
              <a:ea typeface="华文楷体" panose="02010600040101010101" pitchFamily="2" charset="-122"/>
            </a:endParaRPr>
          </a:p>
        </p:txBody>
      </p:sp>
      <p:sp>
        <p:nvSpPr>
          <p:cNvPr id="5127" name="Text Box 7"/>
          <p:cNvSpPr txBox="1">
            <a:spLocks noChangeArrowheads="1"/>
          </p:cNvSpPr>
          <p:nvPr/>
        </p:nvSpPr>
        <p:spPr bwMode="auto">
          <a:xfrm>
            <a:off x="3121025" y="4211638"/>
            <a:ext cx="1654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latin typeface="华文楷体" panose="02010600040101010101" pitchFamily="2" charset="-122"/>
                <a:ea typeface="华文楷体" panose="02010600040101010101" pitchFamily="2" charset="-122"/>
              </a:rPr>
              <a:t>按集成度</a:t>
            </a:r>
            <a:endParaRPr lang="zh-CN" altLang="en-US" sz="2400" b="1" dirty="0">
              <a:latin typeface="华文楷体" panose="02010600040101010101" pitchFamily="2" charset="-122"/>
              <a:ea typeface="华文楷体" panose="02010600040101010101" pitchFamily="2" charset="-122"/>
            </a:endParaRPr>
          </a:p>
        </p:txBody>
      </p:sp>
      <p:sp>
        <p:nvSpPr>
          <p:cNvPr id="5128" name="Text Box 8"/>
          <p:cNvSpPr txBox="1">
            <a:spLocks noChangeArrowheads="1"/>
          </p:cNvSpPr>
          <p:nvPr/>
        </p:nvSpPr>
        <p:spPr bwMode="auto">
          <a:xfrm>
            <a:off x="3121025" y="4725988"/>
            <a:ext cx="1984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latin typeface="华文楷体" panose="02010600040101010101" pitchFamily="2" charset="-122"/>
                <a:ea typeface="华文楷体" panose="02010600040101010101" pitchFamily="2" charset="-122"/>
              </a:rPr>
              <a:t>按导电类型</a:t>
            </a:r>
            <a:endParaRPr lang="zh-CN" altLang="en-US" sz="2400" b="1" dirty="0">
              <a:latin typeface="华文楷体" panose="02010600040101010101" pitchFamily="2" charset="-122"/>
              <a:ea typeface="华文楷体" panose="02010600040101010101" pitchFamily="2" charset="-122"/>
            </a:endParaRPr>
          </a:p>
        </p:txBody>
      </p:sp>
      <p:sp>
        <p:nvSpPr>
          <p:cNvPr id="5129" name="Text Box 9"/>
          <p:cNvSpPr txBox="1">
            <a:spLocks noChangeArrowheads="1"/>
          </p:cNvSpPr>
          <p:nvPr/>
        </p:nvSpPr>
        <p:spPr bwMode="auto">
          <a:xfrm>
            <a:off x="3108325" y="5278438"/>
            <a:ext cx="1425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latin typeface="华文楷体" panose="02010600040101010101" pitchFamily="2" charset="-122"/>
                <a:ea typeface="华文楷体" panose="02010600040101010101" pitchFamily="2" charset="-122"/>
              </a:rPr>
              <a:t>按功能</a:t>
            </a:r>
            <a:endParaRPr lang="zh-CN" altLang="en-US" sz="2400" b="1" dirty="0">
              <a:latin typeface="华文楷体" panose="02010600040101010101" pitchFamily="2" charset="-122"/>
              <a:ea typeface="华文楷体" panose="02010600040101010101" pitchFamily="2" charset="-122"/>
            </a:endParaRPr>
          </a:p>
        </p:txBody>
      </p:sp>
      <p:sp>
        <p:nvSpPr>
          <p:cNvPr id="5130" name="Text Box 10"/>
          <p:cNvSpPr txBox="1">
            <a:spLocks noChangeArrowheads="1"/>
          </p:cNvSpPr>
          <p:nvPr/>
        </p:nvSpPr>
        <p:spPr bwMode="auto">
          <a:xfrm>
            <a:off x="5162550" y="4211638"/>
            <a:ext cx="3676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solidFill>
                  <a:srgbClr val="008000"/>
                </a:solidFill>
                <a:latin typeface="华文楷体" panose="02010600040101010101" pitchFamily="2" charset="-122"/>
                <a:ea typeface="华文楷体" panose="02010600040101010101" pitchFamily="2" charset="-122"/>
              </a:rPr>
              <a:t>小、中、大和超大规模</a:t>
            </a:r>
            <a:endParaRPr lang="zh-CN" altLang="en-US" sz="2400" b="1" dirty="0">
              <a:solidFill>
                <a:srgbClr val="008000"/>
              </a:solidFill>
              <a:latin typeface="华文楷体" panose="02010600040101010101" pitchFamily="2" charset="-122"/>
              <a:ea typeface="华文楷体" panose="02010600040101010101" pitchFamily="2" charset="-122"/>
            </a:endParaRPr>
          </a:p>
        </p:txBody>
      </p:sp>
      <p:sp>
        <p:nvSpPr>
          <p:cNvPr id="5131" name="Text Box 11"/>
          <p:cNvSpPr txBox="1">
            <a:spLocks noChangeArrowheads="1"/>
          </p:cNvSpPr>
          <p:nvPr/>
        </p:nvSpPr>
        <p:spPr bwMode="auto">
          <a:xfrm>
            <a:off x="5175250" y="4719638"/>
            <a:ext cx="3740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solidFill>
                  <a:srgbClr val="008000"/>
                </a:solidFill>
                <a:latin typeface="华文楷体" panose="02010600040101010101" pitchFamily="2" charset="-122"/>
                <a:ea typeface="华文楷体" panose="02010600040101010101" pitchFamily="2" charset="-122"/>
              </a:rPr>
              <a:t>双、单极性和两种兼容</a:t>
            </a:r>
            <a:endParaRPr lang="zh-CN" altLang="en-US" sz="2400" b="1" dirty="0">
              <a:solidFill>
                <a:srgbClr val="008000"/>
              </a:solidFill>
              <a:latin typeface="华文楷体" panose="02010600040101010101" pitchFamily="2" charset="-122"/>
              <a:ea typeface="华文楷体" panose="02010600040101010101" pitchFamily="2" charset="-122"/>
            </a:endParaRPr>
          </a:p>
        </p:txBody>
      </p:sp>
      <p:sp>
        <p:nvSpPr>
          <p:cNvPr id="5132" name="Text Box 12"/>
          <p:cNvSpPr txBox="1">
            <a:spLocks noChangeArrowheads="1"/>
          </p:cNvSpPr>
          <p:nvPr/>
        </p:nvSpPr>
        <p:spPr bwMode="auto">
          <a:xfrm>
            <a:off x="5187950" y="5297488"/>
            <a:ext cx="2076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solidFill>
                  <a:srgbClr val="008000"/>
                </a:solidFill>
                <a:latin typeface="华文楷体" panose="02010600040101010101" pitchFamily="2" charset="-122"/>
                <a:ea typeface="华文楷体" panose="02010600040101010101" pitchFamily="2" charset="-122"/>
              </a:rPr>
              <a:t>数字和模拟</a:t>
            </a:r>
            <a:endParaRPr lang="zh-CN" altLang="en-US" sz="2400" b="1" dirty="0">
              <a:solidFill>
                <a:srgbClr val="008000"/>
              </a:solidFill>
              <a:latin typeface="华文楷体" panose="02010600040101010101" pitchFamily="2" charset="-122"/>
              <a:ea typeface="华文楷体" panose="02010600040101010101" pitchFamily="2" charset="-122"/>
            </a:endParaRPr>
          </a:p>
        </p:txBody>
      </p:sp>
      <p:sp>
        <p:nvSpPr>
          <p:cNvPr id="5133" name="AutoShape 13"/>
          <p:cNvSpPr/>
          <p:nvPr/>
        </p:nvSpPr>
        <p:spPr bwMode="auto">
          <a:xfrm>
            <a:off x="2959100" y="4357688"/>
            <a:ext cx="247650" cy="1276350"/>
          </a:xfrm>
          <a:prstGeom prst="leftBrace">
            <a:avLst>
              <a:gd name="adj1" fmla="val 42949"/>
              <a:gd name="adj2" fmla="val 50000"/>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wipe(left)">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dissolve">
                                      <p:cBhvr>
                                        <p:cTn id="12" dur="500"/>
                                        <p:tgtEl>
                                          <p:spTgt spid="51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dissolve">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wipe(left)">
                                      <p:cBhvr>
                                        <p:cTn id="22" dur="500"/>
                                        <p:tgtEl>
                                          <p:spTgt spid="5125"/>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5133"/>
                                        </p:tgtEl>
                                        <p:attrNameLst>
                                          <p:attrName>style.visibility</p:attrName>
                                        </p:attrNameLst>
                                      </p:cBhvr>
                                      <p:to>
                                        <p:strVal val="visible"/>
                                      </p:to>
                                    </p:set>
                                    <p:animEffect transition="in" filter="wipe(up)">
                                      <p:cBhvr>
                                        <p:cTn id="26" dur="500"/>
                                        <p:tgtEl>
                                          <p:spTgt spid="5133"/>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5127"/>
                                        </p:tgtEl>
                                        <p:attrNameLst>
                                          <p:attrName>style.visibility</p:attrName>
                                        </p:attrNameLst>
                                      </p:cBhvr>
                                      <p:to>
                                        <p:strVal val="visible"/>
                                      </p:to>
                                    </p:set>
                                    <p:animEffect transition="in" filter="wipe(left)">
                                      <p:cBhvr>
                                        <p:cTn id="30" dur="500"/>
                                        <p:tgtEl>
                                          <p:spTgt spid="5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130"/>
                                        </p:tgtEl>
                                        <p:attrNameLst>
                                          <p:attrName>style.visibility</p:attrName>
                                        </p:attrNameLst>
                                      </p:cBhvr>
                                      <p:to>
                                        <p:strVal val="visible"/>
                                      </p:to>
                                    </p:set>
                                    <p:animEffect transition="in" filter="wipe(left)">
                                      <p:cBhvr>
                                        <p:cTn id="35" dur="500"/>
                                        <p:tgtEl>
                                          <p:spTgt spid="51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28"/>
                                        </p:tgtEl>
                                        <p:attrNameLst>
                                          <p:attrName>style.visibility</p:attrName>
                                        </p:attrNameLst>
                                      </p:cBhvr>
                                      <p:to>
                                        <p:strVal val="visible"/>
                                      </p:to>
                                    </p:set>
                                    <p:animEffect transition="in" filter="wipe(left)">
                                      <p:cBhvr>
                                        <p:cTn id="40" dur="500"/>
                                        <p:tgtEl>
                                          <p:spTgt spid="512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131"/>
                                        </p:tgtEl>
                                        <p:attrNameLst>
                                          <p:attrName>style.visibility</p:attrName>
                                        </p:attrNameLst>
                                      </p:cBhvr>
                                      <p:to>
                                        <p:strVal val="visible"/>
                                      </p:to>
                                    </p:set>
                                    <p:animEffect transition="in" filter="wipe(left)">
                                      <p:cBhvr>
                                        <p:cTn id="45" dur="500"/>
                                        <p:tgtEl>
                                          <p:spTgt spid="513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129"/>
                                        </p:tgtEl>
                                        <p:attrNameLst>
                                          <p:attrName>style.visibility</p:attrName>
                                        </p:attrNameLst>
                                      </p:cBhvr>
                                      <p:to>
                                        <p:strVal val="visible"/>
                                      </p:to>
                                    </p:set>
                                    <p:animEffect transition="in" filter="wipe(left)">
                                      <p:cBhvr>
                                        <p:cTn id="50" dur="500"/>
                                        <p:tgtEl>
                                          <p:spTgt spid="51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132"/>
                                        </p:tgtEl>
                                        <p:attrNameLst>
                                          <p:attrName>style.visibility</p:attrName>
                                        </p:attrNameLst>
                                      </p:cBhvr>
                                      <p:to>
                                        <p:strVal val="visible"/>
                                      </p:to>
                                    </p:set>
                                    <p:animEffect transition="in" filter="wipe(left)">
                                      <p:cBhvr>
                                        <p:cTn id="55" dur="500"/>
                                        <p:tgtEl>
                                          <p:spTgt spid="5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utoUpdateAnimBg="0"/>
      <p:bldP spid="5125" grpId="0" autoUpdateAnimBg="0"/>
      <p:bldP spid="5126" grpId="0" autoUpdateAnimBg="0"/>
      <p:bldP spid="5127" grpId="0" autoUpdateAnimBg="0"/>
      <p:bldP spid="5128" grpId="0" autoUpdateAnimBg="0"/>
      <p:bldP spid="5129" grpId="0" autoUpdateAnimBg="0"/>
      <p:bldP spid="5130" grpId="0" autoUpdateAnimBg="0"/>
      <p:bldP spid="5131" grpId="0" autoUpdateAnimBg="0"/>
      <p:bldP spid="5132" grpId="0" autoUpdateAnimBg="0"/>
      <p:bldP spid="51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占位符 9217"/>
          <p:cNvSpPr>
            <a:spLocks noGrp="1" noChangeArrowheads="1"/>
          </p:cNvSpPr>
          <p:nvPr>
            <p:ph type="body" sz="half" idx="1"/>
          </p:nvPr>
        </p:nvSpPr>
        <p:spPr>
          <a:xfrm>
            <a:off x="468313" y="765175"/>
            <a:ext cx="8064500" cy="4194175"/>
          </a:xfrm>
        </p:spPr>
        <p:txBody>
          <a:bodyPr/>
          <a:lstStyle/>
          <a:p>
            <a:pPr>
              <a:spcBef>
                <a:spcPct val="0"/>
              </a:spcBef>
              <a:buFontTx/>
              <a:buNone/>
            </a:pPr>
            <a:r>
              <a:rPr lang="zh-CN" altLang="en-US" sz="2400" b="1" dirty="0" smtClean="0">
                <a:latin typeface="华文楷体" panose="02010600040101010101" pitchFamily="2" charset="-122"/>
                <a:ea typeface="华文楷体" panose="02010600040101010101" pitchFamily="2" charset="-122"/>
              </a:rPr>
              <a:t>若令单管电路的电压放大倍数均为</a:t>
            </a:r>
            <a:r>
              <a:rPr lang="en-US" altLang="zh-CN" sz="2400" b="1" dirty="0" smtClean="0">
                <a:latin typeface="华文楷体" panose="02010600040101010101" pitchFamily="2" charset="-122"/>
                <a:ea typeface="华文楷体" panose="02010600040101010101" pitchFamily="2" charset="-122"/>
              </a:rPr>
              <a:t>A1 </a:t>
            </a:r>
            <a:r>
              <a:rPr lang="zh-CN" altLang="en-US" sz="2400" b="1" dirty="0" smtClean="0">
                <a:latin typeface="华文楷体" panose="02010600040101010101" pitchFamily="2" charset="-122"/>
                <a:ea typeface="华文楷体" panose="02010600040101010101" pitchFamily="2" charset="-122"/>
              </a:rPr>
              <a:t>，则有：</a:t>
            </a:r>
            <a:endParaRPr lang="zh-CN" altLang="en-US" sz="2400" b="1" dirty="0" smtClean="0">
              <a:latin typeface="华文楷体" panose="02010600040101010101" pitchFamily="2" charset="-122"/>
              <a:ea typeface="华文楷体" panose="02010600040101010101" pitchFamily="2" charset="-122"/>
            </a:endParaRPr>
          </a:p>
          <a:p>
            <a:pPr>
              <a:spcBef>
                <a:spcPct val="0"/>
              </a:spcBef>
              <a:buFontTx/>
              <a:buNone/>
            </a:pPr>
            <a:r>
              <a:rPr lang="zh-CN" altLang="en-US" sz="2800" dirty="0" smtClean="0"/>
              <a:t> </a:t>
            </a:r>
            <a:endParaRPr lang="zh-CN" altLang="en-US" sz="2000" b="1" dirty="0" smtClean="0"/>
          </a:p>
          <a:p>
            <a:pPr>
              <a:spcBef>
                <a:spcPct val="0"/>
              </a:spcBef>
              <a:buFontTx/>
              <a:buNone/>
            </a:pPr>
            <a:endParaRPr lang="zh-CN" altLang="en-US" sz="1600" dirty="0" smtClean="0"/>
          </a:p>
        </p:txBody>
      </p:sp>
      <p:graphicFrame>
        <p:nvGraphicFramePr>
          <p:cNvPr id="12290" name="内容占位符 9218"/>
          <p:cNvGraphicFramePr>
            <a:graphicFrameLocks noGrp="1"/>
          </p:cNvGraphicFramePr>
          <p:nvPr>
            <p:ph sz="quarter" idx="2"/>
          </p:nvPr>
        </p:nvGraphicFramePr>
        <p:xfrm>
          <a:off x="6442075" y="2613025"/>
          <a:ext cx="101600" cy="190500"/>
        </p:xfrm>
        <a:graphic>
          <a:graphicData uri="http://schemas.openxmlformats.org/presentationml/2006/ole">
            <mc:AlternateContent xmlns:mc="http://schemas.openxmlformats.org/markup-compatibility/2006">
              <mc:Choice xmlns:v="urn:schemas-microsoft-com:vml" Requires="v">
                <p:oleObj spid="_x0000_s3073" name="" r:id="rId1" imgW="2743200" imgH="5181600" progId="Equation.3">
                  <p:embed/>
                </p:oleObj>
              </mc:Choice>
              <mc:Fallback>
                <p:oleObj name="" r:id="rId1" imgW="2743200" imgH="5181600" progId="Equation.3">
                  <p:embed/>
                  <p:pic>
                    <p:nvPicPr>
                      <p:cNvPr id="0" name="图片 3072"/>
                      <p:cNvPicPr>
                        <a:picLocks noGrp="1"/>
                      </p:cNvPicPr>
                      <p:nvPr/>
                    </p:nvPicPr>
                    <p:blipFill>
                      <a:blip r:embed="rId2"/>
                      <a:stretch>
                        <a:fillRect/>
                      </a:stretch>
                    </p:blipFill>
                    <p:spPr>
                      <a:xfrm>
                        <a:off x="6442075" y="2613025"/>
                        <a:ext cx="101600" cy="190500"/>
                      </a:xfrm>
                      <a:prstGeom prst="rect">
                        <a:avLst/>
                      </a:prstGeom>
                      <a:noFill/>
                      <a:ln w="38100">
                        <a:noFill/>
                      </a:ln>
                    </p:spPr>
                  </p:pic>
                </p:oleObj>
              </mc:Fallback>
            </mc:AlternateContent>
          </a:graphicData>
        </a:graphic>
      </p:graphicFrame>
      <p:sp>
        <p:nvSpPr>
          <p:cNvPr id="12291" name="矩形 92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graphicFrame>
        <p:nvGraphicFramePr>
          <p:cNvPr id="9221" name="内容占位符 9220"/>
          <p:cNvGraphicFramePr>
            <a:graphicFrameLocks noGrp="1"/>
          </p:cNvGraphicFramePr>
          <p:nvPr>
            <p:ph sz="quarter" idx="3"/>
          </p:nvPr>
        </p:nvGraphicFramePr>
        <p:xfrm>
          <a:off x="2195513" y="1341438"/>
          <a:ext cx="3744912" cy="706437"/>
        </p:xfrm>
        <a:graphic>
          <a:graphicData uri="http://schemas.openxmlformats.org/presentationml/2006/ole">
            <mc:AlternateContent xmlns:mc="http://schemas.openxmlformats.org/markup-compatibility/2006">
              <mc:Choice xmlns:v="urn:schemas-microsoft-com:vml" Requires="v">
                <p:oleObj spid="_x0000_s3074" name="" r:id="rId3" imgW="49987200" imgH="9448800" progId="Equation.3">
                  <p:embed/>
                </p:oleObj>
              </mc:Choice>
              <mc:Fallback>
                <p:oleObj name="" r:id="rId3" imgW="49987200" imgH="9448800" progId="Equation.3">
                  <p:embed/>
                  <p:pic>
                    <p:nvPicPr>
                      <p:cNvPr id="0" name="图片 3073"/>
                      <p:cNvPicPr>
                        <a:picLocks noGrp="1"/>
                      </p:cNvPicPr>
                      <p:nvPr/>
                    </p:nvPicPr>
                    <p:blipFill>
                      <a:blip r:embed="rId4"/>
                      <a:stretch>
                        <a:fillRect/>
                      </a:stretch>
                    </p:blipFill>
                    <p:spPr>
                      <a:xfrm>
                        <a:off x="2195513" y="1341438"/>
                        <a:ext cx="3744912" cy="706437"/>
                      </a:xfrm>
                      <a:prstGeom prst="rect">
                        <a:avLst/>
                      </a:prstGeom>
                      <a:noFill/>
                      <a:ln w="38100">
                        <a:noFill/>
                      </a:ln>
                    </p:spPr>
                  </p:pic>
                </p:oleObj>
              </mc:Fallback>
            </mc:AlternateContent>
          </a:graphicData>
        </a:graphic>
      </p:graphicFrame>
      <p:graphicFrame>
        <p:nvGraphicFramePr>
          <p:cNvPr id="12293" name="对象 922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75" name="" r:id="rId5" imgW="2743200" imgH="5181600" progId="Equation.3">
                  <p:embed/>
                </p:oleObj>
              </mc:Choice>
              <mc:Fallback>
                <p:oleObj name="" r:id="rId5" imgW="2743200" imgH="5181600" progId="Equation.3">
                  <p:embed/>
                  <p:pic>
                    <p:nvPicPr>
                      <p:cNvPr id="0" name="图片 3074"/>
                      <p:cNvPicPr/>
                      <p:nvPr/>
                    </p:nvPicPr>
                    <p:blipFill>
                      <a:blip r:embed="rId2"/>
                      <a:stretch>
                        <a:fillRect/>
                      </a:stretch>
                    </p:blipFill>
                    <p:spPr>
                      <a:xfrm>
                        <a:off x="4514850" y="3321050"/>
                        <a:ext cx="114300" cy="215900"/>
                      </a:xfrm>
                      <a:prstGeom prst="rect">
                        <a:avLst/>
                      </a:prstGeom>
                      <a:noFill/>
                      <a:ln w="38100">
                        <a:noFill/>
                      </a:ln>
                    </p:spPr>
                  </p:pic>
                </p:oleObj>
              </mc:Fallback>
            </mc:AlternateContent>
          </a:graphicData>
        </a:graphic>
      </p:graphicFrame>
      <p:sp>
        <p:nvSpPr>
          <p:cNvPr id="9223" name="文本框 9222"/>
          <p:cNvSpPr txBox="1">
            <a:spLocks noChangeArrowheads="1"/>
          </p:cNvSpPr>
          <p:nvPr/>
        </p:nvSpPr>
        <p:spPr bwMode="auto">
          <a:xfrm>
            <a:off x="611188" y="2060575"/>
            <a:ext cx="410561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marL="228600" indent="-228600">
              <a:lnSpc>
                <a:spcPct val="90000"/>
              </a:lnSpc>
              <a:spcBef>
                <a:spcPct val="0"/>
              </a:spcBef>
            </a:pPr>
            <a:r>
              <a:rPr lang="zh-CN" altLang="en-US" sz="2400" dirty="0">
                <a:latin typeface="华文楷体" panose="02010600040101010101" pitchFamily="2" charset="-122"/>
                <a:ea typeface="华文楷体" panose="02010600040101010101" pitchFamily="2" charset="-122"/>
              </a:rPr>
              <a:t>差动放大电路的</a:t>
            </a:r>
            <a:r>
              <a:rPr lang="zh-CN" altLang="en-US" sz="2400" dirty="0" smtClean="0">
                <a:latin typeface="华文楷体" panose="02010600040101010101" pitchFamily="2" charset="-122"/>
                <a:ea typeface="华文楷体" panose="02010600040101010101" pitchFamily="2" charset="-122"/>
              </a:rPr>
              <a:t>输出</a:t>
            </a:r>
            <a:r>
              <a:rPr lang="en-US" altLang="zh-CN" sz="2400" dirty="0">
                <a:latin typeface="华文楷体" panose="02010600040101010101" pitchFamily="2" charset="-122"/>
                <a:ea typeface="华文楷体" panose="02010600040101010101" pitchFamily="2" charset="-122"/>
              </a:rPr>
              <a:t>U</a:t>
            </a:r>
            <a:r>
              <a:rPr lang="en-US" altLang="zh-CN" sz="2400" baseline="-25000" dirty="0" smtClean="0">
                <a:latin typeface="华文楷体" panose="02010600040101010101" pitchFamily="2" charset="-122"/>
                <a:ea typeface="华文楷体" panose="02010600040101010101" pitchFamily="2" charset="-122"/>
              </a:rPr>
              <a:t>O</a:t>
            </a:r>
            <a:r>
              <a:rPr lang="zh-CN" altLang="en-US" sz="2400" dirty="0">
                <a:latin typeface="华文楷体" panose="02010600040101010101" pitchFamily="2" charset="-122"/>
                <a:ea typeface="华文楷体" panose="02010600040101010101" pitchFamily="2" charset="-122"/>
              </a:rPr>
              <a:t>为： </a:t>
            </a:r>
            <a:endParaRPr lang="zh-CN" altLang="en-US" sz="2400" dirty="0">
              <a:latin typeface="华文楷体" panose="02010600040101010101" pitchFamily="2" charset="-122"/>
              <a:ea typeface="华文楷体" panose="02010600040101010101" pitchFamily="2" charset="-122"/>
            </a:endParaRPr>
          </a:p>
        </p:txBody>
      </p:sp>
      <p:sp>
        <p:nvSpPr>
          <p:cNvPr id="12295" name="矩形 9223"/>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graphicFrame>
        <p:nvGraphicFramePr>
          <p:cNvPr id="9225" name="对象 9224"/>
          <p:cNvGraphicFramePr/>
          <p:nvPr/>
        </p:nvGraphicFramePr>
        <p:xfrm>
          <a:off x="2484438" y="2636838"/>
          <a:ext cx="2808287" cy="458787"/>
        </p:xfrm>
        <a:graphic>
          <a:graphicData uri="http://schemas.openxmlformats.org/presentationml/2006/ole">
            <mc:AlternateContent xmlns:mc="http://schemas.openxmlformats.org/markup-compatibility/2006">
              <mc:Choice xmlns:v="urn:schemas-microsoft-com:vml" Requires="v">
                <p:oleObj spid="_x0000_s3076" name="" r:id="rId6" imgW="33528000" imgH="5486400" progId="Equation.3">
                  <p:embed/>
                </p:oleObj>
              </mc:Choice>
              <mc:Fallback>
                <p:oleObj name="" r:id="rId6" imgW="33528000" imgH="5486400" progId="Equation.3">
                  <p:embed/>
                  <p:pic>
                    <p:nvPicPr>
                      <p:cNvPr id="0" name="图片 3075"/>
                      <p:cNvPicPr/>
                      <p:nvPr/>
                    </p:nvPicPr>
                    <p:blipFill>
                      <a:blip r:embed="rId7"/>
                      <a:stretch>
                        <a:fillRect/>
                      </a:stretch>
                    </p:blipFill>
                    <p:spPr>
                      <a:xfrm>
                        <a:off x="2484438" y="2636838"/>
                        <a:ext cx="2808287" cy="458787"/>
                      </a:xfrm>
                      <a:prstGeom prst="rect">
                        <a:avLst/>
                      </a:prstGeom>
                      <a:noFill/>
                      <a:ln w="38100">
                        <a:noFill/>
                      </a:ln>
                    </p:spPr>
                  </p:pic>
                </p:oleObj>
              </mc:Fallback>
            </mc:AlternateContent>
          </a:graphicData>
        </a:graphic>
      </p:graphicFrame>
      <p:sp>
        <p:nvSpPr>
          <p:cNvPr id="9226" name="矩形 9225"/>
          <p:cNvSpPr>
            <a:spLocks noChangeArrowheads="1"/>
          </p:cNvSpPr>
          <p:nvPr/>
        </p:nvSpPr>
        <p:spPr bwMode="auto">
          <a:xfrm>
            <a:off x="611188" y="3319889"/>
            <a:ext cx="9217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zh-CN" altLang="en-US" sz="2400" dirty="0">
                <a:latin typeface="华文楷体" panose="02010600040101010101" pitchFamily="2" charset="-122"/>
                <a:ea typeface="华文楷体" panose="02010600040101010101" pitchFamily="2" charset="-122"/>
              </a:rPr>
              <a:t>差模放大倍数（</a:t>
            </a:r>
            <a:r>
              <a:rPr lang="en-US" altLang="zh-CN" sz="2400" dirty="0">
                <a:latin typeface="华文楷体" panose="02010600040101010101" pitchFamily="2" charset="-122"/>
                <a:ea typeface="华文楷体" panose="02010600040101010101" pitchFamily="2" charset="-122"/>
              </a:rPr>
              <a:t>Ad</a:t>
            </a:r>
            <a:r>
              <a:rPr lang="zh-CN" altLang="en-US" sz="2400" dirty="0">
                <a:latin typeface="华文楷体" panose="02010600040101010101" pitchFamily="2" charset="-122"/>
                <a:ea typeface="华文楷体" panose="02010600040101010101" pitchFamily="2" charset="-122"/>
              </a:rPr>
              <a:t>）为：</a:t>
            </a:r>
            <a:endParaRPr lang="zh-CN" altLang="en-US" sz="2400" dirty="0">
              <a:latin typeface="华文楷体" panose="02010600040101010101" pitchFamily="2" charset="-122"/>
              <a:ea typeface="华文楷体" panose="02010600040101010101" pitchFamily="2" charset="-122"/>
            </a:endParaRPr>
          </a:p>
          <a:p>
            <a:pPr>
              <a:lnSpc>
                <a:spcPct val="100000"/>
              </a:lnSpc>
              <a:spcBef>
                <a:spcPct val="0"/>
              </a:spcBef>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Ad =A1        </a:t>
            </a:r>
            <a:r>
              <a:rPr lang="en-US" altLang="zh-CN" sz="2400" dirty="0"/>
              <a:t>               </a:t>
            </a:r>
            <a:r>
              <a:rPr lang="zh-CN" altLang="en-US" sz="1800" b="0" dirty="0"/>
              <a:t>    </a:t>
            </a:r>
            <a:endParaRPr lang="zh-CN" altLang="en-US" sz="1800" b="0" dirty="0"/>
          </a:p>
        </p:txBody>
      </p:sp>
      <p:sp>
        <p:nvSpPr>
          <p:cNvPr id="9227" name="文本框 9226"/>
          <p:cNvSpPr txBox="1">
            <a:spLocks noChangeArrowheads="1"/>
          </p:cNvSpPr>
          <p:nvPr/>
        </p:nvSpPr>
        <p:spPr bwMode="auto">
          <a:xfrm>
            <a:off x="539750" y="4149725"/>
            <a:ext cx="78041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5000"/>
              </a:lnSpc>
              <a:spcBef>
                <a:spcPct val="0"/>
              </a:spcBef>
            </a:pPr>
            <a:r>
              <a:rPr lang="zh-CN" altLang="en-US" sz="2400" dirty="0">
                <a:latin typeface="华文楷体" panose="02010600040101010101" pitchFamily="2" charset="-122"/>
                <a:ea typeface="华文楷体" panose="02010600040101010101" pitchFamily="2" charset="-122"/>
              </a:rPr>
              <a:t>差动放大电路的差模电压放大倍数与构成它的单管电路的</a:t>
            </a:r>
            <a:endParaRPr lang="zh-CN" altLang="en-US" sz="2400" dirty="0">
              <a:latin typeface="华文楷体" panose="02010600040101010101" pitchFamily="2" charset="-122"/>
              <a:ea typeface="华文楷体" panose="02010600040101010101" pitchFamily="2" charset="-122"/>
            </a:endParaRPr>
          </a:p>
          <a:p>
            <a:pPr>
              <a:lnSpc>
                <a:spcPct val="125000"/>
              </a:lnSpc>
              <a:spcBef>
                <a:spcPct val="0"/>
              </a:spcBef>
            </a:pPr>
            <a:r>
              <a:rPr lang="zh-CN" altLang="en-US" sz="2400" dirty="0">
                <a:latin typeface="华文楷体" panose="02010600040101010101" pitchFamily="2" charset="-122"/>
                <a:ea typeface="华文楷体" panose="02010600040101010101" pitchFamily="2" charset="-122"/>
              </a:rPr>
              <a:t>电压放大倍数相同。可以认为差动式电路的特点之一是多</a:t>
            </a:r>
            <a:endParaRPr lang="zh-CN" altLang="en-US" sz="2400" dirty="0">
              <a:latin typeface="华文楷体" panose="02010600040101010101" pitchFamily="2" charset="-122"/>
              <a:ea typeface="华文楷体" panose="02010600040101010101" pitchFamily="2" charset="-122"/>
            </a:endParaRPr>
          </a:p>
          <a:p>
            <a:pPr>
              <a:lnSpc>
                <a:spcPct val="125000"/>
              </a:lnSpc>
              <a:spcBef>
                <a:spcPct val="0"/>
              </a:spcBef>
            </a:pPr>
            <a:r>
              <a:rPr lang="zh-CN" altLang="en-US" sz="2400" dirty="0">
                <a:latin typeface="华文楷体" panose="02010600040101010101" pitchFamily="2" charset="-122"/>
                <a:ea typeface="华文楷体" panose="02010600040101010101" pitchFamily="2" charset="-122"/>
              </a:rPr>
              <a:t>用一只放大管来换取对零点漂移的抑制。</a:t>
            </a:r>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blinds(horizontal)">
                                      <p:cBhvr>
                                        <p:cTn id="7" dur="500"/>
                                        <p:tgtEl>
                                          <p:spTgt spid="9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blinds(horizontal)">
                                      <p:cBhvr>
                                        <p:cTn id="12" dur="500"/>
                                        <p:tgtEl>
                                          <p:spTgt spid="92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223">
                                            <p:txEl>
                                              <p:pRg st="0" end="0"/>
                                            </p:txEl>
                                          </p:spTgt>
                                        </p:tgtEl>
                                        <p:attrNameLst>
                                          <p:attrName>style.visibility</p:attrName>
                                        </p:attrNameLst>
                                      </p:cBhvr>
                                      <p:to>
                                        <p:strVal val="visible"/>
                                      </p:to>
                                    </p:set>
                                    <p:anim calcmode="lin" valueType="num">
                                      <p:cBhvr additive="base">
                                        <p:cTn id="17" dur="500" fill="hold"/>
                                        <p:tgtEl>
                                          <p:spTgt spid="922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225"/>
                                        </p:tgtEl>
                                        <p:attrNameLst>
                                          <p:attrName>style.visibility</p:attrName>
                                        </p:attrNameLst>
                                      </p:cBhvr>
                                      <p:to>
                                        <p:strVal val="visible"/>
                                      </p:to>
                                    </p:set>
                                    <p:anim calcmode="lin" valueType="num">
                                      <p:cBhvr additive="base">
                                        <p:cTn id="23" dur="500" fill="hold"/>
                                        <p:tgtEl>
                                          <p:spTgt spid="9225"/>
                                        </p:tgtEl>
                                        <p:attrNameLst>
                                          <p:attrName>ppt_x</p:attrName>
                                        </p:attrNameLst>
                                      </p:cBhvr>
                                      <p:tavLst>
                                        <p:tav tm="0">
                                          <p:val>
                                            <p:strVal val="#ppt_x"/>
                                          </p:val>
                                        </p:tav>
                                        <p:tav tm="100000">
                                          <p:val>
                                            <p:strVal val="#ppt_x"/>
                                          </p:val>
                                        </p:tav>
                                      </p:tavLst>
                                    </p:anim>
                                    <p:anim calcmode="lin" valueType="num">
                                      <p:cBhvr additive="base">
                                        <p:cTn id="24" dur="500" fill="hold"/>
                                        <p:tgtEl>
                                          <p:spTgt spid="922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226"/>
                                        </p:tgtEl>
                                        <p:attrNameLst>
                                          <p:attrName>style.visibility</p:attrName>
                                        </p:attrNameLst>
                                      </p:cBhvr>
                                      <p:to>
                                        <p:strVal val="visible"/>
                                      </p:to>
                                    </p:set>
                                    <p:anim calcmode="lin" valueType="num">
                                      <p:cBhvr additive="base">
                                        <p:cTn id="29" dur="500" fill="hold"/>
                                        <p:tgtEl>
                                          <p:spTgt spid="9226"/>
                                        </p:tgtEl>
                                        <p:attrNameLst>
                                          <p:attrName>ppt_x</p:attrName>
                                        </p:attrNameLst>
                                      </p:cBhvr>
                                      <p:tavLst>
                                        <p:tav tm="0">
                                          <p:val>
                                            <p:strVal val="#ppt_x"/>
                                          </p:val>
                                        </p:tav>
                                        <p:tav tm="100000">
                                          <p:val>
                                            <p:strVal val="#ppt_x"/>
                                          </p:val>
                                        </p:tav>
                                      </p:tavLst>
                                    </p:anim>
                                    <p:anim calcmode="lin" valueType="num">
                                      <p:cBhvr additive="base">
                                        <p:cTn id="30" dur="500" fill="hold"/>
                                        <p:tgtEl>
                                          <p:spTgt spid="92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227"/>
                                        </p:tgtEl>
                                        <p:attrNameLst>
                                          <p:attrName>style.visibility</p:attrName>
                                        </p:attrNameLst>
                                      </p:cBhvr>
                                      <p:to>
                                        <p:strVal val="visible"/>
                                      </p:to>
                                    </p:set>
                                    <p:anim calcmode="lin" valueType="num">
                                      <p:cBhvr additive="base">
                                        <p:cTn id="35" dur="500" fill="hold"/>
                                        <p:tgtEl>
                                          <p:spTgt spid="9227"/>
                                        </p:tgtEl>
                                        <p:attrNameLst>
                                          <p:attrName>ppt_x</p:attrName>
                                        </p:attrNameLst>
                                      </p:cBhvr>
                                      <p:tavLst>
                                        <p:tav tm="0">
                                          <p:val>
                                            <p:strVal val="#ppt_x"/>
                                          </p:val>
                                        </p:tav>
                                        <p:tav tm="100000">
                                          <p:val>
                                            <p:strVal val="#ppt_x"/>
                                          </p:val>
                                        </p:tav>
                                      </p:tavLst>
                                    </p:anim>
                                    <p:anim calcmode="lin" valueType="num">
                                      <p:cBhvr additive="base">
                                        <p:cTn id="36" dur="500" fill="hold"/>
                                        <p:tgtEl>
                                          <p:spTgt spid="9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p:bldP spid="9227"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3" name="矩形 12292"/>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3314" name="矩形 12296"/>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3315" name="矩形 12301"/>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3316" name="矩形 1230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pic>
        <p:nvPicPr>
          <p:cNvPr id="11283" name="图片 1128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6375" y="1484313"/>
            <a:ext cx="6192838"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4" name="矩形 11283"/>
          <p:cNvSpPr>
            <a:spLocks noChangeArrowheads="1"/>
          </p:cNvSpPr>
          <p:nvPr/>
        </p:nvSpPr>
        <p:spPr bwMode="auto">
          <a:xfrm>
            <a:off x="323850" y="620713"/>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射极耦合差动放大电路</a:t>
            </a:r>
            <a:endParaRPr lang="zh-CN" altLang="en-US">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83"/>
                                        </p:tgtEl>
                                        <p:attrNameLst>
                                          <p:attrName>style.visibility</p:attrName>
                                        </p:attrNameLst>
                                      </p:cBhvr>
                                      <p:to>
                                        <p:strVal val="visible"/>
                                      </p:to>
                                    </p:set>
                                    <p:anim calcmode="lin" valueType="num">
                                      <p:cBhvr additive="base">
                                        <p:cTn id="7" dur="500" fill="hold"/>
                                        <p:tgtEl>
                                          <p:spTgt spid="11283"/>
                                        </p:tgtEl>
                                        <p:attrNameLst>
                                          <p:attrName>ppt_x</p:attrName>
                                        </p:attrNameLst>
                                      </p:cBhvr>
                                      <p:tavLst>
                                        <p:tav tm="0">
                                          <p:val>
                                            <p:strVal val="#ppt_x"/>
                                          </p:val>
                                        </p:tav>
                                        <p:tav tm="100000">
                                          <p:val>
                                            <p:strVal val="#ppt_x"/>
                                          </p:val>
                                        </p:tav>
                                      </p:tavLst>
                                    </p:anim>
                                    <p:anim calcmode="lin" valueType="num">
                                      <p:cBhvr additive="base">
                                        <p:cTn id="8" dur="500" fill="hold"/>
                                        <p:tgtEl>
                                          <p:spTgt spid="112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284"/>
                                        </p:tgtEl>
                                        <p:attrNameLst>
                                          <p:attrName>style.visibility</p:attrName>
                                        </p:attrNameLst>
                                      </p:cBhvr>
                                      <p:to>
                                        <p:strVal val="visible"/>
                                      </p:to>
                                    </p:set>
                                    <p:animEffect transition="in" filter="blinds(horizontal)">
                                      <p:cBhvr>
                                        <p:cTn id="13" dur="500"/>
                                        <p:tgtEl>
                                          <p:spTgt spid="11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标题 12289"/>
          <p:cNvSpPr>
            <a:spLocks noGrp="1" noChangeArrowheads="1"/>
          </p:cNvSpPr>
          <p:nvPr>
            <p:ph type="title" idx="4294967295"/>
          </p:nvPr>
        </p:nvSpPr>
        <p:spPr>
          <a:xfrm>
            <a:off x="468313" y="620713"/>
            <a:ext cx="2808287" cy="566737"/>
          </a:xfrm>
        </p:spPr>
        <p:txBody>
          <a:bodyPr/>
          <a:lstStyle/>
          <a:p>
            <a:pPr algn="l"/>
            <a:r>
              <a:rPr lang="en-US" altLang="zh-CN" sz="3200" b="1" dirty="0" smtClean="0">
                <a:latin typeface="华文楷体" panose="02010600040101010101" pitchFamily="2" charset="-122"/>
                <a:ea typeface="华文楷体" panose="02010600040101010101" pitchFamily="2" charset="-122"/>
              </a:rPr>
              <a:t>4</a:t>
            </a:r>
            <a:r>
              <a:rPr lang="zh-CN" altLang="en-US" sz="3200" b="1" dirty="0" smtClean="0">
                <a:latin typeface="华文楷体" panose="02010600040101010101" pitchFamily="2" charset="-122"/>
                <a:ea typeface="华文楷体" panose="02010600040101010101" pitchFamily="2" charset="-122"/>
              </a:rPr>
              <a:t>．电路分析</a:t>
            </a:r>
            <a:endParaRPr lang="zh-CN" altLang="en-US" sz="3200" b="1" dirty="0" smtClean="0">
              <a:latin typeface="华文楷体" panose="02010600040101010101" pitchFamily="2" charset="-122"/>
              <a:ea typeface="华文楷体" panose="02010600040101010101" pitchFamily="2" charset="-122"/>
            </a:endParaRPr>
          </a:p>
        </p:txBody>
      </p:sp>
      <p:sp>
        <p:nvSpPr>
          <p:cNvPr id="12291" name="文本占位符 12290"/>
          <p:cNvSpPr>
            <a:spLocks noGrp="1" noChangeArrowheads="1"/>
          </p:cNvSpPr>
          <p:nvPr>
            <p:ph type="body" idx="4294967295"/>
          </p:nvPr>
        </p:nvSpPr>
        <p:spPr>
          <a:xfrm>
            <a:off x="301625" y="1196975"/>
            <a:ext cx="8540750" cy="4902200"/>
          </a:xfrm>
        </p:spPr>
        <p:txBody>
          <a:bodyPr/>
          <a:lstStyle/>
          <a:p>
            <a:r>
              <a:rPr lang="en-US" altLang="zh-CN" sz="2400" b="1" dirty="0" smtClean="0"/>
              <a:t> </a:t>
            </a:r>
            <a:r>
              <a:rPr lang="zh-CN" altLang="en-US" sz="2400" b="1" dirty="0" smtClean="0">
                <a:latin typeface="华文楷体" panose="02010600040101010101" pitchFamily="2" charset="-122"/>
                <a:ea typeface="华文楷体" panose="02010600040101010101" pitchFamily="2" charset="-122"/>
              </a:rPr>
              <a:t>（</a:t>
            </a:r>
            <a:r>
              <a:rPr lang="en-US" altLang="zh-CN" sz="2400" b="1" dirty="0" smtClean="0">
                <a:latin typeface="华文楷体" panose="02010600040101010101" pitchFamily="2" charset="-122"/>
                <a:ea typeface="华文楷体" panose="02010600040101010101" pitchFamily="2" charset="-122"/>
              </a:rPr>
              <a:t>1</a:t>
            </a:r>
            <a:r>
              <a:rPr lang="zh-CN" altLang="en-US" sz="2400" b="1" dirty="0" smtClean="0">
                <a:latin typeface="华文楷体" panose="02010600040101010101" pitchFamily="2" charset="-122"/>
                <a:ea typeface="华文楷体" panose="02010600040101010101" pitchFamily="2" charset="-122"/>
              </a:rPr>
              <a:t>）静态分析</a:t>
            </a:r>
            <a:endParaRPr lang="zh-CN" altLang="en-US" dirty="0" smtClean="0">
              <a:latin typeface="华文楷体" panose="02010600040101010101" pitchFamily="2" charset="-122"/>
              <a:ea typeface="华文楷体" panose="02010600040101010101" pitchFamily="2" charset="-122"/>
            </a:endParaRPr>
          </a:p>
        </p:txBody>
      </p:sp>
      <p:sp>
        <p:nvSpPr>
          <p:cNvPr id="12292" name="文本框 12291"/>
          <p:cNvSpPr txBox="1">
            <a:spLocks noChangeArrowheads="1"/>
          </p:cNvSpPr>
          <p:nvPr/>
        </p:nvSpPr>
        <p:spPr bwMode="auto">
          <a:xfrm>
            <a:off x="539750" y="1773238"/>
            <a:ext cx="827502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zh-CN" altLang="en-US" sz="2400" dirty="0">
                <a:latin typeface="华文楷体" panose="02010600040101010101" pitchFamily="2" charset="-122"/>
                <a:ea typeface="华文楷体" panose="02010600040101010101" pitchFamily="2" charset="-122"/>
              </a:rPr>
              <a:t>假定电路完全对称 ，</a:t>
            </a:r>
            <a:r>
              <a:rPr lang="en-US" altLang="zh-CN" sz="2400" i="1" dirty="0" err="1">
                <a:latin typeface="华文楷体" panose="02010600040101010101" pitchFamily="2" charset="-122"/>
                <a:ea typeface="华文楷体" panose="02010600040101010101" pitchFamily="2" charset="-122"/>
              </a:rPr>
              <a:t>u</a:t>
            </a:r>
            <a:r>
              <a:rPr lang="en-US" altLang="zh-CN" sz="1800" dirty="0" err="1">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时，则基极电流</a:t>
            </a:r>
            <a:r>
              <a:rPr lang="en-US" altLang="zh-CN" sz="2400" dirty="0" err="1">
                <a:latin typeface="华文楷体" panose="02010600040101010101" pitchFamily="2" charset="-122"/>
                <a:ea typeface="华文楷体" panose="02010600040101010101" pitchFamily="2" charset="-122"/>
              </a:rPr>
              <a:t>I</a:t>
            </a:r>
            <a:r>
              <a:rPr lang="en-US" altLang="zh-CN" sz="1600" dirty="0" err="1">
                <a:latin typeface="华文楷体" panose="02010600040101010101" pitchFamily="2" charset="-122"/>
                <a:ea typeface="华文楷体" panose="02010600040101010101" pitchFamily="2" charset="-122"/>
              </a:rPr>
              <a:t>Bl</a:t>
            </a:r>
            <a:r>
              <a:rPr lang="en-US" altLang="zh-CN" sz="2400" dirty="0">
                <a:latin typeface="华文楷体" panose="02010600040101010101" pitchFamily="2" charset="-122"/>
                <a:ea typeface="华文楷体" panose="02010600040101010101" pitchFamily="2" charset="-122"/>
              </a:rPr>
              <a:t>=I</a:t>
            </a:r>
            <a:r>
              <a:rPr lang="en-US" altLang="zh-CN" sz="1600" dirty="0">
                <a:latin typeface="华文楷体" panose="02010600040101010101" pitchFamily="2" charset="-122"/>
                <a:ea typeface="华文楷体" panose="02010600040101010101" pitchFamily="2" charset="-122"/>
              </a:rPr>
              <a:t>B2</a:t>
            </a:r>
            <a:r>
              <a:rPr lang="en-US" altLang="zh-CN" sz="2400" dirty="0">
                <a:latin typeface="华文楷体" panose="02010600040101010101" pitchFamily="2" charset="-122"/>
                <a:ea typeface="华文楷体" panose="02010600040101010101" pitchFamily="2" charset="-122"/>
              </a:rPr>
              <a:t>=I</a:t>
            </a:r>
            <a:r>
              <a:rPr lang="en-US" altLang="zh-CN" sz="18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，集电极</a:t>
            </a:r>
            <a:endParaRPr lang="zh-CN" altLang="en-US" sz="2400" dirty="0">
              <a:latin typeface="华文楷体" panose="02010600040101010101" pitchFamily="2" charset="-122"/>
              <a:ea typeface="华文楷体" panose="02010600040101010101" pitchFamily="2" charset="-122"/>
            </a:endParaRPr>
          </a:p>
          <a:p>
            <a:pPr>
              <a:lnSpc>
                <a:spcPct val="100000"/>
              </a:lnSpc>
              <a:spcBef>
                <a:spcPct val="0"/>
              </a:spcBef>
            </a:pPr>
            <a:r>
              <a:rPr lang="zh-CN" altLang="en-US" sz="2400" dirty="0">
                <a:latin typeface="华文楷体" panose="02010600040101010101" pitchFamily="2" charset="-122"/>
                <a:ea typeface="华文楷体" panose="02010600040101010101" pitchFamily="2" charset="-122"/>
              </a:rPr>
              <a:t>电流</a:t>
            </a:r>
            <a:r>
              <a:rPr lang="en-US" altLang="zh-CN" sz="2400" dirty="0" err="1">
                <a:latin typeface="华文楷体" panose="02010600040101010101" pitchFamily="2" charset="-122"/>
                <a:ea typeface="华文楷体" panose="02010600040101010101" pitchFamily="2" charset="-122"/>
              </a:rPr>
              <a:t>I</a:t>
            </a:r>
            <a:r>
              <a:rPr lang="en-US" altLang="zh-CN" sz="1800" dirty="0" err="1">
                <a:latin typeface="华文楷体" panose="02010600040101010101" pitchFamily="2" charset="-122"/>
                <a:ea typeface="华文楷体" panose="02010600040101010101" pitchFamily="2" charset="-122"/>
              </a:rPr>
              <a:t>Cl</a:t>
            </a:r>
            <a:r>
              <a:rPr lang="en-US" altLang="zh-CN" sz="2400" dirty="0">
                <a:latin typeface="华文楷体" panose="02010600040101010101" pitchFamily="2" charset="-122"/>
                <a:ea typeface="华文楷体" panose="02010600040101010101" pitchFamily="2" charset="-122"/>
              </a:rPr>
              <a:t>=I</a:t>
            </a:r>
            <a:r>
              <a:rPr lang="en-US" altLang="zh-CN" sz="1800" dirty="0">
                <a:latin typeface="华文楷体" panose="02010600040101010101" pitchFamily="2" charset="-122"/>
                <a:ea typeface="华文楷体" panose="02010600040101010101" pitchFamily="2" charset="-122"/>
              </a:rPr>
              <a:t>C2</a:t>
            </a:r>
            <a:r>
              <a:rPr lang="en-US" altLang="zh-CN" sz="2400" dirty="0">
                <a:latin typeface="华文楷体" panose="02010600040101010101" pitchFamily="2" charset="-122"/>
                <a:ea typeface="华文楷体" panose="02010600040101010101" pitchFamily="2" charset="-122"/>
              </a:rPr>
              <a:t>=I</a:t>
            </a:r>
            <a:r>
              <a:rPr lang="en-US" altLang="zh-CN" sz="18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。于是在</a:t>
            </a:r>
            <a:r>
              <a:rPr lang="en-US" altLang="zh-CN" sz="2400" dirty="0" err="1">
                <a:latin typeface="华文楷体" panose="02010600040101010101" pitchFamily="2" charset="-122"/>
                <a:ea typeface="华文楷体" panose="02010600040101010101" pitchFamily="2" charset="-122"/>
              </a:rPr>
              <a:t>V</a:t>
            </a:r>
            <a:r>
              <a:rPr lang="en-US" altLang="zh-CN" sz="1800" dirty="0" err="1">
                <a:latin typeface="华文楷体" panose="02010600040101010101" pitchFamily="2" charset="-122"/>
                <a:ea typeface="华文楷体" panose="02010600040101010101" pitchFamily="2" charset="-122"/>
              </a:rPr>
              <a:t>l</a:t>
            </a:r>
            <a:r>
              <a:rPr lang="zh-CN" altLang="en-US"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V</a:t>
            </a:r>
            <a:r>
              <a:rPr lang="en-US" altLang="zh-CN" sz="18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的基极回路中有如下关系：</a:t>
            </a:r>
            <a:endParaRPr lang="zh-CN" altLang="en-US" sz="2400" dirty="0">
              <a:latin typeface="华文楷体" panose="02010600040101010101" pitchFamily="2" charset="-122"/>
              <a:ea typeface="华文楷体" panose="02010600040101010101" pitchFamily="2" charset="-122"/>
            </a:endParaRPr>
          </a:p>
          <a:p>
            <a:pPr>
              <a:lnSpc>
                <a:spcPct val="100000"/>
              </a:lnSpc>
              <a:spcBef>
                <a:spcPct val="0"/>
              </a:spcBef>
            </a:pPr>
            <a:r>
              <a:rPr lang="en-US" altLang="zh-CN" sz="2400" dirty="0" err="1">
                <a:latin typeface="华文楷体" panose="02010600040101010101" pitchFamily="2" charset="-122"/>
                <a:ea typeface="华文楷体" panose="02010600040101010101" pitchFamily="2" charset="-122"/>
              </a:rPr>
              <a:t>I</a:t>
            </a:r>
            <a:r>
              <a:rPr lang="en-US" altLang="zh-CN" sz="1800" dirty="0" err="1">
                <a:latin typeface="华文楷体" panose="02010600040101010101" pitchFamily="2" charset="-122"/>
                <a:ea typeface="华文楷体" panose="02010600040101010101" pitchFamily="2" charset="-122"/>
              </a:rPr>
              <a:t>B</a:t>
            </a:r>
            <a:r>
              <a:rPr lang="en-US" altLang="zh-CN" sz="2400" dirty="0" err="1">
                <a:latin typeface="华文楷体" panose="02010600040101010101" pitchFamily="2" charset="-122"/>
                <a:ea typeface="华文楷体" panose="02010600040101010101" pitchFamily="2" charset="-122"/>
              </a:rPr>
              <a:t>R</a:t>
            </a:r>
            <a:r>
              <a:rPr lang="en-US" altLang="zh-CN" sz="1800" dirty="0" err="1">
                <a:latin typeface="华文楷体" panose="02010600040101010101" pitchFamily="2" charset="-122"/>
                <a:ea typeface="华文楷体" panose="02010600040101010101" pitchFamily="2" charset="-122"/>
              </a:rPr>
              <a:t>B</a:t>
            </a:r>
            <a:r>
              <a:rPr lang="en-US" altLang="zh-CN" sz="2400" dirty="0" err="1">
                <a:latin typeface="华文楷体" panose="02010600040101010101" pitchFamily="2" charset="-122"/>
                <a:ea typeface="华文楷体" panose="02010600040101010101" pitchFamily="2" charset="-122"/>
              </a:rPr>
              <a:t>+</a:t>
            </a:r>
            <a:r>
              <a:rPr lang="en-US" altLang="zh-CN" sz="2400" i="1" dirty="0" err="1">
                <a:latin typeface="华文楷体" panose="02010600040101010101" pitchFamily="2" charset="-122"/>
                <a:ea typeface="华文楷体" panose="02010600040101010101" pitchFamily="2" charset="-122"/>
              </a:rPr>
              <a:t>u</a:t>
            </a:r>
            <a:r>
              <a:rPr lang="en-US" altLang="zh-CN" sz="1600" dirty="0" err="1">
                <a:latin typeface="华文楷体" panose="02010600040101010101" pitchFamily="2" charset="-122"/>
                <a:ea typeface="华文楷体" panose="02010600040101010101" pitchFamily="2" charset="-122"/>
              </a:rPr>
              <a:t>BE</a:t>
            </a:r>
            <a:r>
              <a:rPr lang="en-US" altLang="zh-CN" sz="2400" dirty="0" err="1">
                <a:latin typeface="华文楷体" panose="02010600040101010101" pitchFamily="2" charset="-122"/>
                <a:ea typeface="华文楷体" panose="02010600040101010101" pitchFamily="2" charset="-122"/>
              </a:rPr>
              <a:t>+I</a:t>
            </a:r>
            <a:r>
              <a:rPr lang="en-US" altLang="zh-CN" sz="1800" dirty="0" err="1">
                <a:latin typeface="华文楷体" panose="02010600040101010101" pitchFamily="2" charset="-122"/>
                <a:ea typeface="华文楷体" panose="02010600040101010101" pitchFamily="2" charset="-122"/>
              </a:rPr>
              <a:t>E</a:t>
            </a:r>
            <a:r>
              <a:rPr lang="en-US" altLang="zh-CN" sz="2400" dirty="0" err="1">
                <a:latin typeface="华文楷体" panose="02010600040101010101" pitchFamily="2" charset="-122"/>
                <a:ea typeface="华文楷体" panose="02010600040101010101" pitchFamily="2" charset="-122"/>
              </a:rPr>
              <a:t>R</a:t>
            </a:r>
            <a:r>
              <a:rPr lang="en-US" altLang="zh-CN" sz="1600" dirty="0" err="1">
                <a:latin typeface="华文楷体" panose="02010600040101010101" pitchFamily="2" charset="-122"/>
                <a:ea typeface="华文楷体" panose="02010600040101010101" pitchFamily="2" charset="-122"/>
              </a:rPr>
              <a:t>E</a:t>
            </a:r>
            <a:r>
              <a:rPr lang="en-US" altLang="zh-CN" sz="2400" dirty="0">
                <a:latin typeface="华文楷体" panose="02010600040101010101" pitchFamily="2" charset="-122"/>
                <a:ea typeface="华文楷体" panose="02010600040101010101" pitchFamily="2" charset="-122"/>
              </a:rPr>
              <a:t>=E</a:t>
            </a:r>
            <a:r>
              <a:rPr lang="en-US" altLang="zh-CN" sz="1600" dirty="0">
                <a:latin typeface="华文楷体" panose="02010600040101010101" pitchFamily="2" charset="-122"/>
                <a:ea typeface="华文楷体" panose="02010600040101010101" pitchFamily="2" charset="-122"/>
              </a:rPr>
              <a:t>E</a:t>
            </a:r>
            <a:r>
              <a:rPr lang="zh-CN" altLang="en-US" sz="2400" dirty="0">
                <a:latin typeface="华文楷体" panose="02010600040101010101" pitchFamily="2" charset="-122"/>
                <a:ea typeface="华文楷体" panose="02010600040101010101" pitchFamily="2" charset="-122"/>
              </a:rPr>
              <a:t>。近似条件下：</a:t>
            </a:r>
            <a:r>
              <a:rPr lang="zh-CN" altLang="en-US" sz="2000" b="0" dirty="0">
                <a:latin typeface="华文楷体" panose="02010600040101010101" pitchFamily="2" charset="-122"/>
                <a:ea typeface="华文楷体" panose="02010600040101010101" pitchFamily="2" charset="-122"/>
              </a:rPr>
              <a:t> </a:t>
            </a:r>
            <a:endParaRPr lang="zh-CN" altLang="en-US" sz="2000" b="0" dirty="0">
              <a:latin typeface="华文楷体" panose="02010600040101010101" pitchFamily="2" charset="-122"/>
              <a:ea typeface="华文楷体" panose="02010600040101010101" pitchFamily="2" charset="-122"/>
            </a:endParaRPr>
          </a:p>
        </p:txBody>
      </p:sp>
      <p:sp>
        <p:nvSpPr>
          <p:cNvPr id="14340" name="矩形 12292"/>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graphicFrame>
        <p:nvGraphicFramePr>
          <p:cNvPr id="132102" name="对象 12293"/>
          <p:cNvGraphicFramePr/>
          <p:nvPr/>
        </p:nvGraphicFramePr>
        <p:xfrm>
          <a:off x="4140200" y="3076575"/>
          <a:ext cx="1727200" cy="781050"/>
        </p:xfrm>
        <a:graphic>
          <a:graphicData uri="http://schemas.openxmlformats.org/presentationml/2006/ole">
            <mc:AlternateContent xmlns:mc="http://schemas.openxmlformats.org/markup-compatibility/2006">
              <mc:Choice xmlns:v="urn:schemas-microsoft-com:vml" Requires="v">
                <p:oleObj spid="_x0000_s4097" name="" r:id="rId1" imgW="23774400" imgH="10668000" progId="Equation.3">
                  <p:embed/>
                </p:oleObj>
              </mc:Choice>
              <mc:Fallback>
                <p:oleObj name="" r:id="rId1" imgW="23774400" imgH="10668000" progId="Equation.3">
                  <p:embed/>
                  <p:pic>
                    <p:nvPicPr>
                      <p:cNvPr id="0" name="图片 4096"/>
                      <p:cNvPicPr/>
                      <p:nvPr/>
                    </p:nvPicPr>
                    <p:blipFill>
                      <a:blip r:embed="rId2"/>
                      <a:stretch>
                        <a:fillRect/>
                      </a:stretch>
                    </p:blipFill>
                    <p:spPr>
                      <a:xfrm>
                        <a:off x="4140200" y="3076575"/>
                        <a:ext cx="1727200" cy="781050"/>
                      </a:xfrm>
                      <a:prstGeom prst="rect">
                        <a:avLst/>
                      </a:prstGeom>
                      <a:noFill/>
                      <a:ln w="38100">
                        <a:noFill/>
                      </a:ln>
                    </p:spPr>
                  </p:pic>
                </p:oleObj>
              </mc:Fallback>
            </mc:AlternateContent>
          </a:graphicData>
        </a:graphic>
      </p:graphicFrame>
      <p:sp>
        <p:nvSpPr>
          <p:cNvPr id="12295" name="文本框 12294"/>
          <p:cNvSpPr txBox="1">
            <a:spLocks noChangeArrowheads="1"/>
          </p:cNvSpPr>
          <p:nvPr/>
        </p:nvSpPr>
        <p:spPr bwMode="auto">
          <a:xfrm>
            <a:off x="827088" y="3284538"/>
            <a:ext cx="325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zh-CN" altLang="en-US" sz="2400" dirty="0">
                <a:solidFill>
                  <a:srgbClr val="FF0000"/>
                </a:solidFill>
                <a:latin typeface="华文楷体" panose="02010600040101010101" pitchFamily="2" charset="-122"/>
                <a:ea typeface="华文楷体" panose="02010600040101010101" pitchFamily="2" charset="-122"/>
              </a:rPr>
              <a:t>集电极静态电流</a:t>
            </a:r>
            <a:r>
              <a:rPr lang="en-US" altLang="zh-CN" sz="2400" dirty="0">
                <a:solidFill>
                  <a:srgbClr val="FF0000"/>
                </a:solidFill>
                <a:latin typeface="华文楷体" panose="02010600040101010101" pitchFamily="2" charset="-122"/>
                <a:ea typeface="华文楷体" panose="02010600040101010101" pitchFamily="2" charset="-122"/>
              </a:rPr>
              <a:t>I</a:t>
            </a:r>
            <a:r>
              <a:rPr lang="en-US" altLang="zh-CN" sz="1800" dirty="0">
                <a:solidFill>
                  <a:srgbClr val="FF0000"/>
                </a:solidFill>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为：</a:t>
            </a:r>
            <a:r>
              <a:rPr lang="zh-CN" altLang="en-US" sz="1800" b="0" dirty="0">
                <a:latin typeface="华文楷体" panose="02010600040101010101" pitchFamily="2" charset="-122"/>
                <a:ea typeface="华文楷体" panose="02010600040101010101" pitchFamily="2" charset="-122"/>
              </a:rPr>
              <a:t> </a:t>
            </a:r>
            <a:endParaRPr lang="zh-CN" altLang="en-US" sz="1800" b="0" dirty="0">
              <a:latin typeface="华文楷体" panose="02010600040101010101" pitchFamily="2" charset="-122"/>
              <a:ea typeface="华文楷体" panose="02010600040101010101" pitchFamily="2" charset="-122"/>
            </a:endParaRPr>
          </a:p>
        </p:txBody>
      </p:sp>
      <p:sp>
        <p:nvSpPr>
          <p:cNvPr id="12296" name="文本框 12295"/>
          <p:cNvSpPr txBox="1">
            <a:spLocks noChangeArrowheads="1"/>
          </p:cNvSpPr>
          <p:nvPr/>
        </p:nvSpPr>
        <p:spPr bwMode="auto">
          <a:xfrm>
            <a:off x="1187450" y="3933825"/>
            <a:ext cx="2967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zh-CN" altLang="en-US" sz="2400" dirty="0">
                <a:solidFill>
                  <a:srgbClr val="FF0000"/>
                </a:solidFill>
                <a:latin typeface="华文楷体" panose="02010600040101010101" pitchFamily="2" charset="-122"/>
                <a:ea typeface="华文楷体" panose="02010600040101010101" pitchFamily="2" charset="-122"/>
              </a:rPr>
              <a:t>基极静态电流</a:t>
            </a:r>
            <a:r>
              <a:rPr lang="en-US" altLang="zh-CN" sz="2400" dirty="0">
                <a:solidFill>
                  <a:srgbClr val="FF0000"/>
                </a:solidFill>
                <a:latin typeface="华文楷体" panose="02010600040101010101" pitchFamily="2" charset="-122"/>
                <a:ea typeface="华文楷体" panose="02010600040101010101" pitchFamily="2" charset="-122"/>
              </a:rPr>
              <a:t>I</a:t>
            </a:r>
            <a:r>
              <a:rPr lang="en-US" altLang="zh-CN" sz="2000" dirty="0">
                <a:solidFill>
                  <a:srgbClr val="FF0000"/>
                </a:solidFill>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为：</a:t>
            </a:r>
            <a:r>
              <a:rPr lang="zh-CN" altLang="en-US" sz="1800" b="0" dirty="0">
                <a:latin typeface="华文楷体" panose="02010600040101010101" pitchFamily="2" charset="-122"/>
                <a:ea typeface="华文楷体" panose="02010600040101010101" pitchFamily="2" charset="-122"/>
              </a:rPr>
              <a:t> </a:t>
            </a:r>
            <a:endParaRPr lang="zh-CN" altLang="en-US" sz="1800" b="0" dirty="0">
              <a:latin typeface="华文楷体" panose="02010600040101010101" pitchFamily="2" charset="-122"/>
              <a:ea typeface="华文楷体" panose="02010600040101010101" pitchFamily="2" charset="-122"/>
            </a:endParaRPr>
          </a:p>
        </p:txBody>
      </p:sp>
      <p:sp>
        <p:nvSpPr>
          <p:cNvPr id="14344" name="矩形 12296"/>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graphicFrame>
        <p:nvGraphicFramePr>
          <p:cNvPr id="132106" name="对象 12297"/>
          <p:cNvGraphicFramePr/>
          <p:nvPr/>
        </p:nvGraphicFramePr>
        <p:xfrm>
          <a:off x="4140200" y="3860800"/>
          <a:ext cx="2303463" cy="793750"/>
        </p:xfrm>
        <a:graphic>
          <a:graphicData uri="http://schemas.openxmlformats.org/presentationml/2006/ole">
            <mc:AlternateContent xmlns:mc="http://schemas.openxmlformats.org/markup-compatibility/2006">
              <mc:Choice xmlns:v="urn:schemas-microsoft-com:vml" Requires="v">
                <p:oleObj spid="_x0000_s4098" name="" r:id="rId3" imgW="25908000" imgH="10668000" progId="Equation.3">
                  <p:embed/>
                </p:oleObj>
              </mc:Choice>
              <mc:Fallback>
                <p:oleObj name="" r:id="rId3" imgW="25908000" imgH="10668000" progId="Equation.3">
                  <p:embed/>
                  <p:pic>
                    <p:nvPicPr>
                      <p:cNvPr id="0" name="图片 4097"/>
                      <p:cNvPicPr/>
                      <p:nvPr/>
                    </p:nvPicPr>
                    <p:blipFill>
                      <a:blip r:embed="rId4"/>
                      <a:stretch>
                        <a:fillRect/>
                      </a:stretch>
                    </p:blipFill>
                    <p:spPr>
                      <a:xfrm>
                        <a:off x="4140200" y="3860800"/>
                        <a:ext cx="2303463" cy="793750"/>
                      </a:xfrm>
                      <a:prstGeom prst="rect">
                        <a:avLst/>
                      </a:prstGeom>
                      <a:noFill/>
                      <a:ln w="38100">
                        <a:noFill/>
                      </a:ln>
                    </p:spPr>
                  </p:pic>
                </p:oleObj>
              </mc:Fallback>
            </mc:AlternateContent>
          </a:graphicData>
        </a:graphic>
      </p:graphicFrame>
      <p:sp>
        <p:nvSpPr>
          <p:cNvPr id="12299" name="文本框 12298"/>
          <p:cNvSpPr txBox="1">
            <a:spLocks noChangeArrowheads="1"/>
          </p:cNvSpPr>
          <p:nvPr/>
        </p:nvSpPr>
        <p:spPr bwMode="auto">
          <a:xfrm>
            <a:off x="971550" y="4581525"/>
            <a:ext cx="319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en-US" altLang="zh-CN" sz="2400" dirty="0"/>
              <a:t> </a:t>
            </a:r>
            <a:r>
              <a:rPr lang="zh-CN" altLang="en-US" sz="2400" dirty="0">
                <a:latin typeface="华文楷体" panose="02010600040101010101" pitchFamily="2" charset="-122"/>
                <a:ea typeface="华文楷体" panose="02010600040101010101" pitchFamily="2" charset="-122"/>
              </a:rPr>
              <a:t>每管的</a:t>
            </a:r>
            <a:r>
              <a:rPr lang="zh-CN" altLang="en-US" sz="2400" dirty="0">
                <a:solidFill>
                  <a:srgbClr val="FF0000"/>
                </a:solidFill>
                <a:latin typeface="华文楷体" panose="02010600040101010101" pitchFamily="2" charset="-122"/>
                <a:ea typeface="华文楷体" panose="02010600040101010101" pitchFamily="2" charset="-122"/>
              </a:rPr>
              <a:t>集</a:t>
            </a:r>
            <a:r>
              <a:rPr lang="en-US" altLang="zh-CN" sz="2400" dirty="0">
                <a:solidFill>
                  <a:srgbClr val="FF0000"/>
                </a:solidFill>
                <a:latin typeface="华文楷体" panose="02010600040101010101" pitchFamily="2" charset="-122"/>
                <a:ea typeface="华文楷体" panose="02010600040101010101" pitchFamily="2" charset="-122"/>
              </a:rPr>
              <a:t>-</a:t>
            </a:r>
            <a:r>
              <a:rPr lang="zh-CN" altLang="en-US" sz="2400" dirty="0">
                <a:solidFill>
                  <a:srgbClr val="FF0000"/>
                </a:solidFill>
                <a:latin typeface="华文楷体" panose="02010600040101010101" pitchFamily="2" charset="-122"/>
                <a:ea typeface="华文楷体" panose="02010600040101010101" pitchFamily="2" charset="-122"/>
              </a:rPr>
              <a:t>射电压</a:t>
            </a:r>
            <a:r>
              <a:rPr lang="zh-CN" altLang="en-US" sz="2400" dirty="0">
                <a:latin typeface="华文楷体" panose="02010600040101010101" pitchFamily="2" charset="-122"/>
                <a:ea typeface="华文楷体" panose="02010600040101010101" pitchFamily="2" charset="-122"/>
              </a:rPr>
              <a:t>为：</a:t>
            </a:r>
            <a:r>
              <a:rPr lang="zh-CN" altLang="en-US" sz="1800" b="0" dirty="0">
                <a:latin typeface="华文楷体" panose="02010600040101010101" pitchFamily="2" charset="-122"/>
                <a:ea typeface="华文楷体" panose="02010600040101010101" pitchFamily="2" charset="-122"/>
              </a:rPr>
              <a:t> </a:t>
            </a:r>
            <a:endParaRPr lang="zh-CN" altLang="en-US" sz="1800" b="0" dirty="0">
              <a:latin typeface="华文楷体" panose="02010600040101010101" pitchFamily="2" charset="-122"/>
              <a:ea typeface="华文楷体" panose="02010600040101010101" pitchFamily="2" charset="-122"/>
            </a:endParaRPr>
          </a:p>
        </p:txBody>
      </p:sp>
      <p:sp>
        <p:nvSpPr>
          <p:cNvPr id="12300" name="文本框 12299"/>
          <p:cNvSpPr txBox="1">
            <a:spLocks noChangeArrowheads="1"/>
          </p:cNvSpPr>
          <p:nvPr/>
        </p:nvSpPr>
        <p:spPr bwMode="auto">
          <a:xfrm>
            <a:off x="827088" y="5300663"/>
            <a:ext cx="339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zh-CN" altLang="en-US" sz="2400" dirty="0">
                <a:latin typeface="华文楷体" panose="02010600040101010101" pitchFamily="2" charset="-122"/>
                <a:ea typeface="华文楷体" panose="02010600040101010101" pitchFamily="2" charset="-122"/>
              </a:rPr>
              <a:t>静态时</a:t>
            </a:r>
            <a:r>
              <a:rPr lang="zh-CN" altLang="en-US" sz="2400" dirty="0">
                <a:solidFill>
                  <a:srgbClr val="FF0000"/>
                </a:solidFill>
                <a:latin typeface="华文楷体" panose="02010600040101010101" pitchFamily="2" charset="-122"/>
                <a:ea typeface="华文楷体" panose="02010600040101010101" pitchFamily="2" charset="-122"/>
              </a:rPr>
              <a:t>基极电位</a:t>
            </a:r>
            <a:r>
              <a:rPr lang="en-US" altLang="zh-CN" sz="2400" dirty="0">
                <a:latin typeface="华文楷体" panose="02010600040101010101" pitchFamily="2" charset="-122"/>
                <a:ea typeface="华文楷体" panose="02010600040101010101" pitchFamily="2" charset="-122"/>
              </a:rPr>
              <a:t>U</a:t>
            </a:r>
            <a:r>
              <a:rPr lang="en-US" altLang="zh-CN" sz="18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为：</a:t>
            </a:r>
            <a:r>
              <a:rPr lang="zh-CN" altLang="en-US" sz="1800" b="0" dirty="0">
                <a:latin typeface="华文楷体" panose="02010600040101010101" pitchFamily="2" charset="-122"/>
                <a:ea typeface="华文楷体" panose="02010600040101010101" pitchFamily="2" charset="-122"/>
              </a:rPr>
              <a:t> </a:t>
            </a:r>
            <a:endParaRPr lang="zh-CN" altLang="en-US" sz="1800" b="0" dirty="0">
              <a:latin typeface="华文楷体" panose="02010600040101010101" pitchFamily="2" charset="-122"/>
              <a:ea typeface="华文楷体" panose="02010600040101010101" pitchFamily="2" charset="-122"/>
            </a:endParaRPr>
          </a:p>
        </p:txBody>
      </p:sp>
      <p:sp>
        <p:nvSpPr>
          <p:cNvPr id="12301" name="文本框 12300"/>
          <p:cNvSpPr txBox="1">
            <a:spLocks noChangeArrowheads="1"/>
          </p:cNvSpPr>
          <p:nvPr/>
        </p:nvSpPr>
        <p:spPr bwMode="auto">
          <a:xfrm>
            <a:off x="4140200" y="4600575"/>
            <a:ext cx="3062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en-US" altLang="zh-CN" i="1"/>
              <a:t>u</a:t>
            </a:r>
            <a:r>
              <a:rPr lang="en-US" altLang="zh-CN" sz="1400"/>
              <a:t>CE</a:t>
            </a:r>
            <a:r>
              <a:rPr lang="zh-CN" altLang="en-US" sz="2000"/>
              <a:t>＝</a:t>
            </a:r>
            <a:r>
              <a:rPr lang="en-US" altLang="zh-CN" sz="2000"/>
              <a:t>V</a:t>
            </a:r>
            <a:r>
              <a:rPr lang="en-US" altLang="zh-CN" sz="1200"/>
              <a:t>CC</a:t>
            </a:r>
            <a:r>
              <a:rPr lang="zh-CN" altLang="en-US" sz="2000"/>
              <a:t>－</a:t>
            </a:r>
            <a:r>
              <a:rPr lang="en-US" altLang="zh-CN" sz="2000"/>
              <a:t>I</a:t>
            </a:r>
            <a:r>
              <a:rPr lang="en-US" altLang="zh-CN" sz="1400"/>
              <a:t>C</a:t>
            </a:r>
            <a:r>
              <a:rPr lang="en-US" altLang="zh-CN" sz="2000"/>
              <a:t>R</a:t>
            </a:r>
            <a:r>
              <a:rPr lang="en-US" altLang="zh-CN" sz="1400"/>
              <a:t>C</a:t>
            </a:r>
            <a:r>
              <a:rPr lang="en-US" altLang="zh-CN" sz="2000"/>
              <a:t>≈V</a:t>
            </a:r>
            <a:r>
              <a:rPr lang="en-US" altLang="zh-CN" sz="1400"/>
              <a:t>CC</a:t>
            </a:r>
            <a:r>
              <a:rPr lang="zh-CN" altLang="en-US" sz="2000"/>
              <a:t>－</a:t>
            </a:r>
            <a:r>
              <a:rPr lang="zh-CN" altLang="en-US" sz="1800" b="0"/>
              <a:t> </a:t>
            </a:r>
            <a:endParaRPr lang="zh-CN" altLang="en-US" sz="1800" b="0"/>
          </a:p>
        </p:txBody>
      </p:sp>
      <p:sp>
        <p:nvSpPr>
          <p:cNvPr id="14349" name="矩形 12301"/>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graphicFrame>
        <p:nvGraphicFramePr>
          <p:cNvPr id="132111" name="对象 12302"/>
          <p:cNvGraphicFramePr/>
          <p:nvPr/>
        </p:nvGraphicFramePr>
        <p:xfrm>
          <a:off x="7092950" y="4437063"/>
          <a:ext cx="827088" cy="863600"/>
        </p:xfrm>
        <a:graphic>
          <a:graphicData uri="http://schemas.openxmlformats.org/presentationml/2006/ole">
            <mc:AlternateContent xmlns:mc="http://schemas.openxmlformats.org/markup-compatibility/2006">
              <mc:Choice xmlns:v="urn:schemas-microsoft-com:vml" Requires="v">
                <p:oleObj spid="_x0000_s4099" name="" r:id="rId5" imgW="10363200" imgH="10668000" progId="Equation.3">
                  <p:embed/>
                </p:oleObj>
              </mc:Choice>
              <mc:Fallback>
                <p:oleObj name="" r:id="rId5" imgW="10363200" imgH="10668000" progId="Equation.3">
                  <p:embed/>
                  <p:pic>
                    <p:nvPicPr>
                      <p:cNvPr id="0" name="图片 4098"/>
                      <p:cNvPicPr/>
                      <p:nvPr/>
                    </p:nvPicPr>
                    <p:blipFill>
                      <a:blip r:embed="rId6"/>
                      <a:stretch>
                        <a:fillRect/>
                      </a:stretch>
                    </p:blipFill>
                    <p:spPr>
                      <a:xfrm>
                        <a:off x="7092950" y="4437063"/>
                        <a:ext cx="827088" cy="863600"/>
                      </a:xfrm>
                      <a:prstGeom prst="rect">
                        <a:avLst/>
                      </a:prstGeom>
                      <a:noFill/>
                      <a:ln w="38100">
                        <a:noFill/>
                      </a:ln>
                    </p:spPr>
                  </p:pic>
                </p:oleObj>
              </mc:Fallback>
            </mc:AlternateContent>
          </a:graphicData>
        </a:graphic>
      </p:graphicFrame>
      <p:sp>
        <p:nvSpPr>
          <p:cNvPr id="14351" name="矩形 1230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graphicFrame>
        <p:nvGraphicFramePr>
          <p:cNvPr id="132113" name="对象 12304"/>
          <p:cNvGraphicFramePr/>
          <p:nvPr/>
        </p:nvGraphicFramePr>
        <p:xfrm>
          <a:off x="4356100" y="5300663"/>
          <a:ext cx="1512888" cy="414337"/>
        </p:xfrm>
        <a:graphic>
          <a:graphicData uri="http://schemas.openxmlformats.org/presentationml/2006/ole">
            <mc:AlternateContent xmlns:mc="http://schemas.openxmlformats.org/markup-compatibility/2006">
              <mc:Choice xmlns:v="urn:schemas-microsoft-com:vml" Requires="v">
                <p:oleObj spid="_x0000_s4100" name="" r:id="rId7" imgW="19202400" imgH="5181600" progId="Equation.3">
                  <p:embed/>
                </p:oleObj>
              </mc:Choice>
              <mc:Fallback>
                <p:oleObj name="" r:id="rId7" imgW="19202400" imgH="5181600" progId="Equation.3">
                  <p:embed/>
                  <p:pic>
                    <p:nvPicPr>
                      <p:cNvPr id="0" name="图片 4099"/>
                      <p:cNvPicPr/>
                      <p:nvPr/>
                    </p:nvPicPr>
                    <p:blipFill>
                      <a:blip r:embed="rId8"/>
                      <a:stretch>
                        <a:fillRect/>
                      </a:stretch>
                    </p:blipFill>
                    <p:spPr>
                      <a:xfrm>
                        <a:off x="4356100" y="5300663"/>
                        <a:ext cx="1512888" cy="414337"/>
                      </a:xfrm>
                      <a:prstGeom prst="rect">
                        <a:avLst/>
                      </a:prstGeom>
                      <a:noFill/>
                      <a:ln w="38100">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 calcmode="lin" valueType="num">
                                      <p:cBhvr additive="base">
                                        <p:cTn id="12"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 calcmode="lin" valueType="num">
                                      <p:cBhvr additive="base">
                                        <p:cTn id="18" dur="500" fill="hold"/>
                                        <p:tgtEl>
                                          <p:spTgt spid="12292"/>
                                        </p:tgtEl>
                                        <p:attrNameLst>
                                          <p:attrName>ppt_x</p:attrName>
                                        </p:attrNameLst>
                                      </p:cBhvr>
                                      <p:tavLst>
                                        <p:tav tm="0">
                                          <p:val>
                                            <p:strVal val="#ppt_x"/>
                                          </p:val>
                                        </p:tav>
                                        <p:tav tm="100000">
                                          <p:val>
                                            <p:strVal val="#ppt_x"/>
                                          </p:val>
                                        </p:tav>
                                      </p:tavLst>
                                    </p:anim>
                                    <p:anim calcmode="lin" valueType="num">
                                      <p:cBhvr additive="base">
                                        <p:cTn id="19"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295"/>
                                        </p:tgtEl>
                                        <p:attrNameLst>
                                          <p:attrName>style.visibility</p:attrName>
                                        </p:attrNameLst>
                                      </p:cBhvr>
                                      <p:to>
                                        <p:strVal val="visible"/>
                                      </p:to>
                                    </p:set>
                                    <p:anim calcmode="lin" valueType="num">
                                      <p:cBhvr additive="base">
                                        <p:cTn id="24" dur="500" fill="hold"/>
                                        <p:tgtEl>
                                          <p:spTgt spid="12295"/>
                                        </p:tgtEl>
                                        <p:attrNameLst>
                                          <p:attrName>ppt_x</p:attrName>
                                        </p:attrNameLst>
                                      </p:cBhvr>
                                      <p:tavLst>
                                        <p:tav tm="0">
                                          <p:val>
                                            <p:strVal val="#ppt_x"/>
                                          </p:val>
                                        </p:tav>
                                        <p:tav tm="100000">
                                          <p:val>
                                            <p:strVal val="#ppt_x"/>
                                          </p:val>
                                        </p:tav>
                                      </p:tavLst>
                                    </p:anim>
                                    <p:anim calcmode="lin" valueType="num">
                                      <p:cBhvr additive="base">
                                        <p:cTn id="25"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2102"/>
                                        </p:tgtEl>
                                        <p:attrNameLst>
                                          <p:attrName>style.visibility</p:attrName>
                                        </p:attrNameLst>
                                      </p:cBhvr>
                                      <p:to>
                                        <p:strVal val="visible"/>
                                      </p:to>
                                    </p:set>
                                    <p:anim calcmode="lin" valueType="num">
                                      <p:cBhvr additive="base">
                                        <p:cTn id="30" dur="500" fill="hold"/>
                                        <p:tgtEl>
                                          <p:spTgt spid="132102"/>
                                        </p:tgtEl>
                                        <p:attrNameLst>
                                          <p:attrName>ppt_x</p:attrName>
                                        </p:attrNameLst>
                                      </p:cBhvr>
                                      <p:tavLst>
                                        <p:tav tm="0">
                                          <p:val>
                                            <p:strVal val="#ppt_x"/>
                                          </p:val>
                                        </p:tav>
                                        <p:tav tm="100000">
                                          <p:val>
                                            <p:strVal val="#ppt_x"/>
                                          </p:val>
                                        </p:tav>
                                      </p:tavLst>
                                    </p:anim>
                                    <p:anim calcmode="lin" valueType="num">
                                      <p:cBhvr additive="base">
                                        <p:cTn id="31" dur="500" fill="hold"/>
                                        <p:tgtEl>
                                          <p:spTgt spid="13210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2296"/>
                                        </p:tgtEl>
                                        <p:attrNameLst>
                                          <p:attrName>style.visibility</p:attrName>
                                        </p:attrNameLst>
                                      </p:cBhvr>
                                      <p:to>
                                        <p:strVal val="visible"/>
                                      </p:to>
                                    </p:set>
                                    <p:anim calcmode="lin" valueType="num">
                                      <p:cBhvr additive="base">
                                        <p:cTn id="36" dur="500" fill="hold"/>
                                        <p:tgtEl>
                                          <p:spTgt spid="12296"/>
                                        </p:tgtEl>
                                        <p:attrNameLst>
                                          <p:attrName>ppt_x</p:attrName>
                                        </p:attrNameLst>
                                      </p:cBhvr>
                                      <p:tavLst>
                                        <p:tav tm="0">
                                          <p:val>
                                            <p:strVal val="#ppt_x"/>
                                          </p:val>
                                        </p:tav>
                                        <p:tav tm="100000">
                                          <p:val>
                                            <p:strVal val="#ppt_x"/>
                                          </p:val>
                                        </p:tav>
                                      </p:tavLst>
                                    </p:anim>
                                    <p:anim calcmode="lin" valueType="num">
                                      <p:cBhvr additive="base">
                                        <p:cTn id="37" dur="500" fill="hold"/>
                                        <p:tgtEl>
                                          <p:spTgt spid="12296"/>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32106"/>
                                        </p:tgtEl>
                                        <p:attrNameLst>
                                          <p:attrName>style.visibility</p:attrName>
                                        </p:attrNameLst>
                                      </p:cBhvr>
                                      <p:to>
                                        <p:strVal val="visible"/>
                                      </p:to>
                                    </p:set>
                                    <p:anim calcmode="lin" valueType="num">
                                      <p:cBhvr additive="base">
                                        <p:cTn id="40" dur="500" fill="hold"/>
                                        <p:tgtEl>
                                          <p:spTgt spid="132106"/>
                                        </p:tgtEl>
                                        <p:attrNameLst>
                                          <p:attrName>ppt_x</p:attrName>
                                        </p:attrNameLst>
                                      </p:cBhvr>
                                      <p:tavLst>
                                        <p:tav tm="0">
                                          <p:val>
                                            <p:strVal val="#ppt_x"/>
                                          </p:val>
                                        </p:tav>
                                        <p:tav tm="100000">
                                          <p:val>
                                            <p:strVal val="#ppt_x"/>
                                          </p:val>
                                        </p:tav>
                                      </p:tavLst>
                                    </p:anim>
                                    <p:anim calcmode="lin" valueType="num">
                                      <p:cBhvr additive="base">
                                        <p:cTn id="41" dur="500" fill="hold"/>
                                        <p:tgtEl>
                                          <p:spTgt spid="13210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299"/>
                                        </p:tgtEl>
                                        <p:attrNameLst>
                                          <p:attrName>style.visibility</p:attrName>
                                        </p:attrNameLst>
                                      </p:cBhvr>
                                      <p:to>
                                        <p:strVal val="visible"/>
                                      </p:to>
                                    </p:set>
                                    <p:anim calcmode="lin" valueType="num">
                                      <p:cBhvr additive="base">
                                        <p:cTn id="46" dur="500" fill="hold"/>
                                        <p:tgtEl>
                                          <p:spTgt spid="12299"/>
                                        </p:tgtEl>
                                        <p:attrNameLst>
                                          <p:attrName>ppt_x</p:attrName>
                                        </p:attrNameLst>
                                      </p:cBhvr>
                                      <p:tavLst>
                                        <p:tav tm="0">
                                          <p:val>
                                            <p:strVal val="#ppt_x"/>
                                          </p:val>
                                        </p:tav>
                                        <p:tav tm="100000">
                                          <p:val>
                                            <p:strVal val="#ppt_x"/>
                                          </p:val>
                                        </p:tav>
                                      </p:tavLst>
                                    </p:anim>
                                    <p:anim calcmode="lin" valueType="num">
                                      <p:cBhvr additive="base">
                                        <p:cTn id="47" dur="500" fill="hold"/>
                                        <p:tgtEl>
                                          <p:spTgt spid="12299"/>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2301"/>
                                        </p:tgtEl>
                                        <p:attrNameLst>
                                          <p:attrName>style.visibility</p:attrName>
                                        </p:attrNameLst>
                                      </p:cBhvr>
                                      <p:to>
                                        <p:strVal val="visible"/>
                                      </p:to>
                                    </p:set>
                                    <p:anim calcmode="lin" valueType="num">
                                      <p:cBhvr additive="base">
                                        <p:cTn id="50" dur="500" fill="hold"/>
                                        <p:tgtEl>
                                          <p:spTgt spid="12301"/>
                                        </p:tgtEl>
                                        <p:attrNameLst>
                                          <p:attrName>ppt_x</p:attrName>
                                        </p:attrNameLst>
                                      </p:cBhvr>
                                      <p:tavLst>
                                        <p:tav tm="0">
                                          <p:val>
                                            <p:strVal val="#ppt_x"/>
                                          </p:val>
                                        </p:tav>
                                        <p:tav tm="100000">
                                          <p:val>
                                            <p:strVal val="#ppt_x"/>
                                          </p:val>
                                        </p:tav>
                                      </p:tavLst>
                                    </p:anim>
                                    <p:anim calcmode="lin" valueType="num">
                                      <p:cBhvr additive="base">
                                        <p:cTn id="51" dur="500" fill="hold"/>
                                        <p:tgtEl>
                                          <p:spTgt spid="12301"/>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32111"/>
                                        </p:tgtEl>
                                        <p:attrNameLst>
                                          <p:attrName>style.visibility</p:attrName>
                                        </p:attrNameLst>
                                      </p:cBhvr>
                                      <p:to>
                                        <p:strVal val="visible"/>
                                      </p:to>
                                    </p:set>
                                    <p:anim calcmode="lin" valueType="num">
                                      <p:cBhvr additive="base">
                                        <p:cTn id="54" dur="500" fill="hold"/>
                                        <p:tgtEl>
                                          <p:spTgt spid="132111"/>
                                        </p:tgtEl>
                                        <p:attrNameLst>
                                          <p:attrName>ppt_x</p:attrName>
                                        </p:attrNameLst>
                                      </p:cBhvr>
                                      <p:tavLst>
                                        <p:tav tm="0">
                                          <p:val>
                                            <p:strVal val="#ppt_x"/>
                                          </p:val>
                                        </p:tav>
                                        <p:tav tm="100000">
                                          <p:val>
                                            <p:strVal val="#ppt_x"/>
                                          </p:val>
                                        </p:tav>
                                      </p:tavLst>
                                    </p:anim>
                                    <p:anim calcmode="lin" valueType="num">
                                      <p:cBhvr additive="base">
                                        <p:cTn id="55" dur="500" fill="hold"/>
                                        <p:tgtEl>
                                          <p:spTgt spid="13211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2300"/>
                                        </p:tgtEl>
                                        <p:attrNameLst>
                                          <p:attrName>style.visibility</p:attrName>
                                        </p:attrNameLst>
                                      </p:cBhvr>
                                      <p:to>
                                        <p:strVal val="visible"/>
                                      </p:to>
                                    </p:set>
                                    <p:anim calcmode="lin" valueType="num">
                                      <p:cBhvr additive="base">
                                        <p:cTn id="60" dur="500" fill="hold"/>
                                        <p:tgtEl>
                                          <p:spTgt spid="12300"/>
                                        </p:tgtEl>
                                        <p:attrNameLst>
                                          <p:attrName>ppt_x</p:attrName>
                                        </p:attrNameLst>
                                      </p:cBhvr>
                                      <p:tavLst>
                                        <p:tav tm="0">
                                          <p:val>
                                            <p:strVal val="#ppt_x"/>
                                          </p:val>
                                        </p:tav>
                                        <p:tav tm="100000">
                                          <p:val>
                                            <p:strVal val="#ppt_x"/>
                                          </p:val>
                                        </p:tav>
                                      </p:tavLst>
                                    </p:anim>
                                    <p:anim calcmode="lin" valueType="num">
                                      <p:cBhvr additive="base">
                                        <p:cTn id="61" dur="500" fill="hold"/>
                                        <p:tgtEl>
                                          <p:spTgt spid="12300"/>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32113"/>
                                        </p:tgtEl>
                                        <p:attrNameLst>
                                          <p:attrName>style.visibility</p:attrName>
                                        </p:attrNameLst>
                                      </p:cBhvr>
                                      <p:to>
                                        <p:strVal val="visible"/>
                                      </p:to>
                                    </p:set>
                                    <p:anim calcmode="lin" valueType="num">
                                      <p:cBhvr additive="base">
                                        <p:cTn id="64" dur="500" fill="hold"/>
                                        <p:tgtEl>
                                          <p:spTgt spid="132113"/>
                                        </p:tgtEl>
                                        <p:attrNameLst>
                                          <p:attrName>ppt_x</p:attrName>
                                        </p:attrNameLst>
                                      </p:cBhvr>
                                      <p:tavLst>
                                        <p:tav tm="0">
                                          <p:val>
                                            <p:strVal val="#ppt_x"/>
                                          </p:val>
                                        </p:tav>
                                        <p:tav tm="100000">
                                          <p:val>
                                            <p:strVal val="#ppt_x"/>
                                          </p:val>
                                        </p:tav>
                                      </p:tavLst>
                                    </p:anim>
                                    <p:anim calcmode="lin" valueType="num">
                                      <p:cBhvr additive="base">
                                        <p:cTn id="65" dur="500" fill="hold"/>
                                        <p:tgtEl>
                                          <p:spTgt spid="132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2" grpId="0"/>
      <p:bldP spid="12295" grpId="0"/>
      <p:bldP spid="12296" grpId="0"/>
      <p:bldP spid="12299" grpId="0"/>
      <p:bldP spid="12300" grpId="0"/>
      <p:bldP spid="12301"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标题 13313"/>
          <p:cNvSpPr>
            <a:spLocks noGrp="1" noChangeArrowheads="1"/>
          </p:cNvSpPr>
          <p:nvPr>
            <p:ph type="title"/>
          </p:nvPr>
        </p:nvSpPr>
        <p:spPr>
          <a:xfrm>
            <a:off x="0" y="228601"/>
            <a:ext cx="2736850" cy="566737"/>
          </a:xfrm>
        </p:spPr>
        <p:txBody>
          <a:bodyPr>
            <a:normAutofit fontScale="90000"/>
          </a:bodyPr>
          <a:lstStyle/>
          <a:p>
            <a:pPr algn="l"/>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2</a:t>
            </a:r>
            <a:r>
              <a:rPr lang="zh-CN" altLang="en-US" sz="2800" b="1" dirty="0" smtClean="0">
                <a:latin typeface="华文楷体" panose="02010600040101010101" pitchFamily="2" charset="-122"/>
                <a:ea typeface="华文楷体" panose="02010600040101010101" pitchFamily="2" charset="-122"/>
              </a:rPr>
              <a:t>）动态分析</a:t>
            </a:r>
            <a:r>
              <a:rPr lang="zh-CN" altLang="en-US" sz="4000" dirty="0" smtClean="0">
                <a:latin typeface="华文楷体" panose="02010600040101010101" pitchFamily="2" charset="-122"/>
                <a:ea typeface="华文楷体" panose="02010600040101010101" pitchFamily="2" charset="-122"/>
              </a:rPr>
              <a:t> </a:t>
            </a:r>
            <a:endParaRPr lang="zh-CN" altLang="en-US" sz="4000" dirty="0" smtClean="0">
              <a:latin typeface="华文楷体" panose="02010600040101010101" pitchFamily="2" charset="-122"/>
              <a:ea typeface="华文楷体" panose="02010600040101010101" pitchFamily="2" charset="-122"/>
            </a:endParaRPr>
          </a:p>
        </p:txBody>
      </p:sp>
      <p:sp>
        <p:nvSpPr>
          <p:cNvPr id="13315" name="内容占位符 13314"/>
          <p:cNvSpPr>
            <a:spLocks noGrp="1" noChangeArrowheads="1"/>
          </p:cNvSpPr>
          <p:nvPr>
            <p:ph idx="1"/>
          </p:nvPr>
        </p:nvSpPr>
        <p:spPr>
          <a:xfrm>
            <a:off x="301625" y="1196975"/>
            <a:ext cx="8540750" cy="4902200"/>
          </a:xfrm>
        </p:spPr>
        <p:txBody>
          <a:bodyPr/>
          <a:lstStyle/>
          <a:p>
            <a:r>
              <a:rPr lang="zh-CN" altLang="en-US" sz="2400" b="1" dirty="0" smtClean="0">
                <a:latin typeface="华文楷体" panose="02010600040101010101" pitchFamily="2" charset="-122"/>
                <a:ea typeface="华文楷体" panose="02010600040101010101" pitchFamily="2" charset="-122"/>
              </a:rPr>
              <a:t>按</a:t>
            </a:r>
            <a:r>
              <a:rPr lang="zh-CN" altLang="en-US" sz="2400" b="1" dirty="0">
                <a:latin typeface="华文楷体" panose="02010600040101010101" pitchFamily="2" charset="-122"/>
                <a:ea typeface="华文楷体" panose="02010600040101010101" pitchFamily="2" charset="-122"/>
              </a:rPr>
              <a:t>上</a:t>
            </a:r>
            <a:r>
              <a:rPr lang="zh-CN" altLang="en-US" sz="2400" b="1" dirty="0" smtClean="0">
                <a:latin typeface="华文楷体" panose="02010600040101010101" pitchFamily="2" charset="-122"/>
                <a:ea typeface="华文楷体" panose="02010600040101010101" pitchFamily="2" charset="-122"/>
              </a:rPr>
              <a:t>图所示计算其交流参数</a:t>
            </a:r>
            <a:r>
              <a:rPr lang="zh-CN" altLang="en-US" dirty="0" smtClean="0">
                <a:latin typeface="华文楷体" panose="02010600040101010101" pitchFamily="2" charset="-122"/>
                <a:ea typeface="华文楷体" panose="02010600040101010101" pitchFamily="2" charset="-122"/>
              </a:rPr>
              <a:t> </a:t>
            </a:r>
            <a:endParaRPr lang="zh-CN" altLang="en-US" dirty="0" smtClean="0">
              <a:latin typeface="华文楷体" panose="02010600040101010101" pitchFamily="2" charset="-122"/>
              <a:ea typeface="华文楷体" panose="02010600040101010101" pitchFamily="2" charset="-122"/>
            </a:endParaRPr>
          </a:p>
        </p:txBody>
      </p:sp>
      <p:sp>
        <p:nvSpPr>
          <p:cNvPr id="13316" name="文本框 13315"/>
          <p:cNvSpPr txBox="1">
            <a:spLocks noChangeArrowheads="1"/>
          </p:cNvSpPr>
          <p:nvPr/>
        </p:nvSpPr>
        <p:spPr bwMode="auto">
          <a:xfrm>
            <a:off x="1023938" y="2066925"/>
            <a:ext cx="331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zh-CN" altLang="en-US" sz="2400" dirty="0">
                <a:latin typeface="华文楷体" panose="02010600040101010101" pitchFamily="2" charset="-122"/>
                <a:ea typeface="华文楷体" panose="02010600040101010101" pitchFamily="2" charset="-122"/>
              </a:rPr>
              <a:t>差模电压放大倍数为：</a:t>
            </a:r>
            <a:r>
              <a:rPr lang="zh-CN" altLang="en-US" sz="1800" b="0" dirty="0">
                <a:latin typeface="华文楷体" panose="02010600040101010101" pitchFamily="2" charset="-122"/>
                <a:ea typeface="华文楷体" panose="02010600040101010101" pitchFamily="2" charset="-122"/>
              </a:rPr>
              <a:t> </a:t>
            </a:r>
            <a:endParaRPr lang="zh-CN" altLang="en-US" sz="1800" b="0" dirty="0">
              <a:latin typeface="华文楷体" panose="02010600040101010101" pitchFamily="2" charset="-122"/>
              <a:ea typeface="华文楷体" panose="02010600040101010101" pitchFamily="2" charset="-122"/>
            </a:endParaRPr>
          </a:p>
        </p:txBody>
      </p:sp>
      <p:sp>
        <p:nvSpPr>
          <p:cNvPr id="15364" name="矩形 133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graphicFrame>
        <p:nvGraphicFramePr>
          <p:cNvPr id="13318" name="对象 13317"/>
          <p:cNvGraphicFramePr/>
          <p:nvPr/>
        </p:nvGraphicFramePr>
        <p:xfrm>
          <a:off x="4356100" y="1916113"/>
          <a:ext cx="3024188" cy="831850"/>
        </p:xfrm>
        <a:graphic>
          <a:graphicData uri="http://schemas.openxmlformats.org/presentationml/2006/ole">
            <mc:AlternateContent xmlns:mc="http://schemas.openxmlformats.org/markup-compatibility/2006">
              <mc:Choice xmlns:v="urn:schemas-microsoft-com:vml" Requires="v">
                <p:oleObj spid="_x0000_s5121" name="" r:id="rId1" imgW="39014400" imgH="10668000" progId="Equation.3">
                  <p:embed/>
                </p:oleObj>
              </mc:Choice>
              <mc:Fallback>
                <p:oleObj name="" r:id="rId1" imgW="39014400" imgH="10668000" progId="Equation.3">
                  <p:embed/>
                  <p:pic>
                    <p:nvPicPr>
                      <p:cNvPr id="0" name="图片 5120"/>
                      <p:cNvPicPr/>
                      <p:nvPr/>
                    </p:nvPicPr>
                    <p:blipFill>
                      <a:blip r:embed="rId2"/>
                      <a:stretch>
                        <a:fillRect/>
                      </a:stretch>
                    </p:blipFill>
                    <p:spPr>
                      <a:xfrm>
                        <a:off x="4356100" y="1916113"/>
                        <a:ext cx="3024188" cy="831850"/>
                      </a:xfrm>
                      <a:prstGeom prst="rect">
                        <a:avLst/>
                      </a:prstGeom>
                      <a:noFill/>
                      <a:ln w="38100">
                        <a:noFill/>
                      </a:ln>
                    </p:spPr>
                  </p:pic>
                </p:oleObj>
              </mc:Fallback>
            </mc:AlternateContent>
          </a:graphicData>
        </a:graphic>
      </p:graphicFrame>
      <p:sp>
        <p:nvSpPr>
          <p:cNvPr id="13320" name="矩形 13319"/>
          <p:cNvSpPr>
            <a:spLocks noChangeArrowheads="1"/>
          </p:cNvSpPr>
          <p:nvPr/>
        </p:nvSpPr>
        <p:spPr bwMode="auto">
          <a:xfrm>
            <a:off x="1116013" y="3064302"/>
            <a:ext cx="64027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zh-CN" altLang="en-US" sz="2400" dirty="0">
                <a:latin typeface="华文楷体" panose="02010600040101010101" pitchFamily="2" charset="-122"/>
                <a:ea typeface="华文楷体" panose="02010600040101010101" pitchFamily="2" charset="-122"/>
              </a:rPr>
              <a:t>输入电阻</a:t>
            </a:r>
            <a:r>
              <a:rPr lang="en-US" altLang="zh-CN" sz="2400" dirty="0" err="1">
                <a:latin typeface="华文楷体" panose="02010600040101010101" pitchFamily="2" charset="-122"/>
                <a:ea typeface="华文楷体" panose="02010600040101010101" pitchFamily="2" charset="-122"/>
              </a:rPr>
              <a:t>r</a:t>
            </a:r>
            <a:r>
              <a:rPr lang="en-US" altLang="zh-CN" sz="2400" baseline="-25000" dirty="0" err="1">
                <a:latin typeface="华文楷体" panose="02010600040101010101" pitchFamily="2" charset="-122"/>
                <a:ea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rPr>
              <a:t>为：</a:t>
            </a:r>
            <a:endParaRPr lang="zh-CN" altLang="en-US" sz="2400" dirty="0">
              <a:latin typeface="华文楷体" panose="02010600040101010101" pitchFamily="2" charset="-122"/>
              <a:ea typeface="华文楷体" panose="02010600040101010101" pitchFamily="2" charset="-122"/>
            </a:endParaRPr>
          </a:p>
          <a:p>
            <a:pPr>
              <a:lnSpc>
                <a:spcPct val="100000"/>
              </a:lnSpc>
              <a:spcBef>
                <a:spcPct val="0"/>
              </a:spcBef>
            </a:pPr>
            <a:r>
              <a:rPr lang="zh-CN" altLang="en-US"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r</a:t>
            </a:r>
            <a:r>
              <a:rPr lang="en-US" altLang="zh-CN" sz="1600" baseline="-25000" dirty="0" err="1">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 = 2</a:t>
            </a:r>
            <a:r>
              <a:rPr lang="zh-CN" altLang="en-US"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R</a:t>
            </a:r>
            <a:r>
              <a:rPr lang="en-US" altLang="zh-CN" sz="1600" dirty="0" err="1">
                <a:latin typeface="华文楷体" panose="02010600040101010101" pitchFamily="2" charset="-122"/>
                <a:ea typeface="华文楷体" panose="02010600040101010101" pitchFamily="2" charset="-122"/>
              </a:rPr>
              <a:t>b</a:t>
            </a:r>
            <a:r>
              <a:rPr lang="en-US" altLang="zh-CN" sz="2400" dirty="0" err="1">
                <a:latin typeface="华文楷体" panose="02010600040101010101" pitchFamily="2" charset="-122"/>
                <a:ea typeface="华文楷体" panose="02010600040101010101" pitchFamily="2" charset="-122"/>
              </a:rPr>
              <a:t>+r</a:t>
            </a:r>
            <a:r>
              <a:rPr lang="en-US" altLang="zh-CN" sz="1600" dirty="0" err="1">
                <a:latin typeface="华文楷体" panose="02010600040101010101" pitchFamily="2" charset="-122"/>
                <a:ea typeface="华文楷体" panose="02010600040101010101" pitchFamily="2" charset="-122"/>
              </a:rPr>
              <a:t>be</a:t>
            </a:r>
            <a:r>
              <a:rPr lang="zh-CN" altLang="en-US" sz="2400" dirty="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p:txBody>
      </p:sp>
      <p:sp>
        <p:nvSpPr>
          <p:cNvPr id="13321" name="文本框 13320"/>
          <p:cNvSpPr txBox="1">
            <a:spLocks noChangeArrowheads="1"/>
          </p:cNvSpPr>
          <p:nvPr/>
        </p:nvSpPr>
        <p:spPr bwMode="auto">
          <a:xfrm>
            <a:off x="1042988" y="4292600"/>
            <a:ext cx="69637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zh-CN" altLang="en-US" sz="2400" dirty="0">
                <a:latin typeface="华文楷体" panose="02010600040101010101" pitchFamily="2" charset="-122"/>
                <a:ea typeface="华文楷体" panose="02010600040101010101" pitchFamily="2" charset="-122"/>
              </a:rPr>
              <a:t>差模输出电阻</a:t>
            </a:r>
            <a:r>
              <a:rPr lang="en-US" altLang="zh-CN" sz="2400" dirty="0" err="1">
                <a:latin typeface="华文楷体" panose="02010600040101010101" pitchFamily="2" charset="-122"/>
                <a:ea typeface="华文楷体" panose="02010600040101010101" pitchFamily="2" charset="-122"/>
              </a:rPr>
              <a:t>r</a:t>
            </a:r>
            <a:r>
              <a:rPr lang="en-US" altLang="zh-CN" sz="2400" baseline="-25000" dirty="0" err="1">
                <a:latin typeface="华文楷体" panose="02010600040101010101" pitchFamily="2" charset="-122"/>
                <a:ea typeface="华文楷体" panose="02010600040101010101" pitchFamily="2" charset="-122"/>
              </a:rPr>
              <a:t>o</a:t>
            </a:r>
            <a:r>
              <a:rPr lang="zh-CN" altLang="en-US" sz="2400" dirty="0">
                <a:latin typeface="华文楷体" panose="02010600040101010101" pitchFamily="2" charset="-122"/>
                <a:ea typeface="华文楷体" panose="02010600040101010101" pitchFamily="2" charset="-122"/>
              </a:rPr>
              <a:t>为：</a:t>
            </a:r>
            <a:endParaRPr lang="zh-CN" altLang="en-US" sz="2400" dirty="0">
              <a:latin typeface="华文楷体" panose="02010600040101010101" pitchFamily="2" charset="-122"/>
              <a:ea typeface="华文楷体" panose="02010600040101010101" pitchFamily="2" charset="-122"/>
            </a:endParaRPr>
          </a:p>
          <a:p>
            <a:pPr>
              <a:lnSpc>
                <a:spcPct val="100000"/>
              </a:lnSpc>
              <a:spcBef>
                <a:spcPct val="0"/>
              </a:spcBef>
            </a:pPr>
            <a:r>
              <a:rPr lang="zh-CN" altLang="en-US" sz="2400" dirty="0"/>
              <a:t>                                       </a:t>
            </a:r>
            <a:r>
              <a:rPr lang="en-US" altLang="zh-CN" sz="2400" dirty="0" err="1">
                <a:latin typeface="Times New Roman" panose="02020603050405020304" pitchFamily="18" charset="0"/>
                <a:cs typeface="Times New Roman" panose="02020603050405020304" pitchFamily="18" charset="0"/>
              </a:rPr>
              <a:t>r</a:t>
            </a:r>
            <a:r>
              <a:rPr lang="en-US" altLang="zh-CN" sz="1800" baseline="-25000" dirty="0" err="1">
                <a:latin typeface="Times New Roman" panose="02020603050405020304" pitchFamily="18" charset="0"/>
                <a:cs typeface="Times New Roman" panose="02020603050405020304" pitchFamily="18" charset="0"/>
              </a:rPr>
              <a:t>o</a:t>
            </a:r>
            <a:r>
              <a:rPr lang="en-US" altLang="zh-CN" sz="2400" dirty="0">
                <a:latin typeface="Times New Roman" panose="02020603050405020304" pitchFamily="18" charset="0"/>
                <a:cs typeface="Times New Roman" panose="02020603050405020304" pitchFamily="18" charset="0"/>
              </a:rPr>
              <a:t>=2R</a:t>
            </a:r>
            <a:r>
              <a:rPr lang="en-US" altLang="zh-CN" sz="1800" baseline="-25000" dirty="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      </a:t>
            </a:r>
            <a:r>
              <a:rPr lang="en-US" altLang="zh-CN" sz="2400" dirty="0"/>
              <a:t>                       </a:t>
            </a:r>
            <a:endParaRPr lang="en-US" altLang="zh-CN"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13" dur="500"/>
                                        <p:tgtEl>
                                          <p:spTgt spid="1331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316"/>
                                        </p:tgtEl>
                                        <p:attrNameLst>
                                          <p:attrName>style.visibility</p:attrName>
                                        </p:attrNameLst>
                                      </p:cBhvr>
                                      <p:to>
                                        <p:strVal val="visible"/>
                                      </p:to>
                                    </p:set>
                                    <p:anim calcmode="lin" valueType="num">
                                      <p:cBhvr additive="base">
                                        <p:cTn id="18" dur="500" fill="hold"/>
                                        <p:tgtEl>
                                          <p:spTgt spid="13316"/>
                                        </p:tgtEl>
                                        <p:attrNameLst>
                                          <p:attrName>ppt_x</p:attrName>
                                        </p:attrNameLst>
                                      </p:cBhvr>
                                      <p:tavLst>
                                        <p:tav tm="0">
                                          <p:val>
                                            <p:strVal val="#ppt_x"/>
                                          </p:val>
                                        </p:tav>
                                        <p:tav tm="100000">
                                          <p:val>
                                            <p:strVal val="#ppt_x"/>
                                          </p:val>
                                        </p:tav>
                                      </p:tavLst>
                                    </p:anim>
                                    <p:anim calcmode="lin" valueType="num">
                                      <p:cBhvr additive="base">
                                        <p:cTn id="19" dur="500" fill="hold"/>
                                        <p:tgtEl>
                                          <p:spTgt spid="1331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3318"/>
                                        </p:tgtEl>
                                        <p:attrNameLst>
                                          <p:attrName>style.visibility</p:attrName>
                                        </p:attrNameLst>
                                      </p:cBhvr>
                                      <p:to>
                                        <p:strVal val="visible"/>
                                      </p:to>
                                    </p:set>
                                    <p:anim calcmode="lin" valueType="num">
                                      <p:cBhvr additive="base">
                                        <p:cTn id="22" dur="500" fill="hold"/>
                                        <p:tgtEl>
                                          <p:spTgt spid="13318"/>
                                        </p:tgtEl>
                                        <p:attrNameLst>
                                          <p:attrName>ppt_x</p:attrName>
                                        </p:attrNameLst>
                                      </p:cBhvr>
                                      <p:tavLst>
                                        <p:tav tm="0">
                                          <p:val>
                                            <p:strVal val="#ppt_x"/>
                                          </p:val>
                                        </p:tav>
                                        <p:tav tm="100000">
                                          <p:val>
                                            <p:strVal val="#ppt_x"/>
                                          </p:val>
                                        </p:tav>
                                      </p:tavLst>
                                    </p:anim>
                                    <p:anim calcmode="lin" valueType="num">
                                      <p:cBhvr additive="base">
                                        <p:cTn id="23"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320"/>
                                        </p:tgtEl>
                                        <p:attrNameLst>
                                          <p:attrName>style.visibility</p:attrName>
                                        </p:attrNameLst>
                                      </p:cBhvr>
                                      <p:to>
                                        <p:strVal val="visible"/>
                                      </p:to>
                                    </p:set>
                                    <p:anim calcmode="lin" valueType="num">
                                      <p:cBhvr additive="base">
                                        <p:cTn id="28" dur="500" fill="hold"/>
                                        <p:tgtEl>
                                          <p:spTgt spid="13320"/>
                                        </p:tgtEl>
                                        <p:attrNameLst>
                                          <p:attrName>ppt_x</p:attrName>
                                        </p:attrNameLst>
                                      </p:cBhvr>
                                      <p:tavLst>
                                        <p:tav tm="0">
                                          <p:val>
                                            <p:strVal val="#ppt_x"/>
                                          </p:val>
                                        </p:tav>
                                        <p:tav tm="100000">
                                          <p:val>
                                            <p:strVal val="#ppt_x"/>
                                          </p:val>
                                        </p:tav>
                                      </p:tavLst>
                                    </p:anim>
                                    <p:anim calcmode="lin" valueType="num">
                                      <p:cBhvr additive="base">
                                        <p:cTn id="29"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321"/>
                                        </p:tgtEl>
                                        <p:attrNameLst>
                                          <p:attrName>style.visibility</p:attrName>
                                        </p:attrNameLst>
                                      </p:cBhvr>
                                      <p:to>
                                        <p:strVal val="visible"/>
                                      </p:to>
                                    </p:set>
                                    <p:anim calcmode="lin" valueType="num">
                                      <p:cBhvr additive="base">
                                        <p:cTn id="34" dur="500" fill="hold"/>
                                        <p:tgtEl>
                                          <p:spTgt spid="13321"/>
                                        </p:tgtEl>
                                        <p:attrNameLst>
                                          <p:attrName>ppt_x</p:attrName>
                                        </p:attrNameLst>
                                      </p:cBhvr>
                                      <p:tavLst>
                                        <p:tav tm="0">
                                          <p:val>
                                            <p:strVal val="#ppt_x"/>
                                          </p:val>
                                        </p:tav>
                                        <p:tav tm="100000">
                                          <p:val>
                                            <p:strVal val="#ppt_x"/>
                                          </p:val>
                                        </p:tav>
                                      </p:tavLst>
                                    </p:anim>
                                    <p:anim calcmode="lin" valueType="num">
                                      <p:cBhvr additive="base">
                                        <p:cTn id="35" dur="500" fill="hold"/>
                                        <p:tgtEl>
                                          <p:spTgt spid="133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P spid="13320" grpId="0"/>
      <p:bldP spid="13321"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标题 14337"/>
          <p:cNvSpPr>
            <a:spLocks noGrp="1" noChangeArrowheads="1"/>
          </p:cNvSpPr>
          <p:nvPr>
            <p:ph type="title"/>
          </p:nvPr>
        </p:nvSpPr>
        <p:spPr>
          <a:xfrm>
            <a:off x="468313" y="692150"/>
            <a:ext cx="8229600" cy="711200"/>
          </a:xfrm>
        </p:spPr>
        <p:txBody>
          <a:bodyPr/>
          <a:lstStyle/>
          <a:p>
            <a:pPr algn="l"/>
            <a:r>
              <a:rPr lang="en-US" altLang="zh-CN" sz="3200" b="1" smtClean="0">
                <a:latin typeface="黑体" panose="02010609060101010101" pitchFamily="49" charset="-122"/>
                <a:ea typeface="黑体" panose="02010609060101010101" pitchFamily="49" charset="-122"/>
              </a:rPr>
              <a:t>4 </a:t>
            </a:r>
            <a:r>
              <a:rPr lang="zh-CN" altLang="en-US" sz="3200" b="1" smtClean="0">
                <a:latin typeface="黑体" panose="02010609060101010101" pitchFamily="49" charset="-122"/>
                <a:ea typeface="黑体" panose="02010609060101010101" pitchFamily="49" charset="-122"/>
              </a:rPr>
              <a:t>差动放大电路的连接方式</a:t>
            </a:r>
            <a:endParaRPr lang="zh-CN" altLang="en-US" sz="3200" b="1" smtClean="0">
              <a:latin typeface="黑体" panose="02010609060101010101" pitchFamily="49" charset="-122"/>
              <a:ea typeface="黑体" panose="02010609060101010101" pitchFamily="49" charset="-122"/>
            </a:endParaRPr>
          </a:p>
        </p:txBody>
      </p:sp>
      <p:sp>
        <p:nvSpPr>
          <p:cNvPr id="14339" name="内容占位符 14338"/>
          <p:cNvSpPr>
            <a:spLocks noGrp="1" noChangeArrowheads="1"/>
          </p:cNvSpPr>
          <p:nvPr>
            <p:ph idx="1"/>
          </p:nvPr>
        </p:nvSpPr>
        <p:spPr>
          <a:xfrm>
            <a:off x="301625" y="1341438"/>
            <a:ext cx="8540750" cy="4757737"/>
          </a:xfrm>
        </p:spPr>
        <p:txBody>
          <a:bodyPr/>
          <a:lstStyle/>
          <a:p>
            <a:r>
              <a:rPr lang="zh-CN" altLang="en-US" sz="2400" b="1" smtClean="0"/>
              <a:t>可以组合成四种不同的连接方式，即：</a:t>
            </a:r>
            <a:r>
              <a:rPr lang="zh-CN" altLang="en-US" sz="2400" b="1" smtClean="0">
                <a:solidFill>
                  <a:srgbClr val="FF0000"/>
                </a:solidFill>
              </a:rPr>
              <a:t>双端输入双端输出、双端输入单端输出、单端输入双端输出和单端输入单端输出。</a:t>
            </a:r>
            <a:r>
              <a:rPr lang="zh-CN" altLang="en-US" smtClean="0"/>
              <a:t> </a:t>
            </a:r>
            <a:endParaRPr lang="zh-CN" altLang="en-US" smtClean="0"/>
          </a:p>
        </p:txBody>
      </p:sp>
      <p:sp>
        <p:nvSpPr>
          <p:cNvPr id="14340" name="文本框 14339"/>
          <p:cNvSpPr txBox="1">
            <a:spLocks noChangeArrowheads="1"/>
          </p:cNvSpPr>
          <p:nvPr/>
        </p:nvSpPr>
        <p:spPr bwMode="auto">
          <a:xfrm>
            <a:off x="684213" y="2420938"/>
            <a:ext cx="152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zh-CN" altLang="en-US" sz="2400"/>
              <a:t>详见表</a:t>
            </a:r>
            <a:r>
              <a:rPr lang="en-US" altLang="zh-CN" sz="2400"/>
              <a:t>5.1</a:t>
            </a: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 calcmode="lin" valueType="num">
                                      <p:cBhvr additive="base">
                                        <p:cTn id="13"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0">
                                            <p:txEl>
                                              <p:pRg st="0" end="0"/>
                                            </p:txEl>
                                          </p:spTgt>
                                        </p:tgtEl>
                                        <p:attrNameLst>
                                          <p:attrName>style.visibility</p:attrName>
                                        </p:attrNameLst>
                                      </p:cBhvr>
                                      <p:to>
                                        <p:strVal val="visible"/>
                                      </p:to>
                                    </p:set>
                                    <p:anim calcmode="lin" valueType="num">
                                      <p:cBhvr additive="base">
                                        <p:cTn id="19" dur="500" fill="hold"/>
                                        <p:tgtEl>
                                          <p:spTgt spid="1434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395288" y="1341438"/>
            <a:ext cx="2941637"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i="0" dirty="0">
                <a:solidFill>
                  <a:srgbClr val="FF00FF"/>
                </a:solidFill>
                <a:latin typeface="楷体_GB2312" pitchFamily="49" charset="-122"/>
                <a:ea typeface="楷体_GB2312" pitchFamily="49" charset="-122"/>
                <a:sym typeface="Symbol" panose="05050102010706020507" pitchFamily="18" charset="2"/>
              </a:rPr>
              <a:t></a:t>
            </a:r>
            <a:r>
              <a:rPr kumimoji="1" lang="zh-CN" altLang="en-US" sz="2800" b="1" i="0" dirty="0">
                <a:solidFill>
                  <a:srgbClr val="FF00FF"/>
                </a:solidFill>
                <a:latin typeface="华文楷体" panose="02010600040101010101" pitchFamily="2" charset="-122"/>
                <a:ea typeface="华文楷体" panose="02010600040101010101" pitchFamily="2" charset="-122"/>
                <a:sym typeface="Symbol" panose="05050102010706020507" pitchFamily="18" charset="2"/>
              </a:rPr>
              <a:t>差分电路的组成</a:t>
            </a:r>
            <a:endParaRPr kumimoji="1" lang="zh-CN" altLang="en-US" sz="2800" b="1" i="0" dirty="0">
              <a:solidFill>
                <a:srgbClr val="FF00FF"/>
              </a:solidFill>
              <a:latin typeface="华文楷体" panose="02010600040101010101" pitchFamily="2" charset="-122"/>
              <a:ea typeface="华文楷体" panose="02010600040101010101" pitchFamily="2" charset="-122"/>
            </a:endParaRPr>
          </a:p>
        </p:txBody>
      </p:sp>
      <p:sp>
        <p:nvSpPr>
          <p:cNvPr id="187397" name="Rectangle 5"/>
          <p:cNvSpPr>
            <a:spLocks noChangeArrowheads="1"/>
          </p:cNvSpPr>
          <p:nvPr/>
        </p:nvSpPr>
        <p:spPr bwMode="auto">
          <a:xfrm>
            <a:off x="6934200" y="1981200"/>
            <a:ext cx="1905000" cy="3505200"/>
          </a:xfrm>
          <a:prstGeom prst="rect">
            <a:avLst/>
          </a:prstGeom>
          <a:solidFill>
            <a:schemeClr val="bg1"/>
          </a:solidFill>
          <a:ln>
            <a:noFill/>
          </a:ln>
          <a:extLs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nchor="ctr"/>
          <a:lstStyle/>
          <a:p>
            <a:endParaRPr lang="zh-CN" altLang="en-US"/>
          </a:p>
        </p:txBody>
      </p:sp>
      <p:sp>
        <p:nvSpPr>
          <p:cNvPr id="187398" name="Text Box 6"/>
          <p:cNvSpPr txBox="1">
            <a:spLocks noChangeArrowheads="1"/>
          </p:cNvSpPr>
          <p:nvPr/>
        </p:nvSpPr>
        <p:spPr bwMode="auto">
          <a:xfrm>
            <a:off x="250825" y="1916113"/>
            <a:ext cx="3581400" cy="146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pPr>
              <a:lnSpc>
                <a:spcPct val="125000"/>
              </a:lnSpc>
            </a:pPr>
            <a:r>
              <a:rPr kumimoji="1" lang="en-US" altLang="zh-CN" sz="2400" b="1" i="0" dirty="0">
                <a:latin typeface="宋体" panose="02010600030101010101" pitchFamily="2" charset="-122"/>
              </a:rPr>
              <a:t>  </a:t>
            </a:r>
            <a:r>
              <a:rPr kumimoji="1" lang="zh-CN" altLang="en-US" sz="2400" b="1" i="0" dirty="0">
                <a:latin typeface="华文楷体" panose="02010600040101010101" pitchFamily="2" charset="-122"/>
                <a:ea typeface="华文楷体" panose="02010600040101010101" pitchFamily="2" charset="-122"/>
              </a:rPr>
              <a:t>由两个结构完全对称的共射电路组成，通过射极公共电阻</a:t>
            </a:r>
            <a:r>
              <a:rPr kumimoji="1" lang="en-US" altLang="zh-CN" sz="2400" b="1" i="0" dirty="0" err="1">
                <a:latin typeface="华文楷体" panose="02010600040101010101" pitchFamily="2" charset="-122"/>
                <a:ea typeface="华文楷体" panose="02010600040101010101" pitchFamily="2" charset="-122"/>
              </a:rPr>
              <a:t>R</a:t>
            </a:r>
            <a:r>
              <a:rPr kumimoji="1" lang="en-US" altLang="zh-CN" sz="2400" b="1" i="0" baseline="-25000" dirty="0" err="1">
                <a:latin typeface="华文楷体" panose="02010600040101010101" pitchFamily="2" charset="-122"/>
                <a:ea typeface="华文楷体" panose="02010600040101010101" pitchFamily="2" charset="-122"/>
              </a:rPr>
              <a:t>ee</a:t>
            </a:r>
            <a:r>
              <a:rPr kumimoji="1" lang="zh-CN" altLang="en-US" sz="2400" b="1" i="0" dirty="0">
                <a:latin typeface="华文楷体" panose="02010600040101010101" pitchFamily="2" charset="-122"/>
                <a:ea typeface="华文楷体" panose="02010600040101010101" pitchFamily="2" charset="-122"/>
              </a:rPr>
              <a:t>耦合构成。</a:t>
            </a:r>
            <a:endParaRPr kumimoji="1" lang="zh-CN" altLang="en-US" sz="2400" b="1" i="0" dirty="0">
              <a:latin typeface="华文楷体" panose="02010600040101010101" pitchFamily="2" charset="-122"/>
              <a:ea typeface="华文楷体" panose="02010600040101010101" pitchFamily="2" charset="-122"/>
            </a:endParaRPr>
          </a:p>
        </p:txBody>
      </p:sp>
      <p:sp>
        <p:nvSpPr>
          <p:cNvPr id="187399" name="Text Box 7"/>
          <p:cNvSpPr txBox="1">
            <a:spLocks noChangeArrowheads="1"/>
          </p:cNvSpPr>
          <p:nvPr/>
        </p:nvSpPr>
        <p:spPr bwMode="auto">
          <a:xfrm>
            <a:off x="684213" y="3500438"/>
            <a:ext cx="3095625" cy="3159125"/>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40000"/>
              </a:lnSpc>
            </a:pP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     ß</a:t>
            </a:r>
            <a:r>
              <a:rPr kumimoji="1" lang="en-US" altLang="zh-CN" sz="2400" b="1" i="0" baseline="-25000">
                <a:latin typeface="Times New Roman" panose="02020603050405020304" pitchFamily="18" charset="0"/>
              </a:rPr>
              <a:t>1</a:t>
            </a:r>
            <a:r>
              <a:rPr kumimoji="1" lang="en-US" altLang="zh-CN" sz="2400" b="1" i="0">
                <a:latin typeface="Times New Roman" panose="02020603050405020304" pitchFamily="18" charset="0"/>
              </a:rPr>
              <a:t>= </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ß</a:t>
            </a:r>
            <a:r>
              <a:rPr kumimoji="1" lang="en-US" altLang="zh-CN" sz="2400" b="1" baseline="-25000">
                <a:latin typeface="Times New Roman" panose="02020603050405020304" pitchFamily="18" charset="0"/>
                <a:sym typeface="Symbol" panose="05050102010706020507" pitchFamily="18" charset="2"/>
              </a:rPr>
              <a:t> </a:t>
            </a:r>
            <a:r>
              <a:rPr kumimoji="1" lang="en-US" altLang="zh-CN" sz="2400" b="1" i="0" baseline="-25000">
                <a:latin typeface="Times New Roman" panose="02020603050405020304" pitchFamily="18" charset="0"/>
              </a:rPr>
              <a:t>2</a:t>
            </a:r>
            <a:r>
              <a:rPr kumimoji="1" lang="en-US" altLang="zh-CN" sz="2400" b="1" i="0">
                <a:latin typeface="Times New Roman" panose="02020603050405020304" pitchFamily="18" charset="0"/>
              </a:rPr>
              <a:t>= </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ß</a:t>
            </a:r>
            <a:endParaRPr kumimoji="1" lang="en-US" altLang="zh-CN" sz="2400" b="1" i="0">
              <a:latin typeface="Times New Roman" panose="02020603050405020304" pitchFamily="18" charset="0"/>
            </a:endParaRPr>
          </a:p>
          <a:p>
            <a:pPr eaLnBrk="0" hangingPunct="0">
              <a:lnSpc>
                <a:spcPct val="140000"/>
              </a:lnSpc>
            </a:pPr>
            <a:r>
              <a:rPr kumimoji="1" lang="en-US" altLang="zh-CN" sz="2400" b="1" i="0">
                <a:latin typeface="Times New Roman" panose="02020603050405020304" pitchFamily="18" charset="0"/>
              </a:rPr>
              <a:t>     </a:t>
            </a:r>
            <a:r>
              <a:rPr kumimoji="1" lang="en-US" altLang="zh-CN" sz="2400" b="1">
                <a:latin typeface="Times New Roman" panose="02020603050405020304" pitchFamily="18" charset="0"/>
              </a:rPr>
              <a:t>U</a:t>
            </a:r>
            <a:r>
              <a:rPr kumimoji="1" lang="en-US" altLang="zh-CN" sz="2400" b="1" i="0" baseline="-25000">
                <a:latin typeface="Times New Roman" panose="02020603050405020304" pitchFamily="18" charset="0"/>
              </a:rPr>
              <a:t>BE1</a:t>
            </a:r>
            <a:r>
              <a:rPr kumimoji="1" lang="en-US" altLang="zh-CN" sz="2400" b="1" i="0">
                <a:latin typeface="Times New Roman" panose="02020603050405020304" pitchFamily="18" charset="0"/>
              </a:rPr>
              <a:t>=</a:t>
            </a:r>
            <a:r>
              <a:rPr kumimoji="1" lang="en-US" altLang="zh-CN" sz="2400" b="1">
                <a:latin typeface="Times New Roman" panose="02020603050405020304" pitchFamily="18" charset="0"/>
              </a:rPr>
              <a:t>U</a:t>
            </a:r>
            <a:r>
              <a:rPr kumimoji="1" lang="en-US" altLang="zh-CN" sz="2400" b="1" i="0" baseline="-25000">
                <a:latin typeface="Times New Roman" panose="02020603050405020304" pitchFamily="18" charset="0"/>
              </a:rPr>
              <a:t>BE2</a:t>
            </a:r>
            <a:r>
              <a:rPr kumimoji="1" lang="en-US" altLang="zh-CN" sz="2400" b="1" i="0">
                <a:latin typeface="Times New Roman" panose="02020603050405020304" pitchFamily="18" charset="0"/>
              </a:rPr>
              <a:t>=</a:t>
            </a:r>
            <a:r>
              <a:rPr kumimoji="1" lang="en-US" altLang="zh-CN" sz="2400" b="1">
                <a:latin typeface="Times New Roman" panose="02020603050405020304" pitchFamily="18" charset="0"/>
              </a:rPr>
              <a:t> U</a:t>
            </a:r>
            <a:r>
              <a:rPr kumimoji="1" lang="en-US" altLang="zh-CN" sz="2400" b="1" i="0" baseline="-25000">
                <a:latin typeface="Times New Roman" panose="02020603050405020304" pitchFamily="18" charset="0"/>
              </a:rPr>
              <a:t>BE</a:t>
            </a:r>
            <a:endParaRPr kumimoji="1" lang="en-US" altLang="zh-CN" sz="2400" b="1" i="0">
              <a:latin typeface="Times New Roman" panose="02020603050405020304" pitchFamily="18" charset="0"/>
            </a:endParaRPr>
          </a:p>
          <a:p>
            <a:pPr eaLnBrk="0" hangingPunct="0">
              <a:lnSpc>
                <a:spcPct val="140000"/>
              </a:lnSpc>
            </a:pPr>
            <a:r>
              <a:rPr kumimoji="1" lang="en-US" altLang="zh-CN" sz="2400" b="1" i="0">
                <a:latin typeface="Times New Roman" panose="02020603050405020304" pitchFamily="18" charset="0"/>
              </a:rPr>
              <a:t>    </a:t>
            </a:r>
            <a:r>
              <a:rPr kumimoji="1" lang="en-US" altLang="zh-CN" sz="2400" b="1">
                <a:latin typeface="Times New Roman" panose="02020603050405020304" pitchFamily="18" charset="0"/>
              </a:rPr>
              <a:t> r</a:t>
            </a:r>
            <a:r>
              <a:rPr kumimoji="1" lang="en-US" altLang="zh-CN" sz="2400" b="1" i="0" baseline="-25000">
                <a:latin typeface="Times New Roman" panose="02020603050405020304" pitchFamily="18" charset="0"/>
              </a:rPr>
              <a:t>be1</a:t>
            </a:r>
            <a:r>
              <a:rPr kumimoji="1" lang="en-US" altLang="zh-CN" sz="2400" b="1" i="0">
                <a:latin typeface="Times New Roman" panose="02020603050405020304" pitchFamily="18" charset="0"/>
              </a:rPr>
              <a:t>=</a:t>
            </a:r>
            <a:r>
              <a:rPr kumimoji="1" lang="en-US" altLang="zh-CN" sz="2400" b="1">
                <a:latin typeface="Times New Roman" panose="02020603050405020304" pitchFamily="18" charset="0"/>
              </a:rPr>
              <a:t>  r</a:t>
            </a:r>
            <a:r>
              <a:rPr kumimoji="1" lang="en-US" altLang="zh-CN" sz="2400" b="1" i="0" baseline="-25000">
                <a:latin typeface="Times New Roman" panose="02020603050405020304" pitchFamily="18" charset="0"/>
              </a:rPr>
              <a:t>be2</a:t>
            </a:r>
            <a:r>
              <a:rPr kumimoji="1" lang="en-US" altLang="zh-CN" sz="2400" b="1" i="0">
                <a:latin typeface="Times New Roman" panose="02020603050405020304" pitchFamily="18" charset="0"/>
              </a:rPr>
              <a:t>=</a:t>
            </a:r>
            <a:r>
              <a:rPr kumimoji="1" lang="en-US" altLang="zh-CN" sz="2400" b="1">
                <a:latin typeface="Times New Roman" panose="02020603050405020304" pitchFamily="18" charset="0"/>
              </a:rPr>
              <a:t>  r</a:t>
            </a:r>
            <a:r>
              <a:rPr kumimoji="1" lang="en-US" altLang="zh-CN" sz="2400" b="1" i="0" baseline="-25000">
                <a:latin typeface="Times New Roman" panose="02020603050405020304" pitchFamily="18" charset="0"/>
              </a:rPr>
              <a:t>be</a:t>
            </a:r>
            <a:r>
              <a:rPr kumimoji="1" lang="en-US" altLang="zh-CN" sz="2400" b="1" i="0">
                <a:latin typeface="Times New Roman" panose="02020603050405020304" pitchFamily="18" charset="0"/>
              </a:rPr>
              <a:t>    </a:t>
            </a:r>
            <a:endParaRPr kumimoji="1" lang="en-US" altLang="zh-CN" sz="2400" b="1" i="0">
              <a:latin typeface="Times New Roman" panose="02020603050405020304" pitchFamily="18" charset="0"/>
            </a:endParaRPr>
          </a:p>
          <a:p>
            <a:pPr eaLnBrk="0" hangingPunct="0">
              <a:lnSpc>
                <a:spcPct val="140000"/>
              </a:lnSpc>
            </a:pPr>
            <a:r>
              <a:rPr kumimoji="1" lang="en-US" altLang="zh-CN" sz="2400" b="1" i="0">
                <a:latin typeface="Times New Roman" panose="02020603050405020304" pitchFamily="18" charset="0"/>
              </a:rPr>
              <a:t>     </a:t>
            </a:r>
            <a:r>
              <a:rPr kumimoji="1" lang="en-US" altLang="zh-CN" sz="2400" b="1">
                <a:latin typeface="Times New Roman" panose="02020603050405020304" pitchFamily="18" charset="0"/>
              </a:rPr>
              <a:t>I</a:t>
            </a:r>
            <a:r>
              <a:rPr kumimoji="1" lang="en-US" altLang="zh-CN" sz="2400" b="1" i="0" baseline="-25000">
                <a:latin typeface="Times New Roman" panose="02020603050405020304" pitchFamily="18" charset="0"/>
              </a:rPr>
              <a:t>CBO1</a:t>
            </a:r>
            <a:r>
              <a:rPr kumimoji="1" lang="en-US" altLang="zh-CN" sz="2400" b="1" i="0">
                <a:latin typeface="Times New Roman" panose="02020603050405020304" pitchFamily="18" charset="0"/>
              </a:rPr>
              <a:t>=</a:t>
            </a:r>
            <a:r>
              <a:rPr kumimoji="1" lang="en-US" altLang="zh-CN" sz="2400" b="1">
                <a:latin typeface="Times New Roman" panose="02020603050405020304" pitchFamily="18" charset="0"/>
              </a:rPr>
              <a:t>I</a:t>
            </a:r>
            <a:r>
              <a:rPr kumimoji="1" lang="en-US" altLang="zh-CN" sz="2400" b="1" i="0" baseline="-25000">
                <a:latin typeface="Times New Roman" panose="02020603050405020304" pitchFamily="18" charset="0"/>
              </a:rPr>
              <a:t>CBO2</a:t>
            </a:r>
            <a:r>
              <a:rPr kumimoji="1" lang="en-US" altLang="zh-CN" sz="2400" b="1" i="0">
                <a:latin typeface="Times New Roman" panose="02020603050405020304" pitchFamily="18" charset="0"/>
              </a:rPr>
              <a:t>=</a:t>
            </a:r>
            <a:r>
              <a:rPr kumimoji="1" lang="en-US" altLang="zh-CN" sz="2400" b="1">
                <a:latin typeface="Times New Roman" panose="02020603050405020304" pitchFamily="18" charset="0"/>
              </a:rPr>
              <a:t> I</a:t>
            </a:r>
            <a:r>
              <a:rPr kumimoji="1" lang="en-US" altLang="zh-CN" sz="2400" b="1" i="0" baseline="-25000">
                <a:latin typeface="Times New Roman" panose="02020603050405020304" pitchFamily="18" charset="0"/>
              </a:rPr>
              <a:t>CBO</a:t>
            </a:r>
            <a:endParaRPr kumimoji="1" lang="en-US" altLang="zh-CN" sz="2400" b="1" i="0">
              <a:latin typeface="Times New Roman" panose="02020603050405020304" pitchFamily="18" charset="0"/>
            </a:endParaRPr>
          </a:p>
          <a:p>
            <a:pPr eaLnBrk="0" hangingPunct="0">
              <a:lnSpc>
                <a:spcPct val="140000"/>
              </a:lnSpc>
            </a:pPr>
            <a:r>
              <a:rPr kumimoji="1" lang="en-US" altLang="zh-CN" sz="2400" b="1" i="0">
                <a:latin typeface="Times New Roman" panose="02020603050405020304" pitchFamily="18" charset="0"/>
              </a:rPr>
              <a:t>     </a:t>
            </a:r>
            <a:r>
              <a:rPr kumimoji="1" lang="en-US" altLang="zh-CN" sz="2400" b="1">
                <a:latin typeface="Times New Roman" panose="02020603050405020304" pitchFamily="18" charset="0"/>
              </a:rPr>
              <a:t>R</a:t>
            </a:r>
            <a:r>
              <a:rPr kumimoji="1" lang="en-US" altLang="zh-CN" sz="2400" b="1" i="0" baseline="-25000">
                <a:latin typeface="Times New Roman" panose="02020603050405020304" pitchFamily="18" charset="0"/>
              </a:rPr>
              <a:t>C1</a:t>
            </a:r>
            <a:r>
              <a:rPr kumimoji="1" lang="en-US" altLang="zh-CN" sz="2400" b="1" i="0">
                <a:latin typeface="Times New Roman" panose="02020603050405020304" pitchFamily="18" charset="0"/>
              </a:rPr>
              <a:t>=</a:t>
            </a:r>
            <a:r>
              <a:rPr kumimoji="1" lang="en-US" altLang="zh-CN" sz="2400" b="1">
                <a:latin typeface="Times New Roman" panose="02020603050405020304" pitchFamily="18" charset="0"/>
              </a:rPr>
              <a:t>R</a:t>
            </a:r>
            <a:r>
              <a:rPr kumimoji="1" lang="en-US" altLang="zh-CN" sz="2400" b="1" i="0" baseline="-25000">
                <a:latin typeface="Times New Roman" panose="02020603050405020304" pitchFamily="18" charset="0"/>
              </a:rPr>
              <a:t>C2</a:t>
            </a:r>
            <a:r>
              <a:rPr kumimoji="1" lang="en-US" altLang="zh-CN" sz="2400" b="1" i="0">
                <a:latin typeface="Times New Roman" panose="02020603050405020304" pitchFamily="18" charset="0"/>
              </a:rPr>
              <a:t>=</a:t>
            </a:r>
            <a:r>
              <a:rPr kumimoji="1" lang="en-US" altLang="zh-CN" sz="2400" b="1">
                <a:latin typeface="Times New Roman" panose="02020603050405020304" pitchFamily="18" charset="0"/>
              </a:rPr>
              <a:t> R</a:t>
            </a:r>
            <a:r>
              <a:rPr kumimoji="1" lang="en-US" altLang="zh-CN" sz="2400" b="1" i="0" baseline="-25000">
                <a:latin typeface="Times New Roman" panose="02020603050405020304" pitchFamily="18" charset="0"/>
              </a:rPr>
              <a:t>C</a:t>
            </a:r>
            <a:endParaRPr kumimoji="1" lang="en-US" altLang="zh-CN" sz="2400" b="1" i="0">
              <a:latin typeface="Times New Roman" panose="02020603050405020304" pitchFamily="18" charset="0"/>
            </a:endParaRPr>
          </a:p>
          <a:p>
            <a:pPr eaLnBrk="0" hangingPunct="0">
              <a:lnSpc>
                <a:spcPct val="140000"/>
              </a:lnSpc>
            </a:pPr>
            <a:r>
              <a:rPr kumimoji="1" lang="en-US" altLang="zh-CN" sz="2400" b="1">
                <a:latin typeface="Times New Roman" panose="02020603050405020304" pitchFamily="18" charset="0"/>
              </a:rPr>
              <a:t>     R</a:t>
            </a:r>
            <a:r>
              <a:rPr kumimoji="1" lang="en-US" altLang="zh-CN" sz="2400" b="1" i="0" baseline="-25000">
                <a:latin typeface="Times New Roman" panose="02020603050405020304" pitchFamily="18" charset="0"/>
              </a:rPr>
              <a:t>b1</a:t>
            </a:r>
            <a:r>
              <a:rPr kumimoji="1" lang="en-US" altLang="zh-CN" sz="2400" b="1" i="0">
                <a:latin typeface="Times New Roman" panose="02020603050405020304" pitchFamily="18" charset="0"/>
              </a:rPr>
              <a:t>=</a:t>
            </a:r>
            <a:r>
              <a:rPr kumimoji="1" lang="en-US" altLang="zh-CN" sz="2400" b="1">
                <a:latin typeface="Times New Roman" panose="02020603050405020304" pitchFamily="18" charset="0"/>
              </a:rPr>
              <a:t>R</a:t>
            </a:r>
            <a:r>
              <a:rPr kumimoji="1" lang="en-US" altLang="zh-CN" sz="2400" b="1" i="0" baseline="-25000">
                <a:latin typeface="Times New Roman" panose="02020603050405020304" pitchFamily="18" charset="0"/>
              </a:rPr>
              <a:t>b2</a:t>
            </a:r>
            <a:r>
              <a:rPr kumimoji="1" lang="en-US" altLang="zh-CN" sz="2400" b="1" i="0">
                <a:latin typeface="Times New Roman" panose="02020603050405020304" pitchFamily="18" charset="0"/>
              </a:rPr>
              <a:t>=</a:t>
            </a:r>
            <a:r>
              <a:rPr kumimoji="1" lang="en-US" altLang="zh-CN" sz="2400" b="1">
                <a:latin typeface="Times New Roman" panose="02020603050405020304" pitchFamily="18" charset="0"/>
              </a:rPr>
              <a:t> R</a:t>
            </a:r>
            <a:r>
              <a:rPr kumimoji="1" lang="en-US" altLang="zh-CN" sz="2400" b="1" i="0" baseline="-25000">
                <a:latin typeface="Times New Roman" panose="02020603050405020304" pitchFamily="18" charset="0"/>
              </a:rPr>
              <a:t>b</a:t>
            </a:r>
            <a:endParaRPr kumimoji="1" lang="en-US" altLang="zh-CN" sz="2400" b="1" i="0" baseline="-25000">
              <a:latin typeface="Times New Roman" panose="02020603050405020304" pitchFamily="18" charset="0"/>
            </a:endParaRPr>
          </a:p>
        </p:txBody>
      </p:sp>
      <p:pic>
        <p:nvPicPr>
          <p:cNvPr id="187400" name="Picture 8" descr="0066">
            <a:hlinkClick r:id="" action="ppaction://hlinkshowjump?jump=nextslide" highlightClick="1"/>
          </p:cNvP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329613" y="6410325"/>
            <a:ext cx="7143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87401" name="Picture 9" descr="0063">
            <a:hlinkClick r:id="" action="ppaction://hlinkshowjump?jump=previousslide" highlightClick="1"/>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6391275"/>
            <a:ext cx="714375" cy="400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7403" name="Object 11">
            <a:hlinkClick r:id="rId3" action="ppaction://hlinksldjump" highlightClick="1"/>
          </p:cNvPr>
          <p:cNvGraphicFramePr>
            <a:graphicFrameLocks noChangeAspect="1"/>
          </p:cNvGraphicFramePr>
          <p:nvPr/>
        </p:nvGraphicFramePr>
        <p:xfrm>
          <a:off x="176213" y="6391275"/>
          <a:ext cx="769937" cy="346075"/>
        </p:xfrm>
        <a:graphic>
          <a:graphicData uri="http://schemas.openxmlformats.org/presentationml/2006/ole">
            <mc:AlternateContent xmlns:mc="http://schemas.openxmlformats.org/markup-compatibility/2006">
              <mc:Choice xmlns:v="urn:schemas-microsoft-com:vml" Requires="v">
                <p:oleObj spid="_x0000_s6145" name="BMP 图象" r:id="rId4" imgW="675640" imgH="304800" progId="">
                  <p:embed/>
                </p:oleObj>
              </mc:Choice>
              <mc:Fallback>
                <p:oleObj name="BMP 图象" r:id="rId4" imgW="675640" imgH="304800" progId="">
                  <p:embed/>
                  <p:pic>
                    <p:nvPicPr>
                      <p:cNvPr id="0" name="图片 6144"/>
                      <p:cNvPicPr>
                        <a:picLocks noChangeAspect="1"/>
                      </p:cNvPicPr>
                      <p:nvPr/>
                    </p:nvPicPr>
                    <p:blipFill>
                      <a:blip r:embed="rId5"/>
                      <a:stretch>
                        <a:fillRect/>
                      </a:stretch>
                    </p:blipFill>
                    <p:spPr>
                      <a:xfrm>
                        <a:off x="176213" y="6391275"/>
                        <a:ext cx="769937" cy="346075"/>
                      </a:xfrm>
                      <a:prstGeom prst="rect">
                        <a:avLst/>
                      </a:prstGeom>
                      <a:noFill/>
                      <a:ln w="9525">
                        <a:noFill/>
                      </a:ln>
                    </p:spPr>
                  </p:pic>
                </p:oleObj>
              </mc:Fallback>
            </mc:AlternateContent>
          </a:graphicData>
        </a:graphic>
      </p:graphicFrame>
      <p:sp>
        <p:nvSpPr>
          <p:cNvPr id="187404" name="Rectangle 12">
            <a:hlinkClick r:id="rId6" action="ppaction://hlinksldjump"/>
          </p:cNvPr>
          <p:cNvSpPr>
            <a:spLocks noChangeArrowheads="1"/>
          </p:cNvSpPr>
          <p:nvPr/>
        </p:nvSpPr>
        <p:spPr bwMode="auto">
          <a:xfrm>
            <a:off x="1331913" y="330835"/>
            <a:ext cx="6096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4400">
                <a:solidFill>
                  <a:schemeClr val="tx2"/>
                </a:solidFill>
                <a:latin typeface="Tahoma" panose="020B0604030504040204" pitchFamily="34" charset="0"/>
                <a:ea typeface="宋体" panose="02010600030101010101" pitchFamily="2" charset="-122"/>
              </a:defRPr>
            </a:lvl1pPr>
            <a:lvl2pPr>
              <a:defRPr sz="4400">
                <a:solidFill>
                  <a:schemeClr val="tx2"/>
                </a:solidFill>
                <a:latin typeface="Tahoma" panose="020B0604030504040204" pitchFamily="34" charset="0"/>
                <a:ea typeface="宋体" panose="02010600030101010101" pitchFamily="2" charset="-122"/>
              </a:defRPr>
            </a:lvl2pPr>
            <a:lvl3pPr>
              <a:defRPr sz="4400">
                <a:solidFill>
                  <a:schemeClr val="tx2"/>
                </a:solidFill>
                <a:latin typeface="Tahoma" panose="020B0604030504040204" pitchFamily="34" charset="0"/>
                <a:ea typeface="宋体" panose="02010600030101010101" pitchFamily="2" charset="-122"/>
              </a:defRPr>
            </a:lvl3pPr>
            <a:lvl4pPr>
              <a:defRPr sz="4400">
                <a:solidFill>
                  <a:schemeClr val="tx2"/>
                </a:solidFill>
                <a:latin typeface="Tahoma" panose="020B0604030504040204" pitchFamily="34" charset="0"/>
                <a:ea typeface="宋体" panose="02010600030101010101" pitchFamily="2" charset="-122"/>
              </a:defRPr>
            </a:lvl4pPr>
            <a:lvl5pPr>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i="0" dirty="0">
                <a:solidFill>
                  <a:schemeClr val="folHlink"/>
                </a:solidFill>
                <a:latin typeface="华文楷体" panose="02010600040101010101" pitchFamily="2" charset="-122"/>
                <a:ea typeface="华文楷体" panose="02010600040101010101" pitchFamily="2" charset="-122"/>
              </a:rPr>
              <a:t>典型差动式放大电路</a:t>
            </a:r>
            <a:endParaRPr lang="zh-CN" altLang="en-US" i="0" dirty="0">
              <a:solidFill>
                <a:schemeClr val="folHlink"/>
              </a:solidFill>
              <a:latin typeface="华文楷体" panose="02010600040101010101" pitchFamily="2" charset="-122"/>
              <a:ea typeface="华文楷体" panose="02010600040101010101" pitchFamily="2" charset="-122"/>
            </a:endParaRPr>
          </a:p>
        </p:txBody>
      </p:sp>
      <p:graphicFrame>
        <p:nvGraphicFramePr>
          <p:cNvPr id="187405" name="Object 13"/>
          <p:cNvGraphicFramePr>
            <a:graphicFrameLocks noChangeAspect="1"/>
          </p:cNvGraphicFramePr>
          <p:nvPr/>
        </p:nvGraphicFramePr>
        <p:xfrm>
          <a:off x="3977640" y="1814513"/>
          <a:ext cx="4876800" cy="4114800"/>
        </p:xfrm>
        <a:graphic>
          <a:graphicData uri="http://schemas.openxmlformats.org/presentationml/2006/ole">
            <mc:AlternateContent xmlns:mc="http://schemas.openxmlformats.org/markup-compatibility/2006">
              <mc:Choice xmlns:v="urn:schemas-microsoft-com:vml" Requires="v">
                <p:oleObj spid="_x0000_s6146" name="BMP 图象" r:id="rId7" imgW="2981325" imgH="2085975" progId="PBrush">
                  <p:embed/>
                </p:oleObj>
              </mc:Choice>
              <mc:Fallback>
                <p:oleObj name="BMP 图象" r:id="rId7" imgW="2981325" imgH="2085975" progId="PBrush">
                  <p:embed/>
                  <p:pic>
                    <p:nvPicPr>
                      <p:cNvPr id="0" name="图片 6145"/>
                      <p:cNvPicPr>
                        <a:picLocks noChangeAspect="1"/>
                      </p:cNvPicPr>
                      <p:nvPr/>
                    </p:nvPicPr>
                    <p:blipFill>
                      <a:blip r:embed="rId8"/>
                      <a:stretch>
                        <a:fillRect/>
                      </a:stretch>
                    </p:blipFill>
                    <p:spPr>
                      <a:xfrm>
                        <a:off x="3977640" y="1814513"/>
                        <a:ext cx="4876800" cy="4114800"/>
                      </a:xfrm>
                      <a:prstGeom prst="rect">
                        <a:avLst/>
                      </a:prstGeom>
                      <a:noFill/>
                      <a:ln w="38100" cap="flat" cmpd="dbl">
                        <a:solidFill>
                          <a:srgbClr val="CC3300"/>
                        </a:solidFill>
                        <a:prstDash val="solid"/>
                        <a:miter/>
                        <a:headEnd type="none" w="med" len="med"/>
                        <a:tailEnd type="none" w="med" len="med"/>
                      </a:ln>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87397"/>
                                        </p:tgtEl>
                                        <p:attrNameLst>
                                          <p:attrName>style.visibility</p:attrName>
                                        </p:attrNameLst>
                                      </p:cBhvr>
                                      <p:to>
                                        <p:strVal val="visible"/>
                                      </p:to>
                                    </p:set>
                                    <p:animEffect transition="in" filter="slide(fromRight)">
                                      <p:cBhvr>
                                        <p:cTn id="7" dur="500"/>
                                        <p:tgtEl>
                                          <p:spTgt spid="187397"/>
                                        </p:tgtEl>
                                      </p:cBhvr>
                                    </p:animEffect>
                                  </p:childTnLst>
                                  <p:subTnLst>
                                    <p:set>
                                      <p:cBhvr override="childStyle">
                                        <p:cTn dur="1" fill="hold" display="0" masterRel="nextClick" afterEffect="1"/>
                                        <p:tgtEl>
                                          <p:spTgt spid="18739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398"/>
                                        </p:tgtEl>
                                        <p:attrNameLst>
                                          <p:attrName>style.visibility</p:attrName>
                                        </p:attrNameLst>
                                      </p:cBhvr>
                                      <p:to>
                                        <p:strVal val="visible"/>
                                      </p:to>
                                    </p:set>
                                    <p:animEffect transition="in" filter="wipe(left)">
                                      <p:cBhvr>
                                        <p:cTn id="12" dur="500"/>
                                        <p:tgtEl>
                                          <p:spTgt spid="1873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7399">
                                            <p:bg/>
                                          </p:spTgt>
                                        </p:tgtEl>
                                        <p:attrNameLst>
                                          <p:attrName>style.visibility</p:attrName>
                                        </p:attrNameLst>
                                      </p:cBhvr>
                                      <p:to>
                                        <p:strVal val="visible"/>
                                      </p:to>
                                    </p:set>
                                    <p:animEffect transition="in" filter="dissolve">
                                      <p:cBhvr>
                                        <p:cTn id="17" dur="500"/>
                                        <p:tgtEl>
                                          <p:spTgt spid="187399">
                                            <p:bg/>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7399">
                                            <p:txEl>
                                              <p:pRg st="0" end="0"/>
                                            </p:txEl>
                                          </p:spTgt>
                                        </p:tgtEl>
                                        <p:attrNameLst>
                                          <p:attrName>style.visibility</p:attrName>
                                        </p:attrNameLst>
                                      </p:cBhvr>
                                      <p:to>
                                        <p:strVal val="visible"/>
                                      </p:to>
                                    </p:set>
                                    <p:animEffect transition="in" filter="dissolve">
                                      <p:cBhvr>
                                        <p:cTn id="22" dur="500"/>
                                        <p:tgtEl>
                                          <p:spTgt spid="1873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7399">
                                            <p:txEl>
                                              <p:pRg st="1" end="1"/>
                                            </p:txEl>
                                          </p:spTgt>
                                        </p:tgtEl>
                                        <p:attrNameLst>
                                          <p:attrName>style.visibility</p:attrName>
                                        </p:attrNameLst>
                                      </p:cBhvr>
                                      <p:to>
                                        <p:strVal val="visible"/>
                                      </p:to>
                                    </p:set>
                                    <p:animEffect transition="in" filter="dissolve">
                                      <p:cBhvr>
                                        <p:cTn id="27" dur="500"/>
                                        <p:tgtEl>
                                          <p:spTgt spid="18739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7399">
                                            <p:txEl>
                                              <p:pRg st="2" end="2"/>
                                            </p:txEl>
                                          </p:spTgt>
                                        </p:tgtEl>
                                        <p:attrNameLst>
                                          <p:attrName>style.visibility</p:attrName>
                                        </p:attrNameLst>
                                      </p:cBhvr>
                                      <p:to>
                                        <p:strVal val="visible"/>
                                      </p:to>
                                    </p:set>
                                    <p:animEffect transition="in" filter="dissolve">
                                      <p:cBhvr>
                                        <p:cTn id="32" dur="500"/>
                                        <p:tgtEl>
                                          <p:spTgt spid="18739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87399">
                                            <p:txEl>
                                              <p:pRg st="3" end="3"/>
                                            </p:txEl>
                                          </p:spTgt>
                                        </p:tgtEl>
                                        <p:attrNameLst>
                                          <p:attrName>style.visibility</p:attrName>
                                        </p:attrNameLst>
                                      </p:cBhvr>
                                      <p:to>
                                        <p:strVal val="visible"/>
                                      </p:to>
                                    </p:set>
                                    <p:animEffect transition="in" filter="dissolve">
                                      <p:cBhvr>
                                        <p:cTn id="37" dur="500"/>
                                        <p:tgtEl>
                                          <p:spTgt spid="18739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87399">
                                            <p:txEl>
                                              <p:pRg st="4" end="4"/>
                                            </p:txEl>
                                          </p:spTgt>
                                        </p:tgtEl>
                                        <p:attrNameLst>
                                          <p:attrName>style.visibility</p:attrName>
                                        </p:attrNameLst>
                                      </p:cBhvr>
                                      <p:to>
                                        <p:strVal val="visible"/>
                                      </p:to>
                                    </p:set>
                                    <p:animEffect transition="in" filter="dissolve">
                                      <p:cBhvr>
                                        <p:cTn id="42" dur="500"/>
                                        <p:tgtEl>
                                          <p:spTgt spid="18739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87399">
                                            <p:txEl>
                                              <p:pRg st="5" end="5"/>
                                            </p:txEl>
                                          </p:spTgt>
                                        </p:tgtEl>
                                        <p:attrNameLst>
                                          <p:attrName>style.visibility</p:attrName>
                                        </p:attrNameLst>
                                      </p:cBhvr>
                                      <p:to>
                                        <p:strVal val="visible"/>
                                      </p:to>
                                    </p:set>
                                    <p:animEffect transition="in" filter="dissolve">
                                      <p:cBhvr>
                                        <p:cTn id="47" dur="500"/>
                                        <p:tgtEl>
                                          <p:spTgt spid="187399">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87405"/>
                                        </p:tgtEl>
                                        <p:attrNameLst>
                                          <p:attrName>style.visibility</p:attrName>
                                        </p:attrNameLst>
                                      </p:cBhvr>
                                      <p:to>
                                        <p:strVal val="visible"/>
                                      </p:to>
                                    </p:set>
                                    <p:anim calcmode="lin" valueType="num">
                                      <p:cBhvr additive="base">
                                        <p:cTn id="52" dur="500" fill="hold"/>
                                        <p:tgtEl>
                                          <p:spTgt spid="187405"/>
                                        </p:tgtEl>
                                        <p:attrNameLst>
                                          <p:attrName>ppt_x</p:attrName>
                                        </p:attrNameLst>
                                      </p:cBhvr>
                                      <p:tavLst>
                                        <p:tav tm="0">
                                          <p:val>
                                            <p:strVal val="1+#ppt_w/2"/>
                                          </p:val>
                                        </p:tav>
                                        <p:tav tm="100000">
                                          <p:val>
                                            <p:strVal val="#ppt_x"/>
                                          </p:val>
                                        </p:tav>
                                      </p:tavLst>
                                    </p:anim>
                                    <p:anim calcmode="lin" valueType="num">
                                      <p:cBhvr additive="base">
                                        <p:cTn id="53" dur="500" fill="hold"/>
                                        <p:tgtEl>
                                          <p:spTgt spid="1874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animBg="1"/>
      <p:bldP spid="187398" grpId="0" autoUpdateAnimBg="0"/>
      <p:bldP spid="187399" grpId="0" animBg="1"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1258888" y="404813"/>
            <a:ext cx="47879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800" b="1" i="0" dirty="0">
                <a:solidFill>
                  <a:srgbClr val="FF00FF"/>
                </a:solidFill>
                <a:latin typeface="楷体_GB2312" pitchFamily="49" charset="-122"/>
                <a:ea typeface="楷体_GB2312" pitchFamily="49" charset="-122"/>
                <a:sym typeface="Symbol" panose="05050102010706020507" pitchFamily="18" charset="2"/>
              </a:rPr>
              <a:t></a:t>
            </a:r>
            <a:r>
              <a:rPr kumimoji="1" lang="zh-CN" altLang="en-US" sz="2800" b="1" i="0" dirty="0">
                <a:solidFill>
                  <a:srgbClr val="FF00FF"/>
                </a:solidFill>
                <a:latin typeface="华文楷体" panose="02010600040101010101" pitchFamily="2" charset="-122"/>
                <a:ea typeface="华文楷体" panose="02010600040101010101" pitchFamily="2" charset="-122"/>
                <a:sym typeface="Symbol" panose="05050102010706020507" pitchFamily="18" charset="2"/>
              </a:rPr>
              <a:t>差分电路的输入输出方式</a:t>
            </a:r>
            <a:endParaRPr kumimoji="1" lang="zh-CN" altLang="en-US" sz="2800" b="1" i="0" dirty="0">
              <a:solidFill>
                <a:srgbClr val="FF00FF"/>
              </a:solidFill>
              <a:latin typeface="华文楷体" panose="02010600040101010101" pitchFamily="2" charset="-122"/>
              <a:ea typeface="华文楷体" panose="02010600040101010101" pitchFamily="2" charset="-122"/>
            </a:endParaRPr>
          </a:p>
        </p:txBody>
      </p:sp>
      <p:graphicFrame>
        <p:nvGraphicFramePr>
          <p:cNvPr id="188419" name="Object 3"/>
          <p:cNvGraphicFramePr>
            <a:graphicFrameLocks noChangeAspect="1"/>
          </p:cNvGraphicFramePr>
          <p:nvPr/>
        </p:nvGraphicFramePr>
        <p:xfrm>
          <a:off x="4038600" y="1219200"/>
          <a:ext cx="4876800" cy="4114800"/>
        </p:xfrm>
        <a:graphic>
          <a:graphicData uri="http://schemas.openxmlformats.org/presentationml/2006/ole">
            <mc:AlternateContent xmlns:mc="http://schemas.openxmlformats.org/markup-compatibility/2006">
              <mc:Choice xmlns:v="urn:schemas-microsoft-com:vml" Requires="v">
                <p:oleObj spid="_x0000_s7169" name="BMP 图象" r:id="rId1" imgW="2981325" imgH="2085975" progId="PBrush">
                  <p:embed/>
                </p:oleObj>
              </mc:Choice>
              <mc:Fallback>
                <p:oleObj name="BMP 图象" r:id="rId1" imgW="2981325" imgH="2085975" progId="PBrush">
                  <p:embed/>
                  <p:pic>
                    <p:nvPicPr>
                      <p:cNvPr id="0" name="图片 7168"/>
                      <p:cNvPicPr>
                        <a:picLocks noChangeAspect="1"/>
                      </p:cNvPicPr>
                      <p:nvPr/>
                    </p:nvPicPr>
                    <p:blipFill>
                      <a:blip r:embed="rId2"/>
                      <a:stretch>
                        <a:fillRect/>
                      </a:stretch>
                    </p:blipFill>
                    <p:spPr>
                      <a:xfrm>
                        <a:off x="4038600" y="1219200"/>
                        <a:ext cx="4876800" cy="4114800"/>
                      </a:xfrm>
                      <a:prstGeom prst="rect">
                        <a:avLst/>
                      </a:prstGeom>
                      <a:noFill/>
                      <a:ln w="38100" cap="flat" cmpd="dbl">
                        <a:solidFill>
                          <a:srgbClr val="CC3300"/>
                        </a:solidFill>
                        <a:prstDash val="solid"/>
                        <a:miter/>
                        <a:headEnd type="none" w="med" len="med"/>
                        <a:tailEnd type="none" w="med" len="med"/>
                      </a:ln>
                    </p:spPr>
                  </p:pic>
                </p:oleObj>
              </mc:Fallback>
            </mc:AlternateContent>
          </a:graphicData>
        </a:graphic>
      </p:graphicFrame>
      <p:sp>
        <p:nvSpPr>
          <p:cNvPr id="188420" name="Text Box 4"/>
          <p:cNvSpPr txBox="1">
            <a:spLocks noChangeArrowheads="1"/>
          </p:cNvSpPr>
          <p:nvPr/>
        </p:nvSpPr>
        <p:spPr bwMode="auto">
          <a:xfrm>
            <a:off x="228605" y="1219200"/>
            <a:ext cx="1412864" cy="463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400" b="1" i="0" dirty="0">
                <a:latin typeface="华文楷体" panose="02010600040101010101" pitchFamily="2" charset="-122"/>
                <a:ea typeface="华文楷体" panose="02010600040101010101" pitchFamily="2" charset="-122"/>
              </a:rPr>
              <a:t>输入方式</a:t>
            </a:r>
            <a:endParaRPr kumimoji="1" lang="zh-CN" altLang="en-US" sz="2400" b="1" i="0" dirty="0">
              <a:latin typeface="华文楷体" panose="02010600040101010101" pitchFamily="2" charset="-122"/>
              <a:ea typeface="华文楷体" panose="02010600040101010101" pitchFamily="2" charset="-122"/>
            </a:endParaRPr>
          </a:p>
        </p:txBody>
      </p:sp>
      <p:sp>
        <p:nvSpPr>
          <p:cNvPr id="188421" name="AutoShape 5"/>
          <p:cNvSpPr/>
          <p:nvPr/>
        </p:nvSpPr>
        <p:spPr bwMode="auto">
          <a:xfrm>
            <a:off x="1676400" y="1143000"/>
            <a:ext cx="228600" cy="685800"/>
          </a:xfrm>
          <a:prstGeom prst="leftBrace">
            <a:avLst>
              <a:gd name="adj1" fmla="val 25000"/>
              <a:gd name="adj2" fmla="val 50000"/>
            </a:avLst>
          </a:prstGeom>
          <a:noFill/>
          <a:ln w="38100">
            <a:solidFill>
              <a:srgbClr val="CC3300"/>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grpSp>
        <p:nvGrpSpPr>
          <p:cNvPr id="188422" name="Group 6"/>
          <p:cNvGrpSpPr/>
          <p:nvPr/>
        </p:nvGrpSpPr>
        <p:grpSpPr bwMode="auto">
          <a:xfrm>
            <a:off x="4394200" y="3657600"/>
            <a:ext cx="458788" cy="1143000"/>
            <a:chOff x="2768" y="2304"/>
            <a:chExt cx="289" cy="720"/>
          </a:xfrm>
        </p:grpSpPr>
        <p:grpSp>
          <p:nvGrpSpPr>
            <p:cNvPr id="188423" name="Group 7"/>
            <p:cNvGrpSpPr/>
            <p:nvPr/>
          </p:nvGrpSpPr>
          <p:grpSpPr bwMode="auto">
            <a:xfrm>
              <a:off x="2832" y="2784"/>
              <a:ext cx="144" cy="240"/>
              <a:chOff x="1536" y="2448"/>
              <a:chExt cx="192" cy="288"/>
            </a:xfrm>
          </p:grpSpPr>
          <p:sp>
            <p:nvSpPr>
              <p:cNvPr id="188424" name="Oval 8"/>
              <p:cNvSpPr>
                <a:spLocks noChangeArrowheads="1"/>
              </p:cNvSpPr>
              <p:nvPr/>
            </p:nvSpPr>
            <p:spPr bwMode="auto">
              <a:xfrm>
                <a:off x="1584" y="2448"/>
                <a:ext cx="96" cy="96"/>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88425" name="Line 9"/>
              <p:cNvSpPr>
                <a:spLocks noChangeShapeType="1"/>
              </p:cNvSpPr>
              <p:nvPr/>
            </p:nvSpPr>
            <p:spPr bwMode="auto">
              <a:xfrm>
                <a:off x="1632" y="2544"/>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8426" name="Line 10"/>
              <p:cNvSpPr>
                <a:spLocks noChangeShapeType="1"/>
              </p:cNvSpPr>
              <p:nvPr/>
            </p:nvSpPr>
            <p:spPr bwMode="auto">
              <a:xfrm>
                <a:off x="1536" y="2736"/>
                <a:ext cx="19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8427" name="Text Box 11"/>
            <p:cNvSpPr txBox="1">
              <a:spLocks noChangeArrowheads="1"/>
            </p:cNvSpPr>
            <p:nvPr/>
          </p:nvSpPr>
          <p:spPr bwMode="auto">
            <a:xfrm>
              <a:off x="2768" y="2304"/>
              <a:ext cx="289"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i</a:t>
              </a:r>
              <a:endParaRPr kumimoji="1" lang="en-US" altLang="zh-CN" sz="2400" i="0">
                <a:latin typeface="Times New Roman" panose="02020603050405020304" pitchFamily="18" charset="0"/>
              </a:endParaRPr>
            </a:p>
          </p:txBody>
        </p:sp>
      </p:grpSp>
      <p:grpSp>
        <p:nvGrpSpPr>
          <p:cNvPr id="188428" name="Group 12"/>
          <p:cNvGrpSpPr/>
          <p:nvPr/>
        </p:nvGrpSpPr>
        <p:grpSpPr bwMode="auto">
          <a:xfrm>
            <a:off x="8267700" y="3429000"/>
            <a:ext cx="228600" cy="1447800"/>
            <a:chOff x="5208" y="2160"/>
            <a:chExt cx="144" cy="912"/>
          </a:xfrm>
        </p:grpSpPr>
        <p:sp>
          <p:nvSpPr>
            <p:cNvPr id="188429" name="Line 13"/>
            <p:cNvSpPr>
              <a:spLocks noChangeShapeType="1"/>
            </p:cNvSpPr>
            <p:nvPr/>
          </p:nvSpPr>
          <p:spPr bwMode="auto">
            <a:xfrm>
              <a:off x="5280" y="2160"/>
              <a:ext cx="0" cy="9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8430" name="Line 14"/>
            <p:cNvSpPr>
              <a:spLocks noChangeShapeType="1"/>
            </p:cNvSpPr>
            <p:nvPr/>
          </p:nvSpPr>
          <p:spPr bwMode="auto">
            <a:xfrm>
              <a:off x="5208" y="3072"/>
              <a:ext cx="144"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8431" name="Text Box 15"/>
          <p:cNvSpPr txBox="1">
            <a:spLocks noChangeArrowheads="1"/>
          </p:cNvSpPr>
          <p:nvPr/>
        </p:nvSpPr>
        <p:spPr bwMode="auto">
          <a:xfrm>
            <a:off x="1905005" y="990600"/>
            <a:ext cx="1412864" cy="463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400" b="1" i="0" dirty="0">
                <a:latin typeface="华文楷体" panose="02010600040101010101" pitchFamily="2" charset="-122"/>
                <a:ea typeface="华文楷体" panose="02010600040101010101" pitchFamily="2" charset="-122"/>
              </a:rPr>
              <a:t>单端输入</a:t>
            </a:r>
            <a:endParaRPr kumimoji="1" lang="zh-CN" altLang="en-US" sz="2400" b="1" i="0" dirty="0">
              <a:latin typeface="华文楷体" panose="02010600040101010101" pitchFamily="2" charset="-122"/>
              <a:ea typeface="华文楷体" panose="02010600040101010101" pitchFamily="2" charset="-122"/>
            </a:endParaRPr>
          </a:p>
        </p:txBody>
      </p:sp>
      <p:sp>
        <p:nvSpPr>
          <p:cNvPr id="188432" name="Text Box 16"/>
          <p:cNvSpPr txBox="1">
            <a:spLocks noChangeArrowheads="1"/>
          </p:cNvSpPr>
          <p:nvPr/>
        </p:nvSpPr>
        <p:spPr bwMode="auto">
          <a:xfrm>
            <a:off x="1901800" y="1524000"/>
            <a:ext cx="1419276" cy="463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400" b="1" dirty="0">
                <a:latin typeface="华文楷体" panose="02010600040101010101" pitchFamily="2" charset="-122"/>
                <a:ea typeface="华文楷体" panose="02010600040101010101" pitchFamily="2" charset="-122"/>
              </a:rPr>
              <a:t>双端输入</a:t>
            </a:r>
            <a:endParaRPr kumimoji="1" lang="zh-CN" altLang="en-US" sz="2400" b="1" dirty="0">
              <a:latin typeface="华文楷体" panose="02010600040101010101" pitchFamily="2" charset="-122"/>
              <a:ea typeface="华文楷体" panose="02010600040101010101" pitchFamily="2" charset="-122"/>
            </a:endParaRPr>
          </a:p>
        </p:txBody>
      </p:sp>
      <p:grpSp>
        <p:nvGrpSpPr>
          <p:cNvPr id="188433" name="Group 17"/>
          <p:cNvGrpSpPr/>
          <p:nvPr/>
        </p:nvGrpSpPr>
        <p:grpSpPr bwMode="auto">
          <a:xfrm>
            <a:off x="4381500" y="3657600"/>
            <a:ext cx="560388" cy="1143000"/>
            <a:chOff x="2736" y="2304"/>
            <a:chExt cx="353" cy="720"/>
          </a:xfrm>
        </p:grpSpPr>
        <p:grpSp>
          <p:nvGrpSpPr>
            <p:cNvPr id="188434" name="Group 18"/>
            <p:cNvGrpSpPr/>
            <p:nvPr/>
          </p:nvGrpSpPr>
          <p:grpSpPr bwMode="auto">
            <a:xfrm>
              <a:off x="2832" y="2784"/>
              <a:ext cx="144" cy="240"/>
              <a:chOff x="1536" y="2448"/>
              <a:chExt cx="192" cy="288"/>
            </a:xfrm>
          </p:grpSpPr>
          <p:sp>
            <p:nvSpPr>
              <p:cNvPr id="188435" name="Oval 19"/>
              <p:cNvSpPr>
                <a:spLocks noChangeArrowheads="1"/>
              </p:cNvSpPr>
              <p:nvPr/>
            </p:nvSpPr>
            <p:spPr bwMode="auto">
              <a:xfrm>
                <a:off x="1584" y="2448"/>
                <a:ext cx="96" cy="96"/>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88436" name="Line 20"/>
              <p:cNvSpPr>
                <a:spLocks noChangeShapeType="1"/>
              </p:cNvSpPr>
              <p:nvPr/>
            </p:nvSpPr>
            <p:spPr bwMode="auto">
              <a:xfrm>
                <a:off x="1632" y="2544"/>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8437" name="Line 21"/>
              <p:cNvSpPr>
                <a:spLocks noChangeShapeType="1"/>
              </p:cNvSpPr>
              <p:nvPr/>
            </p:nvSpPr>
            <p:spPr bwMode="auto">
              <a:xfrm>
                <a:off x="1536" y="2736"/>
                <a:ext cx="19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8438" name="Text Box 22"/>
            <p:cNvSpPr txBox="1">
              <a:spLocks noChangeArrowheads="1"/>
            </p:cNvSpPr>
            <p:nvPr/>
          </p:nvSpPr>
          <p:spPr bwMode="auto">
            <a:xfrm>
              <a:off x="2736" y="2304"/>
              <a:ext cx="35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i1</a:t>
              </a:r>
              <a:endParaRPr kumimoji="1" lang="en-US" altLang="zh-CN" sz="2400" i="0">
                <a:latin typeface="Times New Roman" panose="02020603050405020304" pitchFamily="18" charset="0"/>
              </a:endParaRPr>
            </a:p>
          </p:txBody>
        </p:sp>
      </p:grpSp>
      <p:grpSp>
        <p:nvGrpSpPr>
          <p:cNvPr id="188439" name="Group 23"/>
          <p:cNvGrpSpPr/>
          <p:nvPr/>
        </p:nvGrpSpPr>
        <p:grpSpPr bwMode="auto">
          <a:xfrm>
            <a:off x="8120063" y="3752850"/>
            <a:ext cx="560387" cy="1143000"/>
            <a:chOff x="2736" y="2304"/>
            <a:chExt cx="353" cy="720"/>
          </a:xfrm>
        </p:grpSpPr>
        <p:grpSp>
          <p:nvGrpSpPr>
            <p:cNvPr id="188440" name="Group 24"/>
            <p:cNvGrpSpPr/>
            <p:nvPr/>
          </p:nvGrpSpPr>
          <p:grpSpPr bwMode="auto">
            <a:xfrm>
              <a:off x="2832" y="2784"/>
              <a:ext cx="144" cy="240"/>
              <a:chOff x="1536" y="2448"/>
              <a:chExt cx="192" cy="288"/>
            </a:xfrm>
          </p:grpSpPr>
          <p:sp>
            <p:nvSpPr>
              <p:cNvPr id="188441" name="Oval 25"/>
              <p:cNvSpPr>
                <a:spLocks noChangeArrowheads="1"/>
              </p:cNvSpPr>
              <p:nvPr/>
            </p:nvSpPr>
            <p:spPr bwMode="auto">
              <a:xfrm>
                <a:off x="1584" y="2448"/>
                <a:ext cx="96" cy="96"/>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88442" name="Line 26"/>
              <p:cNvSpPr>
                <a:spLocks noChangeShapeType="1"/>
              </p:cNvSpPr>
              <p:nvPr/>
            </p:nvSpPr>
            <p:spPr bwMode="auto">
              <a:xfrm>
                <a:off x="1632" y="2544"/>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8443" name="Line 27"/>
              <p:cNvSpPr>
                <a:spLocks noChangeShapeType="1"/>
              </p:cNvSpPr>
              <p:nvPr/>
            </p:nvSpPr>
            <p:spPr bwMode="auto">
              <a:xfrm>
                <a:off x="1536" y="2736"/>
                <a:ext cx="19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8444" name="Text Box 28"/>
            <p:cNvSpPr txBox="1">
              <a:spLocks noChangeArrowheads="1"/>
            </p:cNvSpPr>
            <p:nvPr/>
          </p:nvSpPr>
          <p:spPr bwMode="auto">
            <a:xfrm>
              <a:off x="2736" y="2304"/>
              <a:ext cx="353"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i2</a:t>
              </a:r>
              <a:endParaRPr kumimoji="1" lang="en-US" altLang="zh-CN" sz="2400" i="0">
                <a:latin typeface="Times New Roman" panose="02020603050405020304" pitchFamily="18" charset="0"/>
              </a:endParaRPr>
            </a:p>
          </p:txBody>
        </p:sp>
      </p:grpSp>
      <p:grpSp>
        <p:nvGrpSpPr>
          <p:cNvPr id="188445" name="Group 29"/>
          <p:cNvGrpSpPr/>
          <p:nvPr/>
        </p:nvGrpSpPr>
        <p:grpSpPr bwMode="auto">
          <a:xfrm>
            <a:off x="5935663" y="3124200"/>
            <a:ext cx="503237" cy="781050"/>
            <a:chOff x="2923" y="3636"/>
            <a:chExt cx="317" cy="492"/>
          </a:xfrm>
        </p:grpSpPr>
        <p:grpSp>
          <p:nvGrpSpPr>
            <p:cNvPr id="188446" name="Group 30"/>
            <p:cNvGrpSpPr/>
            <p:nvPr/>
          </p:nvGrpSpPr>
          <p:grpSpPr bwMode="auto">
            <a:xfrm>
              <a:off x="2952" y="3888"/>
              <a:ext cx="144" cy="240"/>
              <a:chOff x="1536" y="2448"/>
              <a:chExt cx="192" cy="288"/>
            </a:xfrm>
          </p:grpSpPr>
          <p:sp>
            <p:nvSpPr>
              <p:cNvPr id="188447" name="Oval 31"/>
              <p:cNvSpPr>
                <a:spLocks noChangeArrowheads="1"/>
              </p:cNvSpPr>
              <p:nvPr/>
            </p:nvSpPr>
            <p:spPr bwMode="auto">
              <a:xfrm>
                <a:off x="1584" y="2448"/>
                <a:ext cx="96" cy="96"/>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88448" name="Line 32"/>
              <p:cNvSpPr>
                <a:spLocks noChangeShapeType="1"/>
              </p:cNvSpPr>
              <p:nvPr/>
            </p:nvSpPr>
            <p:spPr bwMode="auto">
              <a:xfrm>
                <a:off x="1632" y="2544"/>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8449" name="Line 33"/>
              <p:cNvSpPr>
                <a:spLocks noChangeShapeType="1"/>
              </p:cNvSpPr>
              <p:nvPr/>
            </p:nvSpPr>
            <p:spPr bwMode="auto">
              <a:xfrm>
                <a:off x="1536" y="2736"/>
                <a:ext cx="19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8450" name="Text Box 34"/>
            <p:cNvSpPr txBox="1">
              <a:spLocks noChangeArrowheads="1"/>
            </p:cNvSpPr>
            <p:nvPr/>
          </p:nvSpPr>
          <p:spPr bwMode="auto">
            <a:xfrm>
              <a:off x="2923" y="3636"/>
              <a:ext cx="31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o</a:t>
              </a:r>
              <a:endParaRPr kumimoji="1" lang="en-US" altLang="zh-CN" sz="2400" i="0">
                <a:latin typeface="Times New Roman" panose="02020603050405020304" pitchFamily="18" charset="0"/>
              </a:endParaRPr>
            </a:p>
          </p:txBody>
        </p:sp>
      </p:grpSp>
      <p:grpSp>
        <p:nvGrpSpPr>
          <p:cNvPr id="188451" name="Group 35"/>
          <p:cNvGrpSpPr/>
          <p:nvPr/>
        </p:nvGrpSpPr>
        <p:grpSpPr bwMode="auto">
          <a:xfrm>
            <a:off x="6126163" y="2438400"/>
            <a:ext cx="503237" cy="457200"/>
            <a:chOff x="3859" y="1536"/>
            <a:chExt cx="317" cy="288"/>
          </a:xfrm>
        </p:grpSpPr>
        <p:sp>
          <p:nvSpPr>
            <p:cNvPr id="188452" name="Line 36"/>
            <p:cNvSpPr>
              <a:spLocks noChangeShapeType="1"/>
            </p:cNvSpPr>
            <p:nvPr/>
          </p:nvSpPr>
          <p:spPr bwMode="auto">
            <a:xfrm>
              <a:off x="3936" y="1824"/>
              <a:ext cx="144" cy="0"/>
            </a:xfrm>
            <a:prstGeom prst="line">
              <a:avLst/>
            </a:prstGeom>
            <a:noFill/>
            <a:ln w="38100">
              <a:solidFill>
                <a:srgbClr val="CC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8453" name="Text Box 37"/>
            <p:cNvSpPr txBox="1">
              <a:spLocks noChangeArrowheads="1"/>
            </p:cNvSpPr>
            <p:nvPr/>
          </p:nvSpPr>
          <p:spPr bwMode="auto">
            <a:xfrm>
              <a:off x="3859" y="1536"/>
              <a:ext cx="31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o</a:t>
              </a:r>
              <a:endParaRPr kumimoji="1" lang="en-US" altLang="zh-CN" sz="2400" i="0">
                <a:latin typeface="Times New Roman" panose="02020603050405020304" pitchFamily="18" charset="0"/>
              </a:endParaRPr>
            </a:p>
          </p:txBody>
        </p:sp>
      </p:grpSp>
      <p:grpSp>
        <p:nvGrpSpPr>
          <p:cNvPr id="188454" name="Group 38"/>
          <p:cNvGrpSpPr/>
          <p:nvPr/>
        </p:nvGrpSpPr>
        <p:grpSpPr bwMode="auto">
          <a:xfrm>
            <a:off x="6438900" y="3124200"/>
            <a:ext cx="503238" cy="781050"/>
            <a:chOff x="2923" y="3636"/>
            <a:chExt cx="317" cy="492"/>
          </a:xfrm>
        </p:grpSpPr>
        <p:grpSp>
          <p:nvGrpSpPr>
            <p:cNvPr id="188455" name="Group 39"/>
            <p:cNvGrpSpPr/>
            <p:nvPr/>
          </p:nvGrpSpPr>
          <p:grpSpPr bwMode="auto">
            <a:xfrm>
              <a:off x="2952" y="3888"/>
              <a:ext cx="144" cy="240"/>
              <a:chOff x="1536" y="2448"/>
              <a:chExt cx="192" cy="288"/>
            </a:xfrm>
          </p:grpSpPr>
          <p:sp>
            <p:nvSpPr>
              <p:cNvPr id="188456" name="Oval 40"/>
              <p:cNvSpPr>
                <a:spLocks noChangeArrowheads="1"/>
              </p:cNvSpPr>
              <p:nvPr/>
            </p:nvSpPr>
            <p:spPr bwMode="auto">
              <a:xfrm>
                <a:off x="1584" y="2448"/>
                <a:ext cx="96" cy="96"/>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88457" name="Line 41"/>
              <p:cNvSpPr>
                <a:spLocks noChangeShapeType="1"/>
              </p:cNvSpPr>
              <p:nvPr/>
            </p:nvSpPr>
            <p:spPr bwMode="auto">
              <a:xfrm>
                <a:off x="1632" y="2544"/>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8458" name="Line 42"/>
              <p:cNvSpPr>
                <a:spLocks noChangeShapeType="1"/>
              </p:cNvSpPr>
              <p:nvPr/>
            </p:nvSpPr>
            <p:spPr bwMode="auto">
              <a:xfrm>
                <a:off x="1536" y="2736"/>
                <a:ext cx="19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8459" name="Text Box 43"/>
            <p:cNvSpPr txBox="1">
              <a:spLocks noChangeArrowheads="1"/>
            </p:cNvSpPr>
            <p:nvPr/>
          </p:nvSpPr>
          <p:spPr bwMode="auto">
            <a:xfrm>
              <a:off x="2923" y="3636"/>
              <a:ext cx="31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o</a:t>
              </a:r>
              <a:endParaRPr kumimoji="1" lang="en-US" altLang="zh-CN" sz="2400" i="0">
                <a:latin typeface="Times New Roman" panose="02020603050405020304" pitchFamily="18" charset="0"/>
              </a:endParaRPr>
            </a:p>
          </p:txBody>
        </p:sp>
      </p:grpSp>
      <p:sp>
        <p:nvSpPr>
          <p:cNvPr id="188460" name="Text Box 44"/>
          <p:cNvSpPr txBox="1">
            <a:spLocks noChangeArrowheads="1"/>
          </p:cNvSpPr>
          <p:nvPr/>
        </p:nvSpPr>
        <p:spPr bwMode="auto">
          <a:xfrm>
            <a:off x="223813" y="2209800"/>
            <a:ext cx="1419276" cy="463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400" b="1" dirty="0">
                <a:latin typeface="华文楷体" panose="02010600040101010101" pitchFamily="2" charset="-122"/>
                <a:ea typeface="华文楷体" panose="02010600040101010101" pitchFamily="2" charset="-122"/>
              </a:rPr>
              <a:t>输出方式</a:t>
            </a:r>
            <a:endParaRPr kumimoji="1" lang="zh-CN" altLang="en-US" sz="2400" b="1" dirty="0">
              <a:latin typeface="华文楷体" panose="02010600040101010101" pitchFamily="2" charset="-122"/>
              <a:ea typeface="华文楷体" panose="02010600040101010101" pitchFamily="2" charset="-122"/>
            </a:endParaRPr>
          </a:p>
        </p:txBody>
      </p:sp>
      <p:sp>
        <p:nvSpPr>
          <p:cNvPr id="188461" name="AutoShape 45"/>
          <p:cNvSpPr/>
          <p:nvPr/>
        </p:nvSpPr>
        <p:spPr bwMode="auto">
          <a:xfrm>
            <a:off x="1641475" y="2057400"/>
            <a:ext cx="263525" cy="762000"/>
          </a:xfrm>
          <a:prstGeom prst="leftBrace">
            <a:avLst>
              <a:gd name="adj1" fmla="val 24096"/>
              <a:gd name="adj2" fmla="val 50000"/>
            </a:avLst>
          </a:prstGeom>
          <a:noFill/>
          <a:ln w="38100">
            <a:solidFill>
              <a:srgbClr val="CC3300"/>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88462" name="Text Box 46"/>
          <p:cNvSpPr txBox="1">
            <a:spLocks noChangeArrowheads="1"/>
          </p:cNvSpPr>
          <p:nvPr/>
        </p:nvSpPr>
        <p:spPr bwMode="auto">
          <a:xfrm>
            <a:off x="1825600" y="1905000"/>
            <a:ext cx="1419276" cy="463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400" b="1" dirty="0">
                <a:latin typeface="华文楷体" panose="02010600040101010101" pitchFamily="2" charset="-122"/>
                <a:ea typeface="华文楷体" panose="02010600040101010101" pitchFamily="2" charset="-122"/>
              </a:rPr>
              <a:t>单端输出</a:t>
            </a:r>
            <a:endParaRPr kumimoji="1" lang="zh-CN" altLang="en-US" sz="2400" b="1" dirty="0">
              <a:latin typeface="华文楷体" panose="02010600040101010101" pitchFamily="2" charset="-122"/>
              <a:ea typeface="华文楷体" panose="02010600040101010101" pitchFamily="2" charset="-122"/>
            </a:endParaRPr>
          </a:p>
        </p:txBody>
      </p:sp>
      <p:sp>
        <p:nvSpPr>
          <p:cNvPr id="188463" name="Text Box 47"/>
          <p:cNvSpPr txBox="1">
            <a:spLocks noChangeArrowheads="1"/>
          </p:cNvSpPr>
          <p:nvPr/>
        </p:nvSpPr>
        <p:spPr bwMode="auto">
          <a:xfrm>
            <a:off x="1866875" y="2590800"/>
            <a:ext cx="1419276" cy="463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400" b="1" dirty="0">
                <a:latin typeface="华文楷体" panose="02010600040101010101" pitchFamily="2" charset="-122"/>
                <a:ea typeface="华文楷体" panose="02010600040101010101" pitchFamily="2" charset="-122"/>
              </a:rPr>
              <a:t>双端输出</a:t>
            </a:r>
            <a:endParaRPr kumimoji="1" lang="zh-CN" altLang="en-US" sz="2400" b="1" dirty="0">
              <a:latin typeface="华文楷体" panose="02010600040101010101" pitchFamily="2" charset="-122"/>
              <a:ea typeface="华文楷体" panose="02010600040101010101" pitchFamily="2" charset="-122"/>
            </a:endParaRPr>
          </a:p>
        </p:txBody>
      </p:sp>
      <p:sp>
        <p:nvSpPr>
          <p:cNvPr id="188464" name="Text Box 48"/>
          <p:cNvSpPr txBox="1">
            <a:spLocks noChangeArrowheads="1"/>
          </p:cNvSpPr>
          <p:nvPr/>
        </p:nvSpPr>
        <p:spPr bwMode="auto">
          <a:xfrm>
            <a:off x="152400" y="3124200"/>
            <a:ext cx="36814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i="0" dirty="0">
                <a:solidFill>
                  <a:srgbClr val="FF00FF"/>
                </a:solidFill>
                <a:latin typeface="楷体_GB2312" pitchFamily="49" charset="-122"/>
                <a:ea typeface="楷体_GB2312" pitchFamily="49" charset="-122"/>
                <a:sym typeface="Symbol" panose="05050102010706020507" pitchFamily="18" charset="2"/>
              </a:rPr>
              <a:t></a:t>
            </a:r>
            <a:r>
              <a:rPr kumimoji="1" lang="zh-CN" altLang="en-US" sz="2800" b="1" dirty="0">
                <a:solidFill>
                  <a:srgbClr val="FF00FF"/>
                </a:solidFill>
                <a:latin typeface="华文楷体" panose="02010600040101010101" pitchFamily="2" charset="-122"/>
                <a:ea typeface="华文楷体" panose="02010600040101010101" pitchFamily="2" charset="-122"/>
                <a:sym typeface="Symbol" panose="05050102010706020507" pitchFamily="18" charset="2"/>
              </a:rPr>
              <a:t>差模信号和共模信号</a:t>
            </a:r>
            <a:endParaRPr kumimoji="1" lang="zh-CN" altLang="en-US" sz="2800" b="1" dirty="0">
              <a:solidFill>
                <a:srgbClr val="FF00FF"/>
              </a:solidFill>
              <a:latin typeface="华文楷体" panose="02010600040101010101" pitchFamily="2" charset="-122"/>
              <a:ea typeface="华文楷体" panose="02010600040101010101" pitchFamily="2" charset="-122"/>
            </a:endParaRPr>
          </a:p>
        </p:txBody>
      </p:sp>
      <p:grpSp>
        <p:nvGrpSpPr>
          <p:cNvPr id="188465" name="Group 49"/>
          <p:cNvGrpSpPr/>
          <p:nvPr/>
        </p:nvGrpSpPr>
        <p:grpSpPr bwMode="auto">
          <a:xfrm>
            <a:off x="4495800" y="4419600"/>
            <a:ext cx="228600" cy="381000"/>
            <a:chOff x="1536" y="2448"/>
            <a:chExt cx="192" cy="288"/>
          </a:xfrm>
        </p:grpSpPr>
        <p:sp>
          <p:nvSpPr>
            <p:cNvPr id="188466" name="Oval 50"/>
            <p:cNvSpPr>
              <a:spLocks noChangeArrowheads="1"/>
            </p:cNvSpPr>
            <p:nvPr/>
          </p:nvSpPr>
          <p:spPr bwMode="auto">
            <a:xfrm>
              <a:off x="1584" y="2448"/>
              <a:ext cx="96" cy="96"/>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88467" name="Line 51"/>
            <p:cNvSpPr>
              <a:spLocks noChangeShapeType="1"/>
            </p:cNvSpPr>
            <p:nvPr/>
          </p:nvSpPr>
          <p:spPr bwMode="auto">
            <a:xfrm>
              <a:off x="1632" y="2544"/>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8468" name="Line 52"/>
            <p:cNvSpPr>
              <a:spLocks noChangeShapeType="1"/>
            </p:cNvSpPr>
            <p:nvPr/>
          </p:nvSpPr>
          <p:spPr bwMode="auto">
            <a:xfrm>
              <a:off x="1536" y="2736"/>
              <a:ext cx="19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88469" name="Group 53"/>
          <p:cNvGrpSpPr/>
          <p:nvPr/>
        </p:nvGrpSpPr>
        <p:grpSpPr bwMode="auto">
          <a:xfrm>
            <a:off x="8286750" y="4495800"/>
            <a:ext cx="228600" cy="381000"/>
            <a:chOff x="1536" y="2448"/>
            <a:chExt cx="192" cy="288"/>
          </a:xfrm>
        </p:grpSpPr>
        <p:sp>
          <p:nvSpPr>
            <p:cNvPr id="188470" name="Oval 54"/>
            <p:cNvSpPr>
              <a:spLocks noChangeArrowheads="1"/>
            </p:cNvSpPr>
            <p:nvPr/>
          </p:nvSpPr>
          <p:spPr bwMode="auto">
            <a:xfrm>
              <a:off x="1584" y="2448"/>
              <a:ext cx="96" cy="96"/>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88471" name="Line 55"/>
            <p:cNvSpPr>
              <a:spLocks noChangeShapeType="1"/>
            </p:cNvSpPr>
            <p:nvPr/>
          </p:nvSpPr>
          <p:spPr bwMode="auto">
            <a:xfrm>
              <a:off x="1632" y="2544"/>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8472" name="Line 56"/>
            <p:cNvSpPr>
              <a:spLocks noChangeShapeType="1"/>
            </p:cNvSpPr>
            <p:nvPr/>
          </p:nvSpPr>
          <p:spPr bwMode="auto">
            <a:xfrm>
              <a:off x="1536" y="2736"/>
              <a:ext cx="19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88473" name="Group 57"/>
          <p:cNvGrpSpPr/>
          <p:nvPr/>
        </p:nvGrpSpPr>
        <p:grpSpPr bwMode="auto">
          <a:xfrm>
            <a:off x="4162425" y="3025775"/>
            <a:ext cx="412750" cy="1646238"/>
            <a:chOff x="2622" y="1906"/>
            <a:chExt cx="260" cy="1037"/>
          </a:xfrm>
        </p:grpSpPr>
        <p:sp>
          <p:nvSpPr>
            <p:cNvPr id="188474" name="Text Box 58"/>
            <p:cNvSpPr txBox="1">
              <a:spLocks noChangeArrowheads="1"/>
            </p:cNvSpPr>
            <p:nvPr/>
          </p:nvSpPr>
          <p:spPr bwMode="auto">
            <a:xfrm>
              <a:off x="2622" y="1906"/>
              <a:ext cx="260"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3200" b="1" i="0">
                  <a:solidFill>
                    <a:srgbClr val="CC3300"/>
                  </a:solidFill>
                  <a:latin typeface="Times New Roman" panose="02020603050405020304" pitchFamily="18" charset="0"/>
                </a:rPr>
                <a:t>+</a:t>
              </a:r>
              <a:endParaRPr kumimoji="1" lang="en-US" altLang="zh-CN" sz="3200" b="1" i="0">
                <a:solidFill>
                  <a:srgbClr val="CC3300"/>
                </a:solidFill>
                <a:latin typeface="Times New Roman" panose="02020603050405020304" pitchFamily="18" charset="0"/>
              </a:endParaRPr>
            </a:p>
          </p:txBody>
        </p:sp>
        <p:sp>
          <p:nvSpPr>
            <p:cNvPr id="188475" name="Text Box 59"/>
            <p:cNvSpPr txBox="1">
              <a:spLocks noChangeArrowheads="1"/>
            </p:cNvSpPr>
            <p:nvPr/>
          </p:nvSpPr>
          <p:spPr bwMode="auto">
            <a:xfrm>
              <a:off x="2644" y="2578"/>
              <a:ext cx="199"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3200" b="1" i="0">
                  <a:solidFill>
                    <a:srgbClr val="CC3300"/>
                  </a:solidFill>
                  <a:latin typeface="Times New Roman" panose="02020603050405020304" pitchFamily="18" charset="0"/>
                </a:rPr>
                <a:t>-</a:t>
              </a:r>
              <a:endParaRPr kumimoji="1" lang="en-US" altLang="zh-CN" sz="3200" b="1" i="0">
                <a:solidFill>
                  <a:srgbClr val="CC3300"/>
                </a:solidFill>
                <a:latin typeface="Times New Roman" panose="02020603050405020304" pitchFamily="18" charset="0"/>
              </a:endParaRPr>
            </a:p>
          </p:txBody>
        </p:sp>
      </p:grpSp>
      <p:grpSp>
        <p:nvGrpSpPr>
          <p:cNvPr id="188476" name="Group 60"/>
          <p:cNvGrpSpPr/>
          <p:nvPr/>
        </p:nvGrpSpPr>
        <p:grpSpPr bwMode="auto">
          <a:xfrm>
            <a:off x="8401050" y="3048000"/>
            <a:ext cx="412750" cy="1741488"/>
            <a:chOff x="5292" y="1920"/>
            <a:chExt cx="260" cy="1097"/>
          </a:xfrm>
        </p:grpSpPr>
        <p:sp>
          <p:nvSpPr>
            <p:cNvPr id="188477" name="Text Box 61"/>
            <p:cNvSpPr txBox="1">
              <a:spLocks noChangeArrowheads="1"/>
            </p:cNvSpPr>
            <p:nvPr/>
          </p:nvSpPr>
          <p:spPr bwMode="auto">
            <a:xfrm>
              <a:off x="5318" y="1920"/>
              <a:ext cx="199"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3200" b="1" i="0">
                  <a:solidFill>
                    <a:srgbClr val="CC3300"/>
                  </a:solidFill>
                  <a:latin typeface="Times New Roman" panose="02020603050405020304" pitchFamily="18" charset="0"/>
                </a:rPr>
                <a:t>-</a:t>
              </a:r>
              <a:endParaRPr kumimoji="1" lang="en-US" altLang="zh-CN" sz="3200" b="1" i="0">
                <a:solidFill>
                  <a:srgbClr val="CC3300"/>
                </a:solidFill>
                <a:latin typeface="Times New Roman" panose="02020603050405020304" pitchFamily="18" charset="0"/>
              </a:endParaRPr>
            </a:p>
          </p:txBody>
        </p:sp>
        <p:sp>
          <p:nvSpPr>
            <p:cNvPr id="188478" name="Text Box 62"/>
            <p:cNvSpPr txBox="1">
              <a:spLocks noChangeArrowheads="1"/>
            </p:cNvSpPr>
            <p:nvPr/>
          </p:nvSpPr>
          <p:spPr bwMode="auto">
            <a:xfrm>
              <a:off x="5292" y="2652"/>
              <a:ext cx="260"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3200" b="1" i="0">
                  <a:solidFill>
                    <a:srgbClr val="CC3300"/>
                  </a:solidFill>
                  <a:latin typeface="Times New Roman" panose="02020603050405020304" pitchFamily="18" charset="0"/>
                </a:rPr>
                <a:t>+</a:t>
              </a:r>
              <a:endParaRPr kumimoji="1" lang="en-US" altLang="zh-CN" sz="3200" b="1" i="0">
                <a:solidFill>
                  <a:srgbClr val="CC3300"/>
                </a:solidFill>
                <a:latin typeface="Times New Roman" panose="02020603050405020304" pitchFamily="18" charset="0"/>
              </a:endParaRPr>
            </a:p>
          </p:txBody>
        </p:sp>
      </p:grpSp>
      <p:sp>
        <p:nvSpPr>
          <p:cNvPr id="188479" name="Rectangle 63"/>
          <p:cNvSpPr>
            <a:spLocks noChangeArrowheads="1"/>
          </p:cNvSpPr>
          <p:nvPr/>
        </p:nvSpPr>
        <p:spPr bwMode="auto">
          <a:xfrm>
            <a:off x="406405" y="3733800"/>
            <a:ext cx="1412864" cy="463846"/>
          </a:xfrm>
          <a:prstGeom prst="rect">
            <a:avLst/>
          </a:prstGeom>
          <a:solidFill>
            <a:srgbClr val="FFFF99"/>
          </a:solidFill>
          <a:ln w="38100">
            <a:solidFill>
              <a:srgbClr val="CC3300"/>
            </a:solidFill>
            <a:miter lim="800000"/>
          </a:ln>
        </p:spPr>
        <p:txBody>
          <a:bodyPr wrap="none" lIns="90000" tIns="46800" rIns="90000" bIns="46800">
            <a:spAutoFit/>
          </a:bodyPr>
          <a:lstStyle/>
          <a:p>
            <a:pPr algn="ctr"/>
            <a:r>
              <a:rPr kumimoji="1" lang="zh-CN" altLang="en-US" sz="2400" b="1" i="0" dirty="0">
                <a:latin typeface="华文楷体" panose="02010600040101010101" pitchFamily="2" charset="-122"/>
                <a:ea typeface="华文楷体" panose="02010600040101010101" pitchFamily="2" charset="-122"/>
                <a:sym typeface="Symbol" panose="05050102010706020507" pitchFamily="18" charset="2"/>
              </a:rPr>
              <a:t>差模信号</a:t>
            </a:r>
            <a:endParaRPr kumimoji="1" lang="zh-CN" altLang="en-US" sz="2800" b="1" i="0" dirty="0">
              <a:latin typeface="华文楷体" panose="02010600040101010101" pitchFamily="2" charset="-122"/>
              <a:ea typeface="华文楷体" panose="02010600040101010101" pitchFamily="2" charset="-122"/>
              <a:sym typeface="Symbol" panose="05050102010706020507" pitchFamily="18" charset="2"/>
            </a:endParaRPr>
          </a:p>
        </p:txBody>
      </p:sp>
      <p:sp>
        <p:nvSpPr>
          <p:cNvPr id="188480" name="Text Box 64"/>
          <p:cNvSpPr txBox="1">
            <a:spLocks noChangeArrowheads="1"/>
          </p:cNvSpPr>
          <p:nvPr/>
        </p:nvSpPr>
        <p:spPr bwMode="auto">
          <a:xfrm>
            <a:off x="307975" y="4191000"/>
            <a:ext cx="3654425" cy="1424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pPr>
              <a:lnSpc>
                <a:spcPct val="120000"/>
              </a:lnSpc>
            </a:pPr>
            <a:r>
              <a:rPr kumimoji="1" lang="en-US" altLang="zh-CN" sz="2400" b="1" i="0" dirty="0">
                <a:latin typeface="Times New Roman" panose="02020603050405020304" pitchFamily="18" charset="0"/>
              </a:rPr>
              <a:t>       </a:t>
            </a:r>
            <a:r>
              <a:rPr kumimoji="1" lang="zh-CN" altLang="en-US" sz="2400" b="1" i="0" dirty="0">
                <a:latin typeface="华文楷体" panose="02010600040101010101" pitchFamily="2" charset="-122"/>
                <a:ea typeface="华文楷体" panose="02010600040101010101" pitchFamily="2" charset="-122"/>
              </a:rPr>
              <a:t>一对大小相等，极性</a:t>
            </a:r>
            <a:endParaRPr kumimoji="1" lang="zh-CN" altLang="en-US" sz="2400" b="1" i="0" dirty="0">
              <a:latin typeface="华文楷体" panose="02010600040101010101" pitchFamily="2" charset="-122"/>
              <a:ea typeface="华文楷体" panose="02010600040101010101" pitchFamily="2" charset="-122"/>
            </a:endParaRPr>
          </a:p>
          <a:p>
            <a:pPr>
              <a:lnSpc>
                <a:spcPct val="120000"/>
              </a:lnSpc>
            </a:pPr>
            <a:r>
              <a:rPr kumimoji="1" lang="zh-CN" altLang="en-US" sz="2400" b="1" i="0" dirty="0">
                <a:latin typeface="华文楷体" panose="02010600040101010101" pitchFamily="2" charset="-122"/>
                <a:ea typeface="华文楷体" panose="02010600040101010101" pitchFamily="2" charset="-122"/>
              </a:rPr>
              <a:t>相反的信号，用</a:t>
            </a:r>
            <a:r>
              <a:rPr kumimoji="1" lang="en-US" altLang="zh-CN" sz="2400" b="1" i="0" dirty="0">
                <a:latin typeface="华文楷体" panose="02010600040101010101" pitchFamily="2" charset="-122"/>
                <a:ea typeface="华文楷体" panose="02010600040101010101" pitchFamily="2" charset="-122"/>
              </a:rPr>
              <a:t>U</a:t>
            </a:r>
            <a:r>
              <a:rPr kumimoji="1" lang="en-US" altLang="zh-CN" sz="2400" b="1" i="0" baseline="-25000" dirty="0">
                <a:latin typeface="华文楷体" panose="02010600040101010101" pitchFamily="2" charset="-122"/>
                <a:ea typeface="华文楷体" panose="02010600040101010101" pitchFamily="2" charset="-122"/>
              </a:rPr>
              <a:t>id1</a:t>
            </a:r>
            <a:r>
              <a:rPr kumimoji="1" lang="zh-CN" altLang="en-US" sz="2400" b="1" i="0" baseline="-25000" dirty="0">
                <a:latin typeface="华文楷体" panose="02010600040101010101" pitchFamily="2" charset="-122"/>
                <a:ea typeface="华文楷体" panose="02010600040101010101" pitchFamily="2" charset="-122"/>
              </a:rPr>
              <a:t>、</a:t>
            </a:r>
            <a:r>
              <a:rPr kumimoji="1" lang="en-US" altLang="zh-CN" sz="2400" b="1" i="0" dirty="0">
                <a:latin typeface="华文楷体" panose="02010600040101010101" pitchFamily="2" charset="-122"/>
                <a:ea typeface="华文楷体" panose="02010600040101010101" pitchFamily="2" charset="-122"/>
              </a:rPr>
              <a:t>U</a:t>
            </a:r>
            <a:r>
              <a:rPr kumimoji="1" lang="en-US" altLang="zh-CN" sz="2400" b="1" i="0" baseline="-25000" dirty="0">
                <a:latin typeface="华文楷体" panose="02010600040101010101" pitchFamily="2" charset="-122"/>
                <a:ea typeface="华文楷体" panose="02010600040101010101" pitchFamily="2" charset="-122"/>
              </a:rPr>
              <a:t>id2</a:t>
            </a:r>
            <a:r>
              <a:rPr kumimoji="1" lang="zh-CN" altLang="zh-CN" sz="2400" b="1" i="0" dirty="0">
                <a:latin typeface="华文楷体" panose="02010600040101010101" pitchFamily="2" charset="-122"/>
                <a:ea typeface="华文楷体" panose="02010600040101010101" pitchFamily="2" charset="-122"/>
              </a:rPr>
              <a:t>表示， </a:t>
            </a:r>
            <a:r>
              <a:rPr kumimoji="1" lang="en-US" altLang="zh-CN" sz="2400" b="1" i="0" dirty="0">
                <a:latin typeface="华文楷体" panose="02010600040101010101" pitchFamily="2" charset="-122"/>
                <a:ea typeface="华文楷体" panose="02010600040101010101" pitchFamily="2" charset="-122"/>
              </a:rPr>
              <a:t>U</a:t>
            </a:r>
            <a:r>
              <a:rPr kumimoji="1" lang="en-US" altLang="zh-CN" sz="2400" b="1" i="0" baseline="-25000" dirty="0">
                <a:latin typeface="华文楷体" panose="02010600040101010101" pitchFamily="2" charset="-122"/>
                <a:ea typeface="华文楷体" panose="02010600040101010101" pitchFamily="2" charset="-122"/>
              </a:rPr>
              <a:t>id1</a:t>
            </a:r>
            <a:r>
              <a:rPr kumimoji="1" lang="en-US" altLang="zh-CN" sz="2400" b="1" i="0" dirty="0">
                <a:latin typeface="华文楷体" panose="02010600040101010101" pitchFamily="2" charset="-122"/>
                <a:ea typeface="华文楷体" panose="02010600040101010101" pitchFamily="2" charset="-122"/>
              </a:rPr>
              <a:t>= - U</a:t>
            </a:r>
            <a:r>
              <a:rPr kumimoji="1" lang="en-US" altLang="zh-CN" sz="2400" b="1" i="0" baseline="-25000" dirty="0">
                <a:latin typeface="华文楷体" panose="02010600040101010101" pitchFamily="2" charset="-122"/>
                <a:ea typeface="华文楷体" panose="02010600040101010101" pitchFamily="2" charset="-122"/>
              </a:rPr>
              <a:t>id2</a:t>
            </a:r>
            <a:endParaRPr kumimoji="1" lang="en-US" altLang="zh-CN" sz="2400" b="1" i="0" baseline="-25000" dirty="0">
              <a:latin typeface="华文楷体" panose="02010600040101010101" pitchFamily="2" charset="-122"/>
              <a:ea typeface="华文楷体" panose="02010600040101010101" pitchFamily="2" charset="-122"/>
            </a:endParaRPr>
          </a:p>
        </p:txBody>
      </p:sp>
      <p:sp>
        <p:nvSpPr>
          <p:cNvPr id="188481" name="Rectangle 65"/>
          <p:cNvSpPr>
            <a:spLocks noChangeArrowheads="1"/>
          </p:cNvSpPr>
          <p:nvPr/>
        </p:nvSpPr>
        <p:spPr bwMode="auto">
          <a:xfrm>
            <a:off x="400055" y="5676900"/>
            <a:ext cx="1412864" cy="463846"/>
          </a:xfrm>
          <a:prstGeom prst="rect">
            <a:avLst/>
          </a:prstGeom>
          <a:solidFill>
            <a:srgbClr val="FFFF99"/>
          </a:solidFill>
          <a:ln w="38100">
            <a:solidFill>
              <a:srgbClr val="CC3300"/>
            </a:solidFill>
            <a:miter lim="800000"/>
          </a:ln>
        </p:spPr>
        <p:txBody>
          <a:bodyPr wrap="none" lIns="90000" tIns="46800" rIns="90000" bIns="46800">
            <a:spAutoFit/>
          </a:bodyPr>
          <a:lstStyle/>
          <a:p>
            <a:pPr algn="ctr"/>
            <a:r>
              <a:rPr kumimoji="1" lang="zh-CN" altLang="en-US" sz="2400" b="1" dirty="0">
                <a:latin typeface="华文楷体" panose="02010600040101010101" pitchFamily="2" charset="-122"/>
                <a:ea typeface="华文楷体" panose="02010600040101010101" pitchFamily="2" charset="-122"/>
                <a:sym typeface="Symbol" panose="05050102010706020507" pitchFamily="18" charset="2"/>
              </a:rPr>
              <a:t>共模信号</a:t>
            </a:r>
            <a:endParaRPr kumimoji="1" lang="zh-CN" altLang="en-US" sz="2400" b="1" dirty="0">
              <a:latin typeface="华文楷体" panose="02010600040101010101" pitchFamily="2" charset="-122"/>
              <a:ea typeface="华文楷体" panose="02010600040101010101" pitchFamily="2" charset="-122"/>
              <a:sym typeface="Symbol" panose="05050102010706020507" pitchFamily="18" charset="2"/>
            </a:endParaRPr>
          </a:p>
        </p:txBody>
      </p:sp>
      <p:grpSp>
        <p:nvGrpSpPr>
          <p:cNvPr id="188482" name="Group 66"/>
          <p:cNvGrpSpPr/>
          <p:nvPr/>
        </p:nvGrpSpPr>
        <p:grpSpPr bwMode="auto">
          <a:xfrm>
            <a:off x="4159250" y="3048000"/>
            <a:ext cx="412750" cy="1646238"/>
            <a:chOff x="2622" y="1906"/>
            <a:chExt cx="260" cy="1037"/>
          </a:xfrm>
        </p:grpSpPr>
        <p:sp>
          <p:nvSpPr>
            <p:cNvPr id="188483" name="Text Box 67"/>
            <p:cNvSpPr txBox="1">
              <a:spLocks noChangeArrowheads="1"/>
            </p:cNvSpPr>
            <p:nvPr/>
          </p:nvSpPr>
          <p:spPr bwMode="auto">
            <a:xfrm>
              <a:off x="2622" y="1906"/>
              <a:ext cx="260"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3200" b="1" i="0">
                  <a:solidFill>
                    <a:schemeClr val="accent2"/>
                  </a:solidFill>
                  <a:latin typeface="Times New Roman" panose="02020603050405020304" pitchFamily="18" charset="0"/>
                </a:rPr>
                <a:t>+</a:t>
              </a:r>
              <a:endParaRPr kumimoji="1" lang="en-US" altLang="zh-CN" sz="3200" b="1" i="0">
                <a:solidFill>
                  <a:schemeClr val="accent2"/>
                </a:solidFill>
                <a:latin typeface="Times New Roman" panose="02020603050405020304" pitchFamily="18" charset="0"/>
              </a:endParaRPr>
            </a:p>
          </p:txBody>
        </p:sp>
        <p:sp>
          <p:nvSpPr>
            <p:cNvPr id="188484" name="Text Box 68"/>
            <p:cNvSpPr txBox="1">
              <a:spLocks noChangeArrowheads="1"/>
            </p:cNvSpPr>
            <p:nvPr/>
          </p:nvSpPr>
          <p:spPr bwMode="auto">
            <a:xfrm>
              <a:off x="2644" y="2578"/>
              <a:ext cx="199"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3200" b="1" i="0">
                  <a:solidFill>
                    <a:schemeClr val="accent2"/>
                  </a:solidFill>
                  <a:latin typeface="Times New Roman" panose="02020603050405020304" pitchFamily="18" charset="0"/>
                </a:rPr>
                <a:t>-</a:t>
              </a:r>
              <a:endParaRPr kumimoji="1" lang="en-US" altLang="zh-CN" sz="3200" b="1" i="0">
                <a:solidFill>
                  <a:schemeClr val="accent2"/>
                </a:solidFill>
                <a:latin typeface="Times New Roman" panose="02020603050405020304" pitchFamily="18" charset="0"/>
              </a:endParaRPr>
            </a:p>
          </p:txBody>
        </p:sp>
      </p:grpSp>
      <p:grpSp>
        <p:nvGrpSpPr>
          <p:cNvPr id="188485" name="Group 69"/>
          <p:cNvGrpSpPr/>
          <p:nvPr/>
        </p:nvGrpSpPr>
        <p:grpSpPr bwMode="auto">
          <a:xfrm flipV="1">
            <a:off x="8458200" y="3154363"/>
            <a:ext cx="412750" cy="1741487"/>
            <a:chOff x="5292" y="1920"/>
            <a:chExt cx="260" cy="1097"/>
          </a:xfrm>
        </p:grpSpPr>
        <p:sp>
          <p:nvSpPr>
            <p:cNvPr id="188486" name="Text Box 70"/>
            <p:cNvSpPr txBox="1">
              <a:spLocks noChangeArrowheads="1"/>
            </p:cNvSpPr>
            <p:nvPr/>
          </p:nvSpPr>
          <p:spPr bwMode="auto">
            <a:xfrm>
              <a:off x="5318" y="1920"/>
              <a:ext cx="199" cy="365"/>
            </a:xfrm>
            <a:prstGeom prst="rect">
              <a:avLst/>
            </a:prstGeom>
            <a:solidFill>
              <a:schemeClr val="bg1"/>
            </a:solidFill>
            <a:ln>
              <a:noFill/>
            </a:ln>
            <a:extLs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3200" b="1" i="0">
                  <a:solidFill>
                    <a:schemeClr val="accent2"/>
                  </a:solidFill>
                  <a:latin typeface="Times New Roman" panose="02020603050405020304" pitchFamily="18" charset="0"/>
                </a:rPr>
                <a:t>-</a:t>
              </a:r>
              <a:endParaRPr kumimoji="1" lang="en-US" altLang="zh-CN" sz="3200" b="1" i="0">
                <a:solidFill>
                  <a:schemeClr val="accent2"/>
                </a:solidFill>
                <a:latin typeface="Times New Roman" panose="02020603050405020304" pitchFamily="18" charset="0"/>
              </a:endParaRPr>
            </a:p>
          </p:txBody>
        </p:sp>
        <p:sp>
          <p:nvSpPr>
            <p:cNvPr id="188487" name="Text Box 71"/>
            <p:cNvSpPr txBox="1">
              <a:spLocks noChangeArrowheads="1"/>
            </p:cNvSpPr>
            <p:nvPr/>
          </p:nvSpPr>
          <p:spPr bwMode="auto">
            <a:xfrm>
              <a:off x="5292" y="2652"/>
              <a:ext cx="260" cy="365"/>
            </a:xfrm>
            <a:prstGeom prst="rect">
              <a:avLst/>
            </a:prstGeom>
            <a:solidFill>
              <a:schemeClr val="bg1"/>
            </a:solidFill>
            <a:ln>
              <a:noFill/>
            </a:ln>
            <a:extLs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3200" b="1" i="0">
                  <a:solidFill>
                    <a:schemeClr val="accent2"/>
                  </a:solidFill>
                  <a:latin typeface="Times New Roman" panose="02020603050405020304" pitchFamily="18" charset="0"/>
                </a:rPr>
                <a:t>+</a:t>
              </a:r>
              <a:endParaRPr kumimoji="1" lang="en-US" altLang="zh-CN" sz="3200" b="1" i="0">
                <a:solidFill>
                  <a:schemeClr val="accent2"/>
                </a:solidFill>
                <a:latin typeface="Times New Roman" panose="02020603050405020304" pitchFamily="18" charset="0"/>
              </a:endParaRPr>
            </a:p>
          </p:txBody>
        </p:sp>
      </p:grpSp>
      <p:sp>
        <p:nvSpPr>
          <p:cNvPr id="188488" name="Text Box 72"/>
          <p:cNvSpPr txBox="1">
            <a:spLocks noChangeArrowheads="1"/>
          </p:cNvSpPr>
          <p:nvPr/>
        </p:nvSpPr>
        <p:spPr bwMode="auto">
          <a:xfrm>
            <a:off x="1828800" y="5603875"/>
            <a:ext cx="7696200" cy="980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pPr>
              <a:lnSpc>
                <a:spcPct val="120000"/>
              </a:lnSpc>
            </a:pPr>
            <a:r>
              <a:rPr kumimoji="1" lang="zh-CN" altLang="en-US" sz="2400" b="1" i="0" dirty="0">
                <a:latin typeface="华文楷体" panose="02010600040101010101" pitchFamily="2" charset="-122"/>
                <a:ea typeface="华文楷体" panose="02010600040101010101" pitchFamily="2" charset="-122"/>
              </a:rPr>
              <a:t>一对大小相等，极性相同的信号，</a:t>
            </a:r>
            <a:endParaRPr kumimoji="1" lang="zh-CN" altLang="en-US" sz="2400" b="1" i="0" dirty="0">
              <a:latin typeface="华文楷体" panose="02010600040101010101" pitchFamily="2" charset="-122"/>
              <a:ea typeface="华文楷体" panose="02010600040101010101" pitchFamily="2" charset="-122"/>
            </a:endParaRPr>
          </a:p>
          <a:p>
            <a:pPr>
              <a:lnSpc>
                <a:spcPct val="120000"/>
              </a:lnSpc>
            </a:pPr>
            <a:r>
              <a:rPr kumimoji="1" lang="zh-CN" altLang="en-US" sz="2400" b="1" i="0" dirty="0">
                <a:latin typeface="华文楷体" panose="02010600040101010101" pitchFamily="2" charset="-122"/>
                <a:ea typeface="华文楷体" panose="02010600040101010101" pitchFamily="2" charset="-122"/>
              </a:rPr>
              <a:t>用</a:t>
            </a:r>
            <a:r>
              <a:rPr kumimoji="1" lang="en-US" altLang="zh-CN" sz="2400" b="1" i="0" dirty="0">
                <a:latin typeface="华文楷体" panose="02010600040101010101" pitchFamily="2" charset="-122"/>
                <a:ea typeface="华文楷体" panose="02010600040101010101" pitchFamily="2" charset="-122"/>
              </a:rPr>
              <a:t>U</a:t>
            </a:r>
            <a:r>
              <a:rPr kumimoji="1" lang="en-US" altLang="zh-CN" sz="2400" b="1" i="0" baseline="-25000" dirty="0">
                <a:latin typeface="华文楷体" panose="02010600040101010101" pitchFamily="2" charset="-122"/>
                <a:ea typeface="华文楷体" panose="02010600040101010101" pitchFamily="2" charset="-122"/>
              </a:rPr>
              <a:t>ic1</a:t>
            </a:r>
            <a:r>
              <a:rPr kumimoji="1" lang="zh-CN" altLang="en-US" sz="2400" b="1" i="0" baseline="-25000" dirty="0">
                <a:latin typeface="华文楷体" panose="02010600040101010101" pitchFamily="2" charset="-122"/>
                <a:ea typeface="华文楷体" panose="02010600040101010101" pitchFamily="2" charset="-122"/>
              </a:rPr>
              <a:t>、</a:t>
            </a:r>
            <a:r>
              <a:rPr kumimoji="1" lang="en-US" altLang="zh-CN" sz="2400" b="1" i="0" dirty="0">
                <a:latin typeface="华文楷体" panose="02010600040101010101" pitchFamily="2" charset="-122"/>
                <a:ea typeface="华文楷体" panose="02010600040101010101" pitchFamily="2" charset="-122"/>
              </a:rPr>
              <a:t>U</a:t>
            </a:r>
            <a:r>
              <a:rPr kumimoji="1" lang="en-US" altLang="zh-CN" sz="2400" b="1" i="0" baseline="-25000" dirty="0">
                <a:latin typeface="华文楷体" panose="02010600040101010101" pitchFamily="2" charset="-122"/>
                <a:ea typeface="华文楷体" panose="02010600040101010101" pitchFamily="2" charset="-122"/>
              </a:rPr>
              <a:t>ic2</a:t>
            </a:r>
            <a:r>
              <a:rPr kumimoji="1" lang="zh-CN" altLang="zh-CN" sz="2400" b="1" i="0" dirty="0">
                <a:latin typeface="华文楷体" panose="02010600040101010101" pitchFamily="2" charset="-122"/>
                <a:ea typeface="华文楷体" panose="02010600040101010101" pitchFamily="2" charset="-122"/>
              </a:rPr>
              <a:t>表示，</a:t>
            </a:r>
            <a:r>
              <a:rPr kumimoji="1" lang="en-US" altLang="zh-CN" sz="2400" b="1" i="0" dirty="0">
                <a:latin typeface="华文楷体" panose="02010600040101010101" pitchFamily="2" charset="-122"/>
                <a:ea typeface="华文楷体" panose="02010600040101010101" pitchFamily="2" charset="-122"/>
              </a:rPr>
              <a:t>U</a:t>
            </a:r>
            <a:r>
              <a:rPr kumimoji="1" lang="en-US" altLang="zh-CN" sz="2400" b="1" i="0" baseline="-25000" dirty="0">
                <a:latin typeface="华文楷体" panose="02010600040101010101" pitchFamily="2" charset="-122"/>
                <a:ea typeface="华文楷体" panose="02010600040101010101" pitchFamily="2" charset="-122"/>
              </a:rPr>
              <a:t>ic1</a:t>
            </a:r>
            <a:r>
              <a:rPr kumimoji="1" lang="en-US" altLang="zh-CN" sz="2400" b="1" i="0" dirty="0">
                <a:latin typeface="华文楷体" panose="02010600040101010101" pitchFamily="2" charset="-122"/>
                <a:ea typeface="华文楷体" panose="02010600040101010101" pitchFamily="2" charset="-122"/>
              </a:rPr>
              <a:t>= U</a:t>
            </a:r>
            <a:r>
              <a:rPr kumimoji="1" lang="en-US" altLang="zh-CN" sz="2400" b="1" i="0" baseline="-25000" dirty="0">
                <a:latin typeface="华文楷体" panose="02010600040101010101" pitchFamily="2" charset="-122"/>
                <a:ea typeface="华文楷体" panose="02010600040101010101" pitchFamily="2" charset="-122"/>
              </a:rPr>
              <a:t>ic2</a:t>
            </a:r>
            <a:endParaRPr kumimoji="1" lang="en-US" altLang="zh-CN" sz="2400" b="1" i="0" baseline="-25000" dirty="0">
              <a:latin typeface="华文楷体" panose="02010600040101010101" pitchFamily="2" charset="-122"/>
              <a:ea typeface="华文楷体" panose="0201060004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8419"/>
                                        </p:tgtEl>
                                        <p:attrNameLst>
                                          <p:attrName>style.visibility</p:attrName>
                                        </p:attrNameLst>
                                      </p:cBhvr>
                                      <p:to>
                                        <p:strVal val="visible"/>
                                      </p:to>
                                    </p:set>
                                    <p:anim calcmode="lin" valueType="num">
                                      <p:cBhvr additive="base">
                                        <p:cTn id="7" dur="500" fill="hold"/>
                                        <p:tgtEl>
                                          <p:spTgt spid="188419"/>
                                        </p:tgtEl>
                                        <p:attrNameLst>
                                          <p:attrName>ppt_x</p:attrName>
                                        </p:attrNameLst>
                                      </p:cBhvr>
                                      <p:tavLst>
                                        <p:tav tm="0">
                                          <p:val>
                                            <p:strVal val="1+#ppt_w/2"/>
                                          </p:val>
                                        </p:tav>
                                        <p:tav tm="100000">
                                          <p:val>
                                            <p:strVal val="#ppt_x"/>
                                          </p:val>
                                        </p:tav>
                                      </p:tavLst>
                                    </p:anim>
                                    <p:anim calcmode="lin" valueType="num">
                                      <p:cBhvr additive="base">
                                        <p:cTn id="8" dur="500" fill="hold"/>
                                        <p:tgtEl>
                                          <p:spTgt spid="1884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8420"/>
                                        </p:tgtEl>
                                        <p:attrNameLst>
                                          <p:attrName>style.visibility</p:attrName>
                                        </p:attrNameLst>
                                      </p:cBhvr>
                                      <p:to>
                                        <p:strVal val="visible"/>
                                      </p:to>
                                    </p:set>
                                    <p:animEffect transition="in" filter="wipe(left)">
                                      <p:cBhvr>
                                        <p:cTn id="13" dur="500"/>
                                        <p:tgtEl>
                                          <p:spTgt spid="1884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8421"/>
                                        </p:tgtEl>
                                        <p:attrNameLst>
                                          <p:attrName>style.visibility</p:attrName>
                                        </p:attrNameLst>
                                      </p:cBhvr>
                                      <p:to>
                                        <p:strVal val="visible"/>
                                      </p:to>
                                    </p:set>
                                    <p:animEffect transition="in" filter="wipe(left)">
                                      <p:cBhvr>
                                        <p:cTn id="18" dur="500"/>
                                        <p:tgtEl>
                                          <p:spTgt spid="1884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88428"/>
                                        </p:tgtEl>
                                        <p:attrNameLst>
                                          <p:attrName>style.visibility</p:attrName>
                                        </p:attrNameLst>
                                      </p:cBhvr>
                                      <p:to>
                                        <p:strVal val="visible"/>
                                      </p:to>
                                    </p:set>
                                    <p:animEffect transition="in" filter="wipe(up)">
                                      <p:cBhvr>
                                        <p:cTn id="23" dur="500"/>
                                        <p:tgtEl>
                                          <p:spTgt spid="188428"/>
                                        </p:tgtEl>
                                      </p:cBhvr>
                                    </p:animEffect>
                                  </p:childTnLst>
                                  <p:subTnLst>
                                    <p:set>
                                      <p:cBhvr override="childStyle">
                                        <p:cTn dur="1" fill="hold" display="0" masterRel="nextClick" afterEffect="1"/>
                                        <p:tgtEl>
                                          <p:spTgt spid="188428"/>
                                        </p:tgtEl>
                                        <p:attrNameLst>
                                          <p:attrName>style.visibility</p:attrName>
                                        </p:attrNameLst>
                                      </p:cBhvr>
                                      <p:to>
                                        <p:strVal val="hidden"/>
                                      </p:to>
                                    </p:set>
                                  </p:subTnLst>
                                </p:cTn>
                              </p:par>
                            </p:childTnLst>
                          </p:cTn>
                        </p:par>
                        <p:par>
                          <p:cTn id="24" fill="hold">
                            <p:stCondLst>
                              <p:cond delay="500"/>
                            </p:stCondLst>
                            <p:childTnLst>
                              <p:par>
                                <p:cTn id="25" presetID="22" presetClass="entr" presetSubtype="1" fill="hold" nodeType="afterEffect">
                                  <p:stCondLst>
                                    <p:cond delay="1000"/>
                                  </p:stCondLst>
                                  <p:childTnLst>
                                    <p:set>
                                      <p:cBhvr>
                                        <p:cTn id="26" dur="1" fill="hold">
                                          <p:stCondLst>
                                            <p:cond delay="0"/>
                                          </p:stCondLst>
                                        </p:cTn>
                                        <p:tgtEl>
                                          <p:spTgt spid="188422"/>
                                        </p:tgtEl>
                                        <p:attrNameLst>
                                          <p:attrName>style.visibility</p:attrName>
                                        </p:attrNameLst>
                                      </p:cBhvr>
                                      <p:to>
                                        <p:strVal val="visible"/>
                                      </p:to>
                                    </p:set>
                                    <p:animEffect transition="in" filter="wipe(up)">
                                      <p:cBhvr>
                                        <p:cTn id="27" dur="500"/>
                                        <p:tgtEl>
                                          <p:spTgt spid="188422"/>
                                        </p:tgtEl>
                                      </p:cBhvr>
                                    </p:animEffect>
                                  </p:childTnLst>
                                  <p:subTnLst>
                                    <p:set>
                                      <p:cBhvr override="childStyle">
                                        <p:cTn dur="1" fill="hold" display="0" masterRel="nextClick" afterEffect="1"/>
                                        <p:tgtEl>
                                          <p:spTgt spid="18842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8431"/>
                                        </p:tgtEl>
                                        <p:attrNameLst>
                                          <p:attrName>style.visibility</p:attrName>
                                        </p:attrNameLst>
                                      </p:cBhvr>
                                      <p:to>
                                        <p:strVal val="visible"/>
                                      </p:to>
                                    </p:set>
                                    <p:animEffect transition="in" filter="wipe(left)">
                                      <p:cBhvr>
                                        <p:cTn id="32" dur="500"/>
                                        <p:tgtEl>
                                          <p:spTgt spid="1884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88433"/>
                                        </p:tgtEl>
                                        <p:attrNameLst>
                                          <p:attrName>style.visibility</p:attrName>
                                        </p:attrNameLst>
                                      </p:cBhvr>
                                      <p:to>
                                        <p:strVal val="visible"/>
                                      </p:to>
                                    </p:set>
                                    <p:animEffect transition="in" filter="wipe(up)">
                                      <p:cBhvr>
                                        <p:cTn id="37" dur="500"/>
                                        <p:tgtEl>
                                          <p:spTgt spid="188433"/>
                                        </p:tgtEl>
                                      </p:cBhvr>
                                    </p:animEffect>
                                  </p:childTnLst>
                                  <p:subTnLst>
                                    <p:set>
                                      <p:cBhvr override="childStyle">
                                        <p:cTn dur="1" fill="hold" display="0" masterRel="nextClick" afterEffect="1"/>
                                        <p:tgtEl>
                                          <p:spTgt spid="188433"/>
                                        </p:tgtEl>
                                        <p:attrNameLst>
                                          <p:attrName>style.visibility</p:attrName>
                                        </p:attrNameLst>
                                      </p:cBhvr>
                                      <p:to>
                                        <p:strVal val="hidden"/>
                                      </p:to>
                                    </p:set>
                                  </p:subTnLst>
                                </p:cTn>
                              </p:par>
                            </p:childTnLst>
                          </p:cTn>
                        </p:par>
                        <p:par>
                          <p:cTn id="38" fill="hold">
                            <p:stCondLst>
                              <p:cond delay="500"/>
                            </p:stCondLst>
                            <p:childTnLst>
                              <p:par>
                                <p:cTn id="39" presetID="22" presetClass="entr" presetSubtype="1" fill="hold" nodeType="afterEffect">
                                  <p:stCondLst>
                                    <p:cond delay="1000"/>
                                  </p:stCondLst>
                                  <p:childTnLst>
                                    <p:set>
                                      <p:cBhvr>
                                        <p:cTn id="40" dur="1" fill="hold">
                                          <p:stCondLst>
                                            <p:cond delay="0"/>
                                          </p:stCondLst>
                                        </p:cTn>
                                        <p:tgtEl>
                                          <p:spTgt spid="188439"/>
                                        </p:tgtEl>
                                        <p:attrNameLst>
                                          <p:attrName>style.visibility</p:attrName>
                                        </p:attrNameLst>
                                      </p:cBhvr>
                                      <p:to>
                                        <p:strVal val="visible"/>
                                      </p:to>
                                    </p:set>
                                    <p:animEffect transition="in" filter="wipe(up)">
                                      <p:cBhvr>
                                        <p:cTn id="41" dur="500"/>
                                        <p:tgtEl>
                                          <p:spTgt spid="188439"/>
                                        </p:tgtEl>
                                      </p:cBhvr>
                                    </p:animEffect>
                                  </p:childTnLst>
                                  <p:subTnLst>
                                    <p:set>
                                      <p:cBhvr override="childStyle">
                                        <p:cTn dur="1" fill="hold" display="0" masterRel="nextClick" afterEffect="1"/>
                                        <p:tgtEl>
                                          <p:spTgt spid="18843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8432"/>
                                        </p:tgtEl>
                                        <p:attrNameLst>
                                          <p:attrName>style.visibility</p:attrName>
                                        </p:attrNameLst>
                                      </p:cBhvr>
                                      <p:to>
                                        <p:strVal val="visible"/>
                                      </p:to>
                                    </p:set>
                                    <p:animEffect transition="in" filter="wipe(left)">
                                      <p:cBhvr>
                                        <p:cTn id="46" dur="500"/>
                                        <p:tgtEl>
                                          <p:spTgt spid="1884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88460"/>
                                        </p:tgtEl>
                                        <p:attrNameLst>
                                          <p:attrName>style.visibility</p:attrName>
                                        </p:attrNameLst>
                                      </p:cBhvr>
                                      <p:to>
                                        <p:strVal val="visible"/>
                                      </p:to>
                                    </p:set>
                                    <p:animEffect transition="in" filter="wipe(left)">
                                      <p:cBhvr>
                                        <p:cTn id="51" dur="500"/>
                                        <p:tgtEl>
                                          <p:spTgt spid="1884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461"/>
                                        </p:tgtEl>
                                        <p:attrNameLst>
                                          <p:attrName>style.visibility</p:attrName>
                                        </p:attrNameLst>
                                      </p:cBhvr>
                                      <p:to>
                                        <p:strVal val="visible"/>
                                      </p:to>
                                    </p:set>
                                    <p:animEffect transition="in" filter="wipe(left)">
                                      <p:cBhvr>
                                        <p:cTn id="56" dur="500"/>
                                        <p:tgtEl>
                                          <p:spTgt spid="18846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88445"/>
                                        </p:tgtEl>
                                        <p:attrNameLst>
                                          <p:attrName>style.visibility</p:attrName>
                                        </p:attrNameLst>
                                      </p:cBhvr>
                                      <p:to>
                                        <p:strVal val="visible"/>
                                      </p:to>
                                    </p:set>
                                    <p:animEffect transition="in" filter="wipe(up)">
                                      <p:cBhvr>
                                        <p:cTn id="61" dur="500"/>
                                        <p:tgtEl>
                                          <p:spTgt spid="188445"/>
                                        </p:tgtEl>
                                      </p:cBhvr>
                                    </p:animEffect>
                                  </p:childTnLst>
                                  <p:subTnLst>
                                    <p:set>
                                      <p:cBhvr override="childStyle">
                                        <p:cTn dur="1" fill="hold" display="0" masterRel="nextClick" afterEffect="1"/>
                                        <p:tgtEl>
                                          <p:spTgt spid="188445"/>
                                        </p:tgtEl>
                                        <p:attrNameLst>
                                          <p:attrName>style.visibility</p:attrName>
                                        </p:attrNameLst>
                                      </p:cBhvr>
                                      <p:to>
                                        <p:strVal val="hidden"/>
                                      </p:to>
                                    </p:set>
                                  </p:subTnLst>
                                </p:cTn>
                              </p:par>
                            </p:childTnLst>
                          </p:cTn>
                        </p:par>
                        <p:par>
                          <p:cTn id="62" fill="hold">
                            <p:stCondLst>
                              <p:cond delay="500"/>
                            </p:stCondLst>
                            <p:childTnLst>
                              <p:par>
                                <p:cTn id="63" presetID="22" presetClass="entr" presetSubtype="1" fill="hold" nodeType="afterEffect">
                                  <p:stCondLst>
                                    <p:cond delay="1000"/>
                                  </p:stCondLst>
                                  <p:childTnLst>
                                    <p:set>
                                      <p:cBhvr>
                                        <p:cTn id="64" dur="1" fill="hold">
                                          <p:stCondLst>
                                            <p:cond delay="0"/>
                                          </p:stCondLst>
                                        </p:cTn>
                                        <p:tgtEl>
                                          <p:spTgt spid="188454"/>
                                        </p:tgtEl>
                                        <p:attrNameLst>
                                          <p:attrName>style.visibility</p:attrName>
                                        </p:attrNameLst>
                                      </p:cBhvr>
                                      <p:to>
                                        <p:strVal val="visible"/>
                                      </p:to>
                                    </p:set>
                                    <p:animEffect transition="in" filter="wipe(up)">
                                      <p:cBhvr>
                                        <p:cTn id="65" dur="500"/>
                                        <p:tgtEl>
                                          <p:spTgt spid="188454"/>
                                        </p:tgtEl>
                                      </p:cBhvr>
                                    </p:animEffect>
                                  </p:childTnLst>
                                  <p:subTnLst>
                                    <p:set>
                                      <p:cBhvr override="childStyle">
                                        <p:cTn dur="1" fill="hold" display="0" masterRel="nextClick" afterEffect="1"/>
                                        <p:tgtEl>
                                          <p:spTgt spid="188454"/>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88462"/>
                                        </p:tgtEl>
                                        <p:attrNameLst>
                                          <p:attrName>style.visibility</p:attrName>
                                        </p:attrNameLst>
                                      </p:cBhvr>
                                      <p:to>
                                        <p:strVal val="visible"/>
                                      </p:to>
                                    </p:set>
                                    <p:animEffect transition="in" filter="wipe(left)">
                                      <p:cBhvr>
                                        <p:cTn id="70" dur="500"/>
                                        <p:tgtEl>
                                          <p:spTgt spid="18846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88451"/>
                                        </p:tgtEl>
                                        <p:attrNameLst>
                                          <p:attrName>style.visibility</p:attrName>
                                        </p:attrNameLst>
                                      </p:cBhvr>
                                      <p:to>
                                        <p:strVal val="visible"/>
                                      </p:to>
                                    </p:set>
                                    <p:animEffect transition="in" filter="wipe(left)">
                                      <p:cBhvr>
                                        <p:cTn id="75" dur="500"/>
                                        <p:tgtEl>
                                          <p:spTgt spid="18845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463"/>
                                        </p:tgtEl>
                                        <p:attrNameLst>
                                          <p:attrName>style.visibility</p:attrName>
                                        </p:attrNameLst>
                                      </p:cBhvr>
                                      <p:to>
                                        <p:strVal val="visible"/>
                                      </p:to>
                                    </p:set>
                                    <p:animEffect transition="in" filter="wipe(left)">
                                      <p:cBhvr>
                                        <p:cTn id="80" dur="500"/>
                                        <p:tgtEl>
                                          <p:spTgt spid="18846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88464"/>
                                        </p:tgtEl>
                                        <p:attrNameLst>
                                          <p:attrName>style.visibility</p:attrName>
                                        </p:attrNameLst>
                                      </p:cBhvr>
                                      <p:to>
                                        <p:strVal val="visible"/>
                                      </p:to>
                                    </p:set>
                                    <p:animEffect transition="in" filter="wipe(left)">
                                      <p:cBhvr>
                                        <p:cTn id="85" dur="500"/>
                                        <p:tgtEl>
                                          <p:spTgt spid="188464"/>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499"/>
                                          </p:stCondLst>
                                        </p:cTn>
                                        <p:tgtEl>
                                          <p:spTgt spid="1884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499"/>
                                          </p:stCondLst>
                                        </p:cTn>
                                        <p:tgtEl>
                                          <p:spTgt spid="18846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88479"/>
                                        </p:tgtEl>
                                        <p:attrNameLst>
                                          <p:attrName>style.visibility</p:attrName>
                                        </p:attrNameLst>
                                      </p:cBhvr>
                                      <p:to>
                                        <p:strVal val="visible"/>
                                      </p:to>
                                    </p:set>
                                    <p:animEffect transition="in" filter="wipe(left)">
                                      <p:cBhvr>
                                        <p:cTn id="98" dur="500"/>
                                        <p:tgtEl>
                                          <p:spTgt spid="18847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188473"/>
                                        </p:tgtEl>
                                        <p:attrNameLst>
                                          <p:attrName>style.visibility</p:attrName>
                                        </p:attrNameLst>
                                      </p:cBhvr>
                                      <p:to>
                                        <p:strVal val="visible"/>
                                      </p:to>
                                    </p:set>
                                    <p:animEffect transition="in" filter="wipe(up)">
                                      <p:cBhvr>
                                        <p:cTn id="103" dur="500"/>
                                        <p:tgtEl>
                                          <p:spTgt spid="188473"/>
                                        </p:tgtEl>
                                      </p:cBhvr>
                                    </p:animEffect>
                                  </p:childTnLst>
                                  <p:subTnLst>
                                    <p:set>
                                      <p:cBhvr override="childStyle">
                                        <p:cTn dur="1" fill="hold" display="0" masterRel="nextClick" afterEffect="1"/>
                                        <p:tgtEl>
                                          <p:spTgt spid="188473"/>
                                        </p:tgtEl>
                                        <p:attrNameLst>
                                          <p:attrName>style.visibility</p:attrName>
                                        </p:attrNameLst>
                                      </p:cBhvr>
                                      <p:to>
                                        <p:strVal val="hidden"/>
                                      </p:to>
                                    </p:set>
                                  </p:subTnLst>
                                </p:cTn>
                              </p:par>
                            </p:childTnLst>
                          </p:cTn>
                        </p:par>
                        <p:par>
                          <p:cTn id="104" fill="hold">
                            <p:stCondLst>
                              <p:cond delay="500"/>
                            </p:stCondLst>
                            <p:childTnLst>
                              <p:par>
                                <p:cTn id="105" presetID="22" presetClass="entr" presetSubtype="1" fill="hold" nodeType="afterEffect">
                                  <p:stCondLst>
                                    <p:cond delay="1000"/>
                                  </p:stCondLst>
                                  <p:childTnLst>
                                    <p:set>
                                      <p:cBhvr>
                                        <p:cTn id="106" dur="1" fill="hold">
                                          <p:stCondLst>
                                            <p:cond delay="0"/>
                                          </p:stCondLst>
                                        </p:cTn>
                                        <p:tgtEl>
                                          <p:spTgt spid="188476"/>
                                        </p:tgtEl>
                                        <p:attrNameLst>
                                          <p:attrName>style.visibility</p:attrName>
                                        </p:attrNameLst>
                                      </p:cBhvr>
                                      <p:to>
                                        <p:strVal val="visible"/>
                                      </p:to>
                                    </p:set>
                                    <p:animEffect transition="in" filter="wipe(up)">
                                      <p:cBhvr>
                                        <p:cTn id="107" dur="500"/>
                                        <p:tgtEl>
                                          <p:spTgt spid="188476"/>
                                        </p:tgtEl>
                                      </p:cBhvr>
                                    </p:animEffect>
                                  </p:childTnLst>
                                  <p:subTnLst>
                                    <p:set>
                                      <p:cBhvr override="childStyle">
                                        <p:cTn dur="1" fill="hold" display="0" masterRel="nextClick" afterEffect="1"/>
                                        <p:tgtEl>
                                          <p:spTgt spid="188476"/>
                                        </p:tgtEl>
                                        <p:attrNameLst>
                                          <p:attrName>style.visibility</p:attrName>
                                        </p:attrNameLst>
                                      </p:cBhvr>
                                      <p:to>
                                        <p:strVal val="hidden"/>
                                      </p:to>
                                    </p:set>
                                  </p:subTnLst>
                                </p:cTn>
                              </p:par>
                            </p:childTnLst>
                          </p:cTn>
                        </p:par>
                        <p:par>
                          <p:cTn id="108" fill="hold">
                            <p:stCondLst>
                              <p:cond delay="2000"/>
                            </p:stCondLst>
                            <p:childTnLst>
                              <p:par>
                                <p:cTn id="109" presetID="22" presetClass="entr" presetSubtype="8" fill="hold" grpId="0" nodeType="afterEffect">
                                  <p:stCondLst>
                                    <p:cond delay="2000"/>
                                  </p:stCondLst>
                                  <p:childTnLst>
                                    <p:set>
                                      <p:cBhvr>
                                        <p:cTn id="110" dur="1" fill="hold">
                                          <p:stCondLst>
                                            <p:cond delay="0"/>
                                          </p:stCondLst>
                                        </p:cTn>
                                        <p:tgtEl>
                                          <p:spTgt spid="188480"/>
                                        </p:tgtEl>
                                        <p:attrNameLst>
                                          <p:attrName>style.visibility</p:attrName>
                                        </p:attrNameLst>
                                      </p:cBhvr>
                                      <p:to>
                                        <p:strVal val="visible"/>
                                      </p:to>
                                    </p:set>
                                    <p:animEffect transition="in" filter="wipe(left)">
                                      <p:cBhvr>
                                        <p:cTn id="111" dur="500"/>
                                        <p:tgtEl>
                                          <p:spTgt spid="18848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88481"/>
                                        </p:tgtEl>
                                        <p:attrNameLst>
                                          <p:attrName>style.visibility</p:attrName>
                                        </p:attrNameLst>
                                      </p:cBhvr>
                                      <p:to>
                                        <p:strVal val="visible"/>
                                      </p:to>
                                    </p:set>
                                    <p:animEffect transition="in" filter="wipe(left)">
                                      <p:cBhvr>
                                        <p:cTn id="116" dur="500"/>
                                        <p:tgtEl>
                                          <p:spTgt spid="18848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188482"/>
                                        </p:tgtEl>
                                        <p:attrNameLst>
                                          <p:attrName>style.visibility</p:attrName>
                                        </p:attrNameLst>
                                      </p:cBhvr>
                                      <p:to>
                                        <p:strVal val="visible"/>
                                      </p:to>
                                    </p:set>
                                    <p:animEffect transition="in" filter="wipe(up)">
                                      <p:cBhvr>
                                        <p:cTn id="121" dur="500"/>
                                        <p:tgtEl>
                                          <p:spTgt spid="188482"/>
                                        </p:tgtEl>
                                      </p:cBhvr>
                                    </p:animEffect>
                                  </p:childTnLst>
                                  <p:subTnLst>
                                    <p:set>
                                      <p:cBhvr override="childStyle">
                                        <p:cTn dur="1" fill="hold" display="0" masterRel="nextClick" afterEffect="1"/>
                                        <p:tgtEl>
                                          <p:spTgt spid="188482"/>
                                        </p:tgtEl>
                                        <p:attrNameLst>
                                          <p:attrName>style.visibility</p:attrName>
                                        </p:attrNameLst>
                                      </p:cBhvr>
                                      <p:to>
                                        <p:strVal val="hidden"/>
                                      </p:to>
                                    </p:set>
                                  </p:subTnLst>
                                </p:cTn>
                              </p:par>
                            </p:childTnLst>
                          </p:cTn>
                        </p:par>
                        <p:par>
                          <p:cTn id="122" fill="hold">
                            <p:stCondLst>
                              <p:cond delay="500"/>
                            </p:stCondLst>
                            <p:childTnLst>
                              <p:par>
                                <p:cTn id="123" presetID="22" presetClass="entr" presetSubtype="1" fill="hold" nodeType="afterEffect">
                                  <p:stCondLst>
                                    <p:cond delay="1000"/>
                                  </p:stCondLst>
                                  <p:childTnLst>
                                    <p:set>
                                      <p:cBhvr>
                                        <p:cTn id="124" dur="1" fill="hold">
                                          <p:stCondLst>
                                            <p:cond delay="0"/>
                                          </p:stCondLst>
                                        </p:cTn>
                                        <p:tgtEl>
                                          <p:spTgt spid="188485"/>
                                        </p:tgtEl>
                                        <p:attrNameLst>
                                          <p:attrName>style.visibility</p:attrName>
                                        </p:attrNameLst>
                                      </p:cBhvr>
                                      <p:to>
                                        <p:strVal val="visible"/>
                                      </p:to>
                                    </p:set>
                                    <p:animEffect transition="in" filter="wipe(up)">
                                      <p:cBhvr>
                                        <p:cTn id="125" dur="500"/>
                                        <p:tgtEl>
                                          <p:spTgt spid="188485"/>
                                        </p:tgtEl>
                                      </p:cBhvr>
                                    </p:animEffect>
                                  </p:childTnLst>
                                  <p:subTnLst>
                                    <p:set>
                                      <p:cBhvr override="childStyle">
                                        <p:cTn dur="1" fill="hold" display="0" masterRel="nextClick" afterEffect="1"/>
                                        <p:tgtEl>
                                          <p:spTgt spid="188485"/>
                                        </p:tgtEl>
                                        <p:attrNameLst>
                                          <p:attrName>style.visibility</p:attrName>
                                        </p:attrNameLst>
                                      </p:cBhvr>
                                      <p:to>
                                        <p:strVal val="hidden"/>
                                      </p:to>
                                    </p:set>
                                  </p:subTnLst>
                                </p:cTn>
                              </p:par>
                            </p:childTnLst>
                          </p:cTn>
                        </p:par>
                        <p:par>
                          <p:cTn id="126" fill="hold">
                            <p:stCondLst>
                              <p:cond delay="2000"/>
                            </p:stCondLst>
                            <p:childTnLst>
                              <p:par>
                                <p:cTn id="127" presetID="22" presetClass="entr" presetSubtype="8" fill="hold" grpId="0" nodeType="afterEffect">
                                  <p:stCondLst>
                                    <p:cond delay="2000"/>
                                  </p:stCondLst>
                                  <p:childTnLst>
                                    <p:set>
                                      <p:cBhvr>
                                        <p:cTn id="128" dur="1" fill="hold">
                                          <p:stCondLst>
                                            <p:cond delay="0"/>
                                          </p:stCondLst>
                                        </p:cTn>
                                        <p:tgtEl>
                                          <p:spTgt spid="188488"/>
                                        </p:tgtEl>
                                        <p:attrNameLst>
                                          <p:attrName>style.visibility</p:attrName>
                                        </p:attrNameLst>
                                      </p:cBhvr>
                                      <p:to>
                                        <p:strVal val="visible"/>
                                      </p:to>
                                    </p:set>
                                    <p:animEffect transition="in" filter="wipe(left)">
                                      <p:cBhvr>
                                        <p:cTn id="129" dur="500"/>
                                        <p:tgtEl>
                                          <p:spTgt spid="188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autoUpdateAnimBg="0"/>
      <p:bldP spid="188421" grpId="0" animBg="1"/>
      <p:bldP spid="188431" grpId="0" autoUpdateAnimBg="0"/>
      <p:bldP spid="188432" grpId="0" autoUpdateAnimBg="0"/>
      <p:bldP spid="188460" grpId="0" autoUpdateAnimBg="0"/>
      <p:bldP spid="188461" grpId="0" animBg="1"/>
      <p:bldP spid="188462" grpId="0" autoUpdateAnimBg="0"/>
      <p:bldP spid="188463" grpId="0" autoUpdateAnimBg="0"/>
      <p:bldP spid="188464" grpId="0" autoUpdateAnimBg="0"/>
      <p:bldP spid="188479" grpId="0" animBg="1" autoUpdateAnimBg="0"/>
      <p:bldP spid="188480" grpId="0" autoUpdateAnimBg="0"/>
      <p:bldP spid="188481" grpId="0" animBg="1" autoUpdateAnimBg="0"/>
      <p:bldP spid="18848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Text Box 3"/>
          <p:cNvSpPr txBox="1">
            <a:spLocks noChangeArrowheads="1"/>
          </p:cNvSpPr>
          <p:nvPr/>
        </p:nvSpPr>
        <p:spPr bwMode="auto">
          <a:xfrm>
            <a:off x="225380" y="269968"/>
            <a:ext cx="1954679" cy="52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800" b="1" i="0" dirty="0">
                <a:solidFill>
                  <a:schemeClr val="folHlink"/>
                </a:solidFill>
                <a:latin typeface="华文楷体" panose="02010600040101010101" pitchFamily="2" charset="-122"/>
                <a:ea typeface="华文楷体" panose="02010600040101010101" pitchFamily="2" charset="-122"/>
              </a:rPr>
              <a:t>1. </a:t>
            </a:r>
            <a:r>
              <a:rPr kumimoji="1" lang="zh-CN" altLang="en-US" sz="2800" b="1" i="0" dirty="0">
                <a:solidFill>
                  <a:schemeClr val="folHlink"/>
                </a:solidFill>
                <a:latin typeface="华文楷体" panose="02010600040101010101" pitchFamily="2" charset="-122"/>
                <a:ea typeface="华文楷体" panose="02010600040101010101" pitchFamily="2" charset="-122"/>
              </a:rPr>
              <a:t>静态分析</a:t>
            </a:r>
            <a:endParaRPr kumimoji="1" lang="zh-CN" altLang="en-US" sz="2800" b="1" i="0" dirty="0">
              <a:solidFill>
                <a:schemeClr val="folHlink"/>
              </a:solidFill>
              <a:latin typeface="华文楷体" panose="02010600040101010101" pitchFamily="2" charset="-122"/>
              <a:ea typeface="华文楷体" panose="02010600040101010101" pitchFamily="2" charset="-122"/>
            </a:endParaRPr>
          </a:p>
        </p:txBody>
      </p:sp>
      <p:graphicFrame>
        <p:nvGraphicFramePr>
          <p:cNvPr id="189444" name="Object 4"/>
          <p:cNvGraphicFramePr>
            <a:graphicFrameLocks noChangeAspect="1"/>
          </p:cNvGraphicFramePr>
          <p:nvPr/>
        </p:nvGraphicFramePr>
        <p:xfrm>
          <a:off x="4191000" y="1066800"/>
          <a:ext cx="4876800" cy="4114800"/>
        </p:xfrm>
        <a:graphic>
          <a:graphicData uri="http://schemas.openxmlformats.org/presentationml/2006/ole">
            <mc:AlternateContent xmlns:mc="http://schemas.openxmlformats.org/markup-compatibility/2006">
              <mc:Choice xmlns:v="urn:schemas-microsoft-com:vml" Requires="v">
                <p:oleObj spid="_x0000_s8193" name="BMP 图象" r:id="rId1" imgW="2981325" imgH="2085975" progId="PBrush">
                  <p:embed/>
                </p:oleObj>
              </mc:Choice>
              <mc:Fallback>
                <p:oleObj name="BMP 图象" r:id="rId1" imgW="2981325" imgH="2085975" progId="PBrush">
                  <p:embed/>
                  <p:pic>
                    <p:nvPicPr>
                      <p:cNvPr id="0" name="图片 8192"/>
                      <p:cNvPicPr>
                        <a:picLocks noChangeAspect="1"/>
                      </p:cNvPicPr>
                      <p:nvPr/>
                    </p:nvPicPr>
                    <p:blipFill>
                      <a:blip r:embed="rId2"/>
                      <a:stretch>
                        <a:fillRect/>
                      </a:stretch>
                    </p:blipFill>
                    <p:spPr>
                      <a:xfrm>
                        <a:off x="4191000" y="1066800"/>
                        <a:ext cx="4876800" cy="4114800"/>
                      </a:xfrm>
                      <a:prstGeom prst="rect">
                        <a:avLst/>
                      </a:prstGeom>
                      <a:noFill/>
                      <a:ln w="38100" cap="flat" cmpd="dbl">
                        <a:solidFill>
                          <a:srgbClr val="CC3300"/>
                        </a:solidFill>
                        <a:prstDash val="solid"/>
                        <a:miter/>
                        <a:headEnd type="none" w="med" len="med"/>
                        <a:tailEnd type="none" w="med" len="med"/>
                      </a:ln>
                    </p:spPr>
                  </p:pic>
                </p:oleObj>
              </mc:Fallback>
            </mc:AlternateContent>
          </a:graphicData>
        </a:graphic>
      </p:graphicFrame>
      <p:grpSp>
        <p:nvGrpSpPr>
          <p:cNvPr id="189445" name="Group 5"/>
          <p:cNvGrpSpPr/>
          <p:nvPr/>
        </p:nvGrpSpPr>
        <p:grpSpPr bwMode="auto">
          <a:xfrm>
            <a:off x="4191000" y="3276600"/>
            <a:ext cx="819150" cy="1600200"/>
            <a:chOff x="2640" y="2064"/>
            <a:chExt cx="516" cy="1008"/>
          </a:xfrm>
        </p:grpSpPr>
        <p:sp>
          <p:nvSpPr>
            <p:cNvPr id="189446" name="Rectangle 6"/>
            <p:cNvSpPr>
              <a:spLocks noChangeArrowheads="1"/>
            </p:cNvSpPr>
            <p:nvPr/>
          </p:nvSpPr>
          <p:spPr bwMode="auto">
            <a:xfrm>
              <a:off x="2640" y="2400"/>
              <a:ext cx="516" cy="288"/>
            </a:xfrm>
            <a:prstGeom prst="rect">
              <a:avLst/>
            </a:prstGeom>
            <a:solidFill>
              <a:schemeClr val="bg1"/>
            </a:solidFill>
            <a:ln>
              <a:noFill/>
            </a:ln>
            <a:extLs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nchor="ctr"/>
            <a:lstStyle/>
            <a:p>
              <a:endParaRPr lang="zh-CN" altLang="en-US"/>
            </a:p>
          </p:txBody>
        </p:sp>
        <p:sp>
          <p:nvSpPr>
            <p:cNvPr id="189447" name="Line 7"/>
            <p:cNvSpPr>
              <a:spLocks noChangeShapeType="1"/>
            </p:cNvSpPr>
            <p:nvPr/>
          </p:nvSpPr>
          <p:spPr bwMode="auto">
            <a:xfrm>
              <a:off x="3036" y="2064"/>
              <a:ext cx="1" cy="1008"/>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9448" name="Arc 8"/>
          <p:cNvSpPr/>
          <p:nvPr/>
        </p:nvSpPr>
        <p:spPr bwMode="auto">
          <a:xfrm rot="1335830" flipH="1" flipV="1">
            <a:off x="5067300" y="3852863"/>
            <a:ext cx="908050" cy="676275"/>
          </a:xfrm>
          <a:custGeom>
            <a:avLst/>
            <a:gdLst>
              <a:gd name="G0" fmla="+- 21600 0 0"/>
              <a:gd name="G1" fmla="+- 21600 0 0"/>
              <a:gd name="G2" fmla="+- 21600 0 0"/>
              <a:gd name="T0" fmla="*/ 21600 w 43200"/>
              <a:gd name="T1" fmla="*/ 0 h 43200"/>
              <a:gd name="T2" fmla="*/ 2174 w 43200"/>
              <a:gd name="T3" fmla="*/ 12157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8328"/>
                  <a:pt x="743" y="15099"/>
                  <a:pt x="2173" y="1215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8328"/>
                  <a:pt x="743" y="15099"/>
                  <a:pt x="2173" y="12156"/>
                </a:cubicBezTo>
                <a:lnTo>
                  <a:pt x="21600" y="21600"/>
                </a:lnTo>
                <a:close/>
              </a:path>
            </a:pathLst>
          </a:custGeom>
          <a:noFill/>
          <a:ln w="28575">
            <a:solidFill>
              <a:schemeClr val="tx1"/>
            </a:solidFill>
            <a:round/>
            <a:tailEnd type="triangle" w="lg" len="me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89449" name="Arc 9"/>
          <p:cNvSpPr/>
          <p:nvPr/>
        </p:nvSpPr>
        <p:spPr bwMode="auto">
          <a:xfrm rot="19032068" flipV="1">
            <a:off x="7239000" y="3886200"/>
            <a:ext cx="914400" cy="838200"/>
          </a:xfrm>
          <a:custGeom>
            <a:avLst/>
            <a:gdLst>
              <a:gd name="G0" fmla="+- 21600 0 0"/>
              <a:gd name="G1" fmla="+- 21600 0 0"/>
              <a:gd name="G2" fmla="+- 21600 0 0"/>
              <a:gd name="T0" fmla="*/ 21600 w 43200"/>
              <a:gd name="T1" fmla="*/ 0 h 43200"/>
              <a:gd name="T2" fmla="*/ 2174 w 43200"/>
              <a:gd name="T3" fmla="*/ 12157 h 43200"/>
              <a:gd name="T4" fmla="*/ 21600 w 43200"/>
              <a:gd name="T5" fmla="*/ 21600 h 43200"/>
            </a:gdLst>
            <a:ahLst/>
            <a:cxnLst>
              <a:cxn ang="0">
                <a:pos x="T0" y="T1"/>
              </a:cxn>
              <a:cxn ang="0">
                <a:pos x="T2" y="T3"/>
              </a:cxn>
              <a:cxn ang="0">
                <a:pos x="T4" y="T5"/>
              </a:cxn>
            </a:cxnLst>
            <a:rect l="0" t="0" r="r" b="b"/>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8328"/>
                  <a:pt x="743" y="15099"/>
                  <a:pt x="2173" y="1215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0" y="18328"/>
                  <a:pt x="743" y="15099"/>
                  <a:pt x="2173" y="12156"/>
                </a:cubicBezTo>
                <a:lnTo>
                  <a:pt x="21600" y="21600"/>
                </a:lnTo>
                <a:close/>
              </a:path>
            </a:pathLst>
          </a:custGeom>
          <a:noFill/>
          <a:ln w="28575">
            <a:solidFill>
              <a:schemeClr val="tx1"/>
            </a:solidFill>
            <a:round/>
            <a:tailEnd type="triangle" w="lg" len="me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grpSp>
        <p:nvGrpSpPr>
          <p:cNvPr id="189450" name="Group 10"/>
          <p:cNvGrpSpPr/>
          <p:nvPr/>
        </p:nvGrpSpPr>
        <p:grpSpPr bwMode="auto">
          <a:xfrm>
            <a:off x="5622925" y="4114800"/>
            <a:ext cx="701675" cy="762000"/>
            <a:chOff x="3542" y="2592"/>
            <a:chExt cx="442" cy="480"/>
          </a:xfrm>
        </p:grpSpPr>
        <p:sp>
          <p:nvSpPr>
            <p:cNvPr id="189451" name="Line 11"/>
            <p:cNvSpPr>
              <a:spLocks noChangeShapeType="1"/>
            </p:cNvSpPr>
            <p:nvPr/>
          </p:nvSpPr>
          <p:spPr bwMode="auto">
            <a:xfrm>
              <a:off x="3984" y="2592"/>
              <a:ext cx="0" cy="432"/>
            </a:xfrm>
            <a:prstGeom prst="line">
              <a:avLst/>
            </a:prstGeom>
            <a:noFill/>
            <a:ln w="38100">
              <a:solidFill>
                <a:srgbClr val="0080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9452" name="Text Box 12"/>
            <p:cNvSpPr txBox="1">
              <a:spLocks noChangeArrowheads="1"/>
            </p:cNvSpPr>
            <p:nvPr/>
          </p:nvSpPr>
          <p:spPr bwMode="auto">
            <a:xfrm>
              <a:off x="3542" y="2784"/>
              <a:ext cx="44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2I</a:t>
              </a:r>
              <a:r>
                <a:rPr kumimoji="1" lang="en-US" altLang="zh-CN" sz="2400" b="1" i="0" baseline="-25000">
                  <a:latin typeface="Times New Roman" panose="02020603050405020304" pitchFamily="18" charset="0"/>
                </a:rPr>
                <a:t>eQ</a:t>
              </a:r>
              <a:endParaRPr kumimoji="1" lang="en-US" altLang="zh-CN" sz="2400" b="1" i="0">
                <a:latin typeface="Times New Roman" panose="02020603050405020304" pitchFamily="18" charset="0"/>
              </a:endParaRPr>
            </a:p>
          </p:txBody>
        </p:sp>
      </p:grpSp>
      <p:grpSp>
        <p:nvGrpSpPr>
          <p:cNvPr id="189453" name="Group 13"/>
          <p:cNvGrpSpPr/>
          <p:nvPr/>
        </p:nvGrpSpPr>
        <p:grpSpPr bwMode="auto">
          <a:xfrm flipH="1">
            <a:off x="8248650" y="3295650"/>
            <a:ext cx="819150" cy="1600200"/>
            <a:chOff x="2640" y="2064"/>
            <a:chExt cx="516" cy="1008"/>
          </a:xfrm>
        </p:grpSpPr>
        <p:sp>
          <p:nvSpPr>
            <p:cNvPr id="189454" name="Rectangle 14"/>
            <p:cNvSpPr>
              <a:spLocks noChangeArrowheads="1"/>
            </p:cNvSpPr>
            <p:nvPr/>
          </p:nvSpPr>
          <p:spPr bwMode="auto">
            <a:xfrm>
              <a:off x="2640" y="2400"/>
              <a:ext cx="516" cy="288"/>
            </a:xfrm>
            <a:prstGeom prst="rect">
              <a:avLst/>
            </a:prstGeom>
            <a:solidFill>
              <a:schemeClr val="bg1"/>
            </a:solidFill>
            <a:ln>
              <a:noFill/>
            </a:ln>
            <a:extLs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nchor="ctr"/>
            <a:lstStyle/>
            <a:p>
              <a:endParaRPr lang="zh-CN" altLang="en-US"/>
            </a:p>
          </p:txBody>
        </p:sp>
        <p:sp>
          <p:nvSpPr>
            <p:cNvPr id="189455" name="Line 15"/>
            <p:cNvSpPr>
              <a:spLocks noChangeShapeType="1"/>
            </p:cNvSpPr>
            <p:nvPr/>
          </p:nvSpPr>
          <p:spPr bwMode="auto">
            <a:xfrm>
              <a:off x="3036" y="2064"/>
              <a:ext cx="1" cy="1008"/>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9456" name="Text Box 16"/>
          <p:cNvSpPr txBox="1">
            <a:spLocks noChangeArrowheads="1"/>
          </p:cNvSpPr>
          <p:nvPr/>
        </p:nvSpPr>
        <p:spPr bwMode="auto">
          <a:xfrm>
            <a:off x="395288" y="1268413"/>
            <a:ext cx="2592387" cy="83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pPr>
              <a:lnSpc>
                <a:spcPct val="120000"/>
              </a:lnSpc>
            </a:pPr>
            <a:r>
              <a:rPr kumimoji="1" lang="zh-CN" altLang="en-US" sz="2000" b="1" i="0" dirty="0">
                <a:latin typeface="华文楷体" panose="02010600040101010101" pitchFamily="2" charset="-122"/>
                <a:ea typeface="华文楷体" panose="02010600040101010101" pitchFamily="2" charset="-122"/>
              </a:rPr>
              <a:t>由于电路结构对称，管子特性一致。</a:t>
            </a:r>
            <a:endParaRPr kumimoji="1" lang="zh-CN" altLang="en-US" sz="2000" b="1" i="0" dirty="0">
              <a:latin typeface="华文楷体" panose="02010600040101010101" pitchFamily="2" charset="-122"/>
              <a:ea typeface="华文楷体" panose="02010600040101010101" pitchFamily="2" charset="-122"/>
            </a:endParaRPr>
          </a:p>
        </p:txBody>
      </p:sp>
      <p:sp>
        <p:nvSpPr>
          <p:cNvPr id="189457" name="Line 17"/>
          <p:cNvSpPr>
            <a:spLocks noChangeShapeType="1"/>
          </p:cNvSpPr>
          <p:nvPr/>
        </p:nvSpPr>
        <p:spPr bwMode="auto">
          <a:xfrm>
            <a:off x="304800" y="2511425"/>
            <a:ext cx="457200" cy="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9458" name="Text Box 18"/>
          <p:cNvSpPr txBox="1">
            <a:spLocks noChangeArrowheads="1"/>
          </p:cNvSpPr>
          <p:nvPr/>
        </p:nvSpPr>
        <p:spPr bwMode="auto">
          <a:xfrm>
            <a:off x="804863" y="2152650"/>
            <a:ext cx="2547937" cy="163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pPr>
              <a:lnSpc>
                <a:spcPct val="120000"/>
              </a:lnSpc>
            </a:pPr>
            <a:r>
              <a:rPr kumimoji="1" lang="en-US" altLang="zh-CN" sz="2800" i="0">
                <a:latin typeface="Times New Roman" panose="02020603050405020304" pitchFamily="18" charset="0"/>
              </a:rPr>
              <a:t>I</a:t>
            </a:r>
            <a:r>
              <a:rPr kumimoji="1" lang="en-US" altLang="zh-CN" sz="2800" i="0" baseline="-25000">
                <a:latin typeface="Times New Roman" panose="02020603050405020304" pitchFamily="18" charset="0"/>
              </a:rPr>
              <a:t>BQ1</a:t>
            </a:r>
            <a:r>
              <a:rPr kumimoji="1" lang="en-US" altLang="zh-CN" sz="2800" i="0">
                <a:latin typeface="Times New Roman" panose="02020603050405020304" pitchFamily="18" charset="0"/>
              </a:rPr>
              <a:t>=I</a:t>
            </a:r>
            <a:r>
              <a:rPr kumimoji="1" lang="en-US" altLang="zh-CN" sz="2800" i="0" baseline="-25000">
                <a:latin typeface="Times New Roman" panose="02020603050405020304" pitchFamily="18" charset="0"/>
              </a:rPr>
              <a:t>BQ2 </a:t>
            </a:r>
            <a:r>
              <a:rPr kumimoji="1" lang="en-US" altLang="zh-CN" sz="2800" i="0">
                <a:latin typeface="Times New Roman" panose="02020603050405020304" pitchFamily="18" charset="0"/>
              </a:rPr>
              <a:t>=</a:t>
            </a:r>
            <a:r>
              <a:rPr kumimoji="1" lang="en-US" altLang="zh-CN" sz="2800" i="0" baseline="-25000">
                <a:latin typeface="Times New Roman" panose="02020603050405020304" pitchFamily="18" charset="0"/>
              </a:rPr>
              <a:t> </a:t>
            </a:r>
            <a:r>
              <a:rPr kumimoji="1" lang="en-US" altLang="zh-CN" sz="2800" i="0">
                <a:latin typeface="Times New Roman" panose="02020603050405020304" pitchFamily="18" charset="0"/>
              </a:rPr>
              <a:t>I</a:t>
            </a:r>
            <a:r>
              <a:rPr kumimoji="1" lang="en-US" altLang="zh-CN" sz="2800" i="0" baseline="-25000">
                <a:latin typeface="Times New Roman" panose="02020603050405020304" pitchFamily="18" charset="0"/>
              </a:rPr>
              <a:t>BQ</a:t>
            </a:r>
            <a:endParaRPr kumimoji="1" lang="en-US" altLang="zh-CN" sz="2800" i="0" baseline="-25000">
              <a:latin typeface="Times New Roman" panose="02020603050405020304" pitchFamily="18" charset="0"/>
            </a:endParaRPr>
          </a:p>
          <a:p>
            <a:pPr>
              <a:lnSpc>
                <a:spcPct val="120000"/>
              </a:lnSpc>
            </a:pPr>
            <a:r>
              <a:rPr kumimoji="1" lang="en-US" altLang="zh-CN" sz="2800" i="0">
                <a:latin typeface="Times New Roman" panose="02020603050405020304" pitchFamily="18" charset="0"/>
              </a:rPr>
              <a:t>I</a:t>
            </a:r>
            <a:r>
              <a:rPr kumimoji="1" lang="en-US" altLang="zh-CN" sz="2800" i="0" baseline="-25000">
                <a:latin typeface="Times New Roman" panose="02020603050405020304" pitchFamily="18" charset="0"/>
              </a:rPr>
              <a:t>CQ1</a:t>
            </a:r>
            <a:r>
              <a:rPr kumimoji="1" lang="en-US" altLang="zh-CN" sz="2800" i="0">
                <a:latin typeface="Times New Roman" panose="02020603050405020304" pitchFamily="18" charset="0"/>
              </a:rPr>
              <a:t>=I</a:t>
            </a:r>
            <a:r>
              <a:rPr kumimoji="1" lang="en-US" altLang="zh-CN" sz="2800" i="0" baseline="-25000">
                <a:latin typeface="Times New Roman" panose="02020603050405020304" pitchFamily="18" charset="0"/>
              </a:rPr>
              <a:t>CQ2</a:t>
            </a:r>
            <a:r>
              <a:rPr kumimoji="1" lang="en-US" altLang="zh-CN" sz="2800" i="0">
                <a:latin typeface="Times New Roman" panose="02020603050405020304" pitchFamily="18" charset="0"/>
              </a:rPr>
              <a:t>=I</a:t>
            </a:r>
            <a:r>
              <a:rPr kumimoji="1" lang="en-US" altLang="zh-CN" sz="2800" i="0" baseline="-25000">
                <a:latin typeface="Times New Roman" panose="02020603050405020304" pitchFamily="18" charset="0"/>
              </a:rPr>
              <a:t>CQ</a:t>
            </a:r>
            <a:endParaRPr kumimoji="1" lang="en-US" altLang="zh-CN" sz="2800" i="0" baseline="-25000">
              <a:latin typeface="Times New Roman" panose="02020603050405020304" pitchFamily="18" charset="0"/>
            </a:endParaRPr>
          </a:p>
          <a:p>
            <a:pPr>
              <a:lnSpc>
                <a:spcPct val="120000"/>
              </a:lnSpc>
            </a:pPr>
            <a:r>
              <a:rPr kumimoji="1" lang="en-US" altLang="zh-CN" sz="2800" i="0">
                <a:latin typeface="Times New Roman" panose="02020603050405020304" pitchFamily="18" charset="0"/>
              </a:rPr>
              <a:t>U</a:t>
            </a:r>
            <a:r>
              <a:rPr kumimoji="1" lang="en-US" altLang="zh-CN" sz="2800" i="0" baseline="-25000">
                <a:latin typeface="Times New Roman" panose="02020603050405020304" pitchFamily="18" charset="0"/>
              </a:rPr>
              <a:t>C1</a:t>
            </a:r>
            <a:r>
              <a:rPr kumimoji="1" lang="en-US" altLang="zh-CN" sz="2800" i="0">
                <a:latin typeface="Times New Roman" panose="02020603050405020304" pitchFamily="18" charset="0"/>
              </a:rPr>
              <a:t>=U</a:t>
            </a:r>
            <a:r>
              <a:rPr kumimoji="1" lang="en-US" altLang="zh-CN" sz="2800" i="0" baseline="-25000">
                <a:latin typeface="Times New Roman" panose="02020603050405020304" pitchFamily="18" charset="0"/>
              </a:rPr>
              <a:t>C2 </a:t>
            </a:r>
            <a:r>
              <a:rPr kumimoji="1" lang="en-US" altLang="zh-CN" sz="2800" i="0">
                <a:latin typeface="Times New Roman" panose="02020603050405020304" pitchFamily="18" charset="0"/>
              </a:rPr>
              <a:t>=U</a:t>
            </a:r>
            <a:r>
              <a:rPr kumimoji="1" lang="en-US" altLang="zh-CN" sz="2800" i="0" baseline="-25000">
                <a:latin typeface="Times New Roman" panose="02020603050405020304" pitchFamily="18" charset="0"/>
              </a:rPr>
              <a:t>C</a:t>
            </a:r>
            <a:endParaRPr kumimoji="1" lang="en-US" altLang="zh-CN" sz="2800" i="0" baseline="-25000">
              <a:latin typeface="Times New Roman" panose="02020603050405020304" pitchFamily="18" charset="0"/>
            </a:endParaRPr>
          </a:p>
        </p:txBody>
      </p:sp>
      <p:graphicFrame>
        <p:nvGraphicFramePr>
          <p:cNvPr id="189459" name="Object 19"/>
          <p:cNvGraphicFramePr>
            <a:graphicFrameLocks noChangeAspect="1"/>
          </p:cNvGraphicFramePr>
          <p:nvPr/>
        </p:nvGraphicFramePr>
        <p:xfrm>
          <a:off x="250825" y="4508500"/>
          <a:ext cx="3416300" cy="1027113"/>
        </p:xfrm>
        <a:graphic>
          <a:graphicData uri="http://schemas.openxmlformats.org/presentationml/2006/ole">
            <mc:AlternateContent xmlns:mc="http://schemas.openxmlformats.org/markup-compatibility/2006">
              <mc:Choice xmlns:v="urn:schemas-microsoft-com:vml" Requires="v">
                <p:oleObj spid="_x0000_s8194" name="Equation" r:id="rId3" imgW="34442400" imgH="10363200" progId="Equation.3">
                  <p:embed/>
                </p:oleObj>
              </mc:Choice>
              <mc:Fallback>
                <p:oleObj name="Equation" r:id="rId3" imgW="34442400" imgH="10363200" progId="Equation.3">
                  <p:embed/>
                  <p:pic>
                    <p:nvPicPr>
                      <p:cNvPr id="0" name="图片 8193"/>
                      <p:cNvPicPr>
                        <a:picLocks noChangeAspect="1"/>
                      </p:cNvPicPr>
                      <p:nvPr/>
                    </p:nvPicPr>
                    <p:blipFill>
                      <a:blip r:embed="rId4"/>
                      <a:stretch>
                        <a:fillRect/>
                      </a:stretch>
                    </p:blipFill>
                    <p:spPr>
                      <a:xfrm>
                        <a:off x="250825" y="4508500"/>
                        <a:ext cx="3416300" cy="1027113"/>
                      </a:xfrm>
                      <a:prstGeom prst="rect">
                        <a:avLst/>
                      </a:prstGeom>
                      <a:noFill/>
                      <a:ln w="9525">
                        <a:noFill/>
                      </a:ln>
                    </p:spPr>
                  </p:pic>
                </p:oleObj>
              </mc:Fallback>
            </mc:AlternateContent>
          </a:graphicData>
        </a:graphic>
      </p:graphicFrame>
      <p:graphicFrame>
        <p:nvGraphicFramePr>
          <p:cNvPr id="189460" name="Object 20"/>
          <p:cNvGraphicFramePr>
            <a:graphicFrameLocks noChangeAspect="1"/>
          </p:cNvGraphicFramePr>
          <p:nvPr/>
        </p:nvGraphicFramePr>
        <p:xfrm>
          <a:off x="827088" y="5734050"/>
          <a:ext cx="1789112" cy="642938"/>
        </p:xfrm>
        <a:graphic>
          <a:graphicData uri="http://schemas.openxmlformats.org/presentationml/2006/ole">
            <mc:AlternateContent xmlns:mc="http://schemas.openxmlformats.org/markup-compatibility/2006">
              <mc:Choice xmlns:v="urn:schemas-microsoft-com:vml" Requires="v">
                <p:oleObj spid="_x0000_s8195" name="Equation" r:id="rId5" imgW="16154400" imgH="5791200" progId="Equation.3">
                  <p:embed/>
                </p:oleObj>
              </mc:Choice>
              <mc:Fallback>
                <p:oleObj name="Equation" r:id="rId5" imgW="16154400" imgH="5791200" progId="Equation.3">
                  <p:embed/>
                  <p:pic>
                    <p:nvPicPr>
                      <p:cNvPr id="0" name="图片 8194"/>
                      <p:cNvPicPr>
                        <a:picLocks noChangeAspect="1"/>
                      </p:cNvPicPr>
                      <p:nvPr/>
                    </p:nvPicPr>
                    <p:blipFill>
                      <a:blip r:embed="rId6"/>
                      <a:stretch>
                        <a:fillRect/>
                      </a:stretch>
                    </p:blipFill>
                    <p:spPr>
                      <a:xfrm>
                        <a:off x="827088" y="5734050"/>
                        <a:ext cx="1789112" cy="642938"/>
                      </a:xfrm>
                      <a:prstGeom prst="rect">
                        <a:avLst/>
                      </a:prstGeom>
                      <a:noFill/>
                      <a:ln w="9525">
                        <a:noFill/>
                      </a:ln>
                    </p:spPr>
                  </p:pic>
                </p:oleObj>
              </mc:Fallback>
            </mc:AlternateContent>
          </a:graphicData>
        </a:graphic>
      </p:graphicFrame>
      <p:graphicFrame>
        <p:nvGraphicFramePr>
          <p:cNvPr id="189461" name="Object 21"/>
          <p:cNvGraphicFramePr>
            <a:graphicFrameLocks noChangeAspect="1"/>
          </p:cNvGraphicFramePr>
          <p:nvPr/>
        </p:nvGraphicFramePr>
        <p:xfrm>
          <a:off x="3306763" y="5818188"/>
          <a:ext cx="2801937" cy="636587"/>
        </p:xfrm>
        <a:graphic>
          <a:graphicData uri="http://schemas.openxmlformats.org/presentationml/2006/ole">
            <mc:AlternateContent xmlns:mc="http://schemas.openxmlformats.org/markup-compatibility/2006">
              <mc:Choice xmlns:v="urn:schemas-microsoft-com:vml" Requires="v">
                <p:oleObj spid="_x0000_s8196" name="Equation" r:id="rId7" imgW="25298400" imgH="5791200" progId="Equation.3">
                  <p:embed/>
                </p:oleObj>
              </mc:Choice>
              <mc:Fallback>
                <p:oleObj name="Equation" r:id="rId7" imgW="25298400" imgH="5791200" progId="Equation.3">
                  <p:embed/>
                  <p:pic>
                    <p:nvPicPr>
                      <p:cNvPr id="0" name="图片 8195"/>
                      <p:cNvPicPr>
                        <a:picLocks noChangeAspect="1"/>
                      </p:cNvPicPr>
                      <p:nvPr/>
                    </p:nvPicPr>
                    <p:blipFill>
                      <a:blip r:embed="rId8"/>
                      <a:stretch>
                        <a:fillRect/>
                      </a:stretch>
                    </p:blipFill>
                    <p:spPr>
                      <a:xfrm>
                        <a:off x="3306763" y="5818188"/>
                        <a:ext cx="2801937" cy="636587"/>
                      </a:xfrm>
                      <a:prstGeom prst="rect">
                        <a:avLst/>
                      </a:prstGeom>
                      <a:noFill/>
                      <a:ln w="9525">
                        <a:noFill/>
                      </a:ln>
                    </p:spPr>
                  </p:pic>
                </p:oleObj>
              </mc:Fallback>
            </mc:AlternateContent>
          </a:graphicData>
        </a:graphic>
      </p:graphicFrame>
      <p:graphicFrame>
        <p:nvGraphicFramePr>
          <p:cNvPr id="189462" name="Object 22"/>
          <p:cNvGraphicFramePr>
            <a:graphicFrameLocks noChangeAspect="1"/>
          </p:cNvGraphicFramePr>
          <p:nvPr/>
        </p:nvGraphicFramePr>
        <p:xfrm>
          <a:off x="323850" y="3860800"/>
          <a:ext cx="3695700" cy="582613"/>
        </p:xfrm>
        <a:graphic>
          <a:graphicData uri="http://schemas.openxmlformats.org/presentationml/2006/ole">
            <mc:AlternateContent xmlns:mc="http://schemas.openxmlformats.org/markup-compatibility/2006">
              <mc:Choice xmlns:v="urn:schemas-microsoft-com:vml" Requires="v">
                <p:oleObj spid="_x0000_s8197" name="Equation" r:id="rId9" imgW="41148000" imgH="5791200" progId="Equation.3">
                  <p:embed/>
                </p:oleObj>
              </mc:Choice>
              <mc:Fallback>
                <p:oleObj name="Equation" r:id="rId9" imgW="41148000" imgH="5791200" progId="Equation.3">
                  <p:embed/>
                  <p:pic>
                    <p:nvPicPr>
                      <p:cNvPr id="0" name="图片 8196"/>
                      <p:cNvPicPr>
                        <a:picLocks noChangeAspect="1"/>
                      </p:cNvPicPr>
                      <p:nvPr/>
                    </p:nvPicPr>
                    <p:blipFill>
                      <a:blip r:embed="rId10"/>
                      <a:stretch>
                        <a:fillRect/>
                      </a:stretch>
                    </p:blipFill>
                    <p:spPr>
                      <a:xfrm>
                        <a:off x="323850" y="3860800"/>
                        <a:ext cx="3695700" cy="582613"/>
                      </a:xfrm>
                      <a:prstGeom prst="rect">
                        <a:avLst/>
                      </a:prstGeom>
                      <a:noFill/>
                      <a:ln w="9525">
                        <a:noFill/>
                      </a:ln>
                    </p:spPr>
                  </p:pic>
                </p:oleObj>
              </mc:Fallback>
            </mc:AlternateContent>
          </a:graphicData>
        </a:graphic>
      </p:graphicFrame>
      <p:grpSp>
        <p:nvGrpSpPr>
          <p:cNvPr id="189465" name="Group 25"/>
          <p:cNvGrpSpPr/>
          <p:nvPr/>
        </p:nvGrpSpPr>
        <p:grpSpPr bwMode="auto">
          <a:xfrm>
            <a:off x="6278563" y="2209800"/>
            <a:ext cx="503237" cy="457200"/>
            <a:chOff x="3859" y="1536"/>
            <a:chExt cx="317" cy="288"/>
          </a:xfrm>
        </p:grpSpPr>
        <p:sp>
          <p:nvSpPr>
            <p:cNvPr id="189466" name="Line 26"/>
            <p:cNvSpPr>
              <a:spLocks noChangeShapeType="1"/>
            </p:cNvSpPr>
            <p:nvPr/>
          </p:nvSpPr>
          <p:spPr bwMode="auto">
            <a:xfrm>
              <a:off x="3936" y="1824"/>
              <a:ext cx="144" cy="0"/>
            </a:xfrm>
            <a:prstGeom prst="line">
              <a:avLst/>
            </a:prstGeom>
            <a:noFill/>
            <a:ln w="38100">
              <a:solidFill>
                <a:srgbClr val="CC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9467" name="Text Box 27"/>
            <p:cNvSpPr txBox="1">
              <a:spLocks noChangeArrowheads="1"/>
            </p:cNvSpPr>
            <p:nvPr/>
          </p:nvSpPr>
          <p:spPr bwMode="auto">
            <a:xfrm>
              <a:off x="3859" y="1536"/>
              <a:ext cx="31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o</a:t>
              </a:r>
              <a:endParaRPr kumimoji="1" lang="en-US" altLang="zh-CN" sz="2400" i="0">
                <a:latin typeface="Times New Roman" panose="02020603050405020304" pitchFamily="18" charset="0"/>
              </a:endParaRPr>
            </a:p>
          </p:txBody>
        </p:sp>
      </p:grpSp>
      <p:graphicFrame>
        <p:nvGraphicFramePr>
          <p:cNvPr id="189468" name="Object 28"/>
          <p:cNvGraphicFramePr>
            <a:graphicFrameLocks noChangeAspect="1"/>
          </p:cNvGraphicFramePr>
          <p:nvPr/>
        </p:nvGraphicFramePr>
        <p:xfrm>
          <a:off x="6661150" y="5924550"/>
          <a:ext cx="1247775" cy="468313"/>
        </p:xfrm>
        <a:graphic>
          <a:graphicData uri="http://schemas.openxmlformats.org/presentationml/2006/ole">
            <mc:AlternateContent xmlns:mc="http://schemas.openxmlformats.org/markup-compatibility/2006">
              <mc:Choice xmlns:v="urn:schemas-microsoft-com:vml" Requires="v">
                <p:oleObj spid="_x0000_s8198" name="Equation" r:id="rId11" imgW="11277600" imgH="4267200" progId="Equation.3">
                  <p:embed/>
                </p:oleObj>
              </mc:Choice>
              <mc:Fallback>
                <p:oleObj name="Equation" r:id="rId11" imgW="11277600" imgH="4267200" progId="Equation.3">
                  <p:embed/>
                  <p:pic>
                    <p:nvPicPr>
                      <p:cNvPr id="0" name="图片 8197"/>
                      <p:cNvPicPr>
                        <a:picLocks noChangeAspect="1"/>
                      </p:cNvPicPr>
                      <p:nvPr/>
                    </p:nvPicPr>
                    <p:blipFill>
                      <a:blip r:embed="rId12"/>
                      <a:stretch>
                        <a:fillRect/>
                      </a:stretch>
                    </p:blipFill>
                    <p:spPr>
                      <a:xfrm>
                        <a:off x="6661150" y="5924550"/>
                        <a:ext cx="1247775" cy="468313"/>
                      </a:xfrm>
                      <a:prstGeom prst="rect">
                        <a:avLst/>
                      </a:prstGeom>
                      <a:solidFill>
                        <a:srgbClr val="5B9BD5"/>
                      </a:solidFill>
                      <a:ln w="9525">
                        <a:noFill/>
                      </a:ln>
                    </p:spPr>
                  </p:pic>
                </p:oleObj>
              </mc:Fallback>
            </mc:AlternateContent>
          </a:graphicData>
        </a:graphic>
      </p:graphicFrame>
      <p:graphicFrame>
        <p:nvGraphicFramePr>
          <p:cNvPr id="189469" name="Object 29">
            <a:hlinkClick r:id="rId13" action="ppaction://hlinksldjump" highlightClick="1"/>
          </p:cNvPr>
          <p:cNvGraphicFramePr>
            <a:graphicFrameLocks noChangeAspect="1"/>
          </p:cNvGraphicFramePr>
          <p:nvPr/>
        </p:nvGraphicFramePr>
        <p:xfrm>
          <a:off x="176213" y="6391275"/>
          <a:ext cx="769937" cy="346075"/>
        </p:xfrm>
        <a:graphic>
          <a:graphicData uri="http://schemas.openxmlformats.org/presentationml/2006/ole">
            <mc:AlternateContent xmlns:mc="http://schemas.openxmlformats.org/markup-compatibility/2006">
              <mc:Choice xmlns:v="urn:schemas-microsoft-com:vml" Requires="v">
                <p:oleObj spid="_x0000_s8199" name="BMP 图象" r:id="rId14" imgW="675640" imgH="304800" progId="">
                  <p:embed/>
                </p:oleObj>
              </mc:Choice>
              <mc:Fallback>
                <p:oleObj name="BMP 图象" r:id="rId14" imgW="675640" imgH="304800" progId="">
                  <p:embed/>
                  <p:pic>
                    <p:nvPicPr>
                      <p:cNvPr id="0" name="图片 8198"/>
                      <p:cNvPicPr>
                        <a:picLocks noChangeAspect="1"/>
                      </p:cNvPicPr>
                      <p:nvPr/>
                    </p:nvPicPr>
                    <p:blipFill>
                      <a:blip r:embed="rId15"/>
                      <a:stretch>
                        <a:fillRect/>
                      </a:stretch>
                    </p:blipFill>
                    <p:spPr>
                      <a:xfrm>
                        <a:off x="176213" y="6391275"/>
                        <a:ext cx="769937" cy="346075"/>
                      </a:xfrm>
                      <a:prstGeom prst="rect">
                        <a:avLst/>
                      </a:prstGeom>
                      <a:noFill/>
                      <a:ln w="9525">
                        <a:noFill/>
                      </a:ln>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56"/>
                                        </p:tgtEl>
                                        <p:attrNameLst>
                                          <p:attrName>style.visibility</p:attrName>
                                        </p:attrNameLst>
                                      </p:cBhvr>
                                      <p:to>
                                        <p:strVal val="visible"/>
                                      </p:to>
                                    </p:set>
                                    <p:animEffect transition="in" filter="wipe(left)">
                                      <p:cBhvr>
                                        <p:cTn id="7" dur="500"/>
                                        <p:tgtEl>
                                          <p:spTgt spid="1894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457"/>
                                        </p:tgtEl>
                                        <p:attrNameLst>
                                          <p:attrName>style.visibility</p:attrName>
                                        </p:attrNameLst>
                                      </p:cBhvr>
                                      <p:to>
                                        <p:strVal val="visible"/>
                                      </p:to>
                                    </p:set>
                                    <p:animEffect transition="in" filter="wipe(left)">
                                      <p:cBhvr>
                                        <p:cTn id="12" dur="500"/>
                                        <p:tgtEl>
                                          <p:spTgt spid="1894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9458">
                                            <p:txEl>
                                              <p:pRg st="0" end="0"/>
                                            </p:txEl>
                                          </p:spTgt>
                                        </p:tgtEl>
                                        <p:attrNameLst>
                                          <p:attrName>style.visibility</p:attrName>
                                        </p:attrNameLst>
                                      </p:cBhvr>
                                      <p:to>
                                        <p:strVal val="visible"/>
                                      </p:to>
                                    </p:set>
                                    <p:animEffect transition="in" filter="wipe(left)">
                                      <p:cBhvr>
                                        <p:cTn id="17" dur="500"/>
                                        <p:tgtEl>
                                          <p:spTgt spid="18945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9458">
                                            <p:txEl>
                                              <p:pRg st="1" end="1"/>
                                            </p:txEl>
                                          </p:spTgt>
                                        </p:tgtEl>
                                        <p:attrNameLst>
                                          <p:attrName>style.visibility</p:attrName>
                                        </p:attrNameLst>
                                      </p:cBhvr>
                                      <p:to>
                                        <p:strVal val="visible"/>
                                      </p:to>
                                    </p:set>
                                    <p:animEffect transition="in" filter="wipe(left)">
                                      <p:cBhvr>
                                        <p:cTn id="22" dur="500"/>
                                        <p:tgtEl>
                                          <p:spTgt spid="18945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9458">
                                            <p:txEl>
                                              <p:pRg st="2" end="2"/>
                                            </p:txEl>
                                          </p:spTgt>
                                        </p:tgtEl>
                                        <p:attrNameLst>
                                          <p:attrName>style.visibility</p:attrName>
                                        </p:attrNameLst>
                                      </p:cBhvr>
                                      <p:to>
                                        <p:strVal val="visible"/>
                                      </p:to>
                                    </p:set>
                                    <p:animEffect transition="in" filter="wipe(left)">
                                      <p:cBhvr>
                                        <p:cTn id="27" dur="500"/>
                                        <p:tgtEl>
                                          <p:spTgt spid="18945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89445"/>
                                        </p:tgtEl>
                                        <p:attrNameLst>
                                          <p:attrName>style.visibility</p:attrName>
                                        </p:attrNameLst>
                                      </p:cBhvr>
                                      <p:to>
                                        <p:strVal val="visible"/>
                                      </p:to>
                                    </p:set>
                                    <p:animEffect transition="in" filter="wipe(up)">
                                      <p:cBhvr>
                                        <p:cTn id="32" dur="500"/>
                                        <p:tgtEl>
                                          <p:spTgt spid="1894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89453"/>
                                        </p:tgtEl>
                                        <p:attrNameLst>
                                          <p:attrName>style.visibility</p:attrName>
                                        </p:attrNameLst>
                                      </p:cBhvr>
                                      <p:to>
                                        <p:strVal val="visible"/>
                                      </p:to>
                                    </p:set>
                                    <p:animEffect transition="in" filter="wipe(up)">
                                      <p:cBhvr>
                                        <p:cTn id="37" dur="500"/>
                                        <p:tgtEl>
                                          <p:spTgt spid="189453"/>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89448"/>
                                        </p:tgtEl>
                                        <p:attrNameLst>
                                          <p:attrName>style.visibility</p:attrName>
                                        </p:attrNameLst>
                                      </p:cBhvr>
                                      <p:to>
                                        <p:strVal val="visible"/>
                                      </p:to>
                                    </p:set>
                                    <p:animEffect transition="in" filter="strips(downRight)">
                                      <p:cBhvr>
                                        <p:cTn id="42" dur="500"/>
                                        <p:tgtEl>
                                          <p:spTgt spid="18944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189449"/>
                                        </p:tgtEl>
                                        <p:attrNameLst>
                                          <p:attrName>style.visibility</p:attrName>
                                        </p:attrNameLst>
                                      </p:cBhvr>
                                      <p:to>
                                        <p:strVal val="visible"/>
                                      </p:to>
                                    </p:set>
                                    <p:animEffect transition="in" filter="strips(downLeft)">
                                      <p:cBhvr>
                                        <p:cTn id="47" dur="500"/>
                                        <p:tgtEl>
                                          <p:spTgt spid="18944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89450"/>
                                        </p:tgtEl>
                                        <p:attrNameLst>
                                          <p:attrName>style.visibility</p:attrName>
                                        </p:attrNameLst>
                                      </p:cBhvr>
                                      <p:to>
                                        <p:strVal val="visible"/>
                                      </p:to>
                                    </p:set>
                                    <p:animEffect transition="in" filter="wipe(up)">
                                      <p:cBhvr>
                                        <p:cTn id="52" dur="500"/>
                                        <p:tgtEl>
                                          <p:spTgt spid="18945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9462"/>
                                        </p:tgtEl>
                                        <p:attrNameLst>
                                          <p:attrName>style.visibility</p:attrName>
                                        </p:attrNameLst>
                                      </p:cBhvr>
                                      <p:to>
                                        <p:strVal val="visible"/>
                                      </p:to>
                                    </p:set>
                                    <p:animEffect transition="in" filter="wipe(left)">
                                      <p:cBhvr>
                                        <p:cTn id="57" dur="500"/>
                                        <p:tgtEl>
                                          <p:spTgt spid="18946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89459"/>
                                        </p:tgtEl>
                                        <p:attrNameLst>
                                          <p:attrName>style.visibility</p:attrName>
                                        </p:attrNameLst>
                                      </p:cBhvr>
                                      <p:to>
                                        <p:strVal val="visible"/>
                                      </p:to>
                                    </p:set>
                                    <p:animEffect transition="in" filter="wipe(left)">
                                      <p:cBhvr>
                                        <p:cTn id="62" dur="500"/>
                                        <p:tgtEl>
                                          <p:spTgt spid="1894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89460"/>
                                        </p:tgtEl>
                                        <p:attrNameLst>
                                          <p:attrName>style.visibility</p:attrName>
                                        </p:attrNameLst>
                                      </p:cBhvr>
                                      <p:to>
                                        <p:strVal val="visible"/>
                                      </p:to>
                                    </p:set>
                                    <p:animEffect transition="in" filter="wipe(left)">
                                      <p:cBhvr>
                                        <p:cTn id="67" dur="500"/>
                                        <p:tgtEl>
                                          <p:spTgt spid="18946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89461"/>
                                        </p:tgtEl>
                                        <p:attrNameLst>
                                          <p:attrName>style.visibility</p:attrName>
                                        </p:attrNameLst>
                                      </p:cBhvr>
                                      <p:to>
                                        <p:strVal val="visible"/>
                                      </p:to>
                                    </p:set>
                                    <p:animEffect transition="in" filter="wipe(left)">
                                      <p:cBhvr>
                                        <p:cTn id="72" dur="500"/>
                                        <p:tgtEl>
                                          <p:spTgt spid="18946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89465"/>
                                        </p:tgtEl>
                                        <p:attrNameLst>
                                          <p:attrName>style.visibility</p:attrName>
                                        </p:attrNameLst>
                                      </p:cBhvr>
                                      <p:to>
                                        <p:strVal val="visible"/>
                                      </p:to>
                                    </p:set>
                                    <p:animEffect transition="in" filter="wipe(left)">
                                      <p:cBhvr>
                                        <p:cTn id="77" dur="500"/>
                                        <p:tgtEl>
                                          <p:spTgt spid="18946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89468"/>
                                        </p:tgtEl>
                                        <p:attrNameLst>
                                          <p:attrName>style.visibility</p:attrName>
                                        </p:attrNameLst>
                                      </p:cBhvr>
                                      <p:to>
                                        <p:strVal val="visible"/>
                                      </p:to>
                                    </p:set>
                                    <p:animEffect transition="in" filter="wipe(left)">
                                      <p:cBhvr>
                                        <p:cTn id="82" dur="500"/>
                                        <p:tgtEl>
                                          <p:spTgt spid="189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8" grpId="0" animBg="1"/>
      <p:bldP spid="189449" grpId="0" animBg="1"/>
      <p:bldP spid="189456" grpId="0" autoUpdateAnimBg="0"/>
      <p:bldP spid="189457" grpId="0" animBg="1"/>
      <p:bldP spid="189458"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468" name="Object 4"/>
          <p:cNvGraphicFramePr>
            <a:graphicFrameLocks noChangeAspect="1"/>
          </p:cNvGraphicFramePr>
          <p:nvPr/>
        </p:nvGraphicFramePr>
        <p:xfrm>
          <a:off x="4572000" y="1143000"/>
          <a:ext cx="4267200" cy="3648075"/>
        </p:xfrm>
        <a:graphic>
          <a:graphicData uri="http://schemas.openxmlformats.org/presentationml/2006/ole">
            <mc:AlternateContent xmlns:mc="http://schemas.openxmlformats.org/markup-compatibility/2006">
              <mc:Choice xmlns:v="urn:schemas-microsoft-com:vml" Requires="v">
                <p:oleObj spid="_x0000_s9217" name="BMP 图象" r:id="rId1" imgW="2428875" imgH="2076450" progId="PBrush">
                  <p:embed/>
                </p:oleObj>
              </mc:Choice>
              <mc:Fallback>
                <p:oleObj name="BMP 图象" r:id="rId1" imgW="2428875" imgH="2076450" progId="PBrush">
                  <p:embed/>
                  <p:pic>
                    <p:nvPicPr>
                      <p:cNvPr id="0" name="图片 9216"/>
                      <p:cNvPicPr>
                        <a:picLocks noChangeAspect="1"/>
                      </p:cNvPicPr>
                      <p:nvPr/>
                    </p:nvPicPr>
                    <p:blipFill>
                      <a:blip r:embed="rId2"/>
                      <a:stretch>
                        <a:fillRect/>
                      </a:stretch>
                    </p:blipFill>
                    <p:spPr>
                      <a:xfrm>
                        <a:off x="4572000" y="1143000"/>
                        <a:ext cx="4267200" cy="3648075"/>
                      </a:xfrm>
                      <a:prstGeom prst="rect">
                        <a:avLst/>
                      </a:prstGeom>
                      <a:noFill/>
                      <a:ln w="38100" cap="flat" cmpd="sng">
                        <a:solidFill>
                          <a:srgbClr val="CC3300"/>
                        </a:solidFill>
                        <a:prstDash val="solid"/>
                        <a:miter/>
                        <a:headEnd type="none" w="med" len="med"/>
                        <a:tailEnd type="none" w="med" len="med"/>
                      </a:ln>
                    </p:spPr>
                  </p:pic>
                </p:oleObj>
              </mc:Fallback>
            </mc:AlternateContent>
          </a:graphicData>
        </a:graphic>
      </p:graphicFrame>
      <p:grpSp>
        <p:nvGrpSpPr>
          <p:cNvPr id="190469" name="Group 5"/>
          <p:cNvGrpSpPr/>
          <p:nvPr/>
        </p:nvGrpSpPr>
        <p:grpSpPr bwMode="auto">
          <a:xfrm>
            <a:off x="5251450" y="3048000"/>
            <a:ext cx="327025" cy="895350"/>
            <a:chOff x="3308" y="1920"/>
            <a:chExt cx="206" cy="564"/>
          </a:xfrm>
        </p:grpSpPr>
        <p:sp>
          <p:nvSpPr>
            <p:cNvPr id="190470" name="Text Box 6"/>
            <p:cNvSpPr txBox="1">
              <a:spLocks noChangeArrowheads="1"/>
            </p:cNvSpPr>
            <p:nvPr/>
          </p:nvSpPr>
          <p:spPr bwMode="auto">
            <a:xfrm>
              <a:off x="3308" y="1920"/>
              <a:ext cx="196"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b="1" i="0">
                  <a:solidFill>
                    <a:srgbClr val="FF66CC"/>
                  </a:solidFill>
                  <a:latin typeface="Times New Roman" panose="02020603050405020304" pitchFamily="18" charset="0"/>
                </a:rPr>
                <a:t>+</a:t>
              </a:r>
              <a:endParaRPr kumimoji="1" lang="en-US" altLang="zh-CN" b="1" i="0">
                <a:solidFill>
                  <a:srgbClr val="FF66CC"/>
                </a:solidFill>
                <a:latin typeface="Times New Roman" panose="02020603050405020304" pitchFamily="18" charset="0"/>
              </a:endParaRPr>
            </a:p>
          </p:txBody>
        </p:sp>
        <p:sp>
          <p:nvSpPr>
            <p:cNvPr id="190471" name="Text Box 7"/>
            <p:cNvSpPr txBox="1">
              <a:spLocks noChangeArrowheads="1"/>
            </p:cNvSpPr>
            <p:nvPr/>
          </p:nvSpPr>
          <p:spPr bwMode="auto">
            <a:xfrm>
              <a:off x="3336" y="2196"/>
              <a:ext cx="17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solidFill>
                    <a:srgbClr val="FF66CC"/>
                  </a:solidFill>
                  <a:latin typeface="Times New Roman" panose="02020603050405020304" pitchFamily="18" charset="0"/>
                </a:rPr>
                <a:t>-</a:t>
              </a:r>
              <a:endParaRPr kumimoji="1" lang="en-US" altLang="zh-CN" sz="2400" b="1" i="0">
                <a:solidFill>
                  <a:srgbClr val="FF66CC"/>
                </a:solidFill>
                <a:latin typeface="Times New Roman" panose="02020603050405020304" pitchFamily="18" charset="0"/>
              </a:endParaRPr>
            </a:p>
          </p:txBody>
        </p:sp>
      </p:grpSp>
      <p:grpSp>
        <p:nvGrpSpPr>
          <p:cNvPr id="190472" name="Group 8"/>
          <p:cNvGrpSpPr/>
          <p:nvPr/>
        </p:nvGrpSpPr>
        <p:grpSpPr bwMode="auto">
          <a:xfrm>
            <a:off x="5257800" y="3810000"/>
            <a:ext cx="327025" cy="895350"/>
            <a:chOff x="3308" y="1920"/>
            <a:chExt cx="206" cy="564"/>
          </a:xfrm>
        </p:grpSpPr>
        <p:sp>
          <p:nvSpPr>
            <p:cNvPr id="190473" name="Text Box 9"/>
            <p:cNvSpPr txBox="1">
              <a:spLocks noChangeArrowheads="1"/>
            </p:cNvSpPr>
            <p:nvPr/>
          </p:nvSpPr>
          <p:spPr bwMode="auto">
            <a:xfrm>
              <a:off x="3308" y="1920"/>
              <a:ext cx="196"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b="1" i="0">
                  <a:solidFill>
                    <a:schemeClr val="accent2"/>
                  </a:solidFill>
                  <a:latin typeface="Times New Roman" panose="02020603050405020304" pitchFamily="18" charset="0"/>
                </a:rPr>
                <a:t>+</a:t>
              </a:r>
              <a:endParaRPr kumimoji="1" lang="en-US" altLang="zh-CN" b="1" i="0">
                <a:solidFill>
                  <a:schemeClr val="accent2"/>
                </a:solidFill>
                <a:latin typeface="Times New Roman" panose="02020603050405020304" pitchFamily="18" charset="0"/>
              </a:endParaRPr>
            </a:p>
          </p:txBody>
        </p:sp>
        <p:sp>
          <p:nvSpPr>
            <p:cNvPr id="190474" name="Text Box 10"/>
            <p:cNvSpPr txBox="1">
              <a:spLocks noChangeArrowheads="1"/>
            </p:cNvSpPr>
            <p:nvPr/>
          </p:nvSpPr>
          <p:spPr bwMode="auto">
            <a:xfrm>
              <a:off x="3336" y="2196"/>
              <a:ext cx="17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solidFill>
                    <a:schemeClr val="accent2"/>
                  </a:solidFill>
                  <a:latin typeface="Times New Roman" panose="02020603050405020304" pitchFamily="18" charset="0"/>
                </a:rPr>
                <a:t>-</a:t>
              </a:r>
              <a:endParaRPr kumimoji="1" lang="en-US" altLang="zh-CN" sz="2400" b="1" i="0">
                <a:solidFill>
                  <a:schemeClr val="accent2"/>
                </a:solidFill>
                <a:latin typeface="Times New Roman" panose="02020603050405020304" pitchFamily="18" charset="0"/>
              </a:endParaRPr>
            </a:p>
          </p:txBody>
        </p:sp>
      </p:grpSp>
      <p:sp>
        <p:nvSpPr>
          <p:cNvPr id="190475" name="Line 11"/>
          <p:cNvSpPr>
            <a:spLocks noChangeShapeType="1"/>
          </p:cNvSpPr>
          <p:nvPr/>
        </p:nvSpPr>
        <p:spPr bwMode="auto">
          <a:xfrm>
            <a:off x="5410200" y="3352800"/>
            <a:ext cx="0" cy="304800"/>
          </a:xfrm>
          <a:prstGeom prst="line">
            <a:avLst/>
          </a:prstGeom>
          <a:noFill/>
          <a:ln w="28575">
            <a:solidFill>
              <a:srgbClr val="FF00FF"/>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0476" name="Line 12"/>
          <p:cNvSpPr>
            <a:spLocks noChangeShapeType="1"/>
          </p:cNvSpPr>
          <p:nvPr/>
        </p:nvSpPr>
        <p:spPr bwMode="auto">
          <a:xfrm flipV="1">
            <a:off x="5410200" y="4114800"/>
            <a:ext cx="0" cy="304800"/>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0477" name="Text Box 13"/>
          <p:cNvSpPr txBox="1">
            <a:spLocks noChangeArrowheads="1"/>
          </p:cNvSpPr>
          <p:nvPr/>
        </p:nvSpPr>
        <p:spPr bwMode="auto">
          <a:xfrm>
            <a:off x="684213" y="1412875"/>
            <a:ext cx="151606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U</a:t>
            </a:r>
            <a:r>
              <a:rPr kumimoji="1" lang="en-US" altLang="zh-CN" sz="2400" b="1" i="0" baseline="-25000">
                <a:latin typeface="Times New Roman" panose="02020603050405020304" pitchFamily="18" charset="0"/>
              </a:rPr>
              <a:t>id1</a:t>
            </a:r>
            <a:r>
              <a:rPr kumimoji="1" lang="en-US" altLang="zh-CN" sz="2400" b="1" i="0">
                <a:latin typeface="Times New Roman" panose="02020603050405020304" pitchFamily="18" charset="0"/>
              </a:rPr>
              <a:t>= -U</a:t>
            </a:r>
            <a:r>
              <a:rPr kumimoji="1" lang="en-US" altLang="zh-CN" sz="2400" b="1" i="0" baseline="-25000">
                <a:latin typeface="Times New Roman" panose="02020603050405020304" pitchFamily="18" charset="0"/>
              </a:rPr>
              <a:t>id2</a:t>
            </a:r>
            <a:endParaRPr kumimoji="1" lang="en-US" altLang="zh-CN" sz="2400" b="1" i="0">
              <a:latin typeface="Times New Roman" panose="02020603050405020304" pitchFamily="18" charset="0"/>
            </a:endParaRPr>
          </a:p>
        </p:txBody>
      </p:sp>
      <p:sp>
        <p:nvSpPr>
          <p:cNvPr id="190478" name="Text Box 14"/>
          <p:cNvSpPr txBox="1">
            <a:spLocks noChangeArrowheads="1"/>
          </p:cNvSpPr>
          <p:nvPr/>
        </p:nvSpPr>
        <p:spPr bwMode="auto">
          <a:xfrm>
            <a:off x="-32930" y="1979674"/>
            <a:ext cx="4490630" cy="52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800" b="1" i="0" dirty="0">
                <a:latin typeface="华文楷体" panose="02010600040101010101" pitchFamily="2" charset="-122"/>
                <a:ea typeface="华文楷体" panose="02010600040101010101" pitchFamily="2" charset="-122"/>
              </a:rPr>
              <a:t>即相当于输入一对差模信号</a:t>
            </a:r>
            <a:endParaRPr kumimoji="1" lang="zh-CN" altLang="en-US" sz="2800" b="1" i="0" dirty="0">
              <a:latin typeface="华文楷体" panose="02010600040101010101" pitchFamily="2" charset="-122"/>
              <a:ea typeface="华文楷体" panose="02010600040101010101" pitchFamily="2" charset="-122"/>
            </a:endParaRPr>
          </a:p>
        </p:txBody>
      </p:sp>
      <p:sp>
        <p:nvSpPr>
          <p:cNvPr id="190479" name="Arc 15"/>
          <p:cNvSpPr/>
          <p:nvPr/>
        </p:nvSpPr>
        <p:spPr bwMode="auto">
          <a:xfrm rot="1335830" flipH="1" flipV="1">
            <a:off x="5862638" y="3706813"/>
            <a:ext cx="688975" cy="476250"/>
          </a:xfrm>
          <a:custGeom>
            <a:avLst/>
            <a:gdLst>
              <a:gd name="G0" fmla="+- 21600 0 0"/>
              <a:gd name="G1" fmla="+- 6923 0 0"/>
              <a:gd name="G2" fmla="+- 21600 0 0"/>
              <a:gd name="T0" fmla="*/ 41159 w 41159"/>
              <a:gd name="T1" fmla="*/ 16088 h 28523"/>
              <a:gd name="T2" fmla="*/ 1139 w 41159"/>
              <a:gd name="T3" fmla="*/ 0 h 28523"/>
              <a:gd name="T4" fmla="*/ 21600 w 41159"/>
              <a:gd name="T5" fmla="*/ 6923 h 28523"/>
            </a:gdLst>
            <a:ahLst/>
            <a:cxnLst>
              <a:cxn ang="0">
                <a:pos x="T0" y="T1"/>
              </a:cxn>
              <a:cxn ang="0">
                <a:pos x="T2" y="T3"/>
              </a:cxn>
              <a:cxn ang="0">
                <a:pos x="T4" y="T5"/>
              </a:cxn>
            </a:cxnLst>
            <a:rect l="0" t="0" r="r" b="b"/>
            <a:pathLst>
              <a:path w="41159" h="28523" fill="none" extrusionOk="0">
                <a:moveTo>
                  <a:pt x="41159" y="16088"/>
                </a:moveTo>
                <a:cubicBezTo>
                  <a:pt x="37603" y="23676"/>
                  <a:pt x="29979" y="28523"/>
                  <a:pt x="21600" y="28523"/>
                </a:cubicBezTo>
                <a:cubicBezTo>
                  <a:pt x="9670" y="28523"/>
                  <a:pt x="0" y="18852"/>
                  <a:pt x="0" y="6923"/>
                </a:cubicBezTo>
                <a:cubicBezTo>
                  <a:pt x="0" y="4568"/>
                  <a:pt x="384" y="2230"/>
                  <a:pt x="1139" y="0"/>
                </a:cubicBezTo>
              </a:path>
              <a:path w="41159" h="28523" stroke="0" extrusionOk="0">
                <a:moveTo>
                  <a:pt x="41159" y="16088"/>
                </a:moveTo>
                <a:cubicBezTo>
                  <a:pt x="37603" y="23676"/>
                  <a:pt x="29979" y="28523"/>
                  <a:pt x="21600" y="28523"/>
                </a:cubicBezTo>
                <a:cubicBezTo>
                  <a:pt x="9670" y="28523"/>
                  <a:pt x="0" y="18852"/>
                  <a:pt x="0" y="6923"/>
                </a:cubicBezTo>
                <a:cubicBezTo>
                  <a:pt x="0" y="4568"/>
                  <a:pt x="384" y="2230"/>
                  <a:pt x="1139" y="0"/>
                </a:cubicBezTo>
                <a:lnTo>
                  <a:pt x="21600" y="6923"/>
                </a:lnTo>
                <a:close/>
              </a:path>
            </a:pathLst>
          </a:custGeom>
          <a:noFill/>
          <a:ln w="28575">
            <a:solidFill>
              <a:schemeClr val="tx1"/>
            </a:solidFill>
            <a:round/>
            <a:tailEnd type="triangle" w="lg" len="me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0480" name="Arc 16"/>
          <p:cNvSpPr/>
          <p:nvPr/>
        </p:nvSpPr>
        <p:spPr bwMode="auto">
          <a:xfrm rot="1335830">
            <a:off x="7467600" y="3886200"/>
            <a:ext cx="688975" cy="476250"/>
          </a:xfrm>
          <a:custGeom>
            <a:avLst/>
            <a:gdLst>
              <a:gd name="G0" fmla="+- 21600 0 0"/>
              <a:gd name="G1" fmla="+- 6923 0 0"/>
              <a:gd name="G2" fmla="+- 21600 0 0"/>
              <a:gd name="T0" fmla="*/ 41159 w 41159"/>
              <a:gd name="T1" fmla="*/ 16088 h 28523"/>
              <a:gd name="T2" fmla="*/ 1139 w 41159"/>
              <a:gd name="T3" fmla="*/ 0 h 28523"/>
              <a:gd name="T4" fmla="*/ 21600 w 41159"/>
              <a:gd name="T5" fmla="*/ 6923 h 28523"/>
            </a:gdLst>
            <a:ahLst/>
            <a:cxnLst>
              <a:cxn ang="0">
                <a:pos x="T0" y="T1"/>
              </a:cxn>
              <a:cxn ang="0">
                <a:pos x="T2" y="T3"/>
              </a:cxn>
              <a:cxn ang="0">
                <a:pos x="T4" y="T5"/>
              </a:cxn>
            </a:cxnLst>
            <a:rect l="0" t="0" r="r" b="b"/>
            <a:pathLst>
              <a:path w="41159" h="28523" fill="none" extrusionOk="0">
                <a:moveTo>
                  <a:pt x="41159" y="16088"/>
                </a:moveTo>
                <a:cubicBezTo>
                  <a:pt x="37603" y="23676"/>
                  <a:pt x="29979" y="28523"/>
                  <a:pt x="21600" y="28523"/>
                </a:cubicBezTo>
                <a:cubicBezTo>
                  <a:pt x="9670" y="28523"/>
                  <a:pt x="0" y="18852"/>
                  <a:pt x="0" y="6923"/>
                </a:cubicBezTo>
                <a:cubicBezTo>
                  <a:pt x="0" y="4568"/>
                  <a:pt x="384" y="2230"/>
                  <a:pt x="1139" y="0"/>
                </a:cubicBezTo>
              </a:path>
              <a:path w="41159" h="28523" stroke="0" extrusionOk="0">
                <a:moveTo>
                  <a:pt x="41159" y="16088"/>
                </a:moveTo>
                <a:cubicBezTo>
                  <a:pt x="37603" y="23676"/>
                  <a:pt x="29979" y="28523"/>
                  <a:pt x="21600" y="28523"/>
                </a:cubicBezTo>
                <a:cubicBezTo>
                  <a:pt x="9670" y="28523"/>
                  <a:pt x="0" y="18852"/>
                  <a:pt x="0" y="6923"/>
                </a:cubicBezTo>
                <a:cubicBezTo>
                  <a:pt x="0" y="4568"/>
                  <a:pt x="384" y="2230"/>
                  <a:pt x="1139" y="0"/>
                </a:cubicBezTo>
                <a:lnTo>
                  <a:pt x="21600" y="6923"/>
                </a:lnTo>
                <a:close/>
              </a:path>
            </a:pathLst>
          </a:custGeom>
          <a:noFill/>
          <a:ln w="28575">
            <a:solidFill>
              <a:schemeClr val="tx1"/>
            </a:solidFill>
            <a:round/>
            <a:tailEnd type="triangle" w="lg" len="me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0481" name="Text Box 17"/>
          <p:cNvSpPr txBox="1">
            <a:spLocks noChangeArrowheads="1"/>
          </p:cNvSpPr>
          <p:nvPr/>
        </p:nvSpPr>
        <p:spPr bwMode="auto">
          <a:xfrm>
            <a:off x="6019800" y="3775075"/>
            <a:ext cx="4921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e1</a:t>
            </a:r>
            <a:endParaRPr kumimoji="1" lang="en-US" altLang="zh-CN" sz="2400" b="1" i="0">
              <a:latin typeface="Times New Roman" panose="02020603050405020304" pitchFamily="18" charset="0"/>
            </a:endParaRPr>
          </a:p>
        </p:txBody>
      </p:sp>
      <p:sp>
        <p:nvSpPr>
          <p:cNvPr id="190482" name="Text Box 18"/>
          <p:cNvSpPr txBox="1">
            <a:spLocks noChangeArrowheads="1"/>
          </p:cNvSpPr>
          <p:nvPr/>
        </p:nvSpPr>
        <p:spPr bwMode="auto">
          <a:xfrm>
            <a:off x="7508875" y="3886200"/>
            <a:ext cx="4921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e2</a:t>
            </a:r>
            <a:endParaRPr kumimoji="1" lang="en-US" altLang="zh-CN" sz="2400" b="1" i="0">
              <a:latin typeface="Times New Roman" panose="02020603050405020304" pitchFamily="18" charset="0"/>
            </a:endParaRPr>
          </a:p>
        </p:txBody>
      </p:sp>
      <p:sp>
        <p:nvSpPr>
          <p:cNvPr id="190483" name="Text Box 19"/>
          <p:cNvSpPr txBox="1">
            <a:spLocks noChangeArrowheads="1"/>
          </p:cNvSpPr>
          <p:nvPr/>
        </p:nvSpPr>
        <p:spPr bwMode="auto">
          <a:xfrm>
            <a:off x="250825" y="2636838"/>
            <a:ext cx="381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pPr algn="ct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b1</a:t>
            </a:r>
            <a:r>
              <a:rPr kumimoji="1" lang="en-US" altLang="zh-CN" sz="2400" b="1" i="0">
                <a:latin typeface="Times New Roman" panose="02020603050405020304" pitchFamily="18" charset="0"/>
              </a:rPr>
              <a:t>= -I</a:t>
            </a:r>
            <a:r>
              <a:rPr kumimoji="1" lang="en-US" altLang="zh-CN" sz="2400" b="1" i="0" baseline="-25000">
                <a:latin typeface="Times New Roman" panose="02020603050405020304" pitchFamily="18" charset="0"/>
              </a:rPr>
              <a:t>b2 </a:t>
            </a:r>
            <a:r>
              <a:rPr kumimoji="1" lang="en-US" altLang="zh-CN" sz="2400" b="1" i="0">
                <a:latin typeface="Times New Roman" panose="02020603050405020304" pitchFamily="18" charset="0"/>
              </a:rPr>
              <a:t>   I</a:t>
            </a:r>
            <a:r>
              <a:rPr kumimoji="1" lang="en-US" altLang="zh-CN" sz="2400" b="1" i="0" baseline="-25000">
                <a:latin typeface="Times New Roman" panose="02020603050405020304" pitchFamily="18" charset="0"/>
              </a:rPr>
              <a:t>e1</a:t>
            </a:r>
            <a:r>
              <a:rPr kumimoji="1" lang="en-US" altLang="zh-CN" sz="2400" b="1" i="0">
                <a:latin typeface="Times New Roman" panose="02020603050405020304" pitchFamily="18" charset="0"/>
              </a:rPr>
              <a:t>= -I</a:t>
            </a:r>
            <a:r>
              <a:rPr kumimoji="1" lang="en-US" altLang="zh-CN" sz="2400" b="1" i="0" baseline="-25000">
                <a:latin typeface="Times New Roman" panose="02020603050405020304" pitchFamily="18" charset="0"/>
              </a:rPr>
              <a:t>e2  </a:t>
            </a:r>
            <a:r>
              <a:rPr kumimoji="1" lang="en-US" altLang="zh-CN" sz="2400" b="1" i="0">
                <a:latin typeface="Times New Roman" panose="02020603050405020304" pitchFamily="18" charset="0"/>
              </a:rPr>
              <a:t> U</a:t>
            </a:r>
            <a:r>
              <a:rPr kumimoji="1" lang="en-US" altLang="zh-CN" sz="2400" b="1" i="0" baseline="-25000">
                <a:latin typeface="Times New Roman" panose="02020603050405020304" pitchFamily="18" charset="0"/>
              </a:rPr>
              <a:t>c1</a:t>
            </a:r>
            <a:r>
              <a:rPr kumimoji="1" lang="en-US" altLang="zh-CN" sz="2400" b="1" i="0">
                <a:latin typeface="Times New Roman" panose="02020603050405020304" pitchFamily="18" charset="0"/>
              </a:rPr>
              <a:t>= -U</a:t>
            </a:r>
            <a:r>
              <a:rPr kumimoji="1" lang="en-US" altLang="zh-CN" sz="2400" b="1" i="0" baseline="-25000">
                <a:latin typeface="Times New Roman" panose="02020603050405020304" pitchFamily="18" charset="0"/>
              </a:rPr>
              <a:t>c2</a:t>
            </a:r>
            <a:endParaRPr kumimoji="1" lang="en-US" altLang="zh-CN" sz="2400" b="1" i="0">
              <a:latin typeface="Times New Roman" panose="02020603050405020304" pitchFamily="18" charset="0"/>
            </a:endParaRPr>
          </a:p>
        </p:txBody>
      </p:sp>
      <p:sp>
        <p:nvSpPr>
          <p:cNvPr id="190484" name="Text Box 20"/>
          <p:cNvSpPr txBox="1">
            <a:spLocks noChangeArrowheads="1"/>
          </p:cNvSpPr>
          <p:nvPr/>
        </p:nvSpPr>
        <p:spPr bwMode="auto">
          <a:xfrm>
            <a:off x="342519" y="3371714"/>
            <a:ext cx="3626612" cy="463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400" b="1" i="0" dirty="0">
                <a:latin typeface="华文楷体" panose="02010600040101010101" pitchFamily="2" charset="-122"/>
                <a:ea typeface="华文楷体" panose="02010600040101010101" pitchFamily="2" charset="-122"/>
              </a:rPr>
              <a:t>流过</a:t>
            </a:r>
            <a:r>
              <a:rPr kumimoji="1" lang="en-US" altLang="zh-CN" sz="2400" b="1" i="0" dirty="0" err="1">
                <a:latin typeface="华文楷体" panose="02010600040101010101" pitchFamily="2" charset="-122"/>
                <a:ea typeface="华文楷体" panose="02010600040101010101" pitchFamily="2" charset="-122"/>
              </a:rPr>
              <a:t>R</a:t>
            </a:r>
            <a:r>
              <a:rPr kumimoji="1" lang="en-US" altLang="zh-CN" sz="2400" b="1" i="0" baseline="-25000" dirty="0" err="1">
                <a:latin typeface="华文楷体" panose="02010600040101010101" pitchFamily="2" charset="-122"/>
                <a:ea typeface="华文楷体" panose="02010600040101010101" pitchFamily="2" charset="-122"/>
              </a:rPr>
              <a:t>ee</a:t>
            </a:r>
            <a:r>
              <a:rPr kumimoji="1" lang="zh-CN" altLang="en-US" sz="2400" b="1" i="0" dirty="0">
                <a:latin typeface="华文楷体" panose="02010600040101010101" pitchFamily="2" charset="-122"/>
                <a:ea typeface="华文楷体" panose="02010600040101010101" pitchFamily="2" charset="-122"/>
              </a:rPr>
              <a:t>上的交流总电流</a:t>
            </a:r>
            <a:r>
              <a:rPr kumimoji="1" lang="zh-CN" altLang="en-US" sz="2400" b="1" i="0" dirty="0">
                <a:latin typeface="Times New Roman" panose="02020603050405020304" pitchFamily="18" charset="0"/>
              </a:rPr>
              <a:t>：</a:t>
            </a:r>
            <a:endParaRPr kumimoji="1" lang="zh-CN" altLang="en-US" sz="2400" b="1" i="0" dirty="0">
              <a:latin typeface="Times New Roman" panose="02020603050405020304" pitchFamily="18" charset="0"/>
            </a:endParaRPr>
          </a:p>
        </p:txBody>
      </p:sp>
      <p:sp>
        <p:nvSpPr>
          <p:cNvPr id="190485" name="Text Box 21"/>
          <p:cNvSpPr txBox="1">
            <a:spLocks noChangeArrowheads="1"/>
          </p:cNvSpPr>
          <p:nvPr/>
        </p:nvSpPr>
        <p:spPr bwMode="auto">
          <a:xfrm>
            <a:off x="1547813" y="3933825"/>
            <a:ext cx="176053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a:t>
            </a: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e1</a:t>
            </a: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e2</a:t>
            </a:r>
            <a:r>
              <a:rPr kumimoji="1" lang="en-US" altLang="zh-CN" sz="2400" b="1" i="0">
                <a:latin typeface="Times New Roman" panose="02020603050405020304" pitchFamily="18" charset="0"/>
              </a:rPr>
              <a:t>= 0</a:t>
            </a:r>
            <a:endParaRPr kumimoji="1" lang="en-US" altLang="zh-CN" sz="2400" b="1" i="0">
              <a:latin typeface="Times New Roman" panose="02020603050405020304" pitchFamily="18" charset="0"/>
            </a:endParaRPr>
          </a:p>
        </p:txBody>
      </p:sp>
      <p:sp>
        <p:nvSpPr>
          <p:cNvPr id="190486" name="Line 22"/>
          <p:cNvSpPr>
            <a:spLocks noChangeShapeType="1"/>
          </p:cNvSpPr>
          <p:nvPr/>
        </p:nvSpPr>
        <p:spPr bwMode="auto">
          <a:xfrm>
            <a:off x="304800" y="4724400"/>
            <a:ext cx="381000" cy="0"/>
          </a:xfrm>
          <a:prstGeom prst="line">
            <a:avLst/>
          </a:prstGeom>
          <a:noFill/>
          <a:ln w="38100">
            <a:solidFill>
              <a:srgbClr val="CC3300"/>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0487" name="Rectangle 23"/>
          <p:cNvSpPr>
            <a:spLocks noChangeArrowheads="1"/>
          </p:cNvSpPr>
          <p:nvPr/>
        </p:nvSpPr>
        <p:spPr bwMode="auto">
          <a:xfrm>
            <a:off x="716182" y="4495800"/>
            <a:ext cx="2845949" cy="463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dirty="0" err="1">
                <a:latin typeface="华文楷体" panose="02010600040101010101" pitchFamily="2" charset="-122"/>
                <a:ea typeface="华文楷体" panose="02010600040101010101" pitchFamily="2" charset="-122"/>
              </a:rPr>
              <a:t>R</a:t>
            </a:r>
            <a:r>
              <a:rPr kumimoji="1" lang="en-US" altLang="zh-CN" sz="2400" b="1" i="0" baseline="-25000" dirty="0" err="1">
                <a:latin typeface="华文楷体" panose="02010600040101010101" pitchFamily="2" charset="-122"/>
                <a:ea typeface="华文楷体" panose="02010600040101010101" pitchFamily="2" charset="-122"/>
              </a:rPr>
              <a:t>ee</a:t>
            </a:r>
            <a:r>
              <a:rPr kumimoji="1" lang="zh-CN" altLang="en-US" sz="2400" b="1" i="0" dirty="0">
                <a:latin typeface="华文楷体" panose="02010600040101010101" pitchFamily="2" charset="-122"/>
                <a:ea typeface="华文楷体" panose="02010600040101010101" pitchFamily="2" charset="-122"/>
              </a:rPr>
              <a:t>上交流压降为</a:t>
            </a:r>
            <a:r>
              <a:rPr kumimoji="1" lang="en-US" altLang="zh-CN" sz="2400" b="1" i="0" dirty="0">
                <a:latin typeface="华文楷体" panose="02010600040101010101" pitchFamily="2" charset="-122"/>
                <a:ea typeface="华文楷体" panose="02010600040101010101" pitchFamily="2" charset="-122"/>
              </a:rPr>
              <a:t>0</a:t>
            </a:r>
            <a:r>
              <a:rPr kumimoji="1" lang="zh-CN" altLang="en-US" sz="2400" b="1" i="0" dirty="0">
                <a:latin typeface="华文楷体" panose="02010600040101010101" pitchFamily="2" charset="-122"/>
                <a:ea typeface="华文楷体" panose="02010600040101010101" pitchFamily="2" charset="-122"/>
              </a:rPr>
              <a:t>。</a:t>
            </a:r>
            <a:endParaRPr kumimoji="1" lang="zh-CN" altLang="en-US" sz="2400" b="1" i="0" dirty="0">
              <a:latin typeface="华文楷体" panose="02010600040101010101" pitchFamily="2" charset="-122"/>
              <a:ea typeface="华文楷体" panose="02010600040101010101" pitchFamily="2" charset="-122"/>
            </a:endParaRPr>
          </a:p>
        </p:txBody>
      </p:sp>
      <p:sp>
        <p:nvSpPr>
          <p:cNvPr id="190488" name="Text Box 24"/>
          <p:cNvSpPr txBox="1">
            <a:spLocks noChangeArrowheads="1"/>
          </p:cNvSpPr>
          <p:nvPr/>
        </p:nvSpPr>
        <p:spPr bwMode="auto">
          <a:xfrm>
            <a:off x="122064" y="5049838"/>
            <a:ext cx="9164986" cy="463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400" b="1" i="0" dirty="0">
                <a:solidFill>
                  <a:srgbClr val="CC3300"/>
                </a:solidFill>
                <a:latin typeface="华文楷体" panose="02010600040101010101" pitchFamily="2" charset="-122"/>
                <a:ea typeface="华文楷体" panose="02010600040101010101" pitchFamily="2" charset="-122"/>
              </a:rPr>
              <a:t>因此，画交流通路时，</a:t>
            </a:r>
            <a:r>
              <a:rPr kumimoji="1" lang="en-US" altLang="zh-CN" sz="2400" b="1" i="0" dirty="0" err="1">
                <a:solidFill>
                  <a:srgbClr val="CC3300"/>
                </a:solidFill>
                <a:latin typeface="华文楷体" panose="02010600040101010101" pitchFamily="2" charset="-122"/>
                <a:ea typeface="华文楷体" panose="02010600040101010101" pitchFamily="2" charset="-122"/>
              </a:rPr>
              <a:t>R</a:t>
            </a:r>
            <a:r>
              <a:rPr kumimoji="1" lang="en-US" altLang="zh-CN" sz="2400" b="1" i="0" baseline="-25000" dirty="0" err="1">
                <a:solidFill>
                  <a:srgbClr val="CC3300"/>
                </a:solidFill>
                <a:latin typeface="华文楷体" panose="02010600040101010101" pitchFamily="2" charset="-122"/>
                <a:ea typeface="华文楷体" panose="02010600040101010101" pitchFamily="2" charset="-122"/>
              </a:rPr>
              <a:t>ee</a:t>
            </a:r>
            <a:r>
              <a:rPr kumimoji="1" lang="zh-CN" altLang="en-US" sz="2400" b="1" i="0" dirty="0">
                <a:solidFill>
                  <a:srgbClr val="CC3300"/>
                </a:solidFill>
                <a:latin typeface="华文楷体" panose="02010600040101010101" pitchFamily="2" charset="-122"/>
                <a:ea typeface="华文楷体" panose="02010600040101010101" pitchFamily="2" charset="-122"/>
              </a:rPr>
              <a:t>可视为短路，即两管的发射极直接接地。</a:t>
            </a:r>
            <a:endParaRPr kumimoji="1" lang="zh-CN" altLang="en-US" sz="2400" b="1" i="0" dirty="0">
              <a:solidFill>
                <a:srgbClr val="CC3300"/>
              </a:solidFill>
              <a:latin typeface="华文楷体" panose="02010600040101010101" pitchFamily="2" charset="-122"/>
              <a:ea typeface="华文楷体" panose="02010600040101010101" pitchFamily="2" charset="-122"/>
            </a:endParaRPr>
          </a:p>
        </p:txBody>
      </p:sp>
      <p:sp>
        <p:nvSpPr>
          <p:cNvPr id="190489" name="Text Box 25"/>
          <p:cNvSpPr txBox="1">
            <a:spLocks noChangeArrowheads="1"/>
          </p:cNvSpPr>
          <p:nvPr/>
        </p:nvSpPr>
        <p:spPr bwMode="auto">
          <a:xfrm>
            <a:off x="152400" y="5578475"/>
            <a:ext cx="8610600" cy="980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pPr>
              <a:lnSpc>
                <a:spcPct val="120000"/>
              </a:lnSpc>
            </a:pPr>
            <a:r>
              <a:rPr kumimoji="1" lang="zh-CN" altLang="en-US" sz="2400" b="1" i="0" dirty="0">
                <a:latin typeface="华文楷体" panose="02010600040101010101" pitchFamily="2" charset="-122"/>
                <a:ea typeface="华文楷体" panose="02010600040101010101" pitchFamily="2" charset="-122"/>
              </a:rPr>
              <a:t>由</a:t>
            </a:r>
            <a:r>
              <a:rPr kumimoji="1" lang="en-US" altLang="zh-CN" sz="2400" b="1" i="0" dirty="0">
                <a:latin typeface="华文楷体" panose="02010600040101010101" pitchFamily="2" charset="-122"/>
                <a:ea typeface="华文楷体" panose="02010600040101010101" pitchFamily="2" charset="-122"/>
              </a:rPr>
              <a:t>U</a:t>
            </a:r>
            <a:r>
              <a:rPr kumimoji="1" lang="en-US" altLang="zh-CN" sz="2400" b="1" i="0" baseline="-25000" dirty="0">
                <a:latin typeface="华文楷体" panose="02010600040101010101" pitchFamily="2" charset="-122"/>
                <a:ea typeface="华文楷体" panose="02010600040101010101" pitchFamily="2" charset="-122"/>
              </a:rPr>
              <a:t>c1</a:t>
            </a:r>
            <a:r>
              <a:rPr kumimoji="1" lang="en-US" altLang="zh-CN" sz="2400" b="1" i="0" dirty="0">
                <a:latin typeface="华文楷体" panose="02010600040101010101" pitchFamily="2" charset="-122"/>
                <a:ea typeface="华文楷体" panose="02010600040101010101" pitchFamily="2" charset="-122"/>
              </a:rPr>
              <a:t>= -U</a:t>
            </a:r>
            <a:r>
              <a:rPr kumimoji="1" lang="en-US" altLang="zh-CN" sz="2400" b="1" i="0" baseline="-25000" dirty="0">
                <a:latin typeface="华文楷体" panose="02010600040101010101" pitchFamily="2" charset="-122"/>
                <a:ea typeface="华文楷体" panose="02010600040101010101" pitchFamily="2" charset="-122"/>
              </a:rPr>
              <a:t>c2</a:t>
            </a:r>
            <a:r>
              <a:rPr kumimoji="1" lang="zh-CN" altLang="en-US" sz="2400" b="1" i="0" dirty="0">
                <a:latin typeface="华文楷体" panose="02010600040101010101" pitchFamily="2" charset="-122"/>
                <a:ea typeface="华文楷体" panose="02010600040101010101" pitchFamily="2" charset="-122"/>
              </a:rPr>
              <a:t>可知</a:t>
            </a:r>
            <a:r>
              <a:rPr kumimoji="1" lang="en-US" altLang="zh-CN" sz="2400" b="1" i="0" dirty="0">
                <a:latin typeface="华文楷体" panose="02010600040101010101" pitchFamily="2" charset="-122"/>
                <a:ea typeface="华文楷体" panose="02010600040101010101" pitchFamily="2" charset="-122"/>
              </a:rPr>
              <a:t>R</a:t>
            </a:r>
            <a:r>
              <a:rPr kumimoji="1" lang="en-US" altLang="zh-CN" sz="2400" b="1" i="0" baseline="-25000" dirty="0">
                <a:latin typeface="华文楷体" panose="02010600040101010101" pitchFamily="2" charset="-122"/>
                <a:ea typeface="华文楷体" panose="02010600040101010101" pitchFamily="2" charset="-122"/>
              </a:rPr>
              <a:t>L</a:t>
            </a:r>
            <a:r>
              <a:rPr kumimoji="1" lang="zh-CN" altLang="en-US" sz="2400" b="1" i="0" dirty="0">
                <a:latin typeface="华文楷体" panose="02010600040101010101" pitchFamily="2" charset="-122"/>
                <a:ea typeface="华文楷体" panose="02010600040101010101" pitchFamily="2" charset="-122"/>
              </a:rPr>
              <a:t>两端电位一端为正，一端为负，</a:t>
            </a:r>
            <a:r>
              <a:rPr kumimoji="1" lang="en-US" altLang="zh-CN" sz="2400" b="1" i="0" dirty="0">
                <a:latin typeface="华文楷体" panose="02010600040101010101" pitchFamily="2" charset="-122"/>
                <a:ea typeface="华文楷体" panose="02010600040101010101" pitchFamily="2" charset="-122"/>
              </a:rPr>
              <a:t>R</a:t>
            </a:r>
            <a:r>
              <a:rPr kumimoji="1" lang="en-US" altLang="zh-CN" sz="2400" b="1" i="0" baseline="-25000" dirty="0">
                <a:latin typeface="华文楷体" panose="02010600040101010101" pitchFamily="2" charset="-122"/>
                <a:ea typeface="华文楷体" panose="02010600040101010101" pitchFamily="2" charset="-122"/>
              </a:rPr>
              <a:t>L</a:t>
            </a:r>
            <a:r>
              <a:rPr kumimoji="1" lang="zh-CN" altLang="en-US" sz="2400" b="1" i="0" dirty="0">
                <a:latin typeface="华文楷体" panose="02010600040101010101" pitchFamily="2" charset="-122"/>
                <a:ea typeface="华文楷体" panose="02010600040101010101" pitchFamily="2" charset="-122"/>
              </a:rPr>
              <a:t>的中点应是地电位，</a:t>
            </a:r>
            <a:r>
              <a:rPr kumimoji="1" lang="zh-CN" altLang="en-US" sz="2400" b="1" i="0" dirty="0">
                <a:solidFill>
                  <a:srgbClr val="CC3300"/>
                </a:solidFill>
                <a:latin typeface="华文楷体" panose="02010600040101010101" pitchFamily="2" charset="-122"/>
                <a:ea typeface="华文楷体" panose="02010600040101010101" pitchFamily="2" charset="-122"/>
              </a:rPr>
              <a:t>即每管对地的负载电阻为</a:t>
            </a:r>
            <a:r>
              <a:rPr kumimoji="1" lang="en-US" altLang="zh-CN" sz="2400" b="1" i="0" dirty="0">
                <a:solidFill>
                  <a:srgbClr val="CC3300"/>
                </a:solidFill>
                <a:latin typeface="华文楷体" panose="02010600040101010101" pitchFamily="2" charset="-122"/>
                <a:ea typeface="华文楷体" panose="02010600040101010101" pitchFamily="2" charset="-122"/>
              </a:rPr>
              <a:t>R</a:t>
            </a:r>
            <a:r>
              <a:rPr kumimoji="1" lang="en-US" altLang="zh-CN" sz="2400" b="1" i="0" baseline="-25000" dirty="0">
                <a:solidFill>
                  <a:srgbClr val="CC3300"/>
                </a:solidFill>
                <a:latin typeface="华文楷体" panose="02010600040101010101" pitchFamily="2" charset="-122"/>
                <a:ea typeface="华文楷体" panose="02010600040101010101" pitchFamily="2" charset="-122"/>
              </a:rPr>
              <a:t>L</a:t>
            </a:r>
            <a:r>
              <a:rPr kumimoji="1" lang="en-US" altLang="zh-CN" sz="2400" b="1" i="0" dirty="0">
                <a:solidFill>
                  <a:srgbClr val="CC3300"/>
                </a:solidFill>
                <a:latin typeface="华文楷体" panose="02010600040101010101" pitchFamily="2" charset="-122"/>
                <a:ea typeface="华文楷体" panose="02010600040101010101" pitchFamily="2" charset="-122"/>
              </a:rPr>
              <a:t>/2.</a:t>
            </a:r>
            <a:endParaRPr kumimoji="1" lang="en-US" altLang="zh-CN" sz="2400" b="1" i="0" dirty="0">
              <a:latin typeface="华文楷体" panose="02010600040101010101" pitchFamily="2" charset="-122"/>
              <a:ea typeface="华文楷体" panose="02010600040101010101" pitchFamily="2" charset="-122"/>
            </a:endParaRPr>
          </a:p>
        </p:txBody>
      </p:sp>
      <p:pic>
        <p:nvPicPr>
          <p:cNvPr id="190490" name="Picture 26" descr="0066">
            <a:hlinkClick r:id="" action="ppaction://hlinkshowjump?jump=nextslide" highlightClick="1"/>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613" y="6410325"/>
            <a:ext cx="7143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90491" name="Picture 27" descr="0063">
            <a:hlinkClick r:id="" action="ppaction://hlinkshowjump?jump=previousslide" highlightClick="1"/>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3813" y="6391275"/>
            <a:ext cx="714375" cy="400050"/>
          </a:xfrm>
          <a:prstGeom prst="rect">
            <a:avLst/>
          </a:prstGeom>
          <a:noFill/>
          <a:extLst>
            <a:ext uri="{909E8E84-426E-40DD-AFC4-6F175D3DCCD1}">
              <a14:hiddenFill xmlns:a14="http://schemas.microsoft.com/office/drawing/2010/main">
                <a:solidFill>
                  <a:srgbClr val="FFFFFF"/>
                </a:solidFill>
              </a14:hiddenFill>
            </a:ext>
          </a:extLst>
        </p:spPr>
      </p:pic>
      <p:sp>
        <p:nvSpPr>
          <p:cNvPr id="190492" name="Text Box 28"/>
          <p:cNvSpPr txBox="1">
            <a:spLocks noChangeArrowheads="1"/>
          </p:cNvSpPr>
          <p:nvPr/>
        </p:nvSpPr>
        <p:spPr bwMode="auto">
          <a:xfrm>
            <a:off x="0" y="385660"/>
            <a:ext cx="4737492" cy="52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800" b="1" i="0" dirty="0">
                <a:solidFill>
                  <a:schemeClr val="folHlink"/>
                </a:solidFill>
                <a:latin typeface="华文楷体" panose="02010600040101010101" pitchFamily="2" charset="-122"/>
                <a:ea typeface="华文楷体" panose="02010600040101010101" pitchFamily="2" charset="-122"/>
              </a:rPr>
              <a:t>2.</a:t>
            </a:r>
            <a:r>
              <a:rPr kumimoji="1" lang="zh-CN" altLang="en-US" sz="2800" b="1" i="0" dirty="0">
                <a:solidFill>
                  <a:schemeClr val="folHlink"/>
                </a:solidFill>
                <a:latin typeface="华文楷体" panose="02010600040101010101" pitchFamily="2" charset="-122"/>
                <a:ea typeface="华文楷体" panose="02010600040101010101" pitchFamily="2" charset="-122"/>
              </a:rPr>
              <a:t>对差模信号的放大作用分析</a:t>
            </a:r>
            <a:endParaRPr kumimoji="1" lang="zh-CN" altLang="en-US" sz="2800" b="1" i="0" dirty="0">
              <a:solidFill>
                <a:schemeClr val="folHlink"/>
              </a:solidFill>
              <a:latin typeface="华文楷体" panose="02010600040101010101" pitchFamily="2" charset="-122"/>
              <a:ea typeface="华文楷体" panose="02010600040101010101" pitchFamily="2" charset="-122"/>
            </a:endParaRPr>
          </a:p>
        </p:txBody>
      </p:sp>
      <p:sp>
        <p:nvSpPr>
          <p:cNvPr id="190493" name="Freeform 29"/>
          <p:cNvSpPr/>
          <p:nvPr/>
        </p:nvSpPr>
        <p:spPr bwMode="auto">
          <a:xfrm>
            <a:off x="6604000" y="3733800"/>
            <a:ext cx="254000" cy="685800"/>
          </a:xfrm>
          <a:custGeom>
            <a:avLst/>
            <a:gdLst>
              <a:gd name="T0" fmla="*/ 160 w 160"/>
              <a:gd name="T1" fmla="*/ 0 h 432"/>
              <a:gd name="T2" fmla="*/ 64 w 160"/>
              <a:gd name="T3" fmla="*/ 48 h 432"/>
              <a:gd name="T4" fmla="*/ 16 w 160"/>
              <a:gd name="T5" fmla="*/ 288 h 432"/>
              <a:gd name="T6" fmla="*/ 160 w 160"/>
              <a:gd name="T7" fmla="*/ 432 h 432"/>
            </a:gdLst>
            <a:ahLst/>
            <a:cxnLst>
              <a:cxn ang="0">
                <a:pos x="T0" y="T1"/>
              </a:cxn>
              <a:cxn ang="0">
                <a:pos x="T2" y="T3"/>
              </a:cxn>
              <a:cxn ang="0">
                <a:pos x="T4" y="T5"/>
              </a:cxn>
              <a:cxn ang="0">
                <a:pos x="T6" y="T7"/>
              </a:cxn>
            </a:cxnLst>
            <a:rect l="0" t="0" r="r" b="b"/>
            <a:pathLst>
              <a:path w="160" h="432">
                <a:moveTo>
                  <a:pt x="160" y="0"/>
                </a:moveTo>
                <a:cubicBezTo>
                  <a:pt x="124" y="0"/>
                  <a:pt x="88" y="0"/>
                  <a:pt x="64" y="48"/>
                </a:cubicBezTo>
                <a:cubicBezTo>
                  <a:pt x="40" y="96"/>
                  <a:pt x="0" y="224"/>
                  <a:pt x="16" y="288"/>
                </a:cubicBezTo>
                <a:cubicBezTo>
                  <a:pt x="32" y="352"/>
                  <a:pt x="96" y="392"/>
                  <a:pt x="160" y="432"/>
                </a:cubicBezTo>
              </a:path>
            </a:pathLst>
          </a:custGeom>
          <a:noFill/>
          <a:ln w="38100" cmpd="sng">
            <a:solidFill>
              <a:schemeClr val="accent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0494" name="Group 30"/>
          <p:cNvGrpSpPr/>
          <p:nvPr/>
        </p:nvGrpSpPr>
        <p:grpSpPr bwMode="auto">
          <a:xfrm>
            <a:off x="6705600" y="4572000"/>
            <a:ext cx="304800" cy="304800"/>
            <a:chOff x="4224" y="2880"/>
            <a:chExt cx="192" cy="192"/>
          </a:xfrm>
        </p:grpSpPr>
        <p:sp>
          <p:nvSpPr>
            <p:cNvPr id="190495" name="Line 31"/>
            <p:cNvSpPr>
              <a:spLocks noChangeShapeType="1"/>
            </p:cNvSpPr>
            <p:nvPr/>
          </p:nvSpPr>
          <p:spPr bwMode="auto">
            <a:xfrm>
              <a:off x="4320" y="2880"/>
              <a:ext cx="0" cy="192"/>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496" name="Line 32"/>
            <p:cNvSpPr>
              <a:spLocks noChangeShapeType="1"/>
            </p:cNvSpPr>
            <p:nvPr/>
          </p:nvSpPr>
          <p:spPr bwMode="auto">
            <a:xfrm>
              <a:off x="4224" y="3072"/>
              <a:ext cx="192" cy="0"/>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0497" name="Group 33"/>
          <p:cNvGrpSpPr/>
          <p:nvPr/>
        </p:nvGrpSpPr>
        <p:grpSpPr bwMode="auto">
          <a:xfrm rot="-5400000">
            <a:off x="6858000" y="1371600"/>
            <a:ext cx="304800" cy="304800"/>
            <a:chOff x="4224" y="2880"/>
            <a:chExt cx="192" cy="192"/>
          </a:xfrm>
        </p:grpSpPr>
        <p:sp>
          <p:nvSpPr>
            <p:cNvPr id="190498" name="Line 34"/>
            <p:cNvSpPr>
              <a:spLocks noChangeShapeType="1"/>
            </p:cNvSpPr>
            <p:nvPr/>
          </p:nvSpPr>
          <p:spPr bwMode="auto">
            <a:xfrm>
              <a:off x="4320" y="2880"/>
              <a:ext cx="0" cy="192"/>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499" name="Line 35"/>
            <p:cNvSpPr>
              <a:spLocks noChangeShapeType="1"/>
            </p:cNvSpPr>
            <p:nvPr/>
          </p:nvSpPr>
          <p:spPr bwMode="auto">
            <a:xfrm>
              <a:off x="4224" y="3072"/>
              <a:ext cx="192" cy="0"/>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0500" name="Group 36"/>
          <p:cNvGrpSpPr/>
          <p:nvPr/>
        </p:nvGrpSpPr>
        <p:grpSpPr bwMode="auto">
          <a:xfrm>
            <a:off x="6677025" y="2667000"/>
            <a:ext cx="304800" cy="304800"/>
            <a:chOff x="4224" y="2880"/>
            <a:chExt cx="192" cy="192"/>
          </a:xfrm>
        </p:grpSpPr>
        <p:sp>
          <p:nvSpPr>
            <p:cNvPr id="190501" name="Line 37"/>
            <p:cNvSpPr>
              <a:spLocks noChangeShapeType="1"/>
            </p:cNvSpPr>
            <p:nvPr/>
          </p:nvSpPr>
          <p:spPr bwMode="auto">
            <a:xfrm>
              <a:off x="4320" y="2880"/>
              <a:ext cx="0" cy="192"/>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502" name="Line 38"/>
            <p:cNvSpPr>
              <a:spLocks noChangeShapeType="1"/>
            </p:cNvSpPr>
            <p:nvPr/>
          </p:nvSpPr>
          <p:spPr bwMode="auto">
            <a:xfrm>
              <a:off x="4224" y="3072"/>
              <a:ext cx="192" cy="0"/>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90503" name="Object 39">
            <a:hlinkClick r:id="rId5" action="ppaction://hlinksldjump" highlightClick="1"/>
          </p:cNvPr>
          <p:cNvGraphicFramePr>
            <a:graphicFrameLocks noChangeAspect="1"/>
          </p:cNvGraphicFramePr>
          <p:nvPr/>
        </p:nvGraphicFramePr>
        <p:xfrm>
          <a:off x="176213" y="6391275"/>
          <a:ext cx="769937" cy="346075"/>
        </p:xfrm>
        <a:graphic>
          <a:graphicData uri="http://schemas.openxmlformats.org/presentationml/2006/ole">
            <mc:AlternateContent xmlns:mc="http://schemas.openxmlformats.org/markup-compatibility/2006">
              <mc:Choice xmlns:v="urn:schemas-microsoft-com:vml" Requires="v">
                <p:oleObj spid="_x0000_s9218" name="BMP 图象" r:id="rId6" imgW="675640" imgH="304800" progId="">
                  <p:embed/>
                </p:oleObj>
              </mc:Choice>
              <mc:Fallback>
                <p:oleObj name="BMP 图象" r:id="rId6" imgW="675640" imgH="304800" progId="">
                  <p:embed/>
                  <p:pic>
                    <p:nvPicPr>
                      <p:cNvPr id="0" name="图片 9217"/>
                      <p:cNvPicPr>
                        <a:picLocks noChangeAspect="1"/>
                      </p:cNvPicPr>
                      <p:nvPr/>
                    </p:nvPicPr>
                    <p:blipFill>
                      <a:blip r:embed="rId7"/>
                      <a:stretch>
                        <a:fillRect/>
                      </a:stretch>
                    </p:blipFill>
                    <p:spPr>
                      <a:xfrm>
                        <a:off x="176213" y="6391275"/>
                        <a:ext cx="769937" cy="346075"/>
                      </a:xfrm>
                      <a:prstGeom prst="rect">
                        <a:avLst/>
                      </a:prstGeom>
                      <a:noFill/>
                      <a:ln w="9525">
                        <a:noFill/>
                      </a:ln>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92"/>
                                        </p:tgtEl>
                                        <p:attrNameLst>
                                          <p:attrName>style.visibility</p:attrName>
                                        </p:attrNameLst>
                                      </p:cBhvr>
                                      <p:to>
                                        <p:strVal val="visible"/>
                                      </p:to>
                                    </p:set>
                                    <p:anim calcmode="lin" valueType="num">
                                      <p:cBhvr additive="base">
                                        <p:cTn id="7" dur="500" fill="hold"/>
                                        <p:tgtEl>
                                          <p:spTgt spid="190492"/>
                                        </p:tgtEl>
                                        <p:attrNameLst>
                                          <p:attrName>ppt_x</p:attrName>
                                        </p:attrNameLst>
                                      </p:cBhvr>
                                      <p:tavLst>
                                        <p:tav tm="0">
                                          <p:val>
                                            <p:strVal val="0-#ppt_w/2"/>
                                          </p:val>
                                        </p:tav>
                                        <p:tav tm="100000">
                                          <p:val>
                                            <p:strVal val="#ppt_x"/>
                                          </p:val>
                                        </p:tav>
                                      </p:tavLst>
                                    </p:anim>
                                    <p:anim calcmode="lin" valueType="num">
                                      <p:cBhvr additive="base">
                                        <p:cTn id="8" dur="500" fill="hold"/>
                                        <p:tgtEl>
                                          <p:spTgt spid="1904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90468"/>
                                        </p:tgtEl>
                                        <p:attrNameLst>
                                          <p:attrName>style.visibility</p:attrName>
                                        </p:attrNameLst>
                                      </p:cBhvr>
                                      <p:to>
                                        <p:strVal val="visible"/>
                                      </p:to>
                                    </p:set>
                                    <p:animEffect transition="in" filter="dissolve">
                                      <p:cBhvr>
                                        <p:cTn id="13" dur="500"/>
                                        <p:tgtEl>
                                          <p:spTgt spid="19046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0475"/>
                                        </p:tgtEl>
                                        <p:attrNameLst>
                                          <p:attrName>style.visibility</p:attrName>
                                        </p:attrNameLst>
                                      </p:cBhvr>
                                      <p:to>
                                        <p:strVal val="visible"/>
                                      </p:to>
                                    </p:set>
                                    <p:animEffect transition="in" filter="wipe(up)">
                                      <p:cBhvr>
                                        <p:cTn id="18" dur="500"/>
                                        <p:tgtEl>
                                          <p:spTgt spid="19047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0476"/>
                                        </p:tgtEl>
                                        <p:attrNameLst>
                                          <p:attrName>style.visibility</p:attrName>
                                        </p:attrNameLst>
                                      </p:cBhvr>
                                      <p:to>
                                        <p:strVal val="visible"/>
                                      </p:to>
                                    </p:set>
                                    <p:animEffect transition="in" filter="wipe(down)">
                                      <p:cBhvr>
                                        <p:cTn id="23" dur="500"/>
                                        <p:tgtEl>
                                          <p:spTgt spid="19047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90469"/>
                                        </p:tgtEl>
                                        <p:attrNameLst>
                                          <p:attrName>style.visibility</p:attrName>
                                        </p:attrNameLst>
                                      </p:cBhvr>
                                      <p:to>
                                        <p:strVal val="visible"/>
                                      </p:to>
                                    </p:set>
                                    <p:animEffect transition="in" filter="wipe(left)">
                                      <p:cBhvr>
                                        <p:cTn id="28" dur="500"/>
                                        <p:tgtEl>
                                          <p:spTgt spid="19046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90472"/>
                                        </p:tgtEl>
                                        <p:attrNameLst>
                                          <p:attrName>style.visibility</p:attrName>
                                        </p:attrNameLst>
                                      </p:cBhvr>
                                      <p:to>
                                        <p:strVal val="visible"/>
                                      </p:to>
                                    </p:set>
                                    <p:animEffect transition="in" filter="wipe(left)">
                                      <p:cBhvr>
                                        <p:cTn id="33" dur="500"/>
                                        <p:tgtEl>
                                          <p:spTgt spid="19047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0477"/>
                                        </p:tgtEl>
                                        <p:attrNameLst>
                                          <p:attrName>style.visibility</p:attrName>
                                        </p:attrNameLst>
                                      </p:cBhvr>
                                      <p:to>
                                        <p:strVal val="visible"/>
                                      </p:to>
                                    </p:set>
                                    <p:animEffect transition="in" filter="wipe(left)">
                                      <p:cBhvr>
                                        <p:cTn id="38" dur="500"/>
                                        <p:tgtEl>
                                          <p:spTgt spid="19047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90478"/>
                                        </p:tgtEl>
                                        <p:attrNameLst>
                                          <p:attrName>style.visibility</p:attrName>
                                        </p:attrNameLst>
                                      </p:cBhvr>
                                      <p:to>
                                        <p:strVal val="visible"/>
                                      </p:to>
                                    </p:set>
                                    <p:animEffect transition="in" filter="wipe(left)">
                                      <p:cBhvr>
                                        <p:cTn id="43" dur="500"/>
                                        <p:tgtEl>
                                          <p:spTgt spid="190478"/>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90479"/>
                                        </p:tgtEl>
                                        <p:attrNameLst>
                                          <p:attrName>style.visibility</p:attrName>
                                        </p:attrNameLst>
                                      </p:cBhvr>
                                      <p:to>
                                        <p:strVal val="visible"/>
                                      </p:to>
                                    </p:set>
                                    <p:animEffect transition="in" filter="strips(downRight)">
                                      <p:cBhvr>
                                        <p:cTn id="48" dur="500"/>
                                        <p:tgtEl>
                                          <p:spTgt spid="190479"/>
                                        </p:tgtEl>
                                      </p:cBhvr>
                                    </p:animEffect>
                                  </p:childTnLst>
                                </p:cTn>
                              </p:par>
                            </p:childTnLst>
                          </p:cTn>
                        </p:par>
                        <p:par>
                          <p:cTn id="49" fill="hold">
                            <p:stCondLst>
                              <p:cond delay="500"/>
                            </p:stCondLst>
                            <p:childTnLst>
                              <p:par>
                                <p:cTn id="50" presetID="22" presetClass="entr" presetSubtype="8" fill="hold" grpId="0" nodeType="afterEffect">
                                  <p:stCondLst>
                                    <p:cond delay="1000"/>
                                  </p:stCondLst>
                                  <p:childTnLst>
                                    <p:set>
                                      <p:cBhvr>
                                        <p:cTn id="51" dur="1" fill="hold">
                                          <p:stCondLst>
                                            <p:cond delay="0"/>
                                          </p:stCondLst>
                                        </p:cTn>
                                        <p:tgtEl>
                                          <p:spTgt spid="190481"/>
                                        </p:tgtEl>
                                        <p:attrNameLst>
                                          <p:attrName>style.visibility</p:attrName>
                                        </p:attrNameLst>
                                      </p:cBhvr>
                                      <p:to>
                                        <p:strVal val="visible"/>
                                      </p:to>
                                    </p:set>
                                    <p:animEffect transition="in" filter="wipe(left)">
                                      <p:cBhvr>
                                        <p:cTn id="52" dur="500"/>
                                        <p:tgtEl>
                                          <p:spTgt spid="190481"/>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grpId="0" nodeType="clickEffect">
                                  <p:stCondLst>
                                    <p:cond delay="0"/>
                                  </p:stCondLst>
                                  <p:childTnLst>
                                    <p:set>
                                      <p:cBhvr>
                                        <p:cTn id="56" dur="1" fill="hold">
                                          <p:stCondLst>
                                            <p:cond delay="0"/>
                                          </p:stCondLst>
                                        </p:cTn>
                                        <p:tgtEl>
                                          <p:spTgt spid="190480"/>
                                        </p:tgtEl>
                                        <p:attrNameLst>
                                          <p:attrName>style.visibility</p:attrName>
                                        </p:attrNameLst>
                                      </p:cBhvr>
                                      <p:to>
                                        <p:strVal val="visible"/>
                                      </p:to>
                                    </p:set>
                                    <p:animEffect transition="in" filter="strips(upRight)">
                                      <p:cBhvr>
                                        <p:cTn id="57" dur="500"/>
                                        <p:tgtEl>
                                          <p:spTgt spid="190480"/>
                                        </p:tgtEl>
                                      </p:cBhvr>
                                    </p:animEffect>
                                  </p:childTnLst>
                                </p:cTn>
                              </p:par>
                            </p:childTnLst>
                          </p:cTn>
                        </p:par>
                        <p:par>
                          <p:cTn id="58" fill="hold">
                            <p:stCondLst>
                              <p:cond delay="500"/>
                            </p:stCondLst>
                            <p:childTnLst>
                              <p:par>
                                <p:cTn id="59" presetID="22" presetClass="entr" presetSubtype="8" fill="hold" grpId="0" nodeType="afterEffect">
                                  <p:stCondLst>
                                    <p:cond delay="1000"/>
                                  </p:stCondLst>
                                  <p:childTnLst>
                                    <p:set>
                                      <p:cBhvr>
                                        <p:cTn id="60" dur="1" fill="hold">
                                          <p:stCondLst>
                                            <p:cond delay="0"/>
                                          </p:stCondLst>
                                        </p:cTn>
                                        <p:tgtEl>
                                          <p:spTgt spid="190482"/>
                                        </p:tgtEl>
                                        <p:attrNameLst>
                                          <p:attrName>style.visibility</p:attrName>
                                        </p:attrNameLst>
                                      </p:cBhvr>
                                      <p:to>
                                        <p:strVal val="visible"/>
                                      </p:to>
                                    </p:set>
                                    <p:animEffect transition="in" filter="wipe(left)">
                                      <p:cBhvr>
                                        <p:cTn id="61" dur="500"/>
                                        <p:tgtEl>
                                          <p:spTgt spid="19048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90483"/>
                                        </p:tgtEl>
                                        <p:attrNameLst>
                                          <p:attrName>style.visibility</p:attrName>
                                        </p:attrNameLst>
                                      </p:cBhvr>
                                      <p:to>
                                        <p:strVal val="visible"/>
                                      </p:to>
                                    </p:set>
                                    <p:animEffect transition="in" filter="wipe(left)">
                                      <p:cBhvr>
                                        <p:cTn id="66" dur="500"/>
                                        <p:tgtEl>
                                          <p:spTgt spid="19048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90484"/>
                                        </p:tgtEl>
                                        <p:attrNameLst>
                                          <p:attrName>style.visibility</p:attrName>
                                        </p:attrNameLst>
                                      </p:cBhvr>
                                      <p:to>
                                        <p:strVal val="visible"/>
                                      </p:to>
                                    </p:set>
                                    <p:animEffect transition="in" filter="wipe(left)">
                                      <p:cBhvr>
                                        <p:cTn id="71" dur="500"/>
                                        <p:tgtEl>
                                          <p:spTgt spid="19048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90485"/>
                                        </p:tgtEl>
                                        <p:attrNameLst>
                                          <p:attrName>style.visibility</p:attrName>
                                        </p:attrNameLst>
                                      </p:cBhvr>
                                      <p:to>
                                        <p:strVal val="visible"/>
                                      </p:to>
                                    </p:set>
                                    <p:animEffect transition="in" filter="wipe(left)">
                                      <p:cBhvr>
                                        <p:cTn id="76" dur="500"/>
                                        <p:tgtEl>
                                          <p:spTgt spid="19048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90486"/>
                                        </p:tgtEl>
                                        <p:attrNameLst>
                                          <p:attrName>style.visibility</p:attrName>
                                        </p:attrNameLst>
                                      </p:cBhvr>
                                      <p:to>
                                        <p:strVal val="visible"/>
                                      </p:to>
                                    </p:set>
                                    <p:animEffect transition="in" filter="wipe(left)">
                                      <p:cBhvr>
                                        <p:cTn id="81" dur="500"/>
                                        <p:tgtEl>
                                          <p:spTgt spid="19048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90487"/>
                                        </p:tgtEl>
                                        <p:attrNameLst>
                                          <p:attrName>style.visibility</p:attrName>
                                        </p:attrNameLst>
                                      </p:cBhvr>
                                      <p:to>
                                        <p:strVal val="visible"/>
                                      </p:to>
                                    </p:set>
                                    <p:animEffect transition="in" filter="wipe(left)">
                                      <p:cBhvr>
                                        <p:cTn id="86" dur="500"/>
                                        <p:tgtEl>
                                          <p:spTgt spid="19048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90488"/>
                                        </p:tgtEl>
                                        <p:attrNameLst>
                                          <p:attrName>style.visibility</p:attrName>
                                        </p:attrNameLst>
                                      </p:cBhvr>
                                      <p:to>
                                        <p:strVal val="visible"/>
                                      </p:to>
                                    </p:set>
                                    <p:animEffect transition="in" filter="wipe(left)">
                                      <p:cBhvr>
                                        <p:cTn id="91" dur="500"/>
                                        <p:tgtEl>
                                          <p:spTgt spid="190488"/>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190493"/>
                                        </p:tgtEl>
                                        <p:attrNameLst>
                                          <p:attrName>style.visibility</p:attrName>
                                        </p:attrNameLst>
                                      </p:cBhvr>
                                      <p:to>
                                        <p:strVal val="visible"/>
                                      </p:to>
                                    </p:set>
                                    <p:anim calcmode="lin" valueType="num">
                                      <p:cBhvr additive="base">
                                        <p:cTn id="96" dur="500" fill="hold"/>
                                        <p:tgtEl>
                                          <p:spTgt spid="190493"/>
                                        </p:tgtEl>
                                        <p:attrNameLst>
                                          <p:attrName>ppt_x</p:attrName>
                                        </p:attrNameLst>
                                      </p:cBhvr>
                                      <p:tavLst>
                                        <p:tav tm="0">
                                          <p:val>
                                            <p:strVal val="0-#ppt_w/2"/>
                                          </p:val>
                                        </p:tav>
                                        <p:tav tm="100000">
                                          <p:val>
                                            <p:strVal val="#ppt_x"/>
                                          </p:val>
                                        </p:tav>
                                      </p:tavLst>
                                    </p:anim>
                                    <p:anim calcmode="lin" valueType="num">
                                      <p:cBhvr additive="base">
                                        <p:cTn id="97" dur="500" fill="hold"/>
                                        <p:tgtEl>
                                          <p:spTgt spid="190493"/>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8" fill="hold" nodeType="clickEffect">
                                  <p:stCondLst>
                                    <p:cond delay="0"/>
                                  </p:stCondLst>
                                  <p:childTnLst>
                                    <p:set>
                                      <p:cBhvr>
                                        <p:cTn id="101" dur="1" fill="hold">
                                          <p:stCondLst>
                                            <p:cond delay="0"/>
                                          </p:stCondLst>
                                        </p:cTn>
                                        <p:tgtEl>
                                          <p:spTgt spid="190494"/>
                                        </p:tgtEl>
                                        <p:attrNameLst>
                                          <p:attrName>style.visibility</p:attrName>
                                        </p:attrNameLst>
                                      </p:cBhvr>
                                      <p:to>
                                        <p:strVal val="visible"/>
                                      </p:to>
                                    </p:set>
                                    <p:anim calcmode="lin" valueType="num">
                                      <p:cBhvr additive="base">
                                        <p:cTn id="102" dur="500" fill="hold"/>
                                        <p:tgtEl>
                                          <p:spTgt spid="190494"/>
                                        </p:tgtEl>
                                        <p:attrNameLst>
                                          <p:attrName>ppt_x</p:attrName>
                                        </p:attrNameLst>
                                      </p:cBhvr>
                                      <p:tavLst>
                                        <p:tav tm="0">
                                          <p:val>
                                            <p:strVal val="0-#ppt_w/2"/>
                                          </p:val>
                                        </p:tav>
                                        <p:tav tm="100000">
                                          <p:val>
                                            <p:strVal val="#ppt_x"/>
                                          </p:val>
                                        </p:tav>
                                      </p:tavLst>
                                    </p:anim>
                                    <p:anim calcmode="lin" valueType="num">
                                      <p:cBhvr additive="base">
                                        <p:cTn id="103" dur="500" fill="hold"/>
                                        <p:tgtEl>
                                          <p:spTgt spid="190494"/>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190497"/>
                                        </p:tgtEl>
                                        <p:attrNameLst>
                                          <p:attrName>style.visibility</p:attrName>
                                        </p:attrNameLst>
                                      </p:cBhvr>
                                      <p:to>
                                        <p:strVal val="visible"/>
                                      </p:to>
                                    </p:set>
                                    <p:anim calcmode="lin" valueType="num">
                                      <p:cBhvr additive="base">
                                        <p:cTn id="108" dur="500" fill="hold"/>
                                        <p:tgtEl>
                                          <p:spTgt spid="190497"/>
                                        </p:tgtEl>
                                        <p:attrNameLst>
                                          <p:attrName>ppt_x</p:attrName>
                                        </p:attrNameLst>
                                      </p:cBhvr>
                                      <p:tavLst>
                                        <p:tav tm="0">
                                          <p:val>
                                            <p:strVal val="0-#ppt_w/2"/>
                                          </p:val>
                                        </p:tav>
                                        <p:tav tm="100000">
                                          <p:val>
                                            <p:strVal val="#ppt_x"/>
                                          </p:val>
                                        </p:tav>
                                      </p:tavLst>
                                    </p:anim>
                                    <p:anim calcmode="lin" valueType="num">
                                      <p:cBhvr additive="base">
                                        <p:cTn id="109" dur="500" fill="hold"/>
                                        <p:tgtEl>
                                          <p:spTgt spid="190497"/>
                                        </p:tgtEl>
                                        <p:attrNameLst>
                                          <p:attrName>ppt_y</p:attrName>
                                        </p:attrNameLst>
                                      </p:cBhvr>
                                      <p:tavLst>
                                        <p:tav tm="0">
                                          <p:val>
                                            <p:strVal val="#ppt_y"/>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90489"/>
                                        </p:tgtEl>
                                        <p:attrNameLst>
                                          <p:attrName>style.visibility</p:attrName>
                                        </p:attrNameLst>
                                      </p:cBhvr>
                                      <p:to>
                                        <p:strVal val="visible"/>
                                      </p:to>
                                    </p:set>
                                    <p:animEffect transition="in" filter="wipe(left)">
                                      <p:cBhvr>
                                        <p:cTn id="114" dur="500"/>
                                        <p:tgtEl>
                                          <p:spTgt spid="190489"/>
                                        </p:tgtEl>
                                      </p:cBhvr>
                                    </p:animEffect>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nodeType="clickEffect">
                                  <p:stCondLst>
                                    <p:cond delay="0"/>
                                  </p:stCondLst>
                                  <p:childTnLst>
                                    <p:set>
                                      <p:cBhvr>
                                        <p:cTn id="118" dur="1" fill="hold">
                                          <p:stCondLst>
                                            <p:cond delay="0"/>
                                          </p:stCondLst>
                                        </p:cTn>
                                        <p:tgtEl>
                                          <p:spTgt spid="190500"/>
                                        </p:tgtEl>
                                        <p:attrNameLst>
                                          <p:attrName>style.visibility</p:attrName>
                                        </p:attrNameLst>
                                      </p:cBhvr>
                                      <p:to>
                                        <p:strVal val="visible"/>
                                      </p:to>
                                    </p:set>
                                    <p:anim calcmode="lin" valueType="num">
                                      <p:cBhvr additive="base">
                                        <p:cTn id="119" dur="500" fill="hold"/>
                                        <p:tgtEl>
                                          <p:spTgt spid="190500"/>
                                        </p:tgtEl>
                                        <p:attrNameLst>
                                          <p:attrName>ppt_x</p:attrName>
                                        </p:attrNameLst>
                                      </p:cBhvr>
                                      <p:tavLst>
                                        <p:tav tm="0">
                                          <p:val>
                                            <p:strVal val="0-#ppt_w/2"/>
                                          </p:val>
                                        </p:tav>
                                        <p:tav tm="100000">
                                          <p:val>
                                            <p:strVal val="#ppt_x"/>
                                          </p:val>
                                        </p:tav>
                                      </p:tavLst>
                                    </p:anim>
                                    <p:anim calcmode="lin" valueType="num">
                                      <p:cBhvr additive="base">
                                        <p:cTn id="120" dur="500" fill="hold"/>
                                        <p:tgtEl>
                                          <p:spTgt spid="190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5" grpId="0" animBg="1"/>
      <p:bldP spid="190476" grpId="0" animBg="1"/>
      <p:bldP spid="190477" grpId="0" autoUpdateAnimBg="0"/>
      <p:bldP spid="190478" grpId="0" autoUpdateAnimBg="0"/>
      <p:bldP spid="190479" grpId="0" animBg="1"/>
      <p:bldP spid="190480" grpId="0" animBg="1"/>
      <p:bldP spid="190481" grpId="0" autoUpdateAnimBg="0"/>
      <p:bldP spid="190482" grpId="0" autoUpdateAnimBg="0"/>
      <p:bldP spid="190483" grpId="0" autoUpdateAnimBg="0"/>
      <p:bldP spid="190484" grpId="0" autoUpdateAnimBg="0"/>
      <p:bldP spid="190485" grpId="0" autoUpdateAnimBg="0"/>
      <p:bldP spid="190486" grpId="0" animBg="1"/>
      <p:bldP spid="190487" grpId="0" autoUpdateAnimBg="0"/>
      <p:bldP spid="190488" grpId="0" autoUpdateAnimBg="0"/>
      <p:bldP spid="190489" grpId="0" autoUpdateAnimBg="0"/>
      <p:bldP spid="190492" grpId="0" autoUpdateAnimBg="0"/>
      <p:bldP spid="1904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0" name="Group 2"/>
          <p:cNvGrpSpPr/>
          <p:nvPr/>
        </p:nvGrpSpPr>
        <p:grpSpPr bwMode="auto">
          <a:xfrm>
            <a:off x="3276600" y="4495800"/>
            <a:ext cx="533400" cy="609600"/>
            <a:chOff x="1392" y="1440"/>
            <a:chExt cx="336" cy="384"/>
          </a:xfrm>
        </p:grpSpPr>
        <p:sp>
          <p:nvSpPr>
            <p:cNvPr id="191491" name="Rectangle 3"/>
            <p:cNvSpPr>
              <a:spLocks noChangeArrowheads="1"/>
            </p:cNvSpPr>
            <p:nvPr/>
          </p:nvSpPr>
          <p:spPr bwMode="auto">
            <a:xfrm>
              <a:off x="1392" y="1728"/>
              <a:ext cx="288" cy="96"/>
            </a:xfrm>
            <a:prstGeom prst="rect">
              <a:avLst/>
            </a:prstGeom>
            <a:solidFill>
              <a:srgbClr val="FF6600"/>
            </a:solidFill>
            <a:ln w="28575">
              <a:solidFill>
                <a:schemeClr val="tx1"/>
              </a:solidFill>
              <a:miter lim="800000"/>
            </a:ln>
          </p:spPr>
          <p:txBody>
            <a:bodyPr wrap="none" lIns="90000" tIns="46800" rIns="90000" bIns="46800" anchor="ctr"/>
            <a:lstStyle/>
            <a:p>
              <a:endParaRPr lang="zh-CN" altLang="en-US"/>
            </a:p>
          </p:txBody>
        </p:sp>
        <p:sp>
          <p:nvSpPr>
            <p:cNvPr id="191492" name="Text Box 4"/>
            <p:cNvSpPr txBox="1">
              <a:spLocks noChangeArrowheads="1"/>
            </p:cNvSpPr>
            <p:nvPr/>
          </p:nvSpPr>
          <p:spPr bwMode="auto">
            <a:xfrm>
              <a:off x="1422" y="1440"/>
              <a:ext cx="30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dirty="0" err="1">
                  <a:latin typeface="Times New Roman" panose="02020603050405020304" pitchFamily="18" charset="0"/>
                </a:rPr>
                <a:t>R</a:t>
              </a:r>
              <a:r>
                <a:rPr kumimoji="1" lang="en-US" altLang="zh-CN" sz="2400" i="0" baseline="-25000" dirty="0" err="1">
                  <a:latin typeface="Times New Roman" panose="02020603050405020304" pitchFamily="18" charset="0"/>
                </a:rPr>
                <a:t>b</a:t>
              </a:r>
              <a:endParaRPr kumimoji="1" lang="en-US" altLang="zh-CN" sz="2400" i="0" dirty="0">
                <a:latin typeface="Times New Roman" panose="02020603050405020304" pitchFamily="18" charset="0"/>
              </a:endParaRPr>
            </a:p>
          </p:txBody>
        </p:sp>
      </p:grpSp>
      <p:grpSp>
        <p:nvGrpSpPr>
          <p:cNvPr id="191493" name="Group 5"/>
          <p:cNvGrpSpPr/>
          <p:nvPr/>
        </p:nvGrpSpPr>
        <p:grpSpPr bwMode="auto">
          <a:xfrm>
            <a:off x="4548188" y="4343400"/>
            <a:ext cx="557212" cy="1562100"/>
            <a:chOff x="2193" y="1344"/>
            <a:chExt cx="351" cy="984"/>
          </a:xfrm>
        </p:grpSpPr>
        <p:sp>
          <p:nvSpPr>
            <p:cNvPr id="191494" name="Rectangle 6"/>
            <p:cNvSpPr>
              <a:spLocks noChangeArrowheads="1"/>
            </p:cNvSpPr>
            <p:nvPr/>
          </p:nvSpPr>
          <p:spPr bwMode="auto">
            <a:xfrm>
              <a:off x="2448" y="1680"/>
              <a:ext cx="96" cy="288"/>
            </a:xfrm>
            <a:prstGeom prst="rect">
              <a:avLst/>
            </a:prstGeom>
            <a:solidFill>
              <a:srgbClr val="FF6600"/>
            </a:solidFill>
            <a:ln w="28575">
              <a:solidFill>
                <a:schemeClr val="tx1"/>
              </a:solidFill>
              <a:miter lim="800000"/>
            </a:ln>
          </p:spPr>
          <p:txBody>
            <a:bodyPr wrap="none" lIns="90000" tIns="46800" rIns="90000" bIns="46800" anchor="ctr"/>
            <a:lstStyle/>
            <a:p>
              <a:endParaRPr lang="zh-CN" altLang="en-US"/>
            </a:p>
          </p:txBody>
        </p:sp>
        <p:sp>
          <p:nvSpPr>
            <p:cNvPr id="191495" name="Line 7"/>
            <p:cNvSpPr>
              <a:spLocks noChangeShapeType="1"/>
            </p:cNvSpPr>
            <p:nvPr/>
          </p:nvSpPr>
          <p:spPr bwMode="auto">
            <a:xfrm>
              <a:off x="2496" y="1968"/>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496" name="Line 8"/>
            <p:cNvSpPr>
              <a:spLocks noChangeShapeType="1"/>
            </p:cNvSpPr>
            <p:nvPr/>
          </p:nvSpPr>
          <p:spPr bwMode="auto">
            <a:xfrm flipV="1">
              <a:off x="2496" y="1344"/>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497" name="Text Box 9"/>
            <p:cNvSpPr txBox="1">
              <a:spLocks noChangeArrowheads="1"/>
            </p:cNvSpPr>
            <p:nvPr/>
          </p:nvSpPr>
          <p:spPr bwMode="auto">
            <a:xfrm>
              <a:off x="2193" y="1632"/>
              <a:ext cx="299"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R</a:t>
              </a:r>
              <a:r>
                <a:rPr kumimoji="1" lang="en-US" altLang="zh-CN" sz="2400" i="0" baseline="-25000">
                  <a:latin typeface="Times New Roman" panose="02020603050405020304" pitchFamily="18" charset="0"/>
                </a:rPr>
                <a:t>c</a:t>
              </a:r>
              <a:endParaRPr kumimoji="1" lang="en-US" altLang="zh-CN" sz="2400" i="0">
                <a:latin typeface="Times New Roman" panose="02020603050405020304" pitchFamily="18" charset="0"/>
              </a:endParaRPr>
            </a:p>
          </p:txBody>
        </p:sp>
        <p:sp>
          <p:nvSpPr>
            <p:cNvPr id="191498" name="Oval 10"/>
            <p:cNvSpPr>
              <a:spLocks noChangeArrowheads="1"/>
            </p:cNvSpPr>
            <p:nvPr/>
          </p:nvSpPr>
          <p:spPr bwMode="auto">
            <a:xfrm>
              <a:off x="2472" y="1344"/>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sp>
          <p:nvSpPr>
            <p:cNvPr id="191499" name="Oval 11"/>
            <p:cNvSpPr>
              <a:spLocks noChangeArrowheads="1"/>
            </p:cNvSpPr>
            <p:nvPr/>
          </p:nvSpPr>
          <p:spPr bwMode="auto">
            <a:xfrm>
              <a:off x="2472" y="2280"/>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pSp>
      <p:grpSp>
        <p:nvGrpSpPr>
          <p:cNvPr id="191500" name="Group 12"/>
          <p:cNvGrpSpPr/>
          <p:nvPr/>
        </p:nvGrpSpPr>
        <p:grpSpPr bwMode="auto">
          <a:xfrm>
            <a:off x="2609850" y="4991100"/>
            <a:ext cx="3409950" cy="1257300"/>
            <a:chOff x="1548" y="3144"/>
            <a:chExt cx="2148" cy="792"/>
          </a:xfrm>
        </p:grpSpPr>
        <p:grpSp>
          <p:nvGrpSpPr>
            <p:cNvPr id="191501" name="Group 13"/>
            <p:cNvGrpSpPr/>
            <p:nvPr/>
          </p:nvGrpSpPr>
          <p:grpSpPr bwMode="auto">
            <a:xfrm>
              <a:off x="1680" y="3144"/>
              <a:ext cx="48" cy="576"/>
              <a:chOff x="1104" y="1752"/>
              <a:chExt cx="48" cy="576"/>
            </a:xfrm>
          </p:grpSpPr>
          <p:sp>
            <p:nvSpPr>
              <p:cNvPr id="191502" name="Oval 14"/>
              <p:cNvSpPr>
                <a:spLocks noChangeArrowheads="1"/>
              </p:cNvSpPr>
              <p:nvPr/>
            </p:nvSpPr>
            <p:spPr bwMode="auto">
              <a:xfrm>
                <a:off x="1104" y="1752"/>
                <a:ext cx="48" cy="48"/>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1503" name="Oval 15"/>
              <p:cNvSpPr>
                <a:spLocks noChangeArrowheads="1"/>
              </p:cNvSpPr>
              <p:nvPr/>
            </p:nvSpPr>
            <p:spPr bwMode="auto">
              <a:xfrm>
                <a:off x="1104" y="2280"/>
                <a:ext cx="48" cy="48"/>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1504" name="Line 16"/>
              <p:cNvSpPr>
                <a:spLocks noChangeShapeType="1"/>
              </p:cNvSpPr>
              <p:nvPr/>
            </p:nvSpPr>
            <p:spPr bwMode="auto">
              <a:xfrm flipV="1">
                <a:off x="1128" y="1788"/>
                <a:ext cx="0"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05" name="Line 17"/>
              <p:cNvSpPr>
                <a:spLocks noChangeShapeType="1"/>
              </p:cNvSpPr>
              <p:nvPr/>
            </p:nvSpPr>
            <p:spPr bwMode="auto">
              <a:xfrm>
                <a:off x="1128" y="2136"/>
                <a:ext cx="0"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91506" name="Group 18"/>
            <p:cNvGrpSpPr/>
            <p:nvPr/>
          </p:nvGrpSpPr>
          <p:grpSpPr bwMode="auto">
            <a:xfrm>
              <a:off x="1548" y="3168"/>
              <a:ext cx="2148" cy="768"/>
              <a:chOff x="972" y="1776"/>
              <a:chExt cx="2148" cy="768"/>
            </a:xfrm>
          </p:grpSpPr>
          <p:sp>
            <p:nvSpPr>
              <p:cNvPr id="191507" name="Line 19"/>
              <p:cNvSpPr>
                <a:spLocks noChangeShapeType="1"/>
              </p:cNvSpPr>
              <p:nvPr/>
            </p:nvSpPr>
            <p:spPr bwMode="auto">
              <a:xfrm flipH="1">
                <a:off x="1152" y="1776"/>
                <a:ext cx="2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08" name="Line 20"/>
              <p:cNvSpPr>
                <a:spLocks noChangeShapeType="1"/>
              </p:cNvSpPr>
              <p:nvPr/>
            </p:nvSpPr>
            <p:spPr bwMode="auto">
              <a:xfrm>
                <a:off x="1152" y="2304"/>
                <a:ext cx="196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91509" name="Group 21"/>
              <p:cNvGrpSpPr/>
              <p:nvPr/>
            </p:nvGrpSpPr>
            <p:grpSpPr bwMode="auto">
              <a:xfrm>
                <a:off x="2880" y="2304"/>
                <a:ext cx="192" cy="240"/>
                <a:chOff x="2112" y="2256"/>
                <a:chExt cx="192" cy="240"/>
              </a:xfrm>
            </p:grpSpPr>
            <p:sp>
              <p:nvSpPr>
                <p:cNvPr id="191510" name="Line 22"/>
                <p:cNvSpPr>
                  <a:spLocks noChangeShapeType="1"/>
                </p:cNvSpPr>
                <p:nvPr/>
              </p:nvSpPr>
              <p:spPr bwMode="auto">
                <a:xfrm>
                  <a:off x="2208" y="2256"/>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11" name="Line 23"/>
                <p:cNvSpPr>
                  <a:spLocks noChangeShapeType="1"/>
                </p:cNvSpPr>
                <p:nvPr/>
              </p:nvSpPr>
              <p:spPr bwMode="auto">
                <a:xfrm>
                  <a:off x="2112" y="2496"/>
                  <a:ext cx="19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1512" name="Text Box 24"/>
              <p:cNvSpPr txBox="1">
                <a:spLocks noChangeArrowheads="1"/>
              </p:cNvSpPr>
              <p:nvPr/>
            </p:nvSpPr>
            <p:spPr bwMode="auto">
              <a:xfrm>
                <a:off x="972" y="1872"/>
                <a:ext cx="41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id1</a:t>
                </a:r>
                <a:endParaRPr kumimoji="1" lang="en-US" altLang="zh-CN" sz="2400" i="0">
                  <a:latin typeface="Times New Roman" panose="02020603050405020304" pitchFamily="18" charset="0"/>
                </a:endParaRPr>
              </a:p>
            </p:txBody>
          </p:sp>
          <p:sp>
            <p:nvSpPr>
              <p:cNvPr id="191513" name="Oval 25"/>
              <p:cNvSpPr>
                <a:spLocks noChangeArrowheads="1"/>
              </p:cNvSpPr>
              <p:nvPr/>
            </p:nvSpPr>
            <p:spPr bwMode="auto">
              <a:xfrm>
                <a:off x="2940" y="2280"/>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pSp>
      </p:grpSp>
      <p:grpSp>
        <p:nvGrpSpPr>
          <p:cNvPr id="191514" name="Group 26"/>
          <p:cNvGrpSpPr/>
          <p:nvPr/>
        </p:nvGrpSpPr>
        <p:grpSpPr bwMode="auto">
          <a:xfrm>
            <a:off x="5145088" y="4343400"/>
            <a:ext cx="569912" cy="1562100"/>
            <a:chOff x="2569" y="1344"/>
            <a:chExt cx="359" cy="984"/>
          </a:xfrm>
        </p:grpSpPr>
        <p:grpSp>
          <p:nvGrpSpPr>
            <p:cNvPr id="191515" name="Group 27"/>
            <p:cNvGrpSpPr/>
            <p:nvPr/>
          </p:nvGrpSpPr>
          <p:grpSpPr bwMode="auto">
            <a:xfrm>
              <a:off x="2832" y="1344"/>
              <a:ext cx="96" cy="984"/>
              <a:chOff x="2736" y="1344"/>
              <a:chExt cx="96" cy="984"/>
            </a:xfrm>
          </p:grpSpPr>
          <p:sp>
            <p:nvSpPr>
              <p:cNvPr id="191516" name="Rectangle 28"/>
              <p:cNvSpPr>
                <a:spLocks noChangeArrowheads="1"/>
              </p:cNvSpPr>
              <p:nvPr/>
            </p:nvSpPr>
            <p:spPr bwMode="auto">
              <a:xfrm>
                <a:off x="2736" y="1680"/>
                <a:ext cx="96" cy="288"/>
              </a:xfrm>
              <a:prstGeom prst="rect">
                <a:avLst/>
              </a:prstGeom>
              <a:solidFill>
                <a:srgbClr val="00FFFF"/>
              </a:solidFill>
              <a:ln w="28575">
                <a:solidFill>
                  <a:schemeClr val="tx1"/>
                </a:solidFill>
                <a:miter lim="800000"/>
              </a:ln>
            </p:spPr>
            <p:txBody>
              <a:bodyPr wrap="none" lIns="90000" tIns="46800" rIns="90000" bIns="46800" anchor="ctr"/>
              <a:lstStyle/>
              <a:p>
                <a:endParaRPr lang="zh-CN" altLang="en-US"/>
              </a:p>
            </p:txBody>
          </p:sp>
          <p:sp>
            <p:nvSpPr>
              <p:cNvPr id="191517" name="Line 29"/>
              <p:cNvSpPr>
                <a:spLocks noChangeShapeType="1"/>
              </p:cNvSpPr>
              <p:nvPr/>
            </p:nvSpPr>
            <p:spPr bwMode="auto">
              <a:xfrm flipV="1">
                <a:off x="2784" y="1344"/>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18" name="Line 30"/>
              <p:cNvSpPr>
                <a:spLocks noChangeShapeType="1"/>
              </p:cNvSpPr>
              <p:nvPr/>
            </p:nvSpPr>
            <p:spPr bwMode="auto">
              <a:xfrm>
                <a:off x="2784" y="1968"/>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19" name="Oval 31"/>
              <p:cNvSpPr>
                <a:spLocks noChangeArrowheads="1"/>
              </p:cNvSpPr>
              <p:nvPr/>
            </p:nvSpPr>
            <p:spPr bwMode="auto">
              <a:xfrm>
                <a:off x="2760" y="2280"/>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pSp>
        <p:graphicFrame>
          <p:nvGraphicFramePr>
            <p:cNvPr id="191520" name="Object 32"/>
            <p:cNvGraphicFramePr>
              <a:graphicFrameLocks noChangeAspect="1"/>
            </p:cNvGraphicFramePr>
            <p:nvPr/>
          </p:nvGraphicFramePr>
          <p:xfrm>
            <a:off x="2569" y="1573"/>
            <a:ext cx="311" cy="443"/>
          </p:xfrm>
          <a:graphic>
            <a:graphicData uri="http://schemas.openxmlformats.org/presentationml/2006/ole">
              <mc:AlternateContent xmlns:mc="http://schemas.openxmlformats.org/markup-compatibility/2006">
                <mc:Choice xmlns:v="urn:schemas-microsoft-com:vml" Requires="v">
                  <p:oleObj spid="_x0000_s10241" name="公式" r:id="rId1" imgW="5791200" imgH="8229600" progId="Equation.3">
                    <p:embed/>
                  </p:oleObj>
                </mc:Choice>
                <mc:Fallback>
                  <p:oleObj name="公式" r:id="rId1" imgW="5791200" imgH="8229600" progId="Equation.3">
                    <p:embed/>
                    <p:pic>
                      <p:nvPicPr>
                        <p:cNvPr id="0" name="图片 10240"/>
                        <p:cNvPicPr>
                          <a:picLocks noChangeAspect="1"/>
                        </p:cNvPicPr>
                        <p:nvPr/>
                      </p:nvPicPr>
                      <p:blipFill>
                        <a:blip r:embed="rId2"/>
                        <a:stretch>
                          <a:fillRect/>
                        </a:stretch>
                      </p:blipFill>
                      <p:spPr>
                        <a:xfrm>
                          <a:off x="2569" y="1573"/>
                          <a:ext cx="311" cy="443"/>
                        </a:xfrm>
                        <a:prstGeom prst="rect">
                          <a:avLst/>
                        </a:prstGeom>
                        <a:noFill/>
                        <a:ln w="9525">
                          <a:noFill/>
                        </a:ln>
                      </p:spPr>
                    </p:pic>
                  </p:oleObj>
                </mc:Fallback>
              </mc:AlternateContent>
            </a:graphicData>
          </a:graphic>
        </p:graphicFrame>
      </p:grpSp>
      <p:sp>
        <p:nvSpPr>
          <p:cNvPr id="191521" name="Line 33"/>
          <p:cNvSpPr>
            <a:spLocks noChangeShapeType="1"/>
          </p:cNvSpPr>
          <p:nvPr/>
        </p:nvSpPr>
        <p:spPr bwMode="auto">
          <a:xfrm>
            <a:off x="4572000" y="4362450"/>
            <a:ext cx="1066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91522" name="Group 34"/>
          <p:cNvGrpSpPr/>
          <p:nvPr/>
        </p:nvGrpSpPr>
        <p:grpSpPr bwMode="auto">
          <a:xfrm>
            <a:off x="5638800" y="3794125"/>
            <a:ext cx="447675" cy="549275"/>
            <a:chOff x="2880" y="998"/>
            <a:chExt cx="282" cy="346"/>
          </a:xfrm>
        </p:grpSpPr>
        <p:sp>
          <p:nvSpPr>
            <p:cNvPr id="191523" name="Rectangle 35"/>
            <p:cNvSpPr>
              <a:spLocks noChangeArrowheads="1"/>
            </p:cNvSpPr>
            <p:nvPr/>
          </p:nvSpPr>
          <p:spPr bwMode="auto">
            <a:xfrm>
              <a:off x="2880" y="998"/>
              <a:ext cx="28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000" i="0">
                  <a:latin typeface="Times New Roman" panose="02020603050405020304" pitchFamily="18" charset="0"/>
                </a:rPr>
                <a:t>U</a:t>
              </a:r>
              <a:r>
                <a:rPr kumimoji="1" lang="en-US" altLang="zh-CN" sz="2000" i="0" baseline="-25000">
                  <a:latin typeface="Times New Roman" panose="02020603050405020304" pitchFamily="18" charset="0"/>
                </a:rPr>
                <a:t>o</a:t>
              </a:r>
              <a:endParaRPr kumimoji="1" lang="en-US" altLang="zh-CN" sz="2000" i="0" baseline="-25000">
                <a:latin typeface="Times New Roman" panose="02020603050405020304" pitchFamily="18" charset="0"/>
              </a:endParaRPr>
            </a:p>
          </p:txBody>
        </p:sp>
        <p:sp>
          <p:nvSpPr>
            <p:cNvPr id="191524" name="Line 36"/>
            <p:cNvSpPr>
              <a:spLocks noChangeShapeType="1"/>
            </p:cNvSpPr>
            <p:nvPr/>
          </p:nvSpPr>
          <p:spPr bwMode="auto">
            <a:xfrm flipH="1">
              <a:off x="2880" y="1200"/>
              <a:ext cx="48" cy="144"/>
            </a:xfrm>
            <a:prstGeom prst="line">
              <a:avLst/>
            </a:prstGeom>
            <a:noFill/>
            <a:ln w="28575">
              <a:solidFill>
                <a:schemeClr val="tx1"/>
              </a:solidFill>
              <a:round/>
              <a:tailEnd type="triangle" w="sm" len="sm"/>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25" name="Line 37"/>
            <p:cNvSpPr>
              <a:spLocks noChangeShapeType="1"/>
            </p:cNvSpPr>
            <p:nvPr/>
          </p:nvSpPr>
          <p:spPr bwMode="auto">
            <a:xfrm>
              <a:off x="3048" y="1200"/>
              <a:ext cx="48" cy="144"/>
            </a:xfrm>
            <a:prstGeom prst="line">
              <a:avLst/>
            </a:prstGeom>
            <a:noFill/>
            <a:ln w="28575">
              <a:solidFill>
                <a:schemeClr val="tx1"/>
              </a:solidFill>
              <a:round/>
              <a:tailEnd type="triangle" w="sm" len="sm"/>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1527" name="Text Box 39"/>
          <p:cNvSpPr txBox="1">
            <a:spLocks noChangeArrowheads="1"/>
          </p:cNvSpPr>
          <p:nvPr/>
        </p:nvSpPr>
        <p:spPr bwMode="auto">
          <a:xfrm>
            <a:off x="48026" y="144524"/>
            <a:ext cx="4737493" cy="52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800" b="1" i="0" dirty="0">
                <a:solidFill>
                  <a:schemeClr val="folHlink"/>
                </a:solidFill>
                <a:latin typeface="华文楷体" panose="02010600040101010101" pitchFamily="2" charset="-122"/>
                <a:ea typeface="华文楷体" panose="02010600040101010101" pitchFamily="2" charset="-122"/>
              </a:rPr>
              <a:t>2.</a:t>
            </a:r>
            <a:r>
              <a:rPr kumimoji="1" lang="zh-CN" altLang="en-US" sz="2800" b="1" i="0" dirty="0">
                <a:solidFill>
                  <a:schemeClr val="folHlink"/>
                </a:solidFill>
                <a:latin typeface="华文楷体" panose="02010600040101010101" pitchFamily="2" charset="-122"/>
                <a:ea typeface="华文楷体" panose="02010600040101010101" pitchFamily="2" charset="-122"/>
              </a:rPr>
              <a:t>对差模信号的放大作用分析</a:t>
            </a:r>
            <a:endParaRPr kumimoji="1" lang="zh-CN" altLang="en-US" sz="2800" b="1" i="0" dirty="0">
              <a:solidFill>
                <a:schemeClr val="folHlink"/>
              </a:solidFill>
              <a:latin typeface="华文楷体" panose="02010600040101010101" pitchFamily="2" charset="-122"/>
              <a:ea typeface="华文楷体" panose="02010600040101010101" pitchFamily="2" charset="-122"/>
            </a:endParaRPr>
          </a:p>
        </p:txBody>
      </p:sp>
      <p:grpSp>
        <p:nvGrpSpPr>
          <p:cNvPr id="191528" name="Group 40"/>
          <p:cNvGrpSpPr/>
          <p:nvPr/>
        </p:nvGrpSpPr>
        <p:grpSpPr bwMode="auto">
          <a:xfrm>
            <a:off x="3733800" y="4362450"/>
            <a:ext cx="1009650" cy="1543050"/>
            <a:chOff x="2256" y="2748"/>
            <a:chExt cx="636" cy="972"/>
          </a:xfrm>
        </p:grpSpPr>
        <p:grpSp>
          <p:nvGrpSpPr>
            <p:cNvPr id="191529" name="Group 41"/>
            <p:cNvGrpSpPr/>
            <p:nvPr/>
          </p:nvGrpSpPr>
          <p:grpSpPr bwMode="auto">
            <a:xfrm>
              <a:off x="2256" y="2748"/>
              <a:ext cx="552" cy="972"/>
              <a:chOff x="1680" y="1356"/>
              <a:chExt cx="552" cy="972"/>
            </a:xfrm>
          </p:grpSpPr>
          <p:grpSp>
            <p:nvGrpSpPr>
              <p:cNvPr id="191530" name="Group 42"/>
              <p:cNvGrpSpPr/>
              <p:nvPr/>
            </p:nvGrpSpPr>
            <p:grpSpPr bwMode="auto">
              <a:xfrm>
                <a:off x="1680" y="1356"/>
                <a:ext cx="528" cy="948"/>
                <a:chOff x="1680" y="1356"/>
                <a:chExt cx="528" cy="948"/>
              </a:xfrm>
            </p:grpSpPr>
            <p:sp>
              <p:nvSpPr>
                <p:cNvPr id="191531" name="Line 43"/>
                <p:cNvSpPr>
                  <a:spLocks noChangeShapeType="1"/>
                </p:cNvSpPr>
                <p:nvPr/>
              </p:nvSpPr>
              <p:spPr bwMode="auto">
                <a:xfrm>
                  <a:off x="2016" y="1632"/>
                  <a:ext cx="0" cy="3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1532" name="Line 44"/>
                <p:cNvSpPr>
                  <a:spLocks noChangeShapeType="1"/>
                </p:cNvSpPr>
                <p:nvPr/>
              </p:nvSpPr>
              <p:spPr bwMode="auto">
                <a:xfrm flipV="1">
                  <a:off x="2016" y="1632"/>
                  <a:ext cx="192" cy="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1533" name="Line 45"/>
                <p:cNvSpPr>
                  <a:spLocks noChangeShapeType="1"/>
                </p:cNvSpPr>
                <p:nvPr/>
              </p:nvSpPr>
              <p:spPr bwMode="auto">
                <a:xfrm>
                  <a:off x="2016" y="1776"/>
                  <a:ext cx="192" cy="192"/>
                </a:xfrm>
                <a:prstGeom prst="line">
                  <a:avLst/>
                </a:prstGeom>
                <a:noFill/>
                <a:ln w="12700">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1534" name="Line 46"/>
                <p:cNvSpPr>
                  <a:spLocks noChangeShapeType="1"/>
                </p:cNvSpPr>
                <p:nvPr/>
              </p:nvSpPr>
              <p:spPr bwMode="auto">
                <a:xfrm flipV="1">
                  <a:off x="2208" y="1356"/>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1535" name="Line 47"/>
                <p:cNvSpPr>
                  <a:spLocks noChangeShapeType="1"/>
                </p:cNvSpPr>
                <p:nvPr/>
              </p:nvSpPr>
              <p:spPr bwMode="auto">
                <a:xfrm>
                  <a:off x="2208" y="1968"/>
                  <a:ext cx="0" cy="3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1536" name="Line 48"/>
                <p:cNvSpPr>
                  <a:spLocks noChangeShapeType="1"/>
                </p:cNvSpPr>
                <p:nvPr/>
              </p:nvSpPr>
              <p:spPr bwMode="auto">
                <a:xfrm flipH="1">
                  <a:off x="1680" y="1776"/>
                  <a:ext cx="33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91537" name="Oval 49"/>
              <p:cNvSpPr>
                <a:spLocks noChangeArrowheads="1"/>
              </p:cNvSpPr>
              <p:nvPr/>
            </p:nvSpPr>
            <p:spPr bwMode="auto">
              <a:xfrm>
                <a:off x="2184" y="2280"/>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pSp>
        <p:sp>
          <p:nvSpPr>
            <p:cNvPr id="191538" name="Text Box 50"/>
            <p:cNvSpPr txBox="1">
              <a:spLocks noChangeArrowheads="1"/>
            </p:cNvSpPr>
            <p:nvPr/>
          </p:nvSpPr>
          <p:spPr bwMode="auto">
            <a:xfrm>
              <a:off x="2628" y="3072"/>
              <a:ext cx="26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000" i="0">
                  <a:latin typeface="Times New Roman" panose="02020603050405020304" pitchFamily="18" charset="0"/>
                </a:rPr>
                <a:t>T</a:t>
              </a:r>
              <a:r>
                <a:rPr kumimoji="1" lang="en-US" altLang="zh-CN" sz="2000" i="0" baseline="-25000">
                  <a:latin typeface="Times New Roman" panose="02020603050405020304" pitchFamily="18" charset="0"/>
                </a:rPr>
                <a:t>1</a:t>
              </a:r>
              <a:endParaRPr kumimoji="1" lang="en-US" altLang="zh-CN" sz="2000" i="0">
                <a:latin typeface="Times New Roman" panose="02020603050405020304" pitchFamily="18" charset="0"/>
              </a:endParaRPr>
            </a:p>
          </p:txBody>
        </p:sp>
      </p:grpSp>
      <p:grpSp>
        <p:nvGrpSpPr>
          <p:cNvPr id="191539" name="Group 51"/>
          <p:cNvGrpSpPr/>
          <p:nvPr/>
        </p:nvGrpSpPr>
        <p:grpSpPr bwMode="auto">
          <a:xfrm>
            <a:off x="5562600" y="4343400"/>
            <a:ext cx="3409950" cy="1562100"/>
            <a:chOff x="3408" y="2736"/>
            <a:chExt cx="2148" cy="984"/>
          </a:xfrm>
        </p:grpSpPr>
        <p:grpSp>
          <p:nvGrpSpPr>
            <p:cNvPr id="191540" name="Group 52"/>
            <p:cNvGrpSpPr/>
            <p:nvPr/>
          </p:nvGrpSpPr>
          <p:grpSpPr bwMode="auto">
            <a:xfrm>
              <a:off x="3408" y="2736"/>
              <a:ext cx="2148" cy="984"/>
              <a:chOff x="3408" y="2736"/>
              <a:chExt cx="2148" cy="984"/>
            </a:xfrm>
          </p:grpSpPr>
          <p:sp>
            <p:nvSpPr>
              <p:cNvPr id="191541" name="Line 53"/>
              <p:cNvSpPr>
                <a:spLocks noChangeShapeType="1"/>
              </p:cNvSpPr>
              <p:nvPr/>
            </p:nvSpPr>
            <p:spPr bwMode="auto">
              <a:xfrm flipH="1">
                <a:off x="3408" y="3696"/>
                <a:ext cx="196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91542" name="Group 54"/>
              <p:cNvGrpSpPr/>
              <p:nvPr/>
            </p:nvGrpSpPr>
            <p:grpSpPr bwMode="auto">
              <a:xfrm>
                <a:off x="3540" y="2736"/>
                <a:ext cx="2016" cy="984"/>
                <a:chOff x="2964" y="1344"/>
                <a:chExt cx="2016" cy="984"/>
              </a:xfrm>
            </p:grpSpPr>
            <p:sp>
              <p:nvSpPr>
                <p:cNvPr id="191543" name="Rectangle 55"/>
                <p:cNvSpPr>
                  <a:spLocks noChangeArrowheads="1"/>
                </p:cNvSpPr>
                <p:nvPr/>
              </p:nvSpPr>
              <p:spPr bwMode="auto">
                <a:xfrm flipH="1">
                  <a:off x="4272" y="1728"/>
                  <a:ext cx="288" cy="96"/>
                </a:xfrm>
                <a:prstGeom prst="rect">
                  <a:avLst/>
                </a:prstGeom>
                <a:solidFill>
                  <a:srgbClr val="00FFFF"/>
                </a:solidFill>
                <a:ln w="28575">
                  <a:solidFill>
                    <a:schemeClr val="tx1"/>
                  </a:solidFill>
                  <a:miter lim="800000"/>
                </a:ln>
              </p:spPr>
              <p:txBody>
                <a:bodyPr wrap="none" lIns="90000" tIns="46800" rIns="90000" bIns="46800" anchor="ctr"/>
                <a:lstStyle/>
                <a:p>
                  <a:endParaRPr lang="zh-CN" altLang="en-US"/>
                </a:p>
              </p:txBody>
            </p:sp>
            <p:sp>
              <p:nvSpPr>
                <p:cNvPr id="191544" name="Text Box 56"/>
                <p:cNvSpPr txBox="1">
                  <a:spLocks noChangeArrowheads="1"/>
                </p:cNvSpPr>
                <p:nvPr/>
              </p:nvSpPr>
              <p:spPr bwMode="auto">
                <a:xfrm flipH="1">
                  <a:off x="4224" y="1440"/>
                  <a:ext cx="30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R</a:t>
                  </a:r>
                  <a:r>
                    <a:rPr kumimoji="1" lang="en-US" altLang="zh-CN" sz="2400" i="0" baseline="-25000">
                      <a:latin typeface="Times New Roman" panose="02020603050405020304" pitchFamily="18" charset="0"/>
                    </a:rPr>
                    <a:t>b</a:t>
                  </a:r>
                  <a:endParaRPr kumimoji="1" lang="en-US" altLang="zh-CN" sz="2400" i="0">
                    <a:latin typeface="Times New Roman" panose="02020603050405020304" pitchFamily="18" charset="0"/>
                  </a:endParaRPr>
                </a:p>
              </p:txBody>
            </p:sp>
            <p:grpSp>
              <p:nvGrpSpPr>
                <p:cNvPr id="191545" name="Group 57"/>
                <p:cNvGrpSpPr/>
                <p:nvPr/>
              </p:nvGrpSpPr>
              <p:grpSpPr bwMode="auto">
                <a:xfrm flipH="1">
                  <a:off x="4800" y="1752"/>
                  <a:ext cx="48" cy="576"/>
                  <a:chOff x="1104" y="1752"/>
                  <a:chExt cx="48" cy="576"/>
                </a:xfrm>
              </p:grpSpPr>
              <p:sp>
                <p:nvSpPr>
                  <p:cNvPr id="191546" name="Oval 58"/>
                  <p:cNvSpPr>
                    <a:spLocks noChangeArrowheads="1"/>
                  </p:cNvSpPr>
                  <p:nvPr/>
                </p:nvSpPr>
                <p:spPr bwMode="auto">
                  <a:xfrm>
                    <a:off x="1104" y="1752"/>
                    <a:ext cx="48" cy="48"/>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1547" name="Oval 59"/>
                  <p:cNvSpPr>
                    <a:spLocks noChangeArrowheads="1"/>
                  </p:cNvSpPr>
                  <p:nvPr/>
                </p:nvSpPr>
                <p:spPr bwMode="auto">
                  <a:xfrm>
                    <a:off x="1104" y="2280"/>
                    <a:ext cx="48" cy="48"/>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1548" name="Line 60"/>
                  <p:cNvSpPr>
                    <a:spLocks noChangeShapeType="1"/>
                  </p:cNvSpPr>
                  <p:nvPr/>
                </p:nvSpPr>
                <p:spPr bwMode="auto">
                  <a:xfrm flipV="1">
                    <a:off x="1128" y="1788"/>
                    <a:ext cx="0"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49" name="Line 61"/>
                  <p:cNvSpPr>
                    <a:spLocks noChangeShapeType="1"/>
                  </p:cNvSpPr>
                  <p:nvPr/>
                </p:nvSpPr>
                <p:spPr bwMode="auto">
                  <a:xfrm>
                    <a:off x="1128" y="2136"/>
                    <a:ext cx="0"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1550" name="Rectangle 62"/>
                <p:cNvSpPr>
                  <a:spLocks noChangeArrowheads="1"/>
                </p:cNvSpPr>
                <p:nvPr/>
              </p:nvSpPr>
              <p:spPr bwMode="auto">
                <a:xfrm flipH="1">
                  <a:off x="3408" y="1680"/>
                  <a:ext cx="96" cy="288"/>
                </a:xfrm>
                <a:prstGeom prst="rect">
                  <a:avLst/>
                </a:prstGeom>
                <a:solidFill>
                  <a:srgbClr val="00FFFF"/>
                </a:solidFill>
                <a:ln w="28575">
                  <a:solidFill>
                    <a:schemeClr val="tx1"/>
                  </a:solidFill>
                  <a:miter lim="800000"/>
                </a:ln>
              </p:spPr>
              <p:txBody>
                <a:bodyPr wrap="none" lIns="90000" tIns="46800" rIns="90000" bIns="46800" anchor="ctr"/>
                <a:lstStyle/>
                <a:p>
                  <a:endParaRPr lang="zh-CN" altLang="en-US"/>
                </a:p>
              </p:txBody>
            </p:sp>
            <p:sp>
              <p:nvSpPr>
                <p:cNvPr id="191551" name="Line 63"/>
                <p:cNvSpPr>
                  <a:spLocks noChangeShapeType="1"/>
                </p:cNvSpPr>
                <p:nvPr/>
              </p:nvSpPr>
              <p:spPr bwMode="auto">
                <a:xfrm flipH="1">
                  <a:off x="3456" y="1968"/>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52" name="Line 64"/>
                <p:cNvSpPr>
                  <a:spLocks noChangeShapeType="1"/>
                </p:cNvSpPr>
                <p:nvPr/>
              </p:nvSpPr>
              <p:spPr bwMode="auto">
                <a:xfrm flipH="1" flipV="1">
                  <a:off x="3456" y="1344"/>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53" name="Text Box 65"/>
                <p:cNvSpPr txBox="1">
                  <a:spLocks noChangeArrowheads="1"/>
                </p:cNvSpPr>
                <p:nvPr/>
              </p:nvSpPr>
              <p:spPr bwMode="auto">
                <a:xfrm flipH="1">
                  <a:off x="3460" y="1632"/>
                  <a:ext cx="299"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R</a:t>
                  </a:r>
                  <a:r>
                    <a:rPr kumimoji="1" lang="en-US" altLang="zh-CN" sz="2400" i="0" baseline="-25000">
                      <a:latin typeface="Times New Roman" panose="02020603050405020304" pitchFamily="18" charset="0"/>
                    </a:rPr>
                    <a:t>c</a:t>
                  </a:r>
                  <a:endParaRPr kumimoji="1" lang="en-US" altLang="zh-CN" sz="2400" i="0">
                    <a:latin typeface="Times New Roman" panose="02020603050405020304" pitchFamily="18" charset="0"/>
                  </a:endParaRPr>
                </a:p>
              </p:txBody>
            </p:sp>
            <p:sp>
              <p:nvSpPr>
                <p:cNvPr id="191554" name="Oval 66"/>
                <p:cNvSpPr>
                  <a:spLocks noChangeArrowheads="1"/>
                </p:cNvSpPr>
                <p:nvPr/>
              </p:nvSpPr>
              <p:spPr bwMode="auto">
                <a:xfrm flipH="1">
                  <a:off x="3432" y="1344"/>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sp>
              <p:nvSpPr>
                <p:cNvPr id="191555" name="Oval 67"/>
                <p:cNvSpPr>
                  <a:spLocks noChangeArrowheads="1"/>
                </p:cNvSpPr>
                <p:nvPr/>
              </p:nvSpPr>
              <p:spPr bwMode="auto">
                <a:xfrm flipH="1">
                  <a:off x="3432" y="2280"/>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pSp>
              <p:nvGrpSpPr>
                <p:cNvPr id="191556" name="Group 68"/>
                <p:cNvGrpSpPr/>
                <p:nvPr/>
              </p:nvGrpSpPr>
              <p:grpSpPr bwMode="auto">
                <a:xfrm>
                  <a:off x="3024" y="1344"/>
                  <a:ext cx="96" cy="984"/>
                  <a:chOff x="3120" y="1344"/>
                  <a:chExt cx="96" cy="984"/>
                </a:xfrm>
              </p:grpSpPr>
              <p:sp>
                <p:nvSpPr>
                  <p:cNvPr id="191557" name="Rectangle 69"/>
                  <p:cNvSpPr>
                    <a:spLocks noChangeArrowheads="1"/>
                  </p:cNvSpPr>
                  <p:nvPr/>
                </p:nvSpPr>
                <p:spPr bwMode="auto">
                  <a:xfrm flipH="1">
                    <a:off x="3120" y="1680"/>
                    <a:ext cx="96" cy="288"/>
                  </a:xfrm>
                  <a:prstGeom prst="rect">
                    <a:avLst/>
                  </a:prstGeom>
                  <a:solidFill>
                    <a:srgbClr val="00FFFF"/>
                  </a:solidFill>
                  <a:ln w="28575">
                    <a:solidFill>
                      <a:schemeClr val="tx1"/>
                    </a:solidFill>
                    <a:miter lim="800000"/>
                  </a:ln>
                </p:spPr>
                <p:txBody>
                  <a:bodyPr wrap="none" lIns="90000" tIns="46800" rIns="90000" bIns="46800" anchor="ctr"/>
                  <a:lstStyle/>
                  <a:p>
                    <a:endParaRPr lang="zh-CN" altLang="en-US"/>
                  </a:p>
                </p:txBody>
              </p:sp>
              <p:sp>
                <p:nvSpPr>
                  <p:cNvPr id="191558" name="Line 70"/>
                  <p:cNvSpPr>
                    <a:spLocks noChangeShapeType="1"/>
                  </p:cNvSpPr>
                  <p:nvPr/>
                </p:nvSpPr>
                <p:spPr bwMode="auto">
                  <a:xfrm flipH="1" flipV="1">
                    <a:off x="3168" y="1344"/>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59" name="Line 71"/>
                  <p:cNvSpPr>
                    <a:spLocks noChangeShapeType="1"/>
                  </p:cNvSpPr>
                  <p:nvPr/>
                </p:nvSpPr>
                <p:spPr bwMode="auto">
                  <a:xfrm flipH="1">
                    <a:off x="3168" y="1968"/>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60" name="Oval 72"/>
                  <p:cNvSpPr>
                    <a:spLocks noChangeArrowheads="1"/>
                  </p:cNvSpPr>
                  <p:nvPr/>
                </p:nvSpPr>
                <p:spPr bwMode="auto">
                  <a:xfrm flipH="1">
                    <a:off x="3144" y="2280"/>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pSp>
            <p:grpSp>
              <p:nvGrpSpPr>
                <p:cNvPr id="191561" name="Group 73"/>
                <p:cNvGrpSpPr/>
                <p:nvPr/>
              </p:nvGrpSpPr>
              <p:grpSpPr bwMode="auto">
                <a:xfrm flipH="1">
                  <a:off x="3720" y="1356"/>
                  <a:ext cx="552" cy="972"/>
                  <a:chOff x="1680" y="1356"/>
                  <a:chExt cx="552" cy="972"/>
                </a:xfrm>
              </p:grpSpPr>
              <p:grpSp>
                <p:nvGrpSpPr>
                  <p:cNvPr id="191562" name="Group 74"/>
                  <p:cNvGrpSpPr/>
                  <p:nvPr/>
                </p:nvGrpSpPr>
                <p:grpSpPr bwMode="auto">
                  <a:xfrm>
                    <a:off x="1680" y="1356"/>
                    <a:ext cx="528" cy="948"/>
                    <a:chOff x="1680" y="1356"/>
                    <a:chExt cx="528" cy="948"/>
                  </a:xfrm>
                </p:grpSpPr>
                <p:sp>
                  <p:nvSpPr>
                    <p:cNvPr id="191563" name="Line 75"/>
                    <p:cNvSpPr>
                      <a:spLocks noChangeShapeType="1"/>
                    </p:cNvSpPr>
                    <p:nvPr/>
                  </p:nvSpPr>
                  <p:spPr bwMode="auto">
                    <a:xfrm>
                      <a:off x="2016" y="1632"/>
                      <a:ext cx="0" cy="3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1564" name="Line 76"/>
                    <p:cNvSpPr>
                      <a:spLocks noChangeShapeType="1"/>
                    </p:cNvSpPr>
                    <p:nvPr/>
                  </p:nvSpPr>
                  <p:spPr bwMode="auto">
                    <a:xfrm flipV="1">
                      <a:off x="2016" y="1632"/>
                      <a:ext cx="192" cy="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1565" name="Line 77"/>
                    <p:cNvSpPr>
                      <a:spLocks noChangeShapeType="1"/>
                    </p:cNvSpPr>
                    <p:nvPr/>
                  </p:nvSpPr>
                  <p:spPr bwMode="auto">
                    <a:xfrm>
                      <a:off x="2016" y="1776"/>
                      <a:ext cx="192" cy="192"/>
                    </a:xfrm>
                    <a:prstGeom prst="line">
                      <a:avLst/>
                    </a:prstGeom>
                    <a:noFill/>
                    <a:ln w="12700">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1566" name="Line 78"/>
                    <p:cNvSpPr>
                      <a:spLocks noChangeShapeType="1"/>
                    </p:cNvSpPr>
                    <p:nvPr/>
                  </p:nvSpPr>
                  <p:spPr bwMode="auto">
                    <a:xfrm flipV="1">
                      <a:off x="2208" y="1356"/>
                      <a:ext cx="0" cy="2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1567" name="Line 79"/>
                    <p:cNvSpPr>
                      <a:spLocks noChangeShapeType="1"/>
                    </p:cNvSpPr>
                    <p:nvPr/>
                  </p:nvSpPr>
                  <p:spPr bwMode="auto">
                    <a:xfrm>
                      <a:off x="2208" y="1968"/>
                      <a:ext cx="0" cy="3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1568" name="Line 80"/>
                    <p:cNvSpPr>
                      <a:spLocks noChangeShapeType="1"/>
                    </p:cNvSpPr>
                    <p:nvPr/>
                  </p:nvSpPr>
                  <p:spPr bwMode="auto">
                    <a:xfrm flipH="1">
                      <a:off x="1680" y="1776"/>
                      <a:ext cx="33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91569" name="Oval 81"/>
                  <p:cNvSpPr>
                    <a:spLocks noChangeArrowheads="1"/>
                  </p:cNvSpPr>
                  <p:nvPr/>
                </p:nvSpPr>
                <p:spPr bwMode="auto">
                  <a:xfrm>
                    <a:off x="2184" y="2280"/>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pSp>
            <p:sp>
              <p:nvSpPr>
                <p:cNvPr id="191570" name="Line 82"/>
                <p:cNvSpPr>
                  <a:spLocks noChangeShapeType="1"/>
                </p:cNvSpPr>
                <p:nvPr/>
              </p:nvSpPr>
              <p:spPr bwMode="auto">
                <a:xfrm>
                  <a:off x="4560" y="1776"/>
                  <a:ext cx="2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1571" name="Text Box 83"/>
                <p:cNvSpPr txBox="1">
                  <a:spLocks noChangeArrowheads="1"/>
                </p:cNvSpPr>
                <p:nvPr/>
              </p:nvSpPr>
              <p:spPr bwMode="auto">
                <a:xfrm flipH="1">
                  <a:off x="4563" y="1872"/>
                  <a:ext cx="41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id2</a:t>
                  </a:r>
                  <a:endParaRPr kumimoji="1" lang="en-US" altLang="zh-CN" sz="2400" i="0">
                    <a:latin typeface="Times New Roman" panose="02020603050405020304" pitchFamily="18" charset="0"/>
                  </a:endParaRPr>
                </a:p>
              </p:txBody>
            </p:sp>
            <p:sp>
              <p:nvSpPr>
                <p:cNvPr id="191572" name="Oval 84"/>
                <p:cNvSpPr>
                  <a:spLocks noChangeArrowheads="1"/>
                </p:cNvSpPr>
                <p:nvPr/>
              </p:nvSpPr>
              <p:spPr bwMode="auto">
                <a:xfrm flipH="1">
                  <a:off x="2964" y="2280"/>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aphicFrame>
              <p:nvGraphicFramePr>
                <p:cNvPr id="191573" name="Object 85"/>
                <p:cNvGraphicFramePr>
                  <a:graphicFrameLocks noChangeAspect="1"/>
                </p:cNvGraphicFramePr>
                <p:nvPr/>
              </p:nvGraphicFramePr>
              <p:xfrm>
                <a:off x="3120" y="1536"/>
                <a:ext cx="311" cy="443"/>
              </p:xfrm>
              <a:graphic>
                <a:graphicData uri="http://schemas.openxmlformats.org/presentationml/2006/ole">
                  <mc:AlternateContent xmlns:mc="http://schemas.openxmlformats.org/markup-compatibility/2006">
                    <mc:Choice xmlns:v="urn:schemas-microsoft-com:vml" Requires="v">
                      <p:oleObj spid="_x0000_s10242" name="公式" r:id="rId3" imgW="5791200" imgH="8229600" progId="Equation.3">
                        <p:embed/>
                      </p:oleObj>
                    </mc:Choice>
                    <mc:Fallback>
                      <p:oleObj name="公式" r:id="rId3" imgW="5791200" imgH="8229600" progId="Equation.3">
                        <p:embed/>
                        <p:pic>
                          <p:nvPicPr>
                            <p:cNvPr id="0" name="图片 10241"/>
                            <p:cNvPicPr>
                              <a:picLocks noChangeAspect="1"/>
                            </p:cNvPicPr>
                            <p:nvPr/>
                          </p:nvPicPr>
                          <p:blipFill>
                            <a:blip r:embed="rId2"/>
                            <a:stretch>
                              <a:fillRect/>
                            </a:stretch>
                          </p:blipFill>
                          <p:spPr>
                            <a:xfrm>
                              <a:off x="3120" y="1536"/>
                              <a:ext cx="311" cy="443"/>
                            </a:xfrm>
                            <a:prstGeom prst="rect">
                              <a:avLst/>
                            </a:prstGeom>
                            <a:noFill/>
                            <a:ln w="9525">
                              <a:noFill/>
                            </a:ln>
                          </p:spPr>
                        </p:pic>
                      </p:oleObj>
                    </mc:Fallback>
                  </mc:AlternateContent>
                </a:graphicData>
              </a:graphic>
            </p:graphicFrame>
            <p:sp>
              <p:nvSpPr>
                <p:cNvPr id="191574" name="Line 86"/>
                <p:cNvSpPr>
                  <a:spLocks noChangeShapeType="1"/>
                </p:cNvSpPr>
                <p:nvPr/>
              </p:nvSpPr>
              <p:spPr bwMode="auto">
                <a:xfrm>
                  <a:off x="3072" y="1356"/>
                  <a:ext cx="67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sp>
          <p:nvSpPr>
            <p:cNvPr id="191575" name="Rectangle 87"/>
            <p:cNvSpPr>
              <a:spLocks noChangeArrowheads="1"/>
            </p:cNvSpPr>
            <p:nvPr/>
          </p:nvSpPr>
          <p:spPr bwMode="auto">
            <a:xfrm>
              <a:off x="4224" y="3024"/>
              <a:ext cx="26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000" i="0">
                  <a:latin typeface="Times New Roman" panose="02020603050405020304" pitchFamily="18" charset="0"/>
                </a:rPr>
                <a:t>T</a:t>
              </a:r>
              <a:r>
                <a:rPr kumimoji="1" lang="en-US" altLang="zh-CN" sz="2000" i="0" baseline="-25000">
                  <a:latin typeface="Times New Roman" panose="02020603050405020304" pitchFamily="18" charset="0"/>
                </a:rPr>
                <a:t>2</a:t>
              </a:r>
              <a:endParaRPr kumimoji="1" lang="en-US" altLang="zh-CN" sz="2000" i="0" baseline="-25000">
                <a:latin typeface="Times New Roman" panose="02020603050405020304" pitchFamily="18" charset="0"/>
              </a:endParaRPr>
            </a:p>
          </p:txBody>
        </p:sp>
      </p:grpSp>
      <p:graphicFrame>
        <p:nvGraphicFramePr>
          <p:cNvPr id="191576" name="Object 88"/>
          <p:cNvGraphicFramePr>
            <a:graphicFrameLocks noChangeAspect="1"/>
          </p:cNvGraphicFramePr>
          <p:nvPr/>
        </p:nvGraphicFramePr>
        <p:xfrm>
          <a:off x="323850" y="1844675"/>
          <a:ext cx="2719388" cy="985838"/>
        </p:xfrm>
        <a:graphic>
          <a:graphicData uri="http://schemas.openxmlformats.org/presentationml/2006/ole">
            <mc:AlternateContent xmlns:mc="http://schemas.openxmlformats.org/markup-compatibility/2006">
              <mc:Choice xmlns:v="urn:schemas-microsoft-com:vml" Requires="v">
                <p:oleObj spid="_x0000_s10243" name="Equation" r:id="rId4" imgW="28651200" imgH="10363200" progId="Equation.3">
                  <p:embed/>
                </p:oleObj>
              </mc:Choice>
              <mc:Fallback>
                <p:oleObj name="Equation" r:id="rId4" imgW="28651200" imgH="10363200" progId="Equation.3">
                  <p:embed/>
                  <p:pic>
                    <p:nvPicPr>
                      <p:cNvPr id="0" name="图片 10242"/>
                      <p:cNvPicPr>
                        <a:picLocks noChangeAspect="1"/>
                      </p:cNvPicPr>
                      <p:nvPr/>
                    </p:nvPicPr>
                    <p:blipFill>
                      <a:blip r:embed="rId5"/>
                      <a:stretch>
                        <a:fillRect/>
                      </a:stretch>
                    </p:blipFill>
                    <p:spPr>
                      <a:xfrm>
                        <a:off x="323850" y="1844675"/>
                        <a:ext cx="2719388" cy="985838"/>
                      </a:xfrm>
                      <a:prstGeom prst="rect">
                        <a:avLst/>
                      </a:prstGeom>
                      <a:noFill/>
                      <a:ln w="9525">
                        <a:noFill/>
                      </a:ln>
                    </p:spPr>
                  </p:pic>
                </p:oleObj>
              </mc:Fallback>
            </mc:AlternateContent>
          </a:graphicData>
        </a:graphic>
      </p:graphicFrame>
      <p:graphicFrame>
        <p:nvGraphicFramePr>
          <p:cNvPr id="191577" name="Object 89"/>
          <p:cNvGraphicFramePr>
            <a:graphicFrameLocks noChangeAspect="1"/>
          </p:cNvGraphicFramePr>
          <p:nvPr/>
        </p:nvGraphicFramePr>
        <p:xfrm>
          <a:off x="322263" y="2987675"/>
          <a:ext cx="2736850" cy="981075"/>
        </p:xfrm>
        <a:graphic>
          <a:graphicData uri="http://schemas.openxmlformats.org/presentationml/2006/ole">
            <mc:AlternateContent xmlns:mc="http://schemas.openxmlformats.org/markup-compatibility/2006">
              <mc:Choice xmlns:v="urn:schemas-microsoft-com:vml" Requires="v">
                <p:oleObj spid="_x0000_s10244" name="Equation" r:id="rId6" imgW="28956000" imgH="10363200" progId="Equation.3">
                  <p:embed/>
                </p:oleObj>
              </mc:Choice>
              <mc:Fallback>
                <p:oleObj name="Equation" r:id="rId6" imgW="28956000" imgH="10363200" progId="Equation.3">
                  <p:embed/>
                  <p:pic>
                    <p:nvPicPr>
                      <p:cNvPr id="0" name="图片 10243"/>
                      <p:cNvPicPr>
                        <a:picLocks noChangeAspect="1"/>
                      </p:cNvPicPr>
                      <p:nvPr/>
                    </p:nvPicPr>
                    <p:blipFill>
                      <a:blip r:embed="rId7"/>
                      <a:stretch>
                        <a:fillRect/>
                      </a:stretch>
                    </p:blipFill>
                    <p:spPr>
                      <a:xfrm>
                        <a:off x="322263" y="2987675"/>
                        <a:ext cx="2736850" cy="981075"/>
                      </a:xfrm>
                      <a:prstGeom prst="rect">
                        <a:avLst/>
                      </a:prstGeom>
                      <a:noFill/>
                      <a:ln w="9525">
                        <a:noFill/>
                      </a:ln>
                    </p:spPr>
                  </p:pic>
                </p:oleObj>
              </mc:Fallback>
            </mc:AlternateContent>
          </a:graphicData>
        </a:graphic>
      </p:graphicFrame>
      <p:sp>
        <p:nvSpPr>
          <p:cNvPr id="191578" name="AutoShape 90"/>
          <p:cNvSpPr>
            <a:spLocks noChangeArrowheads="1"/>
          </p:cNvSpPr>
          <p:nvPr/>
        </p:nvSpPr>
        <p:spPr bwMode="auto">
          <a:xfrm>
            <a:off x="2362200" y="1295400"/>
            <a:ext cx="2057400" cy="609600"/>
          </a:xfrm>
          <a:prstGeom prst="wedgeRoundRectCallout">
            <a:avLst>
              <a:gd name="adj1" fmla="val -45370"/>
              <a:gd name="adj2" fmla="val 70051"/>
              <a:gd name="adj3" fmla="val 16667"/>
            </a:avLst>
          </a:prstGeom>
          <a:solidFill>
            <a:srgbClr val="FFFF99"/>
          </a:solidFill>
          <a:ln w="28575">
            <a:solidFill>
              <a:srgbClr val="CC3300"/>
            </a:solidFill>
            <a:miter lim="800000"/>
          </a:ln>
        </p:spPr>
        <p:txBody>
          <a:bodyPr wrap="none" lIns="90000" tIns="46800" rIns="90000" bIns="46800" anchor="ctr"/>
          <a:lstStyle/>
          <a:p>
            <a:pPr algn="ctr"/>
            <a:r>
              <a:rPr kumimoji="1" lang="en-US" altLang="zh-CN" sz="2400" b="1" i="0">
                <a:latin typeface="Times New Roman" panose="02020603050405020304" pitchFamily="18" charset="0"/>
              </a:rPr>
              <a:t>R'</a:t>
            </a:r>
            <a:r>
              <a:rPr kumimoji="1" lang="en-US" altLang="zh-CN" sz="2400" b="1" i="0" baseline="-25000">
                <a:latin typeface="Times New Roman" panose="02020603050405020304" pitchFamily="18" charset="0"/>
              </a:rPr>
              <a:t>L</a:t>
            </a:r>
            <a:r>
              <a:rPr kumimoji="1" lang="en-US" altLang="zh-CN" sz="2400" b="1" i="0">
                <a:latin typeface="Times New Roman" panose="02020603050405020304" pitchFamily="18" charset="0"/>
              </a:rPr>
              <a:t>=R</a:t>
            </a:r>
            <a:r>
              <a:rPr kumimoji="1" lang="en-US" altLang="zh-CN" sz="2400" b="1" i="0" baseline="-25000">
                <a:latin typeface="Times New Roman" panose="02020603050405020304" pitchFamily="18" charset="0"/>
              </a:rPr>
              <a:t>c</a:t>
            </a:r>
            <a:r>
              <a:rPr kumimoji="1" lang="en-US" altLang="zh-CN" sz="2400" b="1" i="0">
                <a:latin typeface="Times New Roman" panose="02020603050405020304" pitchFamily="18" charset="0"/>
              </a:rPr>
              <a:t>//(R</a:t>
            </a:r>
            <a:r>
              <a:rPr kumimoji="1" lang="en-US" altLang="zh-CN" sz="2400" b="1" i="0" baseline="-25000">
                <a:latin typeface="Times New Roman" panose="02020603050405020304" pitchFamily="18" charset="0"/>
              </a:rPr>
              <a:t>L</a:t>
            </a:r>
            <a:r>
              <a:rPr kumimoji="1" lang="en-US" altLang="zh-CN" sz="2400" b="1" i="0">
                <a:latin typeface="Times New Roman" panose="02020603050405020304" pitchFamily="18" charset="0"/>
              </a:rPr>
              <a:t>/2)</a:t>
            </a:r>
            <a:endParaRPr kumimoji="1" lang="en-US" altLang="zh-CN" sz="2400" b="1" i="0">
              <a:latin typeface="Times New Roman" panose="02020603050405020304" pitchFamily="18" charset="0"/>
            </a:endParaRPr>
          </a:p>
        </p:txBody>
      </p:sp>
      <p:graphicFrame>
        <p:nvGraphicFramePr>
          <p:cNvPr id="191579" name="Object 91"/>
          <p:cNvGraphicFramePr>
            <a:graphicFrameLocks noChangeAspect="1"/>
          </p:cNvGraphicFramePr>
          <p:nvPr/>
        </p:nvGraphicFramePr>
        <p:xfrm>
          <a:off x="4572000" y="765175"/>
          <a:ext cx="1684338" cy="1014413"/>
        </p:xfrm>
        <a:graphic>
          <a:graphicData uri="http://schemas.openxmlformats.org/presentationml/2006/ole">
            <mc:AlternateContent xmlns:mc="http://schemas.openxmlformats.org/markup-compatibility/2006">
              <mc:Choice xmlns:v="urn:schemas-microsoft-com:vml" Requires="v">
                <p:oleObj spid="_x0000_s10245" name="公式" r:id="rId8" imgW="15240000" imgH="9144000" progId="Equation.3">
                  <p:embed/>
                </p:oleObj>
              </mc:Choice>
              <mc:Fallback>
                <p:oleObj name="公式" r:id="rId8" imgW="15240000" imgH="9144000" progId="Equation.3">
                  <p:embed/>
                  <p:pic>
                    <p:nvPicPr>
                      <p:cNvPr id="0" name="图片 10244"/>
                      <p:cNvPicPr>
                        <a:picLocks noChangeAspect="1"/>
                      </p:cNvPicPr>
                      <p:nvPr/>
                    </p:nvPicPr>
                    <p:blipFill>
                      <a:blip r:embed="rId9"/>
                      <a:stretch>
                        <a:fillRect/>
                      </a:stretch>
                    </p:blipFill>
                    <p:spPr>
                      <a:xfrm>
                        <a:off x="4572000" y="765175"/>
                        <a:ext cx="1684338" cy="1014413"/>
                      </a:xfrm>
                      <a:prstGeom prst="rect">
                        <a:avLst/>
                      </a:prstGeom>
                      <a:noFill/>
                      <a:ln w="9525">
                        <a:noFill/>
                      </a:ln>
                    </p:spPr>
                  </p:pic>
                </p:oleObj>
              </mc:Fallback>
            </mc:AlternateContent>
          </a:graphicData>
        </a:graphic>
      </p:graphicFrame>
      <p:graphicFrame>
        <p:nvGraphicFramePr>
          <p:cNvPr id="191580" name="Object 92"/>
          <p:cNvGraphicFramePr>
            <a:graphicFrameLocks noChangeAspect="1"/>
          </p:cNvGraphicFramePr>
          <p:nvPr/>
        </p:nvGraphicFramePr>
        <p:xfrm>
          <a:off x="6227763" y="765175"/>
          <a:ext cx="2087562" cy="1062038"/>
        </p:xfrm>
        <a:graphic>
          <a:graphicData uri="http://schemas.openxmlformats.org/presentationml/2006/ole">
            <mc:AlternateContent xmlns:mc="http://schemas.openxmlformats.org/markup-compatibility/2006">
              <mc:Choice xmlns:v="urn:schemas-microsoft-com:vml" Requires="v">
                <p:oleObj spid="_x0000_s10246" name="公式" r:id="rId10" imgW="20421600" imgH="10363200" progId="Equation.3">
                  <p:embed/>
                </p:oleObj>
              </mc:Choice>
              <mc:Fallback>
                <p:oleObj name="公式" r:id="rId10" imgW="20421600" imgH="10363200" progId="Equation.3">
                  <p:embed/>
                  <p:pic>
                    <p:nvPicPr>
                      <p:cNvPr id="0" name="图片 10245"/>
                      <p:cNvPicPr>
                        <a:picLocks noChangeAspect="1"/>
                      </p:cNvPicPr>
                      <p:nvPr/>
                    </p:nvPicPr>
                    <p:blipFill>
                      <a:blip r:embed="rId11"/>
                      <a:stretch>
                        <a:fillRect/>
                      </a:stretch>
                    </p:blipFill>
                    <p:spPr>
                      <a:xfrm>
                        <a:off x="6227763" y="765175"/>
                        <a:ext cx="2087562" cy="1062038"/>
                      </a:xfrm>
                      <a:prstGeom prst="rect">
                        <a:avLst/>
                      </a:prstGeom>
                      <a:noFill/>
                      <a:ln w="9525">
                        <a:noFill/>
                      </a:ln>
                    </p:spPr>
                  </p:pic>
                </p:oleObj>
              </mc:Fallback>
            </mc:AlternateContent>
          </a:graphicData>
        </a:graphic>
      </p:graphicFrame>
      <p:graphicFrame>
        <p:nvGraphicFramePr>
          <p:cNvPr id="191581" name="Object 93"/>
          <p:cNvGraphicFramePr>
            <a:graphicFrameLocks noChangeAspect="1"/>
          </p:cNvGraphicFramePr>
          <p:nvPr/>
        </p:nvGraphicFramePr>
        <p:xfrm>
          <a:off x="4643438" y="2781300"/>
          <a:ext cx="2493962" cy="1149350"/>
        </p:xfrm>
        <a:graphic>
          <a:graphicData uri="http://schemas.openxmlformats.org/presentationml/2006/ole">
            <mc:AlternateContent xmlns:mc="http://schemas.openxmlformats.org/markup-compatibility/2006">
              <mc:Choice xmlns:v="urn:schemas-microsoft-com:vml" Requires="v">
                <p:oleObj spid="_x0000_s10247" name="Equation" r:id="rId12" imgW="22555200" imgH="10363200" progId="Equation.3">
                  <p:embed/>
                </p:oleObj>
              </mc:Choice>
              <mc:Fallback>
                <p:oleObj name="Equation" r:id="rId12" imgW="22555200" imgH="10363200" progId="Equation.3">
                  <p:embed/>
                  <p:pic>
                    <p:nvPicPr>
                      <p:cNvPr id="0" name="图片 10246"/>
                      <p:cNvPicPr>
                        <a:picLocks noChangeAspect="1"/>
                      </p:cNvPicPr>
                      <p:nvPr/>
                    </p:nvPicPr>
                    <p:blipFill>
                      <a:blip r:embed="rId13"/>
                      <a:stretch>
                        <a:fillRect/>
                      </a:stretch>
                    </p:blipFill>
                    <p:spPr>
                      <a:xfrm>
                        <a:off x="4643438" y="2781300"/>
                        <a:ext cx="2493962" cy="1149350"/>
                      </a:xfrm>
                      <a:prstGeom prst="rect">
                        <a:avLst/>
                      </a:prstGeom>
                      <a:noFill/>
                      <a:ln w="9525">
                        <a:noFill/>
                      </a:ln>
                    </p:spPr>
                  </p:pic>
                </p:oleObj>
              </mc:Fallback>
            </mc:AlternateContent>
          </a:graphicData>
        </a:graphic>
      </p:graphicFrame>
      <p:sp>
        <p:nvSpPr>
          <p:cNvPr id="191582" name="Text Box 94"/>
          <p:cNvSpPr txBox="1">
            <a:spLocks noChangeArrowheads="1"/>
          </p:cNvSpPr>
          <p:nvPr/>
        </p:nvSpPr>
        <p:spPr bwMode="auto">
          <a:xfrm>
            <a:off x="250825" y="4149725"/>
            <a:ext cx="227171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pPr algn="ctr"/>
            <a:r>
              <a:rPr kumimoji="1" lang="en-US" altLang="zh-CN" sz="2800" i="0">
                <a:latin typeface="Times New Roman" panose="02020603050405020304" pitchFamily="18" charset="0"/>
              </a:rPr>
              <a:t>r</a:t>
            </a:r>
            <a:r>
              <a:rPr kumimoji="1" lang="en-US" altLang="zh-CN" sz="2800" i="0" baseline="-25000">
                <a:latin typeface="Times New Roman" panose="02020603050405020304" pitchFamily="18" charset="0"/>
              </a:rPr>
              <a:t>id</a:t>
            </a:r>
            <a:r>
              <a:rPr kumimoji="1" lang="en-US" altLang="zh-CN" sz="2800" i="0">
                <a:latin typeface="Times New Roman" panose="02020603050405020304" pitchFamily="18" charset="0"/>
              </a:rPr>
              <a:t>=2(R</a:t>
            </a:r>
            <a:r>
              <a:rPr kumimoji="1" lang="en-US" altLang="zh-CN" sz="2800" i="0" baseline="-25000">
                <a:latin typeface="Times New Roman" panose="02020603050405020304" pitchFamily="18" charset="0"/>
              </a:rPr>
              <a:t>b</a:t>
            </a:r>
            <a:r>
              <a:rPr kumimoji="1" lang="en-US" altLang="zh-CN" sz="2800" i="0">
                <a:latin typeface="Times New Roman" panose="02020603050405020304" pitchFamily="18" charset="0"/>
              </a:rPr>
              <a:t>+r</a:t>
            </a:r>
            <a:r>
              <a:rPr kumimoji="1" lang="en-US" altLang="zh-CN" sz="2800" i="0" baseline="-25000">
                <a:latin typeface="Times New Roman" panose="02020603050405020304" pitchFamily="18" charset="0"/>
              </a:rPr>
              <a:t>be</a:t>
            </a:r>
            <a:r>
              <a:rPr kumimoji="1" lang="en-US" altLang="zh-CN" sz="2800" i="0">
                <a:latin typeface="Times New Roman" panose="02020603050405020304" pitchFamily="18" charset="0"/>
              </a:rPr>
              <a:t>)</a:t>
            </a:r>
            <a:endParaRPr kumimoji="1" lang="en-US" altLang="zh-CN" sz="2800" i="0">
              <a:latin typeface="Times New Roman" panose="02020603050405020304" pitchFamily="18" charset="0"/>
            </a:endParaRPr>
          </a:p>
        </p:txBody>
      </p:sp>
      <p:grpSp>
        <p:nvGrpSpPr>
          <p:cNvPr id="191583" name="Group 95"/>
          <p:cNvGrpSpPr/>
          <p:nvPr/>
        </p:nvGrpSpPr>
        <p:grpSpPr bwMode="auto">
          <a:xfrm>
            <a:off x="3048000" y="5103813"/>
            <a:ext cx="5562600" cy="1220787"/>
            <a:chOff x="1824" y="3215"/>
            <a:chExt cx="3504" cy="769"/>
          </a:xfrm>
        </p:grpSpPr>
        <p:sp>
          <p:nvSpPr>
            <p:cNvPr id="191584" name="Arc 96"/>
            <p:cNvSpPr/>
            <p:nvPr/>
          </p:nvSpPr>
          <p:spPr bwMode="auto">
            <a:xfrm flipV="1">
              <a:off x="2832" y="3215"/>
              <a:ext cx="2496" cy="567"/>
            </a:xfrm>
            <a:custGeom>
              <a:avLst/>
              <a:gdLst>
                <a:gd name="G0" fmla="+- 0 0 0"/>
                <a:gd name="G1" fmla="+- 19616 0 0"/>
                <a:gd name="G2" fmla="+- 21600 0 0"/>
                <a:gd name="T0" fmla="*/ 9042 w 21600"/>
                <a:gd name="T1" fmla="*/ 0 h 19616"/>
                <a:gd name="T2" fmla="*/ 21600 w 21600"/>
                <a:gd name="T3" fmla="*/ 19616 h 19616"/>
                <a:gd name="T4" fmla="*/ 0 w 21600"/>
                <a:gd name="T5" fmla="*/ 19616 h 19616"/>
              </a:gdLst>
              <a:ahLst/>
              <a:cxnLst>
                <a:cxn ang="0">
                  <a:pos x="T0" y="T1"/>
                </a:cxn>
                <a:cxn ang="0">
                  <a:pos x="T2" y="T3"/>
                </a:cxn>
                <a:cxn ang="0">
                  <a:pos x="T4" y="T5"/>
                </a:cxn>
              </a:cxnLst>
              <a:rect l="0" t="0" r="r" b="b"/>
              <a:pathLst>
                <a:path w="21600" h="19616" fill="none" extrusionOk="0">
                  <a:moveTo>
                    <a:pt x="9042" y="-1"/>
                  </a:moveTo>
                  <a:cubicBezTo>
                    <a:pt x="16696" y="3528"/>
                    <a:pt x="21600" y="11187"/>
                    <a:pt x="21600" y="19616"/>
                  </a:cubicBezTo>
                </a:path>
                <a:path w="21600" h="19616" stroke="0" extrusionOk="0">
                  <a:moveTo>
                    <a:pt x="9042" y="-1"/>
                  </a:moveTo>
                  <a:cubicBezTo>
                    <a:pt x="16696" y="3528"/>
                    <a:pt x="21600" y="11187"/>
                    <a:pt x="21600" y="19616"/>
                  </a:cubicBezTo>
                  <a:lnTo>
                    <a:pt x="0" y="19616"/>
                  </a:lnTo>
                  <a:close/>
                </a:path>
              </a:pathLst>
            </a:custGeom>
            <a:noFill/>
            <a:ln w="38100">
              <a:solidFill>
                <a:srgbClr val="FF00FF"/>
              </a:solidFill>
              <a:round/>
              <a:tailEnd type="triangle" w="med" len="me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1585" name="Arc 97"/>
            <p:cNvSpPr/>
            <p:nvPr/>
          </p:nvSpPr>
          <p:spPr bwMode="auto">
            <a:xfrm flipH="1" flipV="1">
              <a:off x="1824" y="3216"/>
              <a:ext cx="2640" cy="567"/>
            </a:xfrm>
            <a:custGeom>
              <a:avLst/>
              <a:gdLst>
                <a:gd name="G0" fmla="+- 0 0 0"/>
                <a:gd name="G1" fmla="+- 19616 0 0"/>
                <a:gd name="G2" fmla="+- 21600 0 0"/>
                <a:gd name="T0" fmla="*/ 9042 w 21600"/>
                <a:gd name="T1" fmla="*/ 0 h 19616"/>
                <a:gd name="T2" fmla="*/ 21600 w 21600"/>
                <a:gd name="T3" fmla="*/ 19616 h 19616"/>
                <a:gd name="T4" fmla="*/ 0 w 21600"/>
                <a:gd name="T5" fmla="*/ 19616 h 19616"/>
              </a:gdLst>
              <a:ahLst/>
              <a:cxnLst>
                <a:cxn ang="0">
                  <a:pos x="T0" y="T1"/>
                </a:cxn>
                <a:cxn ang="0">
                  <a:pos x="T2" y="T3"/>
                </a:cxn>
                <a:cxn ang="0">
                  <a:pos x="T4" y="T5"/>
                </a:cxn>
              </a:cxnLst>
              <a:rect l="0" t="0" r="r" b="b"/>
              <a:pathLst>
                <a:path w="21600" h="19616" fill="none" extrusionOk="0">
                  <a:moveTo>
                    <a:pt x="9042" y="-1"/>
                  </a:moveTo>
                  <a:cubicBezTo>
                    <a:pt x="16696" y="3528"/>
                    <a:pt x="21600" y="11187"/>
                    <a:pt x="21600" y="19616"/>
                  </a:cubicBezTo>
                </a:path>
                <a:path w="21600" h="19616" stroke="0" extrusionOk="0">
                  <a:moveTo>
                    <a:pt x="9042" y="-1"/>
                  </a:moveTo>
                  <a:cubicBezTo>
                    <a:pt x="16696" y="3528"/>
                    <a:pt x="21600" y="11187"/>
                    <a:pt x="21600" y="19616"/>
                  </a:cubicBezTo>
                  <a:lnTo>
                    <a:pt x="0" y="19616"/>
                  </a:lnTo>
                  <a:close/>
                </a:path>
              </a:pathLst>
            </a:custGeom>
            <a:noFill/>
            <a:ln w="38100">
              <a:solidFill>
                <a:srgbClr val="FF00FF"/>
              </a:solidFill>
              <a:round/>
              <a:tailEnd type="triangle" w="med" len="me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1586" name="Text Box 98"/>
            <p:cNvSpPr txBox="1">
              <a:spLocks noChangeArrowheads="1"/>
            </p:cNvSpPr>
            <p:nvPr/>
          </p:nvSpPr>
          <p:spPr bwMode="auto">
            <a:xfrm>
              <a:off x="3549" y="3696"/>
              <a:ext cx="3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solidFill>
                    <a:srgbClr val="FF66CC"/>
                  </a:solidFill>
                  <a:latin typeface="Times New Roman" panose="02020603050405020304" pitchFamily="18" charset="0"/>
                </a:rPr>
                <a:t>U</a:t>
              </a:r>
              <a:r>
                <a:rPr kumimoji="1" lang="en-US" altLang="zh-CN" sz="2400" b="1" i="0" baseline="-25000">
                  <a:solidFill>
                    <a:srgbClr val="FF66CC"/>
                  </a:solidFill>
                  <a:latin typeface="Times New Roman" panose="02020603050405020304" pitchFamily="18" charset="0"/>
                </a:rPr>
                <a:t>id</a:t>
              </a:r>
              <a:endParaRPr kumimoji="1" lang="en-US" altLang="zh-CN" sz="2400" b="1" i="0">
                <a:solidFill>
                  <a:srgbClr val="FF66CC"/>
                </a:solidFill>
                <a:latin typeface="Times New Roman" panose="02020603050405020304" pitchFamily="18" charset="0"/>
              </a:endParaRPr>
            </a:p>
          </p:txBody>
        </p:sp>
      </p:grpSp>
      <p:sp>
        <p:nvSpPr>
          <p:cNvPr id="191587" name="Text Box 99"/>
          <p:cNvSpPr txBox="1">
            <a:spLocks noChangeArrowheads="1"/>
          </p:cNvSpPr>
          <p:nvPr/>
        </p:nvSpPr>
        <p:spPr bwMode="auto">
          <a:xfrm>
            <a:off x="323850" y="4941888"/>
            <a:ext cx="18732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pPr algn="ctr"/>
            <a:r>
              <a:rPr kumimoji="1" lang="en-US" altLang="zh-CN" sz="2800" i="0">
                <a:latin typeface="Times New Roman" panose="02020603050405020304" pitchFamily="18" charset="0"/>
              </a:rPr>
              <a:t>r</a:t>
            </a:r>
            <a:r>
              <a:rPr kumimoji="1" lang="en-US" altLang="zh-CN" sz="2800" i="0" baseline="-25000">
                <a:latin typeface="Times New Roman" panose="02020603050405020304" pitchFamily="18" charset="0"/>
              </a:rPr>
              <a:t>od</a:t>
            </a:r>
            <a:r>
              <a:rPr kumimoji="1" lang="en-US" altLang="zh-CN" sz="2800" i="0">
                <a:latin typeface="Times New Roman" panose="02020603050405020304" pitchFamily="18" charset="0"/>
              </a:rPr>
              <a:t> ≈2 R</a:t>
            </a:r>
            <a:r>
              <a:rPr kumimoji="1" lang="en-US" altLang="zh-CN" sz="2800" i="0" baseline="-25000">
                <a:latin typeface="Times New Roman" panose="02020603050405020304" pitchFamily="18" charset="0"/>
              </a:rPr>
              <a:t>c</a:t>
            </a:r>
            <a:endParaRPr kumimoji="1" lang="en-US" altLang="zh-CN" sz="2800" i="0" baseline="-25000">
              <a:latin typeface="Times New Roman" panose="02020603050405020304" pitchFamily="18" charset="0"/>
            </a:endParaRPr>
          </a:p>
        </p:txBody>
      </p:sp>
      <p:sp>
        <p:nvSpPr>
          <p:cNvPr id="191588" name="AutoShape 100"/>
          <p:cNvSpPr>
            <a:spLocks noChangeArrowheads="1"/>
          </p:cNvSpPr>
          <p:nvPr/>
        </p:nvSpPr>
        <p:spPr bwMode="auto">
          <a:xfrm>
            <a:off x="7467600" y="3500438"/>
            <a:ext cx="1676400" cy="911225"/>
          </a:xfrm>
          <a:prstGeom prst="wedgeRoundRectCallout">
            <a:avLst>
              <a:gd name="adj1" fmla="val -81630"/>
              <a:gd name="adj2" fmla="val -71949"/>
              <a:gd name="adj3" fmla="val 16667"/>
            </a:avLst>
          </a:prstGeom>
          <a:solidFill>
            <a:srgbClr val="FFFF99"/>
          </a:solidFill>
          <a:ln w="28575">
            <a:solidFill>
              <a:srgbClr val="CC3300"/>
            </a:solidFill>
            <a:miter lim="800000"/>
          </a:ln>
        </p:spPr>
        <p:txBody>
          <a:bodyPr lIns="90000" tIns="46800" rIns="90000" bIns="46800" anchor="ctr">
            <a:spAutoFit/>
          </a:bodyPr>
          <a:lstStyle/>
          <a:p>
            <a:pPr algn="ctr"/>
            <a:r>
              <a:rPr kumimoji="1" lang="zh-CN" altLang="en-US" sz="2400" b="1" i="0">
                <a:latin typeface="Times New Roman" panose="02020603050405020304" pitchFamily="18" charset="0"/>
              </a:rPr>
              <a:t>与单管增益相同</a:t>
            </a:r>
            <a:endParaRPr kumimoji="1" lang="zh-CN" altLang="en-US" sz="2400" b="1" i="0">
              <a:latin typeface="Times New Roman" panose="02020603050405020304" pitchFamily="18" charset="0"/>
            </a:endParaRPr>
          </a:p>
        </p:txBody>
      </p:sp>
      <p:pic>
        <p:nvPicPr>
          <p:cNvPr id="191589" name="Picture 101" descr="0066">
            <a:hlinkClick r:id="" action="ppaction://hlinkshowjump?jump=nextslide" highlightClick="1"/>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29613" y="6410325"/>
            <a:ext cx="7143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91590" name="Picture 102" descr="0063">
            <a:hlinkClick r:id="" action="ppaction://hlinkshowjump?jump=previousslide" highlightClick="1"/>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43813" y="6391275"/>
            <a:ext cx="714375" cy="400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1592" name="Object 104">
            <a:hlinkClick r:id="rId16" action="ppaction://hlinksldjump" highlightClick="1"/>
          </p:cNvPr>
          <p:cNvGraphicFramePr>
            <a:graphicFrameLocks noChangeAspect="1"/>
          </p:cNvGraphicFramePr>
          <p:nvPr/>
        </p:nvGraphicFramePr>
        <p:xfrm>
          <a:off x="176213" y="6391275"/>
          <a:ext cx="769937" cy="346075"/>
        </p:xfrm>
        <a:graphic>
          <a:graphicData uri="http://schemas.openxmlformats.org/presentationml/2006/ole">
            <mc:AlternateContent xmlns:mc="http://schemas.openxmlformats.org/markup-compatibility/2006">
              <mc:Choice xmlns:v="urn:schemas-microsoft-com:vml" Requires="v">
                <p:oleObj spid="_x0000_s10248" name="BMP 图象" r:id="rId17" imgW="675640" imgH="304800" progId="">
                  <p:embed/>
                </p:oleObj>
              </mc:Choice>
              <mc:Fallback>
                <p:oleObj name="BMP 图象" r:id="rId17" imgW="675640" imgH="304800" progId="">
                  <p:embed/>
                  <p:pic>
                    <p:nvPicPr>
                      <p:cNvPr id="0" name="图片 10247"/>
                      <p:cNvPicPr>
                        <a:picLocks noChangeAspect="1"/>
                      </p:cNvPicPr>
                      <p:nvPr/>
                    </p:nvPicPr>
                    <p:blipFill>
                      <a:blip r:embed="rId18"/>
                      <a:stretch>
                        <a:fillRect/>
                      </a:stretch>
                    </p:blipFill>
                    <p:spPr>
                      <a:xfrm>
                        <a:off x="176213" y="6391275"/>
                        <a:ext cx="769937" cy="346075"/>
                      </a:xfrm>
                      <a:prstGeom prst="rect">
                        <a:avLst/>
                      </a:prstGeom>
                      <a:noFill/>
                      <a:ln w="9525">
                        <a:noFill/>
                      </a:ln>
                    </p:spPr>
                  </p:pic>
                </p:oleObj>
              </mc:Fallback>
            </mc:AlternateContent>
          </a:graphicData>
        </a:graphic>
      </p:graphicFrame>
      <p:graphicFrame>
        <p:nvGraphicFramePr>
          <p:cNvPr id="191593" name="Object 105"/>
          <p:cNvGraphicFramePr>
            <a:graphicFrameLocks noChangeAspect="1"/>
          </p:cNvGraphicFramePr>
          <p:nvPr/>
        </p:nvGraphicFramePr>
        <p:xfrm>
          <a:off x="9144000" y="1125538"/>
          <a:ext cx="4267200" cy="3648075"/>
        </p:xfrm>
        <a:graphic>
          <a:graphicData uri="http://schemas.openxmlformats.org/presentationml/2006/ole">
            <mc:AlternateContent xmlns:mc="http://schemas.openxmlformats.org/markup-compatibility/2006">
              <mc:Choice xmlns:v="urn:schemas-microsoft-com:vml" Requires="v">
                <p:oleObj spid="_x0000_s10249" name="BMP 图象" r:id="rId19" imgW="2428875" imgH="2076450" progId="PBrush">
                  <p:embed/>
                </p:oleObj>
              </mc:Choice>
              <mc:Fallback>
                <p:oleObj name="BMP 图象" r:id="rId19" imgW="2428875" imgH="2076450" progId="PBrush">
                  <p:embed/>
                  <p:pic>
                    <p:nvPicPr>
                      <p:cNvPr id="0" name="图片 10248"/>
                      <p:cNvPicPr>
                        <a:picLocks noChangeAspect="1"/>
                      </p:cNvPicPr>
                      <p:nvPr/>
                    </p:nvPicPr>
                    <p:blipFill>
                      <a:blip r:embed="rId20"/>
                      <a:stretch>
                        <a:fillRect/>
                      </a:stretch>
                    </p:blipFill>
                    <p:spPr>
                      <a:xfrm>
                        <a:off x="9144000" y="1125538"/>
                        <a:ext cx="4267200" cy="3648075"/>
                      </a:xfrm>
                      <a:prstGeom prst="rect">
                        <a:avLst/>
                      </a:prstGeom>
                      <a:noFill/>
                      <a:ln w="38100" cap="flat" cmpd="sng">
                        <a:solidFill>
                          <a:srgbClr val="CC3300"/>
                        </a:solidFill>
                        <a:prstDash val="solid"/>
                        <a:miter/>
                        <a:headEnd type="none" w="med" len="med"/>
                        <a:tailEnd type="none" w="med" len="med"/>
                      </a:ln>
                    </p:spPr>
                  </p:pic>
                </p:oleObj>
              </mc:Fallback>
            </mc:AlternateContent>
          </a:graphicData>
        </a:graphic>
      </p:graphicFrame>
      <p:graphicFrame>
        <p:nvGraphicFramePr>
          <p:cNvPr id="191594" name="Object 106"/>
          <p:cNvGraphicFramePr>
            <a:graphicFrameLocks noChangeAspect="1"/>
          </p:cNvGraphicFramePr>
          <p:nvPr/>
        </p:nvGraphicFramePr>
        <p:xfrm>
          <a:off x="5076825" y="1773238"/>
          <a:ext cx="2374900" cy="1065212"/>
        </p:xfrm>
        <a:graphic>
          <a:graphicData uri="http://schemas.openxmlformats.org/presentationml/2006/ole">
            <mc:AlternateContent xmlns:mc="http://schemas.openxmlformats.org/markup-compatibility/2006">
              <mc:Choice xmlns:v="urn:schemas-microsoft-com:vml" Requires="v">
                <p:oleObj spid="_x0000_s10250" name="公式" r:id="rId21" imgW="23164800" imgH="10363200" progId="Equation.3">
                  <p:embed/>
                </p:oleObj>
              </mc:Choice>
              <mc:Fallback>
                <p:oleObj name="公式" r:id="rId21" imgW="23164800" imgH="10363200" progId="Equation.3">
                  <p:embed/>
                  <p:pic>
                    <p:nvPicPr>
                      <p:cNvPr id="0" name="图片 10249"/>
                      <p:cNvPicPr>
                        <a:picLocks noChangeAspect="1"/>
                      </p:cNvPicPr>
                      <p:nvPr/>
                    </p:nvPicPr>
                    <p:blipFill>
                      <a:blip r:embed="rId22"/>
                      <a:stretch>
                        <a:fillRect/>
                      </a:stretch>
                    </p:blipFill>
                    <p:spPr>
                      <a:xfrm>
                        <a:off x="5076825" y="1773238"/>
                        <a:ext cx="2374900" cy="1065212"/>
                      </a:xfrm>
                      <a:prstGeom prst="rect">
                        <a:avLst/>
                      </a:prstGeom>
                      <a:noFill/>
                      <a:ln w="9525">
                        <a:noFill/>
                      </a:ln>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1593"/>
                                        </p:tgtEl>
                                        <p:attrNameLst>
                                          <p:attrName>style.visibility</p:attrName>
                                        </p:attrNameLst>
                                      </p:cBhvr>
                                      <p:to>
                                        <p:strVal val="visible"/>
                                      </p:to>
                                    </p:set>
                                    <p:animEffect transition="in" filter="dissolve">
                                      <p:cBhvr>
                                        <p:cTn id="7" dur="500"/>
                                        <p:tgtEl>
                                          <p:spTgt spid="1915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1500"/>
                                        </p:tgtEl>
                                        <p:attrNameLst>
                                          <p:attrName>style.visibility</p:attrName>
                                        </p:attrNameLst>
                                      </p:cBhvr>
                                      <p:to>
                                        <p:strVal val="visible"/>
                                      </p:to>
                                    </p:set>
                                    <p:animEffect transition="in" filter="wipe(left)">
                                      <p:cBhvr>
                                        <p:cTn id="12" dur="500"/>
                                        <p:tgtEl>
                                          <p:spTgt spid="1915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1490"/>
                                        </p:tgtEl>
                                        <p:attrNameLst>
                                          <p:attrName>style.visibility</p:attrName>
                                        </p:attrNameLst>
                                      </p:cBhvr>
                                      <p:to>
                                        <p:strVal val="visible"/>
                                      </p:to>
                                    </p:set>
                                    <p:animEffect transition="in" filter="wipe(left)">
                                      <p:cBhvr>
                                        <p:cTn id="17" dur="500"/>
                                        <p:tgtEl>
                                          <p:spTgt spid="1914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1528"/>
                                        </p:tgtEl>
                                        <p:attrNameLst>
                                          <p:attrName>style.visibility</p:attrName>
                                        </p:attrNameLst>
                                      </p:cBhvr>
                                      <p:to>
                                        <p:strVal val="visible"/>
                                      </p:to>
                                    </p:set>
                                    <p:animEffect transition="in" filter="wipe(left)">
                                      <p:cBhvr>
                                        <p:cTn id="22" dur="500"/>
                                        <p:tgtEl>
                                          <p:spTgt spid="1915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1521"/>
                                        </p:tgtEl>
                                        <p:attrNameLst>
                                          <p:attrName>style.visibility</p:attrName>
                                        </p:attrNameLst>
                                      </p:cBhvr>
                                      <p:to>
                                        <p:strVal val="visible"/>
                                      </p:to>
                                    </p:set>
                                    <p:animEffect transition="in" filter="wipe(left)">
                                      <p:cBhvr>
                                        <p:cTn id="27" dur="500"/>
                                        <p:tgtEl>
                                          <p:spTgt spid="1915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1493"/>
                                        </p:tgtEl>
                                        <p:attrNameLst>
                                          <p:attrName>style.visibility</p:attrName>
                                        </p:attrNameLst>
                                      </p:cBhvr>
                                      <p:to>
                                        <p:strVal val="visible"/>
                                      </p:to>
                                    </p:set>
                                    <p:animEffect transition="in" filter="wipe(up)">
                                      <p:cBhvr>
                                        <p:cTn id="32" dur="500"/>
                                        <p:tgtEl>
                                          <p:spTgt spid="1914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91514"/>
                                        </p:tgtEl>
                                        <p:attrNameLst>
                                          <p:attrName>style.visibility</p:attrName>
                                        </p:attrNameLst>
                                      </p:cBhvr>
                                      <p:to>
                                        <p:strVal val="visible"/>
                                      </p:to>
                                    </p:set>
                                    <p:animEffect transition="in" filter="wipe(up)">
                                      <p:cBhvr>
                                        <p:cTn id="37" dur="500"/>
                                        <p:tgtEl>
                                          <p:spTgt spid="1915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191539"/>
                                        </p:tgtEl>
                                        <p:attrNameLst>
                                          <p:attrName>style.visibility</p:attrName>
                                        </p:attrNameLst>
                                      </p:cBhvr>
                                      <p:to>
                                        <p:strVal val="visible"/>
                                      </p:to>
                                    </p:set>
                                    <p:animEffect transition="in" filter="wipe(right)">
                                      <p:cBhvr>
                                        <p:cTn id="42" dur="500"/>
                                        <p:tgtEl>
                                          <p:spTgt spid="19153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1593"/>
                                        </p:tgtEl>
                                        <p:attrNameLst>
                                          <p:attrName>style.visibility</p:attrName>
                                        </p:attrNameLst>
                                      </p:cBhvr>
                                      <p:to>
                                        <p:strVal val="visible"/>
                                      </p:to>
                                    </p:set>
                                    <p:anim calcmode="lin" valueType="num">
                                      <p:cBhvr additive="base">
                                        <p:cTn id="47" dur="500" fill="hold"/>
                                        <p:tgtEl>
                                          <p:spTgt spid="191593"/>
                                        </p:tgtEl>
                                        <p:attrNameLst>
                                          <p:attrName>ppt_x</p:attrName>
                                        </p:attrNameLst>
                                      </p:cBhvr>
                                      <p:tavLst>
                                        <p:tav tm="0">
                                          <p:val>
                                            <p:strVal val="#ppt_x"/>
                                          </p:val>
                                        </p:tav>
                                        <p:tav tm="100000">
                                          <p:val>
                                            <p:strVal val="#ppt_x"/>
                                          </p:val>
                                        </p:tav>
                                      </p:tavLst>
                                    </p:anim>
                                    <p:anim calcmode="lin" valueType="num">
                                      <p:cBhvr additive="base">
                                        <p:cTn id="48" dur="500" fill="hold"/>
                                        <p:tgtEl>
                                          <p:spTgt spid="19159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nodeType="clickEffect">
                                  <p:stCondLst>
                                    <p:cond delay="0"/>
                                  </p:stCondLst>
                                  <p:childTnLst>
                                    <p:anim calcmode="lin" valueType="num">
                                      <p:cBhvr additive="base">
                                        <p:cTn id="52" dur="500"/>
                                        <p:tgtEl>
                                          <p:spTgt spid="191593"/>
                                        </p:tgtEl>
                                        <p:attrNameLst>
                                          <p:attrName>ppt_x</p:attrName>
                                        </p:attrNameLst>
                                      </p:cBhvr>
                                      <p:tavLst>
                                        <p:tav tm="0">
                                          <p:val>
                                            <p:strVal val="ppt_x"/>
                                          </p:val>
                                        </p:tav>
                                        <p:tav tm="100000">
                                          <p:val>
                                            <p:strVal val="ppt_x"/>
                                          </p:val>
                                        </p:tav>
                                      </p:tavLst>
                                    </p:anim>
                                    <p:anim calcmode="lin" valueType="num">
                                      <p:cBhvr additive="base">
                                        <p:cTn id="53" dur="500"/>
                                        <p:tgtEl>
                                          <p:spTgt spid="191593"/>
                                        </p:tgtEl>
                                        <p:attrNameLst>
                                          <p:attrName>ppt_y</p:attrName>
                                        </p:attrNameLst>
                                      </p:cBhvr>
                                      <p:tavLst>
                                        <p:tav tm="0">
                                          <p:val>
                                            <p:strVal val="ppt_y"/>
                                          </p:val>
                                        </p:tav>
                                        <p:tav tm="100000">
                                          <p:val>
                                            <p:strVal val="1+ppt_h/2"/>
                                          </p:val>
                                        </p:tav>
                                      </p:tavLst>
                                    </p:anim>
                                    <p:set>
                                      <p:cBhvr>
                                        <p:cTn id="54" dur="1" fill="hold">
                                          <p:stCondLst>
                                            <p:cond delay="499"/>
                                          </p:stCondLst>
                                        </p:cTn>
                                        <p:tgtEl>
                                          <p:spTgt spid="19159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91522"/>
                                        </p:tgtEl>
                                        <p:attrNameLst>
                                          <p:attrName>style.visibility</p:attrName>
                                        </p:attrNameLst>
                                      </p:cBhvr>
                                      <p:to>
                                        <p:strVal val="visible"/>
                                      </p:to>
                                    </p:set>
                                    <p:animEffect transition="in" filter="wipe(left)">
                                      <p:cBhvr>
                                        <p:cTn id="59" dur="500"/>
                                        <p:tgtEl>
                                          <p:spTgt spid="1915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91576"/>
                                        </p:tgtEl>
                                        <p:attrNameLst>
                                          <p:attrName>style.visibility</p:attrName>
                                        </p:attrNameLst>
                                      </p:cBhvr>
                                      <p:to>
                                        <p:strVal val="visible"/>
                                      </p:to>
                                    </p:set>
                                    <p:animEffect transition="in" filter="wipe(left)">
                                      <p:cBhvr>
                                        <p:cTn id="64" dur="500"/>
                                        <p:tgtEl>
                                          <p:spTgt spid="191576"/>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2" fill="hold" grpId="0" nodeType="clickEffect">
                                  <p:stCondLst>
                                    <p:cond delay="0"/>
                                  </p:stCondLst>
                                  <p:childTnLst>
                                    <p:set>
                                      <p:cBhvr>
                                        <p:cTn id="68" dur="1" fill="hold">
                                          <p:stCondLst>
                                            <p:cond delay="0"/>
                                          </p:stCondLst>
                                        </p:cTn>
                                        <p:tgtEl>
                                          <p:spTgt spid="191578"/>
                                        </p:tgtEl>
                                        <p:attrNameLst>
                                          <p:attrName>style.visibility</p:attrName>
                                        </p:attrNameLst>
                                      </p:cBhvr>
                                      <p:to>
                                        <p:strVal val="visible"/>
                                      </p:to>
                                    </p:set>
                                    <p:animEffect transition="in" filter="slide(fromRight)">
                                      <p:cBhvr>
                                        <p:cTn id="69" dur="500"/>
                                        <p:tgtEl>
                                          <p:spTgt spid="19157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91577"/>
                                        </p:tgtEl>
                                        <p:attrNameLst>
                                          <p:attrName>style.visibility</p:attrName>
                                        </p:attrNameLst>
                                      </p:cBhvr>
                                      <p:to>
                                        <p:strVal val="visible"/>
                                      </p:to>
                                    </p:set>
                                    <p:animEffect transition="in" filter="wipe(left)">
                                      <p:cBhvr>
                                        <p:cTn id="74" dur="500"/>
                                        <p:tgtEl>
                                          <p:spTgt spid="191577"/>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4" fill="hold" nodeType="clickEffect">
                                  <p:stCondLst>
                                    <p:cond delay="0"/>
                                  </p:stCondLst>
                                  <p:childTnLst>
                                    <p:set>
                                      <p:cBhvr>
                                        <p:cTn id="78" dur="1" fill="hold">
                                          <p:stCondLst>
                                            <p:cond delay="0"/>
                                          </p:stCondLst>
                                        </p:cTn>
                                        <p:tgtEl>
                                          <p:spTgt spid="191583"/>
                                        </p:tgtEl>
                                        <p:attrNameLst>
                                          <p:attrName>style.visibility</p:attrName>
                                        </p:attrNameLst>
                                      </p:cBhvr>
                                      <p:to>
                                        <p:strVal val="visible"/>
                                      </p:to>
                                    </p:set>
                                    <p:anim calcmode="lin" valueType="num">
                                      <p:cBhvr>
                                        <p:cTn id="79" dur="500" fill="hold"/>
                                        <p:tgtEl>
                                          <p:spTgt spid="191583"/>
                                        </p:tgtEl>
                                        <p:attrNameLst>
                                          <p:attrName>ppt_x</p:attrName>
                                        </p:attrNameLst>
                                      </p:cBhvr>
                                      <p:tavLst>
                                        <p:tav tm="0">
                                          <p:val>
                                            <p:strVal val="#ppt_x"/>
                                          </p:val>
                                        </p:tav>
                                        <p:tav tm="100000">
                                          <p:val>
                                            <p:strVal val="#ppt_x"/>
                                          </p:val>
                                        </p:tav>
                                      </p:tavLst>
                                    </p:anim>
                                    <p:anim calcmode="lin" valueType="num">
                                      <p:cBhvr>
                                        <p:cTn id="80" dur="500" fill="hold"/>
                                        <p:tgtEl>
                                          <p:spTgt spid="191583"/>
                                        </p:tgtEl>
                                        <p:attrNameLst>
                                          <p:attrName>ppt_y</p:attrName>
                                        </p:attrNameLst>
                                      </p:cBhvr>
                                      <p:tavLst>
                                        <p:tav tm="0">
                                          <p:val>
                                            <p:strVal val="#ppt_y+#ppt_h/2"/>
                                          </p:val>
                                        </p:tav>
                                        <p:tav tm="100000">
                                          <p:val>
                                            <p:strVal val="#ppt_y"/>
                                          </p:val>
                                        </p:tav>
                                      </p:tavLst>
                                    </p:anim>
                                    <p:anim calcmode="lin" valueType="num">
                                      <p:cBhvr>
                                        <p:cTn id="81" dur="500" fill="hold"/>
                                        <p:tgtEl>
                                          <p:spTgt spid="191583"/>
                                        </p:tgtEl>
                                        <p:attrNameLst>
                                          <p:attrName>ppt_w</p:attrName>
                                        </p:attrNameLst>
                                      </p:cBhvr>
                                      <p:tavLst>
                                        <p:tav tm="0">
                                          <p:val>
                                            <p:strVal val="#ppt_w"/>
                                          </p:val>
                                        </p:tav>
                                        <p:tav tm="100000">
                                          <p:val>
                                            <p:strVal val="#ppt_w"/>
                                          </p:val>
                                        </p:tav>
                                      </p:tavLst>
                                    </p:anim>
                                    <p:anim calcmode="lin" valueType="num">
                                      <p:cBhvr>
                                        <p:cTn id="82" dur="500" fill="hold"/>
                                        <p:tgtEl>
                                          <p:spTgt spid="191583"/>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91579"/>
                                        </p:tgtEl>
                                        <p:attrNameLst>
                                          <p:attrName>style.visibility</p:attrName>
                                        </p:attrNameLst>
                                      </p:cBhvr>
                                      <p:to>
                                        <p:strVal val="visible"/>
                                      </p:to>
                                    </p:set>
                                    <p:animEffect transition="in" filter="wipe(left)">
                                      <p:cBhvr>
                                        <p:cTn id="87" dur="500"/>
                                        <p:tgtEl>
                                          <p:spTgt spid="19157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91580"/>
                                        </p:tgtEl>
                                        <p:attrNameLst>
                                          <p:attrName>style.visibility</p:attrName>
                                        </p:attrNameLst>
                                      </p:cBhvr>
                                      <p:to>
                                        <p:strVal val="visible"/>
                                      </p:to>
                                    </p:set>
                                    <p:animEffect transition="in" filter="wipe(left)">
                                      <p:cBhvr>
                                        <p:cTn id="92" dur="500"/>
                                        <p:tgtEl>
                                          <p:spTgt spid="19158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91594"/>
                                        </p:tgtEl>
                                        <p:attrNameLst>
                                          <p:attrName>style.visibility</p:attrName>
                                        </p:attrNameLst>
                                      </p:cBhvr>
                                      <p:to>
                                        <p:strVal val="visible"/>
                                      </p:to>
                                    </p:set>
                                    <p:animEffect transition="in" filter="wipe(left)">
                                      <p:cBhvr>
                                        <p:cTn id="97" dur="500"/>
                                        <p:tgtEl>
                                          <p:spTgt spid="19159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91581"/>
                                        </p:tgtEl>
                                        <p:attrNameLst>
                                          <p:attrName>style.visibility</p:attrName>
                                        </p:attrNameLst>
                                      </p:cBhvr>
                                      <p:to>
                                        <p:strVal val="visible"/>
                                      </p:to>
                                    </p:set>
                                    <p:animEffect transition="in" filter="wipe(left)">
                                      <p:cBhvr>
                                        <p:cTn id="102" dur="500"/>
                                        <p:tgtEl>
                                          <p:spTgt spid="191581"/>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2" fill="hold" grpId="0" nodeType="clickEffect">
                                  <p:stCondLst>
                                    <p:cond delay="0"/>
                                  </p:stCondLst>
                                  <p:childTnLst>
                                    <p:set>
                                      <p:cBhvr>
                                        <p:cTn id="106" dur="1" fill="hold">
                                          <p:stCondLst>
                                            <p:cond delay="0"/>
                                          </p:stCondLst>
                                        </p:cTn>
                                        <p:tgtEl>
                                          <p:spTgt spid="191588"/>
                                        </p:tgtEl>
                                        <p:attrNameLst>
                                          <p:attrName>style.visibility</p:attrName>
                                        </p:attrNameLst>
                                      </p:cBhvr>
                                      <p:to>
                                        <p:strVal val="visible"/>
                                      </p:to>
                                    </p:set>
                                    <p:animEffect transition="in" filter="slide(fromRight)">
                                      <p:cBhvr>
                                        <p:cTn id="107" dur="500"/>
                                        <p:tgtEl>
                                          <p:spTgt spid="191588"/>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8" fill="hold" grpId="0" nodeType="clickEffect">
                                  <p:stCondLst>
                                    <p:cond delay="0"/>
                                  </p:stCondLst>
                                  <p:childTnLst>
                                    <p:set>
                                      <p:cBhvr>
                                        <p:cTn id="111" dur="1" fill="hold">
                                          <p:stCondLst>
                                            <p:cond delay="0"/>
                                          </p:stCondLst>
                                        </p:cTn>
                                        <p:tgtEl>
                                          <p:spTgt spid="191582"/>
                                        </p:tgtEl>
                                        <p:attrNameLst>
                                          <p:attrName>style.visibility</p:attrName>
                                        </p:attrNameLst>
                                      </p:cBhvr>
                                      <p:to>
                                        <p:strVal val="visible"/>
                                      </p:to>
                                    </p:set>
                                    <p:anim calcmode="lin" valueType="num">
                                      <p:cBhvr additive="base">
                                        <p:cTn id="112" dur="500" fill="hold"/>
                                        <p:tgtEl>
                                          <p:spTgt spid="191582"/>
                                        </p:tgtEl>
                                        <p:attrNameLst>
                                          <p:attrName>ppt_x</p:attrName>
                                        </p:attrNameLst>
                                      </p:cBhvr>
                                      <p:tavLst>
                                        <p:tav tm="0">
                                          <p:val>
                                            <p:strVal val="0-#ppt_w/2"/>
                                          </p:val>
                                        </p:tav>
                                        <p:tav tm="100000">
                                          <p:val>
                                            <p:strVal val="#ppt_x"/>
                                          </p:val>
                                        </p:tav>
                                      </p:tavLst>
                                    </p:anim>
                                    <p:anim calcmode="lin" valueType="num">
                                      <p:cBhvr additive="base">
                                        <p:cTn id="113" dur="500" fill="hold"/>
                                        <p:tgtEl>
                                          <p:spTgt spid="191582"/>
                                        </p:tgtEl>
                                        <p:attrNameLst>
                                          <p:attrName>ppt_y</p:attrName>
                                        </p:attrNameLst>
                                      </p:cBhvr>
                                      <p:tavLst>
                                        <p:tav tm="0">
                                          <p:val>
                                            <p:strVal val="#ppt_y"/>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8" fill="hold" grpId="0" nodeType="clickEffect">
                                  <p:stCondLst>
                                    <p:cond delay="0"/>
                                  </p:stCondLst>
                                  <p:childTnLst>
                                    <p:set>
                                      <p:cBhvr>
                                        <p:cTn id="117" dur="1" fill="hold">
                                          <p:stCondLst>
                                            <p:cond delay="0"/>
                                          </p:stCondLst>
                                        </p:cTn>
                                        <p:tgtEl>
                                          <p:spTgt spid="191587"/>
                                        </p:tgtEl>
                                        <p:attrNameLst>
                                          <p:attrName>style.visibility</p:attrName>
                                        </p:attrNameLst>
                                      </p:cBhvr>
                                      <p:to>
                                        <p:strVal val="visible"/>
                                      </p:to>
                                    </p:set>
                                    <p:anim calcmode="lin" valueType="num">
                                      <p:cBhvr additive="base">
                                        <p:cTn id="118" dur="500" fill="hold"/>
                                        <p:tgtEl>
                                          <p:spTgt spid="191587"/>
                                        </p:tgtEl>
                                        <p:attrNameLst>
                                          <p:attrName>ppt_x</p:attrName>
                                        </p:attrNameLst>
                                      </p:cBhvr>
                                      <p:tavLst>
                                        <p:tav tm="0">
                                          <p:val>
                                            <p:strVal val="0-#ppt_w/2"/>
                                          </p:val>
                                        </p:tav>
                                        <p:tav tm="100000">
                                          <p:val>
                                            <p:strVal val="#ppt_x"/>
                                          </p:val>
                                        </p:tav>
                                      </p:tavLst>
                                    </p:anim>
                                    <p:anim calcmode="lin" valueType="num">
                                      <p:cBhvr additive="base">
                                        <p:cTn id="119" dur="500" fill="hold"/>
                                        <p:tgtEl>
                                          <p:spTgt spid="1915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1" grpId="0" animBg="1"/>
      <p:bldP spid="191578" grpId="0" animBg="1" autoUpdateAnimBg="0"/>
      <p:bldP spid="191582" grpId="0" autoUpdateAnimBg="0"/>
      <p:bldP spid="191587" grpId="0" autoUpdateAnimBg="0"/>
      <p:bldP spid="19158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91440" y="387532"/>
            <a:ext cx="895676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集成运算放大器</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高增益的直接耦合的集成的多级放大器。</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
        <p:nvSpPr>
          <p:cNvPr id="5124" name="Text Box 4"/>
          <p:cNvSpPr txBox="1">
            <a:spLocks noChangeArrowheads="1"/>
          </p:cNvSpPr>
          <p:nvPr/>
        </p:nvSpPr>
        <p:spPr bwMode="auto">
          <a:xfrm>
            <a:off x="238534" y="1465082"/>
            <a:ext cx="845820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集成电路的工艺特点：</a:t>
            </a:r>
            <a:endParaRPr lang="zh-CN" altLang="en-US" sz="2800" b="1" dirty="0">
              <a:latin typeface="华文楷体" panose="02010600040101010101" pitchFamily="2" charset="-122"/>
              <a:ea typeface="华文楷体" panose="02010600040101010101" pitchFamily="2" charset="-122"/>
            </a:endParaRPr>
          </a:p>
          <a:p>
            <a:pPr algn="just">
              <a:spcBef>
                <a:spcPct val="50000"/>
              </a:spcBef>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）元器件具有良好的一致性和同向偏差，因而特别有利于实现需要对称结构的电路。</a:t>
            </a:r>
            <a:endParaRPr lang="zh-CN" altLang="en-US" sz="2400" b="1" dirty="0">
              <a:latin typeface="华文楷体" panose="02010600040101010101" pitchFamily="2" charset="-122"/>
              <a:ea typeface="华文楷体" panose="02010600040101010101" pitchFamily="2" charset="-122"/>
            </a:endParaRPr>
          </a:p>
          <a:p>
            <a:pPr algn="just">
              <a:spcBef>
                <a:spcPct val="50000"/>
              </a:spcBef>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）集成电路的芯片面积小，集成度高，所以功耗很小，在毫瓦以下。</a:t>
            </a:r>
            <a:endParaRPr lang="zh-CN" altLang="en-US" sz="2400" b="1" dirty="0">
              <a:latin typeface="华文楷体" panose="02010600040101010101" pitchFamily="2" charset="-122"/>
              <a:ea typeface="华文楷体" panose="02010600040101010101" pitchFamily="2" charset="-122"/>
            </a:endParaRPr>
          </a:p>
          <a:p>
            <a:pPr algn="just">
              <a:spcBef>
                <a:spcPct val="50000"/>
              </a:spcBef>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）不易制造大电阻。需要大电阻时，往往使用有源负载。</a:t>
            </a:r>
            <a:endParaRPr lang="zh-CN" altLang="en-US" sz="2400" b="1" dirty="0">
              <a:latin typeface="华文楷体" panose="02010600040101010101" pitchFamily="2" charset="-122"/>
              <a:ea typeface="华文楷体" panose="02010600040101010101" pitchFamily="2" charset="-122"/>
            </a:endParaRPr>
          </a:p>
          <a:p>
            <a:pPr algn="just">
              <a:spcBef>
                <a:spcPct val="50000"/>
              </a:spcBef>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）只能制作几十</a:t>
            </a:r>
            <a:r>
              <a:rPr lang="en-US" altLang="zh-CN" sz="2400" b="1" dirty="0">
                <a:latin typeface="华文楷体" panose="02010600040101010101" pitchFamily="2" charset="-122"/>
                <a:ea typeface="华文楷体" panose="02010600040101010101" pitchFamily="2" charset="-122"/>
              </a:rPr>
              <a:t>pF</a:t>
            </a:r>
            <a:r>
              <a:rPr lang="zh-CN" altLang="en-US" sz="2400" b="1" dirty="0">
                <a:latin typeface="华文楷体" panose="02010600040101010101" pitchFamily="2" charset="-122"/>
                <a:ea typeface="华文楷体" panose="02010600040101010101" pitchFamily="2" charset="-122"/>
              </a:rPr>
              <a:t>以下的小电容。因此，集成放大器都采用直接耦合方式。如需大电容，只有外接。</a:t>
            </a:r>
            <a:endParaRPr lang="zh-CN" altLang="en-US" sz="2400" b="1" dirty="0">
              <a:latin typeface="华文楷体" panose="02010600040101010101" pitchFamily="2" charset="-122"/>
              <a:ea typeface="华文楷体" panose="02010600040101010101" pitchFamily="2" charset="-122"/>
            </a:endParaRPr>
          </a:p>
          <a:p>
            <a:pPr algn="just">
              <a:spcBef>
                <a:spcPct val="50000"/>
              </a:spcBef>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）不能制造电感，如需电感，也只能外接。</a:t>
            </a:r>
            <a:endParaRPr lang="zh-CN" altLang="en-US" sz="2400" b="1" dirty="0">
              <a:latin typeface="华文楷体" panose="02010600040101010101" pitchFamily="2" charset="-122"/>
              <a:ea typeface="华文楷体" panose="02010600040101010101" pitchFamily="2" charset="-122"/>
            </a:endParaRPr>
          </a:p>
          <a:p>
            <a:pPr>
              <a:spcBef>
                <a:spcPct val="50000"/>
              </a:spcBef>
            </a:pPr>
            <a:endParaRPr lang="en-US" altLang="zh-CN" sz="20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4">
                                            <p:txEl>
                                              <p:pRg st="0" end="0"/>
                                            </p:txEl>
                                          </p:spTgt>
                                        </p:tgtEl>
                                        <p:attrNameLst>
                                          <p:attrName>style.visibility</p:attrName>
                                        </p:attrNameLst>
                                      </p:cBhvr>
                                      <p:to>
                                        <p:strVal val="visible"/>
                                      </p:to>
                                    </p:set>
                                    <p:animEffect transition="in" filter="blinds(horizontal)">
                                      <p:cBhvr>
                                        <p:cTn id="12" dur="500"/>
                                        <p:tgtEl>
                                          <p:spTgt spid="51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4">
                                            <p:txEl>
                                              <p:pRg st="1" end="1"/>
                                            </p:txEl>
                                          </p:spTgt>
                                        </p:tgtEl>
                                        <p:attrNameLst>
                                          <p:attrName>style.visibility</p:attrName>
                                        </p:attrNameLst>
                                      </p:cBhvr>
                                      <p:to>
                                        <p:strVal val="visible"/>
                                      </p:to>
                                    </p:set>
                                    <p:animEffect transition="in" filter="blinds(horizontal)">
                                      <p:cBhvr>
                                        <p:cTn id="17" dur="500"/>
                                        <p:tgtEl>
                                          <p:spTgt spid="51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4">
                                            <p:txEl>
                                              <p:pRg st="2" end="2"/>
                                            </p:txEl>
                                          </p:spTgt>
                                        </p:tgtEl>
                                        <p:attrNameLst>
                                          <p:attrName>style.visibility</p:attrName>
                                        </p:attrNameLst>
                                      </p:cBhvr>
                                      <p:to>
                                        <p:strVal val="visible"/>
                                      </p:to>
                                    </p:set>
                                    <p:animEffect transition="in" filter="blinds(horizontal)">
                                      <p:cBhvr>
                                        <p:cTn id="22" dur="500"/>
                                        <p:tgtEl>
                                          <p:spTgt spid="51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4">
                                            <p:txEl>
                                              <p:pRg st="3" end="3"/>
                                            </p:txEl>
                                          </p:spTgt>
                                        </p:tgtEl>
                                        <p:attrNameLst>
                                          <p:attrName>style.visibility</p:attrName>
                                        </p:attrNameLst>
                                      </p:cBhvr>
                                      <p:to>
                                        <p:strVal val="visible"/>
                                      </p:to>
                                    </p:set>
                                    <p:animEffect transition="in" filter="blinds(horizontal)">
                                      <p:cBhvr>
                                        <p:cTn id="27" dur="500"/>
                                        <p:tgtEl>
                                          <p:spTgt spid="512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4">
                                            <p:txEl>
                                              <p:pRg st="4" end="4"/>
                                            </p:txEl>
                                          </p:spTgt>
                                        </p:tgtEl>
                                        <p:attrNameLst>
                                          <p:attrName>style.visibility</p:attrName>
                                        </p:attrNameLst>
                                      </p:cBhvr>
                                      <p:to>
                                        <p:strVal val="visible"/>
                                      </p:to>
                                    </p:set>
                                    <p:animEffect transition="in" filter="blinds(horizontal)">
                                      <p:cBhvr>
                                        <p:cTn id="32" dur="500"/>
                                        <p:tgtEl>
                                          <p:spTgt spid="512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4">
                                            <p:txEl>
                                              <p:pRg st="5" end="5"/>
                                            </p:txEl>
                                          </p:spTgt>
                                        </p:tgtEl>
                                        <p:attrNameLst>
                                          <p:attrName>style.visibility</p:attrName>
                                        </p:attrNameLst>
                                      </p:cBhvr>
                                      <p:to>
                                        <p:strVal val="visible"/>
                                      </p:to>
                                    </p:set>
                                    <p:animEffect transition="in" filter="blinds(horizontal)">
                                      <p:cBhvr>
                                        <p:cTn id="37" dur="500"/>
                                        <p:tgtEl>
                                          <p:spTgt spid="51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utoUpdateAnimBg="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514" name="Object 2"/>
          <p:cNvGraphicFramePr>
            <a:graphicFrameLocks noChangeAspect="1"/>
          </p:cNvGraphicFramePr>
          <p:nvPr/>
        </p:nvGraphicFramePr>
        <p:xfrm>
          <a:off x="3779838" y="1341438"/>
          <a:ext cx="2160587" cy="996950"/>
        </p:xfrm>
        <a:graphic>
          <a:graphicData uri="http://schemas.openxmlformats.org/presentationml/2006/ole">
            <mc:AlternateContent xmlns:mc="http://schemas.openxmlformats.org/markup-compatibility/2006">
              <mc:Choice xmlns:v="urn:schemas-microsoft-com:vml" Requires="v">
                <p:oleObj spid="_x0000_s11265" name="Equation" r:id="rId1" imgW="22555200" imgH="10363200" progId="Equation.3">
                  <p:embed/>
                </p:oleObj>
              </mc:Choice>
              <mc:Fallback>
                <p:oleObj name="Equation" r:id="rId1" imgW="22555200" imgH="10363200" progId="Equation.3">
                  <p:embed/>
                  <p:pic>
                    <p:nvPicPr>
                      <p:cNvPr id="0" name="图片 11264"/>
                      <p:cNvPicPr>
                        <a:picLocks noChangeAspect="1"/>
                      </p:cNvPicPr>
                      <p:nvPr/>
                    </p:nvPicPr>
                    <p:blipFill>
                      <a:blip r:embed="rId2"/>
                      <a:stretch>
                        <a:fillRect/>
                      </a:stretch>
                    </p:blipFill>
                    <p:spPr>
                      <a:xfrm>
                        <a:off x="3779838" y="1341438"/>
                        <a:ext cx="2160587" cy="996950"/>
                      </a:xfrm>
                      <a:prstGeom prst="rect">
                        <a:avLst/>
                      </a:prstGeom>
                      <a:noFill/>
                      <a:ln w="9525">
                        <a:noFill/>
                      </a:ln>
                    </p:spPr>
                  </p:pic>
                </p:oleObj>
              </mc:Fallback>
            </mc:AlternateContent>
          </a:graphicData>
        </a:graphic>
      </p:graphicFrame>
      <p:sp>
        <p:nvSpPr>
          <p:cNvPr id="192515" name="Text Box 3"/>
          <p:cNvSpPr txBox="1">
            <a:spLocks noChangeArrowheads="1"/>
          </p:cNvSpPr>
          <p:nvPr/>
        </p:nvSpPr>
        <p:spPr bwMode="auto">
          <a:xfrm>
            <a:off x="366569" y="1484313"/>
            <a:ext cx="3413413" cy="52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800" b="1" i="0" dirty="0">
                <a:solidFill>
                  <a:srgbClr val="CC3300"/>
                </a:solidFill>
                <a:latin typeface="华文楷体" panose="02010600040101010101" pitchFamily="2" charset="-122"/>
                <a:ea typeface="华文楷体" panose="02010600040101010101" pitchFamily="2" charset="-122"/>
              </a:rPr>
              <a:t>双端输入</a:t>
            </a:r>
            <a:r>
              <a:rPr kumimoji="1" lang="en-US" altLang="zh-CN" sz="2800" b="1" i="0" dirty="0">
                <a:solidFill>
                  <a:srgbClr val="CC3300"/>
                </a:solidFill>
                <a:latin typeface="华文楷体" panose="02010600040101010101" pitchFamily="2" charset="-122"/>
                <a:ea typeface="华文楷体" panose="02010600040101010101" pitchFamily="2" charset="-122"/>
              </a:rPr>
              <a:t>—</a:t>
            </a:r>
            <a:r>
              <a:rPr kumimoji="1" lang="zh-CN" altLang="en-US" sz="2800" b="1" i="0" dirty="0">
                <a:solidFill>
                  <a:srgbClr val="CC3300"/>
                </a:solidFill>
                <a:latin typeface="华文楷体" panose="02010600040101010101" pitchFamily="2" charset="-122"/>
                <a:ea typeface="华文楷体" panose="02010600040101010101" pitchFamily="2" charset="-122"/>
              </a:rPr>
              <a:t>双端输出</a:t>
            </a:r>
            <a:endParaRPr kumimoji="1" lang="zh-CN" altLang="en-US" sz="2800" b="1" i="0" dirty="0">
              <a:solidFill>
                <a:srgbClr val="CC3300"/>
              </a:solidFill>
              <a:latin typeface="华文楷体" panose="02010600040101010101" pitchFamily="2" charset="-122"/>
              <a:ea typeface="华文楷体" panose="02010600040101010101" pitchFamily="2" charset="-122"/>
            </a:endParaRPr>
          </a:p>
        </p:txBody>
      </p:sp>
      <p:sp>
        <p:nvSpPr>
          <p:cNvPr id="192516" name="Text Box 4"/>
          <p:cNvSpPr txBox="1">
            <a:spLocks noChangeArrowheads="1"/>
          </p:cNvSpPr>
          <p:nvPr/>
        </p:nvSpPr>
        <p:spPr bwMode="auto">
          <a:xfrm>
            <a:off x="3635375" y="2492375"/>
            <a:ext cx="2006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800" i="0">
                <a:latin typeface="Times New Roman" panose="02020603050405020304" pitchFamily="18" charset="0"/>
              </a:rPr>
              <a:t>r</a:t>
            </a:r>
            <a:r>
              <a:rPr kumimoji="1" lang="en-US" altLang="zh-CN" sz="2800" i="0" baseline="-25000">
                <a:latin typeface="Times New Roman" panose="02020603050405020304" pitchFamily="18" charset="0"/>
              </a:rPr>
              <a:t>id</a:t>
            </a:r>
            <a:r>
              <a:rPr kumimoji="1" lang="en-US" altLang="zh-CN" sz="2800" i="0">
                <a:latin typeface="Times New Roman" panose="02020603050405020304" pitchFamily="18" charset="0"/>
              </a:rPr>
              <a:t>=2(R</a:t>
            </a:r>
            <a:r>
              <a:rPr kumimoji="1" lang="en-US" altLang="zh-CN" sz="2800" i="0" baseline="-25000">
                <a:latin typeface="Times New Roman" panose="02020603050405020304" pitchFamily="18" charset="0"/>
              </a:rPr>
              <a:t>b</a:t>
            </a:r>
            <a:r>
              <a:rPr kumimoji="1" lang="en-US" altLang="zh-CN" sz="2800" i="0">
                <a:latin typeface="Times New Roman" panose="02020603050405020304" pitchFamily="18" charset="0"/>
              </a:rPr>
              <a:t>+r</a:t>
            </a:r>
            <a:r>
              <a:rPr kumimoji="1" lang="en-US" altLang="zh-CN" sz="2800" i="0" baseline="-25000">
                <a:latin typeface="Times New Roman" panose="02020603050405020304" pitchFamily="18" charset="0"/>
              </a:rPr>
              <a:t>be</a:t>
            </a:r>
            <a:r>
              <a:rPr kumimoji="1" lang="en-US" altLang="zh-CN" sz="2800" i="0">
                <a:latin typeface="Times New Roman" panose="02020603050405020304" pitchFamily="18" charset="0"/>
              </a:rPr>
              <a:t>)</a:t>
            </a:r>
            <a:endParaRPr kumimoji="1" lang="en-US" altLang="zh-CN" sz="2800" i="0">
              <a:latin typeface="Times New Roman" panose="02020603050405020304" pitchFamily="18" charset="0"/>
            </a:endParaRPr>
          </a:p>
        </p:txBody>
      </p:sp>
      <p:sp>
        <p:nvSpPr>
          <p:cNvPr id="192517" name="Text Box 5"/>
          <p:cNvSpPr txBox="1">
            <a:spLocks noChangeArrowheads="1"/>
          </p:cNvSpPr>
          <p:nvPr/>
        </p:nvSpPr>
        <p:spPr bwMode="auto">
          <a:xfrm>
            <a:off x="3635375" y="3284538"/>
            <a:ext cx="15954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800" i="0">
                <a:latin typeface="Times New Roman" panose="02020603050405020304" pitchFamily="18" charset="0"/>
              </a:rPr>
              <a:t>r</a:t>
            </a:r>
            <a:r>
              <a:rPr kumimoji="1" lang="en-US" altLang="zh-CN" sz="2800" i="0" baseline="-25000">
                <a:latin typeface="Times New Roman" panose="02020603050405020304" pitchFamily="18" charset="0"/>
              </a:rPr>
              <a:t>od</a:t>
            </a:r>
            <a:r>
              <a:rPr kumimoji="1" lang="en-US" altLang="zh-CN" sz="2800" i="0">
                <a:latin typeface="Times New Roman" panose="02020603050405020304" pitchFamily="18" charset="0"/>
              </a:rPr>
              <a:t> ≈2 R</a:t>
            </a:r>
            <a:r>
              <a:rPr kumimoji="1" lang="en-US" altLang="zh-CN" sz="2800" i="0" baseline="-25000">
                <a:latin typeface="Times New Roman" panose="02020603050405020304" pitchFamily="18" charset="0"/>
              </a:rPr>
              <a:t>c</a:t>
            </a:r>
            <a:endParaRPr kumimoji="1" lang="en-US" altLang="zh-CN" sz="2800" i="0" baseline="-25000">
              <a:latin typeface="Times New Roman" panose="02020603050405020304" pitchFamily="18" charset="0"/>
            </a:endParaRPr>
          </a:p>
        </p:txBody>
      </p:sp>
      <p:sp>
        <p:nvSpPr>
          <p:cNvPr id="192518" name="Text Box 6"/>
          <p:cNvSpPr txBox="1">
            <a:spLocks noChangeArrowheads="1"/>
          </p:cNvSpPr>
          <p:nvPr/>
        </p:nvSpPr>
        <p:spPr bwMode="auto">
          <a:xfrm>
            <a:off x="301481" y="4343400"/>
            <a:ext cx="3413413" cy="52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800" b="1" dirty="0">
                <a:solidFill>
                  <a:srgbClr val="CC3300"/>
                </a:solidFill>
                <a:latin typeface="华文楷体" panose="02010600040101010101" pitchFamily="2" charset="-122"/>
                <a:ea typeface="华文楷体" panose="02010600040101010101" pitchFamily="2" charset="-122"/>
              </a:rPr>
              <a:t>双端输入</a:t>
            </a:r>
            <a:r>
              <a:rPr kumimoji="1" lang="en-US" altLang="zh-CN" sz="2800" b="1" dirty="0">
                <a:solidFill>
                  <a:srgbClr val="CC3300"/>
                </a:solidFill>
                <a:latin typeface="华文楷体" panose="02010600040101010101" pitchFamily="2" charset="-122"/>
                <a:ea typeface="华文楷体" panose="02010600040101010101" pitchFamily="2" charset="-122"/>
              </a:rPr>
              <a:t>—</a:t>
            </a:r>
            <a:r>
              <a:rPr kumimoji="1" lang="zh-CN" altLang="en-US" sz="2800" b="1" dirty="0">
                <a:solidFill>
                  <a:srgbClr val="CC3300"/>
                </a:solidFill>
                <a:latin typeface="华文楷体" panose="02010600040101010101" pitchFamily="2" charset="-122"/>
                <a:ea typeface="华文楷体" panose="02010600040101010101" pitchFamily="2" charset="-122"/>
              </a:rPr>
              <a:t>单端输出</a:t>
            </a:r>
            <a:endParaRPr kumimoji="1" lang="zh-CN" altLang="en-US" sz="2800" b="1" dirty="0">
              <a:solidFill>
                <a:srgbClr val="CC3300"/>
              </a:solidFill>
              <a:latin typeface="华文楷体" panose="02010600040101010101" pitchFamily="2" charset="-122"/>
              <a:ea typeface="华文楷体" panose="02010600040101010101" pitchFamily="2" charset="-122"/>
            </a:endParaRPr>
          </a:p>
        </p:txBody>
      </p:sp>
      <p:graphicFrame>
        <p:nvGraphicFramePr>
          <p:cNvPr id="192519" name="Object 7"/>
          <p:cNvGraphicFramePr>
            <a:graphicFrameLocks noChangeAspect="1"/>
          </p:cNvGraphicFramePr>
          <p:nvPr/>
        </p:nvGraphicFramePr>
        <p:xfrm>
          <a:off x="3657600" y="4090988"/>
          <a:ext cx="1651000" cy="1014412"/>
        </p:xfrm>
        <a:graphic>
          <a:graphicData uri="http://schemas.openxmlformats.org/presentationml/2006/ole">
            <mc:AlternateContent xmlns:mc="http://schemas.openxmlformats.org/markup-compatibility/2006">
              <mc:Choice xmlns:v="urn:schemas-microsoft-com:vml" Requires="v">
                <p:oleObj spid="_x0000_s11266" name="公式" r:id="rId3" imgW="14935200" imgH="9144000" progId="Equation.3">
                  <p:embed/>
                </p:oleObj>
              </mc:Choice>
              <mc:Fallback>
                <p:oleObj name="公式" r:id="rId3" imgW="14935200" imgH="9144000" progId="Equation.3">
                  <p:embed/>
                  <p:pic>
                    <p:nvPicPr>
                      <p:cNvPr id="0" name="图片 11265"/>
                      <p:cNvPicPr>
                        <a:picLocks noChangeAspect="1"/>
                      </p:cNvPicPr>
                      <p:nvPr/>
                    </p:nvPicPr>
                    <p:blipFill>
                      <a:blip r:embed="rId4"/>
                      <a:stretch>
                        <a:fillRect/>
                      </a:stretch>
                    </p:blipFill>
                    <p:spPr>
                      <a:xfrm>
                        <a:off x="3657600" y="4090988"/>
                        <a:ext cx="1651000" cy="1014412"/>
                      </a:xfrm>
                      <a:prstGeom prst="rect">
                        <a:avLst/>
                      </a:prstGeom>
                      <a:noFill/>
                      <a:ln w="9525">
                        <a:noFill/>
                      </a:ln>
                    </p:spPr>
                  </p:pic>
                </p:oleObj>
              </mc:Fallback>
            </mc:AlternateContent>
          </a:graphicData>
        </a:graphic>
      </p:graphicFrame>
      <p:graphicFrame>
        <p:nvGraphicFramePr>
          <p:cNvPr id="192520" name="Object 8"/>
          <p:cNvGraphicFramePr>
            <a:graphicFrameLocks noChangeAspect="1"/>
          </p:cNvGraphicFramePr>
          <p:nvPr/>
        </p:nvGraphicFramePr>
        <p:xfrm>
          <a:off x="5292725" y="4089400"/>
          <a:ext cx="2592388" cy="1014413"/>
        </p:xfrm>
        <a:graphic>
          <a:graphicData uri="http://schemas.openxmlformats.org/presentationml/2006/ole">
            <mc:AlternateContent xmlns:mc="http://schemas.openxmlformats.org/markup-compatibility/2006">
              <mc:Choice xmlns:v="urn:schemas-microsoft-com:vml" Requires="v">
                <p:oleObj spid="_x0000_s11267" name="公式" r:id="rId5" imgW="26517600" imgH="10363200" progId="Equation.3">
                  <p:embed/>
                </p:oleObj>
              </mc:Choice>
              <mc:Fallback>
                <p:oleObj name="公式" r:id="rId5" imgW="26517600" imgH="10363200" progId="Equation.3">
                  <p:embed/>
                  <p:pic>
                    <p:nvPicPr>
                      <p:cNvPr id="0" name="图片 11266"/>
                      <p:cNvPicPr>
                        <a:picLocks noChangeAspect="1"/>
                      </p:cNvPicPr>
                      <p:nvPr/>
                    </p:nvPicPr>
                    <p:blipFill>
                      <a:blip r:embed="rId6"/>
                      <a:stretch>
                        <a:fillRect/>
                      </a:stretch>
                    </p:blipFill>
                    <p:spPr>
                      <a:xfrm>
                        <a:off x="5292725" y="4089400"/>
                        <a:ext cx="2592388" cy="1014413"/>
                      </a:xfrm>
                      <a:prstGeom prst="rect">
                        <a:avLst/>
                      </a:prstGeom>
                      <a:noFill/>
                      <a:ln w="9525">
                        <a:noFill/>
                      </a:ln>
                    </p:spPr>
                  </p:pic>
                </p:oleObj>
              </mc:Fallback>
            </mc:AlternateContent>
          </a:graphicData>
        </a:graphic>
      </p:graphicFrame>
      <p:graphicFrame>
        <p:nvGraphicFramePr>
          <p:cNvPr id="192521" name="Object 9"/>
          <p:cNvGraphicFramePr>
            <a:graphicFrameLocks noChangeAspect="1"/>
          </p:cNvGraphicFramePr>
          <p:nvPr/>
        </p:nvGraphicFramePr>
        <p:xfrm>
          <a:off x="6443663" y="5157788"/>
          <a:ext cx="1873250" cy="923925"/>
        </p:xfrm>
        <a:graphic>
          <a:graphicData uri="http://schemas.openxmlformats.org/presentationml/2006/ole">
            <mc:AlternateContent xmlns:mc="http://schemas.openxmlformats.org/markup-compatibility/2006">
              <mc:Choice xmlns:v="urn:schemas-microsoft-com:vml" Requires="v">
                <p:oleObj spid="_x0000_s11268" name="Equation" r:id="rId7" imgW="21031200" imgH="10363200" progId="Equation.3">
                  <p:embed/>
                </p:oleObj>
              </mc:Choice>
              <mc:Fallback>
                <p:oleObj name="Equation" r:id="rId7" imgW="21031200" imgH="10363200" progId="Equation.3">
                  <p:embed/>
                  <p:pic>
                    <p:nvPicPr>
                      <p:cNvPr id="0" name="图片 11267"/>
                      <p:cNvPicPr>
                        <a:picLocks noChangeAspect="1"/>
                      </p:cNvPicPr>
                      <p:nvPr/>
                    </p:nvPicPr>
                    <p:blipFill>
                      <a:blip r:embed="rId8"/>
                      <a:stretch>
                        <a:fillRect/>
                      </a:stretch>
                    </p:blipFill>
                    <p:spPr>
                      <a:xfrm>
                        <a:off x="6443663" y="5157788"/>
                        <a:ext cx="1873250" cy="923925"/>
                      </a:xfrm>
                      <a:prstGeom prst="rect">
                        <a:avLst/>
                      </a:prstGeom>
                      <a:noFill/>
                      <a:ln w="9525">
                        <a:noFill/>
                      </a:ln>
                    </p:spPr>
                  </p:pic>
                </p:oleObj>
              </mc:Fallback>
            </mc:AlternateContent>
          </a:graphicData>
        </a:graphic>
      </p:graphicFrame>
      <p:sp>
        <p:nvSpPr>
          <p:cNvPr id="192522" name="AutoShape 10"/>
          <p:cNvSpPr>
            <a:spLocks noChangeArrowheads="1"/>
          </p:cNvSpPr>
          <p:nvPr/>
        </p:nvSpPr>
        <p:spPr bwMode="auto">
          <a:xfrm>
            <a:off x="6400800" y="2971800"/>
            <a:ext cx="2514600" cy="914400"/>
          </a:xfrm>
          <a:prstGeom prst="wedgeRoundRectCallout">
            <a:avLst>
              <a:gd name="adj1" fmla="val -18370"/>
              <a:gd name="adj2" fmla="val 71704"/>
              <a:gd name="adj3" fmla="val 16667"/>
            </a:avLst>
          </a:prstGeom>
          <a:solidFill>
            <a:srgbClr val="FFFF99"/>
          </a:solidFill>
          <a:ln w="28575">
            <a:solidFill>
              <a:srgbClr val="CC3300"/>
            </a:solidFill>
            <a:miter lim="800000"/>
          </a:ln>
        </p:spPr>
        <p:txBody>
          <a:bodyPr wrap="none" lIns="90000" tIns="46800" rIns="90000" bIns="46800" anchor="ctr"/>
          <a:lstStyle/>
          <a:p>
            <a:pPr algn="ctr"/>
            <a:r>
              <a:rPr kumimoji="1" lang="zh-CN" altLang="en-US" sz="2400" b="1" i="0" dirty="0">
                <a:latin typeface="华文楷体" panose="02010600040101010101" pitchFamily="2" charset="-122"/>
                <a:ea typeface="华文楷体" panose="02010600040101010101" pitchFamily="2" charset="-122"/>
              </a:rPr>
              <a:t>是单管增益的一半</a:t>
            </a:r>
            <a:endParaRPr kumimoji="1" lang="zh-CN" altLang="en-US" sz="2400" b="1" i="0" dirty="0">
              <a:latin typeface="华文楷体" panose="02010600040101010101" pitchFamily="2" charset="-122"/>
              <a:ea typeface="华文楷体" panose="02010600040101010101" pitchFamily="2" charset="-122"/>
            </a:endParaRPr>
          </a:p>
        </p:txBody>
      </p:sp>
      <p:sp>
        <p:nvSpPr>
          <p:cNvPr id="192523" name="Text Box 11"/>
          <p:cNvSpPr txBox="1">
            <a:spLocks noChangeArrowheads="1"/>
          </p:cNvSpPr>
          <p:nvPr/>
        </p:nvSpPr>
        <p:spPr bwMode="auto">
          <a:xfrm>
            <a:off x="3203575" y="6021388"/>
            <a:ext cx="2006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800" i="0">
                <a:latin typeface="Times New Roman" panose="02020603050405020304" pitchFamily="18" charset="0"/>
              </a:rPr>
              <a:t>r</a:t>
            </a:r>
            <a:r>
              <a:rPr kumimoji="1" lang="en-US" altLang="zh-CN" sz="2800" i="0" baseline="-25000">
                <a:latin typeface="Times New Roman" panose="02020603050405020304" pitchFamily="18" charset="0"/>
              </a:rPr>
              <a:t>id</a:t>
            </a:r>
            <a:r>
              <a:rPr kumimoji="1" lang="en-US" altLang="zh-CN" sz="2800" i="0">
                <a:latin typeface="Times New Roman" panose="02020603050405020304" pitchFamily="18" charset="0"/>
              </a:rPr>
              <a:t>=2(R</a:t>
            </a:r>
            <a:r>
              <a:rPr kumimoji="1" lang="en-US" altLang="zh-CN" sz="2800" i="0" baseline="-25000">
                <a:latin typeface="Times New Roman" panose="02020603050405020304" pitchFamily="18" charset="0"/>
              </a:rPr>
              <a:t>b</a:t>
            </a:r>
            <a:r>
              <a:rPr kumimoji="1" lang="en-US" altLang="zh-CN" sz="2800" i="0">
                <a:latin typeface="Times New Roman" panose="02020603050405020304" pitchFamily="18" charset="0"/>
              </a:rPr>
              <a:t>+r</a:t>
            </a:r>
            <a:r>
              <a:rPr kumimoji="1" lang="en-US" altLang="zh-CN" sz="2800" i="0" baseline="-25000">
                <a:latin typeface="Times New Roman" panose="02020603050405020304" pitchFamily="18" charset="0"/>
              </a:rPr>
              <a:t>be</a:t>
            </a:r>
            <a:r>
              <a:rPr kumimoji="1" lang="en-US" altLang="zh-CN" sz="2800" i="0">
                <a:latin typeface="Times New Roman" panose="02020603050405020304" pitchFamily="18" charset="0"/>
              </a:rPr>
              <a:t>)</a:t>
            </a:r>
            <a:endParaRPr kumimoji="1" lang="en-US" altLang="zh-CN" sz="2800" i="0">
              <a:latin typeface="Times New Roman" panose="02020603050405020304" pitchFamily="18" charset="0"/>
            </a:endParaRPr>
          </a:p>
        </p:txBody>
      </p:sp>
      <p:sp>
        <p:nvSpPr>
          <p:cNvPr id="192524" name="Text Box 12"/>
          <p:cNvSpPr txBox="1">
            <a:spLocks noChangeArrowheads="1"/>
          </p:cNvSpPr>
          <p:nvPr/>
        </p:nvSpPr>
        <p:spPr bwMode="auto">
          <a:xfrm>
            <a:off x="5435600" y="6021388"/>
            <a:ext cx="141763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800" i="0">
                <a:latin typeface="Times New Roman" panose="02020603050405020304" pitchFamily="18" charset="0"/>
              </a:rPr>
              <a:t>r</a:t>
            </a:r>
            <a:r>
              <a:rPr kumimoji="1" lang="en-US" altLang="zh-CN" sz="2800" i="0" baseline="-25000">
                <a:latin typeface="Times New Roman" panose="02020603050405020304" pitchFamily="18" charset="0"/>
              </a:rPr>
              <a:t>od</a:t>
            </a:r>
            <a:r>
              <a:rPr kumimoji="1" lang="en-US" altLang="zh-CN" sz="2800" i="0">
                <a:latin typeface="Times New Roman" panose="02020603050405020304" pitchFamily="18" charset="0"/>
              </a:rPr>
              <a:t> ≈ R</a:t>
            </a:r>
            <a:r>
              <a:rPr kumimoji="1" lang="en-US" altLang="zh-CN" sz="2800" i="0" baseline="-25000">
                <a:latin typeface="Times New Roman" panose="02020603050405020304" pitchFamily="18" charset="0"/>
              </a:rPr>
              <a:t>c</a:t>
            </a:r>
            <a:endParaRPr kumimoji="1" lang="en-US" altLang="zh-CN" sz="2800" i="0" baseline="-25000">
              <a:latin typeface="Times New Roman" panose="02020603050405020304" pitchFamily="18" charset="0"/>
            </a:endParaRPr>
          </a:p>
        </p:txBody>
      </p:sp>
      <p:sp>
        <p:nvSpPr>
          <p:cNvPr id="192528" name="Text Box 16"/>
          <p:cNvSpPr txBox="1">
            <a:spLocks noChangeArrowheads="1"/>
          </p:cNvSpPr>
          <p:nvPr/>
        </p:nvSpPr>
        <p:spPr bwMode="auto">
          <a:xfrm>
            <a:off x="966591" y="352425"/>
            <a:ext cx="4737492" cy="52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800" b="1" i="0" dirty="0">
                <a:solidFill>
                  <a:schemeClr val="folHlink"/>
                </a:solidFill>
                <a:latin typeface="华文楷体" panose="02010600040101010101" pitchFamily="2" charset="-122"/>
                <a:ea typeface="华文楷体" panose="02010600040101010101" pitchFamily="2" charset="-122"/>
              </a:rPr>
              <a:t>2.</a:t>
            </a:r>
            <a:r>
              <a:rPr kumimoji="1" lang="zh-CN" altLang="en-US" sz="2800" b="1" i="0" dirty="0">
                <a:solidFill>
                  <a:schemeClr val="folHlink"/>
                </a:solidFill>
                <a:latin typeface="华文楷体" panose="02010600040101010101" pitchFamily="2" charset="-122"/>
                <a:ea typeface="华文楷体" panose="02010600040101010101" pitchFamily="2" charset="-122"/>
              </a:rPr>
              <a:t>对差模信号的放大作用分析</a:t>
            </a:r>
            <a:endParaRPr kumimoji="1" lang="zh-CN" altLang="en-US" sz="2800" b="1" i="0" dirty="0">
              <a:solidFill>
                <a:schemeClr val="folHlink"/>
              </a:solidFill>
              <a:latin typeface="华文楷体" panose="02010600040101010101" pitchFamily="2" charset="-122"/>
              <a:ea typeface="华文楷体" panose="02010600040101010101" pitchFamily="2" charset="-122"/>
            </a:endParaRPr>
          </a:p>
        </p:txBody>
      </p:sp>
      <p:sp>
        <p:nvSpPr>
          <p:cNvPr id="192531" name="Text Box 19"/>
          <p:cNvSpPr txBox="1">
            <a:spLocks noChangeArrowheads="1"/>
          </p:cNvSpPr>
          <p:nvPr/>
        </p:nvSpPr>
        <p:spPr bwMode="auto">
          <a:xfrm>
            <a:off x="106364" y="5262159"/>
            <a:ext cx="58332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i="0" dirty="0"/>
              <a:t>　</a:t>
            </a:r>
            <a:r>
              <a:rPr lang="en-US" altLang="zh-CN" sz="2800" b="1" i="0" dirty="0">
                <a:latin typeface="华文楷体" panose="02010600040101010101" pitchFamily="2" charset="-122"/>
                <a:ea typeface="华文楷体" panose="02010600040101010101" pitchFamily="2" charset="-122"/>
              </a:rPr>
              <a:t>C1</a:t>
            </a:r>
            <a:r>
              <a:rPr lang="zh-CN" altLang="en-US" sz="2800" b="1" i="0" dirty="0">
                <a:latin typeface="华文楷体" panose="02010600040101010101" pitchFamily="2" charset="-122"/>
                <a:ea typeface="华文楷体" panose="02010600040101010101" pitchFamily="2" charset="-122"/>
              </a:rPr>
              <a:t>为反向输出端</a:t>
            </a:r>
            <a:r>
              <a:rPr lang="en-US" altLang="zh-CN" sz="2800" b="1" i="0" dirty="0">
                <a:latin typeface="华文楷体" panose="02010600040101010101" pitchFamily="2" charset="-122"/>
                <a:ea typeface="华文楷体" panose="02010600040101010101" pitchFamily="2" charset="-122"/>
              </a:rPr>
              <a:t>,C2</a:t>
            </a:r>
            <a:r>
              <a:rPr lang="zh-CN" altLang="en-US" sz="2800" b="1" i="0" dirty="0">
                <a:latin typeface="华文楷体" panose="02010600040101010101" pitchFamily="2" charset="-122"/>
                <a:ea typeface="华文楷体" panose="02010600040101010101" pitchFamily="2" charset="-122"/>
              </a:rPr>
              <a:t>为同向输出端</a:t>
            </a:r>
            <a:endParaRPr lang="zh-CN" altLang="en-US" sz="2800" b="1" i="0" dirty="0">
              <a:latin typeface="华文楷体" panose="02010600040101010101" pitchFamily="2" charset="-122"/>
              <a:ea typeface="华文楷体" panose="0201060004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wipe(left)">
                                      <p:cBhvr>
                                        <p:cTn id="7" dur="500"/>
                                        <p:tgtEl>
                                          <p:spTgt spid="1925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2514"/>
                                        </p:tgtEl>
                                        <p:attrNameLst>
                                          <p:attrName>style.visibility</p:attrName>
                                        </p:attrNameLst>
                                      </p:cBhvr>
                                      <p:to>
                                        <p:strVal val="visible"/>
                                      </p:to>
                                    </p:set>
                                    <p:animEffect transition="in" filter="wipe(left)">
                                      <p:cBhvr>
                                        <p:cTn id="12" dur="500"/>
                                        <p:tgtEl>
                                          <p:spTgt spid="1925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2516"/>
                                        </p:tgtEl>
                                        <p:attrNameLst>
                                          <p:attrName>style.visibility</p:attrName>
                                        </p:attrNameLst>
                                      </p:cBhvr>
                                      <p:to>
                                        <p:strVal val="visible"/>
                                      </p:to>
                                    </p:set>
                                    <p:animEffect transition="in" filter="wipe(left)">
                                      <p:cBhvr>
                                        <p:cTn id="17" dur="500"/>
                                        <p:tgtEl>
                                          <p:spTgt spid="1925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2517"/>
                                        </p:tgtEl>
                                        <p:attrNameLst>
                                          <p:attrName>style.visibility</p:attrName>
                                        </p:attrNameLst>
                                      </p:cBhvr>
                                      <p:to>
                                        <p:strVal val="visible"/>
                                      </p:to>
                                    </p:set>
                                    <p:animEffect transition="in" filter="wipe(left)">
                                      <p:cBhvr>
                                        <p:cTn id="22" dur="500"/>
                                        <p:tgtEl>
                                          <p:spTgt spid="1925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2518"/>
                                        </p:tgtEl>
                                        <p:attrNameLst>
                                          <p:attrName>style.visibility</p:attrName>
                                        </p:attrNameLst>
                                      </p:cBhvr>
                                      <p:to>
                                        <p:strVal val="visible"/>
                                      </p:to>
                                    </p:set>
                                    <p:animEffect transition="in" filter="wipe(left)">
                                      <p:cBhvr>
                                        <p:cTn id="27" dur="500"/>
                                        <p:tgtEl>
                                          <p:spTgt spid="1925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2519"/>
                                        </p:tgtEl>
                                        <p:attrNameLst>
                                          <p:attrName>style.visibility</p:attrName>
                                        </p:attrNameLst>
                                      </p:cBhvr>
                                      <p:to>
                                        <p:strVal val="visible"/>
                                      </p:to>
                                    </p:set>
                                    <p:animEffect transition="in" filter="wipe(left)">
                                      <p:cBhvr>
                                        <p:cTn id="32" dur="500"/>
                                        <p:tgtEl>
                                          <p:spTgt spid="1925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2520"/>
                                        </p:tgtEl>
                                        <p:attrNameLst>
                                          <p:attrName>style.visibility</p:attrName>
                                        </p:attrNameLst>
                                      </p:cBhvr>
                                      <p:to>
                                        <p:strVal val="visible"/>
                                      </p:to>
                                    </p:set>
                                    <p:animEffect transition="in" filter="wipe(left)">
                                      <p:cBhvr>
                                        <p:cTn id="37" dur="500"/>
                                        <p:tgtEl>
                                          <p:spTgt spid="1925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2521"/>
                                        </p:tgtEl>
                                        <p:attrNameLst>
                                          <p:attrName>style.visibility</p:attrName>
                                        </p:attrNameLst>
                                      </p:cBhvr>
                                      <p:to>
                                        <p:strVal val="visible"/>
                                      </p:to>
                                    </p:set>
                                    <p:animEffect transition="in" filter="wipe(left)">
                                      <p:cBhvr>
                                        <p:cTn id="42" dur="500"/>
                                        <p:tgtEl>
                                          <p:spTgt spid="19252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192522"/>
                                        </p:tgtEl>
                                        <p:attrNameLst>
                                          <p:attrName>style.visibility</p:attrName>
                                        </p:attrNameLst>
                                      </p:cBhvr>
                                      <p:to>
                                        <p:strVal val="visible"/>
                                      </p:to>
                                    </p:set>
                                    <p:animEffect transition="in" filter="slide(fromRight)">
                                      <p:cBhvr>
                                        <p:cTn id="47" dur="500"/>
                                        <p:tgtEl>
                                          <p:spTgt spid="192522"/>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92531"/>
                                        </p:tgtEl>
                                        <p:attrNameLst>
                                          <p:attrName>style.visibility</p:attrName>
                                        </p:attrNameLst>
                                      </p:cBhvr>
                                      <p:to>
                                        <p:strVal val="visible"/>
                                      </p:to>
                                    </p:set>
                                    <p:anim calcmode="lin" valueType="num">
                                      <p:cBhvr additive="base">
                                        <p:cTn id="52" dur="500" fill="hold"/>
                                        <p:tgtEl>
                                          <p:spTgt spid="192531"/>
                                        </p:tgtEl>
                                        <p:attrNameLst>
                                          <p:attrName>ppt_x</p:attrName>
                                        </p:attrNameLst>
                                      </p:cBhvr>
                                      <p:tavLst>
                                        <p:tav tm="0">
                                          <p:val>
                                            <p:strVal val="#ppt_x"/>
                                          </p:val>
                                        </p:tav>
                                        <p:tav tm="100000">
                                          <p:val>
                                            <p:strVal val="#ppt_x"/>
                                          </p:val>
                                        </p:tav>
                                      </p:tavLst>
                                    </p:anim>
                                    <p:anim calcmode="lin" valueType="num">
                                      <p:cBhvr additive="base">
                                        <p:cTn id="53" dur="500" fill="hold"/>
                                        <p:tgtEl>
                                          <p:spTgt spid="19253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92523"/>
                                        </p:tgtEl>
                                        <p:attrNameLst>
                                          <p:attrName>style.visibility</p:attrName>
                                        </p:attrNameLst>
                                      </p:cBhvr>
                                      <p:to>
                                        <p:strVal val="visible"/>
                                      </p:to>
                                    </p:set>
                                    <p:animEffect transition="in" filter="wipe(left)">
                                      <p:cBhvr>
                                        <p:cTn id="58" dur="500"/>
                                        <p:tgtEl>
                                          <p:spTgt spid="1925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92524"/>
                                        </p:tgtEl>
                                        <p:attrNameLst>
                                          <p:attrName>style.visibility</p:attrName>
                                        </p:attrNameLst>
                                      </p:cBhvr>
                                      <p:to>
                                        <p:strVal val="visible"/>
                                      </p:to>
                                    </p:set>
                                    <p:animEffect transition="in" filter="wipe(left)">
                                      <p:cBhvr>
                                        <p:cTn id="63" dur="500"/>
                                        <p:tgtEl>
                                          <p:spTgt spid="192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autoUpdateAnimBg="0"/>
      <p:bldP spid="192516" grpId="0" autoUpdateAnimBg="0"/>
      <p:bldP spid="192517" grpId="0" autoUpdateAnimBg="0"/>
      <p:bldP spid="192518" grpId="0" autoUpdateAnimBg="0"/>
      <p:bldP spid="192522" grpId="0" animBg="1" autoUpdateAnimBg="0"/>
      <p:bldP spid="192523" grpId="0" autoUpdateAnimBg="0"/>
      <p:bldP spid="192524" grpId="0" autoUpdateAnimBg="0"/>
      <p:bldP spid="1925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6858000" y="228600"/>
            <a:ext cx="2057400" cy="685800"/>
          </a:xfrm>
          <a:prstGeom prst="rect">
            <a:avLst/>
          </a:prstGeom>
          <a:gradFill rotWithShape="0">
            <a:gsLst>
              <a:gs pos="0">
                <a:srgbClr val="FFCC99">
                  <a:gamma/>
                  <a:tint val="0"/>
                  <a:invGamma/>
                </a:srgbClr>
              </a:gs>
              <a:gs pos="100000">
                <a:srgbClr val="FFCC99"/>
              </a:gs>
            </a:gsLst>
            <a:path path="shape">
              <a:fillToRect l="50000" t="50000" r="50000" b="50000"/>
            </a:path>
          </a:gra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defRPr sz="4400">
                <a:solidFill>
                  <a:schemeClr val="tx2"/>
                </a:solidFill>
                <a:latin typeface="Tahoma" panose="020B0604030504040204" pitchFamily="34" charset="0"/>
                <a:ea typeface="宋体" panose="02010600030101010101" pitchFamily="2" charset="-122"/>
              </a:defRPr>
            </a:lvl1pPr>
            <a:lvl2pPr>
              <a:defRPr sz="4400">
                <a:solidFill>
                  <a:schemeClr val="tx2"/>
                </a:solidFill>
                <a:latin typeface="Tahoma" panose="020B0604030504040204" pitchFamily="34" charset="0"/>
                <a:ea typeface="宋体" panose="02010600030101010101" pitchFamily="2" charset="-122"/>
              </a:defRPr>
            </a:lvl2pPr>
            <a:lvl3pPr>
              <a:defRPr sz="4400">
                <a:solidFill>
                  <a:schemeClr val="tx2"/>
                </a:solidFill>
                <a:latin typeface="Tahoma" panose="020B0604030504040204" pitchFamily="34" charset="0"/>
                <a:ea typeface="宋体" panose="02010600030101010101" pitchFamily="2" charset="-122"/>
              </a:defRPr>
            </a:lvl3pPr>
            <a:lvl4pPr>
              <a:defRPr sz="4400">
                <a:solidFill>
                  <a:schemeClr val="tx2"/>
                </a:solidFill>
                <a:latin typeface="Tahoma" panose="020B0604030504040204" pitchFamily="34" charset="0"/>
                <a:ea typeface="宋体" panose="02010600030101010101" pitchFamily="2" charset="-122"/>
              </a:defRPr>
            </a:lvl4pPr>
            <a:lvl5pPr>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600" b="1" i="0">
                <a:solidFill>
                  <a:srgbClr val="CC0000"/>
                </a:solidFill>
                <a:latin typeface="隶书" panose="02010509060101010101" pitchFamily="49" charset="-122"/>
                <a:ea typeface="隶书" panose="02010509060101010101" pitchFamily="49" charset="-122"/>
              </a:rPr>
              <a:t>工作原理</a:t>
            </a:r>
            <a:endParaRPr lang="zh-CN" altLang="en-US" sz="3600" i="0">
              <a:solidFill>
                <a:srgbClr val="CC0000"/>
              </a:solidFill>
            </a:endParaRPr>
          </a:p>
        </p:txBody>
      </p:sp>
      <p:sp>
        <p:nvSpPr>
          <p:cNvPr id="193539" name="Text Box 3"/>
          <p:cNvSpPr txBox="1">
            <a:spLocks noChangeArrowheads="1"/>
          </p:cNvSpPr>
          <p:nvPr/>
        </p:nvSpPr>
        <p:spPr bwMode="auto">
          <a:xfrm>
            <a:off x="0" y="228600"/>
            <a:ext cx="4737493" cy="52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800" b="1" dirty="0">
                <a:solidFill>
                  <a:schemeClr val="folHlink"/>
                </a:solidFill>
                <a:latin typeface="华文楷体" panose="02010600040101010101" pitchFamily="2" charset="-122"/>
                <a:ea typeface="华文楷体" panose="02010600040101010101" pitchFamily="2" charset="-122"/>
              </a:rPr>
              <a:t>3.</a:t>
            </a:r>
            <a:r>
              <a:rPr kumimoji="1" lang="zh-CN" altLang="en-US" sz="2800" b="1" dirty="0">
                <a:solidFill>
                  <a:schemeClr val="folHlink"/>
                </a:solidFill>
                <a:latin typeface="华文楷体" panose="02010600040101010101" pitchFamily="2" charset="-122"/>
                <a:ea typeface="华文楷体" panose="02010600040101010101" pitchFamily="2" charset="-122"/>
              </a:rPr>
              <a:t>对共模信号的抑制作用分析</a:t>
            </a:r>
            <a:endParaRPr kumimoji="1" lang="zh-CN" altLang="en-US" sz="2800" b="1" dirty="0">
              <a:solidFill>
                <a:schemeClr val="folHlink"/>
              </a:solidFill>
              <a:latin typeface="华文楷体" panose="02010600040101010101" pitchFamily="2" charset="-122"/>
              <a:ea typeface="华文楷体" panose="02010600040101010101" pitchFamily="2" charset="-122"/>
            </a:endParaRPr>
          </a:p>
        </p:txBody>
      </p:sp>
      <p:graphicFrame>
        <p:nvGraphicFramePr>
          <p:cNvPr id="193540" name="Object 4"/>
          <p:cNvGraphicFramePr>
            <a:graphicFrameLocks noChangeAspect="1"/>
          </p:cNvGraphicFramePr>
          <p:nvPr/>
        </p:nvGraphicFramePr>
        <p:xfrm>
          <a:off x="4819650" y="76200"/>
          <a:ext cx="4267200" cy="3648075"/>
        </p:xfrm>
        <a:graphic>
          <a:graphicData uri="http://schemas.openxmlformats.org/presentationml/2006/ole">
            <mc:AlternateContent xmlns:mc="http://schemas.openxmlformats.org/markup-compatibility/2006">
              <mc:Choice xmlns:v="urn:schemas-microsoft-com:vml" Requires="v">
                <p:oleObj spid="_x0000_s12289" name="BMP 图象" r:id="rId1" imgW="2428875" imgH="2076450" progId="PBrush">
                  <p:embed/>
                </p:oleObj>
              </mc:Choice>
              <mc:Fallback>
                <p:oleObj name="BMP 图象" r:id="rId1" imgW="2428875" imgH="2076450" progId="PBrush">
                  <p:embed/>
                  <p:pic>
                    <p:nvPicPr>
                      <p:cNvPr id="0" name="图片 12288"/>
                      <p:cNvPicPr>
                        <a:picLocks noChangeAspect="1"/>
                      </p:cNvPicPr>
                      <p:nvPr/>
                    </p:nvPicPr>
                    <p:blipFill>
                      <a:blip r:embed="rId2"/>
                      <a:stretch>
                        <a:fillRect/>
                      </a:stretch>
                    </p:blipFill>
                    <p:spPr>
                      <a:xfrm>
                        <a:off x="4819650" y="76200"/>
                        <a:ext cx="4267200" cy="3648075"/>
                      </a:xfrm>
                      <a:prstGeom prst="rect">
                        <a:avLst/>
                      </a:prstGeom>
                      <a:noFill/>
                      <a:ln w="38100" cap="flat" cmpd="sng">
                        <a:solidFill>
                          <a:srgbClr val="CC3300"/>
                        </a:solidFill>
                        <a:prstDash val="solid"/>
                        <a:miter/>
                        <a:headEnd type="none" w="med" len="med"/>
                        <a:tailEnd type="none" w="med" len="med"/>
                      </a:ln>
                    </p:spPr>
                  </p:pic>
                </p:oleObj>
              </mc:Fallback>
            </mc:AlternateContent>
          </a:graphicData>
        </a:graphic>
      </p:graphicFrame>
      <p:sp>
        <p:nvSpPr>
          <p:cNvPr id="193541" name="Arc 5"/>
          <p:cNvSpPr/>
          <p:nvPr/>
        </p:nvSpPr>
        <p:spPr bwMode="auto">
          <a:xfrm rot="1335830" flipH="1" flipV="1">
            <a:off x="6245225" y="2667000"/>
            <a:ext cx="688975" cy="476250"/>
          </a:xfrm>
          <a:custGeom>
            <a:avLst/>
            <a:gdLst>
              <a:gd name="G0" fmla="+- 21600 0 0"/>
              <a:gd name="G1" fmla="+- 6923 0 0"/>
              <a:gd name="G2" fmla="+- 21600 0 0"/>
              <a:gd name="T0" fmla="*/ 41159 w 41159"/>
              <a:gd name="T1" fmla="*/ 16088 h 28523"/>
              <a:gd name="T2" fmla="*/ 1139 w 41159"/>
              <a:gd name="T3" fmla="*/ 0 h 28523"/>
              <a:gd name="T4" fmla="*/ 21600 w 41159"/>
              <a:gd name="T5" fmla="*/ 6923 h 28523"/>
            </a:gdLst>
            <a:ahLst/>
            <a:cxnLst>
              <a:cxn ang="0">
                <a:pos x="T0" y="T1"/>
              </a:cxn>
              <a:cxn ang="0">
                <a:pos x="T2" y="T3"/>
              </a:cxn>
              <a:cxn ang="0">
                <a:pos x="T4" y="T5"/>
              </a:cxn>
            </a:cxnLst>
            <a:rect l="0" t="0" r="r" b="b"/>
            <a:pathLst>
              <a:path w="41159" h="28523" fill="none" extrusionOk="0">
                <a:moveTo>
                  <a:pt x="41159" y="16088"/>
                </a:moveTo>
                <a:cubicBezTo>
                  <a:pt x="37603" y="23676"/>
                  <a:pt x="29979" y="28523"/>
                  <a:pt x="21600" y="28523"/>
                </a:cubicBezTo>
                <a:cubicBezTo>
                  <a:pt x="9670" y="28523"/>
                  <a:pt x="0" y="18852"/>
                  <a:pt x="0" y="6923"/>
                </a:cubicBezTo>
                <a:cubicBezTo>
                  <a:pt x="0" y="4568"/>
                  <a:pt x="384" y="2230"/>
                  <a:pt x="1139" y="0"/>
                </a:cubicBezTo>
              </a:path>
              <a:path w="41159" h="28523" stroke="0" extrusionOk="0">
                <a:moveTo>
                  <a:pt x="41159" y="16088"/>
                </a:moveTo>
                <a:cubicBezTo>
                  <a:pt x="37603" y="23676"/>
                  <a:pt x="29979" y="28523"/>
                  <a:pt x="21600" y="28523"/>
                </a:cubicBezTo>
                <a:cubicBezTo>
                  <a:pt x="9670" y="28523"/>
                  <a:pt x="0" y="18852"/>
                  <a:pt x="0" y="6923"/>
                </a:cubicBezTo>
                <a:cubicBezTo>
                  <a:pt x="0" y="4568"/>
                  <a:pt x="384" y="2230"/>
                  <a:pt x="1139" y="0"/>
                </a:cubicBezTo>
                <a:lnTo>
                  <a:pt x="21600" y="6923"/>
                </a:lnTo>
                <a:close/>
              </a:path>
            </a:pathLst>
          </a:custGeom>
          <a:noFill/>
          <a:ln w="28575">
            <a:solidFill>
              <a:schemeClr val="tx1"/>
            </a:solidFill>
            <a:round/>
            <a:tailEnd type="triangle" w="lg" len="me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3542" name="Text Box 6"/>
          <p:cNvSpPr txBox="1">
            <a:spLocks noChangeArrowheads="1"/>
          </p:cNvSpPr>
          <p:nvPr/>
        </p:nvSpPr>
        <p:spPr bwMode="auto">
          <a:xfrm>
            <a:off x="6280150" y="2819400"/>
            <a:ext cx="5826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ec1</a:t>
            </a:r>
            <a:endParaRPr kumimoji="1" lang="en-US" altLang="zh-CN" sz="2400" b="1" i="0">
              <a:latin typeface="Times New Roman" panose="02020603050405020304" pitchFamily="18" charset="0"/>
            </a:endParaRPr>
          </a:p>
        </p:txBody>
      </p:sp>
      <p:sp>
        <p:nvSpPr>
          <p:cNvPr id="193543" name="Arc 7"/>
          <p:cNvSpPr/>
          <p:nvPr/>
        </p:nvSpPr>
        <p:spPr bwMode="auto">
          <a:xfrm rot="20264170" flipV="1">
            <a:off x="7693025" y="2590800"/>
            <a:ext cx="688975" cy="476250"/>
          </a:xfrm>
          <a:custGeom>
            <a:avLst/>
            <a:gdLst>
              <a:gd name="G0" fmla="+- 21600 0 0"/>
              <a:gd name="G1" fmla="+- 6923 0 0"/>
              <a:gd name="G2" fmla="+- 21600 0 0"/>
              <a:gd name="T0" fmla="*/ 41159 w 41159"/>
              <a:gd name="T1" fmla="*/ 16088 h 28523"/>
              <a:gd name="T2" fmla="*/ 1139 w 41159"/>
              <a:gd name="T3" fmla="*/ 0 h 28523"/>
              <a:gd name="T4" fmla="*/ 21600 w 41159"/>
              <a:gd name="T5" fmla="*/ 6923 h 28523"/>
            </a:gdLst>
            <a:ahLst/>
            <a:cxnLst>
              <a:cxn ang="0">
                <a:pos x="T0" y="T1"/>
              </a:cxn>
              <a:cxn ang="0">
                <a:pos x="T2" y="T3"/>
              </a:cxn>
              <a:cxn ang="0">
                <a:pos x="T4" y="T5"/>
              </a:cxn>
            </a:cxnLst>
            <a:rect l="0" t="0" r="r" b="b"/>
            <a:pathLst>
              <a:path w="41159" h="28523" fill="none" extrusionOk="0">
                <a:moveTo>
                  <a:pt x="41159" y="16088"/>
                </a:moveTo>
                <a:cubicBezTo>
                  <a:pt x="37603" y="23676"/>
                  <a:pt x="29979" y="28523"/>
                  <a:pt x="21600" y="28523"/>
                </a:cubicBezTo>
                <a:cubicBezTo>
                  <a:pt x="9670" y="28523"/>
                  <a:pt x="0" y="18852"/>
                  <a:pt x="0" y="6923"/>
                </a:cubicBezTo>
                <a:cubicBezTo>
                  <a:pt x="0" y="4568"/>
                  <a:pt x="384" y="2230"/>
                  <a:pt x="1139" y="0"/>
                </a:cubicBezTo>
              </a:path>
              <a:path w="41159" h="28523" stroke="0" extrusionOk="0">
                <a:moveTo>
                  <a:pt x="41159" y="16088"/>
                </a:moveTo>
                <a:cubicBezTo>
                  <a:pt x="37603" y="23676"/>
                  <a:pt x="29979" y="28523"/>
                  <a:pt x="21600" y="28523"/>
                </a:cubicBezTo>
                <a:cubicBezTo>
                  <a:pt x="9670" y="28523"/>
                  <a:pt x="0" y="18852"/>
                  <a:pt x="0" y="6923"/>
                </a:cubicBezTo>
                <a:cubicBezTo>
                  <a:pt x="0" y="4568"/>
                  <a:pt x="384" y="2230"/>
                  <a:pt x="1139" y="0"/>
                </a:cubicBezTo>
                <a:lnTo>
                  <a:pt x="21600" y="6923"/>
                </a:lnTo>
                <a:close/>
              </a:path>
            </a:pathLst>
          </a:custGeom>
          <a:noFill/>
          <a:ln w="28575">
            <a:solidFill>
              <a:schemeClr val="tx1"/>
            </a:solidFill>
            <a:round/>
            <a:tailEnd type="triangle" w="lg" len="me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3544" name="Text Box 8"/>
          <p:cNvSpPr txBox="1">
            <a:spLocks noChangeArrowheads="1"/>
          </p:cNvSpPr>
          <p:nvPr/>
        </p:nvSpPr>
        <p:spPr bwMode="auto">
          <a:xfrm>
            <a:off x="7727950" y="2743200"/>
            <a:ext cx="5826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ec2</a:t>
            </a:r>
            <a:endParaRPr kumimoji="1" lang="en-US" altLang="zh-CN" sz="2400" b="1" i="0">
              <a:latin typeface="Times New Roman" panose="02020603050405020304" pitchFamily="18" charset="0"/>
            </a:endParaRPr>
          </a:p>
        </p:txBody>
      </p:sp>
      <p:sp>
        <p:nvSpPr>
          <p:cNvPr id="193545" name="Text Box 9"/>
          <p:cNvSpPr txBox="1">
            <a:spLocks noChangeArrowheads="1"/>
          </p:cNvSpPr>
          <p:nvPr/>
        </p:nvSpPr>
        <p:spPr bwMode="auto">
          <a:xfrm>
            <a:off x="1042988" y="1196975"/>
            <a:ext cx="1835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solidFill>
                  <a:srgbClr val="080808"/>
                </a:solidFill>
                <a:latin typeface="Times New Roman" panose="02020603050405020304" pitchFamily="18" charset="0"/>
              </a:rPr>
              <a:t>U</a:t>
            </a:r>
            <a:r>
              <a:rPr kumimoji="1" lang="en-US" altLang="zh-CN" sz="2400" b="1" i="0" baseline="-25000">
                <a:solidFill>
                  <a:srgbClr val="080808"/>
                </a:solidFill>
                <a:latin typeface="Times New Roman" panose="02020603050405020304" pitchFamily="18" charset="0"/>
              </a:rPr>
              <a:t>ic1</a:t>
            </a:r>
            <a:r>
              <a:rPr kumimoji="1" lang="en-US" altLang="zh-CN" sz="2400" b="1" i="0">
                <a:solidFill>
                  <a:srgbClr val="080808"/>
                </a:solidFill>
                <a:latin typeface="Times New Roman" panose="02020603050405020304" pitchFamily="18" charset="0"/>
              </a:rPr>
              <a:t>=U</a:t>
            </a:r>
            <a:r>
              <a:rPr kumimoji="1" lang="en-US" altLang="zh-CN" sz="2400" b="1" i="0" baseline="-25000">
                <a:solidFill>
                  <a:srgbClr val="080808"/>
                </a:solidFill>
                <a:latin typeface="Times New Roman" panose="02020603050405020304" pitchFamily="18" charset="0"/>
              </a:rPr>
              <a:t>ic2</a:t>
            </a:r>
            <a:r>
              <a:rPr kumimoji="1" lang="en-US" altLang="zh-CN" sz="2400" b="1" i="0">
                <a:solidFill>
                  <a:srgbClr val="080808"/>
                </a:solidFill>
                <a:latin typeface="Times New Roman" panose="02020603050405020304" pitchFamily="18" charset="0"/>
              </a:rPr>
              <a:t>=U</a:t>
            </a:r>
            <a:r>
              <a:rPr kumimoji="1" lang="en-US" altLang="zh-CN" sz="2400" b="1" i="0" baseline="-25000">
                <a:solidFill>
                  <a:srgbClr val="080808"/>
                </a:solidFill>
                <a:latin typeface="Times New Roman" panose="02020603050405020304" pitchFamily="18" charset="0"/>
              </a:rPr>
              <a:t>ic</a:t>
            </a:r>
            <a:endParaRPr kumimoji="1" lang="en-US" altLang="zh-CN" sz="2400" b="1" i="0">
              <a:solidFill>
                <a:srgbClr val="080808"/>
              </a:solidFill>
              <a:latin typeface="Times New Roman" panose="02020603050405020304" pitchFamily="18" charset="0"/>
            </a:endParaRPr>
          </a:p>
        </p:txBody>
      </p:sp>
      <p:sp>
        <p:nvSpPr>
          <p:cNvPr id="193546" name="Text Box 10"/>
          <p:cNvSpPr txBox="1">
            <a:spLocks noChangeArrowheads="1"/>
          </p:cNvSpPr>
          <p:nvPr/>
        </p:nvSpPr>
        <p:spPr bwMode="auto">
          <a:xfrm>
            <a:off x="971550" y="1916113"/>
            <a:ext cx="24574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bc1</a:t>
            </a: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bc2 </a:t>
            </a:r>
            <a:r>
              <a:rPr kumimoji="1" lang="en-US" altLang="zh-CN" sz="2400" b="1" i="0">
                <a:latin typeface="Times New Roman" panose="02020603050405020304" pitchFamily="18" charset="0"/>
              </a:rPr>
              <a:t>   I</a:t>
            </a:r>
            <a:r>
              <a:rPr kumimoji="1" lang="en-US" altLang="zh-CN" sz="2400" b="1" i="0" baseline="-25000">
                <a:latin typeface="Times New Roman" panose="02020603050405020304" pitchFamily="18" charset="0"/>
              </a:rPr>
              <a:t>ec1</a:t>
            </a: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ec2</a:t>
            </a:r>
            <a:endParaRPr kumimoji="1" lang="en-US" altLang="zh-CN" sz="2400" b="1" i="0">
              <a:latin typeface="Times New Roman" panose="02020603050405020304" pitchFamily="18" charset="0"/>
            </a:endParaRPr>
          </a:p>
        </p:txBody>
      </p:sp>
      <p:sp>
        <p:nvSpPr>
          <p:cNvPr id="193547" name="Text Box 11"/>
          <p:cNvSpPr txBox="1">
            <a:spLocks noChangeArrowheads="1"/>
          </p:cNvSpPr>
          <p:nvPr/>
        </p:nvSpPr>
        <p:spPr bwMode="auto">
          <a:xfrm>
            <a:off x="395288" y="2636838"/>
            <a:ext cx="271621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400" b="1" i="0">
                <a:latin typeface="Times New Roman" panose="02020603050405020304" pitchFamily="18" charset="0"/>
              </a:rPr>
              <a:t>流过</a:t>
            </a:r>
            <a:r>
              <a:rPr kumimoji="1" lang="en-US" altLang="zh-CN" sz="2400" b="1" i="0">
                <a:latin typeface="Times New Roman" panose="02020603050405020304" pitchFamily="18" charset="0"/>
              </a:rPr>
              <a:t>R</a:t>
            </a:r>
            <a:r>
              <a:rPr kumimoji="1" lang="en-US" altLang="zh-CN" sz="2400" b="1" i="0" baseline="-25000">
                <a:latin typeface="Times New Roman" panose="02020603050405020304" pitchFamily="18" charset="0"/>
              </a:rPr>
              <a:t>ee</a:t>
            </a:r>
            <a:r>
              <a:rPr kumimoji="1" lang="zh-CN" altLang="en-US" sz="2400" b="1" i="0">
                <a:latin typeface="Times New Roman" panose="02020603050405020304" pitchFamily="18" charset="0"/>
              </a:rPr>
              <a:t>上的电流：</a:t>
            </a:r>
            <a:endParaRPr kumimoji="1" lang="zh-CN" altLang="en-US" sz="2400" b="1" i="0">
              <a:latin typeface="Times New Roman" panose="02020603050405020304" pitchFamily="18" charset="0"/>
            </a:endParaRPr>
          </a:p>
        </p:txBody>
      </p:sp>
      <p:sp>
        <p:nvSpPr>
          <p:cNvPr id="193548" name="Text Box 12"/>
          <p:cNvSpPr txBox="1">
            <a:spLocks noChangeArrowheads="1"/>
          </p:cNvSpPr>
          <p:nvPr/>
        </p:nvSpPr>
        <p:spPr bwMode="auto">
          <a:xfrm>
            <a:off x="1042988" y="3284538"/>
            <a:ext cx="2433637"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ec</a:t>
            </a: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ec1</a:t>
            </a: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ec2</a:t>
            </a:r>
            <a:r>
              <a:rPr kumimoji="1" lang="en-US" altLang="zh-CN" sz="2400" b="1" i="0">
                <a:latin typeface="Times New Roman" panose="02020603050405020304" pitchFamily="18" charset="0"/>
              </a:rPr>
              <a:t>=2 I</a:t>
            </a:r>
            <a:r>
              <a:rPr kumimoji="1" lang="en-US" altLang="zh-CN" sz="2400" b="1" i="0" baseline="-25000">
                <a:latin typeface="Times New Roman" panose="02020603050405020304" pitchFamily="18" charset="0"/>
              </a:rPr>
              <a:t>ec1</a:t>
            </a:r>
            <a:endParaRPr kumimoji="1" lang="en-US" altLang="zh-CN" sz="2400" b="1" i="0" baseline="-25000">
              <a:latin typeface="Times New Roman" panose="02020603050405020304" pitchFamily="18" charset="0"/>
            </a:endParaRPr>
          </a:p>
        </p:txBody>
      </p:sp>
      <p:sp>
        <p:nvSpPr>
          <p:cNvPr id="193549" name="Text Box 13"/>
          <p:cNvSpPr txBox="1">
            <a:spLocks noChangeArrowheads="1"/>
          </p:cNvSpPr>
          <p:nvPr/>
        </p:nvSpPr>
        <p:spPr bwMode="auto">
          <a:xfrm>
            <a:off x="468313" y="4005263"/>
            <a:ext cx="210661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R</a:t>
            </a:r>
            <a:r>
              <a:rPr kumimoji="1" lang="en-US" altLang="zh-CN" sz="2400" b="1" i="0" baseline="-25000">
                <a:latin typeface="Times New Roman" panose="02020603050405020304" pitchFamily="18" charset="0"/>
              </a:rPr>
              <a:t>ee</a:t>
            </a:r>
            <a:r>
              <a:rPr kumimoji="1" lang="zh-CN" altLang="en-US" sz="2400" b="1" i="0">
                <a:latin typeface="Times New Roman" panose="02020603050405020304" pitchFamily="18" charset="0"/>
              </a:rPr>
              <a:t>上的电压：</a:t>
            </a:r>
            <a:endParaRPr kumimoji="1" lang="zh-CN" altLang="en-US" sz="2400" b="1" i="0">
              <a:latin typeface="Times New Roman" panose="02020603050405020304" pitchFamily="18" charset="0"/>
            </a:endParaRPr>
          </a:p>
        </p:txBody>
      </p:sp>
      <p:sp>
        <p:nvSpPr>
          <p:cNvPr id="193550" name="Text Box 14"/>
          <p:cNvSpPr txBox="1">
            <a:spLocks noChangeArrowheads="1"/>
          </p:cNvSpPr>
          <p:nvPr/>
        </p:nvSpPr>
        <p:spPr bwMode="auto">
          <a:xfrm>
            <a:off x="2411413" y="4005263"/>
            <a:ext cx="19335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U</a:t>
            </a:r>
            <a:r>
              <a:rPr kumimoji="1" lang="en-US" altLang="zh-CN" sz="2400" b="1" i="0" baseline="-25000">
                <a:latin typeface="Times New Roman" panose="02020603050405020304" pitchFamily="18" charset="0"/>
              </a:rPr>
              <a:t>Ree</a:t>
            </a: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ec1</a:t>
            </a:r>
            <a:r>
              <a:rPr kumimoji="1" lang="en-US" altLang="zh-CN" sz="2400" b="1" i="0">
                <a:latin typeface="Times New Roman" panose="02020603050405020304" pitchFamily="18" charset="0"/>
                <a:sym typeface="Symbol" panose="05050102010706020507" pitchFamily="18" charset="2"/>
              </a:rPr>
              <a:t>2R</a:t>
            </a:r>
            <a:r>
              <a:rPr kumimoji="1" lang="en-US" altLang="zh-CN" sz="2400" b="1" i="0" baseline="-25000">
                <a:latin typeface="Times New Roman" panose="02020603050405020304" pitchFamily="18" charset="0"/>
                <a:sym typeface="Symbol" panose="05050102010706020507" pitchFamily="18" charset="2"/>
              </a:rPr>
              <a:t>ee</a:t>
            </a:r>
            <a:endParaRPr kumimoji="1" lang="en-US" altLang="zh-CN" sz="2400" b="1" i="0">
              <a:latin typeface="Times New Roman" panose="02020603050405020304" pitchFamily="18" charset="0"/>
            </a:endParaRPr>
          </a:p>
        </p:txBody>
      </p:sp>
      <p:sp>
        <p:nvSpPr>
          <p:cNvPr id="193551" name="Text Box 15"/>
          <p:cNvSpPr txBox="1">
            <a:spLocks noChangeArrowheads="1"/>
          </p:cNvSpPr>
          <p:nvPr/>
        </p:nvSpPr>
        <p:spPr bwMode="auto">
          <a:xfrm>
            <a:off x="393721" y="4797425"/>
            <a:ext cx="5513346" cy="463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400" b="1" i="0" dirty="0">
                <a:solidFill>
                  <a:srgbClr val="CC3300"/>
                </a:solidFill>
                <a:latin typeface="华文楷体" panose="02010600040101010101" pitchFamily="2" charset="-122"/>
                <a:ea typeface="华文楷体" panose="02010600040101010101" pitchFamily="2" charset="-122"/>
              </a:rPr>
              <a:t>画交流通路时，单管射极电阻应为</a:t>
            </a:r>
            <a:r>
              <a:rPr kumimoji="1" lang="en-US" altLang="zh-CN" sz="2400" b="1" i="0" dirty="0">
                <a:solidFill>
                  <a:srgbClr val="CC3300"/>
                </a:solidFill>
                <a:latin typeface="华文楷体" panose="02010600040101010101" pitchFamily="2" charset="-122"/>
                <a:ea typeface="华文楷体" panose="02010600040101010101" pitchFamily="2" charset="-122"/>
              </a:rPr>
              <a:t>2</a:t>
            </a:r>
            <a:r>
              <a:rPr kumimoji="1" lang="en-US" altLang="zh-CN" sz="2400" b="1" i="0" dirty="0">
                <a:solidFill>
                  <a:srgbClr val="CC3300"/>
                </a:solidFill>
                <a:latin typeface="华文楷体" panose="02010600040101010101" pitchFamily="2" charset="-122"/>
                <a:ea typeface="华文楷体" panose="02010600040101010101" pitchFamily="2" charset="-122"/>
                <a:sym typeface="Symbol" panose="05050102010706020507" pitchFamily="18" charset="2"/>
              </a:rPr>
              <a:t>R</a:t>
            </a:r>
            <a:r>
              <a:rPr kumimoji="1" lang="en-US" altLang="zh-CN" sz="2400" b="1" i="0" baseline="-25000" dirty="0">
                <a:solidFill>
                  <a:srgbClr val="CC3300"/>
                </a:solidFill>
                <a:latin typeface="华文楷体" panose="02010600040101010101" pitchFamily="2" charset="-122"/>
                <a:ea typeface="华文楷体" panose="02010600040101010101" pitchFamily="2" charset="-122"/>
                <a:sym typeface="Symbol" panose="05050102010706020507" pitchFamily="18" charset="2"/>
              </a:rPr>
              <a:t>ee</a:t>
            </a:r>
            <a:r>
              <a:rPr kumimoji="1" lang="zh-CN" altLang="en-US" sz="2400" b="1" i="0" baseline="-25000" dirty="0">
                <a:solidFill>
                  <a:srgbClr val="CC3300"/>
                </a:solidFill>
                <a:latin typeface="华文楷体" panose="02010600040101010101" pitchFamily="2" charset="-122"/>
                <a:ea typeface="华文楷体" panose="02010600040101010101" pitchFamily="2" charset="-122"/>
                <a:sym typeface="Symbol" panose="05050102010706020507" pitchFamily="18" charset="2"/>
              </a:rPr>
              <a:t>。</a:t>
            </a:r>
            <a:endParaRPr kumimoji="1" lang="zh-CN" altLang="en-US" sz="2400" b="1" i="0" baseline="-25000" dirty="0">
              <a:solidFill>
                <a:srgbClr val="CC3300"/>
              </a:solidFill>
              <a:latin typeface="华文楷体" panose="02010600040101010101" pitchFamily="2" charset="-122"/>
              <a:ea typeface="华文楷体" panose="02010600040101010101" pitchFamily="2" charset="-122"/>
              <a:sym typeface="Symbol" panose="05050102010706020507" pitchFamily="18" charset="2"/>
            </a:endParaRPr>
          </a:p>
        </p:txBody>
      </p:sp>
      <p:grpSp>
        <p:nvGrpSpPr>
          <p:cNvPr id="193552" name="Group 16"/>
          <p:cNvGrpSpPr/>
          <p:nvPr/>
        </p:nvGrpSpPr>
        <p:grpSpPr bwMode="auto">
          <a:xfrm>
            <a:off x="5867400" y="3860800"/>
            <a:ext cx="2747963" cy="2206625"/>
            <a:chOff x="1875" y="1452"/>
            <a:chExt cx="1731" cy="1390"/>
          </a:xfrm>
        </p:grpSpPr>
        <p:grpSp>
          <p:nvGrpSpPr>
            <p:cNvPr id="193553" name="Group 17"/>
            <p:cNvGrpSpPr/>
            <p:nvPr/>
          </p:nvGrpSpPr>
          <p:grpSpPr bwMode="auto">
            <a:xfrm>
              <a:off x="2016" y="1632"/>
              <a:ext cx="1590" cy="1008"/>
              <a:chOff x="2016" y="1632"/>
              <a:chExt cx="1590" cy="1008"/>
            </a:xfrm>
          </p:grpSpPr>
          <p:sp>
            <p:nvSpPr>
              <p:cNvPr id="193554" name="Oval 18"/>
              <p:cNvSpPr>
                <a:spLocks noChangeArrowheads="1"/>
              </p:cNvSpPr>
              <p:nvPr/>
            </p:nvSpPr>
            <p:spPr bwMode="auto">
              <a:xfrm>
                <a:off x="3144" y="1632"/>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sp>
            <p:nvSpPr>
              <p:cNvPr id="193555" name="Rectangle 19"/>
              <p:cNvSpPr>
                <a:spLocks noChangeArrowheads="1"/>
              </p:cNvSpPr>
              <p:nvPr/>
            </p:nvSpPr>
            <p:spPr bwMode="auto">
              <a:xfrm>
                <a:off x="3120" y="1978"/>
                <a:ext cx="96" cy="288"/>
              </a:xfrm>
              <a:prstGeom prst="rect">
                <a:avLst/>
              </a:prstGeom>
              <a:solidFill>
                <a:srgbClr val="FF6600"/>
              </a:solidFill>
              <a:ln w="28575">
                <a:solidFill>
                  <a:schemeClr val="tx1"/>
                </a:solidFill>
                <a:miter lim="800000"/>
              </a:ln>
            </p:spPr>
            <p:txBody>
              <a:bodyPr wrap="none" lIns="90000" tIns="46800" rIns="90000" bIns="46800" anchor="ctr"/>
              <a:lstStyle/>
              <a:p>
                <a:endParaRPr lang="zh-CN" altLang="en-US"/>
              </a:p>
            </p:txBody>
          </p:sp>
          <p:sp>
            <p:nvSpPr>
              <p:cNvPr id="193556" name="Line 20"/>
              <p:cNvSpPr>
                <a:spLocks noChangeShapeType="1"/>
              </p:cNvSpPr>
              <p:nvPr/>
            </p:nvSpPr>
            <p:spPr bwMode="auto">
              <a:xfrm>
                <a:off x="3168" y="226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57" name="Line 21"/>
              <p:cNvSpPr>
                <a:spLocks noChangeShapeType="1"/>
              </p:cNvSpPr>
              <p:nvPr/>
            </p:nvSpPr>
            <p:spPr bwMode="auto">
              <a:xfrm flipV="1">
                <a:off x="3168" y="1642"/>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58" name="Text Box 22"/>
              <p:cNvSpPr txBox="1">
                <a:spLocks noChangeArrowheads="1"/>
              </p:cNvSpPr>
              <p:nvPr/>
            </p:nvSpPr>
            <p:spPr bwMode="auto">
              <a:xfrm>
                <a:off x="2865" y="1968"/>
                <a:ext cx="299"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R</a:t>
                </a:r>
                <a:r>
                  <a:rPr kumimoji="1" lang="en-US" altLang="zh-CN" sz="2400" i="0" baseline="-25000">
                    <a:latin typeface="Times New Roman" panose="02020603050405020304" pitchFamily="18" charset="0"/>
                  </a:rPr>
                  <a:t>c</a:t>
                </a:r>
                <a:endParaRPr kumimoji="1" lang="en-US" altLang="zh-CN" sz="2400" i="0">
                  <a:latin typeface="Times New Roman" panose="02020603050405020304" pitchFamily="18" charset="0"/>
                </a:endParaRPr>
              </a:p>
            </p:txBody>
          </p:sp>
          <p:sp>
            <p:nvSpPr>
              <p:cNvPr id="193559" name="Oval 23"/>
              <p:cNvSpPr>
                <a:spLocks noChangeArrowheads="1"/>
              </p:cNvSpPr>
              <p:nvPr/>
            </p:nvSpPr>
            <p:spPr bwMode="auto">
              <a:xfrm>
                <a:off x="3144" y="2578"/>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sp>
            <p:nvSpPr>
              <p:cNvPr id="193560" name="Oval 24"/>
              <p:cNvSpPr>
                <a:spLocks noChangeArrowheads="1"/>
              </p:cNvSpPr>
              <p:nvPr/>
            </p:nvSpPr>
            <p:spPr bwMode="auto">
              <a:xfrm>
                <a:off x="2016" y="1776"/>
                <a:ext cx="48" cy="72"/>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3561" name="Oval 25"/>
              <p:cNvSpPr>
                <a:spLocks noChangeArrowheads="1"/>
              </p:cNvSpPr>
              <p:nvPr/>
            </p:nvSpPr>
            <p:spPr bwMode="auto">
              <a:xfrm>
                <a:off x="2016" y="2568"/>
                <a:ext cx="48" cy="72"/>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3562" name="Line 26"/>
              <p:cNvSpPr>
                <a:spLocks noChangeShapeType="1"/>
              </p:cNvSpPr>
              <p:nvPr/>
            </p:nvSpPr>
            <p:spPr bwMode="auto">
              <a:xfrm flipV="1">
                <a:off x="2040" y="1830"/>
                <a:ext cx="0" cy="216"/>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63" name="Line 27"/>
              <p:cNvSpPr>
                <a:spLocks noChangeShapeType="1"/>
              </p:cNvSpPr>
              <p:nvPr/>
            </p:nvSpPr>
            <p:spPr bwMode="auto">
              <a:xfrm>
                <a:off x="2040" y="2352"/>
                <a:ext cx="0" cy="216"/>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64" name="Oval 28"/>
              <p:cNvSpPr>
                <a:spLocks noChangeArrowheads="1"/>
              </p:cNvSpPr>
              <p:nvPr/>
            </p:nvSpPr>
            <p:spPr bwMode="auto">
              <a:xfrm>
                <a:off x="2844" y="2578"/>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sp>
            <p:nvSpPr>
              <p:cNvPr id="193565" name="Text Box 29"/>
              <p:cNvSpPr txBox="1">
                <a:spLocks noChangeArrowheads="1"/>
              </p:cNvSpPr>
              <p:nvPr/>
            </p:nvSpPr>
            <p:spPr bwMode="auto">
              <a:xfrm>
                <a:off x="2724" y="1680"/>
                <a:ext cx="26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000" i="0">
                    <a:latin typeface="Times New Roman" panose="02020603050405020304" pitchFamily="18" charset="0"/>
                  </a:rPr>
                  <a:t>T</a:t>
                </a:r>
                <a:r>
                  <a:rPr kumimoji="1" lang="en-US" altLang="zh-CN" sz="2000" i="0" baseline="-25000">
                    <a:latin typeface="Times New Roman" panose="02020603050405020304" pitchFamily="18" charset="0"/>
                  </a:rPr>
                  <a:t>1</a:t>
                </a:r>
                <a:endParaRPr kumimoji="1" lang="en-US" altLang="zh-CN" sz="2000" i="0">
                  <a:latin typeface="Times New Roman" panose="02020603050405020304" pitchFamily="18" charset="0"/>
                </a:endParaRPr>
              </a:p>
            </p:txBody>
          </p:sp>
          <p:sp>
            <p:nvSpPr>
              <p:cNvPr id="193566" name="Oval 30"/>
              <p:cNvSpPr>
                <a:spLocks noChangeArrowheads="1"/>
              </p:cNvSpPr>
              <p:nvPr/>
            </p:nvSpPr>
            <p:spPr bwMode="auto">
              <a:xfrm flipH="1">
                <a:off x="3384" y="2578"/>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sp>
            <p:nvSpPr>
              <p:cNvPr id="193567" name="Rectangle 31"/>
              <p:cNvSpPr>
                <a:spLocks noChangeArrowheads="1"/>
              </p:cNvSpPr>
              <p:nvPr/>
            </p:nvSpPr>
            <p:spPr bwMode="auto">
              <a:xfrm>
                <a:off x="2820" y="2160"/>
                <a:ext cx="96" cy="288"/>
              </a:xfrm>
              <a:prstGeom prst="rect">
                <a:avLst/>
              </a:prstGeom>
              <a:solidFill>
                <a:srgbClr val="FFFF00"/>
              </a:solidFill>
              <a:ln w="28575">
                <a:solidFill>
                  <a:schemeClr val="tx1"/>
                </a:solidFill>
                <a:miter lim="800000"/>
              </a:ln>
            </p:spPr>
            <p:txBody>
              <a:bodyPr wrap="none" lIns="90000" tIns="46800" rIns="90000" bIns="46800" anchor="ctr"/>
              <a:lstStyle/>
              <a:p>
                <a:endParaRPr lang="zh-CN" altLang="en-US"/>
              </a:p>
            </p:txBody>
          </p:sp>
          <p:sp>
            <p:nvSpPr>
              <p:cNvPr id="193568" name="Line 32"/>
              <p:cNvSpPr>
                <a:spLocks noChangeShapeType="1"/>
              </p:cNvSpPr>
              <p:nvPr/>
            </p:nvSpPr>
            <p:spPr bwMode="auto">
              <a:xfrm>
                <a:off x="2868" y="1968"/>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69" name="Line 33"/>
              <p:cNvSpPr>
                <a:spLocks noChangeShapeType="1"/>
              </p:cNvSpPr>
              <p:nvPr/>
            </p:nvSpPr>
            <p:spPr bwMode="auto">
              <a:xfrm>
                <a:off x="2868" y="2448"/>
                <a:ext cx="0" cy="14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70" name="Text Box 34"/>
              <p:cNvSpPr txBox="1">
                <a:spLocks noChangeArrowheads="1"/>
              </p:cNvSpPr>
              <p:nvPr/>
            </p:nvSpPr>
            <p:spPr bwMode="auto">
              <a:xfrm>
                <a:off x="2419" y="2208"/>
                <a:ext cx="452"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2R</a:t>
                </a:r>
                <a:r>
                  <a:rPr kumimoji="1" lang="en-US" altLang="zh-CN" sz="2400" i="0" baseline="-25000">
                    <a:latin typeface="Times New Roman" panose="02020603050405020304" pitchFamily="18" charset="0"/>
                  </a:rPr>
                  <a:t>ee</a:t>
                </a:r>
                <a:endParaRPr kumimoji="1" lang="en-US" altLang="zh-CN" sz="2400" i="0">
                  <a:latin typeface="Times New Roman" panose="02020603050405020304" pitchFamily="18" charset="0"/>
                </a:endParaRPr>
              </a:p>
            </p:txBody>
          </p:sp>
          <p:sp>
            <p:nvSpPr>
              <p:cNvPr id="193571" name="Line 35"/>
              <p:cNvSpPr>
                <a:spLocks noChangeShapeType="1"/>
              </p:cNvSpPr>
              <p:nvPr/>
            </p:nvSpPr>
            <p:spPr bwMode="auto">
              <a:xfrm>
                <a:off x="2736" y="2016"/>
                <a:ext cx="0" cy="19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72" name="Text Box 36"/>
              <p:cNvSpPr txBox="1">
                <a:spLocks noChangeArrowheads="1"/>
              </p:cNvSpPr>
              <p:nvPr/>
            </p:nvSpPr>
            <p:spPr bwMode="auto">
              <a:xfrm>
                <a:off x="2364" y="1920"/>
                <a:ext cx="35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I</a:t>
                </a:r>
                <a:r>
                  <a:rPr kumimoji="1" lang="en-US" altLang="zh-CN" sz="2400" i="0" baseline="-25000">
                    <a:latin typeface="Times New Roman" panose="02020603050405020304" pitchFamily="18" charset="0"/>
                  </a:rPr>
                  <a:t>ec1</a:t>
                </a:r>
                <a:endParaRPr kumimoji="1" lang="en-US" altLang="zh-CN" sz="2400" i="0">
                  <a:latin typeface="Times New Roman" panose="02020603050405020304" pitchFamily="18" charset="0"/>
                </a:endParaRPr>
              </a:p>
            </p:txBody>
          </p:sp>
          <p:sp>
            <p:nvSpPr>
              <p:cNvPr id="193573" name="Line 37"/>
              <p:cNvSpPr>
                <a:spLocks noChangeShapeType="1"/>
              </p:cNvSpPr>
              <p:nvPr/>
            </p:nvSpPr>
            <p:spPr bwMode="auto">
              <a:xfrm>
                <a:off x="2880" y="1656"/>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74" name="Line 38"/>
              <p:cNvSpPr>
                <a:spLocks noChangeShapeType="1"/>
              </p:cNvSpPr>
              <p:nvPr/>
            </p:nvSpPr>
            <p:spPr bwMode="auto">
              <a:xfrm>
                <a:off x="3168" y="1656"/>
                <a:ext cx="19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75" name="Line 39"/>
              <p:cNvSpPr>
                <a:spLocks noChangeShapeType="1"/>
              </p:cNvSpPr>
              <p:nvPr/>
            </p:nvSpPr>
            <p:spPr bwMode="auto">
              <a:xfrm flipV="1">
                <a:off x="3312" y="1656"/>
                <a:ext cx="0" cy="336"/>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76" name="Line 40"/>
              <p:cNvSpPr>
                <a:spLocks noChangeShapeType="1"/>
              </p:cNvSpPr>
              <p:nvPr/>
            </p:nvSpPr>
            <p:spPr bwMode="auto">
              <a:xfrm>
                <a:off x="3324" y="2268"/>
                <a:ext cx="0" cy="336"/>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77" name="Text Box 41"/>
              <p:cNvSpPr txBox="1">
                <a:spLocks noChangeArrowheads="1"/>
              </p:cNvSpPr>
              <p:nvPr/>
            </p:nvSpPr>
            <p:spPr bwMode="auto">
              <a:xfrm>
                <a:off x="3168" y="2016"/>
                <a:ext cx="43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oc1</a:t>
                </a:r>
                <a:endParaRPr kumimoji="1" lang="en-US" altLang="zh-CN" sz="2400" i="0">
                  <a:latin typeface="Times New Roman" panose="02020603050405020304" pitchFamily="18" charset="0"/>
                </a:endParaRPr>
              </a:p>
            </p:txBody>
          </p:sp>
          <p:sp>
            <p:nvSpPr>
              <p:cNvPr id="193578" name="Oval 42"/>
              <p:cNvSpPr>
                <a:spLocks noChangeArrowheads="1"/>
              </p:cNvSpPr>
              <p:nvPr/>
            </p:nvSpPr>
            <p:spPr bwMode="auto">
              <a:xfrm>
                <a:off x="3348" y="1632"/>
                <a:ext cx="48" cy="48"/>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grpSp>
        <p:grpSp>
          <p:nvGrpSpPr>
            <p:cNvPr id="193579" name="Group 43"/>
            <p:cNvGrpSpPr/>
            <p:nvPr/>
          </p:nvGrpSpPr>
          <p:grpSpPr bwMode="auto">
            <a:xfrm>
              <a:off x="1875" y="1452"/>
              <a:ext cx="1629" cy="1390"/>
              <a:chOff x="1875" y="1452"/>
              <a:chExt cx="1629" cy="1390"/>
            </a:xfrm>
          </p:grpSpPr>
          <p:grpSp>
            <p:nvGrpSpPr>
              <p:cNvPr id="193580" name="Group 44"/>
              <p:cNvGrpSpPr/>
              <p:nvPr/>
            </p:nvGrpSpPr>
            <p:grpSpPr bwMode="auto">
              <a:xfrm>
                <a:off x="3312" y="2602"/>
                <a:ext cx="192" cy="240"/>
                <a:chOff x="2112" y="2256"/>
                <a:chExt cx="192" cy="240"/>
              </a:xfrm>
            </p:grpSpPr>
            <p:sp>
              <p:nvSpPr>
                <p:cNvPr id="193581" name="Line 45"/>
                <p:cNvSpPr>
                  <a:spLocks noChangeShapeType="1"/>
                </p:cNvSpPr>
                <p:nvPr/>
              </p:nvSpPr>
              <p:spPr bwMode="auto">
                <a:xfrm>
                  <a:off x="2208" y="2256"/>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582" name="Line 46"/>
                <p:cNvSpPr>
                  <a:spLocks noChangeShapeType="1"/>
                </p:cNvSpPr>
                <p:nvPr/>
              </p:nvSpPr>
              <p:spPr bwMode="auto">
                <a:xfrm>
                  <a:off x="2112" y="2496"/>
                  <a:ext cx="19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3583" name="Text Box 47"/>
              <p:cNvSpPr txBox="1">
                <a:spLocks noChangeArrowheads="1"/>
              </p:cNvSpPr>
              <p:nvPr/>
            </p:nvSpPr>
            <p:spPr bwMode="auto">
              <a:xfrm>
                <a:off x="1875" y="2064"/>
                <a:ext cx="4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ic1</a:t>
                </a:r>
                <a:endParaRPr kumimoji="1" lang="en-US" altLang="zh-CN" sz="2400" i="0">
                  <a:latin typeface="Times New Roman" panose="02020603050405020304" pitchFamily="18" charset="0"/>
                </a:endParaRPr>
              </a:p>
            </p:txBody>
          </p:sp>
          <p:grpSp>
            <p:nvGrpSpPr>
              <p:cNvPr id="193584" name="Group 48"/>
              <p:cNvGrpSpPr/>
              <p:nvPr/>
            </p:nvGrpSpPr>
            <p:grpSpPr bwMode="auto">
              <a:xfrm>
                <a:off x="2076" y="1452"/>
                <a:ext cx="804" cy="528"/>
                <a:chOff x="2076" y="1476"/>
                <a:chExt cx="804" cy="528"/>
              </a:xfrm>
            </p:grpSpPr>
            <p:grpSp>
              <p:nvGrpSpPr>
                <p:cNvPr id="193585" name="Group 49"/>
                <p:cNvGrpSpPr/>
                <p:nvPr/>
              </p:nvGrpSpPr>
              <p:grpSpPr bwMode="auto">
                <a:xfrm>
                  <a:off x="2220" y="1476"/>
                  <a:ext cx="336" cy="384"/>
                  <a:chOff x="1392" y="1440"/>
                  <a:chExt cx="336" cy="384"/>
                </a:xfrm>
              </p:grpSpPr>
              <p:sp>
                <p:nvSpPr>
                  <p:cNvPr id="193586" name="Rectangle 50"/>
                  <p:cNvSpPr>
                    <a:spLocks noChangeArrowheads="1"/>
                  </p:cNvSpPr>
                  <p:nvPr/>
                </p:nvSpPr>
                <p:spPr bwMode="auto">
                  <a:xfrm>
                    <a:off x="1392" y="1728"/>
                    <a:ext cx="288" cy="96"/>
                  </a:xfrm>
                  <a:prstGeom prst="rect">
                    <a:avLst/>
                  </a:prstGeom>
                  <a:solidFill>
                    <a:srgbClr val="FF6600"/>
                  </a:solidFill>
                  <a:ln w="28575">
                    <a:solidFill>
                      <a:schemeClr val="tx1"/>
                    </a:solidFill>
                    <a:miter lim="800000"/>
                  </a:ln>
                </p:spPr>
                <p:txBody>
                  <a:bodyPr wrap="none" lIns="90000" tIns="46800" rIns="90000" bIns="46800" anchor="ctr"/>
                  <a:lstStyle/>
                  <a:p>
                    <a:endParaRPr lang="zh-CN" altLang="en-US"/>
                  </a:p>
                </p:txBody>
              </p:sp>
              <p:sp>
                <p:nvSpPr>
                  <p:cNvPr id="193587" name="Text Box 51"/>
                  <p:cNvSpPr txBox="1">
                    <a:spLocks noChangeArrowheads="1"/>
                  </p:cNvSpPr>
                  <p:nvPr/>
                </p:nvSpPr>
                <p:spPr bwMode="auto">
                  <a:xfrm>
                    <a:off x="1422" y="1440"/>
                    <a:ext cx="30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R</a:t>
                    </a:r>
                    <a:r>
                      <a:rPr kumimoji="1" lang="en-US" altLang="zh-CN" sz="2400" i="0" baseline="-25000">
                        <a:latin typeface="Times New Roman" panose="02020603050405020304" pitchFamily="18" charset="0"/>
                      </a:rPr>
                      <a:t>b</a:t>
                    </a:r>
                    <a:endParaRPr kumimoji="1" lang="en-US" altLang="zh-CN" sz="2400" i="0">
                      <a:latin typeface="Times New Roman" panose="02020603050405020304" pitchFamily="18" charset="0"/>
                    </a:endParaRPr>
                  </a:p>
                </p:txBody>
              </p:sp>
            </p:grpSp>
            <p:sp>
              <p:nvSpPr>
                <p:cNvPr id="193588" name="Line 52"/>
                <p:cNvSpPr>
                  <a:spLocks noChangeShapeType="1"/>
                </p:cNvSpPr>
                <p:nvPr/>
              </p:nvSpPr>
              <p:spPr bwMode="auto">
                <a:xfrm>
                  <a:off x="2688" y="1668"/>
                  <a:ext cx="0" cy="3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3589" name="Line 53"/>
                <p:cNvSpPr>
                  <a:spLocks noChangeShapeType="1"/>
                </p:cNvSpPr>
                <p:nvPr/>
              </p:nvSpPr>
              <p:spPr bwMode="auto">
                <a:xfrm flipV="1">
                  <a:off x="2688" y="1668"/>
                  <a:ext cx="192" cy="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3590" name="Line 54"/>
                <p:cNvSpPr>
                  <a:spLocks noChangeShapeType="1"/>
                </p:cNvSpPr>
                <p:nvPr/>
              </p:nvSpPr>
              <p:spPr bwMode="auto">
                <a:xfrm>
                  <a:off x="2688" y="1812"/>
                  <a:ext cx="192" cy="192"/>
                </a:xfrm>
                <a:prstGeom prst="line">
                  <a:avLst/>
                </a:prstGeom>
                <a:noFill/>
                <a:ln w="12700">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3591" name="Line 55"/>
                <p:cNvSpPr>
                  <a:spLocks noChangeShapeType="1"/>
                </p:cNvSpPr>
                <p:nvPr/>
              </p:nvSpPr>
              <p:spPr bwMode="auto">
                <a:xfrm flipH="1">
                  <a:off x="2496" y="1812"/>
                  <a:ext cx="19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3592" name="Line 56"/>
                <p:cNvSpPr>
                  <a:spLocks noChangeShapeType="1"/>
                </p:cNvSpPr>
                <p:nvPr/>
              </p:nvSpPr>
              <p:spPr bwMode="auto">
                <a:xfrm flipH="1">
                  <a:off x="2076" y="1812"/>
                  <a:ext cx="1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3593" name="Line 57"/>
              <p:cNvSpPr>
                <a:spLocks noChangeShapeType="1"/>
              </p:cNvSpPr>
              <p:nvPr/>
            </p:nvSpPr>
            <p:spPr bwMode="auto">
              <a:xfrm>
                <a:off x="2064" y="2604"/>
                <a:ext cx="13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pic>
        <p:nvPicPr>
          <p:cNvPr id="193596" name="Picture 60" descr="0066">
            <a:hlinkClick r:id="" action="ppaction://hlinkshowjump?jump=nextslide" highlightClick="1"/>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613" y="6410325"/>
            <a:ext cx="71437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93597" name="Picture 61" descr="0063">
            <a:hlinkClick r:id="" action="ppaction://hlinkshowjump?jump=previousslide" highlightClick="1"/>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3813" y="6391275"/>
            <a:ext cx="714375" cy="400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3602" name="Object 66">
            <a:hlinkClick r:id="rId5" action="ppaction://hlinksldjump" highlightClick="1"/>
          </p:cNvPr>
          <p:cNvGraphicFramePr>
            <a:graphicFrameLocks noChangeAspect="1"/>
          </p:cNvGraphicFramePr>
          <p:nvPr/>
        </p:nvGraphicFramePr>
        <p:xfrm>
          <a:off x="152400" y="6391275"/>
          <a:ext cx="769938" cy="346075"/>
        </p:xfrm>
        <a:graphic>
          <a:graphicData uri="http://schemas.openxmlformats.org/presentationml/2006/ole">
            <mc:AlternateContent xmlns:mc="http://schemas.openxmlformats.org/markup-compatibility/2006">
              <mc:Choice xmlns:v="urn:schemas-microsoft-com:vml" Requires="v">
                <p:oleObj spid="_x0000_s12290" name="BMP 图象" r:id="rId6" imgW="675640" imgH="304800" progId="">
                  <p:embed/>
                </p:oleObj>
              </mc:Choice>
              <mc:Fallback>
                <p:oleObj name="BMP 图象" r:id="rId6" imgW="675640" imgH="304800" progId="">
                  <p:embed/>
                  <p:pic>
                    <p:nvPicPr>
                      <p:cNvPr id="0" name="图片 12289"/>
                      <p:cNvPicPr>
                        <a:picLocks noChangeAspect="1"/>
                      </p:cNvPicPr>
                      <p:nvPr/>
                    </p:nvPicPr>
                    <p:blipFill>
                      <a:blip r:embed="rId7"/>
                      <a:stretch>
                        <a:fillRect/>
                      </a:stretch>
                    </p:blipFill>
                    <p:spPr>
                      <a:xfrm>
                        <a:off x="152400" y="6391275"/>
                        <a:ext cx="769938" cy="346075"/>
                      </a:xfrm>
                      <a:prstGeom prst="rect">
                        <a:avLst/>
                      </a:prstGeom>
                      <a:noFill/>
                      <a:ln w="9525">
                        <a:noFill/>
                      </a:ln>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3540"/>
                                        </p:tgtEl>
                                        <p:attrNameLst>
                                          <p:attrName>style.visibility</p:attrName>
                                        </p:attrNameLst>
                                      </p:cBhvr>
                                      <p:to>
                                        <p:strVal val="visible"/>
                                      </p:to>
                                    </p:set>
                                    <p:animEffect transition="in" filter="dissolve">
                                      <p:cBhvr>
                                        <p:cTn id="7" dur="500"/>
                                        <p:tgtEl>
                                          <p:spTgt spid="193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545"/>
                                        </p:tgtEl>
                                        <p:attrNameLst>
                                          <p:attrName>style.visibility</p:attrName>
                                        </p:attrNameLst>
                                      </p:cBhvr>
                                      <p:to>
                                        <p:strVal val="visible"/>
                                      </p:to>
                                    </p:set>
                                    <p:animEffect transition="in" filter="wipe(left)">
                                      <p:cBhvr>
                                        <p:cTn id="12" dur="500"/>
                                        <p:tgtEl>
                                          <p:spTgt spid="19354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3541"/>
                                        </p:tgtEl>
                                        <p:attrNameLst>
                                          <p:attrName>style.visibility</p:attrName>
                                        </p:attrNameLst>
                                      </p:cBhvr>
                                      <p:to>
                                        <p:strVal val="visible"/>
                                      </p:to>
                                    </p:set>
                                    <p:animEffect transition="in" filter="strips(downRight)">
                                      <p:cBhvr>
                                        <p:cTn id="17" dur="500"/>
                                        <p:tgtEl>
                                          <p:spTgt spid="193541"/>
                                        </p:tgtEl>
                                      </p:cBhvr>
                                    </p:animEffect>
                                  </p:childTnLst>
                                </p:cTn>
                              </p:par>
                            </p:childTnLst>
                          </p:cTn>
                        </p:par>
                        <p:par>
                          <p:cTn id="18" fill="hold">
                            <p:stCondLst>
                              <p:cond delay="500"/>
                            </p:stCondLst>
                            <p:childTnLst>
                              <p:par>
                                <p:cTn id="19" presetID="22" presetClass="entr" presetSubtype="8" fill="hold" grpId="0" nodeType="afterEffect">
                                  <p:stCondLst>
                                    <p:cond delay="1000"/>
                                  </p:stCondLst>
                                  <p:childTnLst>
                                    <p:set>
                                      <p:cBhvr>
                                        <p:cTn id="20" dur="1" fill="hold">
                                          <p:stCondLst>
                                            <p:cond delay="0"/>
                                          </p:stCondLst>
                                        </p:cTn>
                                        <p:tgtEl>
                                          <p:spTgt spid="193542"/>
                                        </p:tgtEl>
                                        <p:attrNameLst>
                                          <p:attrName>style.visibility</p:attrName>
                                        </p:attrNameLst>
                                      </p:cBhvr>
                                      <p:to>
                                        <p:strVal val="visible"/>
                                      </p:to>
                                    </p:set>
                                    <p:animEffect transition="in" filter="wipe(left)">
                                      <p:cBhvr>
                                        <p:cTn id="21" dur="500"/>
                                        <p:tgtEl>
                                          <p:spTgt spid="193542"/>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93543"/>
                                        </p:tgtEl>
                                        <p:attrNameLst>
                                          <p:attrName>style.visibility</p:attrName>
                                        </p:attrNameLst>
                                      </p:cBhvr>
                                      <p:to>
                                        <p:strVal val="visible"/>
                                      </p:to>
                                    </p:set>
                                    <p:animEffect transition="in" filter="strips(downRight)">
                                      <p:cBhvr>
                                        <p:cTn id="26" dur="500"/>
                                        <p:tgtEl>
                                          <p:spTgt spid="193543"/>
                                        </p:tgtEl>
                                      </p:cBhvr>
                                    </p:animEffect>
                                  </p:childTnLst>
                                </p:cTn>
                              </p:par>
                            </p:childTnLst>
                          </p:cTn>
                        </p:par>
                        <p:par>
                          <p:cTn id="27" fill="hold">
                            <p:stCondLst>
                              <p:cond delay="500"/>
                            </p:stCondLst>
                            <p:childTnLst>
                              <p:par>
                                <p:cTn id="28" presetID="22" presetClass="entr" presetSubtype="8" fill="hold" grpId="0" nodeType="afterEffect">
                                  <p:stCondLst>
                                    <p:cond delay="1000"/>
                                  </p:stCondLst>
                                  <p:childTnLst>
                                    <p:set>
                                      <p:cBhvr>
                                        <p:cTn id="29" dur="1" fill="hold">
                                          <p:stCondLst>
                                            <p:cond delay="0"/>
                                          </p:stCondLst>
                                        </p:cTn>
                                        <p:tgtEl>
                                          <p:spTgt spid="193544"/>
                                        </p:tgtEl>
                                        <p:attrNameLst>
                                          <p:attrName>style.visibility</p:attrName>
                                        </p:attrNameLst>
                                      </p:cBhvr>
                                      <p:to>
                                        <p:strVal val="visible"/>
                                      </p:to>
                                    </p:set>
                                    <p:animEffect transition="in" filter="wipe(left)">
                                      <p:cBhvr>
                                        <p:cTn id="30" dur="500"/>
                                        <p:tgtEl>
                                          <p:spTgt spid="19354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3546"/>
                                        </p:tgtEl>
                                        <p:attrNameLst>
                                          <p:attrName>style.visibility</p:attrName>
                                        </p:attrNameLst>
                                      </p:cBhvr>
                                      <p:to>
                                        <p:strVal val="visible"/>
                                      </p:to>
                                    </p:set>
                                    <p:animEffect transition="in" filter="wipe(left)">
                                      <p:cBhvr>
                                        <p:cTn id="35" dur="500"/>
                                        <p:tgtEl>
                                          <p:spTgt spid="19354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93547"/>
                                        </p:tgtEl>
                                        <p:attrNameLst>
                                          <p:attrName>style.visibility</p:attrName>
                                        </p:attrNameLst>
                                      </p:cBhvr>
                                      <p:to>
                                        <p:strVal val="visible"/>
                                      </p:to>
                                    </p:set>
                                    <p:animEffect transition="in" filter="wipe(left)">
                                      <p:cBhvr>
                                        <p:cTn id="40" dur="500"/>
                                        <p:tgtEl>
                                          <p:spTgt spid="19354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93548"/>
                                        </p:tgtEl>
                                        <p:attrNameLst>
                                          <p:attrName>style.visibility</p:attrName>
                                        </p:attrNameLst>
                                      </p:cBhvr>
                                      <p:to>
                                        <p:strVal val="visible"/>
                                      </p:to>
                                    </p:set>
                                    <p:animEffect transition="in" filter="wipe(left)">
                                      <p:cBhvr>
                                        <p:cTn id="45" dur="500"/>
                                        <p:tgtEl>
                                          <p:spTgt spid="19354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93549"/>
                                        </p:tgtEl>
                                        <p:attrNameLst>
                                          <p:attrName>style.visibility</p:attrName>
                                        </p:attrNameLst>
                                      </p:cBhvr>
                                      <p:to>
                                        <p:strVal val="visible"/>
                                      </p:to>
                                    </p:set>
                                    <p:animEffect transition="in" filter="wipe(left)">
                                      <p:cBhvr>
                                        <p:cTn id="50" dur="500"/>
                                        <p:tgtEl>
                                          <p:spTgt spid="19354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93550"/>
                                        </p:tgtEl>
                                        <p:attrNameLst>
                                          <p:attrName>style.visibility</p:attrName>
                                        </p:attrNameLst>
                                      </p:cBhvr>
                                      <p:to>
                                        <p:strVal val="visible"/>
                                      </p:to>
                                    </p:set>
                                    <p:animEffect transition="in" filter="wipe(left)">
                                      <p:cBhvr>
                                        <p:cTn id="55" dur="500"/>
                                        <p:tgtEl>
                                          <p:spTgt spid="19355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93551"/>
                                        </p:tgtEl>
                                        <p:attrNameLst>
                                          <p:attrName>style.visibility</p:attrName>
                                        </p:attrNameLst>
                                      </p:cBhvr>
                                      <p:to>
                                        <p:strVal val="visible"/>
                                      </p:to>
                                    </p:set>
                                    <p:animEffect transition="in" filter="wipe(left)">
                                      <p:cBhvr>
                                        <p:cTn id="60" dur="500"/>
                                        <p:tgtEl>
                                          <p:spTgt spid="19355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93552"/>
                                        </p:tgtEl>
                                        <p:attrNameLst>
                                          <p:attrName>style.visibility</p:attrName>
                                        </p:attrNameLst>
                                      </p:cBhvr>
                                      <p:to>
                                        <p:strVal val="visible"/>
                                      </p:to>
                                    </p:set>
                                    <p:animEffect transition="in" filter="wipe(left)">
                                      <p:cBhvr>
                                        <p:cTn id="65" dur="500"/>
                                        <p:tgtEl>
                                          <p:spTgt spid="193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animBg="1"/>
      <p:bldP spid="193542" grpId="0" autoUpdateAnimBg="0"/>
      <p:bldP spid="193543" grpId="0" animBg="1"/>
      <p:bldP spid="193544" grpId="0" autoUpdateAnimBg="0"/>
      <p:bldP spid="193545" grpId="0" autoUpdateAnimBg="0"/>
      <p:bldP spid="193546" grpId="0" autoUpdateAnimBg="0"/>
      <p:bldP spid="193547" grpId="0" autoUpdateAnimBg="0"/>
      <p:bldP spid="193548" grpId="0" autoUpdateAnimBg="0"/>
      <p:bldP spid="193549" grpId="0" autoUpdateAnimBg="0"/>
      <p:bldP spid="193550" grpId="0" autoUpdateAnimBg="0"/>
      <p:bldP spid="19355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63" name="Group 3"/>
          <p:cNvGrpSpPr/>
          <p:nvPr/>
        </p:nvGrpSpPr>
        <p:grpSpPr bwMode="auto">
          <a:xfrm>
            <a:off x="3795713" y="260350"/>
            <a:ext cx="5348287" cy="2781300"/>
            <a:chOff x="2391" y="1104"/>
            <a:chExt cx="3369" cy="1536"/>
          </a:xfrm>
        </p:grpSpPr>
        <p:sp>
          <p:nvSpPr>
            <p:cNvPr id="194564" name="Rectangle 4"/>
            <p:cNvSpPr>
              <a:spLocks noChangeArrowheads="1"/>
            </p:cNvSpPr>
            <p:nvPr/>
          </p:nvSpPr>
          <p:spPr bwMode="auto">
            <a:xfrm>
              <a:off x="2412" y="1140"/>
              <a:ext cx="3312" cy="1500"/>
            </a:xfrm>
            <a:prstGeom prst="rect">
              <a:avLst/>
            </a:prstGeom>
            <a:solidFill>
              <a:schemeClr val="bg1"/>
            </a:solidFill>
            <a:ln w="38100">
              <a:solidFill>
                <a:srgbClr val="CC3300"/>
              </a:solidFill>
              <a:miter lim="800000"/>
            </a:ln>
          </p:spPr>
          <p:txBody>
            <a:bodyPr wrap="none" lIns="90000" tIns="46800" rIns="90000" bIns="46800" anchor="ctr"/>
            <a:lstStyle/>
            <a:p>
              <a:endParaRPr lang="zh-CN" altLang="en-US"/>
            </a:p>
          </p:txBody>
        </p:sp>
        <p:grpSp>
          <p:nvGrpSpPr>
            <p:cNvPr id="194565" name="Group 5"/>
            <p:cNvGrpSpPr/>
            <p:nvPr/>
          </p:nvGrpSpPr>
          <p:grpSpPr bwMode="auto">
            <a:xfrm>
              <a:off x="2391" y="1104"/>
              <a:ext cx="3369" cy="1460"/>
              <a:chOff x="1875" y="1382"/>
              <a:chExt cx="3369" cy="1460"/>
            </a:xfrm>
          </p:grpSpPr>
          <p:sp>
            <p:nvSpPr>
              <p:cNvPr id="194566" name="Oval 6"/>
              <p:cNvSpPr>
                <a:spLocks noChangeArrowheads="1"/>
              </p:cNvSpPr>
              <p:nvPr/>
            </p:nvSpPr>
            <p:spPr bwMode="auto">
              <a:xfrm>
                <a:off x="3144" y="1632"/>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sp>
            <p:nvSpPr>
              <p:cNvPr id="194567" name="Rectangle 7"/>
              <p:cNvSpPr>
                <a:spLocks noChangeArrowheads="1"/>
              </p:cNvSpPr>
              <p:nvPr/>
            </p:nvSpPr>
            <p:spPr bwMode="auto">
              <a:xfrm>
                <a:off x="3385" y="1382"/>
                <a:ext cx="328" cy="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000" i="0">
                    <a:latin typeface="Times New Roman" panose="02020603050405020304" pitchFamily="18" charset="0"/>
                  </a:rPr>
                  <a:t>U</a:t>
                </a:r>
                <a:r>
                  <a:rPr kumimoji="1" lang="en-US" altLang="zh-CN" sz="2000" i="0" baseline="-25000">
                    <a:latin typeface="Times New Roman" panose="02020603050405020304" pitchFamily="18" charset="0"/>
                  </a:rPr>
                  <a:t>oc</a:t>
                </a:r>
                <a:endParaRPr kumimoji="1" lang="en-US" altLang="zh-CN" sz="2000" i="0" baseline="-25000">
                  <a:latin typeface="Times New Roman" panose="02020603050405020304" pitchFamily="18" charset="0"/>
                </a:endParaRPr>
              </a:p>
            </p:txBody>
          </p:sp>
          <p:grpSp>
            <p:nvGrpSpPr>
              <p:cNvPr id="194568" name="Group 8"/>
              <p:cNvGrpSpPr/>
              <p:nvPr/>
            </p:nvGrpSpPr>
            <p:grpSpPr bwMode="auto">
              <a:xfrm>
                <a:off x="1875" y="1452"/>
                <a:ext cx="2181" cy="1390"/>
                <a:chOff x="1875" y="1452"/>
                <a:chExt cx="2181" cy="1390"/>
              </a:xfrm>
            </p:grpSpPr>
            <p:sp>
              <p:nvSpPr>
                <p:cNvPr id="194569" name="Rectangle 9"/>
                <p:cNvSpPr>
                  <a:spLocks noChangeArrowheads="1"/>
                </p:cNvSpPr>
                <p:nvPr/>
              </p:nvSpPr>
              <p:spPr bwMode="auto">
                <a:xfrm>
                  <a:off x="3120" y="1978"/>
                  <a:ext cx="96" cy="288"/>
                </a:xfrm>
                <a:prstGeom prst="rect">
                  <a:avLst/>
                </a:prstGeom>
                <a:solidFill>
                  <a:srgbClr val="FF6600"/>
                </a:solidFill>
                <a:ln w="28575">
                  <a:solidFill>
                    <a:schemeClr val="tx1"/>
                  </a:solidFill>
                  <a:miter lim="800000"/>
                </a:ln>
              </p:spPr>
              <p:txBody>
                <a:bodyPr wrap="none" lIns="90000" tIns="46800" rIns="90000" bIns="46800" anchor="ctr"/>
                <a:lstStyle/>
                <a:p>
                  <a:endParaRPr lang="zh-CN" altLang="en-US"/>
                </a:p>
              </p:txBody>
            </p:sp>
            <p:sp>
              <p:nvSpPr>
                <p:cNvPr id="194570" name="Line 10"/>
                <p:cNvSpPr>
                  <a:spLocks noChangeShapeType="1"/>
                </p:cNvSpPr>
                <p:nvPr/>
              </p:nvSpPr>
              <p:spPr bwMode="auto">
                <a:xfrm>
                  <a:off x="3168" y="226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571" name="Line 11"/>
                <p:cNvSpPr>
                  <a:spLocks noChangeShapeType="1"/>
                </p:cNvSpPr>
                <p:nvPr/>
              </p:nvSpPr>
              <p:spPr bwMode="auto">
                <a:xfrm flipV="1">
                  <a:off x="3168" y="1642"/>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572" name="Text Box 12"/>
                <p:cNvSpPr txBox="1">
                  <a:spLocks noChangeArrowheads="1"/>
                </p:cNvSpPr>
                <p:nvPr/>
              </p:nvSpPr>
              <p:spPr bwMode="auto">
                <a:xfrm>
                  <a:off x="2865" y="1968"/>
                  <a:ext cx="299"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R</a:t>
                  </a:r>
                  <a:r>
                    <a:rPr kumimoji="1" lang="en-US" altLang="zh-CN" sz="2400" i="0" baseline="-25000">
                      <a:latin typeface="Times New Roman" panose="02020603050405020304" pitchFamily="18" charset="0"/>
                    </a:rPr>
                    <a:t>c</a:t>
                  </a:r>
                  <a:endParaRPr kumimoji="1" lang="en-US" altLang="zh-CN" sz="2400" i="0">
                    <a:latin typeface="Times New Roman" panose="02020603050405020304" pitchFamily="18" charset="0"/>
                  </a:endParaRPr>
                </a:p>
              </p:txBody>
            </p:sp>
            <p:sp>
              <p:nvSpPr>
                <p:cNvPr id="194573" name="Oval 13"/>
                <p:cNvSpPr>
                  <a:spLocks noChangeArrowheads="1"/>
                </p:cNvSpPr>
                <p:nvPr/>
              </p:nvSpPr>
              <p:spPr bwMode="auto">
                <a:xfrm>
                  <a:off x="3144" y="2578"/>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pSp>
              <p:nvGrpSpPr>
                <p:cNvPr id="194574" name="Group 14"/>
                <p:cNvGrpSpPr/>
                <p:nvPr/>
              </p:nvGrpSpPr>
              <p:grpSpPr bwMode="auto">
                <a:xfrm>
                  <a:off x="2016" y="1776"/>
                  <a:ext cx="48" cy="864"/>
                  <a:chOff x="1104" y="1752"/>
                  <a:chExt cx="48" cy="576"/>
                </a:xfrm>
              </p:grpSpPr>
              <p:sp>
                <p:nvSpPr>
                  <p:cNvPr id="194575" name="Oval 15"/>
                  <p:cNvSpPr>
                    <a:spLocks noChangeArrowheads="1"/>
                  </p:cNvSpPr>
                  <p:nvPr/>
                </p:nvSpPr>
                <p:spPr bwMode="auto">
                  <a:xfrm>
                    <a:off x="1104" y="1752"/>
                    <a:ext cx="48" cy="48"/>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4576" name="Oval 16"/>
                  <p:cNvSpPr>
                    <a:spLocks noChangeArrowheads="1"/>
                  </p:cNvSpPr>
                  <p:nvPr/>
                </p:nvSpPr>
                <p:spPr bwMode="auto">
                  <a:xfrm>
                    <a:off x="1104" y="2280"/>
                    <a:ext cx="48" cy="48"/>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4577" name="Line 17"/>
                  <p:cNvSpPr>
                    <a:spLocks noChangeShapeType="1"/>
                  </p:cNvSpPr>
                  <p:nvPr/>
                </p:nvSpPr>
                <p:spPr bwMode="auto">
                  <a:xfrm flipV="1">
                    <a:off x="1128" y="1788"/>
                    <a:ext cx="0"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578" name="Line 18"/>
                  <p:cNvSpPr>
                    <a:spLocks noChangeShapeType="1"/>
                  </p:cNvSpPr>
                  <p:nvPr/>
                </p:nvSpPr>
                <p:spPr bwMode="auto">
                  <a:xfrm>
                    <a:off x="1128" y="2136"/>
                    <a:ext cx="0"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4579" name="Line 19"/>
                <p:cNvSpPr>
                  <a:spLocks noChangeShapeType="1"/>
                </p:cNvSpPr>
                <p:nvPr/>
              </p:nvSpPr>
              <p:spPr bwMode="auto">
                <a:xfrm>
                  <a:off x="2088" y="2602"/>
                  <a:ext cx="196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94580" name="Group 20"/>
                <p:cNvGrpSpPr/>
                <p:nvPr/>
              </p:nvGrpSpPr>
              <p:grpSpPr bwMode="auto">
                <a:xfrm>
                  <a:off x="3312" y="2602"/>
                  <a:ext cx="192" cy="240"/>
                  <a:chOff x="2112" y="2256"/>
                  <a:chExt cx="192" cy="240"/>
                </a:xfrm>
              </p:grpSpPr>
              <p:sp>
                <p:nvSpPr>
                  <p:cNvPr id="194581" name="Line 21"/>
                  <p:cNvSpPr>
                    <a:spLocks noChangeShapeType="1"/>
                  </p:cNvSpPr>
                  <p:nvPr/>
                </p:nvSpPr>
                <p:spPr bwMode="auto">
                  <a:xfrm>
                    <a:off x="2208" y="2256"/>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582" name="Line 22"/>
                  <p:cNvSpPr>
                    <a:spLocks noChangeShapeType="1"/>
                  </p:cNvSpPr>
                  <p:nvPr/>
                </p:nvSpPr>
                <p:spPr bwMode="auto">
                  <a:xfrm>
                    <a:off x="2112" y="2496"/>
                    <a:ext cx="192" cy="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4583" name="Text Box 23"/>
                <p:cNvSpPr txBox="1">
                  <a:spLocks noChangeArrowheads="1"/>
                </p:cNvSpPr>
                <p:nvPr/>
              </p:nvSpPr>
              <p:spPr bwMode="auto">
                <a:xfrm>
                  <a:off x="1875" y="2064"/>
                  <a:ext cx="410" cy="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ic1</a:t>
                  </a:r>
                  <a:endParaRPr kumimoji="1" lang="en-US" altLang="zh-CN" sz="2400" i="0">
                    <a:latin typeface="Times New Roman" panose="02020603050405020304" pitchFamily="18" charset="0"/>
                  </a:endParaRPr>
                </a:p>
              </p:txBody>
            </p:sp>
            <p:sp>
              <p:nvSpPr>
                <p:cNvPr id="194584" name="Oval 24"/>
                <p:cNvSpPr>
                  <a:spLocks noChangeArrowheads="1"/>
                </p:cNvSpPr>
                <p:nvPr/>
              </p:nvSpPr>
              <p:spPr bwMode="auto">
                <a:xfrm>
                  <a:off x="2844" y="2578"/>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sp>
              <p:nvSpPr>
                <p:cNvPr id="194585" name="Text Box 25"/>
                <p:cNvSpPr txBox="1">
                  <a:spLocks noChangeArrowheads="1"/>
                </p:cNvSpPr>
                <p:nvPr/>
              </p:nvSpPr>
              <p:spPr bwMode="auto">
                <a:xfrm>
                  <a:off x="2724" y="1680"/>
                  <a:ext cx="264" cy="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000" i="0">
                      <a:latin typeface="Times New Roman" panose="02020603050405020304" pitchFamily="18" charset="0"/>
                    </a:rPr>
                    <a:t>T</a:t>
                  </a:r>
                  <a:r>
                    <a:rPr kumimoji="1" lang="en-US" altLang="zh-CN" sz="2000" i="0" baseline="-25000">
                      <a:latin typeface="Times New Roman" panose="02020603050405020304" pitchFamily="18" charset="0"/>
                    </a:rPr>
                    <a:t>1</a:t>
                  </a:r>
                  <a:endParaRPr kumimoji="1" lang="en-US" altLang="zh-CN" sz="2000" i="0">
                    <a:latin typeface="Times New Roman" panose="02020603050405020304" pitchFamily="18" charset="0"/>
                  </a:endParaRPr>
                </a:p>
              </p:txBody>
            </p:sp>
            <p:sp>
              <p:nvSpPr>
                <p:cNvPr id="194586" name="Oval 26"/>
                <p:cNvSpPr>
                  <a:spLocks noChangeArrowheads="1"/>
                </p:cNvSpPr>
                <p:nvPr/>
              </p:nvSpPr>
              <p:spPr bwMode="auto">
                <a:xfrm flipH="1">
                  <a:off x="3384" y="2578"/>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pSp>
              <p:nvGrpSpPr>
                <p:cNvPr id="194587" name="Group 27"/>
                <p:cNvGrpSpPr/>
                <p:nvPr/>
              </p:nvGrpSpPr>
              <p:grpSpPr bwMode="auto">
                <a:xfrm>
                  <a:off x="2076" y="1452"/>
                  <a:ext cx="804" cy="528"/>
                  <a:chOff x="2076" y="1476"/>
                  <a:chExt cx="804" cy="528"/>
                </a:xfrm>
              </p:grpSpPr>
              <p:grpSp>
                <p:nvGrpSpPr>
                  <p:cNvPr id="194588" name="Group 28"/>
                  <p:cNvGrpSpPr/>
                  <p:nvPr/>
                </p:nvGrpSpPr>
                <p:grpSpPr bwMode="auto">
                  <a:xfrm>
                    <a:off x="2220" y="1476"/>
                    <a:ext cx="336" cy="384"/>
                    <a:chOff x="1392" y="1440"/>
                    <a:chExt cx="336" cy="384"/>
                  </a:xfrm>
                </p:grpSpPr>
                <p:sp>
                  <p:nvSpPr>
                    <p:cNvPr id="194589" name="Rectangle 29"/>
                    <p:cNvSpPr>
                      <a:spLocks noChangeArrowheads="1"/>
                    </p:cNvSpPr>
                    <p:nvPr/>
                  </p:nvSpPr>
                  <p:spPr bwMode="auto">
                    <a:xfrm>
                      <a:off x="1392" y="1728"/>
                      <a:ext cx="288" cy="96"/>
                    </a:xfrm>
                    <a:prstGeom prst="rect">
                      <a:avLst/>
                    </a:prstGeom>
                    <a:solidFill>
                      <a:srgbClr val="FF6600"/>
                    </a:solidFill>
                    <a:ln w="28575">
                      <a:solidFill>
                        <a:schemeClr val="tx1"/>
                      </a:solidFill>
                      <a:miter lim="800000"/>
                    </a:ln>
                  </p:spPr>
                  <p:txBody>
                    <a:bodyPr wrap="none" lIns="90000" tIns="46800" rIns="90000" bIns="46800" anchor="ctr"/>
                    <a:lstStyle/>
                    <a:p>
                      <a:endParaRPr lang="zh-CN" altLang="en-US"/>
                    </a:p>
                  </p:txBody>
                </p:sp>
                <p:sp>
                  <p:nvSpPr>
                    <p:cNvPr id="194590" name="Text Box 30"/>
                    <p:cNvSpPr txBox="1">
                      <a:spLocks noChangeArrowheads="1"/>
                    </p:cNvSpPr>
                    <p:nvPr/>
                  </p:nvSpPr>
                  <p:spPr bwMode="auto">
                    <a:xfrm>
                      <a:off x="1422" y="1440"/>
                      <a:ext cx="306"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R</a:t>
                      </a:r>
                      <a:r>
                        <a:rPr kumimoji="1" lang="en-US" altLang="zh-CN" sz="2400" i="0" baseline="-25000">
                          <a:latin typeface="Times New Roman" panose="02020603050405020304" pitchFamily="18" charset="0"/>
                        </a:rPr>
                        <a:t>b</a:t>
                      </a:r>
                      <a:endParaRPr kumimoji="1" lang="en-US" altLang="zh-CN" sz="2400" i="0">
                        <a:latin typeface="Times New Roman" panose="02020603050405020304" pitchFamily="18" charset="0"/>
                      </a:endParaRPr>
                    </a:p>
                  </p:txBody>
                </p:sp>
              </p:grpSp>
              <p:sp>
                <p:nvSpPr>
                  <p:cNvPr id="194591" name="Line 31"/>
                  <p:cNvSpPr>
                    <a:spLocks noChangeShapeType="1"/>
                  </p:cNvSpPr>
                  <p:nvPr/>
                </p:nvSpPr>
                <p:spPr bwMode="auto">
                  <a:xfrm>
                    <a:off x="2688" y="1668"/>
                    <a:ext cx="0" cy="3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592" name="Line 32"/>
                  <p:cNvSpPr>
                    <a:spLocks noChangeShapeType="1"/>
                  </p:cNvSpPr>
                  <p:nvPr/>
                </p:nvSpPr>
                <p:spPr bwMode="auto">
                  <a:xfrm flipV="1">
                    <a:off x="2688" y="1668"/>
                    <a:ext cx="192" cy="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593" name="Line 33"/>
                  <p:cNvSpPr>
                    <a:spLocks noChangeShapeType="1"/>
                  </p:cNvSpPr>
                  <p:nvPr/>
                </p:nvSpPr>
                <p:spPr bwMode="auto">
                  <a:xfrm>
                    <a:off x="2688" y="1812"/>
                    <a:ext cx="192" cy="192"/>
                  </a:xfrm>
                  <a:prstGeom prst="line">
                    <a:avLst/>
                  </a:prstGeom>
                  <a:noFill/>
                  <a:ln w="12700">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594" name="Line 34"/>
                  <p:cNvSpPr>
                    <a:spLocks noChangeShapeType="1"/>
                  </p:cNvSpPr>
                  <p:nvPr/>
                </p:nvSpPr>
                <p:spPr bwMode="auto">
                  <a:xfrm flipH="1">
                    <a:off x="2496" y="1812"/>
                    <a:ext cx="19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595" name="Line 35"/>
                  <p:cNvSpPr>
                    <a:spLocks noChangeShapeType="1"/>
                  </p:cNvSpPr>
                  <p:nvPr/>
                </p:nvSpPr>
                <p:spPr bwMode="auto">
                  <a:xfrm flipH="1">
                    <a:off x="2076" y="1812"/>
                    <a:ext cx="1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4596" name="Rectangle 36"/>
                <p:cNvSpPr>
                  <a:spLocks noChangeArrowheads="1"/>
                </p:cNvSpPr>
                <p:nvPr/>
              </p:nvSpPr>
              <p:spPr bwMode="auto">
                <a:xfrm>
                  <a:off x="2820" y="2160"/>
                  <a:ext cx="96" cy="288"/>
                </a:xfrm>
                <a:prstGeom prst="rect">
                  <a:avLst/>
                </a:prstGeom>
                <a:solidFill>
                  <a:srgbClr val="FFFF00"/>
                </a:solidFill>
                <a:ln w="28575">
                  <a:solidFill>
                    <a:schemeClr val="tx1"/>
                  </a:solidFill>
                  <a:miter lim="800000"/>
                </a:ln>
              </p:spPr>
              <p:txBody>
                <a:bodyPr wrap="none" lIns="90000" tIns="46800" rIns="90000" bIns="46800" anchor="ctr"/>
                <a:lstStyle/>
                <a:p>
                  <a:endParaRPr lang="zh-CN" altLang="en-US"/>
                </a:p>
              </p:txBody>
            </p:sp>
            <p:sp>
              <p:nvSpPr>
                <p:cNvPr id="194597" name="Line 37"/>
                <p:cNvSpPr>
                  <a:spLocks noChangeShapeType="1"/>
                </p:cNvSpPr>
                <p:nvPr/>
              </p:nvSpPr>
              <p:spPr bwMode="auto">
                <a:xfrm>
                  <a:off x="2868" y="1968"/>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598" name="Line 38"/>
                <p:cNvSpPr>
                  <a:spLocks noChangeShapeType="1"/>
                </p:cNvSpPr>
                <p:nvPr/>
              </p:nvSpPr>
              <p:spPr bwMode="auto">
                <a:xfrm>
                  <a:off x="2868" y="2448"/>
                  <a:ext cx="0" cy="14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599" name="Text Box 39"/>
                <p:cNvSpPr txBox="1">
                  <a:spLocks noChangeArrowheads="1"/>
                </p:cNvSpPr>
                <p:nvPr/>
              </p:nvSpPr>
              <p:spPr bwMode="auto">
                <a:xfrm>
                  <a:off x="2419" y="2208"/>
                  <a:ext cx="452" cy="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2R</a:t>
                  </a:r>
                  <a:r>
                    <a:rPr kumimoji="1" lang="en-US" altLang="zh-CN" sz="2400" i="0" baseline="-25000">
                      <a:latin typeface="Times New Roman" panose="02020603050405020304" pitchFamily="18" charset="0"/>
                    </a:rPr>
                    <a:t>ee</a:t>
                  </a:r>
                  <a:endParaRPr kumimoji="1" lang="en-US" altLang="zh-CN" sz="2400" i="0">
                    <a:latin typeface="Times New Roman" panose="02020603050405020304" pitchFamily="18" charset="0"/>
                  </a:endParaRPr>
                </a:p>
              </p:txBody>
            </p:sp>
            <p:sp>
              <p:nvSpPr>
                <p:cNvPr id="194600" name="Line 40"/>
                <p:cNvSpPr>
                  <a:spLocks noChangeShapeType="1"/>
                </p:cNvSpPr>
                <p:nvPr/>
              </p:nvSpPr>
              <p:spPr bwMode="auto">
                <a:xfrm>
                  <a:off x="2736" y="2016"/>
                  <a:ext cx="0" cy="19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01" name="Text Box 41"/>
                <p:cNvSpPr txBox="1">
                  <a:spLocks noChangeArrowheads="1"/>
                </p:cNvSpPr>
                <p:nvPr/>
              </p:nvSpPr>
              <p:spPr bwMode="auto">
                <a:xfrm>
                  <a:off x="2364" y="1920"/>
                  <a:ext cx="356" cy="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I</a:t>
                  </a:r>
                  <a:r>
                    <a:rPr kumimoji="1" lang="en-US" altLang="zh-CN" sz="2400" i="0" baseline="-25000">
                      <a:latin typeface="Times New Roman" panose="02020603050405020304" pitchFamily="18" charset="0"/>
                    </a:rPr>
                    <a:t>ec1</a:t>
                  </a:r>
                  <a:endParaRPr kumimoji="1" lang="en-US" altLang="zh-CN" sz="2400" i="0">
                    <a:latin typeface="Times New Roman" panose="02020603050405020304" pitchFamily="18" charset="0"/>
                  </a:endParaRPr>
                </a:p>
              </p:txBody>
            </p:sp>
            <p:sp>
              <p:nvSpPr>
                <p:cNvPr id="194602" name="Line 42"/>
                <p:cNvSpPr>
                  <a:spLocks noChangeShapeType="1"/>
                </p:cNvSpPr>
                <p:nvPr/>
              </p:nvSpPr>
              <p:spPr bwMode="auto">
                <a:xfrm>
                  <a:off x="2880" y="1656"/>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03" name="Line 43"/>
                <p:cNvSpPr>
                  <a:spLocks noChangeShapeType="1"/>
                </p:cNvSpPr>
                <p:nvPr/>
              </p:nvSpPr>
              <p:spPr bwMode="auto">
                <a:xfrm>
                  <a:off x="3168" y="1656"/>
                  <a:ext cx="19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04" name="Line 44"/>
                <p:cNvSpPr>
                  <a:spLocks noChangeShapeType="1"/>
                </p:cNvSpPr>
                <p:nvPr/>
              </p:nvSpPr>
              <p:spPr bwMode="auto">
                <a:xfrm flipV="1">
                  <a:off x="3312" y="1656"/>
                  <a:ext cx="0" cy="336"/>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05" name="Line 45"/>
                <p:cNvSpPr>
                  <a:spLocks noChangeShapeType="1"/>
                </p:cNvSpPr>
                <p:nvPr/>
              </p:nvSpPr>
              <p:spPr bwMode="auto">
                <a:xfrm>
                  <a:off x="3324" y="2268"/>
                  <a:ext cx="0" cy="336"/>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06" name="Text Box 46"/>
                <p:cNvSpPr txBox="1">
                  <a:spLocks noChangeArrowheads="1"/>
                </p:cNvSpPr>
                <p:nvPr/>
              </p:nvSpPr>
              <p:spPr bwMode="auto">
                <a:xfrm>
                  <a:off x="3168" y="2016"/>
                  <a:ext cx="438"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oc1</a:t>
                  </a:r>
                  <a:endParaRPr kumimoji="1" lang="en-US" altLang="zh-CN" sz="2400" i="0">
                    <a:latin typeface="Times New Roman" panose="02020603050405020304" pitchFamily="18" charset="0"/>
                  </a:endParaRPr>
                </a:p>
              </p:txBody>
            </p:sp>
          </p:grpSp>
          <p:sp>
            <p:nvSpPr>
              <p:cNvPr id="194607" name="Rectangle 47"/>
              <p:cNvSpPr>
                <a:spLocks noChangeArrowheads="1"/>
              </p:cNvSpPr>
              <p:nvPr/>
            </p:nvSpPr>
            <p:spPr bwMode="auto">
              <a:xfrm flipH="1">
                <a:off x="3903" y="1978"/>
                <a:ext cx="96" cy="288"/>
              </a:xfrm>
              <a:prstGeom prst="rect">
                <a:avLst/>
              </a:prstGeom>
              <a:solidFill>
                <a:srgbClr val="FF6600"/>
              </a:solidFill>
              <a:ln w="28575">
                <a:solidFill>
                  <a:schemeClr val="tx1"/>
                </a:solidFill>
                <a:miter lim="800000"/>
              </a:ln>
            </p:spPr>
            <p:txBody>
              <a:bodyPr wrap="none" lIns="90000" tIns="46800" rIns="90000" bIns="46800" anchor="ctr"/>
              <a:lstStyle/>
              <a:p>
                <a:endParaRPr lang="zh-CN" altLang="en-US"/>
              </a:p>
            </p:txBody>
          </p:sp>
          <p:sp>
            <p:nvSpPr>
              <p:cNvPr id="194608" name="Line 48"/>
              <p:cNvSpPr>
                <a:spLocks noChangeShapeType="1"/>
              </p:cNvSpPr>
              <p:nvPr/>
            </p:nvSpPr>
            <p:spPr bwMode="auto">
              <a:xfrm flipH="1">
                <a:off x="3951" y="226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09" name="Line 49"/>
              <p:cNvSpPr>
                <a:spLocks noChangeShapeType="1"/>
              </p:cNvSpPr>
              <p:nvPr/>
            </p:nvSpPr>
            <p:spPr bwMode="auto">
              <a:xfrm flipH="1" flipV="1">
                <a:off x="3951" y="1642"/>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10" name="Text Box 50"/>
              <p:cNvSpPr txBox="1">
                <a:spLocks noChangeArrowheads="1"/>
              </p:cNvSpPr>
              <p:nvPr/>
            </p:nvSpPr>
            <p:spPr bwMode="auto">
              <a:xfrm flipH="1">
                <a:off x="3956" y="1968"/>
                <a:ext cx="299"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R</a:t>
                </a:r>
                <a:r>
                  <a:rPr kumimoji="1" lang="en-US" altLang="zh-CN" sz="2400" i="0" baseline="-25000">
                    <a:latin typeface="Times New Roman" panose="02020603050405020304" pitchFamily="18" charset="0"/>
                  </a:rPr>
                  <a:t>c</a:t>
                </a:r>
                <a:endParaRPr kumimoji="1" lang="en-US" altLang="zh-CN" sz="2400" i="0">
                  <a:latin typeface="Times New Roman" panose="02020603050405020304" pitchFamily="18" charset="0"/>
                </a:endParaRPr>
              </a:p>
            </p:txBody>
          </p:sp>
          <p:sp>
            <p:nvSpPr>
              <p:cNvPr id="194611" name="Oval 51"/>
              <p:cNvSpPr>
                <a:spLocks noChangeArrowheads="1"/>
              </p:cNvSpPr>
              <p:nvPr/>
            </p:nvSpPr>
            <p:spPr bwMode="auto">
              <a:xfrm flipH="1">
                <a:off x="3927" y="2578"/>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pSp>
            <p:nvGrpSpPr>
              <p:cNvPr id="194612" name="Group 52"/>
              <p:cNvGrpSpPr/>
              <p:nvPr/>
            </p:nvGrpSpPr>
            <p:grpSpPr bwMode="auto">
              <a:xfrm flipH="1">
                <a:off x="5055" y="1776"/>
                <a:ext cx="48" cy="864"/>
                <a:chOff x="1104" y="1752"/>
                <a:chExt cx="48" cy="576"/>
              </a:xfrm>
            </p:grpSpPr>
            <p:sp>
              <p:nvSpPr>
                <p:cNvPr id="194613" name="Oval 53"/>
                <p:cNvSpPr>
                  <a:spLocks noChangeArrowheads="1"/>
                </p:cNvSpPr>
                <p:nvPr/>
              </p:nvSpPr>
              <p:spPr bwMode="auto">
                <a:xfrm>
                  <a:off x="1104" y="1752"/>
                  <a:ext cx="48" cy="48"/>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4614" name="Oval 54"/>
                <p:cNvSpPr>
                  <a:spLocks noChangeArrowheads="1"/>
                </p:cNvSpPr>
                <p:nvPr/>
              </p:nvSpPr>
              <p:spPr bwMode="auto">
                <a:xfrm>
                  <a:off x="1104" y="2280"/>
                  <a:ext cx="48" cy="48"/>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4615" name="Line 55"/>
                <p:cNvSpPr>
                  <a:spLocks noChangeShapeType="1"/>
                </p:cNvSpPr>
                <p:nvPr/>
              </p:nvSpPr>
              <p:spPr bwMode="auto">
                <a:xfrm flipV="1">
                  <a:off x="1128" y="1788"/>
                  <a:ext cx="0"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16" name="Line 56"/>
                <p:cNvSpPr>
                  <a:spLocks noChangeShapeType="1"/>
                </p:cNvSpPr>
                <p:nvPr/>
              </p:nvSpPr>
              <p:spPr bwMode="auto">
                <a:xfrm>
                  <a:off x="1128" y="2136"/>
                  <a:ext cx="0"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4617" name="Line 57"/>
              <p:cNvSpPr>
                <a:spLocks noChangeShapeType="1"/>
              </p:cNvSpPr>
              <p:nvPr/>
            </p:nvSpPr>
            <p:spPr bwMode="auto">
              <a:xfrm flipH="1">
                <a:off x="3063" y="2602"/>
                <a:ext cx="196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18" name="Text Box 58"/>
              <p:cNvSpPr txBox="1">
                <a:spLocks noChangeArrowheads="1"/>
              </p:cNvSpPr>
              <p:nvPr/>
            </p:nvSpPr>
            <p:spPr bwMode="auto">
              <a:xfrm flipH="1">
                <a:off x="4834" y="2064"/>
                <a:ext cx="410" cy="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ic2</a:t>
                </a:r>
                <a:endParaRPr kumimoji="1" lang="en-US" altLang="zh-CN" sz="2400" i="0">
                  <a:latin typeface="Times New Roman" panose="02020603050405020304" pitchFamily="18" charset="0"/>
                </a:endParaRPr>
              </a:p>
            </p:txBody>
          </p:sp>
          <p:sp>
            <p:nvSpPr>
              <p:cNvPr id="194619" name="Oval 59"/>
              <p:cNvSpPr>
                <a:spLocks noChangeArrowheads="1"/>
              </p:cNvSpPr>
              <p:nvPr/>
            </p:nvSpPr>
            <p:spPr bwMode="auto">
              <a:xfrm flipH="1">
                <a:off x="4227" y="2578"/>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sp>
            <p:nvSpPr>
              <p:cNvPr id="194620" name="Text Box 60"/>
              <p:cNvSpPr txBox="1">
                <a:spLocks noChangeArrowheads="1"/>
              </p:cNvSpPr>
              <p:nvPr/>
            </p:nvSpPr>
            <p:spPr bwMode="auto">
              <a:xfrm flipH="1">
                <a:off x="4080" y="1680"/>
                <a:ext cx="264" cy="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000" i="0">
                    <a:latin typeface="Times New Roman" panose="02020603050405020304" pitchFamily="18" charset="0"/>
                  </a:rPr>
                  <a:t>T</a:t>
                </a:r>
                <a:r>
                  <a:rPr kumimoji="1" lang="en-US" altLang="zh-CN" sz="2000" i="0" baseline="-25000">
                    <a:latin typeface="Times New Roman" panose="02020603050405020304" pitchFamily="18" charset="0"/>
                  </a:rPr>
                  <a:t>2</a:t>
                </a:r>
                <a:endParaRPr kumimoji="1" lang="en-US" altLang="zh-CN" sz="2000" i="0">
                  <a:latin typeface="Times New Roman" panose="02020603050405020304" pitchFamily="18" charset="0"/>
                </a:endParaRPr>
              </a:p>
            </p:txBody>
          </p:sp>
          <p:grpSp>
            <p:nvGrpSpPr>
              <p:cNvPr id="194621" name="Group 61"/>
              <p:cNvGrpSpPr/>
              <p:nvPr/>
            </p:nvGrpSpPr>
            <p:grpSpPr bwMode="auto">
              <a:xfrm flipH="1">
                <a:off x="4239" y="1452"/>
                <a:ext cx="804" cy="528"/>
                <a:chOff x="2076" y="1476"/>
                <a:chExt cx="804" cy="528"/>
              </a:xfrm>
            </p:grpSpPr>
            <p:grpSp>
              <p:nvGrpSpPr>
                <p:cNvPr id="194622" name="Group 62"/>
                <p:cNvGrpSpPr/>
                <p:nvPr/>
              </p:nvGrpSpPr>
              <p:grpSpPr bwMode="auto">
                <a:xfrm>
                  <a:off x="2220" y="1476"/>
                  <a:ext cx="306" cy="384"/>
                  <a:chOff x="1392" y="1440"/>
                  <a:chExt cx="306" cy="384"/>
                </a:xfrm>
              </p:grpSpPr>
              <p:sp>
                <p:nvSpPr>
                  <p:cNvPr id="194623" name="Rectangle 63"/>
                  <p:cNvSpPr>
                    <a:spLocks noChangeArrowheads="1"/>
                  </p:cNvSpPr>
                  <p:nvPr/>
                </p:nvSpPr>
                <p:spPr bwMode="auto">
                  <a:xfrm>
                    <a:off x="1392" y="1728"/>
                    <a:ext cx="288" cy="96"/>
                  </a:xfrm>
                  <a:prstGeom prst="rect">
                    <a:avLst/>
                  </a:prstGeom>
                  <a:solidFill>
                    <a:srgbClr val="FF6600"/>
                  </a:solidFill>
                  <a:ln w="28575">
                    <a:solidFill>
                      <a:schemeClr val="tx1"/>
                    </a:solidFill>
                    <a:miter lim="800000"/>
                  </a:ln>
                </p:spPr>
                <p:txBody>
                  <a:bodyPr wrap="none" lIns="90000" tIns="46800" rIns="90000" bIns="46800" anchor="ctr"/>
                  <a:lstStyle/>
                  <a:p>
                    <a:endParaRPr lang="zh-CN" altLang="en-US"/>
                  </a:p>
                </p:txBody>
              </p:sp>
              <p:sp>
                <p:nvSpPr>
                  <p:cNvPr id="194624" name="Text Box 64"/>
                  <p:cNvSpPr txBox="1">
                    <a:spLocks noChangeArrowheads="1"/>
                  </p:cNvSpPr>
                  <p:nvPr/>
                </p:nvSpPr>
                <p:spPr bwMode="auto">
                  <a:xfrm>
                    <a:off x="1392" y="1440"/>
                    <a:ext cx="306"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R</a:t>
                    </a:r>
                    <a:r>
                      <a:rPr kumimoji="1" lang="en-US" altLang="zh-CN" sz="2400" i="0" baseline="-25000">
                        <a:latin typeface="Times New Roman" panose="02020603050405020304" pitchFamily="18" charset="0"/>
                      </a:rPr>
                      <a:t>b</a:t>
                    </a:r>
                    <a:endParaRPr kumimoji="1" lang="en-US" altLang="zh-CN" sz="2400" i="0">
                      <a:latin typeface="Times New Roman" panose="02020603050405020304" pitchFamily="18" charset="0"/>
                    </a:endParaRPr>
                  </a:p>
                </p:txBody>
              </p:sp>
            </p:grpSp>
            <p:sp>
              <p:nvSpPr>
                <p:cNvPr id="194625" name="Line 65"/>
                <p:cNvSpPr>
                  <a:spLocks noChangeShapeType="1"/>
                </p:cNvSpPr>
                <p:nvPr/>
              </p:nvSpPr>
              <p:spPr bwMode="auto">
                <a:xfrm>
                  <a:off x="2688" y="1668"/>
                  <a:ext cx="0" cy="33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626" name="Line 66"/>
                <p:cNvSpPr>
                  <a:spLocks noChangeShapeType="1"/>
                </p:cNvSpPr>
                <p:nvPr/>
              </p:nvSpPr>
              <p:spPr bwMode="auto">
                <a:xfrm flipV="1">
                  <a:off x="2688" y="1668"/>
                  <a:ext cx="192" cy="1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627" name="Line 67"/>
                <p:cNvSpPr>
                  <a:spLocks noChangeShapeType="1"/>
                </p:cNvSpPr>
                <p:nvPr/>
              </p:nvSpPr>
              <p:spPr bwMode="auto">
                <a:xfrm>
                  <a:off x="2688" y="1812"/>
                  <a:ext cx="192" cy="192"/>
                </a:xfrm>
                <a:prstGeom prst="line">
                  <a:avLst/>
                </a:prstGeom>
                <a:noFill/>
                <a:ln w="12700">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628" name="Line 68"/>
                <p:cNvSpPr>
                  <a:spLocks noChangeShapeType="1"/>
                </p:cNvSpPr>
                <p:nvPr/>
              </p:nvSpPr>
              <p:spPr bwMode="auto">
                <a:xfrm flipH="1">
                  <a:off x="2496" y="1812"/>
                  <a:ext cx="192"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629" name="Line 69"/>
                <p:cNvSpPr>
                  <a:spLocks noChangeShapeType="1"/>
                </p:cNvSpPr>
                <p:nvPr/>
              </p:nvSpPr>
              <p:spPr bwMode="auto">
                <a:xfrm flipH="1">
                  <a:off x="2076" y="1812"/>
                  <a:ext cx="1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4630" name="Rectangle 70"/>
              <p:cNvSpPr>
                <a:spLocks noChangeArrowheads="1"/>
              </p:cNvSpPr>
              <p:nvPr/>
            </p:nvSpPr>
            <p:spPr bwMode="auto">
              <a:xfrm flipH="1">
                <a:off x="4203" y="2160"/>
                <a:ext cx="96" cy="288"/>
              </a:xfrm>
              <a:prstGeom prst="rect">
                <a:avLst/>
              </a:prstGeom>
              <a:solidFill>
                <a:srgbClr val="FFFF00"/>
              </a:solidFill>
              <a:ln w="28575">
                <a:solidFill>
                  <a:schemeClr val="tx1"/>
                </a:solidFill>
                <a:miter lim="800000"/>
              </a:ln>
            </p:spPr>
            <p:txBody>
              <a:bodyPr wrap="none" lIns="90000" tIns="46800" rIns="90000" bIns="46800" anchor="ctr"/>
              <a:lstStyle/>
              <a:p>
                <a:endParaRPr lang="zh-CN" altLang="en-US"/>
              </a:p>
            </p:txBody>
          </p:sp>
          <p:sp>
            <p:nvSpPr>
              <p:cNvPr id="194631" name="Line 71"/>
              <p:cNvSpPr>
                <a:spLocks noChangeShapeType="1"/>
              </p:cNvSpPr>
              <p:nvPr/>
            </p:nvSpPr>
            <p:spPr bwMode="auto">
              <a:xfrm flipH="1">
                <a:off x="4251" y="1968"/>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32" name="Line 72"/>
              <p:cNvSpPr>
                <a:spLocks noChangeShapeType="1"/>
              </p:cNvSpPr>
              <p:nvPr/>
            </p:nvSpPr>
            <p:spPr bwMode="auto">
              <a:xfrm flipH="1">
                <a:off x="4251" y="2448"/>
                <a:ext cx="0" cy="14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33" name="Text Box 73"/>
              <p:cNvSpPr txBox="1">
                <a:spLocks noChangeArrowheads="1"/>
              </p:cNvSpPr>
              <p:nvPr/>
            </p:nvSpPr>
            <p:spPr bwMode="auto">
              <a:xfrm flipH="1">
                <a:off x="4248" y="2208"/>
                <a:ext cx="452" cy="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2R</a:t>
                </a:r>
                <a:r>
                  <a:rPr kumimoji="1" lang="en-US" altLang="zh-CN" sz="2400" i="0" baseline="-25000">
                    <a:latin typeface="Times New Roman" panose="02020603050405020304" pitchFamily="18" charset="0"/>
                  </a:rPr>
                  <a:t>ee</a:t>
                </a:r>
                <a:endParaRPr kumimoji="1" lang="en-US" altLang="zh-CN" sz="2400" i="0">
                  <a:latin typeface="Times New Roman" panose="02020603050405020304" pitchFamily="18" charset="0"/>
                </a:endParaRPr>
              </a:p>
            </p:txBody>
          </p:sp>
          <p:sp>
            <p:nvSpPr>
              <p:cNvPr id="194634" name="Line 74"/>
              <p:cNvSpPr>
                <a:spLocks noChangeShapeType="1"/>
              </p:cNvSpPr>
              <p:nvPr/>
            </p:nvSpPr>
            <p:spPr bwMode="auto">
              <a:xfrm flipH="1">
                <a:off x="4383" y="2016"/>
                <a:ext cx="0" cy="19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35" name="Text Box 75"/>
              <p:cNvSpPr txBox="1">
                <a:spLocks noChangeArrowheads="1"/>
              </p:cNvSpPr>
              <p:nvPr/>
            </p:nvSpPr>
            <p:spPr bwMode="auto">
              <a:xfrm flipH="1">
                <a:off x="4399" y="1920"/>
                <a:ext cx="356" cy="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I</a:t>
                </a:r>
                <a:r>
                  <a:rPr kumimoji="1" lang="en-US" altLang="zh-CN" sz="2400" i="0" baseline="-25000">
                    <a:latin typeface="Times New Roman" panose="02020603050405020304" pitchFamily="18" charset="0"/>
                  </a:rPr>
                  <a:t>ec2</a:t>
                </a:r>
                <a:endParaRPr kumimoji="1" lang="en-US" altLang="zh-CN" sz="2400" i="0">
                  <a:latin typeface="Times New Roman" panose="02020603050405020304" pitchFamily="18" charset="0"/>
                </a:endParaRPr>
              </a:p>
            </p:txBody>
          </p:sp>
          <p:sp>
            <p:nvSpPr>
              <p:cNvPr id="194636" name="Line 76"/>
              <p:cNvSpPr>
                <a:spLocks noChangeShapeType="1"/>
              </p:cNvSpPr>
              <p:nvPr/>
            </p:nvSpPr>
            <p:spPr bwMode="auto">
              <a:xfrm flipH="1">
                <a:off x="3951" y="1656"/>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37" name="Line 77"/>
              <p:cNvSpPr>
                <a:spLocks noChangeShapeType="1"/>
              </p:cNvSpPr>
              <p:nvPr/>
            </p:nvSpPr>
            <p:spPr bwMode="auto">
              <a:xfrm flipH="1">
                <a:off x="3759" y="1656"/>
                <a:ext cx="19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38" name="Line 78"/>
              <p:cNvSpPr>
                <a:spLocks noChangeShapeType="1"/>
              </p:cNvSpPr>
              <p:nvPr/>
            </p:nvSpPr>
            <p:spPr bwMode="auto">
              <a:xfrm flipH="1" flipV="1">
                <a:off x="3807" y="1656"/>
                <a:ext cx="0" cy="336"/>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39" name="Line 79"/>
              <p:cNvSpPr>
                <a:spLocks noChangeShapeType="1"/>
              </p:cNvSpPr>
              <p:nvPr/>
            </p:nvSpPr>
            <p:spPr bwMode="auto">
              <a:xfrm flipH="1">
                <a:off x="3795" y="2268"/>
                <a:ext cx="0" cy="336"/>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40" name="Text Box 80"/>
              <p:cNvSpPr txBox="1">
                <a:spLocks noChangeArrowheads="1"/>
              </p:cNvSpPr>
              <p:nvPr/>
            </p:nvSpPr>
            <p:spPr bwMode="auto">
              <a:xfrm flipH="1">
                <a:off x="3513" y="2016"/>
                <a:ext cx="438" cy="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i="0">
                    <a:latin typeface="Times New Roman" panose="02020603050405020304" pitchFamily="18" charset="0"/>
                  </a:rPr>
                  <a:t>U</a:t>
                </a:r>
                <a:r>
                  <a:rPr kumimoji="1" lang="en-US" altLang="zh-CN" sz="2400" i="0" baseline="-25000">
                    <a:latin typeface="Times New Roman" panose="02020603050405020304" pitchFamily="18" charset="0"/>
                  </a:rPr>
                  <a:t>oc2</a:t>
                </a:r>
                <a:endParaRPr kumimoji="1" lang="en-US" altLang="zh-CN" sz="2400" i="0">
                  <a:latin typeface="Times New Roman" panose="02020603050405020304" pitchFamily="18" charset="0"/>
                </a:endParaRPr>
              </a:p>
            </p:txBody>
          </p:sp>
          <p:sp>
            <p:nvSpPr>
              <p:cNvPr id="194641" name="Oval 81"/>
              <p:cNvSpPr>
                <a:spLocks noChangeArrowheads="1"/>
              </p:cNvSpPr>
              <p:nvPr/>
            </p:nvSpPr>
            <p:spPr bwMode="auto">
              <a:xfrm>
                <a:off x="3348" y="1632"/>
                <a:ext cx="48" cy="48"/>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4642" name="Oval 82"/>
              <p:cNvSpPr>
                <a:spLocks noChangeArrowheads="1"/>
              </p:cNvSpPr>
              <p:nvPr/>
            </p:nvSpPr>
            <p:spPr bwMode="auto">
              <a:xfrm>
                <a:off x="3708" y="1632"/>
                <a:ext cx="48" cy="48"/>
              </a:xfrm>
              <a:prstGeom prst="ellipse">
                <a:avLst/>
              </a:prstGeom>
              <a:noFill/>
              <a:ln w="28575">
                <a:solidFill>
                  <a:schemeClr val="tx1"/>
                </a:solidFill>
                <a:roun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4643" name="Line 83"/>
              <p:cNvSpPr>
                <a:spLocks noChangeShapeType="1"/>
              </p:cNvSpPr>
              <p:nvPr/>
            </p:nvSpPr>
            <p:spPr bwMode="auto">
              <a:xfrm>
                <a:off x="3456" y="1656"/>
                <a:ext cx="19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644" name="Oval 84"/>
              <p:cNvSpPr>
                <a:spLocks noChangeArrowheads="1"/>
              </p:cNvSpPr>
              <p:nvPr/>
            </p:nvSpPr>
            <p:spPr bwMode="auto">
              <a:xfrm>
                <a:off x="3924" y="1644"/>
                <a:ext cx="48" cy="48"/>
              </a:xfrm>
              <a:prstGeom prst="ellipse">
                <a:avLst/>
              </a:prstGeom>
              <a:solidFill>
                <a:schemeClr val="tx1"/>
              </a:solidFill>
              <a:ln w="28575">
                <a:solidFill>
                  <a:schemeClr val="tx1"/>
                </a:solidFill>
                <a:round/>
              </a:ln>
            </p:spPr>
            <p:txBody>
              <a:bodyPr wrap="none" lIns="90000" tIns="46800" rIns="90000" bIns="46800" anchor="ctr"/>
              <a:lstStyle/>
              <a:p>
                <a:endParaRPr lang="zh-CN" altLang="en-US"/>
              </a:p>
            </p:txBody>
          </p:sp>
        </p:grpSp>
      </p:grpSp>
      <p:graphicFrame>
        <p:nvGraphicFramePr>
          <p:cNvPr id="194645" name="Object 85"/>
          <p:cNvGraphicFramePr>
            <a:graphicFrameLocks noChangeAspect="1"/>
          </p:cNvGraphicFramePr>
          <p:nvPr/>
        </p:nvGraphicFramePr>
        <p:xfrm>
          <a:off x="539750" y="3500438"/>
          <a:ext cx="1954213" cy="977900"/>
        </p:xfrm>
        <a:graphic>
          <a:graphicData uri="http://schemas.openxmlformats.org/presentationml/2006/ole">
            <mc:AlternateContent xmlns:mc="http://schemas.openxmlformats.org/markup-compatibility/2006">
              <mc:Choice xmlns:v="urn:schemas-microsoft-com:vml" Requires="v">
                <p:oleObj spid="_x0000_s13313" name="公式" r:id="rId1" imgW="20726400" imgH="10363200" progId="Equation.3">
                  <p:embed/>
                </p:oleObj>
              </mc:Choice>
              <mc:Fallback>
                <p:oleObj name="公式" r:id="rId1" imgW="20726400" imgH="10363200" progId="Equation.3">
                  <p:embed/>
                  <p:pic>
                    <p:nvPicPr>
                      <p:cNvPr id="0" name="图片 13312"/>
                      <p:cNvPicPr>
                        <a:picLocks noChangeAspect="1"/>
                      </p:cNvPicPr>
                      <p:nvPr/>
                    </p:nvPicPr>
                    <p:blipFill>
                      <a:blip r:embed="rId2"/>
                      <a:stretch>
                        <a:fillRect/>
                      </a:stretch>
                    </p:blipFill>
                    <p:spPr>
                      <a:xfrm>
                        <a:off x="539750" y="3500438"/>
                        <a:ext cx="1954213" cy="977900"/>
                      </a:xfrm>
                      <a:prstGeom prst="rect">
                        <a:avLst/>
                      </a:prstGeom>
                      <a:noFill/>
                      <a:ln w="9525">
                        <a:noFill/>
                      </a:ln>
                    </p:spPr>
                  </p:pic>
                </p:oleObj>
              </mc:Fallback>
            </mc:AlternateContent>
          </a:graphicData>
        </a:graphic>
      </p:graphicFrame>
      <p:graphicFrame>
        <p:nvGraphicFramePr>
          <p:cNvPr id="194646" name="Object 86"/>
          <p:cNvGraphicFramePr>
            <a:graphicFrameLocks noChangeAspect="1"/>
          </p:cNvGraphicFramePr>
          <p:nvPr/>
        </p:nvGraphicFramePr>
        <p:xfrm>
          <a:off x="2627313" y="3500438"/>
          <a:ext cx="2305050" cy="912812"/>
        </p:xfrm>
        <a:graphic>
          <a:graphicData uri="http://schemas.openxmlformats.org/presentationml/2006/ole">
            <mc:AlternateContent xmlns:mc="http://schemas.openxmlformats.org/markup-compatibility/2006">
              <mc:Choice xmlns:v="urn:schemas-microsoft-com:vml" Requires="v">
                <p:oleObj spid="_x0000_s13314" name="公式" r:id="rId3" imgW="23164800" imgH="9144000" progId="Equation.3">
                  <p:embed/>
                </p:oleObj>
              </mc:Choice>
              <mc:Fallback>
                <p:oleObj name="公式" r:id="rId3" imgW="23164800" imgH="9144000" progId="Equation.3">
                  <p:embed/>
                  <p:pic>
                    <p:nvPicPr>
                      <p:cNvPr id="0" name="图片 13313"/>
                      <p:cNvPicPr>
                        <a:picLocks noChangeAspect="1"/>
                      </p:cNvPicPr>
                      <p:nvPr/>
                    </p:nvPicPr>
                    <p:blipFill>
                      <a:blip r:embed="rId4"/>
                      <a:stretch>
                        <a:fillRect/>
                      </a:stretch>
                    </p:blipFill>
                    <p:spPr>
                      <a:xfrm>
                        <a:off x="2627313" y="3500438"/>
                        <a:ext cx="2305050" cy="912812"/>
                      </a:xfrm>
                      <a:prstGeom prst="rect">
                        <a:avLst/>
                      </a:prstGeom>
                      <a:noFill/>
                      <a:ln w="9525">
                        <a:noFill/>
                      </a:ln>
                    </p:spPr>
                  </p:pic>
                </p:oleObj>
              </mc:Fallback>
            </mc:AlternateContent>
          </a:graphicData>
        </a:graphic>
      </p:graphicFrame>
      <p:graphicFrame>
        <p:nvGraphicFramePr>
          <p:cNvPr id="194652" name="Object 92"/>
          <p:cNvGraphicFramePr>
            <a:graphicFrameLocks noChangeAspect="1"/>
          </p:cNvGraphicFramePr>
          <p:nvPr/>
        </p:nvGraphicFramePr>
        <p:xfrm>
          <a:off x="827088" y="2420938"/>
          <a:ext cx="990600" cy="509587"/>
        </p:xfrm>
        <a:graphic>
          <a:graphicData uri="http://schemas.openxmlformats.org/presentationml/2006/ole">
            <mc:AlternateContent xmlns:mc="http://schemas.openxmlformats.org/markup-compatibility/2006">
              <mc:Choice xmlns:v="urn:schemas-microsoft-com:vml" Requires="v">
                <p:oleObj spid="_x0000_s13315" name="公式" r:id="rId5" imgW="11582400" imgH="5486400" progId="Equation.3">
                  <p:embed/>
                </p:oleObj>
              </mc:Choice>
              <mc:Fallback>
                <p:oleObj name="公式" r:id="rId5" imgW="11582400" imgH="5486400" progId="Equation.3">
                  <p:embed/>
                  <p:pic>
                    <p:nvPicPr>
                      <p:cNvPr id="0" name="图片 13314"/>
                      <p:cNvPicPr>
                        <a:picLocks noChangeAspect="1"/>
                      </p:cNvPicPr>
                      <p:nvPr/>
                    </p:nvPicPr>
                    <p:blipFill>
                      <a:blip r:embed="rId6"/>
                      <a:stretch>
                        <a:fillRect/>
                      </a:stretch>
                    </p:blipFill>
                    <p:spPr>
                      <a:xfrm>
                        <a:off x="827088" y="2420938"/>
                        <a:ext cx="990600" cy="509587"/>
                      </a:xfrm>
                      <a:prstGeom prst="rect">
                        <a:avLst/>
                      </a:prstGeom>
                      <a:solidFill>
                        <a:srgbClr val="5B9BD5"/>
                      </a:solidFill>
                      <a:ln w="9525">
                        <a:noFill/>
                      </a:ln>
                    </p:spPr>
                  </p:pic>
                </p:oleObj>
              </mc:Fallback>
            </mc:AlternateContent>
          </a:graphicData>
        </a:graphic>
      </p:graphicFrame>
      <p:sp>
        <p:nvSpPr>
          <p:cNvPr id="194653" name="Rectangle 93" descr="蓝色面巾纸"/>
          <p:cNvSpPr>
            <a:spLocks noChangeArrowheads="1"/>
          </p:cNvSpPr>
          <p:nvPr/>
        </p:nvSpPr>
        <p:spPr bwMode="auto">
          <a:xfrm>
            <a:off x="179388" y="4868863"/>
            <a:ext cx="8740775" cy="830997"/>
          </a:xfrm>
          <a:prstGeom prst="rect">
            <a:avLst/>
          </a:prstGeom>
          <a:blipFill dpi="0" rotWithShape="0">
            <a:blip r:embed="rId7" cstate="print"/>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i="0" dirty="0">
                <a:solidFill>
                  <a:srgbClr val="FF00FF"/>
                </a:solidFill>
                <a:latin typeface="华文楷体" panose="02010600040101010101" pitchFamily="2" charset="-122"/>
                <a:ea typeface="华文楷体" panose="02010600040101010101" pitchFamily="2" charset="-122"/>
              </a:rPr>
              <a:t>差放的特点</a:t>
            </a:r>
            <a:r>
              <a:rPr kumimoji="1" lang="zh-CN" altLang="en-US" sz="2400" b="1" i="0" dirty="0">
                <a:latin typeface="华文楷体" panose="02010600040101010101" pitchFamily="2" charset="-122"/>
                <a:ea typeface="华文楷体" panose="02010600040101010101" pitchFamily="2" charset="-122"/>
              </a:rPr>
              <a:t>：</a:t>
            </a:r>
            <a:endParaRPr kumimoji="1" lang="zh-CN" altLang="en-US" sz="2400" b="1" i="0" dirty="0">
              <a:latin typeface="华文楷体" panose="02010600040101010101" pitchFamily="2" charset="-122"/>
              <a:ea typeface="华文楷体" panose="02010600040101010101" pitchFamily="2" charset="-122"/>
            </a:endParaRPr>
          </a:p>
          <a:p>
            <a:r>
              <a:rPr kumimoji="1" lang="zh-CN" altLang="en-US" sz="2400" b="1" i="0" dirty="0">
                <a:latin typeface="华文楷体" panose="02010600040101010101" pitchFamily="2" charset="-122"/>
                <a:ea typeface="华文楷体" panose="02010600040101010101" pitchFamily="2" charset="-122"/>
              </a:rPr>
              <a:t>　　　　输入无差别，输出就不动；输入有差别，输出就变动。</a:t>
            </a:r>
            <a:endParaRPr kumimoji="1" lang="zh-CN" altLang="en-US" sz="2400" b="1" i="0" dirty="0">
              <a:latin typeface="华文楷体" panose="02010600040101010101" pitchFamily="2" charset="-122"/>
              <a:ea typeface="华文楷体" panose="02010600040101010101" pitchFamily="2" charset="-122"/>
            </a:endParaRPr>
          </a:p>
        </p:txBody>
      </p:sp>
      <p:sp>
        <p:nvSpPr>
          <p:cNvPr id="194654" name="Text Box 94"/>
          <p:cNvSpPr txBox="1">
            <a:spLocks noChangeArrowheads="1"/>
          </p:cNvSpPr>
          <p:nvPr/>
        </p:nvSpPr>
        <p:spPr bwMode="auto">
          <a:xfrm>
            <a:off x="1116013" y="188913"/>
            <a:ext cx="2592387" cy="83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r>
              <a:rPr kumimoji="1" lang="en-US" altLang="zh-CN" sz="2400" b="1" i="0" dirty="0">
                <a:solidFill>
                  <a:schemeClr val="folHlink"/>
                </a:solidFill>
                <a:latin typeface="华文楷体" panose="02010600040101010101" pitchFamily="2" charset="-122"/>
                <a:ea typeface="华文楷体" panose="02010600040101010101" pitchFamily="2" charset="-122"/>
              </a:rPr>
              <a:t>3 </a:t>
            </a:r>
            <a:r>
              <a:rPr kumimoji="1" lang="zh-CN" altLang="en-US" sz="2400" b="1" i="0" dirty="0">
                <a:solidFill>
                  <a:schemeClr val="folHlink"/>
                </a:solidFill>
                <a:latin typeface="华文楷体" panose="02010600040101010101" pitchFamily="2" charset="-122"/>
                <a:ea typeface="华文楷体" panose="02010600040101010101" pitchFamily="2" charset="-122"/>
              </a:rPr>
              <a:t>对共模信号的抑制作用分析</a:t>
            </a:r>
            <a:endParaRPr kumimoji="1" lang="zh-CN" altLang="en-US" sz="2400" b="1" i="0" dirty="0">
              <a:solidFill>
                <a:schemeClr val="folHlink"/>
              </a:solidFill>
              <a:latin typeface="华文楷体" panose="02010600040101010101" pitchFamily="2" charset="-122"/>
              <a:ea typeface="华文楷体" panose="0201060004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ppt_x"/>
                                          </p:val>
                                        </p:tav>
                                        <p:tav tm="100000">
                                          <p:val>
                                            <p:strVal val="#ppt_x"/>
                                          </p:val>
                                        </p:tav>
                                      </p:tavLst>
                                    </p:anim>
                                    <p:anim calcmode="lin" valueType="num">
                                      <p:cBhvr additive="base">
                                        <p:cTn id="8" dur="500" fill="hold"/>
                                        <p:tgtEl>
                                          <p:spTgt spid="19456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94652"/>
                                        </p:tgtEl>
                                        <p:attrNameLst>
                                          <p:attrName>style.visibility</p:attrName>
                                        </p:attrNameLst>
                                      </p:cBhvr>
                                      <p:to>
                                        <p:strVal val="visible"/>
                                      </p:to>
                                    </p:set>
                                    <p:animEffect transition="in" filter="wipe(left)">
                                      <p:cBhvr>
                                        <p:cTn id="13" dur="500"/>
                                        <p:tgtEl>
                                          <p:spTgt spid="19465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94645"/>
                                        </p:tgtEl>
                                        <p:attrNameLst>
                                          <p:attrName>style.visibility</p:attrName>
                                        </p:attrNameLst>
                                      </p:cBhvr>
                                      <p:to>
                                        <p:strVal val="visible"/>
                                      </p:to>
                                    </p:set>
                                    <p:animEffect transition="in" filter="wipe(left)">
                                      <p:cBhvr>
                                        <p:cTn id="18" dur="500"/>
                                        <p:tgtEl>
                                          <p:spTgt spid="19464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94646"/>
                                        </p:tgtEl>
                                        <p:attrNameLst>
                                          <p:attrName>style.visibility</p:attrName>
                                        </p:attrNameLst>
                                      </p:cBhvr>
                                      <p:to>
                                        <p:strVal val="visible"/>
                                      </p:to>
                                    </p:set>
                                    <p:animEffect transition="in" filter="wipe(left)">
                                      <p:cBhvr>
                                        <p:cTn id="23" dur="500"/>
                                        <p:tgtEl>
                                          <p:spTgt spid="19464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94653"/>
                                        </p:tgtEl>
                                        <p:attrNameLst>
                                          <p:attrName>style.visibility</p:attrName>
                                        </p:attrNameLst>
                                      </p:cBhvr>
                                      <p:to>
                                        <p:strVal val="visible"/>
                                      </p:to>
                                    </p:set>
                                    <p:anim calcmode="lin" valueType="num">
                                      <p:cBhvr additive="base">
                                        <p:cTn id="28" dur="500" fill="hold"/>
                                        <p:tgtEl>
                                          <p:spTgt spid="194653"/>
                                        </p:tgtEl>
                                        <p:attrNameLst>
                                          <p:attrName>ppt_x</p:attrName>
                                        </p:attrNameLst>
                                      </p:cBhvr>
                                      <p:tavLst>
                                        <p:tav tm="0">
                                          <p:val>
                                            <p:strVal val="0-#ppt_w/2"/>
                                          </p:val>
                                        </p:tav>
                                        <p:tav tm="100000">
                                          <p:val>
                                            <p:strVal val="#ppt_x"/>
                                          </p:val>
                                        </p:tav>
                                      </p:tavLst>
                                    </p:anim>
                                    <p:anim calcmode="lin" valueType="num">
                                      <p:cBhvr additive="base">
                                        <p:cTn id="29" dur="500" fill="hold"/>
                                        <p:tgtEl>
                                          <p:spTgt spid="1946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478473" y="747713"/>
            <a:ext cx="7343775" cy="52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pPr algn="ctr"/>
            <a:r>
              <a:rPr kumimoji="1" lang="zh-CN" altLang="en-US" sz="2800" b="1" i="0" dirty="0">
                <a:solidFill>
                  <a:srgbClr val="CC3300"/>
                </a:solidFill>
                <a:latin typeface="华文楷体" panose="02010600040101010101" pitchFamily="2" charset="-122"/>
                <a:ea typeface="华文楷体" panose="02010600040101010101" pitchFamily="2" charset="-122"/>
              </a:rPr>
              <a:t>共模抑制比</a:t>
            </a:r>
            <a:r>
              <a:rPr kumimoji="1" lang="en-US" altLang="zh-CN" sz="2800" b="1" i="0" dirty="0">
                <a:solidFill>
                  <a:srgbClr val="CC3300"/>
                </a:solidFill>
                <a:latin typeface="华文楷体" panose="02010600040101010101" pitchFamily="2" charset="-122"/>
                <a:ea typeface="华文楷体" panose="02010600040101010101" pitchFamily="2" charset="-122"/>
              </a:rPr>
              <a:t>CMRR</a:t>
            </a:r>
            <a:r>
              <a:rPr kumimoji="1" lang="en-US" altLang="zh-CN" sz="2800" b="1" i="0" dirty="0">
                <a:latin typeface="华文楷体" panose="02010600040101010101" pitchFamily="2" charset="-122"/>
                <a:ea typeface="华文楷体" panose="02010600040101010101" pitchFamily="2" charset="-122"/>
              </a:rPr>
              <a:t>—</a:t>
            </a:r>
            <a:r>
              <a:rPr kumimoji="1" lang="zh-CN" altLang="en-US" sz="2800" b="1" i="0" dirty="0">
                <a:latin typeface="华文楷体" panose="02010600040101010101" pitchFamily="2" charset="-122"/>
                <a:ea typeface="华文楷体" panose="02010600040101010101" pitchFamily="2" charset="-122"/>
              </a:rPr>
              <a:t>衡量差放的一个重要指标。</a:t>
            </a:r>
            <a:endParaRPr kumimoji="1" lang="zh-CN" altLang="en-US" sz="2800" b="1" i="0" dirty="0">
              <a:latin typeface="华文楷体" panose="02010600040101010101" pitchFamily="2" charset="-122"/>
              <a:ea typeface="华文楷体" panose="02010600040101010101" pitchFamily="2" charset="-122"/>
            </a:endParaRPr>
          </a:p>
        </p:txBody>
      </p:sp>
      <p:graphicFrame>
        <p:nvGraphicFramePr>
          <p:cNvPr id="195587" name="Object 3"/>
          <p:cNvGraphicFramePr>
            <a:graphicFrameLocks noChangeAspect="1"/>
          </p:cNvGraphicFramePr>
          <p:nvPr/>
        </p:nvGraphicFramePr>
        <p:xfrm>
          <a:off x="1547813" y="1989138"/>
          <a:ext cx="2089150" cy="1031875"/>
        </p:xfrm>
        <a:graphic>
          <a:graphicData uri="http://schemas.openxmlformats.org/presentationml/2006/ole">
            <mc:AlternateContent xmlns:mc="http://schemas.openxmlformats.org/markup-compatibility/2006">
              <mc:Choice xmlns:v="urn:schemas-microsoft-com:vml" Requires="v">
                <p:oleObj spid="_x0000_s14337" name="公式" r:id="rId1" imgW="20421600" imgH="10058400" progId="Equation.3">
                  <p:embed/>
                </p:oleObj>
              </mc:Choice>
              <mc:Fallback>
                <p:oleObj name="公式" r:id="rId1" imgW="20421600" imgH="10058400" progId="Equation.3">
                  <p:embed/>
                  <p:pic>
                    <p:nvPicPr>
                      <p:cNvPr id="0" name="图片 14336"/>
                      <p:cNvPicPr>
                        <a:picLocks noChangeAspect="1"/>
                      </p:cNvPicPr>
                      <p:nvPr/>
                    </p:nvPicPr>
                    <p:blipFill>
                      <a:blip r:embed="rId2"/>
                      <a:stretch>
                        <a:fillRect/>
                      </a:stretch>
                    </p:blipFill>
                    <p:spPr>
                      <a:xfrm>
                        <a:off x="1547813" y="1989138"/>
                        <a:ext cx="2089150" cy="1031875"/>
                      </a:xfrm>
                      <a:prstGeom prst="rect">
                        <a:avLst/>
                      </a:prstGeom>
                      <a:noFill/>
                      <a:ln w="9525" cap="flat" cmpd="sng">
                        <a:solidFill>
                          <a:srgbClr val="CC0000"/>
                        </a:solidFill>
                        <a:prstDash val="solid"/>
                        <a:miter/>
                        <a:headEnd type="none" w="med" len="med"/>
                        <a:tailEnd type="none" w="med" len="med"/>
                      </a:ln>
                    </p:spPr>
                  </p:pic>
                </p:oleObj>
              </mc:Fallback>
            </mc:AlternateContent>
          </a:graphicData>
        </a:graphic>
      </p:graphicFrame>
      <p:sp>
        <p:nvSpPr>
          <p:cNvPr id="195588" name="Text Box 4"/>
          <p:cNvSpPr txBox="1">
            <a:spLocks noChangeArrowheads="1"/>
          </p:cNvSpPr>
          <p:nvPr/>
        </p:nvSpPr>
        <p:spPr bwMode="auto">
          <a:xfrm>
            <a:off x="900113" y="3644900"/>
            <a:ext cx="488950" cy="463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lIns="90000" tIns="46800" rIns="90000" bIns="46800">
            <a:spAutoFit/>
          </a:bodyPr>
          <a:lstStyle/>
          <a:p>
            <a:pPr algn="ctr"/>
            <a:r>
              <a:rPr kumimoji="1" lang="zh-CN" altLang="en-US" sz="2400" b="1" i="0" dirty="0">
                <a:latin typeface="华文楷体" panose="02010600040101010101" pitchFamily="2" charset="-122"/>
                <a:ea typeface="华文楷体" panose="02010600040101010101" pitchFamily="2" charset="-122"/>
              </a:rPr>
              <a:t>或</a:t>
            </a:r>
            <a:endParaRPr kumimoji="1" lang="zh-CN" altLang="en-US" sz="2400" b="1" i="0" dirty="0">
              <a:latin typeface="华文楷体" panose="02010600040101010101" pitchFamily="2" charset="-122"/>
              <a:ea typeface="华文楷体" panose="02010600040101010101" pitchFamily="2" charset="-122"/>
            </a:endParaRPr>
          </a:p>
        </p:txBody>
      </p:sp>
      <p:graphicFrame>
        <p:nvGraphicFramePr>
          <p:cNvPr id="195589" name="Object 5"/>
          <p:cNvGraphicFramePr>
            <a:graphicFrameLocks noChangeAspect="1"/>
          </p:cNvGraphicFramePr>
          <p:nvPr/>
        </p:nvGraphicFramePr>
        <p:xfrm>
          <a:off x="1547813" y="3357563"/>
          <a:ext cx="3024187" cy="971550"/>
        </p:xfrm>
        <a:graphic>
          <a:graphicData uri="http://schemas.openxmlformats.org/presentationml/2006/ole">
            <mc:AlternateContent xmlns:mc="http://schemas.openxmlformats.org/markup-compatibility/2006">
              <mc:Choice xmlns:v="urn:schemas-microsoft-com:vml" Requires="v">
                <p:oleObj spid="_x0000_s14338" name="公式" r:id="rId3" imgW="31394400" imgH="10058400" progId="Equation.3">
                  <p:embed/>
                </p:oleObj>
              </mc:Choice>
              <mc:Fallback>
                <p:oleObj name="公式" r:id="rId3" imgW="31394400" imgH="10058400" progId="Equation.3">
                  <p:embed/>
                  <p:pic>
                    <p:nvPicPr>
                      <p:cNvPr id="0" name="图片 14337"/>
                      <p:cNvPicPr>
                        <a:picLocks noChangeAspect="1"/>
                      </p:cNvPicPr>
                      <p:nvPr/>
                    </p:nvPicPr>
                    <p:blipFill>
                      <a:blip r:embed="rId4"/>
                      <a:stretch>
                        <a:fillRect/>
                      </a:stretch>
                    </p:blipFill>
                    <p:spPr>
                      <a:xfrm>
                        <a:off x="1547813" y="3357563"/>
                        <a:ext cx="3024187" cy="971550"/>
                      </a:xfrm>
                      <a:prstGeom prst="rect">
                        <a:avLst/>
                      </a:prstGeom>
                      <a:noFill/>
                      <a:ln w="9525" cap="flat" cmpd="sng">
                        <a:solidFill>
                          <a:srgbClr val="CC0000"/>
                        </a:solidFill>
                        <a:prstDash val="solid"/>
                        <a:miter/>
                        <a:headEnd type="none" w="med" len="med"/>
                        <a:tailEnd type="none" w="med" len="med"/>
                      </a:ln>
                    </p:spPr>
                  </p:pic>
                </p:oleObj>
              </mc:Fallback>
            </mc:AlternateContent>
          </a:graphicData>
        </a:graphic>
      </p:graphicFrame>
      <p:sp>
        <p:nvSpPr>
          <p:cNvPr id="195590" name="Text Box 6"/>
          <p:cNvSpPr txBox="1">
            <a:spLocks noChangeArrowheads="1"/>
          </p:cNvSpPr>
          <p:nvPr/>
        </p:nvSpPr>
        <p:spPr bwMode="auto">
          <a:xfrm>
            <a:off x="1399189" y="4724400"/>
            <a:ext cx="1618048" cy="52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zh-CN" altLang="en-US" sz="2800" b="1" i="0" dirty="0">
                <a:latin typeface="华文楷体" panose="02010600040101010101" pitchFamily="2" charset="-122"/>
                <a:ea typeface="华文楷体" panose="02010600040101010101" pitchFamily="2" charset="-122"/>
              </a:rPr>
              <a:t>双端输出</a:t>
            </a:r>
            <a:endParaRPr kumimoji="1" lang="zh-CN" altLang="en-US" sz="2800" b="1" i="0" dirty="0">
              <a:latin typeface="华文楷体" panose="02010600040101010101" pitchFamily="2" charset="-122"/>
              <a:ea typeface="华文楷体" panose="02010600040101010101" pitchFamily="2" charset="-122"/>
            </a:endParaRPr>
          </a:p>
        </p:txBody>
      </p:sp>
      <p:graphicFrame>
        <p:nvGraphicFramePr>
          <p:cNvPr id="195591" name="Object 7"/>
          <p:cNvGraphicFramePr>
            <a:graphicFrameLocks noChangeAspect="1"/>
          </p:cNvGraphicFramePr>
          <p:nvPr/>
        </p:nvGraphicFramePr>
        <p:xfrm>
          <a:off x="3276600" y="4724400"/>
          <a:ext cx="2303463" cy="498475"/>
        </p:xfrm>
        <a:graphic>
          <a:graphicData uri="http://schemas.openxmlformats.org/presentationml/2006/ole">
            <mc:AlternateContent xmlns:mc="http://schemas.openxmlformats.org/markup-compatibility/2006">
              <mc:Choice xmlns:v="urn:schemas-microsoft-com:vml" Requires="v">
                <p:oleObj spid="_x0000_s14339" name="公式" r:id="rId5" imgW="16764000" imgH="3657600" progId="Equation.3">
                  <p:embed/>
                </p:oleObj>
              </mc:Choice>
              <mc:Fallback>
                <p:oleObj name="公式" r:id="rId5" imgW="16764000" imgH="3657600" progId="Equation.3">
                  <p:embed/>
                  <p:pic>
                    <p:nvPicPr>
                      <p:cNvPr id="0" name="图片 14338"/>
                      <p:cNvPicPr>
                        <a:picLocks noChangeAspect="1"/>
                      </p:cNvPicPr>
                      <p:nvPr/>
                    </p:nvPicPr>
                    <p:blipFill>
                      <a:blip r:embed="rId6"/>
                      <a:stretch>
                        <a:fillRect/>
                      </a:stretch>
                    </p:blipFill>
                    <p:spPr>
                      <a:xfrm>
                        <a:off x="3276600" y="4724400"/>
                        <a:ext cx="2303463" cy="49847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5587"/>
                                        </p:tgtEl>
                                        <p:attrNameLst>
                                          <p:attrName>style.visibility</p:attrName>
                                        </p:attrNameLst>
                                      </p:cBhvr>
                                      <p:to>
                                        <p:strVal val="visible"/>
                                      </p:to>
                                    </p:set>
                                    <p:anim calcmode="lin" valueType="num">
                                      <p:cBhvr additive="base">
                                        <p:cTn id="13" dur="500" fill="hold"/>
                                        <p:tgtEl>
                                          <p:spTgt spid="195587"/>
                                        </p:tgtEl>
                                        <p:attrNameLst>
                                          <p:attrName>ppt_x</p:attrName>
                                        </p:attrNameLst>
                                      </p:cBhvr>
                                      <p:tavLst>
                                        <p:tav tm="0">
                                          <p:val>
                                            <p:strVal val="0-#ppt_w/2"/>
                                          </p:val>
                                        </p:tav>
                                        <p:tav tm="100000">
                                          <p:val>
                                            <p:strVal val="#ppt_x"/>
                                          </p:val>
                                        </p:tav>
                                      </p:tavLst>
                                    </p:anim>
                                    <p:anim calcmode="lin" valueType="num">
                                      <p:cBhvr additive="base">
                                        <p:cTn id="14" dur="500" fill="hold"/>
                                        <p:tgtEl>
                                          <p:spTgt spid="1955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588"/>
                                        </p:tgtEl>
                                        <p:attrNameLst>
                                          <p:attrName>style.visibility</p:attrName>
                                        </p:attrNameLst>
                                      </p:cBhvr>
                                      <p:to>
                                        <p:strVal val="visible"/>
                                      </p:to>
                                    </p:set>
                                    <p:anim calcmode="lin" valueType="num">
                                      <p:cBhvr additive="base">
                                        <p:cTn id="19" dur="500" fill="hold"/>
                                        <p:tgtEl>
                                          <p:spTgt spid="195588"/>
                                        </p:tgtEl>
                                        <p:attrNameLst>
                                          <p:attrName>ppt_x</p:attrName>
                                        </p:attrNameLst>
                                      </p:cBhvr>
                                      <p:tavLst>
                                        <p:tav tm="0">
                                          <p:val>
                                            <p:strVal val="0-#ppt_w/2"/>
                                          </p:val>
                                        </p:tav>
                                        <p:tav tm="100000">
                                          <p:val>
                                            <p:strVal val="#ppt_x"/>
                                          </p:val>
                                        </p:tav>
                                      </p:tavLst>
                                    </p:anim>
                                    <p:anim calcmode="lin" valueType="num">
                                      <p:cBhvr additive="base">
                                        <p:cTn id="20" dur="500" fill="hold"/>
                                        <p:tgtEl>
                                          <p:spTgt spid="1955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5589"/>
                                        </p:tgtEl>
                                        <p:attrNameLst>
                                          <p:attrName>style.visibility</p:attrName>
                                        </p:attrNameLst>
                                      </p:cBhvr>
                                      <p:to>
                                        <p:strVal val="visible"/>
                                      </p:to>
                                    </p:set>
                                    <p:anim calcmode="lin" valueType="num">
                                      <p:cBhvr additive="base">
                                        <p:cTn id="25" dur="500" fill="hold"/>
                                        <p:tgtEl>
                                          <p:spTgt spid="195589"/>
                                        </p:tgtEl>
                                        <p:attrNameLst>
                                          <p:attrName>ppt_x</p:attrName>
                                        </p:attrNameLst>
                                      </p:cBhvr>
                                      <p:tavLst>
                                        <p:tav tm="0">
                                          <p:val>
                                            <p:strVal val="0-#ppt_w/2"/>
                                          </p:val>
                                        </p:tav>
                                        <p:tav tm="100000">
                                          <p:val>
                                            <p:strVal val="#ppt_x"/>
                                          </p:val>
                                        </p:tav>
                                      </p:tavLst>
                                    </p:anim>
                                    <p:anim calcmode="lin" valueType="num">
                                      <p:cBhvr additive="base">
                                        <p:cTn id="26" dur="500" fill="hold"/>
                                        <p:tgtEl>
                                          <p:spTgt spid="19558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5590"/>
                                        </p:tgtEl>
                                        <p:attrNameLst>
                                          <p:attrName>style.visibility</p:attrName>
                                        </p:attrNameLst>
                                      </p:cBhvr>
                                      <p:to>
                                        <p:strVal val="visible"/>
                                      </p:to>
                                    </p:set>
                                    <p:anim calcmode="lin" valueType="num">
                                      <p:cBhvr additive="base">
                                        <p:cTn id="31" dur="500" fill="hold"/>
                                        <p:tgtEl>
                                          <p:spTgt spid="195590"/>
                                        </p:tgtEl>
                                        <p:attrNameLst>
                                          <p:attrName>ppt_x</p:attrName>
                                        </p:attrNameLst>
                                      </p:cBhvr>
                                      <p:tavLst>
                                        <p:tav tm="0">
                                          <p:val>
                                            <p:strVal val="0-#ppt_w/2"/>
                                          </p:val>
                                        </p:tav>
                                        <p:tav tm="100000">
                                          <p:val>
                                            <p:strVal val="#ppt_x"/>
                                          </p:val>
                                        </p:tav>
                                      </p:tavLst>
                                    </p:anim>
                                    <p:anim calcmode="lin" valueType="num">
                                      <p:cBhvr additive="base">
                                        <p:cTn id="32" dur="500" fill="hold"/>
                                        <p:tgtEl>
                                          <p:spTgt spid="19559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95591"/>
                                        </p:tgtEl>
                                        <p:attrNameLst>
                                          <p:attrName>style.visibility</p:attrName>
                                        </p:attrNameLst>
                                      </p:cBhvr>
                                      <p:to>
                                        <p:strVal val="visible"/>
                                      </p:to>
                                    </p:set>
                                    <p:anim calcmode="lin" valueType="num">
                                      <p:cBhvr additive="base">
                                        <p:cTn id="37" dur="500" fill="hold"/>
                                        <p:tgtEl>
                                          <p:spTgt spid="195591"/>
                                        </p:tgtEl>
                                        <p:attrNameLst>
                                          <p:attrName>ppt_x</p:attrName>
                                        </p:attrNameLst>
                                      </p:cBhvr>
                                      <p:tavLst>
                                        <p:tav tm="0">
                                          <p:val>
                                            <p:strVal val="0-#ppt_w/2"/>
                                          </p:val>
                                        </p:tav>
                                        <p:tav tm="100000">
                                          <p:val>
                                            <p:strVal val="#ppt_x"/>
                                          </p:val>
                                        </p:tav>
                                      </p:tavLst>
                                    </p:anim>
                                    <p:anim calcmode="lin" valueType="num">
                                      <p:cBhvr additive="base">
                                        <p:cTn id="38" dur="500" fill="hold"/>
                                        <p:tgtEl>
                                          <p:spTgt spid="1955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8" grpId="0" autoUpdateAnimBg="0"/>
      <p:bldP spid="19559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Text Box 4"/>
          <p:cNvSpPr txBox="1">
            <a:spLocks noChangeArrowheads="1"/>
          </p:cNvSpPr>
          <p:nvPr/>
        </p:nvSpPr>
        <p:spPr bwMode="auto">
          <a:xfrm>
            <a:off x="176213" y="359568"/>
            <a:ext cx="2819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a:spcBef>
                <a:spcPct val="50000"/>
              </a:spcBef>
            </a:pPr>
            <a:r>
              <a:rPr kumimoji="1" lang="en-US" altLang="zh-CN" sz="2800" b="1" i="0" dirty="0">
                <a:solidFill>
                  <a:srgbClr val="CC0000"/>
                </a:solidFill>
                <a:latin typeface="华文楷体" panose="02010600040101010101" pitchFamily="2" charset="-122"/>
                <a:ea typeface="华文楷体" panose="02010600040101010101" pitchFamily="2" charset="-122"/>
              </a:rPr>
              <a:t>4.  </a:t>
            </a:r>
            <a:r>
              <a:rPr kumimoji="1" lang="zh-CN" altLang="en-US" sz="2800" b="1" i="0" dirty="0">
                <a:solidFill>
                  <a:srgbClr val="CC0000"/>
                </a:solidFill>
                <a:latin typeface="华文楷体" panose="02010600040101010101" pitchFamily="2" charset="-122"/>
                <a:ea typeface="华文楷体" panose="02010600040101010101" pitchFamily="2" charset="-122"/>
              </a:rPr>
              <a:t>抑制零点漂移</a:t>
            </a:r>
            <a:endParaRPr kumimoji="1" lang="zh-CN" altLang="en-US" sz="2400" i="0" dirty="0">
              <a:latin typeface="华文楷体" panose="02010600040101010101" pitchFamily="2" charset="-122"/>
              <a:ea typeface="华文楷体" panose="02010600040101010101" pitchFamily="2" charset="-122"/>
            </a:endParaRPr>
          </a:p>
        </p:txBody>
      </p:sp>
      <p:sp>
        <p:nvSpPr>
          <p:cNvPr id="198661" name="Rectangle 5"/>
          <p:cNvSpPr>
            <a:spLocks noChangeArrowheads="1"/>
          </p:cNvSpPr>
          <p:nvPr/>
        </p:nvSpPr>
        <p:spPr bwMode="auto">
          <a:xfrm>
            <a:off x="323850" y="1268413"/>
            <a:ext cx="4014788"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30000"/>
              </a:lnSpc>
              <a:buFont typeface="Wingdings" panose="05000000000000000000" pitchFamily="2" charset="2"/>
              <a:buNone/>
            </a:pPr>
            <a:r>
              <a:rPr lang="en-US" altLang="zh-CN" sz="2400" b="1" i="0" dirty="0">
                <a:solidFill>
                  <a:srgbClr val="000000"/>
                </a:solidFill>
                <a:latin typeface="宋体" panose="02010600030101010101" pitchFamily="2" charset="-122"/>
              </a:rPr>
              <a:t>    </a:t>
            </a:r>
            <a:r>
              <a:rPr lang="zh-CN" altLang="en-US" sz="2400" b="1" i="0" dirty="0">
                <a:solidFill>
                  <a:srgbClr val="000000"/>
                </a:solidFill>
                <a:latin typeface="华文楷体" panose="02010600040101010101" pitchFamily="2" charset="-122"/>
                <a:ea typeface="华文楷体" panose="02010600040101010101" pitchFamily="2" charset="-122"/>
              </a:rPr>
              <a:t>当温度变化或电源电压波动时，都将使集电极电流产生变化，且变化趋势是相同的，</a:t>
            </a:r>
            <a:r>
              <a:rPr lang="zh-CN" altLang="en-US" sz="2400" b="1" i="0" dirty="0">
                <a:latin typeface="华文楷体" panose="02010600040101010101" pitchFamily="2" charset="-122"/>
                <a:ea typeface="华文楷体" panose="02010600040101010101" pitchFamily="2" charset="-122"/>
              </a:rPr>
              <a:t>其</a:t>
            </a:r>
            <a:r>
              <a:rPr lang="zh-CN" altLang="en-US" sz="2400" b="1" i="0" dirty="0">
                <a:solidFill>
                  <a:srgbClr val="FF00FF"/>
                </a:solidFill>
                <a:latin typeface="华文楷体" panose="02010600040101010101" pitchFamily="2" charset="-122"/>
                <a:ea typeface="华文楷体" panose="02010600040101010101" pitchFamily="2" charset="-122"/>
              </a:rPr>
              <a:t>效果相当于在两个输入端加入了共模信号</a:t>
            </a:r>
            <a:r>
              <a:rPr lang="zh-CN" altLang="en-US" sz="2400" b="1" i="0" dirty="0">
                <a:latin typeface="华文楷体" panose="02010600040101010101" pitchFamily="2" charset="-122"/>
                <a:ea typeface="华文楷体" panose="02010600040101010101" pitchFamily="2" charset="-122"/>
              </a:rPr>
              <a:t>。</a:t>
            </a:r>
            <a:endParaRPr lang="zh-CN" altLang="en-US" sz="2400" b="1" i="0" dirty="0">
              <a:latin typeface="华文楷体" panose="02010600040101010101" pitchFamily="2" charset="-122"/>
              <a:ea typeface="华文楷体" panose="02010600040101010101" pitchFamily="2" charset="-122"/>
            </a:endParaRPr>
          </a:p>
        </p:txBody>
      </p:sp>
      <p:sp>
        <p:nvSpPr>
          <p:cNvPr id="198662" name="Rectangle 6"/>
          <p:cNvSpPr>
            <a:spLocks noChangeArrowheads="1"/>
          </p:cNvSpPr>
          <p:nvPr/>
        </p:nvSpPr>
        <p:spPr bwMode="auto">
          <a:xfrm>
            <a:off x="0" y="4313366"/>
            <a:ext cx="84582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10000"/>
              </a:lnSpc>
              <a:buFont typeface="Wingdings" panose="05000000000000000000" pitchFamily="2" charset="2"/>
              <a:buNone/>
            </a:pPr>
            <a:r>
              <a:rPr lang="en-US" altLang="zh-CN" sz="2800" b="1" i="0" dirty="0">
                <a:latin typeface="宋体" panose="02010600030101010101" pitchFamily="2" charset="-122"/>
                <a:ea typeface="隶书" panose="02010509060101010101" pitchFamily="49" charset="-122"/>
              </a:rPr>
              <a:t>    </a:t>
            </a:r>
            <a:r>
              <a:rPr lang="zh-CN" altLang="en-US" sz="2800" b="1" i="0" dirty="0">
                <a:latin typeface="华文楷体" panose="02010600040101010101" pitchFamily="2" charset="-122"/>
                <a:ea typeface="华文楷体" panose="02010600040101010101" pitchFamily="2" charset="-122"/>
              </a:rPr>
              <a:t>差分放大电路</a:t>
            </a:r>
            <a:r>
              <a:rPr lang="zh-CN" altLang="en-US" sz="2800" b="1" i="0" dirty="0">
                <a:solidFill>
                  <a:srgbClr val="FF00FF"/>
                </a:solidFill>
                <a:latin typeface="华文楷体" panose="02010600040101010101" pitchFamily="2" charset="-122"/>
                <a:ea typeface="华文楷体" panose="02010600040101010101" pitchFamily="2" charset="-122"/>
              </a:rPr>
              <a:t>对共模信号有很强的抑制作用</a:t>
            </a:r>
            <a:r>
              <a:rPr lang="zh-CN" altLang="en-US" sz="2800" b="1" i="0" dirty="0">
                <a:latin typeface="华文楷体" panose="02010600040101010101" pitchFamily="2" charset="-122"/>
                <a:ea typeface="华文楷体" panose="02010600040101010101" pitchFamily="2" charset="-122"/>
              </a:rPr>
              <a:t>，这就意味着差放</a:t>
            </a:r>
            <a:r>
              <a:rPr lang="zh-CN" altLang="en-US" sz="2800" b="1" i="0" dirty="0">
                <a:solidFill>
                  <a:srgbClr val="FF00FF"/>
                </a:solidFill>
                <a:latin typeface="华文楷体" panose="02010600040101010101" pitchFamily="2" charset="-122"/>
                <a:ea typeface="华文楷体" panose="02010600040101010101" pitchFamily="2" charset="-122"/>
              </a:rPr>
              <a:t>对</a:t>
            </a:r>
            <a:r>
              <a:rPr lang="zh-CN" altLang="en-US" sz="2800" b="1" i="0" dirty="0">
                <a:latin typeface="华文楷体" panose="02010600040101010101" pitchFamily="2" charset="-122"/>
                <a:ea typeface="华文楷体" panose="02010600040101010101" pitchFamily="2" charset="-122"/>
              </a:rPr>
              <a:t>由温度变化或电源电压波动所引起的</a:t>
            </a:r>
            <a:r>
              <a:rPr lang="zh-CN" altLang="en-US" sz="2800" b="1" i="0" dirty="0">
                <a:solidFill>
                  <a:srgbClr val="FF00FF"/>
                </a:solidFill>
                <a:latin typeface="华文楷体" panose="02010600040101010101" pitchFamily="2" charset="-122"/>
                <a:ea typeface="华文楷体" panose="02010600040101010101" pitchFamily="2" charset="-122"/>
              </a:rPr>
              <a:t>输出漂移有很强的抑制作用。</a:t>
            </a:r>
            <a:r>
              <a:rPr lang="zh-CN" altLang="en-US" sz="2800" b="1" i="0" dirty="0">
                <a:solidFill>
                  <a:schemeClr val="hlink"/>
                </a:solidFill>
                <a:latin typeface="华文楷体" panose="02010600040101010101" pitchFamily="2" charset="-122"/>
                <a:ea typeface="华文楷体" panose="02010600040101010101" pitchFamily="2" charset="-122"/>
              </a:rPr>
              <a:t>这就是研究共模输入信号的意义。</a:t>
            </a:r>
            <a:endParaRPr lang="zh-CN" altLang="en-US" sz="2800" b="1" i="0" dirty="0">
              <a:solidFill>
                <a:schemeClr val="hlink"/>
              </a:solidFill>
              <a:latin typeface="华文楷体" panose="02010600040101010101" pitchFamily="2" charset="-122"/>
              <a:ea typeface="华文楷体" panose="02010600040101010101" pitchFamily="2" charset="-122"/>
            </a:endParaRPr>
          </a:p>
        </p:txBody>
      </p:sp>
      <p:graphicFrame>
        <p:nvGraphicFramePr>
          <p:cNvPr id="198663" name="Object 7"/>
          <p:cNvGraphicFramePr>
            <a:graphicFrameLocks noChangeAspect="1"/>
          </p:cNvGraphicFramePr>
          <p:nvPr/>
        </p:nvGraphicFramePr>
        <p:xfrm>
          <a:off x="4572000" y="619125"/>
          <a:ext cx="4267200" cy="3648075"/>
        </p:xfrm>
        <a:graphic>
          <a:graphicData uri="http://schemas.openxmlformats.org/presentationml/2006/ole">
            <mc:AlternateContent xmlns:mc="http://schemas.openxmlformats.org/markup-compatibility/2006">
              <mc:Choice xmlns:v="urn:schemas-microsoft-com:vml" Requires="v">
                <p:oleObj spid="_x0000_s15361" name="BMP 图象" r:id="rId1" imgW="2428875" imgH="2076450" progId="PBrush">
                  <p:embed/>
                </p:oleObj>
              </mc:Choice>
              <mc:Fallback>
                <p:oleObj name="BMP 图象" r:id="rId1" imgW="2428875" imgH="2076450" progId="PBrush">
                  <p:embed/>
                  <p:pic>
                    <p:nvPicPr>
                      <p:cNvPr id="0" name="图片 15360"/>
                      <p:cNvPicPr>
                        <a:picLocks noChangeAspect="1"/>
                      </p:cNvPicPr>
                      <p:nvPr/>
                    </p:nvPicPr>
                    <p:blipFill>
                      <a:blip r:embed="rId2"/>
                      <a:stretch>
                        <a:fillRect/>
                      </a:stretch>
                    </p:blipFill>
                    <p:spPr>
                      <a:xfrm>
                        <a:off x="4572000" y="619125"/>
                        <a:ext cx="4267200" cy="3648075"/>
                      </a:xfrm>
                      <a:prstGeom prst="rect">
                        <a:avLst/>
                      </a:prstGeom>
                      <a:noFill/>
                      <a:ln w="38100" cap="flat" cmpd="sng">
                        <a:solidFill>
                          <a:srgbClr val="CC3300"/>
                        </a:solidFill>
                        <a:prstDash val="solid"/>
                        <a:miter/>
                        <a:headEnd type="none" w="med" len="med"/>
                        <a:tailEnd type="none" w="med" len="med"/>
                      </a:ln>
                    </p:spPr>
                  </p:pic>
                </p:oleObj>
              </mc:Fallback>
            </mc:AlternateContent>
          </a:graphicData>
        </a:graphic>
      </p:graphicFrame>
      <p:sp>
        <p:nvSpPr>
          <p:cNvPr id="198664" name="Arc 8"/>
          <p:cNvSpPr/>
          <p:nvPr/>
        </p:nvSpPr>
        <p:spPr bwMode="auto">
          <a:xfrm rot="1335830" flipH="1" flipV="1">
            <a:off x="6149975" y="2828925"/>
            <a:ext cx="688975" cy="476250"/>
          </a:xfrm>
          <a:custGeom>
            <a:avLst/>
            <a:gdLst>
              <a:gd name="G0" fmla="+- 21600 0 0"/>
              <a:gd name="G1" fmla="+- 6923 0 0"/>
              <a:gd name="G2" fmla="+- 21600 0 0"/>
              <a:gd name="T0" fmla="*/ 41159 w 41159"/>
              <a:gd name="T1" fmla="*/ 16088 h 28523"/>
              <a:gd name="T2" fmla="*/ 1139 w 41159"/>
              <a:gd name="T3" fmla="*/ 0 h 28523"/>
              <a:gd name="T4" fmla="*/ 21600 w 41159"/>
              <a:gd name="T5" fmla="*/ 6923 h 28523"/>
            </a:gdLst>
            <a:ahLst/>
            <a:cxnLst>
              <a:cxn ang="0">
                <a:pos x="T0" y="T1"/>
              </a:cxn>
              <a:cxn ang="0">
                <a:pos x="T2" y="T3"/>
              </a:cxn>
              <a:cxn ang="0">
                <a:pos x="T4" y="T5"/>
              </a:cxn>
            </a:cxnLst>
            <a:rect l="0" t="0" r="r" b="b"/>
            <a:pathLst>
              <a:path w="41159" h="28523" fill="none" extrusionOk="0">
                <a:moveTo>
                  <a:pt x="41159" y="16088"/>
                </a:moveTo>
                <a:cubicBezTo>
                  <a:pt x="37603" y="23676"/>
                  <a:pt x="29979" y="28523"/>
                  <a:pt x="21600" y="28523"/>
                </a:cubicBezTo>
                <a:cubicBezTo>
                  <a:pt x="9670" y="28523"/>
                  <a:pt x="0" y="18852"/>
                  <a:pt x="0" y="6923"/>
                </a:cubicBezTo>
                <a:cubicBezTo>
                  <a:pt x="0" y="4568"/>
                  <a:pt x="384" y="2230"/>
                  <a:pt x="1139" y="0"/>
                </a:cubicBezTo>
              </a:path>
              <a:path w="41159" h="28523" stroke="0" extrusionOk="0">
                <a:moveTo>
                  <a:pt x="41159" y="16088"/>
                </a:moveTo>
                <a:cubicBezTo>
                  <a:pt x="37603" y="23676"/>
                  <a:pt x="29979" y="28523"/>
                  <a:pt x="21600" y="28523"/>
                </a:cubicBezTo>
                <a:cubicBezTo>
                  <a:pt x="9670" y="28523"/>
                  <a:pt x="0" y="18852"/>
                  <a:pt x="0" y="6923"/>
                </a:cubicBezTo>
                <a:cubicBezTo>
                  <a:pt x="0" y="4568"/>
                  <a:pt x="384" y="2230"/>
                  <a:pt x="1139" y="0"/>
                </a:cubicBezTo>
                <a:lnTo>
                  <a:pt x="21600" y="6923"/>
                </a:lnTo>
                <a:close/>
              </a:path>
            </a:pathLst>
          </a:custGeom>
          <a:noFill/>
          <a:ln w="28575">
            <a:solidFill>
              <a:schemeClr val="tx1"/>
            </a:solidFill>
            <a:round/>
            <a:tailEnd type="triangle" w="lg" len="me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8665" name="Text Box 9"/>
          <p:cNvSpPr txBox="1">
            <a:spLocks noChangeArrowheads="1"/>
          </p:cNvSpPr>
          <p:nvPr/>
        </p:nvSpPr>
        <p:spPr bwMode="auto">
          <a:xfrm>
            <a:off x="6184900" y="2981325"/>
            <a:ext cx="5826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ec1</a:t>
            </a:r>
            <a:endParaRPr kumimoji="1" lang="en-US" altLang="zh-CN" sz="2400" b="1" i="0">
              <a:latin typeface="Times New Roman" panose="02020603050405020304" pitchFamily="18" charset="0"/>
            </a:endParaRPr>
          </a:p>
        </p:txBody>
      </p:sp>
      <p:sp>
        <p:nvSpPr>
          <p:cNvPr id="198666" name="Arc 10"/>
          <p:cNvSpPr/>
          <p:nvPr/>
        </p:nvSpPr>
        <p:spPr bwMode="auto">
          <a:xfrm rot="20264170" flipV="1">
            <a:off x="7597775" y="2752725"/>
            <a:ext cx="688975" cy="476250"/>
          </a:xfrm>
          <a:custGeom>
            <a:avLst/>
            <a:gdLst>
              <a:gd name="G0" fmla="+- 21600 0 0"/>
              <a:gd name="G1" fmla="+- 6923 0 0"/>
              <a:gd name="G2" fmla="+- 21600 0 0"/>
              <a:gd name="T0" fmla="*/ 41159 w 41159"/>
              <a:gd name="T1" fmla="*/ 16088 h 28523"/>
              <a:gd name="T2" fmla="*/ 1139 w 41159"/>
              <a:gd name="T3" fmla="*/ 0 h 28523"/>
              <a:gd name="T4" fmla="*/ 21600 w 41159"/>
              <a:gd name="T5" fmla="*/ 6923 h 28523"/>
            </a:gdLst>
            <a:ahLst/>
            <a:cxnLst>
              <a:cxn ang="0">
                <a:pos x="T0" y="T1"/>
              </a:cxn>
              <a:cxn ang="0">
                <a:pos x="T2" y="T3"/>
              </a:cxn>
              <a:cxn ang="0">
                <a:pos x="T4" y="T5"/>
              </a:cxn>
            </a:cxnLst>
            <a:rect l="0" t="0" r="r" b="b"/>
            <a:pathLst>
              <a:path w="41159" h="28523" fill="none" extrusionOk="0">
                <a:moveTo>
                  <a:pt x="41159" y="16088"/>
                </a:moveTo>
                <a:cubicBezTo>
                  <a:pt x="37603" y="23676"/>
                  <a:pt x="29979" y="28523"/>
                  <a:pt x="21600" y="28523"/>
                </a:cubicBezTo>
                <a:cubicBezTo>
                  <a:pt x="9670" y="28523"/>
                  <a:pt x="0" y="18852"/>
                  <a:pt x="0" y="6923"/>
                </a:cubicBezTo>
                <a:cubicBezTo>
                  <a:pt x="0" y="4568"/>
                  <a:pt x="384" y="2230"/>
                  <a:pt x="1139" y="0"/>
                </a:cubicBezTo>
              </a:path>
              <a:path w="41159" h="28523" stroke="0" extrusionOk="0">
                <a:moveTo>
                  <a:pt x="41159" y="16088"/>
                </a:moveTo>
                <a:cubicBezTo>
                  <a:pt x="37603" y="23676"/>
                  <a:pt x="29979" y="28523"/>
                  <a:pt x="21600" y="28523"/>
                </a:cubicBezTo>
                <a:cubicBezTo>
                  <a:pt x="9670" y="28523"/>
                  <a:pt x="0" y="18852"/>
                  <a:pt x="0" y="6923"/>
                </a:cubicBezTo>
                <a:cubicBezTo>
                  <a:pt x="0" y="4568"/>
                  <a:pt x="384" y="2230"/>
                  <a:pt x="1139" y="0"/>
                </a:cubicBezTo>
                <a:lnTo>
                  <a:pt x="21600" y="6923"/>
                </a:lnTo>
                <a:close/>
              </a:path>
            </a:pathLst>
          </a:custGeom>
          <a:noFill/>
          <a:ln w="28575">
            <a:solidFill>
              <a:schemeClr val="tx1"/>
            </a:solidFill>
            <a:round/>
            <a:tailEnd type="triangle" w="lg" len="med"/>
          </a:ln>
          <a:extLst>
            <a:ext uri="{909E8E84-426E-40DD-AFC4-6F175D3DCCD1}">
              <a14:hiddenFill xmlns:a14="http://schemas.microsoft.com/office/drawing/2010/main">
                <a:solidFill>
                  <a:schemeClr val="accent1"/>
                </a:solidFill>
              </a14:hiddenFill>
            </a:ext>
          </a:extLst>
        </p:spPr>
        <p:txBody>
          <a:bodyPr wrap="none" lIns="90000" tIns="46800" rIns="90000" bIns="46800" anchor="ctr"/>
          <a:lstStyle/>
          <a:p>
            <a:endParaRPr lang="zh-CN" altLang="en-US"/>
          </a:p>
        </p:txBody>
      </p:sp>
      <p:sp>
        <p:nvSpPr>
          <p:cNvPr id="198667" name="Text Box 11"/>
          <p:cNvSpPr txBox="1">
            <a:spLocks noChangeArrowheads="1"/>
          </p:cNvSpPr>
          <p:nvPr/>
        </p:nvSpPr>
        <p:spPr bwMode="auto">
          <a:xfrm>
            <a:off x="7632700" y="2905125"/>
            <a:ext cx="5826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Lst>
        </p:spPr>
        <p:txBody>
          <a:bodyPr wrap="none" lIns="90000" tIns="46800" rIns="90000" bIns="46800">
            <a:spAutoFit/>
          </a:bodyPr>
          <a:lstStyle/>
          <a:p>
            <a:pPr algn="ctr"/>
            <a:r>
              <a:rPr kumimoji="1" lang="en-US" altLang="zh-CN" sz="2400" b="1" i="0">
                <a:latin typeface="Times New Roman" panose="02020603050405020304" pitchFamily="18" charset="0"/>
              </a:rPr>
              <a:t>I</a:t>
            </a:r>
            <a:r>
              <a:rPr kumimoji="1" lang="en-US" altLang="zh-CN" sz="2400" b="1" i="0" baseline="-25000">
                <a:latin typeface="Times New Roman" panose="02020603050405020304" pitchFamily="18" charset="0"/>
              </a:rPr>
              <a:t>ec2</a:t>
            </a:r>
            <a:endParaRPr kumimoji="1" lang="en-US" altLang="zh-CN" sz="2400" b="1" i="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98661"/>
                                        </p:tgtEl>
                                        <p:attrNameLst>
                                          <p:attrName>style.visibility</p:attrName>
                                        </p:attrNameLst>
                                      </p:cBhvr>
                                      <p:to>
                                        <p:strVal val="visible"/>
                                      </p:to>
                                    </p:set>
                                    <p:animEffect transition="in" filter="slide(fromLeft)">
                                      <p:cBhvr>
                                        <p:cTn id="7" dur="500"/>
                                        <p:tgtEl>
                                          <p:spTgt spid="198661"/>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198662"/>
                                        </p:tgtEl>
                                        <p:attrNameLst>
                                          <p:attrName>style.visibility</p:attrName>
                                        </p:attrNameLst>
                                      </p:cBhvr>
                                      <p:to>
                                        <p:strVal val="visible"/>
                                      </p:to>
                                    </p:set>
                                    <p:animEffect transition="in" filter="slide(fromRight)">
                                      <p:cBhvr>
                                        <p:cTn id="12" dur="500"/>
                                        <p:tgtEl>
                                          <p:spTgt spid="198662"/>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1" grpId="0" autoUpdateAnimBg="0"/>
      <p:bldP spid="19866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对象 15362"/>
          <p:cNvGraphicFramePr/>
          <p:nvPr/>
        </p:nvGraphicFramePr>
        <p:xfrm>
          <a:off x="1331913" y="1484313"/>
          <a:ext cx="1743075" cy="1314450"/>
        </p:xfrm>
        <a:graphic>
          <a:graphicData uri="http://schemas.openxmlformats.org/presentationml/2006/ole">
            <mc:AlternateContent xmlns:mc="http://schemas.openxmlformats.org/markup-compatibility/2006">
              <mc:Choice xmlns:v="urn:schemas-microsoft-com:vml" Requires="v">
                <p:oleObj spid="_x0000_s16385" name="" r:id="rId1" imgW="4695825" imgH="3533775" progId="PBrush">
                  <p:embed/>
                </p:oleObj>
              </mc:Choice>
              <mc:Fallback>
                <p:oleObj name="" r:id="rId1" imgW="4695825" imgH="3533775" progId="PBrush">
                  <p:embed/>
                  <p:pic>
                    <p:nvPicPr>
                      <p:cNvPr id="0" name="图片 16384"/>
                      <p:cNvPicPr/>
                      <p:nvPr/>
                    </p:nvPicPr>
                    <p:blipFill>
                      <a:blip r:embed="rId2"/>
                      <a:stretch>
                        <a:fillRect/>
                      </a:stretch>
                    </p:blipFill>
                    <p:spPr>
                      <a:xfrm>
                        <a:off x="1331913" y="1484313"/>
                        <a:ext cx="1743075" cy="1314450"/>
                      </a:xfrm>
                      <a:prstGeom prst="rect">
                        <a:avLst/>
                      </a:prstGeom>
                      <a:noFill/>
                      <a:ln w="38100">
                        <a:noFill/>
                      </a:ln>
                    </p:spPr>
                  </p:pic>
                </p:oleObj>
              </mc:Fallback>
            </mc:AlternateContent>
          </a:graphicData>
        </a:graphic>
      </p:graphicFrame>
      <p:graphicFrame>
        <p:nvGraphicFramePr>
          <p:cNvPr id="17411" name="对象 15363"/>
          <p:cNvGraphicFramePr/>
          <p:nvPr/>
        </p:nvGraphicFramePr>
        <p:xfrm>
          <a:off x="3779838" y="1916113"/>
          <a:ext cx="1362075" cy="428625"/>
        </p:xfrm>
        <a:graphic>
          <a:graphicData uri="http://schemas.openxmlformats.org/presentationml/2006/ole">
            <mc:AlternateContent xmlns:mc="http://schemas.openxmlformats.org/markup-compatibility/2006">
              <mc:Choice xmlns:v="urn:schemas-microsoft-com:vml" Requires="v">
                <p:oleObj spid="_x0000_s16386" name="" r:id="rId3" imgW="32613600" imgH="10363200" progId="Equation.3">
                  <p:embed/>
                </p:oleObj>
              </mc:Choice>
              <mc:Fallback>
                <p:oleObj name="" r:id="rId3" imgW="32613600" imgH="10363200" progId="Equation.3">
                  <p:embed/>
                  <p:pic>
                    <p:nvPicPr>
                      <p:cNvPr id="0" name="图片 16385"/>
                      <p:cNvPicPr/>
                      <p:nvPr/>
                    </p:nvPicPr>
                    <p:blipFill>
                      <a:blip r:embed="rId4"/>
                      <a:stretch>
                        <a:fillRect/>
                      </a:stretch>
                    </p:blipFill>
                    <p:spPr>
                      <a:xfrm>
                        <a:off x="3779838" y="1916113"/>
                        <a:ext cx="1362075" cy="428625"/>
                      </a:xfrm>
                      <a:prstGeom prst="rect">
                        <a:avLst/>
                      </a:prstGeom>
                      <a:noFill/>
                      <a:ln w="38100">
                        <a:noFill/>
                      </a:ln>
                    </p:spPr>
                  </p:pic>
                </p:oleObj>
              </mc:Fallback>
            </mc:AlternateContent>
          </a:graphicData>
        </a:graphic>
      </p:graphicFrame>
      <p:graphicFrame>
        <p:nvGraphicFramePr>
          <p:cNvPr id="17412" name="对象 15364"/>
          <p:cNvGraphicFramePr/>
          <p:nvPr/>
        </p:nvGraphicFramePr>
        <p:xfrm>
          <a:off x="5867400" y="2997200"/>
          <a:ext cx="923925" cy="228600"/>
        </p:xfrm>
        <a:graphic>
          <a:graphicData uri="http://schemas.openxmlformats.org/presentationml/2006/ole">
            <mc:AlternateContent xmlns:mc="http://schemas.openxmlformats.org/markup-compatibility/2006">
              <mc:Choice xmlns:v="urn:schemas-microsoft-com:vml" Requires="v">
                <p:oleObj spid="_x0000_s16387" name="" r:id="rId5" imgW="22250400" imgH="5486400" progId="Equation.3">
                  <p:embed/>
                </p:oleObj>
              </mc:Choice>
              <mc:Fallback>
                <p:oleObj name="" r:id="rId5" imgW="22250400" imgH="5486400" progId="Equation.3">
                  <p:embed/>
                  <p:pic>
                    <p:nvPicPr>
                      <p:cNvPr id="0" name="图片 16386"/>
                      <p:cNvPicPr/>
                      <p:nvPr/>
                    </p:nvPicPr>
                    <p:blipFill>
                      <a:blip r:embed="rId6"/>
                      <a:stretch>
                        <a:fillRect/>
                      </a:stretch>
                    </p:blipFill>
                    <p:spPr>
                      <a:xfrm>
                        <a:off x="5867400" y="2997200"/>
                        <a:ext cx="923925" cy="228600"/>
                      </a:xfrm>
                      <a:prstGeom prst="rect">
                        <a:avLst/>
                      </a:prstGeom>
                      <a:noFill/>
                      <a:ln w="38100">
                        <a:noFill/>
                      </a:ln>
                    </p:spPr>
                  </p:pic>
                </p:oleObj>
              </mc:Fallback>
            </mc:AlternateContent>
          </a:graphicData>
        </a:graphic>
      </p:graphicFrame>
      <p:graphicFrame>
        <p:nvGraphicFramePr>
          <p:cNvPr id="17413" name="对象 15365"/>
          <p:cNvGraphicFramePr/>
          <p:nvPr/>
        </p:nvGraphicFramePr>
        <p:xfrm>
          <a:off x="6084888" y="2276475"/>
          <a:ext cx="561975" cy="228600"/>
        </p:xfrm>
        <a:graphic>
          <a:graphicData uri="http://schemas.openxmlformats.org/presentationml/2006/ole">
            <mc:AlternateContent xmlns:mc="http://schemas.openxmlformats.org/markup-compatibility/2006">
              <mc:Choice xmlns:v="urn:schemas-microsoft-com:vml" Requires="v">
                <p:oleObj spid="_x0000_s16388" name="" r:id="rId7" imgW="13411200" imgH="5486400" progId="Equation.3">
                  <p:embed/>
                </p:oleObj>
              </mc:Choice>
              <mc:Fallback>
                <p:oleObj name="" r:id="rId7" imgW="13411200" imgH="5486400" progId="Equation.3">
                  <p:embed/>
                  <p:pic>
                    <p:nvPicPr>
                      <p:cNvPr id="0" name="图片 16387"/>
                      <p:cNvPicPr/>
                      <p:nvPr/>
                    </p:nvPicPr>
                    <p:blipFill>
                      <a:blip r:embed="rId8"/>
                      <a:stretch>
                        <a:fillRect/>
                      </a:stretch>
                    </p:blipFill>
                    <p:spPr>
                      <a:xfrm>
                        <a:off x="6084888" y="2276475"/>
                        <a:ext cx="561975" cy="228600"/>
                      </a:xfrm>
                      <a:prstGeom prst="rect">
                        <a:avLst/>
                      </a:prstGeom>
                      <a:noFill/>
                      <a:ln w="38100">
                        <a:noFill/>
                      </a:ln>
                    </p:spPr>
                  </p:pic>
                </p:oleObj>
              </mc:Fallback>
            </mc:AlternateContent>
          </a:graphicData>
        </a:graphic>
      </p:graphicFrame>
      <p:pic>
        <p:nvPicPr>
          <p:cNvPr id="17414" name="图片 1536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58888" y="2852738"/>
            <a:ext cx="17335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5" name="对象 15367"/>
          <p:cNvGraphicFramePr/>
          <p:nvPr/>
        </p:nvGraphicFramePr>
        <p:xfrm>
          <a:off x="3779838" y="3213100"/>
          <a:ext cx="1457325" cy="428625"/>
        </p:xfrm>
        <a:graphic>
          <a:graphicData uri="http://schemas.openxmlformats.org/presentationml/2006/ole">
            <mc:AlternateContent xmlns:mc="http://schemas.openxmlformats.org/markup-compatibility/2006">
              <mc:Choice xmlns:v="urn:schemas-microsoft-com:vml" Requires="v">
                <p:oleObj spid="_x0000_s16389" name="" r:id="rId10" imgW="35052000" imgH="10363200" progId="Equation.3">
                  <p:embed/>
                </p:oleObj>
              </mc:Choice>
              <mc:Fallback>
                <p:oleObj name="" r:id="rId10" imgW="35052000" imgH="10363200" progId="Equation.3">
                  <p:embed/>
                  <p:pic>
                    <p:nvPicPr>
                      <p:cNvPr id="0" name="图片 16388"/>
                      <p:cNvPicPr/>
                      <p:nvPr/>
                    </p:nvPicPr>
                    <p:blipFill>
                      <a:blip r:embed="rId11"/>
                      <a:stretch>
                        <a:fillRect/>
                      </a:stretch>
                    </p:blipFill>
                    <p:spPr>
                      <a:xfrm>
                        <a:off x="3779838" y="3213100"/>
                        <a:ext cx="1457325" cy="428625"/>
                      </a:xfrm>
                      <a:prstGeom prst="rect">
                        <a:avLst/>
                      </a:prstGeom>
                      <a:noFill/>
                      <a:ln w="38100">
                        <a:noFill/>
                      </a:ln>
                    </p:spPr>
                  </p:pic>
                </p:oleObj>
              </mc:Fallback>
            </mc:AlternateContent>
          </a:graphicData>
        </a:graphic>
      </p:graphicFrame>
      <p:graphicFrame>
        <p:nvGraphicFramePr>
          <p:cNvPr id="17416" name="对象 15368"/>
          <p:cNvGraphicFramePr/>
          <p:nvPr/>
        </p:nvGraphicFramePr>
        <p:xfrm>
          <a:off x="5940425" y="1844675"/>
          <a:ext cx="923925" cy="228600"/>
        </p:xfrm>
        <a:graphic>
          <a:graphicData uri="http://schemas.openxmlformats.org/presentationml/2006/ole">
            <mc:AlternateContent xmlns:mc="http://schemas.openxmlformats.org/markup-compatibility/2006">
              <mc:Choice xmlns:v="urn:schemas-microsoft-com:vml" Requires="v">
                <p:oleObj spid="_x0000_s16390" name="" r:id="rId12" imgW="22250400" imgH="5486400" progId="Equation.3">
                  <p:embed/>
                </p:oleObj>
              </mc:Choice>
              <mc:Fallback>
                <p:oleObj name="" r:id="rId12" imgW="22250400" imgH="5486400" progId="Equation.3">
                  <p:embed/>
                  <p:pic>
                    <p:nvPicPr>
                      <p:cNvPr id="0" name="图片 16389"/>
                      <p:cNvPicPr/>
                      <p:nvPr/>
                    </p:nvPicPr>
                    <p:blipFill>
                      <a:blip r:embed="rId6"/>
                      <a:stretch>
                        <a:fillRect/>
                      </a:stretch>
                    </p:blipFill>
                    <p:spPr>
                      <a:xfrm>
                        <a:off x="5940425" y="1844675"/>
                        <a:ext cx="923925" cy="228600"/>
                      </a:xfrm>
                      <a:prstGeom prst="rect">
                        <a:avLst/>
                      </a:prstGeom>
                      <a:noFill/>
                      <a:ln w="38100">
                        <a:noFill/>
                      </a:ln>
                    </p:spPr>
                  </p:pic>
                </p:oleObj>
              </mc:Fallback>
            </mc:AlternateContent>
          </a:graphicData>
        </a:graphic>
      </p:graphicFrame>
      <p:graphicFrame>
        <p:nvGraphicFramePr>
          <p:cNvPr id="17417" name="对象 15369"/>
          <p:cNvGraphicFramePr/>
          <p:nvPr/>
        </p:nvGraphicFramePr>
        <p:xfrm>
          <a:off x="6084888" y="6165850"/>
          <a:ext cx="495300" cy="228600"/>
        </p:xfrm>
        <a:graphic>
          <a:graphicData uri="http://schemas.openxmlformats.org/presentationml/2006/ole">
            <mc:AlternateContent xmlns:mc="http://schemas.openxmlformats.org/markup-compatibility/2006">
              <mc:Choice xmlns:v="urn:schemas-microsoft-com:vml" Requires="v">
                <p:oleObj spid="_x0000_s16391" name="" r:id="rId13" imgW="11887200" imgH="5486400" progId="Equation.3">
                  <p:embed/>
                </p:oleObj>
              </mc:Choice>
              <mc:Fallback>
                <p:oleObj name="" r:id="rId13" imgW="11887200" imgH="5486400" progId="Equation.3">
                  <p:embed/>
                  <p:pic>
                    <p:nvPicPr>
                      <p:cNvPr id="0" name="图片 16390"/>
                      <p:cNvPicPr/>
                      <p:nvPr/>
                    </p:nvPicPr>
                    <p:blipFill>
                      <a:blip r:embed="rId14"/>
                      <a:stretch>
                        <a:fillRect/>
                      </a:stretch>
                    </p:blipFill>
                    <p:spPr>
                      <a:xfrm>
                        <a:off x="6084888" y="6165850"/>
                        <a:ext cx="495300" cy="228600"/>
                      </a:xfrm>
                      <a:prstGeom prst="rect">
                        <a:avLst/>
                      </a:prstGeom>
                      <a:noFill/>
                      <a:ln w="38100">
                        <a:noFill/>
                      </a:ln>
                    </p:spPr>
                  </p:pic>
                </p:oleObj>
              </mc:Fallback>
            </mc:AlternateContent>
          </a:graphicData>
        </a:graphic>
      </p:graphicFrame>
      <p:graphicFrame>
        <p:nvGraphicFramePr>
          <p:cNvPr id="17418" name="对象 15370"/>
          <p:cNvGraphicFramePr/>
          <p:nvPr/>
        </p:nvGraphicFramePr>
        <p:xfrm>
          <a:off x="1258888" y="4221163"/>
          <a:ext cx="1724025" cy="1190625"/>
        </p:xfrm>
        <a:graphic>
          <a:graphicData uri="http://schemas.openxmlformats.org/presentationml/2006/ole">
            <mc:AlternateContent xmlns:mc="http://schemas.openxmlformats.org/markup-compatibility/2006">
              <mc:Choice xmlns:v="urn:schemas-microsoft-com:vml" Requires="v">
                <p:oleObj spid="_x0000_s16392" name="" r:id="rId15" imgW="7172325" imgH="4953000" progId="PBrush">
                  <p:embed/>
                </p:oleObj>
              </mc:Choice>
              <mc:Fallback>
                <p:oleObj name="" r:id="rId15" imgW="7172325" imgH="4953000" progId="PBrush">
                  <p:embed/>
                  <p:pic>
                    <p:nvPicPr>
                      <p:cNvPr id="0" name="图片 16391"/>
                      <p:cNvPicPr/>
                      <p:nvPr/>
                    </p:nvPicPr>
                    <p:blipFill>
                      <a:blip r:embed="rId16"/>
                      <a:stretch>
                        <a:fillRect/>
                      </a:stretch>
                    </p:blipFill>
                    <p:spPr>
                      <a:xfrm>
                        <a:off x="1258888" y="4221163"/>
                        <a:ext cx="1724025" cy="1190625"/>
                      </a:xfrm>
                      <a:prstGeom prst="rect">
                        <a:avLst/>
                      </a:prstGeom>
                      <a:noFill/>
                      <a:ln w="38100">
                        <a:noFill/>
                      </a:ln>
                    </p:spPr>
                  </p:pic>
                </p:oleObj>
              </mc:Fallback>
            </mc:AlternateContent>
          </a:graphicData>
        </a:graphic>
      </p:graphicFrame>
      <p:graphicFrame>
        <p:nvGraphicFramePr>
          <p:cNvPr id="17419" name="对象 15371"/>
          <p:cNvGraphicFramePr/>
          <p:nvPr/>
        </p:nvGraphicFramePr>
        <p:xfrm>
          <a:off x="3779838" y="4652963"/>
          <a:ext cx="1495425" cy="447675"/>
        </p:xfrm>
        <a:graphic>
          <a:graphicData uri="http://schemas.openxmlformats.org/presentationml/2006/ole">
            <mc:AlternateContent xmlns:mc="http://schemas.openxmlformats.org/markup-compatibility/2006">
              <mc:Choice xmlns:v="urn:schemas-microsoft-com:vml" Requires="v">
                <p:oleObj spid="_x0000_s16393" name="" r:id="rId17" imgW="35966400" imgH="10668000" progId="Equation.3">
                  <p:embed/>
                </p:oleObj>
              </mc:Choice>
              <mc:Fallback>
                <p:oleObj name="" r:id="rId17" imgW="35966400" imgH="10668000" progId="Equation.3">
                  <p:embed/>
                  <p:pic>
                    <p:nvPicPr>
                      <p:cNvPr id="0" name="图片 16392"/>
                      <p:cNvPicPr/>
                      <p:nvPr/>
                    </p:nvPicPr>
                    <p:blipFill>
                      <a:blip r:embed="rId18"/>
                      <a:stretch>
                        <a:fillRect/>
                      </a:stretch>
                    </p:blipFill>
                    <p:spPr>
                      <a:xfrm>
                        <a:off x="3779838" y="4652963"/>
                        <a:ext cx="1495425" cy="447675"/>
                      </a:xfrm>
                      <a:prstGeom prst="rect">
                        <a:avLst/>
                      </a:prstGeom>
                      <a:noFill/>
                      <a:ln w="38100">
                        <a:noFill/>
                      </a:ln>
                    </p:spPr>
                  </p:pic>
                </p:oleObj>
              </mc:Fallback>
            </mc:AlternateContent>
          </a:graphicData>
        </a:graphic>
      </p:graphicFrame>
      <p:graphicFrame>
        <p:nvGraphicFramePr>
          <p:cNvPr id="17420" name="对象 15372"/>
          <p:cNvGraphicFramePr/>
          <p:nvPr/>
        </p:nvGraphicFramePr>
        <p:xfrm>
          <a:off x="5867400" y="5734050"/>
          <a:ext cx="923925" cy="228600"/>
        </p:xfrm>
        <a:graphic>
          <a:graphicData uri="http://schemas.openxmlformats.org/presentationml/2006/ole">
            <mc:AlternateContent xmlns:mc="http://schemas.openxmlformats.org/markup-compatibility/2006">
              <mc:Choice xmlns:v="urn:schemas-microsoft-com:vml" Requires="v">
                <p:oleObj spid="_x0000_s16394" name="" r:id="rId19" imgW="22250400" imgH="5486400" progId="Equation.3">
                  <p:embed/>
                </p:oleObj>
              </mc:Choice>
              <mc:Fallback>
                <p:oleObj name="" r:id="rId19" imgW="22250400" imgH="5486400" progId="Equation.3">
                  <p:embed/>
                  <p:pic>
                    <p:nvPicPr>
                      <p:cNvPr id="0" name="图片 16393"/>
                      <p:cNvPicPr/>
                      <p:nvPr/>
                    </p:nvPicPr>
                    <p:blipFill>
                      <a:blip r:embed="rId6"/>
                      <a:stretch>
                        <a:fillRect/>
                      </a:stretch>
                    </p:blipFill>
                    <p:spPr>
                      <a:xfrm>
                        <a:off x="5867400" y="5734050"/>
                        <a:ext cx="923925" cy="228600"/>
                      </a:xfrm>
                      <a:prstGeom prst="rect">
                        <a:avLst/>
                      </a:prstGeom>
                      <a:noFill/>
                      <a:ln w="38100">
                        <a:noFill/>
                      </a:ln>
                    </p:spPr>
                  </p:pic>
                </p:oleObj>
              </mc:Fallback>
            </mc:AlternateContent>
          </a:graphicData>
        </a:graphic>
      </p:graphicFrame>
      <p:graphicFrame>
        <p:nvGraphicFramePr>
          <p:cNvPr id="17421" name="对象 15373"/>
          <p:cNvGraphicFramePr/>
          <p:nvPr/>
        </p:nvGraphicFramePr>
        <p:xfrm>
          <a:off x="6084888" y="4868863"/>
          <a:ext cx="561975" cy="228600"/>
        </p:xfrm>
        <a:graphic>
          <a:graphicData uri="http://schemas.openxmlformats.org/presentationml/2006/ole">
            <mc:AlternateContent xmlns:mc="http://schemas.openxmlformats.org/markup-compatibility/2006">
              <mc:Choice xmlns:v="urn:schemas-microsoft-com:vml" Requires="v">
                <p:oleObj spid="_x0000_s16395" name="" r:id="rId20" imgW="13411200" imgH="5486400" progId="Equation.3">
                  <p:embed/>
                </p:oleObj>
              </mc:Choice>
              <mc:Fallback>
                <p:oleObj name="" r:id="rId20" imgW="13411200" imgH="5486400" progId="Equation.3">
                  <p:embed/>
                  <p:pic>
                    <p:nvPicPr>
                      <p:cNvPr id="0" name="图片 16394"/>
                      <p:cNvPicPr/>
                      <p:nvPr/>
                    </p:nvPicPr>
                    <p:blipFill>
                      <a:blip r:embed="rId8"/>
                      <a:stretch>
                        <a:fillRect/>
                      </a:stretch>
                    </p:blipFill>
                    <p:spPr>
                      <a:xfrm>
                        <a:off x="6084888" y="4868863"/>
                        <a:ext cx="561975" cy="228600"/>
                      </a:xfrm>
                      <a:prstGeom prst="rect">
                        <a:avLst/>
                      </a:prstGeom>
                      <a:noFill/>
                      <a:ln w="38100">
                        <a:noFill/>
                      </a:ln>
                    </p:spPr>
                  </p:pic>
                </p:oleObj>
              </mc:Fallback>
            </mc:AlternateContent>
          </a:graphicData>
        </a:graphic>
      </p:graphicFrame>
      <p:graphicFrame>
        <p:nvGraphicFramePr>
          <p:cNvPr id="17422" name="对象 15374"/>
          <p:cNvGraphicFramePr/>
          <p:nvPr/>
        </p:nvGraphicFramePr>
        <p:xfrm>
          <a:off x="1187450" y="5589588"/>
          <a:ext cx="1685925" cy="1143000"/>
        </p:xfrm>
        <a:graphic>
          <a:graphicData uri="http://schemas.openxmlformats.org/presentationml/2006/ole">
            <mc:AlternateContent xmlns:mc="http://schemas.openxmlformats.org/markup-compatibility/2006">
              <mc:Choice xmlns:v="urn:schemas-microsoft-com:vml" Requires="v">
                <p:oleObj spid="_x0000_s16396" name="" r:id="rId21" imgW="7467600" imgH="5076825" progId="PBrush">
                  <p:embed/>
                </p:oleObj>
              </mc:Choice>
              <mc:Fallback>
                <p:oleObj name="" r:id="rId21" imgW="7467600" imgH="5076825" progId="PBrush">
                  <p:embed/>
                  <p:pic>
                    <p:nvPicPr>
                      <p:cNvPr id="0" name="图片 16395"/>
                      <p:cNvPicPr/>
                      <p:nvPr/>
                    </p:nvPicPr>
                    <p:blipFill>
                      <a:blip r:embed="rId22"/>
                      <a:stretch>
                        <a:fillRect/>
                      </a:stretch>
                    </p:blipFill>
                    <p:spPr>
                      <a:xfrm>
                        <a:off x="1187450" y="5589588"/>
                        <a:ext cx="1685925" cy="1143000"/>
                      </a:xfrm>
                      <a:prstGeom prst="rect">
                        <a:avLst/>
                      </a:prstGeom>
                      <a:noFill/>
                      <a:ln w="38100">
                        <a:noFill/>
                      </a:ln>
                    </p:spPr>
                  </p:pic>
                </p:oleObj>
              </mc:Fallback>
            </mc:AlternateContent>
          </a:graphicData>
        </a:graphic>
      </p:graphicFrame>
      <p:graphicFrame>
        <p:nvGraphicFramePr>
          <p:cNvPr id="17423" name="对象 15375"/>
          <p:cNvGraphicFramePr/>
          <p:nvPr/>
        </p:nvGraphicFramePr>
        <p:xfrm>
          <a:off x="3779838" y="5876925"/>
          <a:ext cx="1600200" cy="447675"/>
        </p:xfrm>
        <a:graphic>
          <a:graphicData uri="http://schemas.openxmlformats.org/presentationml/2006/ole">
            <mc:AlternateContent xmlns:mc="http://schemas.openxmlformats.org/markup-compatibility/2006">
              <mc:Choice xmlns:v="urn:schemas-microsoft-com:vml" Requires="v">
                <p:oleObj spid="_x0000_s16397" name="" r:id="rId23" imgW="38404800" imgH="10668000" progId="Equation.3">
                  <p:embed/>
                </p:oleObj>
              </mc:Choice>
              <mc:Fallback>
                <p:oleObj name="" r:id="rId23" imgW="38404800" imgH="10668000" progId="Equation.3">
                  <p:embed/>
                  <p:pic>
                    <p:nvPicPr>
                      <p:cNvPr id="0" name="图片 16396"/>
                      <p:cNvPicPr/>
                      <p:nvPr/>
                    </p:nvPicPr>
                    <p:blipFill>
                      <a:blip r:embed="rId24"/>
                      <a:stretch>
                        <a:fillRect/>
                      </a:stretch>
                    </p:blipFill>
                    <p:spPr>
                      <a:xfrm>
                        <a:off x="3779838" y="5876925"/>
                        <a:ext cx="1600200" cy="447675"/>
                      </a:xfrm>
                      <a:prstGeom prst="rect">
                        <a:avLst/>
                      </a:prstGeom>
                      <a:noFill/>
                      <a:ln w="38100">
                        <a:noFill/>
                      </a:ln>
                    </p:spPr>
                  </p:pic>
                </p:oleObj>
              </mc:Fallback>
            </mc:AlternateContent>
          </a:graphicData>
        </a:graphic>
      </p:graphicFrame>
      <p:graphicFrame>
        <p:nvGraphicFramePr>
          <p:cNvPr id="17424" name="对象 15376"/>
          <p:cNvGraphicFramePr/>
          <p:nvPr/>
        </p:nvGraphicFramePr>
        <p:xfrm>
          <a:off x="5940425" y="4365625"/>
          <a:ext cx="923925" cy="228600"/>
        </p:xfrm>
        <a:graphic>
          <a:graphicData uri="http://schemas.openxmlformats.org/presentationml/2006/ole">
            <mc:AlternateContent xmlns:mc="http://schemas.openxmlformats.org/markup-compatibility/2006">
              <mc:Choice xmlns:v="urn:schemas-microsoft-com:vml" Requires="v">
                <p:oleObj spid="_x0000_s16398" name="" r:id="rId25" imgW="22250400" imgH="5486400" progId="Equation.3">
                  <p:embed/>
                </p:oleObj>
              </mc:Choice>
              <mc:Fallback>
                <p:oleObj name="" r:id="rId25" imgW="22250400" imgH="5486400" progId="Equation.3">
                  <p:embed/>
                  <p:pic>
                    <p:nvPicPr>
                      <p:cNvPr id="0" name="图片 16397"/>
                      <p:cNvPicPr/>
                      <p:nvPr/>
                    </p:nvPicPr>
                    <p:blipFill>
                      <a:blip r:embed="rId6"/>
                      <a:stretch>
                        <a:fillRect/>
                      </a:stretch>
                    </p:blipFill>
                    <p:spPr>
                      <a:xfrm>
                        <a:off x="5940425" y="4365625"/>
                        <a:ext cx="923925" cy="228600"/>
                      </a:xfrm>
                      <a:prstGeom prst="rect">
                        <a:avLst/>
                      </a:prstGeom>
                      <a:noFill/>
                      <a:ln w="38100">
                        <a:noFill/>
                      </a:ln>
                    </p:spPr>
                  </p:pic>
                </p:oleObj>
              </mc:Fallback>
            </mc:AlternateContent>
          </a:graphicData>
        </a:graphic>
      </p:graphicFrame>
      <p:graphicFrame>
        <p:nvGraphicFramePr>
          <p:cNvPr id="17425" name="对象 15377"/>
          <p:cNvGraphicFramePr/>
          <p:nvPr/>
        </p:nvGraphicFramePr>
        <p:xfrm>
          <a:off x="6084888" y="3429000"/>
          <a:ext cx="495300" cy="228600"/>
        </p:xfrm>
        <a:graphic>
          <a:graphicData uri="http://schemas.openxmlformats.org/presentationml/2006/ole">
            <mc:AlternateContent xmlns:mc="http://schemas.openxmlformats.org/markup-compatibility/2006">
              <mc:Choice xmlns:v="urn:schemas-microsoft-com:vml" Requires="v">
                <p:oleObj spid="_x0000_s16399" name="" r:id="rId26" imgW="11887200" imgH="5486400" progId="Equation.3">
                  <p:embed/>
                </p:oleObj>
              </mc:Choice>
              <mc:Fallback>
                <p:oleObj name="" r:id="rId26" imgW="11887200" imgH="5486400" progId="Equation.3">
                  <p:embed/>
                  <p:pic>
                    <p:nvPicPr>
                      <p:cNvPr id="0" name="图片 16398"/>
                      <p:cNvPicPr/>
                      <p:nvPr/>
                    </p:nvPicPr>
                    <p:blipFill>
                      <a:blip r:embed="rId14"/>
                      <a:stretch>
                        <a:fillRect/>
                      </a:stretch>
                    </p:blipFill>
                    <p:spPr>
                      <a:xfrm>
                        <a:off x="6084888" y="3429000"/>
                        <a:ext cx="495300" cy="228600"/>
                      </a:xfrm>
                      <a:prstGeom prst="rect">
                        <a:avLst/>
                      </a:prstGeom>
                      <a:noFill/>
                      <a:ln w="38100">
                        <a:noFill/>
                      </a:ln>
                    </p:spPr>
                  </p:pic>
                </p:oleObj>
              </mc:Fallback>
            </mc:AlternateContent>
          </a:graphicData>
        </a:graphic>
      </p:graphicFrame>
      <p:sp>
        <p:nvSpPr>
          <p:cNvPr id="17426" name="矩形 15378"/>
          <p:cNvSpPr>
            <a:spLocks noChangeArrowheads="1"/>
          </p:cNvSpPr>
          <p:nvPr/>
        </p:nvSpPr>
        <p:spPr bwMode="auto">
          <a:xfrm>
            <a:off x="784225" y="677863"/>
            <a:ext cx="18415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27" name="矩形 15379"/>
          <p:cNvSpPr>
            <a:spLocks noChangeArrowheads="1"/>
          </p:cNvSpPr>
          <p:nvPr/>
        </p:nvSpPr>
        <p:spPr bwMode="auto">
          <a:xfrm>
            <a:off x="784225" y="677863"/>
            <a:ext cx="16033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28" name="矩形 15380"/>
          <p:cNvSpPr>
            <a:spLocks noChangeArrowheads="1"/>
          </p:cNvSpPr>
          <p:nvPr/>
        </p:nvSpPr>
        <p:spPr bwMode="auto">
          <a:xfrm>
            <a:off x="784225" y="677863"/>
            <a:ext cx="930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29" name="矩形 15381"/>
          <p:cNvSpPr>
            <a:spLocks noChangeArrowheads="1"/>
          </p:cNvSpPr>
          <p:nvPr/>
        </p:nvSpPr>
        <p:spPr bwMode="auto">
          <a:xfrm>
            <a:off x="784225" y="677863"/>
            <a:ext cx="930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30" name="矩形 15382"/>
          <p:cNvSpPr>
            <a:spLocks noChangeArrowheads="1"/>
          </p:cNvSpPr>
          <p:nvPr/>
        </p:nvSpPr>
        <p:spPr bwMode="auto">
          <a:xfrm>
            <a:off x="784225" y="677863"/>
            <a:ext cx="18415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31" name="矩形 15383"/>
          <p:cNvSpPr>
            <a:spLocks noChangeArrowheads="1"/>
          </p:cNvSpPr>
          <p:nvPr/>
        </p:nvSpPr>
        <p:spPr bwMode="auto">
          <a:xfrm>
            <a:off x="784225" y="677863"/>
            <a:ext cx="16033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32" name="矩形 15384"/>
          <p:cNvSpPr>
            <a:spLocks noChangeArrowheads="1"/>
          </p:cNvSpPr>
          <p:nvPr/>
        </p:nvSpPr>
        <p:spPr bwMode="auto">
          <a:xfrm>
            <a:off x="784225" y="677863"/>
            <a:ext cx="930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33" name="矩形 15385"/>
          <p:cNvSpPr>
            <a:spLocks noChangeArrowheads="1"/>
          </p:cNvSpPr>
          <p:nvPr/>
        </p:nvSpPr>
        <p:spPr bwMode="auto">
          <a:xfrm>
            <a:off x="784225" y="677863"/>
            <a:ext cx="930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34" name="矩形 15386"/>
          <p:cNvSpPr>
            <a:spLocks noChangeArrowheads="1"/>
          </p:cNvSpPr>
          <p:nvPr/>
        </p:nvSpPr>
        <p:spPr bwMode="auto">
          <a:xfrm>
            <a:off x="784225" y="677863"/>
            <a:ext cx="18415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35" name="矩形 15387"/>
          <p:cNvSpPr>
            <a:spLocks noChangeArrowheads="1"/>
          </p:cNvSpPr>
          <p:nvPr/>
        </p:nvSpPr>
        <p:spPr bwMode="auto">
          <a:xfrm>
            <a:off x="784225" y="677863"/>
            <a:ext cx="16033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36" name="矩形 15388"/>
          <p:cNvSpPr>
            <a:spLocks noChangeArrowheads="1"/>
          </p:cNvSpPr>
          <p:nvPr/>
        </p:nvSpPr>
        <p:spPr bwMode="auto">
          <a:xfrm>
            <a:off x="784225" y="677863"/>
            <a:ext cx="930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37" name="矩形 15389"/>
          <p:cNvSpPr>
            <a:spLocks noChangeArrowheads="1"/>
          </p:cNvSpPr>
          <p:nvPr/>
        </p:nvSpPr>
        <p:spPr bwMode="auto">
          <a:xfrm>
            <a:off x="784225" y="677863"/>
            <a:ext cx="930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38" name="矩形 15390"/>
          <p:cNvSpPr>
            <a:spLocks noChangeArrowheads="1"/>
          </p:cNvSpPr>
          <p:nvPr/>
        </p:nvSpPr>
        <p:spPr bwMode="auto">
          <a:xfrm>
            <a:off x="784225" y="677863"/>
            <a:ext cx="18415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39" name="矩形 15391"/>
          <p:cNvSpPr>
            <a:spLocks noChangeArrowheads="1"/>
          </p:cNvSpPr>
          <p:nvPr/>
        </p:nvSpPr>
        <p:spPr bwMode="auto">
          <a:xfrm>
            <a:off x="784225" y="677863"/>
            <a:ext cx="16033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40" name="矩形 15392"/>
          <p:cNvSpPr>
            <a:spLocks noChangeArrowheads="1"/>
          </p:cNvSpPr>
          <p:nvPr/>
        </p:nvSpPr>
        <p:spPr bwMode="auto">
          <a:xfrm>
            <a:off x="784225" y="677863"/>
            <a:ext cx="930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sp>
        <p:nvSpPr>
          <p:cNvPr id="17441" name="矩形 15393"/>
          <p:cNvSpPr>
            <a:spLocks noChangeArrowheads="1"/>
          </p:cNvSpPr>
          <p:nvPr/>
        </p:nvSpPr>
        <p:spPr bwMode="auto">
          <a:xfrm>
            <a:off x="784225" y="677863"/>
            <a:ext cx="9302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just"/>
            <a:endParaRPr lang="zh-CN" altLang="en-US"/>
          </a:p>
        </p:txBody>
      </p:sp>
      <p:graphicFrame>
        <p:nvGraphicFramePr>
          <p:cNvPr id="15441" name="表格 15440"/>
          <p:cNvGraphicFramePr/>
          <p:nvPr/>
        </p:nvGraphicFramePr>
        <p:xfrm>
          <a:off x="250825" y="404813"/>
          <a:ext cx="8640763" cy="6296280"/>
        </p:xfrm>
        <a:graphic>
          <a:graphicData uri="http://schemas.openxmlformats.org/drawingml/2006/table">
            <a:tbl>
              <a:tblPr/>
              <a:tblGrid>
                <a:gridCol w="400050"/>
                <a:gridCol w="2646363"/>
                <a:gridCol w="2305050"/>
                <a:gridCol w="1338262"/>
                <a:gridCol w="407988"/>
                <a:gridCol w="1543050"/>
              </a:tblGrid>
              <a:tr h="931816">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1400" dirty="0">
                          <a:latin typeface="Times New Roman" panose="02020603050405020304" pitchFamily="18" charset="0"/>
                          <a:ea typeface="Times New Roman" panose="02020603050405020304" pitchFamily="18" charset="0"/>
                        </a:rPr>
                        <a:t>接法</a:t>
                      </a: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200" dirty="0">
                          <a:latin typeface="Times New Roman" panose="02020603050405020304" pitchFamily="18" charset="0"/>
                          <a:ea typeface="Times New Roman" panose="02020603050405020304" pitchFamily="18" charset="0"/>
                        </a:rPr>
                        <a:t>电路原理图</a:t>
                      </a:r>
                      <a:endParaRPr lang="zh-CN" altLang="en-US" sz="40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1600" dirty="0">
                          <a:latin typeface="Times New Roman" panose="02020603050405020304" pitchFamily="18" charset="0"/>
                          <a:ea typeface="Times New Roman" panose="02020603050405020304" pitchFamily="18" charset="0"/>
                        </a:rPr>
                        <a:t>差分放大倍数</a:t>
                      </a:r>
                      <a:endParaRPr lang="zh-CN" altLang="en-US" sz="32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1400" dirty="0">
                          <a:latin typeface="Times New Roman" panose="02020603050405020304" pitchFamily="18" charset="0"/>
                          <a:ea typeface="Times New Roman" panose="02020603050405020304" pitchFamily="18" charset="0"/>
                        </a:rPr>
                        <a:t>输入输出电阻</a:t>
                      </a: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1100" dirty="0">
                          <a:latin typeface="Times New Roman" panose="02020603050405020304" pitchFamily="18" charset="0"/>
                          <a:ea typeface="Times New Roman" panose="02020603050405020304" pitchFamily="18" charset="0"/>
                        </a:rPr>
                        <a:t>共模抑制比</a:t>
                      </a:r>
                      <a:endParaRPr lang="zh-CN" altLang="en-US" sz="22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1800" dirty="0">
                          <a:latin typeface="Times New Roman" panose="02020603050405020304" pitchFamily="18" charset="0"/>
                          <a:ea typeface="Times New Roman" panose="02020603050405020304" pitchFamily="18" charset="0"/>
                        </a:rPr>
                        <a:t>特点</a:t>
                      </a:r>
                      <a:endParaRPr lang="zh-CN" altLang="en-US" sz="36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31057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r>
                        <a:rPr lang="zh-CN" altLang="en-US" sz="1000" dirty="0">
                          <a:latin typeface="Times New Roman" panose="02020603050405020304" pitchFamily="18" charset="0"/>
                          <a:ea typeface="Times New Roman" panose="02020603050405020304" pitchFamily="18" charset="0"/>
                        </a:rPr>
                        <a:t>双端输入</a:t>
                      </a:r>
                      <a:endParaRPr lang="zh-CN" altLang="en-US" sz="1000" dirty="0">
                        <a:latin typeface="Times New Roman" panose="02020603050405020304" pitchFamily="18" charset="0"/>
                        <a:ea typeface="Times New Roman" panose="02020603050405020304" pitchFamily="18" charset="0"/>
                      </a:endParaRPr>
                    </a:p>
                    <a:p>
                      <a:pPr marL="0" lvl="0" indent="0">
                        <a:spcBef>
                          <a:spcPct val="0"/>
                        </a:spcBef>
                        <a:buClr>
                          <a:srgbClr val="000000"/>
                        </a:buClr>
                        <a:buNone/>
                      </a:pPr>
                      <a:r>
                        <a:rPr lang="zh-CN" altLang="en-US" sz="1000" dirty="0">
                          <a:latin typeface="Times New Roman" panose="02020603050405020304" pitchFamily="18" charset="0"/>
                          <a:ea typeface="Times New Roman" panose="02020603050405020304" pitchFamily="18" charset="0"/>
                        </a:rPr>
                        <a:t>双端输出</a:t>
                      </a:r>
                      <a:endParaRPr lang="zh-CN" altLang="en-US" sz="1000" dirty="0">
                        <a:latin typeface="Arial" panose="020B0604020202020204" pitchFamily="34" charset="0"/>
                      </a:endParaRPr>
                    </a:p>
                  </a:txBody>
                  <a:tcPr marT="45718" marB="4571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1400" dirty="0">
                          <a:latin typeface="Times New Roman" panose="02020603050405020304" pitchFamily="18" charset="0"/>
                          <a:ea typeface="Times New Roman" panose="02020603050405020304" pitchFamily="18" charset="0"/>
                        </a:rPr>
                        <a:t>很高</a:t>
                      </a: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r>
                        <a:rPr lang="en-US" altLang="zh-CN" sz="1200" dirty="0">
                          <a:latin typeface="Times New Roman" panose="02020603050405020304" pitchFamily="18" charset="0"/>
                          <a:ea typeface="Times New Roman" panose="02020603050405020304" pitchFamily="18" charset="0"/>
                        </a:rPr>
                        <a:t>①</a:t>
                      </a:r>
                      <a:r>
                        <a:rPr lang="zh-CN" altLang="en-US" sz="1200" dirty="0">
                          <a:latin typeface="Times New Roman" panose="02020603050405020304" pitchFamily="18" charset="0"/>
                          <a:ea typeface="Times New Roman" panose="02020603050405020304" pitchFamily="18" charset="0"/>
                        </a:rPr>
                        <a:t>放大倍数与单管相同</a:t>
                      </a:r>
                      <a:endParaRPr lang="zh-CN" altLang="en-US" sz="1400" dirty="0">
                        <a:latin typeface="Times New Roman" panose="02020603050405020304" pitchFamily="18" charset="0"/>
                        <a:ea typeface="Times New Roman" panose="02020603050405020304" pitchFamily="18" charset="0"/>
                      </a:endParaRPr>
                    </a:p>
                    <a:p>
                      <a:pPr marL="0" lvl="0" indent="0" eaLnBrk="0" hangingPunct="0">
                        <a:spcBef>
                          <a:spcPct val="0"/>
                        </a:spcBef>
                        <a:buClr>
                          <a:srgbClr val="000000"/>
                        </a:buClr>
                        <a:buNone/>
                      </a:pPr>
                      <a:r>
                        <a:rPr lang="en-US" altLang="zh-CN" sz="1200" dirty="0">
                          <a:latin typeface="Times New Roman" panose="02020603050405020304" pitchFamily="18" charset="0"/>
                          <a:ea typeface="Times New Roman" panose="02020603050405020304" pitchFamily="18" charset="0"/>
                        </a:rPr>
                        <a:t>②</a:t>
                      </a:r>
                      <a:r>
                        <a:rPr lang="zh-CN" altLang="en-US" sz="1200" dirty="0">
                          <a:latin typeface="Times New Roman" panose="02020603050405020304" pitchFamily="18" charset="0"/>
                        </a:rPr>
                        <a:t>电路对称时共模抑制比</a:t>
                      </a:r>
                      <a:r>
                        <a:rPr lang="en-US" altLang="zh-CN" sz="1200" dirty="0">
                          <a:latin typeface="Times New Roman" panose="02020603050405020304" pitchFamily="18" charset="0"/>
                        </a:rPr>
                        <a:t>→∞</a:t>
                      </a:r>
                      <a:endParaRPr lang="en-US" altLang="zh-CN" sz="1400" dirty="0">
                        <a:latin typeface="Times New Roman" panose="02020603050405020304" pitchFamily="18" charset="0"/>
                        <a:ea typeface="Times New Roman" panose="02020603050405020304" pitchFamily="18" charset="0"/>
                      </a:endParaRPr>
                    </a:p>
                    <a:p>
                      <a:pPr marL="0" lvl="0" indent="0" eaLnBrk="0" hangingPunct="0">
                        <a:spcBef>
                          <a:spcPct val="0"/>
                        </a:spcBef>
                        <a:buClr>
                          <a:srgbClr val="000000"/>
                        </a:buClr>
                        <a:buNone/>
                      </a:pPr>
                      <a:r>
                        <a:rPr lang="en-US" altLang="zh-CN" sz="1200" dirty="0">
                          <a:latin typeface="Times New Roman" panose="02020603050405020304" pitchFamily="18" charset="0"/>
                        </a:rPr>
                        <a:t>③ </a:t>
                      </a:r>
                      <a:r>
                        <a:rPr lang="zh-CN" altLang="en-US" sz="1200" dirty="0">
                          <a:latin typeface="Times New Roman" panose="02020603050405020304" pitchFamily="18" charset="0"/>
                        </a:rPr>
                        <a:t>适用于输入输出对称电路</a:t>
                      </a:r>
                      <a:endParaRPr lang="zh-CN" altLang="en-US" sz="2400" dirty="0">
                        <a:latin typeface="Arial" panose="020B0604020202020204" pitchFamily="34" charset="0"/>
                      </a:endParaRPr>
                    </a:p>
                  </a:txBody>
                  <a:tcPr marT="45718" marB="4571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371531">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r>
                        <a:rPr lang="zh-CN" altLang="en-US" sz="1000" dirty="0">
                          <a:latin typeface="Times New Roman" panose="02020603050405020304" pitchFamily="18" charset="0"/>
                          <a:ea typeface="Times New Roman" panose="02020603050405020304" pitchFamily="18" charset="0"/>
                        </a:rPr>
                        <a:t>双端输入单端输出</a:t>
                      </a:r>
                      <a:endParaRPr lang="zh-CN" altLang="en-US" sz="1000" dirty="0">
                        <a:latin typeface="Arial" panose="020B0604020202020204" pitchFamily="34" charset="0"/>
                      </a:endParaRPr>
                    </a:p>
                  </a:txBody>
                  <a:tcPr marT="45718" marB="4571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r>
                        <a:rPr lang="zh-CN" altLang="en-US" sz="1400" dirty="0">
                          <a:latin typeface="Times New Roman" panose="02020603050405020304" pitchFamily="18" charset="0"/>
                          <a:ea typeface="Times New Roman" panose="02020603050405020304" pitchFamily="18" charset="0"/>
                        </a:rPr>
                        <a:t>较高</a:t>
                      </a: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r>
                        <a:rPr lang="en-US" altLang="zh-CN" sz="1200" dirty="0">
                          <a:latin typeface="Times New Roman" panose="02020603050405020304" pitchFamily="18" charset="0"/>
                          <a:ea typeface="Times New Roman" panose="02020603050405020304" pitchFamily="18" charset="0"/>
                        </a:rPr>
                        <a:t>①</a:t>
                      </a:r>
                      <a:r>
                        <a:rPr lang="zh-CN" altLang="en-US" sz="1200" dirty="0">
                          <a:latin typeface="Times New Roman" panose="02020603050405020304" pitchFamily="18" charset="0"/>
                          <a:ea typeface="Times New Roman" panose="02020603050405020304" pitchFamily="18" charset="0"/>
                        </a:rPr>
                        <a:t>放大倍数为单管的一半</a:t>
                      </a:r>
                      <a:endParaRPr lang="zh-CN" altLang="en-US" sz="1400" dirty="0">
                        <a:latin typeface="Times New Roman" panose="02020603050405020304" pitchFamily="18" charset="0"/>
                        <a:ea typeface="Times New Roman" panose="02020603050405020304" pitchFamily="18" charset="0"/>
                      </a:endParaRPr>
                    </a:p>
                    <a:p>
                      <a:pPr marL="0" lvl="0" indent="0" eaLnBrk="0" hangingPunct="0">
                        <a:spcBef>
                          <a:spcPct val="0"/>
                        </a:spcBef>
                        <a:buClr>
                          <a:srgbClr val="000000"/>
                        </a:buClr>
                        <a:buNone/>
                      </a:pPr>
                      <a:r>
                        <a:rPr lang="en-US" altLang="zh-CN" sz="1200" dirty="0">
                          <a:latin typeface="Times New Roman" panose="02020603050405020304" pitchFamily="18" charset="0"/>
                          <a:ea typeface="Times New Roman" panose="02020603050405020304" pitchFamily="18" charset="0"/>
                        </a:rPr>
                        <a:t>②</a:t>
                      </a:r>
                      <a:r>
                        <a:rPr lang="zh-CN" altLang="en-US" sz="1200" dirty="0">
                          <a:latin typeface="Times New Roman" panose="02020603050405020304" pitchFamily="18" charset="0"/>
                        </a:rPr>
                        <a:t>共模抑制比仍然很高</a:t>
                      </a:r>
                      <a:endParaRPr lang="zh-CN" altLang="en-US" sz="1400" dirty="0">
                        <a:latin typeface="Times New Roman" panose="02020603050405020304" pitchFamily="18" charset="0"/>
                        <a:ea typeface="Times New Roman" panose="02020603050405020304" pitchFamily="18" charset="0"/>
                      </a:endParaRPr>
                    </a:p>
                    <a:p>
                      <a:pPr marL="0" lvl="0" indent="0" eaLnBrk="0" hangingPunct="0">
                        <a:spcBef>
                          <a:spcPct val="0"/>
                        </a:spcBef>
                        <a:buClr>
                          <a:srgbClr val="000000"/>
                        </a:buClr>
                        <a:buNone/>
                      </a:pPr>
                      <a:r>
                        <a:rPr lang="en-US" altLang="zh-CN" sz="1200" dirty="0">
                          <a:latin typeface="Times New Roman" panose="02020603050405020304" pitchFamily="18" charset="0"/>
                        </a:rPr>
                        <a:t>③ </a:t>
                      </a:r>
                      <a:r>
                        <a:rPr lang="zh-CN" altLang="en-US" sz="1200" dirty="0">
                          <a:latin typeface="Times New Roman" panose="02020603050405020304" pitchFamily="18" charset="0"/>
                        </a:rPr>
                        <a:t>适用于将差动信号转换为单管信号的情况</a:t>
                      </a:r>
                      <a:endParaRPr lang="zh-CN" altLang="en-US" sz="24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371531">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r>
                        <a:rPr lang="zh-CN" altLang="en-US" sz="1000" dirty="0">
                          <a:latin typeface="Times New Roman" panose="02020603050405020304" pitchFamily="18" charset="0"/>
                          <a:ea typeface="Times New Roman" panose="02020603050405020304" pitchFamily="18" charset="0"/>
                        </a:rPr>
                        <a:t>单端输入双端输出</a:t>
                      </a:r>
                      <a:endParaRPr lang="zh-CN" altLang="en-US" sz="1000" dirty="0">
                        <a:latin typeface="Arial" panose="020B0604020202020204" pitchFamily="34" charset="0"/>
                      </a:endParaRPr>
                    </a:p>
                  </a:txBody>
                  <a:tcPr marT="45718" marB="4571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1400" dirty="0">
                          <a:latin typeface="Times New Roman" panose="02020603050405020304" pitchFamily="18" charset="0"/>
                          <a:ea typeface="Times New Roman" panose="02020603050405020304" pitchFamily="18" charset="0"/>
                        </a:rPr>
                        <a:t>很高</a:t>
                      </a: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r>
                        <a:rPr lang="en-US" altLang="zh-CN" sz="1200" dirty="0">
                          <a:latin typeface="Times New Roman" panose="02020603050405020304" pitchFamily="18" charset="0"/>
                          <a:ea typeface="Times New Roman" panose="02020603050405020304" pitchFamily="18" charset="0"/>
                        </a:rPr>
                        <a:t>①</a:t>
                      </a:r>
                      <a:r>
                        <a:rPr lang="zh-CN" altLang="en-US" sz="1200" dirty="0">
                          <a:latin typeface="Times New Roman" panose="02020603050405020304" pitchFamily="18" charset="0"/>
                          <a:ea typeface="Times New Roman" panose="02020603050405020304" pitchFamily="18" charset="0"/>
                        </a:rPr>
                        <a:t>放大倍数与单管相同</a:t>
                      </a:r>
                      <a:endParaRPr lang="zh-CN" altLang="en-US" sz="1400" dirty="0">
                        <a:latin typeface="Times New Roman" panose="02020603050405020304" pitchFamily="18" charset="0"/>
                        <a:ea typeface="Times New Roman" panose="02020603050405020304" pitchFamily="18" charset="0"/>
                      </a:endParaRPr>
                    </a:p>
                    <a:p>
                      <a:pPr marL="0" lvl="0" indent="0" eaLnBrk="0" hangingPunct="0">
                        <a:spcBef>
                          <a:spcPct val="0"/>
                        </a:spcBef>
                        <a:buClr>
                          <a:srgbClr val="000000"/>
                        </a:buClr>
                        <a:buNone/>
                      </a:pPr>
                      <a:r>
                        <a:rPr lang="en-US" altLang="zh-CN" sz="1200" dirty="0">
                          <a:latin typeface="Times New Roman" panose="02020603050405020304" pitchFamily="18" charset="0"/>
                          <a:ea typeface="Times New Roman" panose="02020603050405020304" pitchFamily="18" charset="0"/>
                        </a:rPr>
                        <a:t>②</a:t>
                      </a:r>
                      <a:r>
                        <a:rPr lang="zh-CN" altLang="en-US" sz="1200" dirty="0">
                          <a:latin typeface="Times New Roman" panose="02020603050405020304" pitchFamily="18" charset="0"/>
                        </a:rPr>
                        <a:t>电路对称时共模抑制比</a:t>
                      </a:r>
                      <a:r>
                        <a:rPr lang="en-US" altLang="zh-CN" sz="1200" dirty="0">
                          <a:latin typeface="Times New Roman" panose="02020603050405020304" pitchFamily="18" charset="0"/>
                        </a:rPr>
                        <a:t>→∞</a:t>
                      </a:r>
                      <a:endParaRPr lang="en-US" altLang="zh-CN" sz="1400" dirty="0">
                        <a:latin typeface="Times New Roman" panose="02020603050405020304" pitchFamily="18" charset="0"/>
                        <a:ea typeface="Times New Roman" panose="02020603050405020304" pitchFamily="18" charset="0"/>
                      </a:endParaRPr>
                    </a:p>
                    <a:p>
                      <a:pPr marL="0" lvl="0" indent="0" eaLnBrk="0" hangingPunct="0">
                        <a:spcBef>
                          <a:spcPct val="0"/>
                        </a:spcBef>
                        <a:buClr>
                          <a:srgbClr val="000000"/>
                        </a:buClr>
                        <a:buNone/>
                      </a:pPr>
                      <a:r>
                        <a:rPr lang="en-US" altLang="zh-CN" sz="1200" dirty="0">
                          <a:latin typeface="Times New Roman" panose="02020603050405020304" pitchFamily="18" charset="0"/>
                        </a:rPr>
                        <a:t>③ </a:t>
                      </a:r>
                      <a:r>
                        <a:rPr lang="zh-CN" altLang="en-US" sz="1200" dirty="0">
                          <a:latin typeface="Times New Roman" panose="02020603050405020304" pitchFamily="18" charset="0"/>
                        </a:rPr>
                        <a:t>适用于将单端输入转为双端输出电路</a:t>
                      </a:r>
                      <a:endParaRPr lang="zh-CN" altLang="en-US" sz="2400" dirty="0">
                        <a:latin typeface="Arial" panose="020B0604020202020204" pitchFamily="34" charset="0"/>
                      </a:endParaRPr>
                    </a:p>
                  </a:txBody>
                  <a:tcPr marT="45718" marB="4571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31057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r>
                        <a:rPr lang="zh-CN" altLang="en-US" sz="1000" dirty="0">
                          <a:latin typeface="Times New Roman" panose="02020603050405020304" pitchFamily="18" charset="0"/>
                          <a:ea typeface="Times New Roman" panose="02020603050405020304" pitchFamily="18" charset="0"/>
                        </a:rPr>
                        <a:t>单端输入单端输出</a:t>
                      </a:r>
                      <a:endParaRPr lang="zh-CN" altLang="en-US" sz="1000" dirty="0">
                        <a:latin typeface="Arial" panose="020B0604020202020204" pitchFamily="34" charset="0"/>
                      </a:endParaRPr>
                    </a:p>
                  </a:txBody>
                  <a:tcPr marT="45718" marB="4571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r>
                        <a:rPr lang="zh-CN" altLang="en-US" sz="1400" dirty="0">
                          <a:latin typeface="Times New Roman" panose="02020603050405020304" pitchFamily="18" charset="0"/>
                          <a:ea typeface="Times New Roman" panose="02020603050405020304" pitchFamily="18" charset="0"/>
                        </a:rPr>
                        <a:t>较高</a:t>
                      </a:r>
                      <a:endParaRPr lang="zh-CN" altLang="en-US" sz="18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Comic Sans MS" panose="030F0702030302020204" pitchFamily="66"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spcBef>
                          <a:spcPct val="0"/>
                        </a:spcBef>
                        <a:buClr>
                          <a:srgbClr val="000000"/>
                        </a:buClr>
                        <a:buNone/>
                      </a:pPr>
                      <a:r>
                        <a:rPr lang="en-US" altLang="zh-CN" sz="1200" dirty="0">
                          <a:latin typeface="Times New Roman" panose="02020603050405020304" pitchFamily="18" charset="0"/>
                          <a:ea typeface="Times New Roman" panose="02020603050405020304" pitchFamily="18" charset="0"/>
                        </a:rPr>
                        <a:t>①</a:t>
                      </a:r>
                      <a:r>
                        <a:rPr lang="zh-CN" altLang="en-US" sz="1200" dirty="0">
                          <a:latin typeface="Times New Roman" panose="02020603050405020304" pitchFamily="18" charset="0"/>
                          <a:ea typeface="Times New Roman" panose="02020603050405020304" pitchFamily="18" charset="0"/>
                        </a:rPr>
                        <a:t>放大倍数为单管的一半</a:t>
                      </a:r>
                      <a:endParaRPr lang="zh-CN" altLang="en-US" sz="1400" dirty="0">
                        <a:latin typeface="Times New Roman" panose="02020603050405020304" pitchFamily="18" charset="0"/>
                        <a:ea typeface="Times New Roman" panose="02020603050405020304" pitchFamily="18" charset="0"/>
                      </a:endParaRPr>
                    </a:p>
                    <a:p>
                      <a:pPr marL="0" lvl="0" indent="0" eaLnBrk="0" hangingPunct="0">
                        <a:spcBef>
                          <a:spcPct val="0"/>
                        </a:spcBef>
                        <a:buClr>
                          <a:srgbClr val="000000"/>
                        </a:buClr>
                        <a:buNone/>
                      </a:pPr>
                      <a:r>
                        <a:rPr lang="en-US" altLang="zh-CN" sz="1200" dirty="0">
                          <a:latin typeface="Times New Roman" panose="02020603050405020304" pitchFamily="18" charset="0"/>
                          <a:ea typeface="Times New Roman" panose="02020603050405020304" pitchFamily="18" charset="0"/>
                        </a:rPr>
                        <a:t>②</a:t>
                      </a:r>
                      <a:r>
                        <a:rPr lang="zh-CN" altLang="en-US" sz="1200" dirty="0">
                          <a:latin typeface="Times New Roman" panose="02020603050405020304" pitchFamily="18" charset="0"/>
                        </a:rPr>
                        <a:t>共模抑制比仍然很高</a:t>
                      </a:r>
                      <a:endParaRPr lang="zh-CN" altLang="en-US" sz="1400" dirty="0">
                        <a:latin typeface="Times New Roman" panose="02020603050405020304" pitchFamily="18" charset="0"/>
                        <a:ea typeface="Times New Roman" panose="02020603050405020304" pitchFamily="18" charset="0"/>
                      </a:endParaRPr>
                    </a:p>
                    <a:p>
                      <a:pPr marL="0" lvl="0" indent="0" eaLnBrk="0" hangingPunct="0">
                        <a:spcBef>
                          <a:spcPct val="0"/>
                        </a:spcBef>
                        <a:buClr>
                          <a:srgbClr val="000000"/>
                        </a:buClr>
                        <a:buNone/>
                      </a:pPr>
                      <a:r>
                        <a:rPr lang="en-US" altLang="zh-CN" sz="1200" dirty="0">
                          <a:latin typeface="Times New Roman" panose="02020603050405020304" pitchFamily="18" charset="0"/>
                        </a:rPr>
                        <a:t>③ </a:t>
                      </a:r>
                      <a:r>
                        <a:rPr lang="zh-CN" altLang="en-US" sz="1200" dirty="0">
                          <a:latin typeface="Times New Roman" panose="02020603050405020304" pitchFamily="18" charset="0"/>
                        </a:rPr>
                        <a:t>适用于输入输出都要接地的情况。</a:t>
                      </a:r>
                      <a:endParaRPr lang="zh-CN" altLang="en-US" sz="2400" dirty="0">
                        <a:latin typeface="Arial" panose="020B0604020202020204" pitchFamily="34" charset="0"/>
                      </a:endParaRPr>
                    </a:p>
                  </a:txBody>
                  <a:tcPr marT="45718" marB="4571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6" name="Text Box 5"/>
          <p:cNvSpPr txBox="1">
            <a:spLocks noChangeArrowheads="1"/>
          </p:cNvSpPr>
          <p:nvPr/>
        </p:nvSpPr>
        <p:spPr bwMode="auto">
          <a:xfrm>
            <a:off x="0" y="-73818"/>
            <a:ext cx="3810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a:spcBef>
                <a:spcPct val="50000"/>
              </a:spcBef>
            </a:pPr>
            <a:r>
              <a:rPr kumimoji="1" lang="en-US" altLang="zh-CN" sz="2800" b="1" i="0" dirty="0">
                <a:solidFill>
                  <a:srgbClr val="CC0000"/>
                </a:solidFill>
                <a:latin typeface="华文楷体" panose="02010600040101010101" pitchFamily="2" charset="-122"/>
                <a:ea typeface="华文楷体" panose="02010600040101010101" pitchFamily="2" charset="-122"/>
              </a:rPr>
              <a:t>5.  </a:t>
            </a:r>
            <a:r>
              <a:rPr kumimoji="1" lang="zh-CN" altLang="en-US" sz="2800" b="1" i="0" dirty="0">
                <a:solidFill>
                  <a:srgbClr val="CC0000"/>
                </a:solidFill>
                <a:latin typeface="华文楷体" panose="02010600040101010101" pitchFamily="2" charset="-122"/>
                <a:ea typeface="华文楷体" panose="02010600040101010101" pitchFamily="2" charset="-122"/>
              </a:rPr>
              <a:t>几种方式指标比较</a:t>
            </a:r>
            <a:endParaRPr kumimoji="1" lang="zh-CN" altLang="en-US" sz="2400" i="0"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905000" y="152400"/>
            <a:ext cx="5181600" cy="914400"/>
          </a:xfrm>
          <a:prstGeom prst="rect">
            <a:avLst/>
          </a:prstGeom>
          <a:noFill/>
          <a:ln>
            <a:noFill/>
          </a:ln>
          <a:effectLst/>
        </p:spPr>
        <p:txBody>
          <a:bodyPr lIns="92075" tIns="46038" rIns="92075" bIns="46038" anchor="ctr"/>
          <a:lstStyle>
            <a:lvl1pPr>
              <a:lnSpc>
                <a:spcPct val="70000"/>
              </a:lnSpc>
              <a:defRPr kumimoji="1" sz="4800">
                <a:solidFill>
                  <a:schemeClr val="tx2"/>
                </a:solidFill>
                <a:latin typeface="Arial Narrow" panose="020B0606020202030204" pitchFamily="34" charset="0"/>
                <a:ea typeface="宋体" panose="02010600030101010101" pitchFamily="2" charset="-122"/>
              </a:defRPr>
            </a:lvl1pPr>
            <a:lvl2pPr>
              <a:lnSpc>
                <a:spcPct val="70000"/>
              </a:lnSpc>
              <a:defRPr kumimoji="1" sz="4800">
                <a:solidFill>
                  <a:schemeClr val="tx2"/>
                </a:solidFill>
                <a:latin typeface="Arial Narrow" panose="020B0606020202030204" pitchFamily="34" charset="0"/>
                <a:ea typeface="宋体" panose="02010600030101010101" pitchFamily="2" charset="-122"/>
              </a:defRPr>
            </a:lvl2pPr>
            <a:lvl3pPr>
              <a:lnSpc>
                <a:spcPct val="70000"/>
              </a:lnSpc>
              <a:defRPr kumimoji="1" sz="4800">
                <a:solidFill>
                  <a:schemeClr val="tx2"/>
                </a:solidFill>
                <a:latin typeface="Arial Narrow" panose="020B0606020202030204" pitchFamily="34" charset="0"/>
                <a:ea typeface="宋体" panose="02010600030101010101" pitchFamily="2" charset="-122"/>
              </a:defRPr>
            </a:lvl3pPr>
            <a:lvl4pPr>
              <a:lnSpc>
                <a:spcPct val="70000"/>
              </a:lnSpc>
              <a:defRPr kumimoji="1" sz="4800">
                <a:solidFill>
                  <a:schemeClr val="tx2"/>
                </a:solidFill>
                <a:latin typeface="Arial Narrow" panose="020B0606020202030204" pitchFamily="34" charset="0"/>
                <a:ea typeface="宋体" panose="02010600030101010101" pitchFamily="2" charset="-122"/>
              </a:defRPr>
            </a:lvl4pPr>
            <a:lvl5pPr>
              <a:lnSpc>
                <a:spcPct val="70000"/>
              </a:lnSpc>
              <a:defRPr kumimoji="1" sz="4800">
                <a:solidFill>
                  <a:schemeClr val="tx2"/>
                </a:solidFill>
                <a:latin typeface="Arial Narrow" panose="020B0606020202030204" pitchFamily="34" charset="0"/>
                <a:ea typeface="宋体" panose="02010600030101010101" pitchFamily="2" charset="-122"/>
              </a:defRPr>
            </a:lvl5pPr>
            <a:lvl6pPr marL="457200" fontAlgn="base">
              <a:lnSpc>
                <a:spcPct val="70000"/>
              </a:lnSpc>
              <a:spcBef>
                <a:spcPct val="0"/>
              </a:spcBef>
              <a:spcAft>
                <a:spcPct val="0"/>
              </a:spcAft>
              <a:defRPr kumimoji="1" sz="4800">
                <a:solidFill>
                  <a:schemeClr val="tx2"/>
                </a:solidFill>
                <a:latin typeface="Arial Narrow" panose="020B0606020202030204" pitchFamily="34" charset="0"/>
                <a:ea typeface="宋体" panose="02010600030101010101" pitchFamily="2" charset="-122"/>
              </a:defRPr>
            </a:lvl6pPr>
            <a:lvl7pPr marL="914400" fontAlgn="base">
              <a:lnSpc>
                <a:spcPct val="70000"/>
              </a:lnSpc>
              <a:spcBef>
                <a:spcPct val="0"/>
              </a:spcBef>
              <a:spcAft>
                <a:spcPct val="0"/>
              </a:spcAft>
              <a:defRPr kumimoji="1" sz="4800">
                <a:solidFill>
                  <a:schemeClr val="tx2"/>
                </a:solidFill>
                <a:latin typeface="Arial Narrow" panose="020B0606020202030204" pitchFamily="34" charset="0"/>
                <a:ea typeface="宋体" panose="02010600030101010101" pitchFamily="2" charset="-122"/>
              </a:defRPr>
            </a:lvl7pPr>
            <a:lvl8pPr marL="1371600" fontAlgn="base">
              <a:lnSpc>
                <a:spcPct val="70000"/>
              </a:lnSpc>
              <a:spcBef>
                <a:spcPct val="0"/>
              </a:spcBef>
              <a:spcAft>
                <a:spcPct val="0"/>
              </a:spcAft>
              <a:defRPr kumimoji="1" sz="4800">
                <a:solidFill>
                  <a:schemeClr val="tx2"/>
                </a:solidFill>
                <a:latin typeface="Arial Narrow" panose="020B0606020202030204" pitchFamily="34" charset="0"/>
                <a:ea typeface="宋体" panose="02010600030101010101" pitchFamily="2" charset="-122"/>
              </a:defRPr>
            </a:lvl8pPr>
            <a:lvl9pPr marL="1828800" fontAlgn="base">
              <a:lnSpc>
                <a:spcPct val="70000"/>
              </a:lnSpc>
              <a:spcBef>
                <a:spcPct val="0"/>
              </a:spcBef>
              <a:spcAft>
                <a:spcPct val="0"/>
              </a:spcAft>
              <a:defRPr kumimoji="1" sz="4800">
                <a:solidFill>
                  <a:schemeClr val="tx2"/>
                </a:solidFill>
                <a:latin typeface="Arial Narrow" panose="020B0606020202030204" pitchFamily="34" charset="0"/>
                <a:ea typeface="宋体" panose="02010600030101010101" pitchFamily="2" charset="-122"/>
              </a:defRPr>
            </a:lvl9pPr>
          </a:lstStyle>
          <a:p>
            <a:pPr algn="ctr"/>
            <a:r>
              <a:rPr lang="en-US" altLang="zh-CN" sz="3600" b="1" dirty="0" smtClean="0">
                <a:solidFill>
                  <a:srgbClr val="FF0000"/>
                </a:solidFill>
                <a:latin typeface="华文楷体" panose="02010600040101010101" pitchFamily="2" charset="-122"/>
                <a:ea typeface="华文楷体" panose="02010600040101010101" pitchFamily="2" charset="-122"/>
              </a:rPr>
              <a:t>8.4   </a:t>
            </a:r>
            <a:r>
              <a:rPr lang="zh-CN" altLang="en-US" sz="3600" b="1" dirty="0">
                <a:solidFill>
                  <a:srgbClr val="FF0000"/>
                </a:solidFill>
                <a:latin typeface="华文楷体" panose="02010600040101010101" pitchFamily="2" charset="-122"/>
                <a:ea typeface="华文楷体" panose="02010600040101010101" pitchFamily="2" charset="-122"/>
              </a:rPr>
              <a:t>集成运算放大器简介</a:t>
            </a:r>
            <a:endParaRPr lang="zh-CN" altLang="en-US" sz="3600" b="1" dirty="0">
              <a:solidFill>
                <a:srgbClr val="FF0000"/>
              </a:solidFill>
              <a:latin typeface="华文楷体" panose="02010600040101010101" pitchFamily="2" charset="-122"/>
              <a:ea typeface="华文楷体" panose="02010600040101010101" pitchFamily="2" charset="-122"/>
            </a:endParaRPr>
          </a:p>
        </p:txBody>
      </p:sp>
      <p:sp>
        <p:nvSpPr>
          <p:cNvPr id="13315" name="Rectangle 3"/>
          <p:cNvSpPr>
            <a:spLocks noChangeArrowheads="1"/>
          </p:cNvSpPr>
          <p:nvPr/>
        </p:nvSpPr>
        <p:spPr bwMode="auto">
          <a:xfrm>
            <a:off x="78377" y="950595"/>
            <a:ext cx="4716463" cy="580159"/>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800" b="1" dirty="0">
                <a:latin typeface="华文楷体" panose="02010600040101010101" pitchFamily="2" charset="-122"/>
                <a:ea typeface="华文楷体" panose="02010600040101010101" pitchFamily="2" charset="-122"/>
              </a:rPr>
              <a:t>一 、集成运算放大器的组成</a:t>
            </a:r>
            <a:endParaRPr lang="zh-CN" altLang="en-US" sz="2800" dirty="0">
              <a:latin typeface="华文楷体" panose="02010600040101010101" pitchFamily="2" charset="-122"/>
              <a:ea typeface="华文楷体" panose="02010600040101010101" pitchFamily="2" charset="-122"/>
            </a:endParaRPr>
          </a:p>
        </p:txBody>
      </p:sp>
      <p:graphicFrame>
        <p:nvGraphicFramePr>
          <p:cNvPr id="13316" name="Object 4"/>
          <p:cNvGraphicFramePr>
            <a:graphicFrameLocks noChangeAspect="1"/>
          </p:cNvGraphicFramePr>
          <p:nvPr/>
        </p:nvGraphicFramePr>
        <p:xfrm>
          <a:off x="1143000" y="2984500"/>
          <a:ext cx="6434138" cy="1641475"/>
        </p:xfrm>
        <a:graphic>
          <a:graphicData uri="http://schemas.openxmlformats.org/presentationml/2006/ole">
            <mc:AlternateContent xmlns:mc="http://schemas.openxmlformats.org/markup-compatibility/2006">
              <mc:Choice xmlns:v="urn:schemas-microsoft-com:vml" Requires="v">
                <p:oleObj spid="_x0000_s17409" name="图片" r:id="rId1" imgW="2352675" imgH="600075" progId="Word.Picture.8">
                  <p:embed/>
                </p:oleObj>
              </mc:Choice>
              <mc:Fallback>
                <p:oleObj name="图片" r:id="rId1" imgW="2352675" imgH="600075" progId="Word.Picture.8">
                  <p:embed/>
                  <p:pic>
                    <p:nvPicPr>
                      <p:cNvPr id="0" name="图片 17408"/>
                      <p:cNvPicPr>
                        <a:picLocks noChangeAspect="1"/>
                      </p:cNvPicPr>
                      <p:nvPr/>
                    </p:nvPicPr>
                    <p:blipFill>
                      <a:blip r:embed="rId2"/>
                      <a:stretch>
                        <a:fillRect/>
                      </a:stretch>
                    </p:blipFill>
                    <p:spPr>
                      <a:xfrm>
                        <a:off x="1143000" y="2984500"/>
                        <a:ext cx="6434138" cy="1641475"/>
                      </a:xfrm>
                      <a:prstGeom prst="rect">
                        <a:avLst/>
                      </a:prstGeom>
                      <a:solidFill>
                        <a:srgbClr val="FFFF99"/>
                      </a:solidFill>
                      <a:ln w="9525">
                        <a:noFill/>
                      </a:ln>
                    </p:spPr>
                  </p:pic>
                </p:oleObj>
              </mc:Fallback>
            </mc:AlternateContent>
          </a:graphicData>
        </a:graphic>
      </p:graphicFrame>
      <p:sp>
        <p:nvSpPr>
          <p:cNvPr id="13317" name="AutoShape 5"/>
          <p:cNvSpPr>
            <a:spLocks noChangeArrowheads="1"/>
          </p:cNvSpPr>
          <p:nvPr/>
        </p:nvSpPr>
        <p:spPr bwMode="auto">
          <a:xfrm>
            <a:off x="152400" y="4583430"/>
            <a:ext cx="2057400" cy="1634490"/>
          </a:xfrm>
          <a:prstGeom prst="wedgeRoundRectCallout">
            <a:avLst>
              <a:gd name="adj1" fmla="val 54630"/>
              <a:gd name="adj2" fmla="val -77972"/>
              <a:gd name="adj3" fmla="val 16667"/>
            </a:avLst>
          </a:prstGeom>
          <a:solidFill>
            <a:srgbClr val="008000"/>
          </a:solidFill>
          <a:ln>
            <a:noFill/>
          </a:ln>
          <a:effectLst/>
          <a:extLs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pPr algn="ctr">
              <a:spcBef>
                <a:spcPct val="50000"/>
              </a:spcBef>
            </a:pPr>
            <a:r>
              <a:rPr lang="zh-CN" altLang="en-US" b="1" dirty="0">
                <a:solidFill>
                  <a:srgbClr val="FFFF99"/>
                </a:solidFill>
                <a:latin typeface="华文楷体" panose="02010600040101010101" pitchFamily="2" charset="-122"/>
                <a:ea typeface="华文楷体" panose="02010600040101010101" pitchFamily="2" charset="-122"/>
              </a:rPr>
              <a:t>通常由差动放大电路构成，目的是为了减小放大电路的零点漂移、提高输入阻抗。</a:t>
            </a:r>
            <a:endParaRPr lang="zh-CN" altLang="en-US" b="1" dirty="0">
              <a:solidFill>
                <a:srgbClr val="FFFF99"/>
              </a:solidFill>
              <a:latin typeface="华文楷体" panose="02010600040101010101" pitchFamily="2" charset="-122"/>
              <a:ea typeface="华文楷体" panose="02010600040101010101" pitchFamily="2" charset="-122"/>
            </a:endParaRPr>
          </a:p>
        </p:txBody>
      </p:sp>
      <p:sp>
        <p:nvSpPr>
          <p:cNvPr id="13318" name="AutoShape 6"/>
          <p:cNvSpPr>
            <a:spLocks noChangeArrowheads="1"/>
          </p:cNvSpPr>
          <p:nvPr/>
        </p:nvSpPr>
        <p:spPr bwMode="auto">
          <a:xfrm>
            <a:off x="2057400" y="1912580"/>
            <a:ext cx="5105400" cy="715089"/>
          </a:xfrm>
          <a:prstGeom prst="wedgeRoundRectCallout">
            <a:avLst>
              <a:gd name="adj1" fmla="val -1866"/>
              <a:gd name="adj2" fmla="val 81833"/>
              <a:gd name="adj3" fmla="val 16667"/>
            </a:avLst>
          </a:prstGeom>
          <a:solidFill>
            <a:srgbClr val="009900"/>
          </a:solidFill>
          <a:ln>
            <a:noFill/>
          </a:ln>
          <a:effectLst/>
          <a:extLs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pPr algn="ctr">
              <a:spcBef>
                <a:spcPct val="50000"/>
              </a:spcBef>
            </a:pPr>
            <a:r>
              <a:rPr lang="zh-CN" altLang="en-US" b="1" dirty="0">
                <a:solidFill>
                  <a:srgbClr val="FFFF99"/>
                </a:solidFill>
                <a:latin typeface="华文楷体" panose="02010600040101010101" pitchFamily="2" charset="-122"/>
                <a:ea typeface="华文楷体" panose="02010600040101010101" pitchFamily="2" charset="-122"/>
              </a:rPr>
              <a:t>通常由共发射极放大电路构成，目的是为了获得较高的电压放大倍数。</a:t>
            </a:r>
            <a:endParaRPr lang="zh-CN" altLang="en-US" b="1" dirty="0">
              <a:solidFill>
                <a:srgbClr val="FFFF99"/>
              </a:solidFill>
              <a:latin typeface="华文楷体" panose="02010600040101010101" pitchFamily="2" charset="-122"/>
              <a:ea typeface="华文楷体" panose="02010600040101010101" pitchFamily="2" charset="-122"/>
            </a:endParaRPr>
          </a:p>
        </p:txBody>
      </p:sp>
      <p:sp>
        <p:nvSpPr>
          <p:cNvPr id="13319" name="AutoShape 7"/>
          <p:cNvSpPr>
            <a:spLocks noChangeArrowheads="1"/>
          </p:cNvSpPr>
          <p:nvPr/>
        </p:nvSpPr>
        <p:spPr bwMode="auto">
          <a:xfrm>
            <a:off x="7010400" y="4812030"/>
            <a:ext cx="2133600" cy="1634490"/>
          </a:xfrm>
          <a:prstGeom prst="wedgeRoundRectCallout">
            <a:avLst>
              <a:gd name="adj1" fmla="val -75000"/>
              <a:gd name="adj2" fmla="val -84949"/>
              <a:gd name="adj3" fmla="val 16667"/>
            </a:avLst>
          </a:prstGeom>
          <a:solidFill>
            <a:srgbClr val="008000"/>
          </a:solidFill>
          <a:ln>
            <a:noFill/>
          </a:ln>
          <a:effectLst/>
          <a:extLs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pPr algn="ctr">
              <a:spcBef>
                <a:spcPct val="50000"/>
              </a:spcBef>
            </a:pPr>
            <a:r>
              <a:rPr lang="zh-CN" altLang="en-US" b="1" dirty="0">
                <a:solidFill>
                  <a:srgbClr val="FFFF99"/>
                </a:solidFill>
                <a:latin typeface="华文楷体" panose="02010600040101010101" pitchFamily="2" charset="-122"/>
                <a:ea typeface="华文楷体" panose="02010600040101010101" pitchFamily="2" charset="-122"/>
              </a:rPr>
              <a:t>通常由互补对称电路构成，目的是为了减小输出电阻，提高电路的带负载能力。</a:t>
            </a:r>
            <a:endParaRPr lang="zh-CN" altLang="en-US" b="1" dirty="0">
              <a:solidFill>
                <a:srgbClr val="FFFF99"/>
              </a:solidFill>
              <a:latin typeface="华文楷体" panose="02010600040101010101" pitchFamily="2" charset="-122"/>
              <a:ea typeface="华文楷体" panose="02010600040101010101" pitchFamily="2" charset="-122"/>
            </a:endParaRPr>
          </a:p>
        </p:txBody>
      </p:sp>
      <p:sp>
        <p:nvSpPr>
          <p:cNvPr id="13320" name="AutoShape 8"/>
          <p:cNvSpPr>
            <a:spLocks noChangeArrowheads="1"/>
          </p:cNvSpPr>
          <p:nvPr/>
        </p:nvSpPr>
        <p:spPr bwMode="auto">
          <a:xfrm>
            <a:off x="2286000" y="5283597"/>
            <a:ext cx="4495800" cy="1021556"/>
          </a:xfrm>
          <a:prstGeom prst="wedgeRoundRectCallout">
            <a:avLst>
              <a:gd name="adj1" fmla="val -2435"/>
              <a:gd name="adj2" fmla="val -72245"/>
              <a:gd name="adj3" fmla="val 16667"/>
            </a:avLst>
          </a:prstGeom>
          <a:solidFill>
            <a:srgbClr val="008000"/>
          </a:solidFill>
          <a:ln>
            <a:noFill/>
          </a:ln>
          <a:effectLst/>
          <a:extLs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pPr algn="ctr">
              <a:spcBef>
                <a:spcPct val="50000"/>
              </a:spcBef>
            </a:pPr>
            <a:r>
              <a:rPr lang="zh-CN" altLang="en-US" b="1" dirty="0">
                <a:solidFill>
                  <a:srgbClr val="FFFF99"/>
                </a:solidFill>
                <a:latin typeface="华文楷体" panose="02010600040101010101" pitchFamily="2" charset="-122"/>
                <a:ea typeface="华文楷体" panose="02010600040101010101" pitchFamily="2" charset="-122"/>
              </a:rPr>
              <a:t>一般由各种恒流源电路构成，作用是为上述各级电路提供稳定、合适的偏置电流，决定各级的静态工作点。</a:t>
            </a:r>
            <a:endParaRPr lang="zh-CN" altLang="en-US" b="1" dirty="0">
              <a:solidFill>
                <a:srgbClr val="FFFF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ox(out)">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dissolve">
                                      <p:cBhvr>
                                        <p:cTn id="12" dur="5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strips(upRight)">
                                      <p:cBhvr>
                                        <p:cTn id="17" dur="5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318"/>
                                        </p:tgtEl>
                                        <p:attrNameLst>
                                          <p:attrName>style.visibility</p:attrName>
                                        </p:attrNameLst>
                                      </p:cBhvr>
                                      <p:to>
                                        <p:strVal val="visible"/>
                                      </p:to>
                                    </p:set>
                                    <p:animEffect transition="in" filter="strips(downRight)">
                                      <p:cBhvr>
                                        <p:cTn id="22" dur="500"/>
                                        <p:tgtEl>
                                          <p:spTgt spid="1331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grpId="0" nodeType="clickEffect">
                                  <p:stCondLst>
                                    <p:cond delay="0"/>
                                  </p:stCondLst>
                                  <p:childTnLst>
                                    <p:set>
                                      <p:cBhvr>
                                        <p:cTn id="26" dur="1" fill="hold">
                                          <p:stCondLst>
                                            <p:cond delay="0"/>
                                          </p:stCondLst>
                                        </p:cTn>
                                        <p:tgtEl>
                                          <p:spTgt spid="13319"/>
                                        </p:tgtEl>
                                        <p:attrNameLst>
                                          <p:attrName>style.visibility</p:attrName>
                                        </p:attrNameLst>
                                      </p:cBhvr>
                                      <p:to>
                                        <p:strVal val="visible"/>
                                      </p:to>
                                    </p:set>
                                    <p:animEffect transition="in" filter="strips(upLeft)">
                                      <p:cBhvr>
                                        <p:cTn id="27" dur="500"/>
                                        <p:tgtEl>
                                          <p:spTgt spid="13319"/>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528" fill="hold" grpId="0" nodeType="clickEffect">
                                  <p:stCondLst>
                                    <p:cond delay="0"/>
                                  </p:stCondLst>
                                  <p:childTnLst>
                                    <p:set>
                                      <p:cBhvr>
                                        <p:cTn id="31" dur="1" fill="hold">
                                          <p:stCondLst>
                                            <p:cond delay="0"/>
                                          </p:stCondLst>
                                        </p:cTn>
                                        <p:tgtEl>
                                          <p:spTgt spid="13320"/>
                                        </p:tgtEl>
                                        <p:attrNameLst>
                                          <p:attrName>style.visibility</p:attrName>
                                        </p:attrNameLst>
                                      </p:cBhvr>
                                      <p:to>
                                        <p:strVal val="visible"/>
                                      </p:to>
                                    </p:set>
                                    <p:anim calcmode="lin" valueType="num">
                                      <p:cBhvr>
                                        <p:cTn id="32" dur="500" fill="hold"/>
                                        <p:tgtEl>
                                          <p:spTgt spid="13320"/>
                                        </p:tgtEl>
                                        <p:attrNameLst>
                                          <p:attrName>ppt_w</p:attrName>
                                        </p:attrNameLst>
                                      </p:cBhvr>
                                      <p:tavLst>
                                        <p:tav tm="0">
                                          <p:val>
                                            <p:fltVal val="0"/>
                                          </p:val>
                                        </p:tav>
                                        <p:tav tm="100000">
                                          <p:val>
                                            <p:strVal val="#ppt_w"/>
                                          </p:val>
                                        </p:tav>
                                      </p:tavLst>
                                    </p:anim>
                                    <p:anim calcmode="lin" valueType="num">
                                      <p:cBhvr>
                                        <p:cTn id="33" dur="500" fill="hold"/>
                                        <p:tgtEl>
                                          <p:spTgt spid="13320"/>
                                        </p:tgtEl>
                                        <p:attrNameLst>
                                          <p:attrName>ppt_h</p:attrName>
                                        </p:attrNameLst>
                                      </p:cBhvr>
                                      <p:tavLst>
                                        <p:tav tm="0">
                                          <p:val>
                                            <p:fltVal val="0"/>
                                          </p:val>
                                        </p:tav>
                                        <p:tav tm="100000">
                                          <p:val>
                                            <p:strVal val="#ppt_h"/>
                                          </p:val>
                                        </p:tav>
                                      </p:tavLst>
                                    </p:anim>
                                    <p:anim calcmode="lin" valueType="num">
                                      <p:cBhvr>
                                        <p:cTn id="34" dur="500" fill="hold"/>
                                        <p:tgtEl>
                                          <p:spTgt spid="13320"/>
                                        </p:tgtEl>
                                        <p:attrNameLst>
                                          <p:attrName>ppt_x</p:attrName>
                                        </p:attrNameLst>
                                      </p:cBhvr>
                                      <p:tavLst>
                                        <p:tav tm="0">
                                          <p:val>
                                            <p:fltVal val="0.5"/>
                                          </p:val>
                                        </p:tav>
                                        <p:tav tm="100000">
                                          <p:val>
                                            <p:strVal val="#ppt_x"/>
                                          </p:val>
                                        </p:tav>
                                      </p:tavLst>
                                    </p:anim>
                                    <p:anim calcmode="lin" valueType="num">
                                      <p:cBhvr>
                                        <p:cTn id="35" dur="500" fill="hold"/>
                                        <p:tgtEl>
                                          <p:spTgt spid="1332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7" grpId="0" animBg="1"/>
      <p:bldP spid="13318" grpId="0" animBg="1"/>
      <p:bldP spid="13319" grpId="0" animBg="1"/>
      <p:bldP spid="133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92138" y="192088"/>
            <a:ext cx="82518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428750" indent="-1428750">
              <a:defRPr kumimoji="1" sz="2400">
                <a:solidFill>
                  <a:schemeClr val="tx1"/>
                </a:solidFill>
                <a:latin typeface="Times New Roman" panose="02020603050405020304" pitchFamily="18" charset="0"/>
                <a:ea typeface="宋体" panose="02010600030101010101" pitchFamily="2" charset="-122"/>
              </a:defRPr>
            </a:lvl1pPr>
            <a:lvl2pPr marL="3228975">
              <a:defRPr kumimoji="1" sz="2400">
                <a:solidFill>
                  <a:schemeClr val="tx1"/>
                </a:solidFill>
                <a:latin typeface="Times New Roman" panose="02020603050405020304" pitchFamily="18" charset="0"/>
                <a:ea typeface="宋体" panose="02010600030101010101" pitchFamily="2" charset="-122"/>
              </a:defRPr>
            </a:lvl2pPr>
            <a:lvl3pPr marL="3419475">
              <a:defRPr kumimoji="1" sz="2400">
                <a:solidFill>
                  <a:schemeClr val="tx1"/>
                </a:solidFill>
                <a:latin typeface="Times New Roman" panose="02020603050405020304" pitchFamily="18" charset="0"/>
                <a:ea typeface="宋体" panose="02010600030101010101" pitchFamily="2" charset="-122"/>
              </a:defRPr>
            </a:lvl3pPr>
            <a:lvl4pPr marL="3609975">
              <a:defRPr kumimoji="1" sz="2400">
                <a:solidFill>
                  <a:schemeClr val="tx1"/>
                </a:solidFill>
                <a:latin typeface="Times New Roman" panose="02020603050405020304" pitchFamily="18" charset="0"/>
                <a:ea typeface="宋体" panose="02010600030101010101" pitchFamily="2" charset="-122"/>
              </a:defRPr>
            </a:lvl4pPr>
            <a:lvl5pPr marL="3800475">
              <a:defRPr kumimoji="1" sz="2400">
                <a:solidFill>
                  <a:schemeClr val="tx1"/>
                </a:solidFill>
                <a:latin typeface="Times New Roman" panose="02020603050405020304" pitchFamily="18" charset="0"/>
                <a:ea typeface="宋体" panose="02010600030101010101" pitchFamily="2" charset="-122"/>
              </a:defRPr>
            </a:lvl5pPr>
            <a:lvl6pPr marL="4257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7148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1720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6292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u="sng" dirty="0">
                <a:solidFill>
                  <a:srgbClr val="FF0000"/>
                </a:solidFill>
                <a:latin typeface="华文楷体" panose="02010600040101010101" pitchFamily="2" charset="-122"/>
                <a:ea typeface="华文楷体" panose="02010600040101010101" pitchFamily="2" charset="-122"/>
              </a:rPr>
              <a:t>对输入级的要求：</a:t>
            </a:r>
            <a:r>
              <a:rPr lang="zh-CN" altLang="en-US" b="1" dirty="0">
                <a:latin typeface="华文楷体" panose="02010600040101010101" pitchFamily="2" charset="-122"/>
                <a:ea typeface="华文楷体" panose="02010600040101010101" pitchFamily="2" charset="-122"/>
              </a:rPr>
              <a:t>尽量减小零点漂移</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尽量提高 </a:t>
            </a:r>
            <a:r>
              <a:rPr lang="en-US" altLang="zh-CN" b="1" i="1" dirty="0">
                <a:latin typeface="华文楷体" panose="02010600040101010101" pitchFamily="2" charset="-122"/>
                <a:ea typeface="华文楷体" panose="02010600040101010101" pitchFamily="2" charset="-122"/>
              </a:rPr>
              <a:t>K</a:t>
            </a:r>
            <a:r>
              <a:rPr lang="en-US" altLang="zh-CN" b="1" i="1" baseline="-25000" dirty="0">
                <a:latin typeface="华文楷体" panose="02010600040101010101" pitchFamily="2" charset="-122"/>
                <a:ea typeface="华文楷体" panose="02010600040101010101" pitchFamily="2" charset="-122"/>
              </a:rPr>
              <a:t>CMRR</a:t>
            </a:r>
            <a:r>
              <a:rPr lang="en-US" altLang="zh-CN" b="1" baseline="-25000" dirty="0">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rPr>
              <a:t>,</a:t>
            </a:r>
            <a:r>
              <a:rPr lang="en-US" altLang="zh-CN" b="1" baseline="-25000"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输入阻抗 </a:t>
            </a:r>
            <a:r>
              <a:rPr lang="en-US" altLang="zh-CN" b="1" i="1" dirty="0" err="1">
                <a:latin typeface="华文楷体" panose="02010600040101010101" pitchFamily="2" charset="-122"/>
                <a:ea typeface="华文楷体" panose="02010600040101010101" pitchFamily="2" charset="-122"/>
              </a:rPr>
              <a:t>r</a:t>
            </a:r>
            <a:r>
              <a:rPr lang="en-US" altLang="zh-CN" b="1" i="1" baseline="-25000" dirty="0" err="1">
                <a:latin typeface="华文楷体" panose="02010600040101010101" pitchFamily="2" charset="-122"/>
                <a:ea typeface="华文楷体" panose="02010600040101010101" pitchFamily="2" charset="-122"/>
              </a:rPr>
              <a:t>i</a:t>
            </a:r>
            <a:r>
              <a:rPr lang="en-US" altLang="zh-CN" b="1" i="1" baseline="-25000"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尽可能大。</a:t>
            </a:r>
            <a:endParaRPr lang="zh-CN" altLang="en-US" dirty="0">
              <a:latin typeface="华文楷体" panose="02010600040101010101" pitchFamily="2" charset="-122"/>
              <a:ea typeface="华文楷体" panose="02010600040101010101" pitchFamily="2" charset="-122"/>
            </a:endParaRPr>
          </a:p>
        </p:txBody>
      </p:sp>
      <p:sp>
        <p:nvSpPr>
          <p:cNvPr id="34819" name="Text Box 3"/>
          <p:cNvSpPr txBox="1">
            <a:spLocks noChangeArrowheads="1"/>
          </p:cNvSpPr>
          <p:nvPr/>
        </p:nvSpPr>
        <p:spPr bwMode="auto">
          <a:xfrm>
            <a:off x="588963" y="1173163"/>
            <a:ext cx="82518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u="sng" dirty="0">
                <a:solidFill>
                  <a:srgbClr val="FF0000"/>
                </a:solidFill>
                <a:latin typeface="华文楷体" panose="02010600040101010101" pitchFamily="2" charset="-122"/>
                <a:ea typeface="华文楷体" panose="02010600040101010101" pitchFamily="2" charset="-122"/>
              </a:rPr>
              <a:t>对中间级的要求：</a:t>
            </a:r>
            <a:r>
              <a:rPr kumimoji="1" lang="zh-CN" altLang="en-US" sz="2400" b="1" dirty="0">
                <a:latin typeface="华文楷体" panose="02010600040101010101" pitchFamily="2" charset="-122"/>
                <a:ea typeface="华文楷体" panose="02010600040101010101" pitchFamily="2" charset="-122"/>
              </a:rPr>
              <a:t>足够大的电压放大倍数。</a:t>
            </a:r>
            <a:endParaRPr kumimoji="1" lang="zh-CN" altLang="en-US" sz="2400" b="1" dirty="0">
              <a:latin typeface="华文楷体" panose="02010600040101010101" pitchFamily="2" charset="-122"/>
              <a:ea typeface="华文楷体" panose="02010600040101010101" pitchFamily="2" charset="-122"/>
            </a:endParaRPr>
          </a:p>
        </p:txBody>
      </p:sp>
      <p:sp>
        <p:nvSpPr>
          <p:cNvPr id="34820" name="Text Box 4"/>
          <p:cNvSpPr txBox="1">
            <a:spLocks noChangeArrowheads="1"/>
          </p:cNvSpPr>
          <p:nvPr/>
        </p:nvSpPr>
        <p:spPr bwMode="auto">
          <a:xfrm>
            <a:off x="590550" y="1803400"/>
            <a:ext cx="780256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428750" indent="-1428750">
              <a:defRPr kumimoji="1" sz="2400">
                <a:solidFill>
                  <a:schemeClr val="tx1"/>
                </a:solidFill>
                <a:latin typeface="Times New Roman" panose="02020603050405020304" pitchFamily="18" charset="0"/>
                <a:ea typeface="宋体" panose="02010600030101010101" pitchFamily="2" charset="-122"/>
              </a:defRPr>
            </a:lvl1pPr>
            <a:lvl2pPr marL="1818005">
              <a:defRPr kumimoji="1" sz="2400">
                <a:solidFill>
                  <a:schemeClr val="tx1"/>
                </a:solidFill>
                <a:latin typeface="Times New Roman" panose="02020603050405020304" pitchFamily="18" charset="0"/>
                <a:ea typeface="宋体" panose="02010600030101010101" pitchFamily="2" charset="-122"/>
              </a:defRPr>
            </a:lvl2pPr>
            <a:lvl3pPr marL="2008505">
              <a:defRPr kumimoji="1" sz="2400">
                <a:solidFill>
                  <a:schemeClr val="tx1"/>
                </a:solidFill>
                <a:latin typeface="Times New Roman" panose="02020603050405020304" pitchFamily="18" charset="0"/>
                <a:ea typeface="宋体" panose="02010600030101010101" pitchFamily="2" charset="-122"/>
              </a:defRPr>
            </a:lvl3pPr>
            <a:lvl4pPr marL="2199005">
              <a:defRPr kumimoji="1" sz="2400">
                <a:solidFill>
                  <a:schemeClr val="tx1"/>
                </a:solidFill>
                <a:latin typeface="Times New Roman" panose="02020603050405020304" pitchFamily="18" charset="0"/>
                <a:ea typeface="宋体" panose="02010600030101010101" pitchFamily="2" charset="-122"/>
              </a:defRPr>
            </a:lvl4pPr>
            <a:lvl5pPr marL="2389505">
              <a:defRPr kumimoji="1" sz="2400">
                <a:solidFill>
                  <a:schemeClr val="tx1"/>
                </a:solidFill>
                <a:latin typeface="Times New Roman" panose="02020603050405020304" pitchFamily="18" charset="0"/>
                <a:ea typeface="宋体" panose="02010600030101010101" pitchFamily="2" charset="-122"/>
              </a:defRPr>
            </a:lvl5pPr>
            <a:lvl6pPr marL="28467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3039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7611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21830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b="1" u="sng" dirty="0">
                <a:solidFill>
                  <a:srgbClr val="FF0000"/>
                </a:solidFill>
                <a:latin typeface="华文楷体" panose="02010600040101010101" pitchFamily="2" charset="-122"/>
                <a:ea typeface="华文楷体" panose="02010600040101010101" pitchFamily="2" charset="-122"/>
              </a:rPr>
              <a:t>对输出级的要求：</a:t>
            </a:r>
            <a:r>
              <a:rPr lang="zh-CN" altLang="en-US" b="1" dirty="0">
                <a:latin typeface="华文楷体" panose="02010600040101010101" pitchFamily="2" charset="-122"/>
                <a:ea typeface="华文楷体" panose="02010600040101010101" pitchFamily="2" charset="-122"/>
              </a:rPr>
              <a:t>主要提高带负载能力，给出足够的输出电流</a:t>
            </a:r>
            <a:r>
              <a:rPr lang="en-US" altLang="zh-CN" b="1" dirty="0" err="1">
                <a:latin typeface="华文楷体" panose="02010600040101010101" pitchFamily="2" charset="-122"/>
                <a:ea typeface="华文楷体" panose="02010600040101010101" pitchFamily="2" charset="-122"/>
              </a:rPr>
              <a:t>i</a:t>
            </a:r>
            <a:r>
              <a:rPr lang="en-US" altLang="zh-CN" b="1" baseline="-25000" dirty="0" err="1">
                <a:latin typeface="华文楷体" panose="02010600040101010101" pitchFamily="2" charset="-122"/>
                <a:ea typeface="华文楷体" panose="02010600040101010101" pitchFamily="2" charset="-122"/>
              </a:rPr>
              <a:t>o</a:t>
            </a:r>
            <a:r>
              <a:rPr lang="en-US" altLang="zh-CN" b="1" dirty="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即</a:t>
            </a:r>
            <a:r>
              <a:rPr lang="zh-CN" altLang="en-US" b="1" dirty="0">
                <a:latin typeface="华文楷体" panose="02010600040101010101" pitchFamily="2" charset="-122"/>
                <a:ea typeface="华文楷体" panose="02010600040101010101" pitchFamily="2" charset="-122"/>
              </a:rPr>
              <a:t>输出阻抗 </a:t>
            </a:r>
            <a:r>
              <a:rPr lang="en-US" altLang="zh-CN" b="1" dirty="0" err="1">
                <a:latin typeface="华文楷体" panose="02010600040101010101" pitchFamily="2" charset="-122"/>
                <a:ea typeface="华文楷体" panose="02010600040101010101" pitchFamily="2" charset="-122"/>
              </a:rPr>
              <a:t>r</a:t>
            </a:r>
            <a:r>
              <a:rPr lang="en-US" altLang="zh-CN" b="1" baseline="-25000" dirty="0" err="1">
                <a:latin typeface="华文楷体" panose="02010600040101010101" pitchFamily="2" charset="-122"/>
                <a:ea typeface="华文楷体" panose="02010600040101010101" pitchFamily="2" charset="-122"/>
              </a:rPr>
              <a:t>o</a:t>
            </a:r>
            <a:r>
              <a:rPr lang="zh-CN" altLang="en-US" b="1" dirty="0">
                <a:latin typeface="华文楷体" panose="02010600040101010101" pitchFamily="2" charset="-122"/>
                <a:ea typeface="华文楷体" panose="02010600040101010101" pitchFamily="2" charset="-122"/>
              </a:rPr>
              <a:t>小。</a:t>
            </a:r>
            <a:endParaRPr lang="zh-CN" altLang="en-US" b="1" dirty="0">
              <a:latin typeface="华文楷体" panose="02010600040101010101" pitchFamily="2" charset="-122"/>
              <a:ea typeface="华文楷体" panose="02010600040101010101" pitchFamily="2" charset="-122"/>
            </a:endParaRPr>
          </a:p>
        </p:txBody>
      </p:sp>
      <p:grpSp>
        <p:nvGrpSpPr>
          <p:cNvPr id="34821" name="Group 5"/>
          <p:cNvGrpSpPr/>
          <p:nvPr/>
        </p:nvGrpSpPr>
        <p:grpSpPr bwMode="auto">
          <a:xfrm>
            <a:off x="47625" y="2790825"/>
            <a:ext cx="8861425" cy="669925"/>
            <a:chOff x="30" y="1758"/>
            <a:chExt cx="5582" cy="422"/>
          </a:xfrm>
        </p:grpSpPr>
        <p:sp>
          <p:nvSpPr>
            <p:cNvPr id="34822" name="Line 6"/>
            <p:cNvSpPr>
              <a:spLocks noChangeShapeType="1"/>
            </p:cNvSpPr>
            <p:nvPr/>
          </p:nvSpPr>
          <p:spPr bwMode="auto">
            <a:xfrm>
              <a:off x="30" y="1758"/>
              <a:ext cx="5582" cy="0"/>
            </a:xfrm>
            <a:prstGeom prst="line">
              <a:avLst/>
            </a:prstGeom>
            <a:noFill/>
            <a:ln w="5715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823" name="Text Box 7"/>
            <p:cNvSpPr txBox="1">
              <a:spLocks noChangeArrowheads="1"/>
            </p:cNvSpPr>
            <p:nvPr/>
          </p:nvSpPr>
          <p:spPr bwMode="auto">
            <a:xfrm>
              <a:off x="78" y="1815"/>
              <a:ext cx="324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华文楷体" panose="02010600040101010101" pitchFamily="2" charset="-122"/>
                  <a:ea typeface="华文楷体" panose="02010600040101010101" pitchFamily="2" charset="-122"/>
                </a:rPr>
                <a:t>集成运放的结构</a:t>
              </a:r>
              <a:endParaRPr lang="zh-CN" altLang="en-US" sz="3200" b="1" dirty="0">
                <a:latin typeface="华文楷体" panose="02010600040101010101" pitchFamily="2" charset="-122"/>
                <a:ea typeface="华文楷体" panose="02010600040101010101" pitchFamily="2" charset="-122"/>
              </a:endParaRPr>
            </a:p>
          </p:txBody>
        </p:sp>
      </p:grpSp>
      <p:sp>
        <p:nvSpPr>
          <p:cNvPr id="34824" name="Text Box 8"/>
          <p:cNvSpPr txBox="1">
            <a:spLocks noChangeArrowheads="1"/>
          </p:cNvSpPr>
          <p:nvPr/>
        </p:nvSpPr>
        <p:spPr bwMode="auto">
          <a:xfrm>
            <a:off x="519113" y="3514725"/>
            <a:ext cx="7937500" cy="2677656"/>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52805" indent="-852805">
              <a:defRPr kumimoji="1" sz="2400">
                <a:solidFill>
                  <a:schemeClr val="tx1"/>
                </a:solidFill>
                <a:latin typeface="Times New Roman" panose="02020603050405020304" pitchFamily="18" charset="0"/>
                <a:ea typeface="宋体" panose="02010600030101010101" pitchFamily="2" charset="-122"/>
              </a:defRPr>
            </a:lvl1pPr>
            <a:lvl2pPr marL="1043305">
              <a:defRPr kumimoji="1" sz="2400">
                <a:solidFill>
                  <a:schemeClr val="tx1"/>
                </a:solidFill>
                <a:latin typeface="Times New Roman" panose="02020603050405020304" pitchFamily="18" charset="0"/>
                <a:ea typeface="宋体" panose="02010600030101010101" pitchFamily="2" charset="-122"/>
              </a:defRPr>
            </a:lvl2pPr>
            <a:lvl3pPr marL="1233805">
              <a:defRPr kumimoji="1" sz="2400">
                <a:solidFill>
                  <a:schemeClr val="tx1"/>
                </a:solidFill>
                <a:latin typeface="Times New Roman" panose="02020603050405020304" pitchFamily="18" charset="0"/>
                <a:ea typeface="宋体" panose="02010600030101010101" pitchFamily="2" charset="-122"/>
              </a:defRPr>
            </a:lvl3pPr>
            <a:lvl4pPr marL="1424305">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）采用四级以上的多级放大器，输入级和第二级一般采用差动放大器。</a:t>
            </a:r>
            <a:endParaRPr lang="zh-CN" altLang="en-US" b="1" dirty="0">
              <a:latin typeface="华文楷体" panose="02010600040101010101" pitchFamily="2" charset="-122"/>
              <a:ea typeface="华文楷体" panose="02010600040101010101" pitchFamily="2" charset="-122"/>
            </a:endParaRPr>
          </a:p>
          <a:p>
            <a:pPr>
              <a:spcBef>
                <a:spcPct val="50000"/>
              </a:spcBef>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）输入级常采用复合三极管或场效应管，以减小输入电流，增加输入电阻。</a:t>
            </a:r>
            <a:endParaRPr lang="zh-CN" altLang="en-US" b="1" dirty="0">
              <a:latin typeface="华文楷体" panose="02010600040101010101" pitchFamily="2" charset="-122"/>
              <a:ea typeface="华文楷体" panose="02010600040101010101" pitchFamily="2" charset="-122"/>
            </a:endParaRPr>
          </a:p>
          <a:p>
            <a:pPr>
              <a:spcBef>
                <a:spcPct val="50000"/>
              </a:spcBef>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）输出级采用互补对称式射极跟随器，以进行功率放大，提高带负载的能力。</a:t>
            </a:r>
            <a:endParaRPr lang="zh-CN" altLang="en-US" b="1"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left)">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wipe(left)">
                                      <p:cBhvr>
                                        <p:cTn id="12" dur="500"/>
                                        <p:tgtEl>
                                          <p:spTgt spid="348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0"/>
                                        </p:tgtEl>
                                        <p:attrNameLst>
                                          <p:attrName>style.visibility</p:attrName>
                                        </p:attrNameLst>
                                      </p:cBhvr>
                                      <p:to>
                                        <p:strVal val="visible"/>
                                      </p:to>
                                    </p:set>
                                    <p:animEffect transition="in" filter="wipe(left)">
                                      <p:cBhvr>
                                        <p:cTn id="17" dur="500"/>
                                        <p:tgtEl>
                                          <p:spTgt spid="348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wipe(up)">
                                      <p:cBhvr>
                                        <p:cTn id="22" dur="500"/>
                                        <p:tgtEl>
                                          <p:spTgt spid="348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4">
                                            <p:txEl>
                                              <p:pRg st="0" end="0"/>
                                            </p:txEl>
                                          </p:spTgt>
                                        </p:tgtEl>
                                        <p:attrNameLst>
                                          <p:attrName>style.visibility</p:attrName>
                                        </p:attrNameLst>
                                      </p:cBhvr>
                                      <p:to>
                                        <p:strVal val="visible"/>
                                      </p:to>
                                    </p:set>
                                    <p:animEffect transition="in" filter="wipe(left)">
                                      <p:cBhvr>
                                        <p:cTn id="27" dur="500"/>
                                        <p:tgtEl>
                                          <p:spTgt spid="3482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24">
                                            <p:txEl>
                                              <p:pRg st="1" end="1"/>
                                            </p:txEl>
                                          </p:spTgt>
                                        </p:tgtEl>
                                        <p:attrNameLst>
                                          <p:attrName>style.visibility</p:attrName>
                                        </p:attrNameLst>
                                      </p:cBhvr>
                                      <p:to>
                                        <p:strVal val="visible"/>
                                      </p:to>
                                    </p:set>
                                    <p:animEffect transition="in" filter="wipe(left)">
                                      <p:cBhvr>
                                        <p:cTn id="32" dur="500"/>
                                        <p:tgtEl>
                                          <p:spTgt spid="3482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24">
                                            <p:txEl>
                                              <p:pRg st="2" end="2"/>
                                            </p:txEl>
                                          </p:spTgt>
                                        </p:tgtEl>
                                        <p:attrNameLst>
                                          <p:attrName>style.visibility</p:attrName>
                                        </p:attrNameLst>
                                      </p:cBhvr>
                                      <p:to>
                                        <p:strVal val="visible"/>
                                      </p:to>
                                    </p:set>
                                    <p:animEffect transition="in" filter="wipe(left)">
                                      <p:cBhvr>
                                        <p:cTn id="37" dur="500"/>
                                        <p:tgtEl>
                                          <p:spTgt spid="348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utoUpdateAnimBg="0"/>
      <p:bldP spid="34820" grpId="0" autoUpdateAnimBg="0"/>
      <p:bldP spid="34824"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3182937" y="1842947"/>
            <a:ext cx="2870200" cy="1724659"/>
          </a:xfrm>
          <a:prstGeom prst="rect">
            <a:avLst/>
          </a:prstGeom>
          <a:solidFill>
            <a:srgbClr val="7030A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592637" y="95432"/>
            <a:ext cx="2365512" cy="1724659"/>
          </a:xfrm>
          <a:prstGeom prst="rect">
            <a:avLst/>
          </a:prstGeom>
          <a:solidFill>
            <a:srgbClr val="7030A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39" name="Text Box 3"/>
          <p:cNvSpPr txBox="1">
            <a:spLocks noChangeArrowheads="1"/>
          </p:cNvSpPr>
          <p:nvPr/>
        </p:nvSpPr>
        <p:spPr bwMode="auto">
          <a:xfrm>
            <a:off x="348621" y="3679828"/>
            <a:ext cx="8305800" cy="2870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nSpc>
                <a:spcPct val="130000"/>
              </a:lnSpc>
              <a:spcBef>
                <a:spcPct val="50000"/>
              </a:spcBef>
            </a:pPr>
            <a:r>
              <a:rPr lang="zh-CN" altLang="en-US" sz="2800" b="1" dirty="0">
                <a:latin typeface="华文楷体" panose="02010600040101010101" pitchFamily="2" charset="-122"/>
                <a:ea typeface="华文楷体" panose="02010600040101010101" pitchFamily="2" charset="-122"/>
              </a:rPr>
              <a:t>集成运放的电路符号如图所示。它有两个输入端，标“</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的输入端称为同相输入端，输入信号由此端输入时，输出信号与输入信号相位相同；标“－”的输入端称为反相输入端，输入信号由此端输入时，输出信号与输入信号相位相反。</a:t>
            </a:r>
            <a:endParaRPr lang="zh-CN" altLang="en-US" sz="2800" b="1" dirty="0">
              <a:latin typeface="华文楷体" panose="02010600040101010101" pitchFamily="2" charset="-122"/>
              <a:ea typeface="华文楷体" panose="02010600040101010101" pitchFamily="2" charset="-122"/>
            </a:endParaRPr>
          </a:p>
        </p:txBody>
      </p:sp>
      <p:grpSp>
        <p:nvGrpSpPr>
          <p:cNvPr id="2" name="组合 1"/>
          <p:cNvGrpSpPr/>
          <p:nvPr/>
        </p:nvGrpSpPr>
        <p:grpSpPr>
          <a:xfrm>
            <a:off x="668337" y="95432"/>
            <a:ext cx="7731125" cy="3187700"/>
            <a:chOff x="381000" y="3213100"/>
            <a:chExt cx="7731125" cy="3187700"/>
          </a:xfrm>
        </p:grpSpPr>
        <p:sp>
          <p:nvSpPr>
            <p:cNvPr id="14340" name="Text Box 4"/>
            <p:cNvSpPr txBox="1">
              <a:spLocks noChangeArrowheads="1"/>
            </p:cNvSpPr>
            <p:nvPr/>
          </p:nvSpPr>
          <p:spPr bwMode="auto">
            <a:xfrm>
              <a:off x="457200" y="5410200"/>
              <a:ext cx="1733550" cy="528638"/>
            </a:xfrm>
            <a:prstGeom prst="rect">
              <a:avLst/>
            </a:prstGeom>
            <a:solidFill>
              <a:srgbClr val="008000"/>
            </a:soli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FF99"/>
                  </a:solidFill>
                  <a:latin typeface="华文楷体" panose="02010600040101010101" pitchFamily="2" charset="-122"/>
                  <a:ea typeface="华文楷体" panose="02010600040101010101" pitchFamily="2" charset="-122"/>
                </a:rPr>
                <a:t>国际符号：</a:t>
              </a:r>
              <a:endParaRPr lang="zh-CN" altLang="en-US" sz="2800" b="1" dirty="0">
                <a:solidFill>
                  <a:srgbClr val="FFFF99"/>
                </a:solidFill>
                <a:latin typeface="华文楷体" panose="02010600040101010101" pitchFamily="2" charset="-122"/>
                <a:ea typeface="华文楷体" panose="02010600040101010101" pitchFamily="2" charset="-122"/>
              </a:endParaRPr>
            </a:p>
          </p:txBody>
        </p:sp>
        <p:grpSp>
          <p:nvGrpSpPr>
            <p:cNvPr id="14341" name="Group 5"/>
            <p:cNvGrpSpPr/>
            <p:nvPr/>
          </p:nvGrpSpPr>
          <p:grpSpPr bwMode="auto">
            <a:xfrm>
              <a:off x="2895600" y="5029200"/>
              <a:ext cx="2819400" cy="1371600"/>
              <a:chOff x="1839" y="2636"/>
              <a:chExt cx="2166" cy="1056"/>
            </a:xfrm>
          </p:grpSpPr>
          <p:sp>
            <p:nvSpPr>
              <p:cNvPr id="14342" name="Text Box 6"/>
              <p:cNvSpPr txBox="1">
                <a:spLocks noChangeArrowheads="1"/>
              </p:cNvSpPr>
              <p:nvPr/>
            </p:nvSpPr>
            <p:spPr bwMode="auto">
              <a:xfrm>
                <a:off x="2490" y="3179"/>
                <a:ext cx="432"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3200" b="1">
                    <a:solidFill>
                      <a:srgbClr val="FFFF99"/>
                    </a:solidFill>
                    <a:ea typeface="楷体_GB2312" pitchFamily="49" charset="-122"/>
                  </a:rPr>
                  <a:t>＋</a:t>
                </a:r>
                <a:endParaRPr lang="zh-CN" altLang="en-US" sz="3200" b="1">
                  <a:solidFill>
                    <a:srgbClr val="FFFF99"/>
                  </a:solidFill>
                  <a:ea typeface="楷体_GB2312" pitchFamily="49" charset="-122"/>
                </a:endParaRPr>
              </a:p>
            </p:txBody>
          </p:sp>
          <p:sp>
            <p:nvSpPr>
              <p:cNvPr id="14343" name="AutoShape 7"/>
              <p:cNvSpPr>
                <a:spLocks noChangeArrowheads="1"/>
              </p:cNvSpPr>
              <p:nvPr/>
            </p:nvSpPr>
            <p:spPr bwMode="auto">
              <a:xfrm rot="-16200000">
                <a:off x="2349" y="2756"/>
                <a:ext cx="1056" cy="816"/>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zh-CN" altLang="zh-CN">
                  <a:solidFill>
                    <a:srgbClr val="FFFF99"/>
                  </a:solidFill>
                </a:endParaRPr>
              </a:p>
            </p:txBody>
          </p:sp>
          <p:sp>
            <p:nvSpPr>
              <p:cNvPr id="14344" name="Line 8"/>
              <p:cNvSpPr>
                <a:spLocks noChangeShapeType="1"/>
              </p:cNvSpPr>
              <p:nvPr/>
            </p:nvSpPr>
            <p:spPr bwMode="auto">
              <a:xfrm>
                <a:off x="2181" y="2924"/>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5" name="Line 9"/>
              <p:cNvSpPr>
                <a:spLocks noChangeShapeType="1"/>
              </p:cNvSpPr>
              <p:nvPr/>
            </p:nvSpPr>
            <p:spPr bwMode="auto">
              <a:xfrm>
                <a:off x="2181" y="3452"/>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Text Box 10"/>
              <p:cNvSpPr txBox="1">
                <a:spLocks noChangeArrowheads="1"/>
              </p:cNvSpPr>
              <p:nvPr/>
            </p:nvSpPr>
            <p:spPr bwMode="auto">
              <a:xfrm>
                <a:off x="2470" y="2780"/>
                <a:ext cx="382"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3200" b="1" dirty="0">
                    <a:solidFill>
                      <a:srgbClr val="FFFF99"/>
                    </a:solidFill>
                    <a:ea typeface="楷体_GB2312" pitchFamily="49" charset="-122"/>
                  </a:rPr>
                  <a:t>－</a:t>
                </a:r>
                <a:endParaRPr lang="zh-CN" altLang="en-US" sz="3200" b="1" dirty="0">
                  <a:solidFill>
                    <a:srgbClr val="FFFF99"/>
                  </a:solidFill>
                  <a:ea typeface="楷体_GB2312" pitchFamily="49" charset="-122"/>
                </a:endParaRPr>
              </a:p>
            </p:txBody>
          </p:sp>
          <p:sp>
            <p:nvSpPr>
              <p:cNvPr id="14347" name="Line 11"/>
              <p:cNvSpPr>
                <a:spLocks noChangeShapeType="1"/>
              </p:cNvSpPr>
              <p:nvPr/>
            </p:nvSpPr>
            <p:spPr bwMode="auto">
              <a:xfrm>
                <a:off x="3285" y="3164"/>
                <a:ext cx="28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Text Box 12"/>
              <p:cNvSpPr txBox="1">
                <a:spLocks noChangeArrowheads="1"/>
              </p:cNvSpPr>
              <p:nvPr/>
            </p:nvSpPr>
            <p:spPr bwMode="auto">
              <a:xfrm>
                <a:off x="1845" y="2733"/>
                <a:ext cx="432" cy="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FFFF99"/>
                    </a:solidFill>
                    <a:ea typeface="楷体_GB2312" pitchFamily="49" charset="-122"/>
                  </a:rPr>
                  <a:t>u-</a:t>
                </a:r>
                <a:r>
                  <a:rPr lang="zh-CN" altLang="en-US" sz="3200" b="1" baseline="-25000">
                    <a:solidFill>
                      <a:srgbClr val="FFFF99"/>
                    </a:solidFill>
                    <a:ea typeface="楷体_GB2312" pitchFamily="49" charset="-122"/>
                  </a:rPr>
                  <a:t>－</a:t>
                </a:r>
                <a:endParaRPr lang="zh-CN" altLang="en-US" sz="3200" b="1" baseline="-25000">
                  <a:solidFill>
                    <a:srgbClr val="FFFF99"/>
                  </a:solidFill>
                  <a:ea typeface="楷体_GB2312" pitchFamily="49" charset="-122"/>
                </a:endParaRPr>
              </a:p>
            </p:txBody>
          </p:sp>
          <p:sp>
            <p:nvSpPr>
              <p:cNvPr id="14349" name="Text Box 13"/>
              <p:cNvSpPr txBox="1">
                <a:spLocks noChangeArrowheads="1"/>
              </p:cNvSpPr>
              <p:nvPr/>
            </p:nvSpPr>
            <p:spPr bwMode="auto">
              <a:xfrm>
                <a:off x="1839" y="3185"/>
                <a:ext cx="528"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dirty="0">
                    <a:solidFill>
                      <a:srgbClr val="FFFF99"/>
                    </a:solidFill>
                    <a:ea typeface="楷体_GB2312" pitchFamily="49" charset="-122"/>
                  </a:rPr>
                  <a:t>u</a:t>
                </a:r>
                <a:r>
                  <a:rPr lang="en-US" altLang="zh-CN" sz="3200" b="1" baseline="-25000" dirty="0">
                    <a:solidFill>
                      <a:srgbClr val="FFFF99"/>
                    </a:solidFill>
                    <a:ea typeface="楷体_GB2312" pitchFamily="49" charset="-122"/>
                  </a:rPr>
                  <a:t>+      </a:t>
                </a:r>
                <a:endParaRPr lang="en-US" altLang="zh-CN" sz="3200" b="1" dirty="0">
                  <a:solidFill>
                    <a:srgbClr val="FFFF99"/>
                  </a:solidFill>
                  <a:ea typeface="楷体_GB2312" pitchFamily="49" charset="-122"/>
                </a:endParaRPr>
              </a:p>
            </p:txBody>
          </p:sp>
          <p:sp>
            <p:nvSpPr>
              <p:cNvPr id="14350" name="Text Box 14"/>
              <p:cNvSpPr txBox="1">
                <a:spLocks noChangeArrowheads="1"/>
              </p:cNvSpPr>
              <p:nvPr/>
            </p:nvSpPr>
            <p:spPr bwMode="auto">
              <a:xfrm>
                <a:off x="3574" y="2942"/>
                <a:ext cx="431"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200" b="1">
                    <a:solidFill>
                      <a:srgbClr val="FFFF99"/>
                    </a:solidFill>
                    <a:ea typeface="楷体_GB2312" pitchFamily="49" charset="-122"/>
                  </a:rPr>
                  <a:t>u</a:t>
                </a:r>
                <a:r>
                  <a:rPr lang="en-US" altLang="zh-CN" sz="3200" b="1" baseline="-25000">
                    <a:solidFill>
                      <a:srgbClr val="FFFF99"/>
                    </a:solidFill>
                    <a:ea typeface="楷体_GB2312" pitchFamily="49" charset="-122"/>
                  </a:rPr>
                  <a:t>o</a:t>
                </a:r>
                <a:endParaRPr lang="en-US" altLang="zh-CN" sz="3200" b="1">
                  <a:solidFill>
                    <a:srgbClr val="FFFF99"/>
                  </a:solidFill>
                  <a:ea typeface="楷体_GB2312" pitchFamily="49" charset="-122"/>
                </a:endParaRPr>
              </a:p>
            </p:txBody>
          </p:sp>
        </p:grpSp>
        <p:sp>
          <p:nvSpPr>
            <p:cNvPr id="14351" name="Text Box 15"/>
            <p:cNvSpPr txBox="1">
              <a:spLocks noChangeArrowheads="1"/>
            </p:cNvSpPr>
            <p:nvPr/>
          </p:nvSpPr>
          <p:spPr bwMode="auto">
            <a:xfrm>
              <a:off x="381000" y="3657600"/>
              <a:ext cx="1733550" cy="528638"/>
            </a:xfrm>
            <a:prstGeom prst="rect">
              <a:avLst/>
            </a:prstGeom>
            <a:solidFill>
              <a:srgbClr val="008000"/>
            </a:solidFill>
            <a:ln w="9525">
              <a:solidFill>
                <a:srgbClr val="00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FF99"/>
                  </a:solidFill>
                  <a:latin typeface="华文楷体" panose="02010600040101010101" pitchFamily="2" charset="-122"/>
                  <a:ea typeface="华文楷体" panose="02010600040101010101" pitchFamily="2" charset="-122"/>
                </a:rPr>
                <a:t>国内符号：</a:t>
              </a:r>
              <a:endParaRPr lang="zh-CN" altLang="en-US" sz="2800" b="1" dirty="0">
                <a:solidFill>
                  <a:srgbClr val="FFFF99"/>
                </a:solidFill>
                <a:latin typeface="华文楷体" panose="02010600040101010101" pitchFamily="2" charset="-122"/>
                <a:ea typeface="华文楷体" panose="02010600040101010101" pitchFamily="2" charset="-122"/>
              </a:endParaRPr>
            </a:p>
          </p:txBody>
        </p:sp>
        <p:grpSp>
          <p:nvGrpSpPr>
            <p:cNvPr id="14352" name="Group 16"/>
            <p:cNvGrpSpPr/>
            <p:nvPr/>
          </p:nvGrpSpPr>
          <p:grpSpPr bwMode="auto">
            <a:xfrm>
              <a:off x="2339975" y="3213100"/>
              <a:ext cx="5772150" cy="1397000"/>
              <a:chOff x="1044" y="1196"/>
              <a:chExt cx="3636" cy="880"/>
            </a:xfrm>
          </p:grpSpPr>
          <p:grpSp>
            <p:nvGrpSpPr>
              <p:cNvPr id="14353" name="Group 17"/>
              <p:cNvGrpSpPr/>
              <p:nvPr/>
            </p:nvGrpSpPr>
            <p:grpSpPr bwMode="auto">
              <a:xfrm>
                <a:off x="2472" y="1196"/>
                <a:ext cx="1200" cy="880"/>
                <a:chOff x="2280" y="1004"/>
                <a:chExt cx="1200" cy="880"/>
              </a:xfrm>
            </p:grpSpPr>
            <p:sp>
              <p:nvSpPr>
                <p:cNvPr id="14354" name="Rectangle 18"/>
                <p:cNvSpPr>
                  <a:spLocks noChangeArrowheads="1"/>
                </p:cNvSpPr>
                <p:nvPr/>
              </p:nvSpPr>
              <p:spPr bwMode="auto">
                <a:xfrm>
                  <a:off x="2520" y="1068"/>
                  <a:ext cx="720" cy="816"/>
                </a:xfrm>
                <a:prstGeom prst="rect">
                  <a:avLst/>
                </a:prstGeom>
                <a:noFill/>
                <a:ln w="381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Text Box 19"/>
                <p:cNvSpPr txBox="1">
                  <a:spLocks noChangeArrowheads="1"/>
                </p:cNvSpPr>
                <p:nvPr/>
              </p:nvSpPr>
              <p:spPr bwMode="auto">
                <a:xfrm>
                  <a:off x="2448" y="1116"/>
                  <a:ext cx="28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3200" b="1" dirty="0">
                      <a:solidFill>
                        <a:srgbClr val="FFFF99"/>
                      </a:solidFill>
                      <a:ea typeface="楷体_GB2312" pitchFamily="49" charset="-122"/>
                    </a:rPr>
                    <a:t>－</a:t>
                  </a:r>
                  <a:endParaRPr lang="zh-CN" altLang="en-US" sz="3200" b="1" dirty="0">
                    <a:solidFill>
                      <a:srgbClr val="FFFF99"/>
                    </a:solidFill>
                    <a:ea typeface="楷体_GB2312" pitchFamily="49" charset="-122"/>
                  </a:endParaRPr>
                </a:p>
              </p:txBody>
            </p:sp>
            <p:sp>
              <p:nvSpPr>
                <p:cNvPr id="14356" name="Text Box 20"/>
                <p:cNvSpPr txBox="1">
                  <a:spLocks noChangeArrowheads="1"/>
                </p:cNvSpPr>
                <p:nvPr/>
              </p:nvSpPr>
              <p:spPr bwMode="auto">
                <a:xfrm>
                  <a:off x="2943" y="1279"/>
                  <a:ext cx="48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3200" b="1">
                      <a:solidFill>
                        <a:srgbClr val="FFFF99"/>
                      </a:solidFill>
                      <a:ea typeface="楷体_GB2312" pitchFamily="49" charset="-122"/>
                    </a:rPr>
                    <a:t>＋</a:t>
                  </a:r>
                  <a:endParaRPr lang="zh-CN" altLang="en-US" sz="3200" b="1">
                    <a:solidFill>
                      <a:srgbClr val="FFFF99"/>
                    </a:solidFill>
                    <a:ea typeface="楷体_GB2312" pitchFamily="49" charset="-122"/>
                  </a:endParaRPr>
                </a:p>
              </p:txBody>
            </p:sp>
            <p:sp>
              <p:nvSpPr>
                <p:cNvPr id="14357" name="Text Box 21"/>
                <p:cNvSpPr txBox="1">
                  <a:spLocks noChangeArrowheads="1"/>
                </p:cNvSpPr>
                <p:nvPr/>
              </p:nvSpPr>
              <p:spPr bwMode="auto">
                <a:xfrm>
                  <a:off x="2436" y="1452"/>
                  <a:ext cx="48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3200" b="1">
                      <a:solidFill>
                        <a:srgbClr val="FFFF99"/>
                      </a:solidFill>
                      <a:ea typeface="楷体_GB2312" pitchFamily="49" charset="-122"/>
                    </a:rPr>
                    <a:t>＋</a:t>
                  </a:r>
                  <a:endParaRPr lang="zh-CN" altLang="en-US" sz="3200" b="1">
                    <a:solidFill>
                      <a:srgbClr val="FFFF99"/>
                    </a:solidFill>
                    <a:ea typeface="楷体_GB2312" pitchFamily="49" charset="-122"/>
                  </a:endParaRPr>
                </a:p>
              </p:txBody>
            </p:sp>
            <p:sp>
              <p:nvSpPr>
                <p:cNvPr id="14358" name="Line 22"/>
                <p:cNvSpPr>
                  <a:spLocks noChangeShapeType="1"/>
                </p:cNvSpPr>
                <p:nvPr/>
              </p:nvSpPr>
              <p:spPr bwMode="auto">
                <a:xfrm>
                  <a:off x="2280" y="1308"/>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Line 23"/>
                <p:cNvSpPr>
                  <a:spLocks noChangeShapeType="1"/>
                </p:cNvSpPr>
                <p:nvPr/>
              </p:nvSpPr>
              <p:spPr bwMode="auto">
                <a:xfrm>
                  <a:off x="2280" y="1644"/>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0" name="Line 24"/>
                <p:cNvSpPr>
                  <a:spLocks noChangeShapeType="1"/>
                </p:cNvSpPr>
                <p:nvPr/>
              </p:nvSpPr>
              <p:spPr bwMode="auto">
                <a:xfrm>
                  <a:off x="3240" y="1465"/>
                  <a:ext cx="24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61" name="Group 25"/>
                <p:cNvGrpSpPr/>
                <p:nvPr/>
              </p:nvGrpSpPr>
              <p:grpSpPr bwMode="auto">
                <a:xfrm>
                  <a:off x="2670" y="1004"/>
                  <a:ext cx="645" cy="365"/>
                  <a:chOff x="1764" y="2657"/>
                  <a:chExt cx="645" cy="365"/>
                </a:xfrm>
              </p:grpSpPr>
              <p:sp>
                <p:nvSpPr>
                  <p:cNvPr id="14362" name="Text Box 26"/>
                  <p:cNvSpPr txBox="1">
                    <a:spLocks noChangeArrowheads="1"/>
                  </p:cNvSpPr>
                  <p:nvPr/>
                </p:nvSpPr>
                <p:spPr bwMode="auto">
                  <a:xfrm>
                    <a:off x="2104" y="2657"/>
                    <a:ext cx="30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zh-CN" altLang="zh-CN" sz="3200" b="1">
                      <a:ea typeface="楷体_GB2312" pitchFamily="49" charset="-122"/>
                      <a:sym typeface="Symbol" panose="05050102010706020507" pitchFamily="18" charset="2"/>
                    </a:endParaRPr>
                  </a:p>
                </p:txBody>
              </p:sp>
              <p:sp>
                <p:nvSpPr>
                  <p:cNvPr id="14363" name="Text Box 27"/>
                  <p:cNvSpPr txBox="1">
                    <a:spLocks noChangeArrowheads="1"/>
                  </p:cNvSpPr>
                  <p:nvPr/>
                </p:nvSpPr>
                <p:spPr bwMode="auto">
                  <a:xfrm rot="-5400000">
                    <a:off x="1753" y="2668"/>
                    <a:ext cx="355"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3200" rIns="90000" bIns="0">
                    <a:spAutoFit/>
                  </a:bodyPr>
                  <a:lstStyle/>
                  <a:p>
                    <a:pPr eaLnBrk="0" hangingPunct="0">
                      <a:spcBef>
                        <a:spcPct val="50000"/>
                      </a:spcBef>
                    </a:pPr>
                    <a:r>
                      <a:rPr lang="en-US" altLang="zh-CN" sz="3200" b="1" dirty="0">
                        <a:solidFill>
                          <a:srgbClr val="FFFF99"/>
                        </a:solidFill>
                        <a:ea typeface="楷体_GB2312" pitchFamily="49" charset="-122"/>
                        <a:sym typeface="Symbol" panose="05050102010706020507" pitchFamily="18" charset="2"/>
                      </a:rPr>
                      <a:t></a:t>
                    </a:r>
                    <a:endParaRPr lang="en-US" altLang="zh-CN" sz="3200" b="1" dirty="0">
                      <a:solidFill>
                        <a:srgbClr val="FFFF99"/>
                      </a:solidFill>
                      <a:ea typeface="楷体_GB2312" pitchFamily="49" charset="-122"/>
                      <a:sym typeface="Symbol" panose="05050102010706020507" pitchFamily="18" charset="2"/>
                    </a:endParaRPr>
                  </a:p>
                </p:txBody>
              </p:sp>
            </p:grpSp>
            <p:sp>
              <p:nvSpPr>
                <p:cNvPr id="14364" name="Text Box 28"/>
                <p:cNvSpPr txBox="1">
                  <a:spLocks noChangeArrowheads="1"/>
                </p:cNvSpPr>
                <p:nvPr/>
              </p:nvSpPr>
              <p:spPr bwMode="auto">
                <a:xfrm>
                  <a:off x="2904" y="1008"/>
                  <a:ext cx="36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600" b="1">
                      <a:solidFill>
                        <a:srgbClr val="FFFF99"/>
                      </a:solidFill>
                      <a:ea typeface="楷体_GB2312" pitchFamily="49" charset="-122"/>
                      <a:sym typeface="Math C" pitchFamily="2" charset="2"/>
                    </a:rPr>
                    <a:t>∞</a:t>
                  </a:r>
                  <a:endParaRPr lang="en-US" altLang="zh-CN" sz="3600" b="1">
                    <a:solidFill>
                      <a:srgbClr val="FFFF99"/>
                    </a:solidFill>
                    <a:ea typeface="楷体_GB2312" pitchFamily="49" charset="-122"/>
                  </a:endParaRPr>
                </a:p>
              </p:txBody>
            </p:sp>
          </p:grpSp>
          <p:sp>
            <p:nvSpPr>
              <p:cNvPr id="14365" name="Text Box 29"/>
              <p:cNvSpPr txBox="1">
                <a:spLocks noChangeArrowheads="1"/>
              </p:cNvSpPr>
              <p:nvPr/>
            </p:nvSpPr>
            <p:spPr bwMode="auto">
              <a:xfrm>
                <a:off x="1044" y="1260"/>
                <a:ext cx="15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反相输入端 </a:t>
                </a:r>
                <a:r>
                  <a:rPr lang="en-US" altLang="zh-CN" sz="3200" b="1" dirty="0">
                    <a:ea typeface="楷体_GB2312" pitchFamily="49" charset="-122"/>
                  </a:rPr>
                  <a:t>u</a:t>
                </a:r>
                <a:r>
                  <a:rPr lang="zh-CN" altLang="en-US" sz="3200" b="1" baseline="-25000" dirty="0">
                    <a:ea typeface="楷体_GB2312" pitchFamily="49" charset="-122"/>
                  </a:rPr>
                  <a:t>－</a:t>
                </a:r>
                <a:endParaRPr lang="zh-CN" altLang="en-US" sz="3200" b="1" baseline="-25000" dirty="0">
                  <a:ea typeface="楷体_GB2312" pitchFamily="49" charset="-122"/>
                </a:endParaRPr>
              </a:p>
            </p:txBody>
          </p:sp>
          <p:sp>
            <p:nvSpPr>
              <p:cNvPr id="14366" name="Text Box 30"/>
              <p:cNvSpPr txBox="1">
                <a:spLocks noChangeArrowheads="1"/>
              </p:cNvSpPr>
              <p:nvPr/>
            </p:nvSpPr>
            <p:spPr bwMode="auto">
              <a:xfrm>
                <a:off x="1068" y="1632"/>
                <a:ext cx="13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同相输入端 </a:t>
                </a:r>
                <a:r>
                  <a:rPr lang="en-US" altLang="zh-CN" sz="3200" b="1" dirty="0">
                    <a:ea typeface="楷体_GB2312" pitchFamily="49" charset="-122"/>
                  </a:rPr>
                  <a:t>u</a:t>
                </a:r>
                <a:r>
                  <a:rPr lang="en-US" altLang="zh-CN" sz="3200" b="1" baseline="-25000" dirty="0">
                    <a:ea typeface="楷体_GB2312" pitchFamily="49" charset="-122"/>
                  </a:rPr>
                  <a:t>+ </a:t>
                </a:r>
                <a:endParaRPr lang="en-US" altLang="zh-CN" sz="3200" b="1" baseline="-25000" dirty="0">
                  <a:ea typeface="楷体_GB2312" pitchFamily="49" charset="-122"/>
                </a:endParaRPr>
              </a:p>
            </p:txBody>
          </p:sp>
          <p:sp>
            <p:nvSpPr>
              <p:cNvPr id="14367" name="Text Box 31"/>
              <p:cNvSpPr txBox="1">
                <a:spLocks noChangeArrowheads="1"/>
              </p:cNvSpPr>
              <p:nvPr/>
            </p:nvSpPr>
            <p:spPr bwMode="auto">
              <a:xfrm>
                <a:off x="3708" y="1452"/>
                <a:ext cx="9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输出端 </a:t>
                </a:r>
                <a:r>
                  <a:rPr lang="en-US" altLang="zh-CN" sz="3200" b="1" dirty="0" err="1">
                    <a:ea typeface="楷体_GB2312" pitchFamily="49" charset="-122"/>
                  </a:rPr>
                  <a:t>u</a:t>
                </a:r>
                <a:r>
                  <a:rPr lang="en-US" altLang="zh-CN" sz="3200" b="1" baseline="-25000" dirty="0" err="1">
                    <a:ea typeface="楷体_GB2312" pitchFamily="49" charset="-122"/>
                  </a:rPr>
                  <a:t>o</a:t>
                </a:r>
                <a:endParaRPr lang="en-US" altLang="zh-CN" sz="3200" b="1" baseline="-25000" dirty="0">
                  <a:ea typeface="楷体_GB2312"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strips(downLeft)">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a:off x="5313363" y="4232275"/>
            <a:ext cx="1123950" cy="609600"/>
          </a:xfrm>
          <a:prstGeom prst="wedgeRectCallout">
            <a:avLst>
              <a:gd name="adj1" fmla="val -95764"/>
              <a:gd name="adj2" fmla="val -67449"/>
            </a:avLst>
          </a:prstGeom>
          <a:solidFill>
            <a:srgbClr val="FFFFFF"/>
          </a:solidFill>
          <a:ln w="9525">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lang="zh-CN" altLang="en-US" sz="2000">
              <a:solidFill>
                <a:schemeClr val="bg2"/>
              </a:solidFill>
              <a:latin typeface="Times New Roman" panose="02020603050405020304" pitchFamily="18" charset="0"/>
            </a:endParaRPr>
          </a:p>
        </p:txBody>
      </p:sp>
      <p:sp>
        <p:nvSpPr>
          <p:cNvPr id="9219" name="Line 3"/>
          <p:cNvSpPr>
            <a:spLocks noChangeShapeType="1"/>
          </p:cNvSpPr>
          <p:nvPr/>
        </p:nvSpPr>
        <p:spPr bwMode="auto">
          <a:xfrm>
            <a:off x="3998913" y="2632075"/>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0" name="Text Box 4"/>
          <p:cNvSpPr txBox="1">
            <a:spLocks noChangeArrowheads="1"/>
          </p:cNvSpPr>
          <p:nvPr/>
        </p:nvSpPr>
        <p:spPr bwMode="auto">
          <a:xfrm>
            <a:off x="1116013" y="476250"/>
            <a:ext cx="28384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600" b="1" dirty="0">
                <a:solidFill>
                  <a:srgbClr val="FF0000"/>
                </a:solidFill>
                <a:latin typeface="华文楷体" panose="02010600040101010101" pitchFamily="2" charset="-122"/>
                <a:ea typeface="华文楷体" panose="02010600040101010101" pitchFamily="2" charset="-122"/>
              </a:rPr>
              <a:t>运算放大器的符号</a:t>
            </a:r>
            <a:endParaRPr lang="zh-CN" altLang="en-US" sz="2600" b="1" dirty="0">
              <a:solidFill>
                <a:srgbClr val="FF0000"/>
              </a:solidFill>
              <a:latin typeface="华文楷体" panose="02010600040101010101" pitchFamily="2" charset="-122"/>
              <a:ea typeface="华文楷体" panose="02010600040101010101" pitchFamily="2" charset="-122"/>
            </a:endParaRPr>
          </a:p>
        </p:txBody>
      </p:sp>
      <p:grpSp>
        <p:nvGrpSpPr>
          <p:cNvPr id="2" name="Group 5"/>
          <p:cNvGrpSpPr/>
          <p:nvPr/>
        </p:nvGrpSpPr>
        <p:grpSpPr bwMode="auto">
          <a:xfrm>
            <a:off x="1979613" y="2422525"/>
            <a:ext cx="1371600" cy="838200"/>
            <a:chOff x="0" y="36"/>
            <a:chExt cx="864" cy="528"/>
          </a:xfrm>
        </p:grpSpPr>
        <p:sp>
          <p:nvSpPr>
            <p:cNvPr id="9261" name="AutoShape 6"/>
            <p:cNvSpPr>
              <a:spLocks noChangeArrowheads="1"/>
            </p:cNvSpPr>
            <p:nvPr/>
          </p:nvSpPr>
          <p:spPr bwMode="auto">
            <a:xfrm>
              <a:off x="0" y="36"/>
              <a:ext cx="864" cy="528"/>
            </a:xfrm>
            <a:prstGeom prst="wedgeRoundRectCallout">
              <a:avLst>
                <a:gd name="adj1" fmla="val 89931"/>
                <a:gd name="adj2" fmla="val 104926"/>
                <a:gd name="adj3" fmla="val 16667"/>
              </a:avLst>
            </a:prstGeom>
            <a:solidFill>
              <a:srgbClr val="FFFFCC"/>
            </a:solidFill>
            <a:ln w="12700">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000" b="0">
                <a:solidFill>
                  <a:srgbClr val="9900CC"/>
                </a:solidFill>
                <a:latin typeface="Times New Roman" panose="02020603050405020304" pitchFamily="18" charset="0"/>
              </a:endParaRPr>
            </a:p>
          </p:txBody>
        </p:sp>
        <p:sp>
          <p:nvSpPr>
            <p:cNvPr id="9262" name="Text Box 7"/>
            <p:cNvSpPr txBox="1">
              <a:spLocks noChangeArrowheads="1"/>
            </p:cNvSpPr>
            <p:nvPr/>
          </p:nvSpPr>
          <p:spPr bwMode="auto">
            <a:xfrm>
              <a:off x="118" y="75"/>
              <a:ext cx="60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dirty="0">
                  <a:solidFill>
                    <a:srgbClr val="9900CC"/>
                  </a:solidFill>
                  <a:latin typeface="华文楷体" panose="02010600040101010101" pitchFamily="2" charset="-122"/>
                  <a:ea typeface="华文楷体" panose="02010600040101010101" pitchFamily="2" charset="-122"/>
                </a:rPr>
                <a:t>反相</a:t>
              </a:r>
              <a:endParaRPr lang="zh-CN" altLang="en-US" sz="2000" b="1" dirty="0">
                <a:solidFill>
                  <a:srgbClr val="9900CC"/>
                </a:solidFill>
                <a:latin typeface="华文楷体" panose="02010600040101010101" pitchFamily="2" charset="-122"/>
                <a:ea typeface="华文楷体" panose="02010600040101010101" pitchFamily="2" charset="-122"/>
              </a:endParaRPr>
            </a:p>
            <a:p>
              <a:pPr algn="ctr" eaLnBrk="1" hangingPunct="1">
                <a:spcBef>
                  <a:spcPct val="0"/>
                </a:spcBef>
                <a:buFontTx/>
                <a:buNone/>
              </a:pPr>
              <a:r>
                <a:rPr lang="zh-CN" altLang="en-US" sz="2000" b="1" dirty="0">
                  <a:solidFill>
                    <a:srgbClr val="9900CC"/>
                  </a:solidFill>
                  <a:latin typeface="华文楷体" panose="02010600040101010101" pitchFamily="2" charset="-122"/>
                  <a:ea typeface="华文楷体" panose="02010600040101010101" pitchFamily="2" charset="-122"/>
                </a:rPr>
                <a:t>输入端</a:t>
              </a:r>
              <a:endParaRPr lang="zh-CN" altLang="en-US" sz="2000" b="1" dirty="0">
                <a:solidFill>
                  <a:srgbClr val="9900CC"/>
                </a:solidFill>
                <a:latin typeface="华文楷体" panose="02010600040101010101" pitchFamily="2" charset="-122"/>
                <a:ea typeface="华文楷体" panose="02010600040101010101" pitchFamily="2" charset="-122"/>
              </a:endParaRPr>
            </a:p>
          </p:txBody>
        </p:sp>
      </p:grpSp>
      <p:grpSp>
        <p:nvGrpSpPr>
          <p:cNvPr id="9222" name="Group 8"/>
          <p:cNvGrpSpPr/>
          <p:nvPr/>
        </p:nvGrpSpPr>
        <p:grpSpPr bwMode="auto">
          <a:xfrm>
            <a:off x="2892866" y="3075275"/>
            <a:ext cx="3333750" cy="1603375"/>
            <a:chOff x="0" y="0"/>
            <a:chExt cx="2100" cy="1010"/>
          </a:xfrm>
        </p:grpSpPr>
        <p:sp>
          <p:nvSpPr>
            <p:cNvPr id="9242" name="Text Box 9"/>
            <p:cNvSpPr txBox="1">
              <a:spLocks noChangeArrowheads="1"/>
            </p:cNvSpPr>
            <p:nvPr/>
          </p:nvSpPr>
          <p:spPr bwMode="auto">
            <a:xfrm>
              <a:off x="1656" y="254"/>
              <a:ext cx="44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i="1">
                  <a:latin typeface="Times New Roman" panose="02020603050405020304" pitchFamily="18" charset="0"/>
                </a:rPr>
                <a:t>u</a:t>
              </a:r>
              <a:r>
                <a:rPr lang="en-US" altLang="zh-CN" sz="2000" baseline="-25000">
                  <a:latin typeface="Times New Roman" panose="02020603050405020304" pitchFamily="18" charset="0"/>
                </a:rPr>
                <a:t>O</a:t>
              </a:r>
              <a:endParaRPr lang="en-US" altLang="zh-CN" sz="2000">
                <a:latin typeface="Times New Roman" panose="02020603050405020304" pitchFamily="18" charset="0"/>
              </a:endParaRPr>
            </a:p>
          </p:txBody>
        </p:sp>
        <p:sp>
          <p:nvSpPr>
            <p:cNvPr id="9243" name="Text Box 10"/>
            <p:cNvSpPr txBox="1">
              <a:spLocks noChangeArrowheads="1"/>
            </p:cNvSpPr>
            <p:nvPr/>
          </p:nvSpPr>
          <p:spPr bwMode="auto">
            <a:xfrm>
              <a:off x="206" y="121"/>
              <a:ext cx="1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000">
                <a:solidFill>
                  <a:schemeClr val="bg2"/>
                </a:solidFill>
                <a:latin typeface="Times New Roman" panose="02020603050405020304" pitchFamily="18" charset="0"/>
              </a:endParaRPr>
            </a:p>
          </p:txBody>
        </p:sp>
        <p:graphicFrame>
          <p:nvGraphicFramePr>
            <p:cNvPr id="9244" name="Object 11"/>
            <p:cNvGraphicFramePr>
              <a:graphicFrameLocks noChangeAspect="1"/>
            </p:cNvGraphicFramePr>
            <p:nvPr/>
          </p:nvGraphicFramePr>
          <p:xfrm>
            <a:off x="1008" y="204"/>
            <a:ext cx="120" cy="264"/>
          </p:xfrm>
          <a:graphic>
            <a:graphicData uri="http://schemas.openxmlformats.org/presentationml/2006/ole">
              <mc:AlternateContent xmlns:mc="http://schemas.openxmlformats.org/markup-compatibility/2006">
                <mc:Choice xmlns:v="urn:schemas-microsoft-com:vml" Requires="v">
                  <p:oleObj spid="_x0000_s18433" name="" r:id="rId1" imgW="4572000" imgH="10058400" progId="Equation.3">
                    <p:embed/>
                  </p:oleObj>
                </mc:Choice>
                <mc:Fallback>
                  <p:oleObj name="" r:id="rId1" imgW="4572000" imgH="10058400" progId="Equation.3">
                    <p:embed/>
                    <p:pic>
                      <p:nvPicPr>
                        <p:cNvPr id="0" name="图片 18432"/>
                        <p:cNvPicPr>
                          <a:picLocks noChangeAspect="1"/>
                        </p:cNvPicPr>
                        <p:nvPr/>
                      </p:nvPicPr>
                      <p:blipFill>
                        <a:blip r:embed="rId2"/>
                        <a:stretch>
                          <a:fillRect/>
                        </a:stretch>
                      </p:blipFill>
                      <p:spPr>
                        <a:xfrm>
                          <a:off x="1008" y="204"/>
                          <a:ext cx="120" cy="264"/>
                        </a:xfrm>
                        <a:prstGeom prst="rect">
                          <a:avLst/>
                        </a:prstGeom>
                        <a:noFill/>
                        <a:ln w="9525">
                          <a:noFill/>
                        </a:ln>
                      </p:spPr>
                    </p:pic>
                  </p:oleObj>
                </mc:Fallback>
              </mc:AlternateContent>
            </a:graphicData>
          </a:graphic>
        </p:graphicFrame>
        <p:sp>
          <p:nvSpPr>
            <p:cNvPr id="9245" name="Line 12"/>
            <p:cNvSpPr>
              <a:spLocks noChangeShapeType="1"/>
            </p:cNvSpPr>
            <p:nvPr/>
          </p:nvSpPr>
          <p:spPr bwMode="auto">
            <a:xfrm>
              <a:off x="109" y="456"/>
              <a:ext cx="528"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6" name="Line 13"/>
            <p:cNvSpPr>
              <a:spLocks noChangeShapeType="1"/>
            </p:cNvSpPr>
            <p:nvPr/>
          </p:nvSpPr>
          <p:spPr bwMode="auto">
            <a:xfrm>
              <a:off x="157" y="816"/>
              <a:ext cx="480"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7" name="Line 14"/>
            <p:cNvSpPr>
              <a:spLocks noChangeShapeType="1"/>
            </p:cNvSpPr>
            <p:nvPr/>
          </p:nvSpPr>
          <p:spPr bwMode="auto">
            <a:xfrm>
              <a:off x="1381" y="624"/>
              <a:ext cx="456"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Oval 15"/>
            <p:cNvSpPr>
              <a:spLocks noChangeArrowheads="1"/>
            </p:cNvSpPr>
            <p:nvPr/>
          </p:nvSpPr>
          <p:spPr bwMode="auto">
            <a:xfrm>
              <a:off x="84" y="408"/>
              <a:ext cx="72" cy="72"/>
            </a:xfrm>
            <a:prstGeom prst="ellipse">
              <a:avLst/>
            </a:prstGeom>
            <a:solidFill>
              <a:srgbClr val="CCFFFF"/>
            </a:solidFill>
            <a:ln w="2857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9249" name="Oval 16"/>
            <p:cNvSpPr>
              <a:spLocks noChangeArrowheads="1"/>
            </p:cNvSpPr>
            <p:nvPr/>
          </p:nvSpPr>
          <p:spPr bwMode="auto">
            <a:xfrm>
              <a:off x="84" y="768"/>
              <a:ext cx="72" cy="72"/>
            </a:xfrm>
            <a:prstGeom prst="ellipse">
              <a:avLst/>
            </a:prstGeom>
            <a:solidFill>
              <a:srgbClr val="CCFFFF"/>
            </a:solidFill>
            <a:ln w="2857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9250" name="Oval 17"/>
            <p:cNvSpPr>
              <a:spLocks noChangeArrowheads="1"/>
            </p:cNvSpPr>
            <p:nvPr/>
          </p:nvSpPr>
          <p:spPr bwMode="auto">
            <a:xfrm>
              <a:off x="1776" y="588"/>
              <a:ext cx="72" cy="72"/>
            </a:xfrm>
            <a:prstGeom prst="ellipse">
              <a:avLst/>
            </a:prstGeom>
            <a:solidFill>
              <a:srgbClr val="CCFFFF"/>
            </a:solidFill>
            <a:ln w="2857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9251" name="Rectangle 18"/>
            <p:cNvSpPr>
              <a:spLocks noChangeArrowheads="1"/>
            </p:cNvSpPr>
            <p:nvPr/>
          </p:nvSpPr>
          <p:spPr bwMode="auto">
            <a:xfrm>
              <a:off x="649" y="0"/>
              <a:ext cx="720" cy="984"/>
            </a:xfrm>
            <a:prstGeom prst="rect">
              <a:avLst/>
            </a:prstGeom>
            <a:solidFill>
              <a:srgbClr val="FEFFEB"/>
            </a:solidFill>
            <a:ln w="38100">
              <a:solidFill>
                <a:schemeClr val="accent2"/>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Tx/>
                <a:buNone/>
              </a:pPr>
              <a:endParaRPr lang="zh-CN" altLang="en-US" sz="2000" b="0" i="1">
                <a:solidFill>
                  <a:schemeClr val="accent2"/>
                </a:solidFill>
                <a:latin typeface="Times New Roman" panose="02020603050405020304" pitchFamily="18" charset="0"/>
              </a:endParaRPr>
            </a:p>
          </p:txBody>
        </p:sp>
        <p:sp>
          <p:nvSpPr>
            <p:cNvPr id="9253" name="AutoShape 20"/>
            <p:cNvSpPr>
              <a:spLocks noChangeArrowheads="1"/>
            </p:cNvSpPr>
            <p:nvPr/>
          </p:nvSpPr>
          <p:spPr bwMode="auto">
            <a:xfrm rot="-5400000">
              <a:off x="810" y="186"/>
              <a:ext cx="156" cy="120"/>
            </a:xfrm>
            <a:prstGeom prst="flowChartMerge">
              <a:avLst/>
            </a:prstGeom>
            <a:solidFill>
              <a:srgbClr val="CCFFCC"/>
            </a:solidFill>
            <a:ln w="9525">
              <a:solidFill>
                <a:srgbClr val="00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nvGrpSpPr>
            <p:cNvPr id="9254" name="Group 21"/>
            <p:cNvGrpSpPr/>
            <p:nvPr/>
          </p:nvGrpSpPr>
          <p:grpSpPr bwMode="auto">
            <a:xfrm>
              <a:off x="984" y="192"/>
              <a:ext cx="240" cy="96"/>
              <a:chOff x="0" y="0"/>
              <a:chExt cx="384" cy="240"/>
            </a:xfrm>
          </p:grpSpPr>
          <p:sp>
            <p:nvSpPr>
              <p:cNvPr id="9259" name="Oval 22"/>
              <p:cNvSpPr>
                <a:spLocks noChangeArrowheads="1"/>
              </p:cNvSpPr>
              <p:nvPr/>
            </p:nvSpPr>
            <p:spPr bwMode="auto">
              <a:xfrm>
                <a:off x="0" y="0"/>
                <a:ext cx="192" cy="240"/>
              </a:xfrm>
              <a:prstGeom prst="ellipse">
                <a:avLst/>
              </a:prstGeom>
              <a:solidFill>
                <a:srgbClr val="CCFFCC"/>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000">
                  <a:latin typeface="Times New Roman" panose="02020603050405020304" pitchFamily="18" charset="0"/>
                </a:endParaRPr>
              </a:p>
            </p:txBody>
          </p:sp>
          <p:sp>
            <p:nvSpPr>
              <p:cNvPr id="9260" name="Oval 23"/>
              <p:cNvSpPr>
                <a:spLocks noChangeArrowheads="1"/>
              </p:cNvSpPr>
              <p:nvPr/>
            </p:nvSpPr>
            <p:spPr bwMode="auto">
              <a:xfrm>
                <a:off x="192" y="0"/>
                <a:ext cx="192" cy="240"/>
              </a:xfrm>
              <a:prstGeom prst="ellipse">
                <a:avLst/>
              </a:prstGeom>
              <a:solidFill>
                <a:srgbClr val="CCFFCC"/>
              </a:solidFill>
              <a:ln w="9525">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sp>
          <p:nvSpPr>
            <p:cNvPr id="9255" name="Text Box 24"/>
            <p:cNvSpPr txBox="1">
              <a:spLocks noChangeArrowheads="1"/>
            </p:cNvSpPr>
            <p:nvPr/>
          </p:nvSpPr>
          <p:spPr bwMode="auto">
            <a:xfrm>
              <a:off x="686" y="290"/>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latin typeface="Times New Roman" panose="02020603050405020304" pitchFamily="18" charset="0"/>
                </a:rPr>
                <a:t>–</a:t>
              </a:r>
              <a:endParaRPr lang="en-US" altLang="zh-CN" sz="2000">
                <a:latin typeface="Times New Roman" panose="02020603050405020304" pitchFamily="18" charset="0"/>
              </a:endParaRPr>
            </a:p>
          </p:txBody>
        </p:sp>
        <p:sp>
          <p:nvSpPr>
            <p:cNvPr id="9257" name="Text Box 26"/>
            <p:cNvSpPr txBox="1">
              <a:spLocks noChangeArrowheads="1"/>
            </p:cNvSpPr>
            <p:nvPr/>
          </p:nvSpPr>
          <p:spPr bwMode="auto">
            <a:xfrm>
              <a:off x="0" y="110"/>
              <a:ext cx="44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i="1">
                  <a:latin typeface="Times New Roman" panose="02020603050405020304" pitchFamily="18" charset="0"/>
                </a:rPr>
                <a:t>u</a:t>
              </a:r>
              <a:r>
                <a:rPr lang="en-US" altLang="zh-CN" sz="2000" baseline="-25000">
                  <a:latin typeface="Times New Roman" panose="02020603050405020304" pitchFamily="18" charset="0"/>
                </a:rPr>
                <a:t>–</a:t>
              </a:r>
              <a:endParaRPr lang="en-US" altLang="zh-CN" sz="2000">
                <a:latin typeface="Times New Roman" panose="02020603050405020304" pitchFamily="18" charset="0"/>
              </a:endParaRPr>
            </a:p>
          </p:txBody>
        </p:sp>
        <p:sp>
          <p:nvSpPr>
            <p:cNvPr id="9258" name="Text Box 27"/>
            <p:cNvSpPr txBox="1">
              <a:spLocks noChangeArrowheads="1"/>
            </p:cNvSpPr>
            <p:nvPr/>
          </p:nvSpPr>
          <p:spPr bwMode="auto">
            <a:xfrm>
              <a:off x="0" y="758"/>
              <a:ext cx="44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i="1">
                  <a:latin typeface="Times New Roman" panose="02020603050405020304" pitchFamily="18" charset="0"/>
                </a:rPr>
                <a:t>u</a:t>
              </a:r>
              <a:r>
                <a:rPr lang="en-US" altLang="zh-CN" sz="2000" baseline="-25000">
                  <a:latin typeface="Times New Roman" panose="02020603050405020304" pitchFamily="18" charset="0"/>
                </a:rPr>
                <a:t> +</a:t>
              </a:r>
              <a:endParaRPr lang="en-US" altLang="zh-CN" sz="2000" baseline="-25000">
                <a:latin typeface="Times New Roman" panose="02020603050405020304" pitchFamily="18" charset="0"/>
              </a:endParaRPr>
            </a:p>
          </p:txBody>
        </p:sp>
      </p:grpSp>
      <p:grpSp>
        <p:nvGrpSpPr>
          <p:cNvPr id="5" name="Group 28"/>
          <p:cNvGrpSpPr/>
          <p:nvPr/>
        </p:nvGrpSpPr>
        <p:grpSpPr bwMode="auto">
          <a:xfrm>
            <a:off x="2722563" y="4822825"/>
            <a:ext cx="1295400" cy="838200"/>
            <a:chOff x="0" y="48"/>
            <a:chExt cx="816" cy="528"/>
          </a:xfrm>
        </p:grpSpPr>
        <p:sp>
          <p:nvSpPr>
            <p:cNvPr id="9240" name="AutoShape 29"/>
            <p:cNvSpPr>
              <a:spLocks noChangeArrowheads="1"/>
            </p:cNvSpPr>
            <p:nvPr/>
          </p:nvSpPr>
          <p:spPr bwMode="auto">
            <a:xfrm>
              <a:off x="0" y="48"/>
              <a:ext cx="816" cy="528"/>
            </a:xfrm>
            <a:prstGeom prst="wedgeRoundRectCallout">
              <a:avLst>
                <a:gd name="adj1" fmla="val 25000"/>
                <a:gd name="adj2" fmla="val -104167"/>
                <a:gd name="adj3" fmla="val 16667"/>
              </a:avLst>
            </a:prstGeom>
            <a:solidFill>
              <a:srgbClr val="FFFFCC"/>
            </a:solidFill>
            <a:ln w="12700">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000" b="0">
                <a:solidFill>
                  <a:srgbClr val="9900CC"/>
                </a:solidFill>
                <a:latin typeface="Times New Roman" panose="02020603050405020304" pitchFamily="18" charset="0"/>
              </a:endParaRPr>
            </a:p>
          </p:txBody>
        </p:sp>
        <p:sp>
          <p:nvSpPr>
            <p:cNvPr id="9241" name="Text Box 30"/>
            <p:cNvSpPr txBox="1">
              <a:spLocks noChangeArrowheads="1"/>
            </p:cNvSpPr>
            <p:nvPr/>
          </p:nvSpPr>
          <p:spPr bwMode="auto">
            <a:xfrm>
              <a:off x="107" y="75"/>
              <a:ext cx="60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dirty="0">
                  <a:solidFill>
                    <a:srgbClr val="9900CC"/>
                  </a:solidFill>
                  <a:latin typeface="华文楷体" panose="02010600040101010101" pitchFamily="2" charset="-122"/>
                  <a:ea typeface="华文楷体" panose="02010600040101010101" pitchFamily="2" charset="-122"/>
                </a:rPr>
                <a:t>同相</a:t>
              </a:r>
              <a:endParaRPr lang="zh-CN" altLang="en-US" sz="2000" b="1" dirty="0">
                <a:solidFill>
                  <a:srgbClr val="9900CC"/>
                </a:solidFill>
                <a:latin typeface="华文楷体" panose="02010600040101010101" pitchFamily="2" charset="-122"/>
                <a:ea typeface="华文楷体" panose="02010600040101010101" pitchFamily="2" charset="-122"/>
              </a:endParaRPr>
            </a:p>
            <a:p>
              <a:pPr algn="ctr" eaLnBrk="1" hangingPunct="1">
                <a:spcBef>
                  <a:spcPct val="0"/>
                </a:spcBef>
                <a:buFontTx/>
                <a:buNone/>
              </a:pPr>
              <a:r>
                <a:rPr lang="zh-CN" altLang="en-US" sz="2000" b="1" dirty="0">
                  <a:solidFill>
                    <a:srgbClr val="9900CC"/>
                  </a:solidFill>
                  <a:latin typeface="华文楷体" panose="02010600040101010101" pitchFamily="2" charset="-122"/>
                  <a:ea typeface="华文楷体" panose="02010600040101010101" pitchFamily="2" charset="-122"/>
                </a:rPr>
                <a:t>输入端</a:t>
              </a:r>
              <a:endParaRPr lang="zh-CN" altLang="en-US" sz="2000" b="1" dirty="0">
                <a:solidFill>
                  <a:srgbClr val="9900CC"/>
                </a:solidFill>
                <a:latin typeface="华文楷体" panose="02010600040101010101" pitchFamily="2" charset="-122"/>
                <a:ea typeface="华文楷体" panose="02010600040101010101" pitchFamily="2" charset="-122"/>
              </a:endParaRPr>
            </a:p>
          </p:txBody>
        </p:sp>
      </p:grpSp>
      <p:grpSp>
        <p:nvGrpSpPr>
          <p:cNvPr id="6" name="Group 31"/>
          <p:cNvGrpSpPr/>
          <p:nvPr/>
        </p:nvGrpSpPr>
        <p:grpSpPr bwMode="auto">
          <a:xfrm>
            <a:off x="3373438" y="1692275"/>
            <a:ext cx="1343025" cy="800100"/>
            <a:chOff x="0" y="12"/>
            <a:chExt cx="864" cy="528"/>
          </a:xfrm>
        </p:grpSpPr>
        <p:sp>
          <p:nvSpPr>
            <p:cNvPr id="9238" name="AutoShape 32"/>
            <p:cNvSpPr>
              <a:spLocks noChangeArrowheads="1"/>
            </p:cNvSpPr>
            <p:nvPr/>
          </p:nvSpPr>
          <p:spPr bwMode="auto">
            <a:xfrm>
              <a:off x="0" y="12"/>
              <a:ext cx="864" cy="528"/>
            </a:xfrm>
            <a:prstGeom prst="wedgeRoundRectCallout">
              <a:avLst>
                <a:gd name="adj1" fmla="val 10685"/>
                <a:gd name="adj2" fmla="val 123074"/>
                <a:gd name="adj3" fmla="val 16667"/>
              </a:avLst>
            </a:prstGeom>
            <a:solidFill>
              <a:srgbClr val="CCFFCC"/>
            </a:solidFill>
            <a:ln w="12700">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000" b="0">
                <a:latin typeface="Times New Roman" panose="02020603050405020304" pitchFamily="18" charset="0"/>
              </a:endParaRPr>
            </a:p>
          </p:txBody>
        </p:sp>
        <p:sp>
          <p:nvSpPr>
            <p:cNvPr id="9239" name="Text Box 33"/>
            <p:cNvSpPr txBox="1">
              <a:spLocks noChangeArrowheads="1"/>
            </p:cNvSpPr>
            <p:nvPr/>
          </p:nvSpPr>
          <p:spPr bwMode="auto">
            <a:xfrm>
              <a:off x="122" y="25"/>
              <a:ext cx="61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dirty="0">
                  <a:solidFill>
                    <a:srgbClr val="FF3300"/>
                  </a:solidFill>
                  <a:latin typeface="华文楷体" panose="02010600040101010101" pitchFamily="2" charset="-122"/>
                  <a:ea typeface="华文楷体" panose="02010600040101010101" pitchFamily="2" charset="-122"/>
                </a:rPr>
                <a:t>信号传</a:t>
              </a:r>
              <a:endParaRPr lang="zh-CN" altLang="en-US" sz="2000" b="1" dirty="0">
                <a:latin typeface="华文楷体" panose="02010600040101010101" pitchFamily="2" charset="-122"/>
                <a:ea typeface="华文楷体" panose="02010600040101010101" pitchFamily="2" charset="-122"/>
              </a:endParaRPr>
            </a:p>
            <a:p>
              <a:pPr algn="ctr" eaLnBrk="1" hangingPunct="1">
                <a:spcBef>
                  <a:spcPct val="0"/>
                </a:spcBef>
                <a:buFontTx/>
                <a:buNone/>
              </a:pPr>
              <a:r>
                <a:rPr lang="zh-CN" altLang="en-US" sz="2000" b="1" dirty="0">
                  <a:solidFill>
                    <a:srgbClr val="FF3300"/>
                  </a:solidFill>
                  <a:latin typeface="华文楷体" panose="02010600040101010101" pitchFamily="2" charset="-122"/>
                  <a:ea typeface="华文楷体" panose="02010600040101010101" pitchFamily="2" charset="-122"/>
                </a:rPr>
                <a:t>输方向</a:t>
              </a:r>
              <a:endParaRPr lang="zh-CN" altLang="en-US" sz="2000" b="1" dirty="0">
                <a:latin typeface="华文楷体" panose="02010600040101010101" pitchFamily="2" charset="-122"/>
                <a:ea typeface="华文楷体" panose="02010600040101010101" pitchFamily="2" charset="-122"/>
              </a:endParaRPr>
            </a:p>
          </p:txBody>
        </p:sp>
      </p:grpSp>
      <p:sp>
        <p:nvSpPr>
          <p:cNvPr id="8226" name="Text Box 34"/>
          <p:cNvSpPr txBox="1">
            <a:spLocks noChangeArrowheads="1"/>
          </p:cNvSpPr>
          <p:nvPr/>
        </p:nvSpPr>
        <p:spPr bwMode="auto">
          <a:xfrm>
            <a:off x="5287963" y="4316413"/>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b="1" dirty="0">
                <a:solidFill>
                  <a:srgbClr val="008000"/>
                </a:solidFill>
                <a:latin typeface="华文楷体" panose="02010600040101010101" pitchFamily="2" charset="-122"/>
                <a:ea typeface="华文楷体" panose="02010600040101010101" pitchFamily="2" charset="-122"/>
              </a:rPr>
              <a:t>输出端</a:t>
            </a:r>
            <a:endParaRPr lang="zh-CN" altLang="en-US" sz="2000" b="1" dirty="0">
              <a:solidFill>
                <a:srgbClr val="008000"/>
              </a:solidFill>
              <a:latin typeface="华文楷体" panose="02010600040101010101" pitchFamily="2" charset="-122"/>
              <a:ea typeface="华文楷体" panose="02010600040101010101" pitchFamily="2" charset="-122"/>
            </a:endParaRPr>
          </a:p>
        </p:txBody>
      </p:sp>
      <p:sp>
        <p:nvSpPr>
          <p:cNvPr id="9233" name="Text Box 38"/>
          <p:cNvSpPr txBox="1">
            <a:spLocks noChangeArrowheads="1"/>
          </p:cNvSpPr>
          <p:nvPr/>
        </p:nvSpPr>
        <p:spPr bwMode="auto">
          <a:xfrm>
            <a:off x="4757966" y="3867029"/>
            <a:ext cx="33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p:txBody>
      </p:sp>
      <p:sp>
        <p:nvSpPr>
          <p:cNvPr id="9236" name="Text Box 41"/>
          <p:cNvSpPr txBox="1">
            <a:spLocks noChangeArrowheads="1"/>
          </p:cNvSpPr>
          <p:nvPr/>
        </p:nvSpPr>
        <p:spPr bwMode="auto">
          <a:xfrm>
            <a:off x="3927639" y="4129375"/>
            <a:ext cx="32893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en-US" altLang="zh-CN" sz="2000" dirty="0">
                <a:solidFill>
                  <a:srgbClr val="0000FF"/>
                </a:solidFill>
                <a:latin typeface="Times New Roman" panose="02020603050405020304" pitchFamily="18" charset="0"/>
              </a:rPr>
              <a:t>+</a:t>
            </a:r>
            <a:endParaRPr lang="en-US" altLang="zh-CN" sz="2000" dirty="0">
              <a:solidFill>
                <a:srgbClr val="0000FF"/>
              </a:solidFill>
              <a:latin typeface="Times New Roman" panose="02020603050405020304" pitchFamily="18" charset="0"/>
            </a:endParaRPr>
          </a:p>
          <a:p>
            <a:pPr eaLnBrk="1" hangingPunct="1">
              <a:spcBef>
                <a:spcPct val="50000"/>
              </a:spcBef>
              <a:buFontTx/>
              <a:buNone/>
            </a:pPr>
            <a:endParaRPr lang="en-US" altLang="zh-CN" sz="2000" dirty="0">
              <a:solidFill>
                <a:srgbClr val="0000FF"/>
              </a:solidFill>
              <a:latin typeface="Times New Roman" panose="02020603050405020304" pitchFamily="18" charset="0"/>
            </a:endParaRPr>
          </a:p>
        </p:txBody>
      </p:sp>
      <p:sp>
        <p:nvSpPr>
          <p:cNvPr id="9237" name="Text Box 42"/>
          <p:cNvSpPr txBox="1">
            <a:spLocks noChangeArrowheads="1"/>
          </p:cNvSpPr>
          <p:nvPr/>
        </p:nvSpPr>
        <p:spPr bwMode="auto">
          <a:xfrm>
            <a:off x="4162512" y="2995901"/>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i="1">
                <a:solidFill>
                  <a:srgbClr val="FF00FF"/>
                </a:solidFill>
                <a:latin typeface="Times New Roman" panose="02020603050405020304" pitchFamily="18" charset="0"/>
              </a:rPr>
              <a:t>A</a:t>
            </a:r>
            <a:r>
              <a:rPr lang="en-US" altLang="zh-CN" sz="2000" i="1" baseline="-25000">
                <a:solidFill>
                  <a:srgbClr val="FF00FF"/>
                </a:solidFill>
                <a:latin typeface="Times New Roman" panose="02020603050405020304" pitchFamily="18" charset="0"/>
              </a:rPr>
              <a:t>u</a:t>
            </a:r>
            <a:r>
              <a:rPr lang="en-US" altLang="zh-CN" sz="2000" baseline="-25000">
                <a:solidFill>
                  <a:srgbClr val="FF00FF"/>
                </a:solidFill>
                <a:latin typeface="Times New Roman" panose="02020603050405020304" pitchFamily="18" charset="0"/>
              </a:rPr>
              <a:t>o</a:t>
            </a:r>
            <a:endParaRPr lang="en-US" altLang="zh-CN" sz="2000">
              <a:solidFill>
                <a:srgbClr val="FF00FF"/>
              </a:solidFill>
              <a:latin typeface="Times New Roman" panose="02020603050405020304" pitchFamily="18" charset="0"/>
            </a:endParaRPr>
          </a:p>
        </p:txBody>
      </p:sp>
      <p:grpSp>
        <p:nvGrpSpPr>
          <p:cNvPr id="8" name="Group 43"/>
          <p:cNvGrpSpPr/>
          <p:nvPr/>
        </p:nvGrpSpPr>
        <p:grpSpPr bwMode="auto">
          <a:xfrm>
            <a:off x="5065713" y="1711325"/>
            <a:ext cx="2284412" cy="858838"/>
            <a:chOff x="0" y="0"/>
            <a:chExt cx="1344" cy="633"/>
          </a:xfrm>
        </p:grpSpPr>
        <p:sp>
          <p:nvSpPr>
            <p:cNvPr id="9229" name="AutoShape 44"/>
            <p:cNvSpPr>
              <a:spLocks noChangeArrowheads="1"/>
            </p:cNvSpPr>
            <p:nvPr/>
          </p:nvSpPr>
          <p:spPr bwMode="auto">
            <a:xfrm>
              <a:off x="0" y="0"/>
              <a:ext cx="1344" cy="633"/>
            </a:xfrm>
            <a:prstGeom prst="wedgeRoundRectCallout">
              <a:avLst>
                <a:gd name="adj1" fmla="val -61606"/>
                <a:gd name="adj2" fmla="val 124722"/>
                <a:gd name="adj3" fmla="val 16667"/>
              </a:avLst>
            </a:prstGeom>
            <a:solidFill>
              <a:srgbClr val="CCFFCC"/>
            </a:solidFill>
            <a:ln w="12700">
              <a:solidFill>
                <a:srgbClr val="FF0000"/>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000" b="0">
                <a:latin typeface="Times New Roman" panose="02020603050405020304" pitchFamily="18" charset="0"/>
              </a:endParaRPr>
            </a:p>
          </p:txBody>
        </p:sp>
        <p:sp>
          <p:nvSpPr>
            <p:cNvPr id="9230" name="Text Box 45"/>
            <p:cNvSpPr txBox="1">
              <a:spLocks noChangeArrowheads="1"/>
            </p:cNvSpPr>
            <p:nvPr/>
          </p:nvSpPr>
          <p:spPr bwMode="auto">
            <a:xfrm>
              <a:off x="188" y="118"/>
              <a:ext cx="990" cy="407"/>
            </a:xfrm>
            <a:prstGeom prst="rect">
              <a:avLst/>
            </a:prstGeom>
            <a:solidFill>
              <a:srgbClr val="9FFFB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solidFill>
                    <a:srgbClr val="FF00FF"/>
                  </a:solidFill>
                  <a:latin typeface="Times New Roman" panose="02020603050405020304" pitchFamily="18" charset="0"/>
                </a:rPr>
                <a:t>理想</a:t>
              </a:r>
              <a:r>
                <a:rPr lang="zh-CN" altLang="en-US" sz="1800">
                  <a:solidFill>
                    <a:srgbClr val="FF3300"/>
                  </a:solidFill>
                  <a:latin typeface="Times New Roman" panose="02020603050405020304" pitchFamily="18" charset="0"/>
                </a:rPr>
                <a:t>运放开环电压放大倍数</a:t>
              </a:r>
              <a:endParaRPr lang="zh-CN" altLang="en-US" sz="1800" b="0">
                <a:latin typeface="Times New Roman" panose="02020603050405020304" pitchFamily="18" charset="0"/>
              </a:endParaRPr>
            </a:p>
          </p:txBody>
        </p:sp>
      </p:grpSp>
      <p:sp>
        <p:nvSpPr>
          <p:cNvPr id="8238" name="Rectangle 46"/>
          <p:cNvSpPr>
            <a:spLocks noChangeArrowheads="1"/>
          </p:cNvSpPr>
          <p:nvPr/>
        </p:nvSpPr>
        <p:spPr bwMode="auto">
          <a:xfrm>
            <a:off x="5360988" y="1784350"/>
            <a:ext cx="1731962" cy="7080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dirty="0">
                <a:solidFill>
                  <a:srgbClr val="FF00FF"/>
                </a:solidFill>
                <a:latin typeface="华文楷体" panose="02010600040101010101" pitchFamily="2" charset="-122"/>
                <a:ea typeface="华文楷体" panose="02010600040101010101" pitchFamily="2" charset="-122"/>
              </a:rPr>
              <a:t>实际运放开环</a:t>
            </a:r>
            <a:endParaRPr lang="zh-CN" altLang="en-US" sz="2000" b="1" dirty="0">
              <a:solidFill>
                <a:srgbClr val="FF00FF"/>
              </a:solidFill>
              <a:latin typeface="华文楷体" panose="02010600040101010101" pitchFamily="2" charset="-122"/>
              <a:ea typeface="华文楷体" panose="02010600040101010101" pitchFamily="2" charset="-122"/>
            </a:endParaRPr>
          </a:p>
          <a:p>
            <a:pPr algn="ctr" eaLnBrk="1" hangingPunct="1">
              <a:spcBef>
                <a:spcPct val="0"/>
              </a:spcBef>
              <a:buFontTx/>
              <a:buNone/>
            </a:pPr>
            <a:r>
              <a:rPr lang="zh-CN" altLang="en-US" sz="2000" b="1" dirty="0">
                <a:solidFill>
                  <a:srgbClr val="FF00FF"/>
                </a:solidFill>
                <a:latin typeface="华文楷体" panose="02010600040101010101" pitchFamily="2" charset="-122"/>
                <a:ea typeface="华文楷体" panose="02010600040101010101" pitchFamily="2" charset="-122"/>
              </a:rPr>
              <a:t>电压放大倍数</a:t>
            </a:r>
            <a:endParaRPr lang="zh-CN" altLang="en-US" sz="2000" b="1" dirty="0">
              <a:solidFill>
                <a:srgbClr val="FF00FF"/>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8226"/>
                                        </p:tgtEl>
                                        <p:attrNameLst>
                                          <p:attrName>style.visibility</p:attrName>
                                        </p:attrNameLst>
                                      </p:cBhvr>
                                      <p:to>
                                        <p:strVal val="visible"/>
                                      </p:to>
                                    </p:set>
                                    <p:animEffect transition="in" filter="blinds(vertical)">
                                      <p:cBhvr>
                                        <p:cTn id="17" dur="500"/>
                                        <p:tgtEl>
                                          <p:spTgt spid="822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81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vertical)">
                                      <p:cBhvr>
                                        <p:cTn id="30" dur="500"/>
                                        <p:tgtEl>
                                          <p:spTgt spid="8"/>
                                        </p:tgtEl>
                                      </p:cBhvr>
                                    </p:animEffect>
                                  </p:childTnLst>
                                </p:cTn>
                              </p:par>
                            </p:childTnLst>
                          </p:cTn>
                        </p:par>
                        <p:par>
                          <p:cTn id="31" fill="hold">
                            <p:stCondLst>
                              <p:cond delay="500"/>
                            </p:stCondLst>
                            <p:childTnLst>
                              <p:par>
                                <p:cTn id="32" presetID="23" presetClass="entr" presetSubtype="16" fill="hold" grpId="0" nodeType="afterEffect">
                                  <p:stCondLst>
                                    <p:cond delay="0"/>
                                  </p:stCondLst>
                                  <p:childTnLst>
                                    <p:set>
                                      <p:cBhvr>
                                        <p:cTn id="33" dur="1" fill="hold">
                                          <p:stCondLst>
                                            <p:cond delay="0"/>
                                          </p:stCondLst>
                                        </p:cTn>
                                        <p:tgtEl>
                                          <p:spTgt spid="8238"/>
                                        </p:tgtEl>
                                        <p:attrNameLst>
                                          <p:attrName>style.visibility</p:attrName>
                                        </p:attrNameLst>
                                      </p:cBhvr>
                                      <p:to>
                                        <p:strVal val="visible"/>
                                      </p:to>
                                    </p:set>
                                    <p:anim calcmode="lin" valueType="num">
                                      <p:cBhvr>
                                        <p:cTn id="34" dur="500" fill="hold"/>
                                        <p:tgtEl>
                                          <p:spTgt spid="8238"/>
                                        </p:tgtEl>
                                        <p:attrNameLst>
                                          <p:attrName>ppt_w</p:attrName>
                                        </p:attrNameLst>
                                      </p:cBhvr>
                                      <p:tavLst>
                                        <p:tav tm="0">
                                          <p:val>
                                            <p:fltVal val="0"/>
                                          </p:val>
                                        </p:tav>
                                        <p:tav tm="100000">
                                          <p:val>
                                            <p:strVal val="#ppt_w"/>
                                          </p:val>
                                        </p:tav>
                                      </p:tavLst>
                                    </p:anim>
                                    <p:anim calcmode="lin" valueType="num">
                                      <p:cBhvr>
                                        <p:cTn id="35" dur="500" fill="hold"/>
                                        <p:tgtEl>
                                          <p:spTgt spid="82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autoUpdateAnimBg="0"/>
      <p:bldP spid="8226" grpId="0" autoUpdateAnimBg="0"/>
      <p:bldP spid="823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23850" y="1268413"/>
            <a:ext cx="3962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a:spcBef>
                <a:spcPct val="50000"/>
              </a:spcBef>
            </a:pPr>
            <a:r>
              <a:rPr kumimoji="1" lang="en-US" altLang="zh-CN" sz="2800" b="1" i="0" dirty="0">
                <a:solidFill>
                  <a:srgbClr val="FF00FF"/>
                </a:solidFill>
                <a:latin typeface="华文楷体" panose="02010600040101010101" pitchFamily="2" charset="-122"/>
                <a:ea typeface="华文楷体" panose="02010600040101010101" pitchFamily="2" charset="-122"/>
              </a:rPr>
              <a:t>1.  </a:t>
            </a:r>
            <a:r>
              <a:rPr kumimoji="1" lang="zh-CN" altLang="en-US" sz="2800" b="1" i="0" dirty="0">
                <a:solidFill>
                  <a:srgbClr val="FF00FF"/>
                </a:solidFill>
                <a:latin typeface="华文楷体" panose="02010600040101010101" pitchFamily="2" charset="-122"/>
                <a:ea typeface="华文楷体" panose="02010600040101010101" pitchFamily="2" charset="-122"/>
              </a:rPr>
              <a:t>直接耦合放大电路</a:t>
            </a:r>
            <a:endParaRPr kumimoji="1" lang="zh-CN" altLang="en-US" sz="2400" i="0" dirty="0">
              <a:solidFill>
                <a:srgbClr val="FF00FF"/>
              </a:solidFill>
              <a:latin typeface="华文楷体" panose="02010600040101010101" pitchFamily="2" charset="-122"/>
              <a:ea typeface="华文楷体" panose="02010600040101010101" pitchFamily="2" charset="-122"/>
            </a:endParaRPr>
          </a:p>
        </p:txBody>
      </p:sp>
      <p:sp>
        <p:nvSpPr>
          <p:cNvPr id="185350" name="Rectangle 6"/>
          <p:cNvSpPr>
            <a:spLocks noChangeArrowheads="1"/>
          </p:cNvSpPr>
          <p:nvPr/>
        </p:nvSpPr>
        <p:spPr bwMode="auto">
          <a:xfrm>
            <a:off x="250825" y="1704975"/>
            <a:ext cx="35052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buFont typeface="Wingdings" panose="05000000000000000000" pitchFamily="2" charset="2"/>
              <a:buNone/>
            </a:pPr>
            <a:r>
              <a:rPr lang="zh-CN" altLang="en-US" sz="2400" b="1" i="0" dirty="0">
                <a:solidFill>
                  <a:srgbClr val="000000"/>
                </a:solidFill>
                <a:latin typeface="华文楷体" panose="02010600040101010101" pitchFamily="2" charset="-122"/>
                <a:ea typeface="华文楷体" panose="02010600040101010101" pitchFamily="2" charset="-122"/>
              </a:rPr>
              <a:t>可以放大直流信号</a:t>
            </a:r>
            <a:endParaRPr lang="zh-CN" altLang="en-US" i="0" dirty="0">
              <a:latin typeface="华文楷体" panose="02010600040101010101" pitchFamily="2" charset="-122"/>
              <a:ea typeface="华文楷体" panose="02010600040101010101" pitchFamily="2" charset="-122"/>
            </a:endParaRPr>
          </a:p>
        </p:txBody>
      </p:sp>
      <p:sp>
        <p:nvSpPr>
          <p:cNvPr id="185351" name="Text Box 7"/>
          <p:cNvSpPr txBox="1">
            <a:spLocks noChangeArrowheads="1"/>
          </p:cNvSpPr>
          <p:nvPr/>
        </p:nvSpPr>
        <p:spPr bwMode="auto">
          <a:xfrm>
            <a:off x="323850" y="3712149"/>
            <a:ext cx="5362847" cy="566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square">
            <a:spAutoFit/>
          </a:bodyPr>
          <a:lstStyle/>
          <a:p>
            <a:pPr>
              <a:lnSpc>
                <a:spcPct val="110000"/>
              </a:lnSpc>
              <a:spcBef>
                <a:spcPct val="50000"/>
              </a:spcBef>
            </a:pPr>
            <a:r>
              <a:rPr kumimoji="1" lang="en-US" altLang="zh-CN" sz="2800" b="1" dirty="0">
                <a:solidFill>
                  <a:srgbClr val="FF00FF"/>
                </a:solidFill>
                <a:latin typeface="华文楷体" panose="02010600040101010101" pitchFamily="2" charset="-122"/>
                <a:ea typeface="华文楷体" panose="02010600040101010101" pitchFamily="2" charset="-122"/>
              </a:rPr>
              <a:t>2.</a:t>
            </a:r>
            <a:r>
              <a:rPr kumimoji="1" lang="zh-CN" altLang="en-US" sz="2800" b="1" dirty="0">
                <a:solidFill>
                  <a:srgbClr val="FF00FF"/>
                </a:solidFill>
                <a:latin typeface="华文楷体" panose="02010600040101010101" pitchFamily="2" charset="-122"/>
                <a:ea typeface="华文楷体" panose="02010600040101010101" pitchFamily="2" charset="-122"/>
              </a:rPr>
              <a:t>直接耦合放大电路的零点漂移</a:t>
            </a:r>
            <a:endParaRPr kumimoji="1" lang="zh-CN" altLang="en-US" sz="2800" b="1" dirty="0">
              <a:solidFill>
                <a:srgbClr val="FF00FF"/>
              </a:solidFill>
              <a:latin typeface="华文楷体" panose="02010600040101010101" pitchFamily="2" charset="-122"/>
              <a:ea typeface="华文楷体" panose="02010600040101010101" pitchFamily="2" charset="-122"/>
            </a:endParaRPr>
          </a:p>
        </p:txBody>
      </p:sp>
      <p:sp>
        <p:nvSpPr>
          <p:cNvPr id="185352" name="Rectangle 8"/>
          <p:cNvSpPr>
            <a:spLocks noChangeArrowheads="1"/>
          </p:cNvSpPr>
          <p:nvPr/>
        </p:nvSpPr>
        <p:spPr bwMode="auto">
          <a:xfrm>
            <a:off x="252413" y="4410075"/>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sz="2400" b="1" i="0" dirty="0">
                <a:solidFill>
                  <a:srgbClr val="0000FF"/>
                </a:solidFill>
                <a:latin typeface="华文楷体" panose="02010600040101010101" pitchFamily="2" charset="-122"/>
                <a:ea typeface="华文楷体" panose="02010600040101010101" pitchFamily="2" charset="-122"/>
              </a:rPr>
              <a:t>零漂</a:t>
            </a:r>
            <a:r>
              <a:rPr lang="zh-CN" altLang="en-US" sz="2400" b="1" i="0" dirty="0">
                <a:solidFill>
                  <a:srgbClr val="000000"/>
                </a:solidFill>
                <a:latin typeface="华文楷体" panose="02010600040101010101" pitchFamily="2" charset="-122"/>
                <a:ea typeface="华文楷体" panose="02010600040101010101" pitchFamily="2" charset="-122"/>
              </a:rPr>
              <a:t>：</a:t>
            </a:r>
            <a:endParaRPr lang="zh-CN" altLang="en-US" i="0" dirty="0">
              <a:latin typeface="华文楷体" panose="02010600040101010101" pitchFamily="2" charset="-122"/>
              <a:ea typeface="华文楷体" panose="02010600040101010101" pitchFamily="2" charset="-122"/>
            </a:endParaRPr>
          </a:p>
        </p:txBody>
      </p:sp>
      <p:sp>
        <p:nvSpPr>
          <p:cNvPr id="185353" name="Rectangle 9"/>
          <p:cNvSpPr>
            <a:spLocks noChangeArrowheads="1"/>
          </p:cNvSpPr>
          <p:nvPr/>
        </p:nvSpPr>
        <p:spPr bwMode="auto">
          <a:xfrm>
            <a:off x="157957" y="5022892"/>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sz="2400" b="1" dirty="0">
                <a:solidFill>
                  <a:srgbClr val="0000FF"/>
                </a:solidFill>
                <a:latin typeface="华文楷体" panose="02010600040101010101" pitchFamily="2" charset="-122"/>
                <a:ea typeface="华文楷体" panose="02010600040101010101" pitchFamily="2" charset="-122"/>
              </a:rPr>
              <a:t>主要原因</a:t>
            </a:r>
            <a:r>
              <a:rPr lang="zh-CN" altLang="en-US" sz="2400" b="1" i="0" dirty="0">
                <a:solidFill>
                  <a:srgbClr val="000000"/>
                </a:solidFill>
                <a:latin typeface="Segoe UI Symbol" panose="020B0502040204020203" pitchFamily="34" charset="0"/>
              </a:rPr>
              <a:t>：</a:t>
            </a:r>
            <a:endParaRPr lang="zh-CN" altLang="en-US" i="0" dirty="0">
              <a:latin typeface="Segoe UI Symbol" panose="020B0502040204020203" pitchFamily="34" charset="0"/>
            </a:endParaRPr>
          </a:p>
        </p:txBody>
      </p:sp>
      <p:sp>
        <p:nvSpPr>
          <p:cNvPr id="185354" name="Rectangle 10"/>
          <p:cNvSpPr>
            <a:spLocks noChangeArrowheads="1"/>
          </p:cNvSpPr>
          <p:nvPr/>
        </p:nvSpPr>
        <p:spPr bwMode="auto">
          <a:xfrm>
            <a:off x="252413" y="57054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sz="2400" b="1" dirty="0">
                <a:solidFill>
                  <a:srgbClr val="0000FF"/>
                </a:solidFill>
                <a:latin typeface="华文楷体" panose="02010600040101010101" pitchFamily="2" charset="-122"/>
                <a:ea typeface="华文楷体" panose="02010600040101010101" pitchFamily="2" charset="-122"/>
              </a:rPr>
              <a:t>温漂指标</a:t>
            </a:r>
            <a:r>
              <a:rPr lang="zh-CN" altLang="en-US" sz="2400" b="1" i="0" dirty="0">
                <a:solidFill>
                  <a:srgbClr val="000000"/>
                </a:solidFill>
              </a:rPr>
              <a:t>：</a:t>
            </a:r>
            <a:endParaRPr lang="zh-CN" altLang="en-US" i="0" dirty="0"/>
          </a:p>
        </p:txBody>
      </p:sp>
      <p:sp>
        <p:nvSpPr>
          <p:cNvPr id="185355" name="Text Box 11"/>
          <p:cNvSpPr txBox="1">
            <a:spLocks noChangeArrowheads="1"/>
          </p:cNvSpPr>
          <p:nvPr/>
        </p:nvSpPr>
        <p:spPr bwMode="auto">
          <a:xfrm>
            <a:off x="395288" y="2269405"/>
            <a:ext cx="3429000" cy="1311128"/>
          </a:xfrm>
          <a:prstGeom prst="rect">
            <a:avLst/>
          </a:prstGeom>
          <a:noFill/>
          <a:ln>
            <a:noFill/>
          </a:ln>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nSpc>
                <a:spcPct val="110000"/>
              </a:lnSpc>
            </a:pPr>
            <a:r>
              <a:rPr kumimoji="1" lang="en-US" altLang="zh-CN" sz="2400" b="1" i="0" dirty="0">
                <a:solidFill>
                  <a:srgbClr val="FF3399"/>
                </a:solidFill>
                <a:effectLst>
                  <a:outerShdw blurRad="38100" dist="38100" dir="2700000" algn="tl">
                    <a:srgbClr val="C0C0C0"/>
                  </a:outerShdw>
                </a:effectLst>
                <a:latin typeface="Times New Roman" panose="02020603050405020304" pitchFamily="18" charset="0"/>
              </a:rPr>
              <a:t># </a:t>
            </a:r>
            <a:r>
              <a:rPr kumimoji="1" lang="zh-CN" altLang="en-US" sz="2400" b="1" i="0" dirty="0">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为什么一般的集成运算放大器都要采用直接耦合方式？</a:t>
            </a:r>
            <a:endParaRPr kumimoji="1" lang="zh-CN" altLang="en-US" sz="2400" i="0" dirty="0">
              <a:latin typeface="华文楷体" panose="02010600040101010101" pitchFamily="2" charset="-122"/>
              <a:ea typeface="华文楷体" panose="02010600040101010101" pitchFamily="2" charset="-122"/>
            </a:endParaRPr>
          </a:p>
        </p:txBody>
      </p:sp>
      <p:pic>
        <p:nvPicPr>
          <p:cNvPr id="185356" name="Picture 12" descr="a0620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99811" y="982819"/>
            <a:ext cx="3820339" cy="2786062"/>
          </a:xfrm>
          <a:prstGeom prst="rect">
            <a:avLst/>
          </a:prstGeom>
          <a:noFill/>
          <a:extLst>
            <a:ext uri="{909E8E84-426E-40DD-AFC4-6F175D3DCCD1}">
              <a14:hiddenFill xmlns:a14="http://schemas.microsoft.com/office/drawing/2010/main">
                <a:solidFill>
                  <a:srgbClr val="FFFFFF"/>
                </a:solidFill>
              </a14:hiddenFill>
            </a:ext>
          </a:extLst>
        </p:spPr>
      </p:pic>
      <p:sp>
        <p:nvSpPr>
          <p:cNvPr id="185357" name="Rectangle 13"/>
          <p:cNvSpPr>
            <a:spLocks noChangeArrowheads="1"/>
          </p:cNvSpPr>
          <p:nvPr/>
        </p:nvSpPr>
        <p:spPr bwMode="auto">
          <a:xfrm>
            <a:off x="1908175" y="5084763"/>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sz="2400" b="1" i="0" dirty="0">
                <a:solidFill>
                  <a:srgbClr val="000000"/>
                </a:solidFill>
                <a:latin typeface="华文楷体" panose="02010600040101010101" pitchFamily="2" charset="-122"/>
                <a:ea typeface="华文楷体" panose="02010600040101010101" pitchFamily="2" charset="-122"/>
              </a:rPr>
              <a:t>温度变化引起，也称</a:t>
            </a:r>
            <a:r>
              <a:rPr lang="zh-CN" altLang="en-US" sz="2400" b="1" i="0" dirty="0">
                <a:solidFill>
                  <a:srgbClr val="0000FF"/>
                </a:solidFill>
                <a:latin typeface="华文楷体" panose="02010600040101010101" pitchFamily="2" charset="-122"/>
                <a:ea typeface="华文楷体" panose="02010600040101010101" pitchFamily="2" charset="-122"/>
              </a:rPr>
              <a:t>温漂</a:t>
            </a:r>
            <a:r>
              <a:rPr lang="zh-CN" altLang="en-US" sz="2400" b="1" i="0" dirty="0">
                <a:solidFill>
                  <a:srgbClr val="000000"/>
                </a:solidFill>
                <a:latin typeface="华文楷体" panose="02010600040101010101" pitchFamily="2" charset="-122"/>
                <a:ea typeface="华文楷体" panose="02010600040101010101" pitchFamily="2" charset="-122"/>
              </a:rPr>
              <a:t>。</a:t>
            </a:r>
            <a:endParaRPr lang="zh-CN" altLang="en-US" i="0" dirty="0">
              <a:latin typeface="华文楷体" panose="02010600040101010101" pitchFamily="2" charset="-122"/>
              <a:ea typeface="华文楷体" panose="02010600040101010101" pitchFamily="2" charset="-122"/>
            </a:endParaRPr>
          </a:p>
        </p:txBody>
      </p:sp>
      <p:sp>
        <p:nvSpPr>
          <p:cNvPr id="185361" name="Rectangle 17"/>
          <p:cNvSpPr>
            <a:spLocks noChangeArrowheads="1"/>
          </p:cNvSpPr>
          <p:nvPr/>
        </p:nvSpPr>
        <p:spPr bwMode="auto">
          <a:xfrm>
            <a:off x="1928813" y="5705475"/>
            <a:ext cx="6172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sz="2400" b="1" i="0" dirty="0">
                <a:solidFill>
                  <a:srgbClr val="000000"/>
                </a:solidFill>
                <a:latin typeface="华文楷体" panose="02010600040101010101" pitchFamily="2" charset="-122"/>
                <a:ea typeface="华文楷体" panose="02010600040101010101" pitchFamily="2" charset="-122"/>
              </a:rPr>
              <a:t>温度每升高</a:t>
            </a:r>
            <a:r>
              <a:rPr lang="en-US" altLang="zh-CN" sz="2400" b="1" i="0" dirty="0">
                <a:solidFill>
                  <a:srgbClr val="000000"/>
                </a:solidFill>
                <a:latin typeface="华文楷体" panose="02010600040101010101" pitchFamily="2" charset="-122"/>
                <a:ea typeface="华文楷体" panose="02010600040101010101" pitchFamily="2" charset="-122"/>
              </a:rPr>
              <a:t>1</a:t>
            </a:r>
            <a:r>
              <a:rPr lang="zh-CN" altLang="en-US" sz="2400" b="1" i="0" dirty="0">
                <a:solidFill>
                  <a:srgbClr val="000000"/>
                </a:solidFill>
                <a:latin typeface="华文楷体" panose="02010600040101010101" pitchFamily="2" charset="-122"/>
                <a:ea typeface="华文楷体" panose="02010600040101010101" pitchFamily="2" charset="-122"/>
              </a:rPr>
              <a:t>度时，输出漂移电压按电压增益折算到输入端的等效输入漂移电压值。</a:t>
            </a:r>
            <a:endParaRPr lang="zh-CN" altLang="en-US" i="0" dirty="0">
              <a:latin typeface="华文楷体" panose="02010600040101010101" pitchFamily="2" charset="-122"/>
              <a:ea typeface="华文楷体" panose="02010600040101010101" pitchFamily="2" charset="-122"/>
            </a:endParaRPr>
          </a:p>
        </p:txBody>
      </p:sp>
      <p:sp>
        <p:nvSpPr>
          <p:cNvPr id="185362" name="AutoShape 18"/>
          <p:cNvSpPr>
            <a:spLocks noChangeArrowheads="1"/>
          </p:cNvSpPr>
          <p:nvPr/>
        </p:nvSpPr>
        <p:spPr bwMode="auto">
          <a:xfrm>
            <a:off x="6372225" y="4704527"/>
            <a:ext cx="2447925" cy="995422"/>
          </a:xfrm>
          <a:prstGeom prst="wedgeEllipseCallout">
            <a:avLst>
              <a:gd name="adj1" fmla="val -88329"/>
              <a:gd name="adj2" fmla="val 6810"/>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kumimoji="1" lang="zh-CN" altLang="en-US" sz="2000" b="1" i="0" dirty="0">
                <a:solidFill>
                  <a:srgbClr val="000000"/>
                </a:solidFill>
                <a:latin typeface="华文楷体" panose="02010600040101010101" pitchFamily="2" charset="-122"/>
                <a:ea typeface="华文楷体" panose="02010600040101010101" pitchFamily="2" charset="-122"/>
              </a:rPr>
              <a:t>电源电压波动也是原因之一</a:t>
            </a:r>
            <a:endParaRPr kumimoji="1" lang="zh-CN" altLang="en-US" sz="2000" b="1" i="0" dirty="0">
              <a:latin typeface="华文楷体" panose="02010600040101010101" pitchFamily="2" charset="-122"/>
              <a:ea typeface="华文楷体" panose="02010600040101010101" pitchFamily="2" charset="-122"/>
            </a:endParaRPr>
          </a:p>
        </p:txBody>
      </p:sp>
      <p:sp>
        <p:nvSpPr>
          <p:cNvPr id="185363" name="Rectangle 19">
            <a:hlinkClick r:id="rId2" action="ppaction://hlinksldjump"/>
          </p:cNvPr>
          <p:cNvSpPr>
            <a:spLocks noChangeArrowheads="1"/>
          </p:cNvSpPr>
          <p:nvPr/>
        </p:nvSpPr>
        <p:spPr bwMode="auto">
          <a:xfrm>
            <a:off x="1187450" y="402273"/>
            <a:ext cx="76327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4400">
                <a:solidFill>
                  <a:schemeClr val="tx2"/>
                </a:solidFill>
                <a:latin typeface="Tahoma" panose="020B0604030504040204" pitchFamily="34" charset="0"/>
                <a:ea typeface="宋体" panose="02010600030101010101" pitchFamily="2" charset="-122"/>
              </a:defRPr>
            </a:lvl1pPr>
            <a:lvl2pPr>
              <a:defRPr sz="4400">
                <a:solidFill>
                  <a:schemeClr val="tx2"/>
                </a:solidFill>
                <a:latin typeface="Tahoma" panose="020B0604030504040204" pitchFamily="34" charset="0"/>
                <a:ea typeface="宋体" panose="02010600030101010101" pitchFamily="2" charset="-122"/>
              </a:defRPr>
            </a:lvl2pPr>
            <a:lvl3pPr>
              <a:defRPr sz="4400">
                <a:solidFill>
                  <a:schemeClr val="tx2"/>
                </a:solidFill>
                <a:latin typeface="Tahoma" panose="020B0604030504040204" pitchFamily="34" charset="0"/>
                <a:ea typeface="宋体" panose="02010600030101010101" pitchFamily="2" charset="-122"/>
              </a:defRPr>
            </a:lvl3pPr>
            <a:lvl4pPr>
              <a:defRPr sz="4400">
                <a:solidFill>
                  <a:schemeClr val="tx2"/>
                </a:solidFill>
                <a:latin typeface="Tahoma" panose="020B0604030504040204" pitchFamily="34" charset="0"/>
                <a:ea typeface="宋体" panose="02010600030101010101" pitchFamily="2" charset="-122"/>
              </a:defRPr>
            </a:lvl4pPr>
            <a:lvl5pPr>
              <a:defRPr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200" b="1" i="0" dirty="0">
                <a:solidFill>
                  <a:schemeClr val="folHlink"/>
                </a:solidFill>
                <a:latin typeface="华文楷体" panose="02010600040101010101" pitchFamily="2" charset="-122"/>
                <a:ea typeface="华文楷体" panose="02010600040101010101" pitchFamily="2" charset="-122"/>
              </a:rPr>
              <a:t>直接耦合放大电路及其特殊问题</a:t>
            </a:r>
            <a:endParaRPr lang="zh-CN" altLang="en-US" sz="3200" b="1" i="0" dirty="0">
              <a:solidFill>
                <a:schemeClr val="folHlink"/>
              </a:solidFill>
              <a:latin typeface="华文楷体" panose="02010600040101010101" pitchFamily="2" charset="-122"/>
              <a:ea typeface="华文楷体" panose="02010600040101010101" pitchFamily="2" charset="-122"/>
            </a:endParaRPr>
          </a:p>
        </p:txBody>
      </p:sp>
      <p:sp>
        <p:nvSpPr>
          <p:cNvPr id="185365" name="Text Box 21"/>
          <p:cNvSpPr txBox="1">
            <a:spLocks noChangeArrowheads="1"/>
          </p:cNvSpPr>
          <p:nvPr/>
        </p:nvSpPr>
        <p:spPr bwMode="auto">
          <a:xfrm>
            <a:off x="1171575" y="4383903"/>
            <a:ext cx="61214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20000"/>
              </a:spcBef>
              <a:buClr>
                <a:schemeClr val="folHlink"/>
              </a:buClr>
              <a:buSzPct val="60000"/>
              <a:buFont typeface="Wingdings" panose="05000000000000000000" pitchFamily="2" charset="2"/>
              <a:buNone/>
            </a:pPr>
            <a:r>
              <a:rPr lang="zh-CN" altLang="en-US" sz="2400" b="1" i="0" dirty="0">
                <a:solidFill>
                  <a:srgbClr val="000000"/>
                </a:solidFill>
                <a:latin typeface="华文楷体" panose="02010600040101010101" pitchFamily="2" charset="-122"/>
                <a:ea typeface="华文楷体" panose="02010600040101010101" pitchFamily="2" charset="-122"/>
              </a:rPr>
              <a:t>输入短路时，输出仍有缓慢变化的电压产生</a:t>
            </a:r>
            <a:endParaRPr lang="zh-CN" altLang="en-US" sz="2400" i="0" dirty="0">
              <a:latin typeface="华文楷体" panose="02010600040101010101" pitchFamily="2" charset="-122"/>
              <a:ea typeface="华文楷体" panose="02010600040101010101" pitchFamily="2" charset="-122"/>
            </a:endParaRPr>
          </a:p>
          <a:p>
            <a:pPr>
              <a:spcBef>
                <a:spcPct val="50000"/>
              </a:spcBef>
            </a:pPr>
            <a:endParaRPr lang="en-US" altLang="zh-CN" sz="2400" b="1"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 calcmode="lin" valueType="num">
                                      <p:cBhvr additive="base">
                                        <p:cTn id="7" dur="500" fill="hold"/>
                                        <p:tgtEl>
                                          <p:spTgt spid="185346"/>
                                        </p:tgtEl>
                                        <p:attrNameLst>
                                          <p:attrName>ppt_x</p:attrName>
                                        </p:attrNameLst>
                                      </p:cBhvr>
                                      <p:tavLst>
                                        <p:tav tm="0">
                                          <p:val>
                                            <p:strVal val="0-#ppt_w/2"/>
                                          </p:val>
                                        </p:tav>
                                        <p:tav tm="100000">
                                          <p:val>
                                            <p:strVal val="#ppt_x"/>
                                          </p:val>
                                        </p:tav>
                                      </p:tavLst>
                                    </p:anim>
                                    <p:anim calcmode="lin" valueType="num">
                                      <p:cBhvr additive="base">
                                        <p:cTn id="8" dur="500" fill="hold"/>
                                        <p:tgtEl>
                                          <p:spTgt spid="1853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85356"/>
                                        </p:tgtEl>
                                        <p:attrNameLst>
                                          <p:attrName>style.visibility</p:attrName>
                                        </p:attrNameLst>
                                      </p:cBhvr>
                                      <p:to>
                                        <p:strVal val="visible"/>
                                      </p:to>
                                    </p:set>
                                    <p:animEffect transition="in" filter="box(out)">
                                      <p:cBhvr>
                                        <p:cTn id="13" dur="500"/>
                                        <p:tgtEl>
                                          <p:spTgt spid="185356"/>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5350"/>
                                        </p:tgtEl>
                                        <p:attrNameLst>
                                          <p:attrName>style.visibility</p:attrName>
                                        </p:attrNameLst>
                                      </p:cBhvr>
                                      <p:to>
                                        <p:strVal val="visible"/>
                                      </p:to>
                                    </p:set>
                                    <p:animEffect transition="in" filter="wipe(left)">
                                      <p:cBhvr>
                                        <p:cTn id="18" dur="500"/>
                                        <p:tgtEl>
                                          <p:spTgt spid="185350"/>
                                        </p:tgtEl>
                                      </p:cBhvr>
                                    </p:animEffect>
                                  </p:childTnLst>
                                  <p:subTnLs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185355"/>
                                        </p:tgtEl>
                                        <p:attrNameLst>
                                          <p:attrName>style.visibility</p:attrName>
                                        </p:attrNameLst>
                                      </p:cBhvr>
                                      <p:to>
                                        <p:strVal val="visible"/>
                                      </p:to>
                                    </p:set>
                                    <p:animEffect transition="in" filter="blinds(vertical)">
                                      <p:cBhvr>
                                        <p:cTn id="23" dur="500"/>
                                        <p:tgtEl>
                                          <p:spTgt spid="185355"/>
                                        </p:tgtEl>
                                      </p:cBhvr>
                                    </p:animEffect>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85351"/>
                                        </p:tgtEl>
                                        <p:attrNameLst>
                                          <p:attrName>style.visibility</p:attrName>
                                        </p:attrNameLst>
                                      </p:cBhvr>
                                      <p:to>
                                        <p:strVal val="visible"/>
                                      </p:to>
                                    </p:set>
                                    <p:anim calcmode="lin" valueType="num">
                                      <p:cBhvr additive="base">
                                        <p:cTn id="28" dur="500" fill="hold"/>
                                        <p:tgtEl>
                                          <p:spTgt spid="185351"/>
                                        </p:tgtEl>
                                        <p:attrNameLst>
                                          <p:attrName>ppt_x</p:attrName>
                                        </p:attrNameLst>
                                      </p:cBhvr>
                                      <p:tavLst>
                                        <p:tav tm="0">
                                          <p:val>
                                            <p:strVal val="0-#ppt_w/2"/>
                                          </p:val>
                                        </p:tav>
                                        <p:tav tm="100000">
                                          <p:val>
                                            <p:strVal val="#ppt_x"/>
                                          </p:val>
                                        </p:tav>
                                      </p:tavLst>
                                    </p:anim>
                                    <p:anim calcmode="lin" valueType="num">
                                      <p:cBhvr additive="base">
                                        <p:cTn id="29" dur="500" fill="hold"/>
                                        <p:tgtEl>
                                          <p:spTgt spid="1853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HIMES.WAV"/>
                                        </p:tgtEl>
                                      </p:cMediaNode>
                                    </p:audio>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5352"/>
                                        </p:tgtEl>
                                        <p:attrNameLst>
                                          <p:attrName>style.visibility</p:attrName>
                                        </p:attrNameLst>
                                      </p:cBhvr>
                                      <p:to>
                                        <p:strVal val="visible"/>
                                      </p:to>
                                    </p:set>
                                    <p:animEffect transition="in" filter="wipe(left)">
                                      <p:cBhvr>
                                        <p:cTn id="34" dur="500"/>
                                        <p:tgtEl>
                                          <p:spTgt spid="185352"/>
                                        </p:tgtEl>
                                      </p:cBhvr>
                                    </p:animEffect>
                                  </p:childTnLst>
                                  <p:subTnLst>
                                    <p:audio>
                                      <p:cMediaNode>
                                        <p:cTn display="0" masterRel="sameClick">
                                          <p:stCondLst>
                                            <p:cond evt="begin" delay="0">
                                              <p:tn val="32"/>
                                            </p:cond>
                                          </p:stCondLst>
                                          <p:endCondLst>
                                            <p:cond evt="onStopAudio" delay="0">
                                              <p:tgtEl>
                                                <p:sldTgt/>
                                              </p:tgtEl>
                                            </p:cond>
                                          </p:endCondLst>
                                        </p:cTn>
                                        <p:tgtEl>
                                          <p:sndTgt r:embed="rId3" name="CHIMES.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5365"/>
                                        </p:tgtEl>
                                        <p:attrNameLst>
                                          <p:attrName>style.visibility</p:attrName>
                                        </p:attrNameLst>
                                      </p:cBhvr>
                                      <p:to>
                                        <p:strVal val="visible"/>
                                      </p:to>
                                    </p:set>
                                    <p:anim calcmode="lin" valueType="num">
                                      <p:cBhvr additive="base">
                                        <p:cTn id="39" dur="500" fill="hold"/>
                                        <p:tgtEl>
                                          <p:spTgt spid="185365"/>
                                        </p:tgtEl>
                                        <p:attrNameLst>
                                          <p:attrName>ppt_x</p:attrName>
                                        </p:attrNameLst>
                                      </p:cBhvr>
                                      <p:tavLst>
                                        <p:tav tm="0">
                                          <p:val>
                                            <p:strVal val="#ppt_x"/>
                                          </p:val>
                                        </p:tav>
                                        <p:tav tm="100000">
                                          <p:val>
                                            <p:strVal val="#ppt_x"/>
                                          </p:val>
                                        </p:tav>
                                      </p:tavLst>
                                    </p:anim>
                                    <p:anim calcmode="lin" valueType="num">
                                      <p:cBhvr additive="base">
                                        <p:cTn id="40" dur="500" fill="hold"/>
                                        <p:tgtEl>
                                          <p:spTgt spid="18536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5353"/>
                                        </p:tgtEl>
                                        <p:attrNameLst>
                                          <p:attrName>style.visibility</p:attrName>
                                        </p:attrNameLst>
                                      </p:cBhvr>
                                      <p:to>
                                        <p:strVal val="visible"/>
                                      </p:to>
                                    </p:set>
                                    <p:animEffect transition="in" filter="wipe(left)">
                                      <p:cBhvr>
                                        <p:cTn id="45" dur="500"/>
                                        <p:tgtEl>
                                          <p:spTgt spid="185353"/>
                                        </p:tgtEl>
                                      </p:cBhvr>
                                    </p:animEffect>
                                  </p:childTnLst>
                                  <p:subTnLst>
                                    <p:audio>
                                      <p:cMediaNode>
                                        <p:cTn display="0" masterRel="sameClick">
                                          <p:stCondLst>
                                            <p:cond evt="begin" delay="0">
                                              <p:tn val="43"/>
                                            </p:cond>
                                          </p:stCondLst>
                                          <p:endCondLst>
                                            <p:cond evt="onStopAudio" delay="0">
                                              <p:tgtEl>
                                                <p:sldTgt/>
                                              </p:tgtEl>
                                            </p:cond>
                                          </p:endCondLst>
                                        </p:cTn>
                                        <p:tgtEl>
                                          <p:sndTgt r:embed="rId3" name="CHIMES.WAV"/>
                                        </p:tgtEl>
                                      </p:cMediaNode>
                                    </p:audio>
                                  </p:sub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85357"/>
                                        </p:tgtEl>
                                        <p:attrNameLst>
                                          <p:attrName>style.visibility</p:attrName>
                                        </p:attrNameLst>
                                      </p:cBhvr>
                                      <p:to>
                                        <p:strVal val="visible"/>
                                      </p:to>
                                    </p:set>
                                    <p:animEffect transition="in" filter="wipe(left)">
                                      <p:cBhvr>
                                        <p:cTn id="50" dur="500"/>
                                        <p:tgtEl>
                                          <p:spTgt spid="185357"/>
                                        </p:tgtEl>
                                      </p:cBhvr>
                                    </p:animEffect>
                                  </p:childTnLst>
                                  <p:subTnLst>
                                    <p:audio>
                                      <p:cMediaNode>
                                        <p:cTn display="0" masterRel="sameClick">
                                          <p:stCondLst>
                                            <p:cond evt="begin" delay="0">
                                              <p:tn val="48"/>
                                            </p:cond>
                                          </p:stCondLst>
                                          <p:endCondLst>
                                            <p:cond evt="onStopAudio" delay="0">
                                              <p:tgtEl>
                                                <p:sldTgt/>
                                              </p:tgtEl>
                                            </p:cond>
                                          </p:endCondLst>
                                        </p:cTn>
                                        <p:tgtEl>
                                          <p:sndTgt r:embed="rId3" name="CHIMES.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85362"/>
                                        </p:tgtEl>
                                        <p:attrNameLst>
                                          <p:attrName>style.visibility</p:attrName>
                                        </p:attrNameLst>
                                      </p:cBhvr>
                                      <p:to>
                                        <p:strVal val="visible"/>
                                      </p:to>
                                    </p:set>
                                    <p:anim calcmode="lin" valueType="num">
                                      <p:cBhvr additive="base">
                                        <p:cTn id="55" dur="500" fill="hold"/>
                                        <p:tgtEl>
                                          <p:spTgt spid="185362"/>
                                        </p:tgtEl>
                                        <p:attrNameLst>
                                          <p:attrName>ppt_x</p:attrName>
                                        </p:attrNameLst>
                                      </p:cBhvr>
                                      <p:tavLst>
                                        <p:tav tm="0">
                                          <p:val>
                                            <p:strVal val="1+#ppt_w/2"/>
                                          </p:val>
                                        </p:tav>
                                        <p:tav tm="100000">
                                          <p:val>
                                            <p:strVal val="#ppt_x"/>
                                          </p:val>
                                        </p:tav>
                                      </p:tavLst>
                                    </p:anim>
                                    <p:anim calcmode="lin" valueType="num">
                                      <p:cBhvr additive="base">
                                        <p:cTn id="56" dur="500" fill="hold"/>
                                        <p:tgtEl>
                                          <p:spTgt spid="18536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5362"/>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3" name="CHIMES.WAV"/>
                                        </p:tgtEl>
                                      </p:cMediaNode>
                                    </p:audio>
                                  </p:sub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5354"/>
                                        </p:tgtEl>
                                        <p:attrNameLst>
                                          <p:attrName>style.visibility</p:attrName>
                                        </p:attrNameLst>
                                      </p:cBhvr>
                                      <p:to>
                                        <p:strVal val="visible"/>
                                      </p:to>
                                    </p:set>
                                    <p:animEffect transition="in" filter="wipe(left)">
                                      <p:cBhvr>
                                        <p:cTn id="61" dur="500"/>
                                        <p:tgtEl>
                                          <p:spTgt spid="185354"/>
                                        </p:tgtEl>
                                      </p:cBhvr>
                                    </p:animEffect>
                                  </p:childTnLst>
                                  <p:subTnLst>
                                    <p:audio>
                                      <p:cMediaNode>
                                        <p:cTn display="0" masterRel="sameClick">
                                          <p:stCondLst>
                                            <p:cond evt="begin" delay="0">
                                              <p:tn val="59"/>
                                            </p:cond>
                                          </p:stCondLst>
                                          <p:endCondLst>
                                            <p:cond evt="onStopAudio" delay="0">
                                              <p:tgtEl>
                                                <p:sldTgt/>
                                              </p:tgtEl>
                                            </p:cond>
                                          </p:endCondLst>
                                        </p:cTn>
                                        <p:tgtEl>
                                          <p:sndTgt r:embed="rId3" name="CHIMES.WAV"/>
                                        </p:tgtEl>
                                      </p:cMediaNode>
                                    </p:audio>
                                  </p:subTnLst>
                                </p:cTn>
                              </p:par>
                            </p:childTnLst>
                          </p:cTn>
                        </p:par>
                      </p:childTnLst>
                    </p:cTn>
                  </p:par>
                  <p:par>
                    <p:cTn id="62" fill="hold">
                      <p:stCondLst>
                        <p:cond delay="indefinite"/>
                      </p:stCondLst>
                      <p:childTnLst>
                        <p:par>
                          <p:cTn id="63" fill="hold">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185361"/>
                                        </p:tgtEl>
                                        <p:attrNameLst>
                                          <p:attrName>style.visibility</p:attrName>
                                        </p:attrNameLst>
                                      </p:cBhvr>
                                      <p:to>
                                        <p:strVal val="visible"/>
                                      </p:to>
                                    </p:set>
                                    <p:animEffect transition="in" filter="strips(downRight)">
                                      <p:cBhvr>
                                        <p:cTn id="66" dur="500"/>
                                        <p:tgtEl>
                                          <p:spTgt spid="185361"/>
                                        </p:tgtEl>
                                      </p:cBhvr>
                                    </p:animEffect>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50" grpId="0" autoUpdateAnimBg="0"/>
      <p:bldP spid="185351" grpId="0" autoUpdateAnimBg="0"/>
      <p:bldP spid="185352" grpId="0" autoUpdateAnimBg="0"/>
      <p:bldP spid="185353" grpId="0" autoUpdateAnimBg="0"/>
      <p:bldP spid="185354" grpId="0" autoUpdateAnimBg="0"/>
      <p:bldP spid="185355" grpId="0" autoUpdateAnimBg="0"/>
      <p:bldP spid="185357" grpId="0" autoUpdateAnimBg="0"/>
      <p:bldP spid="185361" grpId="0" autoUpdateAnimBg="0"/>
      <p:bldP spid="185362" grpId="0" animBg="1" autoUpdateAnimBg="0"/>
      <p:bldP spid="18536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19063" y="21907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70000"/>
              </a:lnSpc>
              <a:spcBef>
                <a:spcPct val="50000"/>
              </a:spcBef>
            </a:pPr>
            <a:endParaRPr lang="zh-CN" altLang="zh-CN" sz="4000" b="1">
              <a:solidFill>
                <a:srgbClr val="FF0000"/>
              </a:solidFill>
              <a:ea typeface="隶书" panose="02010509060101010101" pitchFamily="49" charset="-122"/>
            </a:endParaRPr>
          </a:p>
        </p:txBody>
      </p:sp>
      <p:sp>
        <p:nvSpPr>
          <p:cNvPr id="37891" name="Text Box 3"/>
          <p:cNvSpPr txBox="1">
            <a:spLocks noChangeArrowheads="1"/>
          </p:cNvSpPr>
          <p:nvPr/>
        </p:nvSpPr>
        <p:spPr bwMode="auto">
          <a:xfrm>
            <a:off x="531813" y="898525"/>
            <a:ext cx="6318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200" b="1" dirty="0">
                <a:solidFill>
                  <a:srgbClr val="FF0000"/>
                </a:solidFill>
                <a:latin typeface="华文楷体" panose="02010600040101010101" pitchFamily="2" charset="-122"/>
                <a:ea typeface="华文楷体" panose="02010600040101010101" pitchFamily="2" charset="-122"/>
              </a:rPr>
              <a:t>一、开环差模电压放大倍数</a:t>
            </a:r>
            <a:r>
              <a:rPr lang="en-US" altLang="zh-CN" sz="3200" b="1" i="1" dirty="0" err="1">
                <a:solidFill>
                  <a:srgbClr val="FF0000"/>
                </a:solidFill>
                <a:latin typeface="华文楷体" panose="02010600040101010101" pitchFamily="2" charset="-122"/>
                <a:ea typeface="华文楷体" panose="02010600040101010101" pitchFamily="2" charset="-122"/>
              </a:rPr>
              <a:t>A</a:t>
            </a:r>
            <a:r>
              <a:rPr lang="en-US" altLang="zh-CN" sz="3200" b="1" i="1" baseline="-25000" dirty="0" err="1">
                <a:solidFill>
                  <a:srgbClr val="FF0000"/>
                </a:solidFill>
                <a:latin typeface="华文楷体" panose="02010600040101010101" pitchFamily="2" charset="-122"/>
                <a:ea typeface="华文楷体" panose="02010600040101010101" pitchFamily="2" charset="-122"/>
              </a:rPr>
              <a:t>od</a:t>
            </a:r>
            <a:endParaRPr lang="en-US" altLang="zh-CN" sz="3200" b="1" dirty="0">
              <a:solidFill>
                <a:srgbClr val="FF0000"/>
              </a:solidFill>
              <a:latin typeface="华文楷体" panose="02010600040101010101" pitchFamily="2" charset="-122"/>
              <a:ea typeface="华文楷体" panose="02010600040101010101" pitchFamily="2" charset="-122"/>
            </a:endParaRPr>
          </a:p>
        </p:txBody>
      </p:sp>
      <p:sp>
        <p:nvSpPr>
          <p:cNvPr id="37892" name="Text Box 4"/>
          <p:cNvSpPr txBox="1">
            <a:spLocks noChangeArrowheads="1"/>
          </p:cNvSpPr>
          <p:nvPr/>
        </p:nvSpPr>
        <p:spPr bwMode="auto">
          <a:xfrm>
            <a:off x="1347788" y="1595438"/>
            <a:ext cx="6902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无外加反馈回路的差模放大倍数。一般在</a:t>
            </a:r>
            <a:r>
              <a:rPr lang="en-US" altLang="zh-CN" sz="2400" b="1" dirty="0">
                <a:latin typeface="华文楷体" panose="02010600040101010101" pitchFamily="2" charset="-122"/>
                <a:ea typeface="华文楷体" panose="02010600040101010101" pitchFamily="2" charset="-122"/>
              </a:rPr>
              <a:t>10</a:t>
            </a:r>
            <a:r>
              <a:rPr lang="en-US" altLang="zh-CN" sz="2400" b="1" baseline="30000" dirty="0">
                <a:latin typeface="华文楷体" panose="02010600040101010101" pitchFamily="2" charset="-122"/>
                <a:ea typeface="华文楷体" panose="02010600040101010101" pitchFamily="2" charset="-122"/>
              </a:rPr>
              <a:t>5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rPr>
              <a:t> 10</a:t>
            </a:r>
            <a:r>
              <a:rPr lang="en-US" altLang="zh-CN" sz="2400" b="1" baseline="30000" dirty="0">
                <a:latin typeface="华文楷体" panose="02010600040101010101" pitchFamily="2" charset="-122"/>
                <a:ea typeface="华文楷体" panose="02010600040101010101" pitchFamily="2" charset="-122"/>
              </a:rPr>
              <a:t>7</a:t>
            </a:r>
            <a:r>
              <a:rPr lang="zh-CN" altLang="en-US" sz="2400" b="1" dirty="0">
                <a:latin typeface="华文楷体" panose="02010600040101010101" pitchFamily="2" charset="-122"/>
                <a:ea typeface="华文楷体" panose="02010600040101010101" pitchFamily="2" charset="-122"/>
              </a:rPr>
              <a:t>之间。理想运放的</a:t>
            </a:r>
            <a:r>
              <a:rPr lang="en-US" altLang="zh-CN" sz="2400" b="1" i="1" dirty="0" err="1">
                <a:latin typeface="华文楷体" panose="02010600040101010101" pitchFamily="2" charset="-122"/>
                <a:ea typeface="华文楷体" panose="02010600040101010101" pitchFamily="2" charset="-122"/>
              </a:rPr>
              <a:t>A</a:t>
            </a:r>
            <a:r>
              <a:rPr lang="en-US" altLang="zh-CN" sz="2400" b="1" i="1" baseline="-25000" dirty="0" err="1">
                <a:latin typeface="华文楷体" panose="02010600040101010101" pitchFamily="2" charset="-122"/>
                <a:ea typeface="华文楷体" panose="02010600040101010101" pitchFamily="2" charset="-122"/>
              </a:rPr>
              <a:t>od</a:t>
            </a:r>
            <a:r>
              <a:rPr lang="zh-CN" altLang="en-US" sz="2400" b="1" dirty="0">
                <a:latin typeface="华文楷体" panose="02010600040101010101" pitchFamily="2" charset="-122"/>
                <a:ea typeface="华文楷体" panose="02010600040101010101" pitchFamily="2" charset="-122"/>
              </a:rPr>
              <a:t>为</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a:t>
            </a:r>
            <a:endParaRPr lang="zh-CN" altLang="en-US" sz="2400" b="1" dirty="0">
              <a:latin typeface="华文楷体" panose="02010600040101010101" pitchFamily="2" charset="-122"/>
              <a:ea typeface="华文楷体" panose="02010600040101010101" pitchFamily="2" charset="-122"/>
              <a:sym typeface="Symbol" panose="05050102010706020507" pitchFamily="18" charset="2"/>
            </a:endParaRPr>
          </a:p>
        </p:txBody>
      </p:sp>
      <p:sp>
        <p:nvSpPr>
          <p:cNvPr id="37893" name="Text Box 5"/>
          <p:cNvSpPr txBox="1">
            <a:spLocks noChangeArrowheads="1"/>
          </p:cNvSpPr>
          <p:nvPr/>
        </p:nvSpPr>
        <p:spPr bwMode="auto">
          <a:xfrm>
            <a:off x="600075" y="2679700"/>
            <a:ext cx="6318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200" b="1" dirty="0">
                <a:solidFill>
                  <a:srgbClr val="FF0000"/>
                </a:solidFill>
                <a:latin typeface="华文楷体" panose="02010600040101010101" pitchFamily="2" charset="-122"/>
                <a:ea typeface="华文楷体" panose="02010600040101010101" pitchFamily="2" charset="-122"/>
              </a:rPr>
              <a:t>二、共模抑制比</a:t>
            </a:r>
            <a:r>
              <a:rPr lang="en-US" altLang="zh-CN" sz="3200" b="1" dirty="0">
                <a:solidFill>
                  <a:srgbClr val="FF0000"/>
                </a:solidFill>
                <a:latin typeface="华文楷体" panose="02010600040101010101" pitchFamily="2" charset="-122"/>
                <a:ea typeface="华文楷体" panose="02010600040101010101" pitchFamily="2" charset="-122"/>
              </a:rPr>
              <a:t>K</a:t>
            </a:r>
            <a:r>
              <a:rPr lang="en-US" altLang="zh-CN" sz="3200" b="1" baseline="-25000" dirty="0">
                <a:solidFill>
                  <a:srgbClr val="FF0000"/>
                </a:solidFill>
                <a:latin typeface="华文楷体" panose="02010600040101010101" pitchFamily="2" charset="-122"/>
                <a:ea typeface="华文楷体" panose="02010600040101010101" pitchFamily="2" charset="-122"/>
              </a:rPr>
              <a:t>CMMR</a:t>
            </a:r>
            <a:endParaRPr lang="en-US" altLang="zh-CN" sz="3200" b="1" baseline="-25000" dirty="0">
              <a:solidFill>
                <a:srgbClr val="FF0000"/>
              </a:solidFill>
              <a:latin typeface="华文楷体" panose="02010600040101010101" pitchFamily="2" charset="-122"/>
              <a:ea typeface="华文楷体" panose="02010600040101010101" pitchFamily="2" charset="-122"/>
            </a:endParaRPr>
          </a:p>
        </p:txBody>
      </p:sp>
      <p:sp>
        <p:nvSpPr>
          <p:cNvPr id="37894" name="Text Box 6"/>
          <p:cNvSpPr txBox="1">
            <a:spLocks noChangeArrowheads="1"/>
          </p:cNvSpPr>
          <p:nvPr/>
        </p:nvSpPr>
        <p:spPr bwMode="auto">
          <a:xfrm>
            <a:off x="1403350" y="3375025"/>
            <a:ext cx="68992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常用分贝作单位，一般</a:t>
            </a:r>
            <a:r>
              <a:rPr lang="en-US" altLang="zh-CN" sz="2400" b="1" dirty="0">
                <a:latin typeface="华文楷体" panose="02010600040101010101" pitchFamily="2" charset="-122"/>
                <a:ea typeface="华文楷体" panose="02010600040101010101" pitchFamily="2" charset="-122"/>
              </a:rPr>
              <a:t>100dB</a:t>
            </a:r>
            <a:r>
              <a:rPr lang="zh-CN" altLang="en-US" sz="2400" b="1" dirty="0">
                <a:latin typeface="华文楷体" panose="02010600040101010101" pitchFamily="2" charset="-122"/>
                <a:ea typeface="华文楷体" panose="02010600040101010101" pitchFamily="2" charset="-122"/>
              </a:rPr>
              <a:t>以上。</a:t>
            </a:r>
            <a:endParaRPr lang="zh-CN" altLang="en-US" sz="2400" b="1" dirty="0">
              <a:latin typeface="华文楷体" panose="02010600040101010101" pitchFamily="2" charset="-122"/>
              <a:ea typeface="华文楷体" panose="02010600040101010101" pitchFamily="2" charset="-122"/>
              <a:sym typeface="Symbol" panose="05050102010706020507" pitchFamily="18" charset="2"/>
            </a:endParaRPr>
          </a:p>
        </p:txBody>
      </p:sp>
      <p:sp>
        <p:nvSpPr>
          <p:cNvPr id="37895" name="Text Box 7"/>
          <p:cNvSpPr txBox="1">
            <a:spLocks noChangeArrowheads="1"/>
          </p:cNvSpPr>
          <p:nvPr/>
        </p:nvSpPr>
        <p:spPr bwMode="auto">
          <a:xfrm>
            <a:off x="650875" y="4044950"/>
            <a:ext cx="6318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200" b="1" dirty="0">
                <a:solidFill>
                  <a:srgbClr val="FF0000"/>
                </a:solidFill>
                <a:latin typeface="华文楷体" panose="02010600040101010101" pitchFamily="2" charset="-122"/>
                <a:ea typeface="华文楷体" panose="02010600040101010101" pitchFamily="2" charset="-122"/>
              </a:rPr>
              <a:t>三、差模输入电阻</a:t>
            </a:r>
            <a:r>
              <a:rPr lang="en-US" altLang="zh-CN" sz="3200" b="1" dirty="0">
                <a:solidFill>
                  <a:srgbClr val="FF0000"/>
                </a:solidFill>
                <a:latin typeface="华文楷体" panose="02010600040101010101" pitchFamily="2" charset="-122"/>
                <a:ea typeface="华文楷体" panose="02010600040101010101" pitchFamily="2" charset="-122"/>
              </a:rPr>
              <a:t>r</a:t>
            </a:r>
            <a:r>
              <a:rPr lang="en-US" altLang="zh-CN" sz="3200" b="1" baseline="-25000" dirty="0">
                <a:solidFill>
                  <a:srgbClr val="FF0000"/>
                </a:solidFill>
                <a:latin typeface="华文楷体" panose="02010600040101010101" pitchFamily="2" charset="-122"/>
                <a:ea typeface="华文楷体" panose="02010600040101010101" pitchFamily="2" charset="-122"/>
              </a:rPr>
              <a:t>id</a:t>
            </a:r>
            <a:endParaRPr lang="en-US" altLang="zh-CN" sz="3200" b="1" baseline="-25000" dirty="0">
              <a:solidFill>
                <a:srgbClr val="FF0000"/>
              </a:solidFill>
              <a:latin typeface="华文楷体" panose="02010600040101010101" pitchFamily="2" charset="-122"/>
              <a:ea typeface="华文楷体" panose="02010600040101010101" pitchFamily="2" charset="-122"/>
            </a:endParaRPr>
          </a:p>
        </p:txBody>
      </p:sp>
      <p:sp>
        <p:nvSpPr>
          <p:cNvPr id="37896" name="Rectangle 8"/>
          <p:cNvSpPr>
            <a:spLocks noChangeArrowheads="1"/>
          </p:cNvSpPr>
          <p:nvPr/>
        </p:nvSpPr>
        <p:spPr bwMode="auto">
          <a:xfrm>
            <a:off x="1500188" y="4625975"/>
            <a:ext cx="4426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lang="en-US" altLang="zh-CN" sz="2400" b="1" dirty="0" err="1">
                <a:latin typeface="华文楷体" panose="02010600040101010101" pitchFamily="2" charset="-122"/>
                <a:ea typeface="华文楷体" panose="02010600040101010101" pitchFamily="2" charset="-122"/>
              </a:rPr>
              <a:t>r</a:t>
            </a:r>
            <a:r>
              <a:rPr lang="en-US" altLang="zh-CN" sz="2400" b="1" baseline="-25000"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&gt;1M</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 </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有的可达</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100</a:t>
            </a:r>
            <a:r>
              <a:rPr lang="en-US" altLang="zh-CN" sz="2400" b="1" dirty="0">
                <a:latin typeface="华文楷体" panose="02010600040101010101" pitchFamily="2" charset="-122"/>
                <a:ea typeface="华文楷体" panose="02010600040101010101" pitchFamily="2" charset="-122"/>
              </a:rPr>
              <a:t>M</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以上。</a:t>
            </a:r>
            <a:endParaRPr lang="zh-CN" altLang="en-US" sz="2400" b="1" dirty="0">
              <a:latin typeface="华文楷体" panose="02010600040101010101" pitchFamily="2" charset="-122"/>
              <a:ea typeface="华文楷体" panose="02010600040101010101" pitchFamily="2" charset="-122"/>
              <a:sym typeface="Symbol" panose="05050102010706020507" pitchFamily="18" charset="2"/>
            </a:endParaRPr>
          </a:p>
        </p:txBody>
      </p:sp>
      <p:sp>
        <p:nvSpPr>
          <p:cNvPr id="37897" name="Text Box 9"/>
          <p:cNvSpPr txBox="1">
            <a:spLocks noChangeArrowheads="1"/>
          </p:cNvSpPr>
          <p:nvPr/>
        </p:nvSpPr>
        <p:spPr bwMode="auto">
          <a:xfrm>
            <a:off x="600075" y="5216525"/>
            <a:ext cx="6318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200" b="1" dirty="0">
                <a:solidFill>
                  <a:srgbClr val="FF0000"/>
                </a:solidFill>
                <a:latin typeface="华文楷体" panose="02010600040101010101" pitchFamily="2" charset="-122"/>
                <a:ea typeface="华文楷体" panose="02010600040101010101" pitchFamily="2" charset="-122"/>
              </a:rPr>
              <a:t>四、输出电阻</a:t>
            </a:r>
            <a:r>
              <a:rPr lang="en-US" altLang="zh-CN" sz="3200" b="1" dirty="0" err="1">
                <a:solidFill>
                  <a:srgbClr val="FF0000"/>
                </a:solidFill>
                <a:latin typeface="华文楷体" panose="02010600040101010101" pitchFamily="2" charset="-122"/>
                <a:ea typeface="华文楷体" panose="02010600040101010101" pitchFamily="2" charset="-122"/>
              </a:rPr>
              <a:t>r</a:t>
            </a:r>
            <a:r>
              <a:rPr lang="en-US" altLang="zh-CN" sz="3200" b="1" baseline="-25000" dirty="0" err="1">
                <a:solidFill>
                  <a:srgbClr val="FF0000"/>
                </a:solidFill>
                <a:latin typeface="华文楷体" panose="02010600040101010101" pitchFamily="2" charset="-122"/>
                <a:ea typeface="华文楷体" panose="02010600040101010101" pitchFamily="2" charset="-122"/>
              </a:rPr>
              <a:t>o</a:t>
            </a:r>
            <a:endParaRPr lang="en-US" altLang="zh-CN" sz="3200" b="1" baseline="-25000" dirty="0">
              <a:solidFill>
                <a:srgbClr val="FF0000"/>
              </a:solidFill>
              <a:latin typeface="华文楷体" panose="02010600040101010101" pitchFamily="2" charset="-122"/>
              <a:ea typeface="华文楷体" panose="02010600040101010101" pitchFamily="2" charset="-122"/>
            </a:endParaRPr>
          </a:p>
        </p:txBody>
      </p:sp>
      <p:sp>
        <p:nvSpPr>
          <p:cNvPr id="37898" name="Rectangle 10"/>
          <p:cNvSpPr>
            <a:spLocks noChangeArrowheads="1"/>
          </p:cNvSpPr>
          <p:nvPr/>
        </p:nvSpPr>
        <p:spPr bwMode="auto">
          <a:xfrm>
            <a:off x="1552575" y="5795963"/>
            <a:ext cx="4243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800" b="1" i="1" dirty="0" err="1">
                <a:solidFill>
                  <a:srgbClr val="FF0000"/>
                </a:solidFill>
              </a:rPr>
              <a:t>r</a:t>
            </a:r>
            <a:r>
              <a:rPr lang="en-US" altLang="zh-CN" sz="2800" b="1" i="1" baseline="-25000" dirty="0" err="1">
                <a:solidFill>
                  <a:srgbClr val="FF0000"/>
                </a:solidFill>
              </a:rPr>
              <a:t>o</a:t>
            </a:r>
            <a:r>
              <a:rPr lang="en-US" altLang="zh-CN" sz="2800" b="1" baseline="-25000" dirty="0">
                <a:solidFill>
                  <a:srgbClr val="FF0000"/>
                </a:solidFill>
              </a:rPr>
              <a:t> </a:t>
            </a:r>
            <a:r>
              <a:rPr lang="en-US" altLang="zh-CN" sz="2800" b="1" dirty="0">
                <a:solidFill>
                  <a:srgbClr val="FF0000"/>
                </a:solidFill>
              </a:rPr>
              <a:t>=</a:t>
            </a:r>
            <a:r>
              <a:rPr lang="zh-CN" altLang="zh-CN" sz="2800" b="1" dirty="0">
                <a:solidFill>
                  <a:srgbClr val="FF0000"/>
                </a:solidFill>
              </a:rPr>
              <a:t>几</a:t>
            </a:r>
            <a:r>
              <a:rPr lang="zh-CN" altLang="zh-CN" sz="2800" b="1" dirty="0">
                <a:solidFill>
                  <a:srgbClr val="FF0000"/>
                </a:solidFill>
                <a:sym typeface="Symbol" panose="05050102010706020507" pitchFamily="18" charset="2"/>
              </a:rPr>
              <a:t>-几十</a:t>
            </a:r>
            <a:r>
              <a:rPr lang="zh-CN" altLang="en-US" sz="2800" b="1" dirty="0">
                <a:solidFill>
                  <a:srgbClr val="FF0000"/>
                </a:solidFill>
                <a:sym typeface="Symbol" panose="05050102010706020507" pitchFamily="18" charset="2"/>
              </a:rPr>
              <a:t>。</a:t>
            </a:r>
            <a:endParaRPr lang="zh-CN" altLang="en-US" sz="2800" b="1" dirty="0">
              <a:solidFill>
                <a:srgbClr val="FF0000"/>
              </a:solidFill>
              <a:sym typeface="Symbol" panose="05050102010706020507" pitchFamily="18" charset="2"/>
            </a:endParaRPr>
          </a:p>
        </p:txBody>
      </p:sp>
      <p:sp>
        <p:nvSpPr>
          <p:cNvPr id="37899" name="Rectangle 11"/>
          <p:cNvSpPr>
            <a:spLocks noChangeArrowheads="1"/>
          </p:cNvSpPr>
          <p:nvPr/>
        </p:nvSpPr>
        <p:spPr bwMode="auto">
          <a:xfrm>
            <a:off x="1795914" y="147607"/>
            <a:ext cx="5173211" cy="584775"/>
          </a:xfrm>
          <a:prstGeom prst="rect">
            <a:avLst/>
          </a:prstGeom>
          <a:solidFill>
            <a:schemeClr val="accent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lang="en-US" altLang="zh-CN" sz="3200" b="1" dirty="0" smtClean="0">
                <a:latin typeface="华文楷体" panose="02010600040101010101" pitchFamily="2" charset="-122"/>
                <a:ea typeface="华文楷体" panose="02010600040101010101" pitchFamily="2" charset="-122"/>
              </a:rPr>
              <a:t>8.5</a:t>
            </a:r>
            <a:r>
              <a:rPr lang="zh-CN" altLang="en-US" sz="3200" b="1" dirty="0" smtClean="0">
                <a:latin typeface="华文楷体" panose="02010600040101010101" pitchFamily="2" charset="-122"/>
                <a:ea typeface="华文楷体" panose="02010600040101010101" pitchFamily="2" charset="-122"/>
              </a:rPr>
              <a:t>集成</a:t>
            </a:r>
            <a:r>
              <a:rPr lang="zh-CN" altLang="en-US" sz="3200" b="1" dirty="0">
                <a:latin typeface="华文楷体" panose="02010600040101010101" pitchFamily="2" charset="-122"/>
                <a:ea typeface="华文楷体" panose="02010600040101010101" pitchFamily="2" charset="-122"/>
              </a:rPr>
              <a:t>运放的主要性能指标</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wipe(left)">
                                      <p:cBhvr>
                                        <p:cTn id="7" dur="5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left)">
                                      <p:cBhvr>
                                        <p:cTn id="12" dur="500"/>
                                        <p:tgtEl>
                                          <p:spTgt spid="378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wipe(left)">
                                      <p:cBhvr>
                                        <p:cTn id="17" dur="500"/>
                                        <p:tgtEl>
                                          <p:spTgt spid="378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wipe(left)">
                                      <p:cBhvr>
                                        <p:cTn id="22" dur="500"/>
                                        <p:tgtEl>
                                          <p:spTgt spid="378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895"/>
                                        </p:tgtEl>
                                        <p:attrNameLst>
                                          <p:attrName>style.visibility</p:attrName>
                                        </p:attrNameLst>
                                      </p:cBhvr>
                                      <p:to>
                                        <p:strVal val="visible"/>
                                      </p:to>
                                    </p:set>
                                    <p:animEffect transition="in" filter="wipe(left)">
                                      <p:cBhvr>
                                        <p:cTn id="27" dur="500"/>
                                        <p:tgtEl>
                                          <p:spTgt spid="378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896"/>
                                        </p:tgtEl>
                                        <p:attrNameLst>
                                          <p:attrName>style.visibility</p:attrName>
                                        </p:attrNameLst>
                                      </p:cBhvr>
                                      <p:to>
                                        <p:strVal val="visible"/>
                                      </p:to>
                                    </p:set>
                                    <p:animEffect transition="in" filter="wipe(left)">
                                      <p:cBhvr>
                                        <p:cTn id="32" dur="500"/>
                                        <p:tgtEl>
                                          <p:spTgt spid="378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897"/>
                                        </p:tgtEl>
                                        <p:attrNameLst>
                                          <p:attrName>style.visibility</p:attrName>
                                        </p:attrNameLst>
                                      </p:cBhvr>
                                      <p:to>
                                        <p:strVal val="visible"/>
                                      </p:to>
                                    </p:set>
                                    <p:animEffect transition="in" filter="wipe(left)">
                                      <p:cBhvr>
                                        <p:cTn id="37" dur="500"/>
                                        <p:tgtEl>
                                          <p:spTgt spid="3789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898"/>
                                        </p:tgtEl>
                                        <p:attrNameLst>
                                          <p:attrName>style.visibility</p:attrName>
                                        </p:attrNameLst>
                                      </p:cBhvr>
                                      <p:to>
                                        <p:strVal val="visible"/>
                                      </p:to>
                                    </p:set>
                                    <p:animEffect transition="in" filter="wipe(left)">
                                      <p:cBhvr>
                                        <p:cTn id="42" dur="500"/>
                                        <p:tgtEl>
                                          <p:spTgt spid="37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37894" grpId="0" autoUpdateAnimBg="0"/>
      <p:bldP spid="37895" grpId="0" autoUpdateAnimBg="0"/>
      <p:bldP spid="37896" grpId="0" autoUpdateAnimBg="0"/>
      <p:bldP spid="37897" grpId="0" autoUpdateAnimBg="0"/>
      <p:bldP spid="3789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504825" y="466725"/>
            <a:ext cx="6318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200" b="1" dirty="0">
                <a:solidFill>
                  <a:srgbClr val="FF0000"/>
                </a:solidFill>
                <a:latin typeface="华文楷体" panose="02010600040101010101" pitchFamily="2" charset="-122"/>
                <a:ea typeface="华文楷体" panose="02010600040101010101" pitchFamily="2" charset="-122"/>
              </a:rPr>
              <a:t>五、最大共模输入电压</a:t>
            </a:r>
            <a:r>
              <a:rPr lang="en-US" altLang="zh-CN" sz="3200" b="1" i="1" dirty="0" err="1">
                <a:solidFill>
                  <a:srgbClr val="FF0000"/>
                </a:solidFill>
                <a:latin typeface="华文楷体" panose="02010600040101010101" pitchFamily="2" charset="-122"/>
                <a:ea typeface="华文楷体" panose="02010600040101010101" pitchFamily="2" charset="-122"/>
              </a:rPr>
              <a:t>U</a:t>
            </a:r>
            <a:r>
              <a:rPr lang="en-US" altLang="zh-CN" sz="3200" b="1" i="1" baseline="-25000" dirty="0" err="1">
                <a:solidFill>
                  <a:srgbClr val="FF0000"/>
                </a:solidFill>
                <a:latin typeface="华文楷体" panose="02010600040101010101" pitchFamily="2" charset="-122"/>
                <a:ea typeface="华文楷体" panose="02010600040101010101" pitchFamily="2" charset="-122"/>
              </a:rPr>
              <a:t>Ic</a:t>
            </a:r>
            <a:r>
              <a:rPr lang="en-US" altLang="zh-CN" sz="3200" b="1" baseline="-25000" dirty="0" err="1">
                <a:solidFill>
                  <a:srgbClr val="FF0000"/>
                </a:solidFill>
                <a:latin typeface="华文楷体" panose="02010600040101010101" pitchFamily="2" charset="-122"/>
                <a:ea typeface="华文楷体" panose="02010600040101010101" pitchFamily="2" charset="-122"/>
              </a:rPr>
              <a:t>max</a:t>
            </a:r>
            <a:endParaRPr lang="en-US" altLang="zh-CN" sz="3200" b="1" dirty="0">
              <a:solidFill>
                <a:srgbClr val="FF0000"/>
              </a:solidFill>
              <a:latin typeface="华文楷体" panose="02010600040101010101" pitchFamily="2" charset="-122"/>
              <a:ea typeface="华文楷体" panose="02010600040101010101" pitchFamily="2" charset="-122"/>
            </a:endParaRPr>
          </a:p>
        </p:txBody>
      </p:sp>
      <p:sp>
        <p:nvSpPr>
          <p:cNvPr id="38915" name="Text Box 3"/>
          <p:cNvSpPr txBox="1">
            <a:spLocks noChangeArrowheads="1"/>
          </p:cNvSpPr>
          <p:nvPr/>
        </p:nvSpPr>
        <p:spPr bwMode="auto">
          <a:xfrm>
            <a:off x="506413" y="1049338"/>
            <a:ext cx="6318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200" b="1" dirty="0">
                <a:solidFill>
                  <a:srgbClr val="FF0000"/>
                </a:solidFill>
                <a:latin typeface="华文楷体" panose="02010600040101010101" pitchFamily="2" charset="-122"/>
                <a:ea typeface="华文楷体" panose="02010600040101010101" pitchFamily="2" charset="-122"/>
              </a:rPr>
              <a:t>六、最大差模输入电压</a:t>
            </a:r>
            <a:r>
              <a:rPr lang="en-US" altLang="zh-CN" sz="3200" b="1" i="1" dirty="0" err="1">
                <a:solidFill>
                  <a:srgbClr val="FF0000"/>
                </a:solidFill>
                <a:latin typeface="华文楷体" panose="02010600040101010101" pitchFamily="2" charset="-122"/>
                <a:ea typeface="华文楷体" panose="02010600040101010101" pitchFamily="2" charset="-122"/>
              </a:rPr>
              <a:t>U</a:t>
            </a:r>
            <a:r>
              <a:rPr lang="en-US" altLang="zh-CN" sz="3200" b="1" i="1" baseline="-25000" dirty="0" err="1">
                <a:solidFill>
                  <a:srgbClr val="FF0000"/>
                </a:solidFill>
                <a:latin typeface="华文楷体" panose="02010600040101010101" pitchFamily="2" charset="-122"/>
                <a:ea typeface="华文楷体" panose="02010600040101010101" pitchFamily="2" charset="-122"/>
              </a:rPr>
              <a:t>Id</a:t>
            </a:r>
            <a:r>
              <a:rPr lang="en-US" altLang="zh-CN" sz="3200" b="1" baseline="-25000" dirty="0" err="1">
                <a:solidFill>
                  <a:srgbClr val="FF0000"/>
                </a:solidFill>
                <a:latin typeface="华文楷体" panose="02010600040101010101" pitchFamily="2" charset="-122"/>
                <a:ea typeface="华文楷体" panose="02010600040101010101" pitchFamily="2" charset="-122"/>
              </a:rPr>
              <a:t>max</a:t>
            </a:r>
            <a:endParaRPr lang="en-US" altLang="zh-CN" sz="3200" b="1" dirty="0">
              <a:solidFill>
                <a:srgbClr val="FF0000"/>
              </a:solidFill>
              <a:latin typeface="华文楷体" panose="02010600040101010101" pitchFamily="2" charset="-122"/>
              <a:ea typeface="华文楷体" panose="02010600040101010101" pitchFamily="2" charset="-122"/>
            </a:endParaRPr>
          </a:p>
        </p:txBody>
      </p:sp>
      <p:sp>
        <p:nvSpPr>
          <p:cNvPr id="38916" name="Text Box 4"/>
          <p:cNvSpPr txBox="1">
            <a:spLocks noChangeArrowheads="1"/>
          </p:cNvSpPr>
          <p:nvPr/>
        </p:nvSpPr>
        <p:spPr bwMode="auto">
          <a:xfrm>
            <a:off x="527050" y="1654175"/>
            <a:ext cx="6318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200" b="1" dirty="0">
                <a:solidFill>
                  <a:srgbClr val="FF0000"/>
                </a:solidFill>
                <a:latin typeface="华文楷体" panose="02010600040101010101" pitchFamily="2" charset="-122"/>
                <a:ea typeface="华文楷体" panose="02010600040101010101" pitchFamily="2" charset="-122"/>
              </a:rPr>
              <a:t>七、</a:t>
            </a:r>
            <a:r>
              <a:rPr lang="en-US" altLang="zh-CN" sz="3200" b="1" dirty="0">
                <a:solidFill>
                  <a:srgbClr val="FF0000"/>
                </a:solidFill>
                <a:latin typeface="华文楷体" panose="02010600040101010101" pitchFamily="2" charset="-122"/>
                <a:ea typeface="华文楷体" panose="02010600040101010101" pitchFamily="2" charset="-122"/>
              </a:rPr>
              <a:t>-3dB</a:t>
            </a:r>
            <a:r>
              <a:rPr lang="zh-CN" altLang="en-US" sz="3200" b="1" dirty="0">
                <a:solidFill>
                  <a:srgbClr val="FF0000"/>
                </a:solidFill>
                <a:latin typeface="华文楷体" panose="02010600040101010101" pitchFamily="2" charset="-122"/>
                <a:ea typeface="华文楷体" panose="02010600040101010101" pitchFamily="2" charset="-122"/>
              </a:rPr>
              <a:t>带宽</a:t>
            </a:r>
            <a:r>
              <a:rPr lang="en-US" altLang="zh-CN" sz="3200" b="1" i="1" dirty="0" err="1">
                <a:solidFill>
                  <a:srgbClr val="FF0000"/>
                </a:solidFill>
                <a:latin typeface="华文楷体" panose="02010600040101010101" pitchFamily="2" charset="-122"/>
                <a:ea typeface="华文楷体" panose="02010600040101010101" pitchFamily="2" charset="-122"/>
              </a:rPr>
              <a:t>f</a:t>
            </a:r>
            <a:r>
              <a:rPr lang="en-US" altLang="zh-CN" sz="3200" b="1" i="1" baseline="-25000" dirty="0" err="1">
                <a:solidFill>
                  <a:srgbClr val="FF0000"/>
                </a:solidFill>
                <a:latin typeface="华文楷体" panose="02010600040101010101" pitchFamily="2" charset="-122"/>
                <a:ea typeface="华文楷体" panose="02010600040101010101" pitchFamily="2" charset="-122"/>
              </a:rPr>
              <a:t>H</a:t>
            </a:r>
            <a:endParaRPr lang="en-US" altLang="zh-CN" sz="3200" b="1" i="1" baseline="-25000" dirty="0">
              <a:solidFill>
                <a:srgbClr val="FF0000"/>
              </a:solidFill>
              <a:latin typeface="华文楷体" panose="02010600040101010101" pitchFamily="2" charset="-122"/>
              <a:ea typeface="华文楷体" panose="02010600040101010101" pitchFamily="2" charset="-122"/>
            </a:endParaRPr>
          </a:p>
        </p:txBody>
      </p:sp>
      <p:sp>
        <p:nvSpPr>
          <p:cNvPr id="38917" name="Text Box 5"/>
          <p:cNvSpPr txBox="1">
            <a:spLocks noChangeArrowheads="1"/>
          </p:cNvSpPr>
          <p:nvPr/>
        </p:nvSpPr>
        <p:spPr bwMode="auto">
          <a:xfrm>
            <a:off x="1021556" y="2349500"/>
            <a:ext cx="65166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运放是直流放大器， 也可放大低频信号，不适用于高频信号。</a:t>
            </a:r>
            <a:endParaRPr lang="zh-CN" altLang="en-US" sz="2800" b="1" dirty="0">
              <a:latin typeface="华文楷体" panose="02010600040101010101" pitchFamily="2" charset="-122"/>
              <a:ea typeface="华文楷体" panose="02010600040101010101" pitchFamily="2" charset="-122"/>
            </a:endParaRPr>
          </a:p>
        </p:txBody>
      </p:sp>
      <p:sp>
        <p:nvSpPr>
          <p:cNvPr id="38918" name="Text Box 6"/>
          <p:cNvSpPr txBox="1">
            <a:spLocks noChangeArrowheads="1"/>
          </p:cNvSpPr>
          <p:nvPr/>
        </p:nvSpPr>
        <p:spPr bwMode="auto">
          <a:xfrm>
            <a:off x="630238" y="3873500"/>
            <a:ext cx="729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还有其他一些反映运放对成性、零漂等的参数。不再一一介绍。</a:t>
            </a:r>
            <a:endParaRPr lang="zh-CN" altLang="en-US" sz="2800" b="1" dirty="0">
              <a:latin typeface="华文楷体" panose="02010600040101010101" pitchFamily="2" charset="-122"/>
              <a:ea typeface="华文楷体" panose="02010600040101010101" pitchFamily="2" charset="-122"/>
            </a:endParaRPr>
          </a:p>
        </p:txBody>
      </p:sp>
      <p:sp>
        <p:nvSpPr>
          <p:cNvPr id="38919" name="Text Box 7"/>
          <p:cNvSpPr txBox="1">
            <a:spLocks noChangeArrowheads="1"/>
          </p:cNvSpPr>
          <p:nvPr/>
        </p:nvSpPr>
        <p:spPr bwMode="auto">
          <a:xfrm>
            <a:off x="449263" y="5303838"/>
            <a:ext cx="7747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关于集成运放的应用下面分三个部分介绍。其中运放都是作为理想运放来处理。</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left)">
                                      <p:cBhvr>
                                        <p:cTn id="12" dur="5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wipe(left)">
                                      <p:cBhvr>
                                        <p:cTn id="17" dur="500"/>
                                        <p:tgtEl>
                                          <p:spTgt spid="389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8"/>
                                        </p:tgtEl>
                                        <p:attrNameLst>
                                          <p:attrName>style.visibility</p:attrName>
                                        </p:attrNameLst>
                                      </p:cBhvr>
                                      <p:to>
                                        <p:strVal val="visible"/>
                                      </p:to>
                                    </p:set>
                                    <p:animEffect transition="in" filter="wipe(left)">
                                      <p:cBhvr>
                                        <p:cTn id="22" dur="500"/>
                                        <p:tgtEl>
                                          <p:spTgt spid="3891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8919"/>
                                        </p:tgtEl>
                                        <p:attrNameLst>
                                          <p:attrName>style.visibility</p:attrName>
                                        </p:attrNameLst>
                                      </p:cBhvr>
                                      <p:to>
                                        <p:strVal val="visible"/>
                                      </p:to>
                                    </p:set>
                                    <p:anim calcmode="lin" valueType="num">
                                      <p:cBhvr additive="base">
                                        <p:cTn id="27" dur="500" fill="hold"/>
                                        <p:tgtEl>
                                          <p:spTgt spid="38919"/>
                                        </p:tgtEl>
                                        <p:attrNameLst>
                                          <p:attrName>ppt_x</p:attrName>
                                        </p:attrNameLst>
                                      </p:cBhvr>
                                      <p:tavLst>
                                        <p:tav tm="0">
                                          <p:val>
                                            <p:strVal val="#ppt_x"/>
                                          </p:val>
                                        </p:tav>
                                        <p:tav tm="100000">
                                          <p:val>
                                            <p:strVal val="#ppt_x"/>
                                          </p:val>
                                        </p:tav>
                                      </p:tavLst>
                                    </p:anim>
                                    <p:anim calcmode="lin" valueType="num">
                                      <p:cBhvr additive="base">
                                        <p:cTn id="28" dur="500" fill="hold"/>
                                        <p:tgtEl>
                                          <p:spTgt spid="389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autoUpdateAnimBg="0"/>
      <p:bldP spid="38917" grpId="0" autoUpdateAnimBg="0"/>
      <p:bldP spid="38918" grpId="0" autoUpdateAnimBg="0"/>
      <p:bldP spid="3891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219200" y="20343"/>
            <a:ext cx="6781800" cy="519112"/>
          </a:xfrm>
          <a:prstGeom prst="rect">
            <a:avLst/>
          </a:prstGeom>
          <a:noFill/>
          <a:ln>
            <a:noFill/>
          </a:ln>
          <a:effectLst/>
        </p:spPr>
        <p:txBody>
          <a:bodyPr>
            <a:spAutoFit/>
          </a:bodyPr>
          <a:lstStyle/>
          <a:p>
            <a:pPr algn="ctr"/>
            <a:r>
              <a:rPr lang="zh-CN" altLang="en-US" sz="2800" b="1" dirty="0" smtClean="0">
                <a:latin typeface="华文楷体" panose="02010600040101010101" pitchFamily="2" charset="-122"/>
                <a:ea typeface="华文楷体" panose="02010600040101010101" pitchFamily="2" charset="-122"/>
              </a:rPr>
              <a:t>集成</a:t>
            </a:r>
            <a:r>
              <a:rPr lang="zh-CN" altLang="en-US" sz="2800" b="1" dirty="0">
                <a:latin typeface="华文楷体" panose="02010600040101010101" pitchFamily="2" charset="-122"/>
                <a:ea typeface="华文楷体" panose="02010600040101010101" pitchFamily="2" charset="-122"/>
              </a:rPr>
              <a:t>运算放大器的理想模型</a:t>
            </a:r>
            <a:endParaRPr lang="zh-CN" altLang="en-US" dirty="0">
              <a:latin typeface="华文楷体" panose="02010600040101010101" pitchFamily="2" charset="-122"/>
              <a:ea typeface="华文楷体" panose="02010600040101010101" pitchFamily="2" charset="-122"/>
            </a:endParaRPr>
          </a:p>
        </p:txBody>
      </p:sp>
      <p:sp>
        <p:nvSpPr>
          <p:cNvPr id="15363" name="Text Box 3"/>
          <p:cNvSpPr txBox="1">
            <a:spLocks noChangeArrowheads="1"/>
          </p:cNvSpPr>
          <p:nvPr/>
        </p:nvSpPr>
        <p:spPr bwMode="auto">
          <a:xfrm>
            <a:off x="169817" y="444516"/>
            <a:ext cx="8839200" cy="95410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zh-CN" altLang="en-US" sz="2800" b="1" dirty="0">
                <a:solidFill>
                  <a:srgbClr val="FF0000"/>
                </a:solidFill>
                <a:latin typeface="华文楷体" panose="02010600040101010101" pitchFamily="2" charset="-122"/>
                <a:ea typeface="华文楷体" panose="02010600040101010101" pitchFamily="2" charset="-122"/>
              </a:rPr>
              <a:t>集成运放的理想化参数： </a:t>
            </a:r>
            <a:r>
              <a:rPr lang="en-US" altLang="zh-CN" sz="2800" b="1" i="1" dirty="0" err="1">
                <a:solidFill>
                  <a:srgbClr val="FF0000"/>
                </a:solidFill>
                <a:latin typeface="华文楷体" panose="02010600040101010101" pitchFamily="2" charset="-122"/>
                <a:ea typeface="华文楷体" panose="02010600040101010101" pitchFamily="2" charset="-122"/>
              </a:rPr>
              <a:t>A</a:t>
            </a:r>
            <a:r>
              <a:rPr lang="en-US" altLang="zh-CN" sz="2800" b="1" baseline="-25000" dirty="0" err="1">
                <a:solidFill>
                  <a:srgbClr val="FF0000"/>
                </a:solidFill>
                <a:latin typeface="华文楷体" panose="02010600040101010101" pitchFamily="2" charset="-122"/>
                <a:ea typeface="华文楷体" panose="02010600040101010101" pitchFamily="2" charset="-122"/>
              </a:rPr>
              <a:t>od</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 </a:t>
            </a:r>
            <a:r>
              <a:rPr lang="en-US" altLang="zh-CN" sz="2800" b="1" i="1" dirty="0">
                <a:solidFill>
                  <a:srgbClr val="FF0000"/>
                </a:solidFill>
                <a:latin typeface="华文楷体" panose="02010600040101010101" pitchFamily="2" charset="-122"/>
                <a:ea typeface="华文楷体" panose="02010600040101010101" pitchFamily="2" charset="-122"/>
              </a:rPr>
              <a:t>r</a:t>
            </a:r>
            <a:r>
              <a:rPr lang="en-US" altLang="zh-CN" sz="2800" b="1" i="1" baseline="-25000" dirty="0">
                <a:solidFill>
                  <a:srgbClr val="FF0000"/>
                </a:solidFill>
                <a:latin typeface="华文楷体" panose="02010600040101010101" pitchFamily="2" charset="-122"/>
                <a:ea typeface="华文楷体" panose="02010600040101010101" pitchFamily="2" charset="-122"/>
              </a:rPr>
              <a:t>i</a:t>
            </a:r>
            <a:r>
              <a:rPr lang="en-US" altLang="zh-CN" sz="2800" b="1" baseline="-25000" dirty="0">
                <a:solidFill>
                  <a:srgbClr val="FF0000"/>
                </a:solidFill>
                <a:latin typeface="华文楷体" panose="02010600040101010101" pitchFamily="2" charset="-122"/>
                <a:ea typeface="华文楷体" panose="02010600040101010101" pitchFamily="2" charset="-122"/>
              </a:rPr>
              <a:t>d</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 </a:t>
            </a:r>
            <a:r>
              <a:rPr lang="en-US" altLang="zh-CN" sz="2800" b="1" i="1" dirty="0" err="1">
                <a:solidFill>
                  <a:srgbClr val="FF0000"/>
                </a:solidFill>
                <a:latin typeface="华文楷体" panose="02010600040101010101" pitchFamily="2" charset="-122"/>
                <a:ea typeface="华文楷体" panose="02010600040101010101" pitchFamily="2" charset="-122"/>
              </a:rPr>
              <a:t>r</a:t>
            </a:r>
            <a:r>
              <a:rPr lang="en-US" altLang="zh-CN" sz="2800" b="1" baseline="-25000" dirty="0" err="1">
                <a:solidFill>
                  <a:srgbClr val="FF0000"/>
                </a:solidFill>
                <a:latin typeface="华文楷体" panose="02010600040101010101" pitchFamily="2" charset="-122"/>
                <a:ea typeface="华文楷体" panose="02010600040101010101" pitchFamily="2" charset="-122"/>
              </a:rPr>
              <a:t>o</a:t>
            </a:r>
            <a:r>
              <a:rPr lang="en-US" altLang="zh-CN" sz="2800" b="1" dirty="0">
                <a:solidFill>
                  <a:srgbClr val="FF0000"/>
                </a:solidFill>
                <a:latin typeface="华文楷体" panose="02010600040101010101" pitchFamily="2" charset="-122"/>
                <a:ea typeface="华文楷体" panose="02010600040101010101" pitchFamily="2" charset="-122"/>
              </a:rPr>
              <a:t>=0 </a:t>
            </a:r>
            <a:r>
              <a:rPr lang="zh-CN" altLang="en-US" sz="2800" b="1" dirty="0">
                <a:solidFill>
                  <a:srgbClr val="FF0000"/>
                </a:solidFill>
                <a:latin typeface="华文楷体" panose="02010600040101010101" pitchFamily="2" charset="-122"/>
                <a:ea typeface="华文楷体" panose="02010600040101010101" pitchFamily="2" charset="-122"/>
              </a:rPr>
              <a:t>、</a:t>
            </a:r>
            <a:r>
              <a:rPr lang="en-US" altLang="zh-CN" sz="2800" b="1" i="1" dirty="0">
                <a:solidFill>
                  <a:srgbClr val="FF0000"/>
                </a:solidFill>
                <a:latin typeface="华文楷体" panose="02010600040101010101" pitchFamily="2" charset="-122"/>
                <a:ea typeface="华文楷体" panose="02010600040101010101" pitchFamily="2" charset="-122"/>
              </a:rPr>
              <a:t>K</a:t>
            </a:r>
            <a:r>
              <a:rPr lang="en-US" altLang="zh-CN" sz="2800" b="1" baseline="-25000" dirty="0">
                <a:solidFill>
                  <a:srgbClr val="FF0000"/>
                </a:solidFill>
                <a:latin typeface="华文楷体" panose="02010600040101010101" pitchFamily="2" charset="-122"/>
                <a:ea typeface="华文楷体" panose="02010600040101010101" pitchFamily="2" charset="-122"/>
              </a:rPr>
              <a:t>CMR</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、等</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graphicFrame>
        <p:nvGraphicFramePr>
          <p:cNvPr id="15364" name="Object 4"/>
          <p:cNvGraphicFramePr>
            <a:graphicFrameLocks noChangeAspect="1"/>
          </p:cNvGraphicFramePr>
          <p:nvPr/>
        </p:nvGraphicFramePr>
        <p:xfrm>
          <a:off x="1600200" y="1352550"/>
          <a:ext cx="5791200" cy="3067050"/>
        </p:xfrm>
        <a:graphic>
          <a:graphicData uri="http://schemas.openxmlformats.org/presentationml/2006/ole">
            <mc:AlternateContent xmlns:mc="http://schemas.openxmlformats.org/markup-compatibility/2006">
              <mc:Choice xmlns:v="urn:schemas-microsoft-com:vml" Requires="v">
                <p:oleObj spid="_x0000_s19457" name="图片" r:id="rId1" imgW="2409825" imgH="1276350" progId="Word.Picture.8">
                  <p:embed/>
                </p:oleObj>
              </mc:Choice>
              <mc:Fallback>
                <p:oleObj name="图片" r:id="rId1" imgW="2409825" imgH="1276350" progId="Word.Picture.8">
                  <p:embed/>
                  <p:pic>
                    <p:nvPicPr>
                      <p:cNvPr id="0" name="图片 19456"/>
                      <p:cNvPicPr>
                        <a:picLocks noChangeAspect="1"/>
                      </p:cNvPicPr>
                      <p:nvPr/>
                    </p:nvPicPr>
                    <p:blipFill>
                      <a:blip r:embed="rId2"/>
                      <a:stretch>
                        <a:fillRect/>
                      </a:stretch>
                    </p:blipFill>
                    <p:spPr>
                      <a:xfrm>
                        <a:off x="1600200" y="1352550"/>
                        <a:ext cx="5791200" cy="3067050"/>
                      </a:xfrm>
                      <a:prstGeom prst="rect">
                        <a:avLst/>
                      </a:prstGeom>
                      <a:solidFill>
                        <a:srgbClr val="FFFFFF"/>
                      </a:solidFill>
                      <a:ln w="9525">
                        <a:noFill/>
                      </a:ln>
                    </p:spPr>
                  </p:pic>
                </p:oleObj>
              </mc:Fallback>
            </mc:AlternateContent>
          </a:graphicData>
        </a:graphic>
      </p:graphicFrame>
      <p:sp>
        <p:nvSpPr>
          <p:cNvPr id="15365" name="Text Box 5"/>
          <p:cNvSpPr txBox="1">
            <a:spLocks noChangeArrowheads="1"/>
          </p:cNvSpPr>
          <p:nvPr/>
        </p:nvSpPr>
        <p:spPr bwMode="auto">
          <a:xfrm>
            <a:off x="5791200" y="4648200"/>
            <a:ext cx="2667000"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zh-CN" altLang="en-US" b="1">
                <a:solidFill>
                  <a:srgbClr val="FFFF99"/>
                </a:solidFill>
                <a:effectLst>
                  <a:outerShdw blurRad="38100" dist="38100" dir="2700000" algn="tl">
                    <a:srgbClr val="000000"/>
                  </a:outerShdw>
                </a:effectLst>
              </a:rPr>
              <a:t>非线性区（饱和区）</a:t>
            </a:r>
            <a:endParaRPr lang="zh-CN" altLang="en-US">
              <a:solidFill>
                <a:srgbClr val="FFFF99"/>
              </a:solidFill>
            </a:endParaRPr>
          </a:p>
        </p:txBody>
      </p:sp>
      <p:sp>
        <p:nvSpPr>
          <p:cNvPr id="15366" name="Line 6"/>
          <p:cNvSpPr>
            <a:spLocks noChangeShapeType="1"/>
          </p:cNvSpPr>
          <p:nvPr/>
        </p:nvSpPr>
        <p:spPr bwMode="auto">
          <a:xfrm>
            <a:off x="5181600" y="3810000"/>
            <a:ext cx="762000" cy="838200"/>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15367" name="Line 7"/>
          <p:cNvSpPr>
            <a:spLocks noChangeShapeType="1"/>
          </p:cNvSpPr>
          <p:nvPr/>
        </p:nvSpPr>
        <p:spPr bwMode="auto">
          <a:xfrm>
            <a:off x="6096000" y="1905000"/>
            <a:ext cx="1295400" cy="2819400"/>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15368" name="Text Box 8"/>
          <p:cNvSpPr txBox="1">
            <a:spLocks noChangeArrowheads="1"/>
          </p:cNvSpPr>
          <p:nvPr/>
        </p:nvSpPr>
        <p:spPr bwMode="auto">
          <a:xfrm>
            <a:off x="457200" y="5096708"/>
            <a:ext cx="2971800" cy="4616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非线性区分析依据：</a:t>
            </a:r>
            <a:endParaRPr lang="zh-CN" altLang="en-US" sz="2400" b="1" dirty="0">
              <a:latin typeface="华文楷体" panose="02010600040101010101" pitchFamily="2" charset="-122"/>
              <a:ea typeface="华文楷体" panose="02010600040101010101" pitchFamily="2" charset="-122"/>
            </a:endParaRPr>
          </a:p>
        </p:txBody>
      </p:sp>
      <p:sp>
        <p:nvSpPr>
          <p:cNvPr id="15369" name="Text Box 9"/>
          <p:cNvSpPr txBox="1">
            <a:spLocks noChangeArrowheads="1"/>
          </p:cNvSpPr>
          <p:nvPr/>
        </p:nvSpPr>
        <p:spPr bwMode="auto">
          <a:xfrm>
            <a:off x="457200" y="5631482"/>
            <a:ext cx="6096000" cy="1007840"/>
          </a:xfrm>
          <a:prstGeom prst="rect">
            <a:avLst/>
          </a:prstGeom>
          <a:noFill/>
          <a:ln w="38100">
            <a:solidFill>
              <a:srgbClr val="00FF00"/>
            </a:solidFill>
            <a:miter lim="800000"/>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just">
              <a:lnSpc>
                <a:spcPct val="130000"/>
              </a:lnSpc>
            </a:pPr>
            <a:r>
              <a:rPr lang="zh-CN" altLang="en-US" sz="2400" b="1" dirty="0"/>
              <a:t>当</a:t>
            </a:r>
            <a:r>
              <a:rPr lang="zh-CN" altLang="en-US" sz="2400" b="1" i="1" dirty="0"/>
              <a:t>ｕ</a:t>
            </a:r>
            <a:r>
              <a:rPr lang="en-US" altLang="zh-CN" sz="2400" b="1" i="1" baseline="-25000" dirty="0" err="1"/>
              <a:t>i</a:t>
            </a:r>
            <a:r>
              <a:rPr lang="en-US" altLang="zh-CN" sz="2400" b="1" dirty="0"/>
              <a:t>&gt;0</a:t>
            </a:r>
            <a:r>
              <a:rPr lang="zh-CN" altLang="en-US" sz="2400" b="1" dirty="0"/>
              <a:t>，即</a:t>
            </a:r>
            <a:r>
              <a:rPr lang="zh-CN" altLang="en-US" sz="2400" b="1" i="1" dirty="0"/>
              <a:t>ｕ</a:t>
            </a:r>
            <a:r>
              <a:rPr lang="zh-CN" altLang="en-US" sz="2400" b="1" baseline="-25000" dirty="0"/>
              <a:t>＋</a:t>
            </a:r>
            <a:r>
              <a:rPr lang="en-US" altLang="zh-CN" sz="2400" b="1" dirty="0"/>
              <a:t>&gt;</a:t>
            </a:r>
            <a:r>
              <a:rPr lang="zh-CN" altLang="en-US" sz="2400" b="1" i="1" dirty="0"/>
              <a:t>ｕ</a:t>
            </a:r>
            <a:r>
              <a:rPr lang="zh-CN" altLang="en-US" sz="2400" b="1" baseline="-25000" dirty="0"/>
              <a:t>－</a:t>
            </a:r>
            <a:r>
              <a:rPr lang="zh-CN" altLang="en-US" sz="2400" b="1" dirty="0"/>
              <a:t>时，</a:t>
            </a:r>
            <a:r>
              <a:rPr lang="zh-CN" altLang="en-US" sz="2400" b="1" i="1" dirty="0"/>
              <a:t>ｕ</a:t>
            </a:r>
            <a:r>
              <a:rPr lang="en-US" altLang="zh-CN" sz="2400" b="1" baseline="-25000" dirty="0"/>
              <a:t>o</a:t>
            </a:r>
            <a:r>
              <a:rPr lang="zh-CN" altLang="en-US" sz="2400" b="1" dirty="0"/>
              <a:t>＝＋</a:t>
            </a:r>
            <a:r>
              <a:rPr lang="zh-CN" altLang="en-US" sz="2400" b="1" i="1" dirty="0"/>
              <a:t>ｕ</a:t>
            </a:r>
            <a:r>
              <a:rPr lang="en-US" altLang="zh-CN" sz="2400" b="1" baseline="-25000" dirty="0"/>
              <a:t>OM</a:t>
            </a:r>
            <a:endParaRPr lang="en-US" altLang="zh-CN" sz="2400" b="1" dirty="0"/>
          </a:p>
          <a:p>
            <a:pPr algn="just">
              <a:lnSpc>
                <a:spcPct val="130000"/>
              </a:lnSpc>
            </a:pPr>
            <a:r>
              <a:rPr lang="zh-CN" altLang="en-US" sz="2400" b="1" dirty="0"/>
              <a:t>当</a:t>
            </a:r>
            <a:r>
              <a:rPr lang="zh-CN" altLang="en-US" sz="2400" b="1" i="1" dirty="0"/>
              <a:t>ｕ</a:t>
            </a:r>
            <a:r>
              <a:rPr lang="en-US" altLang="zh-CN" sz="2400" b="1" i="1" baseline="-25000" dirty="0" err="1"/>
              <a:t>i</a:t>
            </a:r>
            <a:r>
              <a:rPr lang="en-US" altLang="zh-CN" sz="2400" b="1" dirty="0"/>
              <a:t>&lt;0</a:t>
            </a:r>
            <a:r>
              <a:rPr lang="zh-CN" altLang="en-US" sz="2400" b="1" dirty="0"/>
              <a:t>，即</a:t>
            </a:r>
            <a:r>
              <a:rPr lang="zh-CN" altLang="en-US" sz="2400" b="1" i="1" dirty="0"/>
              <a:t>ｕ</a:t>
            </a:r>
            <a:r>
              <a:rPr lang="zh-CN" altLang="en-US" sz="2400" b="1" baseline="-25000" dirty="0"/>
              <a:t>＋</a:t>
            </a:r>
            <a:r>
              <a:rPr lang="en-US" altLang="zh-CN" sz="2400" b="1" dirty="0"/>
              <a:t>&lt;</a:t>
            </a:r>
            <a:r>
              <a:rPr lang="zh-CN" altLang="en-US" sz="2400" b="1" i="1" dirty="0"/>
              <a:t>ｕ</a:t>
            </a:r>
            <a:r>
              <a:rPr lang="zh-CN" altLang="en-US" sz="2400" b="1" baseline="-25000" dirty="0"/>
              <a:t>－</a:t>
            </a:r>
            <a:r>
              <a:rPr lang="zh-CN" altLang="en-US" sz="2400" b="1" dirty="0"/>
              <a:t>时，</a:t>
            </a:r>
            <a:r>
              <a:rPr lang="zh-CN" altLang="en-US" sz="2400" b="1" i="1" dirty="0"/>
              <a:t>ｕ</a:t>
            </a:r>
            <a:r>
              <a:rPr lang="en-US" altLang="zh-CN" sz="2400" b="1" baseline="-25000" dirty="0"/>
              <a:t>o</a:t>
            </a:r>
            <a:r>
              <a:rPr lang="zh-CN" altLang="en-US" sz="2400" b="1" dirty="0"/>
              <a:t>＝－</a:t>
            </a:r>
            <a:r>
              <a:rPr lang="zh-CN" altLang="en-US" sz="2400" b="1" i="1" dirty="0"/>
              <a:t>ｕ</a:t>
            </a:r>
            <a:r>
              <a:rPr lang="en-US" altLang="zh-CN" sz="2400" b="1" baseline="-25000" dirty="0"/>
              <a:t>OM</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5362"/>
                                        </p:tgtEl>
                                        <p:attrNameLst>
                                          <p:attrName>style.visibility</p:attrName>
                                        </p:attrNameLst>
                                      </p:cBhvr>
                                      <p:to>
                                        <p:strVal val="visible"/>
                                      </p:to>
                                    </p:set>
                                    <p:anim to="" calcmode="lin" valueType="num">
                                      <p:cBhvr>
                                        <p:cTn id="7" dur="1" fill="hold"/>
                                        <p:tgtEl>
                                          <p:spTgt spid="1536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5363"/>
                                        </p:tgtEl>
                                        <p:attrNameLst>
                                          <p:attrName>style.visibility</p:attrName>
                                        </p:attrNameLst>
                                      </p:cBhvr>
                                      <p:to>
                                        <p:strVal val="visible"/>
                                      </p:to>
                                    </p:set>
                                    <p:anim to="" calcmode="lin" valueType="num">
                                      <p:cBhvr>
                                        <p:cTn id="12" dur="1" fill="hold"/>
                                        <p:tgtEl>
                                          <p:spTgt spid="15363"/>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499"/>
                                          </p:stCondLst>
                                        </p:cTn>
                                        <p:tgtEl>
                                          <p:spTgt spid="15364"/>
                                        </p:tgtEl>
                                        <p:attrNameLst>
                                          <p:attrName>style.visibility</p:attrName>
                                        </p:attrNameLst>
                                      </p:cBhvr>
                                      <p:to>
                                        <p:strVal val="visible"/>
                                      </p:to>
                                    </p:set>
                                    <p:anim to="" calcmode="lin" valueType="num">
                                      <p:cBhvr>
                                        <p:cTn id="17" dur="1" fill="hold"/>
                                        <p:tgtEl>
                                          <p:spTgt spid="15364"/>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5365"/>
                                        </p:tgtEl>
                                        <p:attrNameLst>
                                          <p:attrName>style.visibility</p:attrName>
                                        </p:attrNameLst>
                                      </p:cBhvr>
                                      <p:to>
                                        <p:strVal val="visible"/>
                                      </p:to>
                                    </p:set>
                                    <p:anim to="" calcmode="lin" valueType="num">
                                      <p:cBhvr>
                                        <p:cTn id="22" dur="1" fill="hold"/>
                                        <p:tgtEl>
                                          <p:spTgt spid="15365"/>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5366"/>
                                        </p:tgtEl>
                                        <p:attrNameLst>
                                          <p:attrName>style.visibility</p:attrName>
                                        </p:attrNameLst>
                                      </p:cBhvr>
                                      <p:to>
                                        <p:strVal val="visible"/>
                                      </p:to>
                                    </p:set>
                                    <p:anim to="" calcmode="lin" valueType="num">
                                      <p:cBhvr>
                                        <p:cTn id="27" dur="1" fill="hold"/>
                                        <p:tgtEl>
                                          <p:spTgt spid="15366"/>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5367"/>
                                        </p:tgtEl>
                                        <p:attrNameLst>
                                          <p:attrName>style.visibility</p:attrName>
                                        </p:attrNameLst>
                                      </p:cBhvr>
                                      <p:to>
                                        <p:strVal val="visible"/>
                                      </p:to>
                                    </p:set>
                                    <p:anim to="" calcmode="lin" valueType="num">
                                      <p:cBhvr>
                                        <p:cTn id="32" dur="1" fill="hold"/>
                                        <p:tgtEl>
                                          <p:spTgt spid="15367"/>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5368"/>
                                        </p:tgtEl>
                                        <p:attrNameLst>
                                          <p:attrName>style.visibility</p:attrName>
                                        </p:attrNameLst>
                                      </p:cBhvr>
                                      <p:to>
                                        <p:strVal val="visible"/>
                                      </p:to>
                                    </p:set>
                                    <p:anim to="" calcmode="lin" valueType="num">
                                      <p:cBhvr>
                                        <p:cTn id="37" dur="1" fill="hold"/>
                                        <p:tgtEl>
                                          <p:spTgt spid="15368"/>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5369"/>
                                        </p:tgtEl>
                                        <p:attrNameLst>
                                          <p:attrName>style.visibility</p:attrName>
                                        </p:attrNameLst>
                                      </p:cBhvr>
                                      <p:to>
                                        <p:strVal val="visible"/>
                                      </p:to>
                                    </p:set>
                                    <p:anim to="" calcmode="lin" valueType="num">
                                      <p:cBhvr>
                                        <p:cTn id="42" dur="1" fill="hold"/>
                                        <p:tgtEl>
                                          <p:spTgt spid="1536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autoUpdateAnimBg="0"/>
      <p:bldP spid="15365" grpId="0"/>
      <p:bldP spid="15366" grpId="0" animBg="1"/>
      <p:bldP spid="15367" grpId="0" animBg="1"/>
      <p:bldP spid="15368" grpId="0" autoUpdateAnimBg="0"/>
      <p:bldP spid="1536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52400" y="228600"/>
            <a:ext cx="8839200" cy="4616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zh-CN" altLang="en-US" sz="2400" b="1" dirty="0">
                <a:latin typeface="华文楷体" panose="02010600040101010101" pitchFamily="2" charset="-122"/>
                <a:ea typeface="华文楷体" panose="02010600040101010101" pitchFamily="2" charset="-122"/>
              </a:rPr>
              <a:t>集成运放的理想化参数： </a:t>
            </a:r>
            <a:r>
              <a:rPr lang="en-US" altLang="zh-CN" sz="2400" b="1" i="1" dirty="0">
                <a:latin typeface="华文楷体" panose="02010600040101010101" pitchFamily="2" charset="-122"/>
                <a:ea typeface="华文楷体" panose="02010600040101010101" pitchFamily="2" charset="-122"/>
              </a:rPr>
              <a:t>A</a:t>
            </a:r>
            <a:r>
              <a:rPr lang="en-US" altLang="zh-CN" sz="2400" b="1" baseline="-25000" dirty="0">
                <a:latin typeface="华文楷体" panose="02010600040101010101" pitchFamily="2" charset="-122"/>
                <a:ea typeface="华文楷体" panose="02010600040101010101" pitchFamily="2" charset="-122"/>
              </a:rPr>
              <a:t>do</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r</a:t>
            </a:r>
            <a:r>
              <a:rPr lang="en-US" altLang="zh-CN" sz="2400" b="1" i="1" baseline="-25000" dirty="0">
                <a:latin typeface="华文楷体" panose="02010600040101010101" pitchFamily="2" charset="-122"/>
                <a:ea typeface="华文楷体" panose="02010600040101010101" pitchFamily="2" charset="-122"/>
              </a:rPr>
              <a:t>i</a:t>
            </a:r>
            <a:r>
              <a:rPr lang="en-US" altLang="zh-CN" sz="2400" b="1" baseline="-25000" dirty="0">
                <a:latin typeface="华文楷体" panose="02010600040101010101" pitchFamily="2" charset="-122"/>
                <a:ea typeface="华文楷体" panose="02010600040101010101" pitchFamily="2" charset="-122"/>
              </a:rPr>
              <a:t>d</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i="1" dirty="0" err="1">
                <a:latin typeface="华文楷体" panose="02010600040101010101" pitchFamily="2" charset="-122"/>
                <a:ea typeface="华文楷体" panose="02010600040101010101" pitchFamily="2" charset="-122"/>
              </a:rPr>
              <a:t>r</a:t>
            </a:r>
            <a:r>
              <a:rPr lang="en-US" altLang="zh-CN" sz="2400" b="1" baseline="-25000" dirty="0" err="1">
                <a:latin typeface="华文楷体" panose="02010600040101010101" pitchFamily="2" charset="-122"/>
                <a:ea typeface="华文楷体" panose="02010600040101010101" pitchFamily="2" charset="-122"/>
              </a:rPr>
              <a:t>o</a:t>
            </a:r>
            <a:r>
              <a:rPr lang="en-US" altLang="zh-CN" sz="2400" b="1" dirty="0">
                <a:latin typeface="华文楷体" panose="02010600040101010101" pitchFamily="2" charset="-122"/>
                <a:ea typeface="华文楷体" panose="02010600040101010101" pitchFamily="2" charset="-122"/>
              </a:rPr>
              <a:t>=0 </a:t>
            </a:r>
            <a:r>
              <a:rPr lang="zh-CN" altLang="en-US"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K</a:t>
            </a:r>
            <a:r>
              <a:rPr lang="en-US" altLang="zh-CN" sz="2400" b="1" baseline="-25000" dirty="0">
                <a:latin typeface="华文楷体" panose="02010600040101010101" pitchFamily="2" charset="-122"/>
                <a:ea typeface="华文楷体" panose="02010600040101010101" pitchFamily="2" charset="-122"/>
              </a:rPr>
              <a:t>CMR</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、等</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6387" name="Object 3"/>
          <p:cNvGraphicFramePr>
            <a:graphicFrameLocks noChangeAspect="1"/>
          </p:cNvGraphicFramePr>
          <p:nvPr/>
        </p:nvGraphicFramePr>
        <p:xfrm>
          <a:off x="1600200" y="895350"/>
          <a:ext cx="5791200" cy="3067050"/>
        </p:xfrm>
        <a:graphic>
          <a:graphicData uri="http://schemas.openxmlformats.org/presentationml/2006/ole">
            <mc:AlternateContent xmlns:mc="http://schemas.openxmlformats.org/markup-compatibility/2006">
              <mc:Choice xmlns:v="urn:schemas-microsoft-com:vml" Requires="v">
                <p:oleObj spid="_x0000_s20481" name="图片" r:id="rId1" imgW="2409825" imgH="1276350" progId="Word.Picture.8">
                  <p:embed/>
                </p:oleObj>
              </mc:Choice>
              <mc:Fallback>
                <p:oleObj name="图片" r:id="rId1" imgW="2409825" imgH="1276350" progId="Word.Picture.8">
                  <p:embed/>
                  <p:pic>
                    <p:nvPicPr>
                      <p:cNvPr id="0" name="图片 20480"/>
                      <p:cNvPicPr>
                        <a:picLocks noChangeAspect="1"/>
                      </p:cNvPicPr>
                      <p:nvPr/>
                    </p:nvPicPr>
                    <p:blipFill>
                      <a:blip r:embed="rId2"/>
                      <a:stretch>
                        <a:fillRect/>
                      </a:stretch>
                    </p:blipFill>
                    <p:spPr>
                      <a:xfrm>
                        <a:off x="1600200" y="895350"/>
                        <a:ext cx="5791200" cy="3067050"/>
                      </a:xfrm>
                      <a:prstGeom prst="rect">
                        <a:avLst/>
                      </a:prstGeom>
                      <a:solidFill>
                        <a:srgbClr val="FFFFFF"/>
                      </a:solidFill>
                      <a:ln w="9525">
                        <a:noFill/>
                      </a:ln>
                    </p:spPr>
                  </p:pic>
                </p:oleObj>
              </mc:Fallback>
            </mc:AlternateContent>
          </a:graphicData>
        </a:graphic>
      </p:graphicFrame>
      <p:sp>
        <p:nvSpPr>
          <p:cNvPr id="16388" name="Text Box 4"/>
          <p:cNvSpPr txBox="1">
            <a:spLocks noChangeArrowheads="1"/>
          </p:cNvSpPr>
          <p:nvPr/>
        </p:nvSpPr>
        <p:spPr bwMode="auto">
          <a:xfrm>
            <a:off x="5486400" y="4038600"/>
            <a:ext cx="2667000"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zh-CN" altLang="en-US" b="1">
                <a:solidFill>
                  <a:srgbClr val="FFFF99"/>
                </a:solidFill>
                <a:effectLst>
                  <a:outerShdw blurRad="38100" dist="38100" dir="2700000" algn="tl">
                    <a:srgbClr val="000000"/>
                  </a:outerShdw>
                </a:effectLst>
              </a:rPr>
              <a:t>线性区（放大区）</a:t>
            </a:r>
            <a:endParaRPr lang="zh-CN" altLang="en-US">
              <a:solidFill>
                <a:srgbClr val="FFFF99"/>
              </a:solidFill>
            </a:endParaRPr>
          </a:p>
        </p:txBody>
      </p:sp>
      <p:sp>
        <p:nvSpPr>
          <p:cNvPr id="16389" name="Line 5"/>
          <p:cNvSpPr>
            <a:spLocks noChangeShapeType="1"/>
          </p:cNvSpPr>
          <p:nvPr/>
        </p:nvSpPr>
        <p:spPr bwMode="auto">
          <a:xfrm>
            <a:off x="5791200" y="1828800"/>
            <a:ext cx="1371600" cy="2209800"/>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p>
            <a:endParaRPr lang="zh-CN" altLang="en-US"/>
          </a:p>
        </p:txBody>
      </p:sp>
      <p:grpSp>
        <p:nvGrpSpPr>
          <p:cNvPr id="2" name="组合 1"/>
          <p:cNvGrpSpPr/>
          <p:nvPr/>
        </p:nvGrpSpPr>
        <p:grpSpPr>
          <a:xfrm>
            <a:off x="228600" y="4267200"/>
            <a:ext cx="8915400" cy="2469217"/>
            <a:chOff x="228600" y="4267200"/>
            <a:chExt cx="8915400" cy="2469217"/>
          </a:xfrm>
        </p:grpSpPr>
        <p:sp>
          <p:nvSpPr>
            <p:cNvPr id="16390" name="Text Box 6"/>
            <p:cNvSpPr txBox="1">
              <a:spLocks noChangeArrowheads="1"/>
            </p:cNvSpPr>
            <p:nvPr/>
          </p:nvSpPr>
          <p:spPr bwMode="auto">
            <a:xfrm>
              <a:off x="457200" y="4267200"/>
              <a:ext cx="2362200" cy="40011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zh-CN" altLang="en-US" sz="2000" b="1" dirty="0">
                  <a:latin typeface="华文楷体" panose="02010600040101010101" pitchFamily="2" charset="-122"/>
                  <a:ea typeface="华文楷体" panose="02010600040101010101" pitchFamily="2" charset="-122"/>
                </a:rPr>
                <a:t>线性区分析依据：</a:t>
              </a:r>
              <a:endParaRPr lang="zh-CN" altLang="en-US" sz="2000" b="1" dirty="0">
                <a:latin typeface="华文楷体" panose="02010600040101010101" pitchFamily="2" charset="-122"/>
                <a:ea typeface="华文楷体" panose="02010600040101010101" pitchFamily="2" charset="-122"/>
              </a:endParaRPr>
            </a:p>
          </p:txBody>
        </p:sp>
        <p:sp>
          <p:nvSpPr>
            <p:cNvPr id="16391" name="Text Box 7"/>
            <p:cNvSpPr txBox="1">
              <a:spLocks noChangeArrowheads="1"/>
            </p:cNvSpPr>
            <p:nvPr/>
          </p:nvSpPr>
          <p:spPr bwMode="auto">
            <a:xfrm>
              <a:off x="228600" y="4797425"/>
              <a:ext cx="8915400" cy="1938992"/>
            </a:xfrm>
            <a:prstGeom prst="rect">
              <a:avLst/>
            </a:prstGeom>
            <a:noFill/>
            <a:ln w="38100">
              <a:solidFill>
                <a:srgbClr val="00FF00"/>
              </a:solidFill>
              <a:miter lim="800000"/>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just"/>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）虚断。由</a:t>
              </a:r>
              <a:r>
                <a:rPr lang="en-US" altLang="zh-CN" sz="2400" b="1" i="1" dirty="0">
                  <a:latin typeface="华文楷体" panose="02010600040101010101" pitchFamily="2" charset="-122"/>
                  <a:ea typeface="华文楷体" panose="02010600040101010101" pitchFamily="2" charset="-122"/>
                </a:rPr>
                <a:t>r</a:t>
              </a:r>
              <a:r>
                <a:rPr lang="en-US" altLang="zh-CN" sz="2400" b="1" i="1" baseline="-25000" dirty="0">
                  <a:latin typeface="华文楷体" panose="02010600040101010101" pitchFamily="2" charset="-122"/>
                  <a:ea typeface="华文楷体" panose="02010600040101010101" pitchFamily="2" charset="-122"/>
                </a:rPr>
                <a:t>i</a:t>
              </a:r>
              <a:r>
                <a:rPr lang="en-US" altLang="zh-CN" sz="2400" b="1" baseline="-25000" dirty="0">
                  <a:latin typeface="华文楷体" panose="02010600040101010101" pitchFamily="2" charset="-122"/>
                  <a:ea typeface="华文楷体" panose="02010600040101010101" pitchFamily="2" charset="-122"/>
                </a:rPr>
                <a:t>d</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，得</a:t>
              </a:r>
              <a:r>
                <a:rPr lang="en-US" altLang="zh-CN" sz="2400" b="1" i="1" dirty="0" err="1">
                  <a:latin typeface="华文楷体" panose="02010600040101010101" pitchFamily="2" charset="-122"/>
                  <a:ea typeface="华文楷体" panose="02010600040101010101" pitchFamily="2" charset="-122"/>
                </a:rPr>
                <a:t>i</a:t>
              </a:r>
              <a:r>
                <a:rPr lang="zh-CN" altLang="en-US" sz="2400" b="1" baseline="-25000"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i="1" dirty="0" err="1">
                  <a:latin typeface="华文楷体" panose="02010600040101010101" pitchFamily="2" charset="-122"/>
                  <a:ea typeface="华文楷体" panose="02010600040101010101" pitchFamily="2" charset="-122"/>
                </a:rPr>
                <a:t>i</a:t>
              </a:r>
              <a:r>
                <a:rPr lang="zh-CN" altLang="en-US" sz="2400" b="1" baseline="-25000"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，即理想运放两个输入端的输入电流为零。</a:t>
              </a:r>
              <a:endParaRPr lang="zh-CN" altLang="en-US" sz="2400" b="1" dirty="0">
                <a:latin typeface="华文楷体" panose="02010600040101010101" pitchFamily="2" charset="-122"/>
                <a:ea typeface="华文楷体" panose="02010600040101010101" pitchFamily="2" charset="-122"/>
              </a:endParaRPr>
            </a:p>
            <a:p>
              <a:pPr algn="just"/>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）虚短。由</a:t>
              </a:r>
              <a:r>
                <a:rPr lang="en-US" altLang="zh-CN" sz="2400" b="1" i="1" dirty="0">
                  <a:latin typeface="华文楷体" panose="02010600040101010101" pitchFamily="2" charset="-122"/>
                  <a:ea typeface="华文楷体" panose="02010600040101010101" pitchFamily="2" charset="-122"/>
                </a:rPr>
                <a:t>A</a:t>
              </a:r>
              <a:r>
                <a:rPr lang="en-US" altLang="zh-CN" sz="2400" b="1" baseline="-25000" dirty="0">
                  <a:latin typeface="华文楷体" panose="02010600040101010101" pitchFamily="2" charset="-122"/>
                  <a:ea typeface="华文楷体" panose="02010600040101010101" pitchFamily="2" charset="-122"/>
                </a:rPr>
                <a:t>do</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，得</a:t>
              </a:r>
              <a:r>
                <a:rPr lang="en-US" altLang="zh-CN" sz="2400" b="1" i="1" dirty="0">
                  <a:latin typeface="华文楷体" panose="02010600040101010101" pitchFamily="2" charset="-122"/>
                  <a:ea typeface="华文楷体" panose="02010600040101010101" pitchFamily="2" charset="-122"/>
                </a:rPr>
                <a:t>u</a:t>
              </a:r>
              <a:r>
                <a:rPr lang="zh-CN" altLang="en-US" sz="2400" b="1" baseline="-25000"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u</a:t>
              </a:r>
              <a:r>
                <a:rPr lang="zh-CN" altLang="en-US" sz="2400" b="1" baseline="-25000"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，即理想运放两个输入端的电位相等。若信号从反相输入端输入，而同相输入端接地，则</a:t>
              </a:r>
              <a:r>
                <a:rPr lang="en-US" altLang="zh-CN" sz="2400" b="1" i="1" dirty="0">
                  <a:latin typeface="华文楷体" panose="02010600040101010101" pitchFamily="2" charset="-122"/>
                  <a:ea typeface="华文楷体" panose="02010600040101010101" pitchFamily="2" charset="-122"/>
                </a:rPr>
                <a:t>u</a:t>
              </a:r>
              <a:r>
                <a:rPr lang="zh-CN" altLang="en-US" sz="2400" b="1" baseline="-25000"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u</a:t>
              </a:r>
              <a:r>
                <a:rPr lang="zh-CN" altLang="en-US" sz="2400" b="1" baseline="-25000"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，即反相输入端的电位为地电位，通常称为虚地。</a:t>
              </a:r>
              <a:endParaRPr lang="zh-CN" altLang="en-US" sz="2400" b="1" dirty="0">
                <a:latin typeface="华文楷体" panose="02010600040101010101" pitchFamily="2" charset="-122"/>
                <a:ea typeface="华文楷体"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499"/>
                                          </p:stCondLst>
                                        </p:cTn>
                                        <p:tgtEl>
                                          <p:spTgt spid="16389"/>
                                        </p:tgtEl>
                                        <p:attrNameLst>
                                          <p:attrName>style.visibility</p:attrName>
                                        </p:attrNameLst>
                                      </p:cBhvr>
                                      <p:to>
                                        <p:strVal val="visible"/>
                                      </p:to>
                                    </p:set>
                                    <p:anim to="" calcmode="lin" valueType="num">
                                      <p:cBhvr>
                                        <p:cTn id="15" dur="1" fill="hold"/>
                                        <p:tgtEl>
                                          <p:spTgt spid="16389"/>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499"/>
                                          </p:stCondLst>
                                        </p:cTn>
                                        <p:tgtEl>
                                          <p:spTgt spid="16388"/>
                                        </p:tgtEl>
                                        <p:attrNameLst>
                                          <p:attrName>style.visibility</p:attrName>
                                        </p:attrNameLst>
                                      </p:cBhvr>
                                      <p:to>
                                        <p:strVal val="visible"/>
                                      </p:to>
                                    </p:set>
                                    <p:anim to="" calcmode="lin" valueType="num">
                                      <p:cBhvr>
                                        <p:cTn id="20" dur="1" fill="hold"/>
                                        <p:tgtEl>
                                          <p:spTgt spid="16388"/>
                                        </p:tgtEl>
                                      </p:cBhvr>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8" grpId="0"/>
      <p:bldP spid="1638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50019" y="920759"/>
            <a:ext cx="7377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dirty="0">
                <a:latin typeface="华文楷体" panose="02010600040101010101" pitchFamily="2" charset="-122"/>
                <a:ea typeface="华文楷体" panose="02010600040101010101" pitchFamily="2" charset="-122"/>
              </a:rPr>
              <a:t>由于运放的开环放大倍数很大，输入电阻高，输出电阻小，在分析时常将其理想化，称其所谓的</a:t>
            </a:r>
            <a:r>
              <a:rPr lang="zh-CN" altLang="en-US" b="1" dirty="0">
                <a:solidFill>
                  <a:srgbClr val="FF0000"/>
                </a:solidFill>
                <a:latin typeface="华文楷体" panose="02010600040101010101" pitchFamily="2" charset="-122"/>
                <a:ea typeface="华文楷体" panose="02010600040101010101" pitchFamily="2" charset="-122"/>
              </a:rPr>
              <a:t>理想运放</a:t>
            </a:r>
            <a:r>
              <a:rPr lang="zh-CN" altLang="en-US" b="1" dirty="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p:txBody>
      </p:sp>
      <p:grpSp>
        <p:nvGrpSpPr>
          <p:cNvPr id="40963" name="Group 3"/>
          <p:cNvGrpSpPr/>
          <p:nvPr/>
        </p:nvGrpSpPr>
        <p:grpSpPr bwMode="auto">
          <a:xfrm>
            <a:off x="0" y="1981200"/>
            <a:ext cx="3829050" cy="3371850"/>
            <a:chOff x="492" y="1677"/>
            <a:chExt cx="2412" cy="2124"/>
          </a:xfrm>
        </p:grpSpPr>
        <p:sp>
          <p:nvSpPr>
            <p:cNvPr id="40964" name="Text Box 4"/>
            <p:cNvSpPr txBox="1">
              <a:spLocks noChangeArrowheads="1"/>
            </p:cNvSpPr>
            <p:nvPr/>
          </p:nvSpPr>
          <p:spPr bwMode="auto">
            <a:xfrm>
              <a:off x="492" y="1677"/>
              <a:ext cx="24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3200" b="1"/>
            </a:p>
          </p:txBody>
        </p:sp>
        <p:graphicFrame>
          <p:nvGraphicFramePr>
            <p:cNvPr id="40965" name="Object 5"/>
            <p:cNvGraphicFramePr>
              <a:graphicFrameLocks noChangeAspect="1"/>
            </p:cNvGraphicFramePr>
            <p:nvPr/>
          </p:nvGraphicFramePr>
          <p:xfrm>
            <a:off x="889" y="2086"/>
            <a:ext cx="857" cy="409"/>
          </p:xfrm>
          <a:graphic>
            <a:graphicData uri="http://schemas.openxmlformats.org/presentationml/2006/ole">
              <mc:AlternateContent xmlns:mc="http://schemas.openxmlformats.org/markup-compatibility/2006">
                <mc:Choice xmlns:v="urn:schemas-microsoft-com:vml" Requires="v">
                  <p:oleObj spid="_x0000_s21505" name="公式" r:id="rId1" imgW="622300" imgH="304800" progId="Equation.3">
                    <p:embed/>
                  </p:oleObj>
                </mc:Choice>
                <mc:Fallback>
                  <p:oleObj name="公式" r:id="rId1" imgW="622300" imgH="304800" progId="Equation.3">
                    <p:embed/>
                    <p:pic>
                      <p:nvPicPr>
                        <p:cNvPr id="0" name="图片 21504"/>
                        <p:cNvPicPr>
                          <a:picLocks noChangeAspect="1"/>
                        </p:cNvPicPr>
                        <p:nvPr/>
                      </p:nvPicPr>
                      <p:blipFill>
                        <a:blip r:embed="rId2"/>
                        <a:stretch>
                          <a:fillRect/>
                        </a:stretch>
                      </p:blipFill>
                      <p:spPr>
                        <a:xfrm>
                          <a:off x="889" y="2086"/>
                          <a:ext cx="857" cy="409"/>
                        </a:xfrm>
                        <a:prstGeom prst="rect">
                          <a:avLst/>
                        </a:prstGeom>
                        <a:solidFill>
                          <a:srgbClr val="008000"/>
                        </a:solidFill>
                        <a:ln w="9525">
                          <a:noFill/>
                        </a:ln>
                      </p:spPr>
                    </p:pic>
                  </p:oleObj>
                </mc:Fallback>
              </mc:AlternateContent>
            </a:graphicData>
          </a:graphic>
        </p:graphicFrame>
        <p:graphicFrame>
          <p:nvGraphicFramePr>
            <p:cNvPr id="40966" name="Object 6"/>
            <p:cNvGraphicFramePr>
              <a:graphicFrameLocks noChangeAspect="1"/>
            </p:cNvGraphicFramePr>
            <p:nvPr/>
          </p:nvGraphicFramePr>
          <p:xfrm>
            <a:off x="1012" y="2709"/>
            <a:ext cx="659" cy="384"/>
          </p:xfrm>
          <a:graphic>
            <a:graphicData uri="http://schemas.openxmlformats.org/presentationml/2006/ole">
              <mc:AlternateContent xmlns:mc="http://schemas.openxmlformats.org/markup-compatibility/2006">
                <mc:Choice xmlns:v="urn:schemas-microsoft-com:vml" Requires="v">
                  <p:oleObj spid="_x0000_s21506" name="公式" r:id="rId3" imgW="520700" imgH="304800" progId="Equation.3">
                    <p:embed/>
                  </p:oleObj>
                </mc:Choice>
                <mc:Fallback>
                  <p:oleObj name="公式" r:id="rId3" imgW="520700" imgH="304800" progId="Equation.3">
                    <p:embed/>
                    <p:pic>
                      <p:nvPicPr>
                        <p:cNvPr id="0" name="图片 21505"/>
                        <p:cNvPicPr>
                          <a:picLocks noChangeAspect="1"/>
                        </p:cNvPicPr>
                        <p:nvPr/>
                      </p:nvPicPr>
                      <p:blipFill>
                        <a:blip r:embed="rId4"/>
                        <a:stretch>
                          <a:fillRect/>
                        </a:stretch>
                      </p:blipFill>
                      <p:spPr>
                        <a:xfrm>
                          <a:off x="1012" y="2709"/>
                          <a:ext cx="659" cy="384"/>
                        </a:xfrm>
                        <a:prstGeom prst="rect">
                          <a:avLst/>
                        </a:prstGeom>
                        <a:solidFill>
                          <a:srgbClr val="008000"/>
                        </a:solidFill>
                        <a:ln w="9525">
                          <a:noFill/>
                        </a:ln>
                      </p:spPr>
                    </p:pic>
                  </p:oleObj>
                </mc:Fallback>
              </mc:AlternateContent>
            </a:graphicData>
          </a:graphic>
        </p:graphicFrame>
        <p:graphicFrame>
          <p:nvGraphicFramePr>
            <p:cNvPr id="40967" name="Object 7"/>
            <p:cNvGraphicFramePr>
              <a:graphicFrameLocks noChangeAspect="1"/>
            </p:cNvGraphicFramePr>
            <p:nvPr/>
          </p:nvGraphicFramePr>
          <p:xfrm>
            <a:off x="1006" y="3417"/>
            <a:ext cx="640" cy="384"/>
          </p:xfrm>
          <a:graphic>
            <a:graphicData uri="http://schemas.openxmlformats.org/presentationml/2006/ole">
              <mc:AlternateContent xmlns:mc="http://schemas.openxmlformats.org/markup-compatibility/2006">
                <mc:Choice xmlns:v="urn:schemas-microsoft-com:vml" Requires="v">
                  <p:oleObj spid="_x0000_s21507" name="公式" r:id="rId5" imgW="508000" imgH="304800" progId="Equation.3">
                    <p:embed/>
                  </p:oleObj>
                </mc:Choice>
                <mc:Fallback>
                  <p:oleObj name="公式" r:id="rId5" imgW="508000" imgH="304800" progId="Equation.3">
                    <p:embed/>
                    <p:pic>
                      <p:nvPicPr>
                        <p:cNvPr id="0" name="图片 21506"/>
                        <p:cNvPicPr>
                          <a:picLocks noChangeAspect="1"/>
                        </p:cNvPicPr>
                        <p:nvPr/>
                      </p:nvPicPr>
                      <p:blipFill>
                        <a:blip r:embed="rId6"/>
                        <a:stretch>
                          <a:fillRect/>
                        </a:stretch>
                      </p:blipFill>
                      <p:spPr>
                        <a:xfrm>
                          <a:off x="1006" y="3417"/>
                          <a:ext cx="640" cy="384"/>
                        </a:xfrm>
                        <a:prstGeom prst="rect">
                          <a:avLst/>
                        </a:prstGeom>
                        <a:solidFill>
                          <a:srgbClr val="008000"/>
                        </a:solidFill>
                        <a:ln w="9525">
                          <a:noFill/>
                        </a:ln>
                      </p:spPr>
                    </p:pic>
                  </p:oleObj>
                </mc:Fallback>
              </mc:AlternateContent>
            </a:graphicData>
          </a:graphic>
        </p:graphicFrame>
      </p:grpSp>
      <p:sp>
        <p:nvSpPr>
          <p:cNvPr id="40968" name="AutoShape 8"/>
          <p:cNvSpPr>
            <a:spLocks noChangeArrowheads="1"/>
          </p:cNvSpPr>
          <p:nvPr/>
        </p:nvSpPr>
        <p:spPr bwMode="auto">
          <a:xfrm>
            <a:off x="1981200" y="2867025"/>
            <a:ext cx="971550" cy="1873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200"/>
              </a:gs>
              <a:gs pos="45000">
                <a:srgbClr val="FF7A00"/>
              </a:gs>
              <a:gs pos="70000">
                <a:srgbClr val="FF0300"/>
              </a:gs>
              <a:gs pos="100000">
                <a:srgbClr val="4D0808"/>
              </a:gs>
            </a:gsLst>
            <a:lin ang="0" scaled="1"/>
          </a:gra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9" name="AutoShape 9"/>
          <p:cNvSpPr>
            <a:spLocks noChangeArrowheads="1"/>
          </p:cNvSpPr>
          <p:nvPr/>
        </p:nvSpPr>
        <p:spPr bwMode="auto">
          <a:xfrm>
            <a:off x="1981200" y="3838575"/>
            <a:ext cx="971550" cy="1873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200"/>
              </a:gs>
              <a:gs pos="45000">
                <a:srgbClr val="FF7A00"/>
              </a:gs>
              <a:gs pos="70000">
                <a:srgbClr val="FF0300"/>
              </a:gs>
              <a:gs pos="100000">
                <a:srgbClr val="4D0808"/>
              </a:gs>
            </a:gsLst>
            <a:lin ang="0" scaled="1"/>
          </a:gra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70" name="AutoShape 10"/>
          <p:cNvSpPr>
            <a:spLocks noChangeArrowheads="1"/>
          </p:cNvSpPr>
          <p:nvPr/>
        </p:nvSpPr>
        <p:spPr bwMode="auto">
          <a:xfrm>
            <a:off x="2000250" y="4981575"/>
            <a:ext cx="971550" cy="1873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FFF200"/>
              </a:gs>
              <a:gs pos="45000">
                <a:srgbClr val="FF7A00"/>
              </a:gs>
              <a:gs pos="70000">
                <a:srgbClr val="FF0300"/>
              </a:gs>
              <a:gs pos="100000">
                <a:srgbClr val="4D0808"/>
              </a:gs>
            </a:gsLst>
            <a:lin ang="0" scaled="1"/>
          </a:gra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0971" name="Object 11"/>
          <p:cNvGraphicFramePr>
            <a:graphicFrameLocks noChangeAspect="1"/>
          </p:cNvGraphicFramePr>
          <p:nvPr/>
        </p:nvGraphicFramePr>
        <p:xfrm>
          <a:off x="3070225" y="2630488"/>
          <a:ext cx="2820988" cy="569912"/>
        </p:xfrm>
        <a:graphic>
          <a:graphicData uri="http://schemas.openxmlformats.org/presentationml/2006/ole">
            <mc:AlternateContent xmlns:mc="http://schemas.openxmlformats.org/markup-compatibility/2006">
              <mc:Choice xmlns:v="urn:schemas-microsoft-com:vml" Requires="v">
                <p:oleObj spid="_x0000_s21508" name="公式" r:id="rId7" imgW="1358900" imgH="304800" progId="Equation.3">
                  <p:embed/>
                </p:oleObj>
              </mc:Choice>
              <mc:Fallback>
                <p:oleObj name="公式" r:id="rId7" imgW="1358900" imgH="304800" progId="Equation.3">
                  <p:embed/>
                  <p:pic>
                    <p:nvPicPr>
                      <p:cNvPr id="0" name="图片 21507"/>
                      <p:cNvPicPr>
                        <a:picLocks noChangeAspect="1"/>
                      </p:cNvPicPr>
                      <p:nvPr/>
                    </p:nvPicPr>
                    <p:blipFill>
                      <a:blip r:embed="rId8"/>
                      <a:stretch>
                        <a:fillRect/>
                      </a:stretch>
                    </p:blipFill>
                    <p:spPr>
                      <a:xfrm>
                        <a:off x="3070225" y="2630488"/>
                        <a:ext cx="2820988" cy="569912"/>
                      </a:xfrm>
                      <a:prstGeom prst="rect">
                        <a:avLst/>
                      </a:prstGeom>
                      <a:solidFill>
                        <a:srgbClr val="008000"/>
                      </a:solidFill>
                      <a:ln w="38100" cap="flat" cmpd="sng">
                        <a:solidFill>
                          <a:srgbClr val="5B9BD5"/>
                        </a:solidFill>
                        <a:prstDash val="solid"/>
                        <a:miter/>
                        <a:headEnd type="none" w="med" len="med"/>
                        <a:tailEnd type="none" w="med" len="med"/>
                      </a:ln>
                    </p:spPr>
                  </p:pic>
                </p:oleObj>
              </mc:Fallback>
            </mc:AlternateContent>
          </a:graphicData>
        </a:graphic>
      </p:graphicFrame>
      <p:grpSp>
        <p:nvGrpSpPr>
          <p:cNvPr id="40972" name="Group 12"/>
          <p:cNvGrpSpPr/>
          <p:nvPr/>
        </p:nvGrpSpPr>
        <p:grpSpPr bwMode="auto">
          <a:xfrm>
            <a:off x="6248400" y="2133600"/>
            <a:ext cx="1828800" cy="1295400"/>
            <a:chOff x="4488" y="1992"/>
            <a:chExt cx="1032" cy="864"/>
          </a:xfrm>
        </p:grpSpPr>
        <p:sp>
          <p:nvSpPr>
            <p:cNvPr id="40973" name="Oval 13"/>
            <p:cNvSpPr>
              <a:spLocks noChangeArrowheads="1"/>
            </p:cNvSpPr>
            <p:nvPr/>
          </p:nvSpPr>
          <p:spPr bwMode="auto">
            <a:xfrm>
              <a:off x="4488" y="2388"/>
              <a:ext cx="1032" cy="468"/>
            </a:xfrm>
            <a:prstGeom prst="ellipse">
              <a:avLst/>
            </a:prstGeom>
            <a:noFill/>
            <a:ln w="38100">
              <a:solidFill>
                <a:schemeClr val="accent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74" name="Text Box 14"/>
            <p:cNvSpPr txBox="1">
              <a:spLocks noChangeArrowheads="1"/>
            </p:cNvSpPr>
            <p:nvPr/>
          </p:nvSpPr>
          <p:spPr bwMode="auto">
            <a:xfrm>
              <a:off x="4536" y="1992"/>
              <a:ext cx="924" cy="305"/>
            </a:xfrm>
            <a:prstGeom prst="rect">
              <a:avLst/>
            </a:prstGeom>
            <a:solidFill>
              <a:srgbClr val="009900"/>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FF99"/>
                  </a:solidFill>
                  <a:ea typeface="楷体_GB2312" pitchFamily="49" charset="-122"/>
                </a:rPr>
                <a:t>虚短路</a:t>
              </a:r>
              <a:endParaRPr lang="zh-CN" altLang="en-US" b="1">
                <a:solidFill>
                  <a:srgbClr val="FFFF99"/>
                </a:solidFill>
                <a:ea typeface="楷体_GB2312" pitchFamily="49" charset="-122"/>
              </a:endParaRPr>
            </a:p>
          </p:txBody>
        </p:sp>
        <p:graphicFrame>
          <p:nvGraphicFramePr>
            <p:cNvPr id="40975" name="Object 15"/>
            <p:cNvGraphicFramePr>
              <a:graphicFrameLocks noChangeAspect="1"/>
            </p:cNvGraphicFramePr>
            <p:nvPr/>
          </p:nvGraphicFramePr>
          <p:xfrm>
            <a:off x="4684" y="2429"/>
            <a:ext cx="638" cy="407"/>
          </p:xfrm>
          <a:graphic>
            <a:graphicData uri="http://schemas.openxmlformats.org/presentationml/2006/ole">
              <mc:AlternateContent xmlns:mc="http://schemas.openxmlformats.org/markup-compatibility/2006">
                <mc:Choice xmlns:v="urn:schemas-microsoft-com:vml" Requires="v">
                  <p:oleObj spid="_x0000_s21509" name="公式" r:id="rId9" imgW="622300" imgH="292100" progId="Equation.3">
                    <p:embed/>
                  </p:oleObj>
                </mc:Choice>
                <mc:Fallback>
                  <p:oleObj name="公式" r:id="rId9" imgW="622300" imgH="292100" progId="Equation.3">
                    <p:embed/>
                    <p:pic>
                      <p:nvPicPr>
                        <p:cNvPr id="0" name="图片 21508"/>
                        <p:cNvPicPr>
                          <a:picLocks noChangeAspect="1"/>
                        </p:cNvPicPr>
                        <p:nvPr/>
                      </p:nvPicPr>
                      <p:blipFill>
                        <a:blip r:embed="rId10"/>
                        <a:stretch>
                          <a:fillRect/>
                        </a:stretch>
                      </p:blipFill>
                      <p:spPr>
                        <a:xfrm>
                          <a:off x="4684" y="2429"/>
                          <a:ext cx="638" cy="407"/>
                        </a:xfrm>
                        <a:prstGeom prst="rect">
                          <a:avLst/>
                        </a:prstGeom>
                        <a:solidFill>
                          <a:srgbClr val="008000"/>
                        </a:solidFill>
                        <a:ln w="9525">
                          <a:noFill/>
                        </a:ln>
                      </p:spPr>
                    </p:pic>
                  </p:oleObj>
                </mc:Fallback>
              </mc:AlternateContent>
            </a:graphicData>
          </a:graphic>
        </p:graphicFrame>
      </p:grpSp>
      <p:graphicFrame>
        <p:nvGraphicFramePr>
          <p:cNvPr id="40976" name="Object 16"/>
          <p:cNvGraphicFramePr>
            <a:graphicFrameLocks noChangeAspect="1"/>
          </p:cNvGraphicFramePr>
          <p:nvPr/>
        </p:nvGraphicFramePr>
        <p:xfrm>
          <a:off x="3200400" y="3736975"/>
          <a:ext cx="1709738" cy="530225"/>
        </p:xfrm>
        <a:graphic>
          <a:graphicData uri="http://schemas.openxmlformats.org/presentationml/2006/ole">
            <mc:AlternateContent xmlns:mc="http://schemas.openxmlformats.org/markup-compatibility/2006">
              <mc:Choice xmlns:v="urn:schemas-microsoft-com:vml" Requires="v">
                <p:oleObj spid="_x0000_s21510" name="Equation" r:id="rId11" imgW="927100" imgH="292100" progId="Equation.3">
                  <p:embed/>
                </p:oleObj>
              </mc:Choice>
              <mc:Fallback>
                <p:oleObj name="Equation" r:id="rId11" imgW="927100" imgH="292100" progId="Equation.3">
                  <p:embed/>
                  <p:pic>
                    <p:nvPicPr>
                      <p:cNvPr id="0" name="图片 21509"/>
                      <p:cNvPicPr>
                        <a:picLocks noChangeAspect="1"/>
                      </p:cNvPicPr>
                      <p:nvPr/>
                    </p:nvPicPr>
                    <p:blipFill>
                      <a:blip r:embed="rId12"/>
                      <a:stretch>
                        <a:fillRect/>
                      </a:stretch>
                    </p:blipFill>
                    <p:spPr>
                      <a:xfrm>
                        <a:off x="3200400" y="3736975"/>
                        <a:ext cx="1709738" cy="530225"/>
                      </a:xfrm>
                      <a:prstGeom prst="rect">
                        <a:avLst/>
                      </a:prstGeom>
                      <a:solidFill>
                        <a:srgbClr val="008000"/>
                      </a:solidFill>
                      <a:ln w="9525">
                        <a:noFill/>
                      </a:ln>
                    </p:spPr>
                  </p:pic>
                </p:oleObj>
              </mc:Fallback>
            </mc:AlternateContent>
          </a:graphicData>
        </a:graphic>
      </p:graphicFrame>
      <p:sp>
        <p:nvSpPr>
          <p:cNvPr id="40977" name="Text Box 17"/>
          <p:cNvSpPr txBox="1">
            <a:spLocks noChangeArrowheads="1"/>
          </p:cNvSpPr>
          <p:nvPr/>
        </p:nvSpPr>
        <p:spPr bwMode="auto">
          <a:xfrm>
            <a:off x="3033713" y="4567238"/>
            <a:ext cx="5046662" cy="1411287"/>
          </a:xfrm>
          <a:prstGeom prst="rect">
            <a:avLst/>
          </a:prstGeom>
          <a:noFill/>
          <a:ln w="381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放大倍数与负载无关。分析多个运放级联组合的线性电路时可以分别对每个运放进行。</a:t>
            </a:r>
            <a:endParaRPr lang="zh-CN" altLang="en-US" sz="2800" b="1" dirty="0">
              <a:latin typeface="华文楷体" panose="02010600040101010101" pitchFamily="2" charset="-122"/>
              <a:ea typeface="华文楷体" panose="02010600040101010101" pitchFamily="2" charset="-122"/>
            </a:endParaRPr>
          </a:p>
        </p:txBody>
      </p:sp>
      <p:grpSp>
        <p:nvGrpSpPr>
          <p:cNvPr id="40978" name="Group 18"/>
          <p:cNvGrpSpPr/>
          <p:nvPr/>
        </p:nvGrpSpPr>
        <p:grpSpPr bwMode="auto">
          <a:xfrm>
            <a:off x="3048000" y="3581400"/>
            <a:ext cx="4572000" cy="762000"/>
            <a:chOff x="2580" y="2532"/>
            <a:chExt cx="1704" cy="480"/>
          </a:xfrm>
        </p:grpSpPr>
        <p:sp>
          <p:nvSpPr>
            <p:cNvPr id="40979" name="Oval 19"/>
            <p:cNvSpPr>
              <a:spLocks noChangeArrowheads="1"/>
            </p:cNvSpPr>
            <p:nvPr/>
          </p:nvSpPr>
          <p:spPr bwMode="auto">
            <a:xfrm>
              <a:off x="2580" y="2532"/>
              <a:ext cx="744" cy="480"/>
            </a:xfrm>
            <a:prstGeom prst="ellipse">
              <a:avLst/>
            </a:prstGeom>
            <a:noFill/>
            <a:ln w="38100">
              <a:solidFill>
                <a:schemeClr val="accent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80" name="Text Box 20"/>
            <p:cNvSpPr txBox="1">
              <a:spLocks noChangeArrowheads="1"/>
            </p:cNvSpPr>
            <p:nvPr/>
          </p:nvSpPr>
          <p:spPr bwMode="auto">
            <a:xfrm>
              <a:off x="3336" y="2580"/>
              <a:ext cx="948" cy="327"/>
            </a:xfrm>
            <a:prstGeom prst="rect">
              <a:avLst/>
            </a:prstGeom>
            <a:solidFill>
              <a:srgbClr val="009900"/>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FF"/>
                  </a:solidFill>
                  <a:ea typeface="楷体_GB2312" pitchFamily="49" charset="-122"/>
                </a:rPr>
                <a:t>虚开路</a:t>
              </a:r>
              <a:endParaRPr lang="zh-CN" altLang="en-US" sz="2800" b="1">
                <a:solidFill>
                  <a:srgbClr val="0000FF"/>
                </a:solidFill>
                <a:ea typeface="楷体_GB2312" pitchFamily="49" charset="-122"/>
              </a:endParaRPr>
            </a:p>
          </p:txBody>
        </p:sp>
      </p:grpSp>
      <p:sp>
        <p:nvSpPr>
          <p:cNvPr id="40981" name="Text Box 21"/>
          <p:cNvSpPr txBox="1">
            <a:spLocks noChangeArrowheads="1"/>
          </p:cNvSpPr>
          <p:nvPr/>
        </p:nvSpPr>
        <p:spPr bwMode="auto">
          <a:xfrm>
            <a:off x="533400" y="1828800"/>
            <a:ext cx="586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理想运放运放工作在线性区的特点</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
        <p:nvSpPr>
          <p:cNvPr id="40982" name="Text Box 22"/>
          <p:cNvSpPr txBox="1">
            <a:spLocks noChangeArrowheads="1"/>
          </p:cNvSpPr>
          <p:nvPr/>
        </p:nvSpPr>
        <p:spPr bwMode="auto">
          <a:xfrm>
            <a:off x="57150" y="288926"/>
            <a:ext cx="7562850" cy="461665"/>
          </a:xfrm>
          <a:prstGeom prst="rect">
            <a:avLst/>
          </a:prstGeom>
          <a:noFill/>
          <a:ln>
            <a:noFill/>
          </a:ln>
          <a:effec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一、在分析信号运算电路时对运放的处理</a:t>
            </a:r>
            <a:endParaRPr lang="zh-CN" altLang="en-US" sz="2400" b="1" dirty="0">
              <a:latin typeface="华文楷体" panose="02010600040101010101" pitchFamily="2" charset="-122"/>
              <a:ea typeface="华文楷体" panose="02010600040101010101" pitchFamily="2" charset="-122"/>
            </a:endParaRPr>
          </a:p>
        </p:txBody>
      </p:sp>
      <p:sp>
        <p:nvSpPr>
          <p:cNvPr id="40983" name="Text Box 23"/>
          <p:cNvSpPr txBox="1">
            <a:spLocks noChangeArrowheads="1"/>
          </p:cNvSpPr>
          <p:nvPr/>
        </p:nvSpPr>
        <p:spPr bwMode="auto">
          <a:xfrm>
            <a:off x="395288" y="6165850"/>
            <a:ext cx="8497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FF0000"/>
                </a:solidFill>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虚短”，即同相输入端与反相输入端电位相等，但不是短路。</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dissolve">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81">
                                            <p:txEl>
                                              <p:pRg st="0" end="0"/>
                                            </p:txEl>
                                          </p:spTgt>
                                        </p:tgtEl>
                                        <p:attrNameLst>
                                          <p:attrName>style.visibility</p:attrName>
                                        </p:attrNameLst>
                                      </p:cBhvr>
                                      <p:to>
                                        <p:strVal val="visible"/>
                                      </p:to>
                                    </p:set>
                                    <p:animEffect transition="in" filter="wipe(left)">
                                      <p:cBhvr>
                                        <p:cTn id="12" dur="500"/>
                                        <p:tgtEl>
                                          <p:spTgt spid="4098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8"/>
                                        </p:tgtEl>
                                        <p:attrNameLst>
                                          <p:attrName>style.visibility</p:attrName>
                                        </p:attrNameLst>
                                      </p:cBhvr>
                                      <p:to>
                                        <p:strVal val="visible"/>
                                      </p:to>
                                    </p:set>
                                    <p:animEffect transition="in" filter="wipe(left)">
                                      <p:cBhvr>
                                        <p:cTn id="17" dur="500"/>
                                        <p:tgtEl>
                                          <p:spTgt spid="409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971"/>
                                        </p:tgtEl>
                                        <p:attrNameLst>
                                          <p:attrName>style.visibility</p:attrName>
                                        </p:attrNameLst>
                                      </p:cBhvr>
                                      <p:to>
                                        <p:strVal val="visible"/>
                                      </p:to>
                                    </p:set>
                                    <p:animEffect transition="in" filter="wipe(left)">
                                      <p:cBhvr>
                                        <p:cTn id="22" dur="500"/>
                                        <p:tgtEl>
                                          <p:spTgt spid="409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72"/>
                                        </p:tgtEl>
                                        <p:attrNameLst>
                                          <p:attrName>style.visibility</p:attrName>
                                        </p:attrNameLst>
                                      </p:cBhvr>
                                      <p:to>
                                        <p:strVal val="visible"/>
                                      </p:to>
                                    </p:set>
                                    <p:animEffect transition="in" filter="blinds(horizontal)">
                                      <p:cBhvr>
                                        <p:cTn id="27" dur="500"/>
                                        <p:tgtEl>
                                          <p:spTgt spid="409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9"/>
                                        </p:tgtEl>
                                        <p:attrNameLst>
                                          <p:attrName>style.visibility</p:attrName>
                                        </p:attrNameLst>
                                      </p:cBhvr>
                                      <p:to>
                                        <p:strVal val="visible"/>
                                      </p:to>
                                    </p:set>
                                    <p:animEffect transition="in" filter="wipe(left)">
                                      <p:cBhvr>
                                        <p:cTn id="32" dur="500"/>
                                        <p:tgtEl>
                                          <p:spTgt spid="409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0976"/>
                                        </p:tgtEl>
                                        <p:attrNameLst>
                                          <p:attrName>style.visibility</p:attrName>
                                        </p:attrNameLst>
                                      </p:cBhvr>
                                      <p:to>
                                        <p:strVal val="visible"/>
                                      </p:to>
                                    </p:set>
                                    <p:animEffect transition="in" filter="wipe(left)">
                                      <p:cBhvr>
                                        <p:cTn id="37" dur="500"/>
                                        <p:tgtEl>
                                          <p:spTgt spid="409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0978"/>
                                        </p:tgtEl>
                                        <p:attrNameLst>
                                          <p:attrName>style.visibility</p:attrName>
                                        </p:attrNameLst>
                                      </p:cBhvr>
                                      <p:to>
                                        <p:strVal val="visible"/>
                                      </p:to>
                                    </p:set>
                                    <p:animEffect transition="in" filter="wipe(left)">
                                      <p:cBhvr>
                                        <p:cTn id="42" dur="500"/>
                                        <p:tgtEl>
                                          <p:spTgt spid="4097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970"/>
                                        </p:tgtEl>
                                        <p:attrNameLst>
                                          <p:attrName>style.visibility</p:attrName>
                                        </p:attrNameLst>
                                      </p:cBhvr>
                                      <p:to>
                                        <p:strVal val="visible"/>
                                      </p:to>
                                    </p:set>
                                    <p:animEffect transition="in" filter="wipe(left)">
                                      <p:cBhvr>
                                        <p:cTn id="47" dur="500"/>
                                        <p:tgtEl>
                                          <p:spTgt spid="4097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977"/>
                                        </p:tgtEl>
                                        <p:attrNameLst>
                                          <p:attrName>style.visibility</p:attrName>
                                        </p:attrNameLst>
                                      </p:cBhvr>
                                      <p:to>
                                        <p:strVal val="visible"/>
                                      </p:to>
                                    </p:set>
                                    <p:animEffect transition="in" filter="blinds(horizontal)">
                                      <p:cBhvr>
                                        <p:cTn id="52" dur="500"/>
                                        <p:tgtEl>
                                          <p:spTgt spid="4097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0983"/>
                                        </p:tgtEl>
                                        <p:attrNameLst>
                                          <p:attrName>style.visibility</p:attrName>
                                        </p:attrNameLst>
                                      </p:cBhvr>
                                      <p:to>
                                        <p:strVal val="visible"/>
                                      </p:to>
                                    </p:set>
                                    <p:animEffect transition="in" filter="blinds(horizontal)">
                                      <p:cBhvr>
                                        <p:cTn id="57" dur="500"/>
                                        <p:tgtEl>
                                          <p:spTgt spid="40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animBg="1"/>
      <p:bldP spid="40969" grpId="0" animBg="1"/>
      <p:bldP spid="40970" grpId="0" animBg="1"/>
      <p:bldP spid="40977" grpId="0" animBg="1" autoUpdateAnimBg="0"/>
      <p:bldP spid="40981" grpId="0" autoUpdateAnimBg="0" build="p"/>
      <p:bldP spid="409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625" y="862149"/>
            <a:ext cx="4302125" cy="2876414"/>
          </a:xfrm>
          <a:prstGeom prst="rect">
            <a:avLst/>
          </a:prstGeom>
          <a:solidFill>
            <a:srgbClr val="7030A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86" name="Text Box 2"/>
          <p:cNvSpPr txBox="1">
            <a:spLocks noChangeArrowheads="1"/>
          </p:cNvSpPr>
          <p:nvPr/>
        </p:nvSpPr>
        <p:spPr bwMode="auto">
          <a:xfrm>
            <a:off x="0" y="102542"/>
            <a:ext cx="7562850" cy="461665"/>
          </a:xfrm>
          <a:prstGeom prst="rect">
            <a:avLst/>
          </a:prstGeom>
          <a:noFill/>
          <a:ln>
            <a:noFill/>
          </a:ln>
          <a:effec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二、分析运放组成的线性电路的出发点</a:t>
            </a:r>
            <a:endParaRPr lang="zh-CN" altLang="en-US" sz="2400" b="1" dirty="0">
              <a:latin typeface="华文楷体" panose="02010600040101010101" pitchFamily="2" charset="-122"/>
              <a:ea typeface="华文楷体" panose="02010600040101010101" pitchFamily="2" charset="-122"/>
            </a:endParaRPr>
          </a:p>
        </p:txBody>
      </p:sp>
      <p:grpSp>
        <p:nvGrpSpPr>
          <p:cNvPr id="41987" name="Group 3"/>
          <p:cNvGrpSpPr/>
          <p:nvPr/>
        </p:nvGrpSpPr>
        <p:grpSpPr bwMode="auto">
          <a:xfrm>
            <a:off x="4476750" y="1228725"/>
            <a:ext cx="4019550" cy="2509838"/>
            <a:chOff x="2820" y="774"/>
            <a:chExt cx="2532" cy="1581"/>
          </a:xfrm>
        </p:grpSpPr>
        <p:sp>
          <p:nvSpPr>
            <p:cNvPr id="41988" name="Text Box 4"/>
            <p:cNvSpPr txBox="1">
              <a:spLocks noChangeArrowheads="1"/>
            </p:cNvSpPr>
            <p:nvPr/>
          </p:nvSpPr>
          <p:spPr bwMode="auto">
            <a:xfrm>
              <a:off x="2820" y="792"/>
              <a:ext cx="2532" cy="1563"/>
            </a:xfrm>
            <a:prstGeom prst="rect">
              <a:avLst/>
            </a:prstGeom>
            <a:noFill/>
            <a:ln w="38100">
              <a:solidFill>
                <a:schemeClr val="accent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zh-CN" altLang="en-US" sz="2800" b="1" dirty="0">
                  <a:latin typeface="华文楷体" panose="02010600040101010101" pitchFamily="2" charset="-122"/>
                  <a:ea typeface="华文楷体" panose="02010600040101010101" pitchFamily="2" charset="-122"/>
                </a:rPr>
                <a:t>虚短路</a:t>
              </a:r>
              <a:endParaRPr lang="zh-CN" altLang="en-US" sz="2800" b="1" dirty="0">
                <a:latin typeface="华文楷体" panose="02010600040101010101" pitchFamily="2" charset="-122"/>
                <a:ea typeface="华文楷体" panose="02010600040101010101" pitchFamily="2" charset="-122"/>
              </a:endParaRPr>
            </a:p>
            <a:p>
              <a:pPr>
                <a:spcBef>
                  <a:spcPct val="50000"/>
                </a:spcBef>
                <a:buFontTx/>
                <a:buChar char="•"/>
              </a:pPr>
              <a:r>
                <a:rPr lang="zh-CN" altLang="en-US" sz="2800" b="1" dirty="0">
                  <a:latin typeface="华文楷体" panose="02010600040101010101" pitchFamily="2" charset="-122"/>
                  <a:ea typeface="华文楷体" panose="02010600040101010101" pitchFamily="2" charset="-122"/>
                </a:rPr>
                <a:t>虚开路</a:t>
              </a:r>
              <a:endParaRPr lang="zh-CN" altLang="en-US" sz="2800" dirty="0">
                <a:latin typeface="华文楷体" panose="02010600040101010101" pitchFamily="2" charset="-122"/>
                <a:ea typeface="华文楷体" panose="02010600040101010101" pitchFamily="2" charset="-122"/>
              </a:endParaRPr>
            </a:p>
            <a:p>
              <a:pPr>
                <a:spcBef>
                  <a:spcPct val="50000"/>
                </a:spcBef>
                <a:buFontTx/>
                <a:buChar char="•"/>
              </a:pPr>
              <a:r>
                <a:rPr lang="zh-CN" altLang="en-US" sz="2800" b="1" dirty="0">
                  <a:latin typeface="华文楷体" panose="02010600040101010101" pitchFamily="2" charset="-122"/>
                  <a:ea typeface="华文楷体" panose="02010600040101010101" pitchFamily="2" charset="-122"/>
                </a:rPr>
                <a:t>放大倍数与负载无关，</a:t>
              </a:r>
              <a:endParaRPr lang="zh-CN" altLang="en-US" sz="2800" b="1" dirty="0">
                <a:latin typeface="华文楷体" panose="02010600040101010101" pitchFamily="2" charset="-122"/>
                <a:ea typeface="华文楷体" panose="02010600040101010101" pitchFamily="2" charset="-122"/>
              </a:endParaRPr>
            </a:p>
            <a:p>
              <a:pPr>
                <a:spcBef>
                  <a:spcPct val="50000"/>
                </a:spcBef>
              </a:pPr>
              <a:r>
                <a:rPr lang="zh-CN" altLang="en-US" sz="2800" b="1" dirty="0">
                  <a:latin typeface="华文楷体" panose="02010600040101010101" pitchFamily="2" charset="-122"/>
                  <a:ea typeface="华文楷体" panose="02010600040101010101" pitchFamily="2" charset="-122"/>
                </a:rPr>
                <a:t>    可以分开分析。</a:t>
              </a:r>
              <a:endParaRPr lang="zh-CN" altLang="en-US" sz="2800" b="1" dirty="0">
                <a:latin typeface="华文楷体" panose="02010600040101010101" pitchFamily="2" charset="-122"/>
                <a:ea typeface="华文楷体" panose="02010600040101010101" pitchFamily="2" charset="-122"/>
              </a:endParaRPr>
            </a:p>
          </p:txBody>
        </p:sp>
        <p:graphicFrame>
          <p:nvGraphicFramePr>
            <p:cNvPr id="41989" name="Object 5"/>
            <p:cNvGraphicFramePr>
              <a:graphicFrameLocks noChangeAspect="1"/>
            </p:cNvGraphicFramePr>
            <p:nvPr/>
          </p:nvGraphicFramePr>
          <p:xfrm>
            <a:off x="3742" y="1209"/>
            <a:ext cx="628" cy="378"/>
          </p:xfrm>
          <a:graphic>
            <a:graphicData uri="http://schemas.openxmlformats.org/presentationml/2006/ole">
              <mc:AlternateContent xmlns:mc="http://schemas.openxmlformats.org/markup-compatibility/2006">
                <mc:Choice xmlns:v="urn:schemas-microsoft-com:vml" Requires="v">
                  <p:oleObj spid="_x0000_s22529" name="公式" r:id="rId1" imgW="508000" imgH="304800" progId="Equation.3">
                    <p:embed/>
                  </p:oleObj>
                </mc:Choice>
                <mc:Fallback>
                  <p:oleObj name="公式" r:id="rId1" imgW="508000" imgH="304800" progId="Equation.3">
                    <p:embed/>
                    <p:pic>
                      <p:nvPicPr>
                        <p:cNvPr id="0" name="图片 22528"/>
                        <p:cNvPicPr>
                          <a:picLocks noChangeAspect="1"/>
                        </p:cNvPicPr>
                        <p:nvPr/>
                      </p:nvPicPr>
                      <p:blipFill>
                        <a:blip r:embed="rId2"/>
                        <a:stretch>
                          <a:fillRect/>
                        </a:stretch>
                      </p:blipFill>
                      <p:spPr>
                        <a:xfrm>
                          <a:off x="3742" y="1209"/>
                          <a:ext cx="628" cy="378"/>
                        </a:xfrm>
                        <a:prstGeom prst="rect">
                          <a:avLst/>
                        </a:prstGeom>
                        <a:solidFill>
                          <a:srgbClr val="7030A0"/>
                        </a:solidFill>
                        <a:ln w="9525">
                          <a:noFill/>
                        </a:ln>
                      </p:spPr>
                    </p:pic>
                  </p:oleObj>
                </mc:Fallback>
              </mc:AlternateContent>
            </a:graphicData>
          </a:graphic>
        </p:graphicFrame>
        <p:graphicFrame>
          <p:nvGraphicFramePr>
            <p:cNvPr id="41990" name="Object 6"/>
            <p:cNvGraphicFramePr>
              <a:graphicFrameLocks noChangeAspect="1"/>
            </p:cNvGraphicFramePr>
            <p:nvPr/>
          </p:nvGraphicFramePr>
          <p:xfrm>
            <a:off x="3784" y="774"/>
            <a:ext cx="639" cy="406"/>
          </p:xfrm>
          <a:graphic>
            <a:graphicData uri="http://schemas.openxmlformats.org/presentationml/2006/ole">
              <mc:AlternateContent xmlns:mc="http://schemas.openxmlformats.org/markup-compatibility/2006">
                <mc:Choice xmlns:v="urn:schemas-microsoft-com:vml" Requires="v">
                  <p:oleObj spid="_x0000_s22530" name="公式" r:id="rId3" imgW="622300" imgH="292100" progId="Equation.3">
                    <p:embed/>
                  </p:oleObj>
                </mc:Choice>
                <mc:Fallback>
                  <p:oleObj name="公式" r:id="rId3" imgW="622300" imgH="292100" progId="Equation.3">
                    <p:embed/>
                    <p:pic>
                      <p:nvPicPr>
                        <p:cNvPr id="0" name="图片 22529"/>
                        <p:cNvPicPr>
                          <a:picLocks noChangeAspect="1"/>
                        </p:cNvPicPr>
                        <p:nvPr/>
                      </p:nvPicPr>
                      <p:blipFill>
                        <a:blip r:embed="rId4"/>
                        <a:stretch>
                          <a:fillRect/>
                        </a:stretch>
                      </p:blipFill>
                      <p:spPr>
                        <a:xfrm>
                          <a:off x="3784" y="774"/>
                          <a:ext cx="639" cy="406"/>
                        </a:xfrm>
                        <a:prstGeom prst="rect">
                          <a:avLst/>
                        </a:prstGeom>
                        <a:solidFill>
                          <a:srgbClr val="7030A0"/>
                        </a:solidFill>
                        <a:ln w="9525">
                          <a:noFill/>
                        </a:ln>
                      </p:spPr>
                    </p:pic>
                  </p:oleObj>
                </mc:Fallback>
              </mc:AlternateContent>
            </a:graphicData>
          </a:graphic>
        </p:graphicFrame>
      </p:grpSp>
      <p:grpSp>
        <p:nvGrpSpPr>
          <p:cNvPr id="41991" name="Group 7"/>
          <p:cNvGrpSpPr/>
          <p:nvPr/>
        </p:nvGrpSpPr>
        <p:grpSpPr bwMode="auto">
          <a:xfrm>
            <a:off x="800100" y="1211263"/>
            <a:ext cx="3752850" cy="2065337"/>
            <a:chOff x="972" y="703"/>
            <a:chExt cx="2364" cy="1301"/>
          </a:xfrm>
        </p:grpSpPr>
        <p:sp>
          <p:nvSpPr>
            <p:cNvPr id="41992" name="Text Box 8"/>
            <p:cNvSpPr txBox="1">
              <a:spLocks noChangeArrowheads="1"/>
            </p:cNvSpPr>
            <p:nvPr/>
          </p:nvSpPr>
          <p:spPr bwMode="auto">
            <a:xfrm>
              <a:off x="972" y="943"/>
              <a:ext cx="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chemeClr val="bg1"/>
                  </a:solidFill>
                  <a:ea typeface="楷体" panose="02010609060101010101" pitchFamily="49" charset="-122"/>
                </a:rPr>
                <a:t>u</a:t>
              </a:r>
              <a:r>
                <a:rPr lang="en-US" altLang="zh-CN" sz="3200" i="1" baseline="-25000">
                  <a:solidFill>
                    <a:schemeClr val="bg1"/>
                  </a:solidFill>
                  <a:ea typeface="楷体" panose="02010609060101010101" pitchFamily="49" charset="-122"/>
                </a:rPr>
                <a:t>+</a:t>
              </a:r>
              <a:endParaRPr lang="en-US" altLang="zh-CN" sz="3200" i="1">
                <a:solidFill>
                  <a:schemeClr val="bg1"/>
                </a:solidFill>
                <a:ea typeface="楷体" panose="02010609060101010101" pitchFamily="49" charset="-122"/>
              </a:endParaRPr>
            </a:p>
          </p:txBody>
        </p:sp>
        <p:sp>
          <p:nvSpPr>
            <p:cNvPr id="41993" name="Text Box 9"/>
            <p:cNvSpPr txBox="1">
              <a:spLocks noChangeArrowheads="1"/>
            </p:cNvSpPr>
            <p:nvPr/>
          </p:nvSpPr>
          <p:spPr bwMode="auto">
            <a:xfrm>
              <a:off x="2928" y="936"/>
              <a:ext cx="4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chemeClr val="bg1"/>
                  </a:solidFill>
                  <a:ea typeface="楷体" panose="02010609060101010101" pitchFamily="49" charset="-122"/>
                </a:rPr>
                <a:t>u</a:t>
              </a:r>
              <a:r>
                <a:rPr lang="en-US" altLang="zh-CN" sz="3200" i="1" baseline="-25000">
                  <a:solidFill>
                    <a:schemeClr val="bg1"/>
                  </a:solidFill>
                  <a:ea typeface="楷体" panose="02010609060101010101" pitchFamily="49" charset="-122"/>
                </a:rPr>
                <a:t>o</a:t>
              </a:r>
              <a:endParaRPr lang="en-US" altLang="zh-CN" sz="3200" i="1">
                <a:solidFill>
                  <a:schemeClr val="bg1"/>
                </a:solidFill>
                <a:ea typeface="楷体" panose="02010609060101010101" pitchFamily="49" charset="-122"/>
              </a:endParaRPr>
            </a:p>
          </p:txBody>
        </p:sp>
        <p:grpSp>
          <p:nvGrpSpPr>
            <p:cNvPr id="41994" name="Group 10"/>
            <p:cNvGrpSpPr/>
            <p:nvPr/>
          </p:nvGrpSpPr>
          <p:grpSpPr bwMode="auto">
            <a:xfrm>
              <a:off x="1344" y="792"/>
              <a:ext cx="1872" cy="1212"/>
              <a:chOff x="912" y="1416"/>
              <a:chExt cx="1872" cy="1212"/>
            </a:xfrm>
          </p:grpSpPr>
          <p:grpSp>
            <p:nvGrpSpPr>
              <p:cNvPr id="41995" name="Group 11"/>
              <p:cNvGrpSpPr/>
              <p:nvPr/>
            </p:nvGrpSpPr>
            <p:grpSpPr bwMode="auto">
              <a:xfrm>
                <a:off x="912" y="1428"/>
                <a:ext cx="1872" cy="1200"/>
                <a:chOff x="912" y="1428"/>
                <a:chExt cx="1872" cy="1200"/>
              </a:xfrm>
            </p:grpSpPr>
            <p:sp>
              <p:nvSpPr>
                <p:cNvPr id="41996" name="Rectangle 12"/>
                <p:cNvSpPr>
                  <a:spLocks noChangeArrowheads="1"/>
                </p:cNvSpPr>
                <p:nvPr/>
              </p:nvSpPr>
              <p:spPr bwMode="auto">
                <a:xfrm>
                  <a:off x="1416" y="1428"/>
                  <a:ext cx="864" cy="120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997" name="Line 13"/>
                <p:cNvSpPr>
                  <a:spLocks noChangeShapeType="1"/>
                </p:cNvSpPr>
                <p:nvPr/>
              </p:nvSpPr>
              <p:spPr bwMode="auto">
                <a:xfrm>
                  <a:off x="2279" y="2016"/>
                  <a:ext cx="43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998" name="Line 14"/>
                <p:cNvSpPr>
                  <a:spLocks noChangeShapeType="1"/>
                </p:cNvSpPr>
                <p:nvPr/>
              </p:nvSpPr>
              <p:spPr bwMode="auto">
                <a:xfrm>
                  <a:off x="983" y="2364"/>
                  <a:ext cx="43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999" name="Line 15"/>
                <p:cNvSpPr>
                  <a:spLocks noChangeShapeType="1"/>
                </p:cNvSpPr>
                <p:nvPr/>
              </p:nvSpPr>
              <p:spPr bwMode="auto">
                <a:xfrm>
                  <a:off x="995" y="1800"/>
                  <a:ext cx="43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00" name="Text Box 16"/>
                <p:cNvSpPr txBox="1">
                  <a:spLocks noChangeArrowheads="1"/>
                </p:cNvSpPr>
                <p:nvPr/>
              </p:nvSpPr>
              <p:spPr bwMode="auto">
                <a:xfrm>
                  <a:off x="1452" y="1452"/>
                  <a:ext cx="2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chemeClr val="bg1"/>
                      </a:solidFill>
                      <a:ea typeface="楷体" panose="02010609060101010101" pitchFamily="49" charset="-122"/>
                    </a:rPr>
                    <a:t>_</a:t>
                  </a:r>
                  <a:endParaRPr lang="en-US" altLang="zh-CN" sz="3200" i="1">
                    <a:solidFill>
                      <a:schemeClr val="bg1"/>
                    </a:solidFill>
                    <a:ea typeface="楷体" panose="02010609060101010101" pitchFamily="49" charset="-122"/>
                  </a:endParaRPr>
                </a:p>
              </p:txBody>
            </p:sp>
            <p:sp>
              <p:nvSpPr>
                <p:cNvPr id="42001" name="Text Box 17"/>
                <p:cNvSpPr txBox="1">
                  <a:spLocks noChangeArrowheads="1"/>
                </p:cNvSpPr>
                <p:nvPr/>
              </p:nvSpPr>
              <p:spPr bwMode="auto">
                <a:xfrm>
                  <a:off x="1452" y="2112"/>
                  <a:ext cx="2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chemeClr val="bg1"/>
                      </a:solidFill>
                      <a:ea typeface="楷体" panose="02010609060101010101" pitchFamily="49" charset="-122"/>
                    </a:rPr>
                    <a:t>+</a:t>
                  </a:r>
                  <a:endParaRPr lang="en-US" altLang="zh-CN" sz="3200" i="1">
                    <a:solidFill>
                      <a:schemeClr val="bg1"/>
                    </a:solidFill>
                    <a:ea typeface="楷体" panose="02010609060101010101" pitchFamily="49" charset="-122"/>
                  </a:endParaRPr>
                </a:p>
              </p:txBody>
            </p:sp>
            <p:sp>
              <p:nvSpPr>
                <p:cNvPr id="42002" name="Text Box 18"/>
                <p:cNvSpPr txBox="1">
                  <a:spLocks noChangeArrowheads="1"/>
                </p:cNvSpPr>
                <p:nvPr/>
              </p:nvSpPr>
              <p:spPr bwMode="auto">
                <a:xfrm rot="5400000">
                  <a:off x="1572" y="1488"/>
                  <a:ext cx="3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bg1"/>
                      </a:solidFill>
                      <a:ea typeface="楷体" panose="02010609060101010101" pitchFamily="49" charset="-122"/>
                      <a:sym typeface="Symbol" panose="05050102010706020507" pitchFamily="18" charset="2"/>
                    </a:rPr>
                    <a:t></a:t>
                  </a:r>
                  <a:endParaRPr lang="en-US" altLang="zh-CN" sz="3200" i="1">
                    <a:solidFill>
                      <a:schemeClr val="bg1"/>
                    </a:solidFill>
                    <a:ea typeface="楷体" panose="02010609060101010101" pitchFamily="49" charset="-122"/>
                  </a:endParaRPr>
                </a:p>
              </p:txBody>
            </p:sp>
            <p:sp>
              <p:nvSpPr>
                <p:cNvPr id="42003" name="Text Box 19"/>
                <p:cNvSpPr txBox="1">
                  <a:spLocks noChangeArrowheads="1"/>
                </p:cNvSpPr>
                <p:nvPr/>
              </p:nvSpPr>
              <p:spPr bwMode="auto">
                <a:xfrm>
                  <a:off x="1968" y="1812"/>
                  <a:ext cx="2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chemeClr val="bg1"/>
                      </a:solidFill>
                      <a:ea typeface="楷体" panose="02010609060101010101" pitchFamily="49" charset="-122"/>
                    </a:rPr>
                    <a:t>+</a:t>
                  </a:r>
                  <a:endParaRPr lang="en-US" altLang="zh-CN" sz="3200" i="1">
                    <a:solidFill>
                      <a:schemeClr val="bg1"/>
                    </a:solidFill>
                    <a:ea typeface="楷体" panose="02010609060101010101" pitchFamily="49" charset="-122"/>
                  </a:endParaRPr>
                </a:p>
              </p:txBody>
            </p:sp>
            <p:sp>
              <p:nvSpPr>
                <p:cNvPr id="42004" name="Oval 20"/>
                <p:cNvSpPr>
                  <a:spLocks noChangeArrowheads="1"/>
                </p:cNvSpPr>
                <p:nvPr/>
              </p:nvSpPr>
              <p:spPr bwMode="auto">
                <a:xfrm>
                  <a:off x="912" y="1764"/>
                  <a:ext cx="72" cy="7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05" name="Oval 21"/>
                <p:cNvSpPr>
                  <a:spLocks noChangeArrowheads="1"/>
                </p:cNvSpPr>
                <p:nvPr/>
              </p:nvSpPr>
              <p:spPr bwMode="auto">
                <a:xfrm>
                  <a:off x="2712" y="1968"/>
                  <a:ext cx="72" cy="7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06" name="Oval 22"/>
                <p:cNvSpPr>
                  <a:spLocks noChangeArrowheads="1"/>
                </p:cNvSpPr>
                <p:nvPr/>
              </p:nvSpPr>
              <p:spPr bwMode="auto">
                <a:xfrm>
                  <a:off x="912" y="2316"/>
                  <a:ext cx="72" cy="7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2007" name="Text Box 23"/>
              <p:cNvSpPr txBox="1">
                <a:spLocks noChangeArrowheads="1"/>
              </p:cNvSpPr>
              <p:nvPr/>
            </p:nvSpPr>
            <p:spPr bwMode="auto">
              <a:xfrm>
                <a:off x="1848" y="1416"/>
                <a:ext cx="7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chemeClr val="bg1"/>
                    </a:solidFill>
                    <a:ea typeface="楷体_GB2312" pitchFamily="49" charset="-122"/>
                    <a:sym typeface="Symbol" panose="05050102010706020507" pitchFamily="18" charset="2"/>
                  </a:rPr>
                  <a:t></a:t>
                </a:r>
                <a:endParaRPr lang="en-US" altLang="zh-CN" sz="3200" i="1">
                  <a:solidFill>
                    <a:schemeClr val="bg1"/>
                  </a:solidFill>
                  <a:ea typeface="楷体_GB2312" pitchFamily="49" charset="-122"/>
                  <a:sym typeface="Symbol" panose="05050102010706020507" pitchFamily="18" charset="2"/>
                </a:endParaRPr>
              </a:p>
            </p:txBody>
          </p:sp>
        </p:grpSp>
        <p:sp>
          <p:nvSpPr>
            <p:cNvPr id="42008" name="Text Box 24"/>
            <p:cNvSpPr txBox="1">
              <a:spLocks noChangeArrowheads="1"/>
            </p:cNvSpPr>
            <p:nvPr/>
          </p:nvSpPr>
          <p:spPr bwMode="auto">
            <a:xfrm>
              <a:off x="972" y="1447"/>
              <a:ext cx="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chemeClr val="bg1"/>
                  </a:solidFill>
                  <a:ea typeface="楷体" panose="02010609060101010101" pitchFamily="49" charset="-122"/>
                </a:rPr>
                <a:t>u</a:t>
              </a:r>
              <a:r>
                <a:rPr lang="en-US" altLang="zh-CN" sz="3200" i="1" baseline="-25000">
                  <a:solidFill>
                    <a:schemeClr val="bg1"/>
                  </a:solidFill>
                  <a:ea typeface="楷体" panose="02010609060101010101" pitchFamily="49" charset="-122"/>
                </a:rPr>
                <a:t>–</a:t>
              </a:r>
              <a:endParaRPr lang="en-US" altLang="zh-CN" sz="3200" i="1">
                <a:solidFill>
                  <a:schemeClr val="bg1"/>
                </a:solidFill>
                <a:ea typeface="楷体" panose="02010609060101010101" pitchFamily="49" charset="-122"/>
              </a:endParaRPr>
            </a:p>
          </p:txBody>
        </p:sp>
        <p:sp>
          <p:nvSpPr>
            <p:cNvPr id="42009" name="Line 25"/>
            <p:cNvSpPr>
              <a:spLocks noChangeShapeType="1"/>
            </p:cNvSpPr>
            <p:nvPr/>
          </p:nvSpPr>
          <p:spPr bwMode="auto">
            <a:xfrm flipV="1">
              <a:off x="1368" y="1068"/>
              <a:ext cx="408" cy="12"/>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010" name="Text Box 26"/>
            <p:cNvSpPr txBox="1">
              <a:spLocks noChangeArrowheads="1"/>
            </p:cNvSpPr>
            <p:nvPr/>
          </p:nvSpPr>
          <p:spPr bwMode="auto">
            <a:xfrm>
              <a:off x="1332" y="703"/>
              <a:ext cx="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i="1">
                  <a:solidFill>
                    <a:schemeClr val="bg1"/>
                  </a:solidFill>
                  <a:ea typeface="楷体" panose="02010609060101010101" pitchFamily="49" charset="-122"/>
                </a:rPr>
                <a:t>I</a:t>
              </a:r>
              <a:r>
                <a:rPr lang="en-US" altLang="zh-CN" sz="3200" i="1" baseline="-25000">
                  <a:solidFill>
                    <a:schemeClr val="bg1"/>
                  </a:solidFill>
                  <a:ea typeface="楷体" panose="02010609060101010101" pitchFamily="49" charset="-122"/>
                </a:rPr>
                <a:t>i</a:t>
              </a:r>
              <a:endParaRPr lang="en-US" altLang="zh-CN" sz="3200" i="1">
                <a:solidFill>
                  <a:schemeClr val="bg1"/>
                </a:solidFill>
                <a:ea typeface="楷体" panose="02010609060101010101" pitchFamily="49" charset="-122"/>
              </a:endParaRPr>
            </a:p>
          </p:txBody>
        </p:sp>
      </p:grpSp>
      <p:grpSp>
        <p:nvGrpSpPr>
          <p:cNvPr id="42011" name="Group 27"/>
          <p:cNvGrpSpPr/>
          <p:nvPr/>
        </p:nvGrpSpPr>
        <p:grpSpPr bwMode="auto">
          <a:xfrm>
            <a:off x="174625" y="4171950"/>
            <a:ext cx="8782050" cy="2120900"/>
            <a:chOff x="168" y="2628"/>
            <a:chExt cx="5364" cy="1336"/>
          </a:xfrm>
        </p:grpSpPr>
        <p:sp>
          <p:nvSpPr>
            <p:cNvPr id="42012" name="AutoShape 28"/>
            <p:cNvSpPr/>
            <p:nvPr/>
          </p:nvSpPr>
          <p:spPr bwMode="auto">
            <a:xfrm>
              <a:off x="2397" y="2976"/>
              <a:ext cx="249" cy="866"/>
            </a:xfrm>
            <a:prstGeom prst="leftBrace">
              <a:avLst>
                <a:gd name="adj1" fmla="val 28983"/>
                <a:gd name="adj2" fmla="val 46722"/>
              </a:avLst>
            </a:prstGeom>
            <a:noFill/>
            <a:ln w="57150">
              <a:solidFill>
                <a:srgbClr val="FF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013" name="Text Box 29"/>
            <p:cNvSpPr txBox="1">
              <a:spLocks noChangeArrowheads="1"/>
            </p:cNvSpPr>
            <p:nvPr/>
          </p:nvSpPr>
          <p:spPr bwMode="auto">
            <a:xfrm>
              <a:off x="2688" y="2822"/>
              <a:ext cx="2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信号的放大、运算</a:t>
              </a:r>
              <a:endParaRPr lang="zh-CN" altLang="en-US" sz="2800" b="1" dirty="0">
                <a:latin typeface="华文楷体" panose="02010600040101010101" pitchFamily="2" charset="-122"/>
                <a:ea typeface="华文楷体" panose="02010600040101010101" pitchFamily="2" charset="-122"/>
              </a:endParaRPr>
            </a:p>
          </p:txBody>
        </p:sp>
        <p:sp>
          <p:nvSpPr>
            <p:cNvPr id="42014" name="Text Box 30"/>
            <p:cNvSpPr txBox="1">
              <a:spLocks noChangeArrowheads="1"/>
            </p:cNvSpPr>
            <p:nvPr/>
          </p:nvSpPr>
          <p:spPr bwMode="auto">
            <a:xfrm>
              <a:off x="2698" y="3637"/>
              <a:ext cx="2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有源滤波电路</a:t>
              </a:r>
              <a:endParaRPr lang="zh-CN" altLang="en-US" sz="2800" b="1" dirty="0">
                <a:latin typeface="华文楷体" panose="02010600040101010101" pitchFamily="2" charset="-122"/>
                <a:ea typeface="华文楷体" panose="02010600040101010101" pitchFamily="2" charset="-122"/>
              </a:endParaRPr>
            </a:p>
          </p:txBody>
        </p:sp>
        <p:sp>
          <p:nvSpPr>
            <p:cNvPr id="42015" name="Text Box 31"/>
            <p:cNvSpPr txBox="1">
              <a:spLocks noChangeArrowheads="1"/>
            </p:cNvSpPr>
            <p:nvPr/>
          </p:nvSpPr>
          <p:spPr bwMode="auto">
            <a:xfrm>
              <a:off x="1323" y="2984"/>
              <a:ext cx="93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华文楷体" panose="02010600040101010101" pitchFamily="2" charset="-122"/>
                  <a:ea typeface="华文楷体" panose="02010600040101010101" pitchFamily="2" charset="-122"/>
                </a:rPr>
                <a:t>运放线性应用</a:t>
              </a:r>
              <a:endParaRPr lang="zh-CN" altLang="en-US" sz="3200" b="1" dirty="0">
                <a:latin typeface="华文楷体" panose="02010600040101010101" pitchFamily="2" charset="-122"/>
                <a:ea typeface="华文楷体" panose="02010600040101010101" pitchFamily="2" charset="-122"/>
              </a:endParaRPr>
            </a:p>
          </p:txBody>
        </p:sp>
        <p:sp>
          <p:nvSpPr>
            <p:cNvPr id="42016" name="Line 32"/>
            <p:cNvSpPr>
              <a:spLocks noChangeShapeType="1"/>
            </p:cNvSpPr>
            <p:nvPr/>
          </p:nvSpPr>
          <p:spPr bwMode="auto">
            <a:xfrm>
              <a:off x="168" y="2628"/>
              <a:ext cx="5364" cy="0"/>
            </a:xfrm>
            <a:prstGeom prst="line">
              <a:avLst/>
            </a:prstGeom>
            <a:noFill/>
            <a:ln w="762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blinds(horizontal)">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2011"/>
                                        </p:tgtEl>
                                        <p:attrNameLst>
                                          <p:attrName>style.visibility</p:attrName>
                                        </p:attrNameLst>
                                      </p:cBhvr>
                                      <p:to>
                                        <p:strVal val="visible"/>
                                      </p:to>
                                    </p:set>
                                    <p:anim calcmode="lin" valueType="num">
                                      <p:cBhvr additive="base">
                                        <p:cTn id="12" dur="500" fill="hold"/>
                                        <p:tgtEl>
                                          <p:spTgt spid="42011"/>
                                        </p:tgtEl>
                                        <p:attrNameLst>
                                          <p:attrName>ppt_x</p:attrName>
                                        </p:attrNameLst>
                                      </p:cBhvr>
                                      <p:tavLst>
                                        <p:tav tm="0">
                                          <p:val>
                                            <p:strVal val="#ppt_x"/>
                                          </p:val>
                                        </p:tav>
                                        <p:tav tm="100000">
                                          <p:val>
                                            <p:strVal val="#ppt_x"/>
                                          </p:val>
                                        </p:tav>
                                      </p:tavLst>
                                    </p:anim>
                                    <p:anim calcmode="lin" valueType="num">
                                      <p:cBhvr additive="base">
                                        <p:cTn id="13" dur="500" fill="hold"/>
                                        <p:tgtEl>
                                          <p:spTgt spid="42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0" y="0"/>
            <a:ext cx="659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1">
              <a:solidFill>
                <a:srgbClr val="FF0000"/>
              </a:solidFill>
              <a:ea typeface="隶书" panose="02010509060101010101" pitchFamily="49" charset="-122"/>
            </a:endParaRPr>
          </a:p>
        </p:txBody>
      </p:sp>
      <p:sp>
        <p:nvSpPr>
          <p:cNvPr id="43012" name="Text Box 4"/>
          <p:cNvSpPr txBox="1">
            <a:spLocks noChangeArrowheads="1"/>
          </p:cNvSpPr>
          <p:nvPr/>
        </p:nvSpPr>
        <p:spPr bwMode="auto">
          <a:xfrm>
            <a:off x="582295" y="2473738"/>
            <a:ext cx="77136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200" b="1" u="sng" dirty="0">
                <a:solidFill>
                  <a:srgbClr val="FF0000"/>
                </a:solidFill>
                <a:latin typeface="华文楷体" panose="02010600040101010101" pitchFamily="2" charset="-122"/>
                <a:ea typeface="华文楷体" panose="02010600040101010101" pitchFamily="2" charset="-122"/>
              </a:rPr>
              <a:t>作用：</a:t>
            </a:r>
            <a:r>
              <a:rPr lang="zh-CN" altLang="en-US" sz="3200" b="1" dirty="0">
                <a:latin typeface="华文楷体" panose="02010600040101010101" pitchFamily="2" charset="-122"/>
                <a:ea typeface="华文楷体" panose="02010600040101010101" pitchFamily="2" charset="-122"/>
              </a:rPr>
              <a:t>将信号按比例放大。</a:t>
            </a:r>
            <a:endParaRPr lang="zh-CN" altLang="en-US" sz="3200" b="1" dirty="0">
              <a:latin typeface="华文楷体" panose="02010600040101010101" pitchFamily="2" charset="-122"/>
              <a:ea typeface="华文楷体" panose="02010600040101010101" pitchFamily="2" charset="-122"/>
            </a:endParaRPr>
          </a:p>
        </p:txBody>
      </p:sp>
      <p:sp>
        <p:nvSpPr>
          <p:cNvPr id="43013" name="Text Box 5"/>
          <p:cNvSpPr txBox="1">
            <a:spLocks noChangeArrowheads="1"/>
          </p:cNvSpPr>
          <p:nvPr/>
        </p:nvSpPr>
        <p:spPr bwMode="auto">
          <a:xfrm>
            <a:off x="582295" y="3090768"/>
            <a:ext cx="7713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200" b="1" u="sng" dirty="0">
                <a:solidFill>
                  <a:srgbClr val="FF0000"/>
                </a:solidFill>
                <a:latin typeface="华文楷体" panose="02010600040101010101" pitchFamily="2" charset="-122"/>
                <a:ea typeface="华文楷体" panose="02010600040101010101" pitchFamily="2" charset="-122"/>
              </a:rPr>
              <a:t>类型：</a:t>
            </a:r>
            <a:r>
              <a:rPr lang="zh-CN" altLang="en-US" sz="3200" b="1" dirty="0">
                <a:latin typeface="华文楷体" panose="02010600040101010101" pitchFamily="2" charset="-122"/>
                <a:ea typeface="华文楷体" panose="02010600040101010101" pitchFamily="2" charset="-122"/>
              </a:rPr>
              <a:t>同相比例放大和反相比例放大。</a:t>
            </a:r>
            <a:endParaRPr lang="zh-CN" altLang="en-US" sz="3200" b="1" dirty="0">
              <a:latin typeface="华文楷体" panose="02010600040101010101" pitchFamily="2" charset="-122"/>
              <a:ea typeface="华文楷体" panose="02010600040101010101" pitchFamily="2" charset="-122"/>
            </a:endParaRPr>
          </a:p>
        </p:txBody>
      </p:sp>
      <p:sp>
        <p:nvSpPr>
          <p:cNvPr id="43014" name="Text Box 6"/>
          <p:cNvSpPr txBox="1">
            <a:spLocks noChangeArrowheads="1"/>
          </p:cNvSpPr>
          <p:nvPr/>
        </p:nvSpPr>
        <p:spPr bwMode="auto">
          <a:xfrm>
            <a:off x="582295" y="3670206"/>
            <a:ext cx="8432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236980" indent="-1236980">
              <a:defRPr kumimoji="1" sz="2400">
                <a:solidFill>
                  <a:schemeClr val="tx1"/>
                </a:solidFill>
                <a:latin typeface="Times New Roman" panose="02020603050405020304" pitchFamily="18" charset="0"/>
                <a:ea typeface="宋体" panose="02010600030101010101" pitchFamily="2" charset="-122"/>
              </a:defRPr>
            </a:lvl1pPr>
            <a:lvl2pPr marL="1427480">
              <a:defRPr kumimoji="1" sz="2400">
                <a:solidFill>
                  <a:schemeClr val="tx1"/>
                </a:solidFill>
                <a:latin typeface="Times New Roman" panose="02020603050405020304" pitchFamily="18" charset="0"/>
                <a:ea typeface="宋体" panose="02010600030101010101" pitchFamily="2" charset="-122"/>
              </a:defRPr>
            </a:lvl2pPr>
            <a:lvl3pPr marL="1617980">
              <a:defRPr kumimoji="1" sz="2400">
                <a:solidFill>
                  <a:schemeClr val="tx1"/>
                </a:solidFill>
                <a:latin typeface="Times New Roman" panose="02020603050405020304" pitchFamily="18" charset="0"/>
                <a:ea typeface="宋体" panose="02010600030101010101" pitchFamily="2" charset="-122"/>
              </a:defRPr>
            </a:lvl3pPr>
            <a:lvl4pPr marL="1808480">
              <a:defRPr kumimoji="1" sz="2400">
                <a:solidFill>
                  <a:schemeClr val="tx1"/>
                </a:solidFill>
                <a:latin typeface="Times New Roman" panose="02020603050405020304" pitchFamily="18" charset="0"/>
                <a:ea typeface="宋体" panose="02010600030101010101" pitchFamily="2" charset="-122"/>
              </a:defRPr>
            </a:lvl4pPr>
            <a:lvl5pPr marL="1998980">
              <a:defRPr kumimoji="1" sz="2400">
                <a:solidFill>
                  <a:schemeClr val="tx1"/>
                </a:solidFill>
                <a:latin typeface="Times New Roman" panose="02020603050405020304" pitchFamily="18" charset="0"/>
                <a:ea typeface="宋体" panose="02010600030101010101" pitchFamily="2" charset="-122"/>
              </a:defRPr>
            </a:lvl5pPr>
            <a:lvl6pPr marL="24561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133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705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277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u="sng" dirty="0">
                <a:solidFill>
                  <a:srgbClr val="FF0000"/>
                </a:solidFill>
                <a:latin typeface="华文楷体" panose="02010600040101010101" pitchFamily="2" charset="-122"/>
                <a:ea typeface="华文楷体" panose="02010600040101010101" pitchFamily="2" charset="-122"/>
              </a:rPr>
              <a:t>方法：</a:t>
            </a:r>
            <a:r>
              <a:rPr lang="zh-CN" altLang="en-US" sz="3200" b="1" dirty="0">
                <a:latin typeface="华文楷体" panose="02010600040101010101" pitchFamily="2" charset="-122"/>
                <a:ea typeface="华文楷体" panose="02010600040101010101" pitchFamily="2" charset="-122"/>
              </a:rPr>
              <a:t>引入深度电压并联负反馈或电压串联负反馈。这样输出电压与运放的开环放大倍数无关，与输入电压和反馈系数有关。</a:t>
            </a:r>
            <a:endParaRPr lang="zh-CN" altLang="en-US" sz="3200" b="1" dirty="0">
              <a:latin typeface="华文楷体" panose="02010600040101010101" pitchFamily="2" charset="-122"/>
              <a:ea typeface="华文楷体" panose="02010600040101010101" pitchFamily="2" charset="-122"/>
            </a:endParaRPr>
          </a:p>
        </p:txBody>
      </p:sp>
      <p:sp>
        <p:nvSpPr>
          <p:cNvPr id="43015" name="Rectangle 7"/>
          <p:cNvSpPr>
            <a:spLocks noGrp="1" noChangeArrowheads="1"/>
          </p:cNvSpPr>
          <p:nvPr>
            <p:ph type="title" idx="4294967295"/>
          </p:nvPr>
        </p:nvSpPr>
        <p:spPr>
          <a:xfrm>
            <a:off x="1476375" y="476250"/>
            <a:ext cx="5400675" cy="757130"/>
          </a:xfrm>
          <a:noFill/>
        </p:spPr>
        <p:txBody>
          <a:bodyPr lIns="91440" tIns="45720" rIns="91440" bIns="45720" anchor="t">
            <a:spAutoFit/>
          </a:bodyPr>
          <a:lstStyle/>
          <a:p>
            <a:pPr algn="ctr">
              <a:lnSpc>
                <a:spcPct val="120000"/>
              </a:lnSpc>
            </a:pPr>
            <a:r>
              <a:rPr lang="en-US" altLang="zh-CN" sz="3600" b="1" dirty="0" smtClean="0">
                <a:latin typeface="华文楷体" panose="02010600040101010101" pitchFamily="2" charset="-122"/>
                <a:ea typeface="华文楷体" panose="02010600040101010101" pitchFamily="2" charset="-122"/>
              </a:rPr>
              <a:t>8.7 </a:t>
            </a:r>
            <a:r>
              <a:rPr lang="zh-CN" altLang="en-US" sz="3600" b="1" dirty="0">
                <a:latin typeface="华文楷体" panose="02010600040101010101" pitchFamily="2" charset="-122"/>
                <a:ea typeface="华文楷体" panose="02010600040101010101" pitchFamily="2" charset="-122"/>
              </a:rPr>
              <a:t>信号的运算电路</a:t>
            </a:r>
            <a:endParaRPr lang="zh-CN" altLang="en-US" sz="3600" b="1" dirty="0">
              <a:latin typeface="华文楷体" panose="02010600040101010101" pitchFamily="2" charset="-122"/>
              <a:ea typeface="华文楷体" panose="02010600040101010101" pitchFamily="2" charset="-122"/>
            </a:endParaRPr>
          </a:p>
        </p:txBody>
      </p:sp>
      <p:sp>
        <p:nvSpPr>
          <p:cNvPr id="7" name="Rectangle 3"/>
          <p:cNvSpPr>
            <a:spLocks noChangeArrowheads="1"/>
          </p:cNvSpPr>
          <p:nvPr/>
        </p:nvSpPr>
        <p:spPr bwMode="auto">
          <a:xfrm>
            <a:off x="-52048" y="1474994"/>
            <a:ext cx="4648200" cy="757130"/>
          </a:xfrm>
          <a:prstGeom prst="rect">
            <a:avLst/>
          </a:prstGeom>
          <a:noFill/>
          <a:ln>
            <a:noFill/>
          </a:ln>
          <a:effectLst/>
        </p:spPr>
        <p:txBody>
          <a:bodyPr>
            <a:spAutoFit/>
          </a:bodyPr>
          <a:lstStyle/>
          <a:p>
            <a:pPr algn="ctr">
              <a:lnSpc>
                <a:spcPct val="120000"/>
              </a:lnSpc>
            </a:pPr>
            <a:r>
              <a:rPr lang="en-US" altLang="zh-CN" sz="3600" b="1" dirty="0" smtClean="0">
                <a:latin typeface="华文楷体" panose="02010600040101010101" pitchFamily="2" charset="-122"/>
                <a:ea typeface="华文楷体" panose="02010600040101010101" pitchFamily="2" charset="-122"/>
                <a:cs typeface="+mj-cs"/>
              </a:rPr>
              <a:t>8.7.1   </a:t>
            </a:r>
            <a:r>
              <a:rPr lang="zh-CN" altLang="en-US" sz="3600" b="1" dirty="0">
                <a:latin typeface="华文楷体" panose="02010600040101010101" pitchFamily="2" charset="-122"/>
                <a:ea typeface="华文楷体" panose="02010600040101010101" pitchFamily="2" charset="-122"/>
                <a:cs typeface="+mj-cs"/>
              </a:rPr>
              <a:t>比例运算电路</a:t>
            </a:r>
            <a:endParaRPr lang="zh-CN" altLang="en-US" sz="3600" b="1" dirty="0">
              <a:latin typeface="华文楷体" panose="02010600040101010101" pitchFamily="2" charset="-122"/>
              <a:ea typeface="华文楷体" panose="02010600040101010101" pitchFamily="2" charset="-122"/>
              <a:cs typeface="+mj-cs"/>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p:txBody>
          <a:bodyPr/>
          <a:lstStyle/>
          <a:p>
            <a:fld id="{2FF4F87E-6DAA-4890-BDED-BABF7573DE9A}" type="slidenum">
              <a:rPr lang="zh-CN" altLang="zh-CN"/>
            </a:fld>
            <a:endParaRPr lang="zh-CN" altLang="zh-CN"/>
          </a:p>
        </p:txBody>
      </p:sp>
      <p:graphicFrame>
        <p:nvGraphicFramePr>
          <p:cNvPr id="4098" name="Object 2"/>
          <p:cNvGraphicFramePr>
            <a:graphicFrameLocks noChangeAspect="1"/>
          </p:cNvGraphicFramePr>
          <p:nvPr/>
        </p:nvGraphicFramePr>
        <p:xfrm>
          <a:off x="5527675" y="1238250"/>
          <a:ext cx="1739900" cy="638175"/>
        </p:xfrm>
        <a:graphic>
          <a:graphicData uri="http://schemas.openxmlformats.org/presentationml/2006/ole">
            <mc:AlternateContent xmlns:mc="http://schemas.openxmlformats.org/markup-compatibility/2006">
              <mc:Choice xmlns:v="urn:schemas-microsoft-com:vml" Requires="v">
                <p:oleObj spid="_x0000_s23553" name="" r:id="rId1" imgW="17068800" imgH="5181600" progId="Equation.3">
                  <p:embed/>
                </p:oleObj>
              </mc:Choice>
              <mc:Fallback>
                <p:oleObj name="" r:id="rId1" imgW="17068800" imgH="5181600" progId="Equation.3">
                  <p:embed/>
                  <p:pic>
                    <p:nvPicPr>
                      <p:cNvPr id="0" name="图片 23552"/>
                      <p:cNvPicPr>
                        <a:picLocks noChangeAspect="1"/>
                      </p:cNvPicPr>
                      <p:nvPr/>
                    </p:nvPicPr>
                    <p:blipFill>
                      <a:blip r:embed="rId2"/>
                      <a:stretch>
                        <a:fillRect/>
                      </a:stretch>
                    </p:blipFill>
                    <p:spPr>
                      <a:xfrm>
                        <a:off x="5527675" y="1238250"/>
                        <a:ext cx="1739900" cy="638175"/>
                      </a:xfrm>
                      <a:prstGeom prst="rect">
                        <a:avLst/>
                      </a:prstGeom>
                      <a:noFill/>
                      <a:ln w="9525">
                        <a:noFill/>
                      </a:ln>
                    </p:spPr>
                  </p:pic>
                </p:oleObj>
              </mc:Fallback>
            </mc:AlternateContent>
          </a:graphicData>
        </a:graphic>
      </p:graphicFrame>
      <p:sp>
        <p:nvSpPr>
          <p:cNvPr id="4099" name="Text Box 3"/>
          <p:cNvSpPr txBox="1">
            <a:spLocks noChangeArrowheads="1"/>
          </p:cNvSpPr>
          <p:nvPr/>
        </p:nvSpPr>
        <p:spPr bwMode="auto">
          <a:xfrm>
            <a:off x="5489575" y="2301875"/>
            <a:ext cx="2457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i</a:t>
            </a:r>
            <a:r>
              <a:rPr lang="zh-CN" altLang="zh-CN" sz="3200" baseline="-25000">
                <a:ea typeface="楷体_GB2312" pitchFamily="49" charset="-122"/>
              </a:rPr>
              <a:t>1</a:t>
            </a:r>
            <a:r>
              <a:rPr lang="zh-CN" altLang="zh-CN" sz="3200">
                <a:ea typeface="楷体_GB2312" pitchFamily="49" charset="-122"/>
              </a:rPr>
              <a:t>= </a:t>
            </a:r>
            <a:r>
              <a:rPr lang="zh-CN" altLang="zh-CN" sz="3200" i="1">
                <a:ea typeface="楷体_GB2312" pitchFamily="49" charset="-122"/>
              </a:rPr>
              <a:t>i</a:t>
            </a:r>
            <a:r>
              <a:rPr lang="zh-CN" altLang="zh-CN" sz="3200" baseline="-25000">
                <a:ea typeface="楷体_GB2312" pitchFamily="49" charset="-122"/>
              </a:rPr>
              <a:t>2</a:t>
            </a:r>
            <a:endParaRPr lang="zh-CN" altLang="zh-CN" sz="3200" i="1">
              <a:ea typeface="楷体_GB2312" pitchFamily="49" charset="-122"/>
            </a:endParaRPr>
          </a:p>
        </p:txBody>
      </p:sp>
      <p:graphicFrame>
        <p:nvGraphicFramePr>
          <p:cNvPr id="4100" name="Object 4"/>
          <p:cNvGraphicFramePr>
            <a:graphicFrameLocks noChangeAspect="1"/>
          </p:cNvGraphicFramePr>
          <p:nvPr/>
        </p:nvGraphicFramePr>
        <p:xfrm>
          <a:off x="6488113" y="3683000"/>
          <a:ext cx="2179637" cy="1249363"/>
        </p:xfrm>
        <a:graphic>
          <a:graphicData uri="http://schemas.openxmlformats.org/presentationml/2006/ole">
            <mc:AlternateContent xmlns:mc="http://schemas.openxmlformats.org/markup-compatibility/2006">
              <mc:Choice xmlns:v="urn:schemas-microsoft-com:vml" Requires="v">
                <p:oleObj spid="_x0000_s23554" name="" r:id="rId3" imgW="15544800" imgH="10363200" progId="Equation.3">
                  <p:embed/>
                </p:oleObj>
              </mc:Choice>
              <mc:Fallback>
                <p:oleObj name="" r:id="rId3" imgW="15544800" imgH="10363200" progId="Equation.3">
                  <p:embed/>
                  <p:pic>
                    <p:nvPicPr>
                      <p:cNvPr id="0" name="图片 23553"/>
                      <p:cNvPicPr>
                        <a:picLocks noChangeAspect="1"/>
                      </p:cNvPicPr>
                      <p:nvPr/>
                    </p:nvPicPr>
                    <p:blipFill>
                      <a:blip r:embed="rId4"/>
                      <a:stretch>
                        <a:fillRect/>
                      </a:stretch>
                    </p:blipFill>
                    <p:spPr>
                      <a:xfrm>
                        <a:off x="6488113" y="3683000"/>
                        <a:ext cx="2179637" cy="1249363"/>
                      </a:xfrm>
                      <a:prstGeom prst="rect">
                        <a:avLst/>
                      </a:prstGeom>
                      <a:noFill/>
                      <a:ln w="9525">
                        <a:noFill/>
                      </a:ln>
                    </p:spPr>
                  </p:pic>
                </p:oleObj>
              </mc:Fallback>
            </mc:AlternateContent>
          </a:graphicData>
        </a:graphic>
      </p:graphicFrame>
      <p:graphicFrame>
        <p:nvGraphicFramePr>
          <p:cNvPr id="4101" name="Object 5"/>
          <p:cNvGraphicFramePr>
            <a:graphicFrameLocks noChangeAspect="1"/>
          </p:cNvGraphicFramePr>
          <p:nvPr/>
        </p:nvGraphicFramePr>
        <p:xfrm>
          <a:off x="5435600" y="5083175"/>
          <a:ext cx="3316288" cy="1387475"/>
        </p:xfrm>
        <a:graphic>
          <a:graphicData uri="http://schemas.openxmlformats.org/presentationml/2006/ole">
            <mc:AlternateContent xmlns:mc="http://schemas.openxmlformats.org/markup-compatibility/2006">
              <mc:Choice xmlns:v="urn:schemas-microsoft-com:vml" Requires="v">
                <p:oleObj spid="_x0000_s23555" name="" r:id="rId5" imgW="1282700" imgH="571500" progId="Equation.3">
                  <p:embed/>
                </p:oleObj>
              </mc:Choice>
              <mc:Fallback>
                <p:oleObj name="" r:id="rId5" imgW="1282700" imgH="571500" progId="Equation.3">
                  <p:embed/>
                  <p:pic>
                    <p:nvPicPr>
                      <p:cNvPr id="0" name="图片 23554"/>
                      <p:cNvPicPr>
                        <a:picLocks noChangeAspect="1"/>
                      </p:cNvPicPr>
                      <p:nvPr/>
                    </p:nvPicPr>
                    <p:blipFill>
                      <a:blip r:embed="rId6"/>
                      <a:stretch>
                        <a:fillRect/>
                      </a:stretch>
                    </p:blipFill>
                    <p:spPr>
                      <a:xfrm>
                        <a:off x="5435600" y="5083175"/>
                        <a:ext cx="3316288" cy="1387475"/>
                      </a:xfrm>
                      <a:prstGeom prst="rect">
                        <a:avLst/>
                      </a:prstGeom>
                      <a:noFill/>
                      <a:ln w="9525" cap="flat" cmpd="sng">
                        <a:solidFill>
                          <a:srgbClr val="5B9BD5"/>
                        </a:solidFill>
                        <a:prstDash val="solid"/>
                        <a:miter/>
                        <a:headEnd type="none" w="med" len="med"/>
                        <a:tailEnd type="none" w="med" len="med"/>
                      </a:ln>
                    </p:spPr>
                  </p:pic>
                </p:oleObj>
              </mc:Fallback>
            </mc:AlternateContent>
          </a:graphicData>
        </a:graphic>
      </p:graphicFrame>
      <p:sp>
        <p:nvSpPr>
          <p:cNvPr id="4102" name="Text Box 6"/>
          <p:cNvSpPr txBox="1">
            <a:spLocks noChangeArrowheads="1"/>
          </p:cNvSpPr>
          <p:nvPr/>
        </p:nvSpPr>
        <p:spPr bwMode="auto">
          <a:xfrm>
            <a:off x="5154613" y="534988"/>
            <a:ext cx="34671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b="1" dirty="0">
                <a:solidFill>
                  <a:srgbClr val="FF0000"/>
                </a:solidFill>
                <a:latin typeface="华文楷体" panose="02010600040101010101" pitchFamily="2" charset="-122"/>
                <a:ea typeface="华文楷体" panose="02010600040101010101" pitchFamily="2" charset="-122"/>
              </a:rPr>
              <a:t>1.  放大倍数</a:t>
            </a:r>
            <a:endParaRPr lang="zh-CN" altLang="zh-CN" sz="3200" b="1" dirty="0">
              <a:solidFill>
                <a:srgbClr val="FF0000"/>
              </a:solidFill>
              <a:latin typeface="华文楷体" panose="02010600040101010101" pitchFamily="2" charset="-122"/>
              <a:ea typeface="华文楷体" panose="02010600040101010101" pitchFamily="2" charset="-122"/>
            </a:endParaRPr>
          </a:p>
        </p:txBody>
      </p:sp>
      <p:sp>
        <p:nvSpPr>
          <p:cNvPr id="4103" name="AutoShape 7"/>
          <p:cNvSpPr/>
          <p:nvPr/>
        </p:nvSpPr>
        <p:spPr bwMode="auto">
          <a:xfrm>
            <a:off x="7548563" y="1885950"/>
            <a:ext cx="1320800" cy="609600"/>
          </a:xfrm>
          <a:prstGeom prst="borderCallout2">
            <a:avLst>
              <a:gd name="adj1" fmla="val 18750"/>
              <a:gd name="adj2" fmla="val -5769"/>
              <a:gd name="adj3" fmla="val 18750"/>
              <a:gd name="adj4" fmla="val -29569"/>
              <a:gd name="adj5" fmla="val -35417"/>
              <a:gd name="adj6" fmla="val -54329"/>
            </a:avLst>
          </a:prstGeom>
          <a:solidFill>
            <a:srgbClr val="FFCCCC">
              <a:alpha val="50000"/>
            </a:srgbClr>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50000"/>
              </a:spcBef>
            </a:pPr>
            <a:r>
              <a:rPr lang="zh-CN" altLang="zh-CN" sz="2800" b="1" dirty="0">
                <a:latin typeface="华文楷体" panose="02010600040101010101" pitchFamily="2" charset="-122"/>
                <a:ea typeface="华文楷体" panose="02010600040101010101" pitchFamily="2" charset="-122"/>
              </a:rPr>
              <a:t>虚短路</a:t>
            </a:r>
            <a:endParaRPr lang="zh-CN" altLang="zh-CN" sz="2800" b="1" dirty="0">
              <a:latin typeface="华文楷体" panose="02010600040101010101" pitchFamily="2" charset="-122"/>
              <a:ea typeface="华文楷体" panose="02010600040101010101" pitchFamily="2" charset="-122"/>
            </a:endParaRPr>
          </a:p>
        </p:txBody>
      </p:sp>
      <p:sp>
        <p:nvSpPr>
          <p:cNvPr id="4104" name="AutoShape 8"/>
          <p:cNvSpPr/>
          <p:nvPr/>
        </p:nvSpPr>
        <p:spPr bwMode="auto">
          <a:xfrm>
            <a:off x="7443788" y="2732088"/>
            <a:ext cx="1370012" cy="609600"/>
          </a:xfrm>
          <a:prstGeom prst="borderCallout1">
            <a:avLst>
              <a:gd name="adj1" fmla="val 18750"/>
              <a:gd name="adj2" fmla="val -5560"/>
              <a:gd name="adj3" fmla="val -3125"/>
              <a:gd name="adj4" fmla="val -62458"/>
            </a:avLst>
          </a:prstGeom>
          <a:solidFill>
            <a:srgbClr val="CCCCFF">
              <a:alpha val="50000"/>
            </a:srgbClr>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50000"/>
              </a:spcBef>
            </a:pPr>
            <a:r>
              <a:rPr lang="zh-CN" altLang="zh-CN" sz="2800" b="1" dirty="0">
                <a:latin typeface="华文楷体" panose="02010600040101010101" pitchFamily="2" charset="-122"/>
                <a:ea typeface="华文楷体" panose="02010600040101010101" pitchFamily="2" charset="-122"/>
              </a:rPr>
              <a:t>虚开路</a:t>
            </a:r>
            <a:endParaRPr lang="zh-CN" altLang="zh-CN" sz="2800" b="1" dirty="0">
              <a:latin typeface="华文楷体" panose="02010600040101010101" pitchFamily="2" charset="-122"/>
              <a:ea typeface="华文楷体" panose="02010600040101010101" pitchFamily="2" charset="-122"/>
            </a:endParaRPr>
          </a:p>
        </p:txBody>
      </p:sp>
      <p:sp>
        <p:nvSpPr>
          <p:cNvPr id="4105" name="Rectangle 9"/>
          <p:cNvSpPr>
            <a:spLocks noChangeArrowheads="1"/>
          </p:cNvSpPr>
          <p:nvPr/>
        </p:nvSpPr>
        <p:spPr bwMode="auto">
          <a:xfrm>
            <a:off x="0" y="125413"/>
            <a:ext cx="5248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b="1" dirty="0">
                <a:solidFill>
                  <a:srgbClr val="800000"/>
                </a:solidFill>
                <a:latin typeface="华文楷体" panose="02010600040101010101" pitchFamily="2" charset="-122"/>
                <a:ea typeface="华文楷体" panose="02010600040101010101" pitchFamily="2" charset="-122"/>
              </a:rPr>
              <a:t>一、反相比例运算电路</a:t>
            </a:r>
            <a:endParaRPr lang="zh-CN" altLang="zh-CN" sz="3200" b="1" dirty="0">
              <a:solidFill>
                <a:srgbClr val="800000"/>
              </a:solidFill>
              <a:latin typeface="华文楷体" panose="02010600040101010101" pitchFamily="2" charset="-122"/>
              <a:ea typeface="华文楷体" panose="02010600040101010101" pitchFamily="2" charset="-122"/>
            </a:endParaRPr>
          </a:p>
        </p:txBody>
      </p:sp>
      <p:sp>
        <p:nvSpPr>
          <p:cNvPr id="4106" name="AutoShape 10"/>
          <p:cNvSpPr>
            <a:spLocks noChangeArrowheads="1"/>
          </p:cNvSpPr>
          <p:nvPr/>
        </p:nvSpPr>
        <p:spPr bwMode="auto">
          <a:xfrm>
            <a:off x="5635625" y="4240213"/>
            <a:ext cx="565150" cy="331787"/>
          </a:xfrm>
          <a:prstGeom prst="notchedRightArrow">
            <a:avLst>
              <a:gd name="adj1" fmla="val 50000"/>
              <a:gd name="adj2" fmla="val 42584"/>
            </a:avLst>
          </a:prstGeom>
          <a:gradFill rotWithShape="0">
            <a:gsLst>
              <a:gs pos="0">
                <a:srgbClr val="FF0000"/>
              </a:gs>
              <a:gs pos="100000">
                <a:schemeClr val="tx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07" name="Text Box 11"/>
          <p:cNvSpPr txBox="1">
            <a:spLocks noChangeArrowheads="1"/>
          </p:cNvSpPr>
          <p:nvPr/>
        </p:nvSpPr>
        <p:spPr bwMode="auto">
          <a:xfrm>
            <a:off x="0" y="5911850"/>
            <a:ext cx="48387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b="1" u="sng" dirty="0">
                <a:solidFill>
                  <a:srgbClr val="0000FF"/>
                </a:solidFill>
                <a:latin typeface="华文楷体" panose="02010600040101010101" pitchFamily="2" charset="-122"/>
                <a:ea typeface="华文楷体" panose="02010600040101010101" pitchFamily="2" charset="-122"/>
              </a:rPr>
              <a:t>结构特点：</a:t>
            </a:r>
            <a:r>
              <a:rPr lang="zh-CN" altLang="zh-CN" sz="2800" b="1" dirty="0">
                <a:latin typeface="华文楷体" panose="02010600040101010101" pitchFamily="2" charset="-122"/>
                <a:ea typeface="华文楷体" panose="02010600040101010101" pitchFamily="2" charset="-122"/>
              </a:rPr>
              <a:t>负反馈引到反相输入端，信号从反相端输入。</a:t>
            </a:r>
            <a:endParaRPr lang="zh-CN" altLang="zh-CN" sz="2800" b="1" dirty="0">
              <a:latin typeface="华文楷体" panose="02010600040101010101" pitchFamily="2" charset="-122"/>
              <a:ea typeface="华文楷体" panose="02010600040101010101" pitchFamily="2" charset="-122"/>
            </a:endParaRPr>
          </a:p>
        </p:txBody>
      </p:sp>
      <p:sp>
        <p:nvSpPr>
          <p:cNvPr id="4108" name="Line 12"/>
          <p:cNvSpPr>
            <a:spLocks noChangeShapeType="1"/>
          </p:cNvSpPr>
          <p:nvPr/>
        </p:nvSpPr>
        <p:spPr bwMode="auto">
          <a:xfrm flipH="1">
            <a:off x="5073650" y="728663"/>
            <a:ext cx="0" cy="6129337"/>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09" name="Text Box 13"/>
          <p:cNvSpPr txBox="1">
            <a:spLocks noChangeArrowheads="1"/>
          </p:cNvSpPr>
          <p:nvPr/>
        </p:nvSpPr>
        <p:spPr bwMode="auto">
          <a:xfrm>
            <a:off x="431800" y="5278438"/>
            <a:ext cx="2695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zh-CN" altLang="zh-CN" sz="2800" b="1" dirty="0">
                <a:solidFill>
                  <a:srgbClr val="FF6600"/>
                </a:solidFill>
                <a:latin typeface="华文楷体" panose="02010600040101010101" pitchFamily="2" charset="-122"/>
                <a:ea typeface="华文楷体" panose="02010600040101010101" pitchFamily="2" charset="-122"/>
              </a:rPr>
              <a:t>电压并联负反馈</a:t>
            </a:r>
            <a:endParaRPr lang="zh-CN" altLang="zh-CN" sz="2800" b="1" dirty="0">
              <a:solidFill>
                <a:srgbClr val="FF6600"/>
              </a:solidFill>
              <a:latin typeface="华文楷体" panose="02010600040101010101" pitchFamily="2" charset="-122"/>
              <a:ea typeface="华文楷体" panose="02010600040101010101" pitchFamily="2" charset="-122"/>
            </a:endParaRPr>
          </a:p>
        </p:txBody>
      </p:sp>
      <p:grpSp>
        <p:nvGrpSpPr>
          <p:cNvPr id="4110" name="Group 14"/>
          <p:cNvGrpSpPr/>
          <p:nvPr/>
        </p:nvGrpSpPr>
        <p:grpSpPr bwMode="auto">
          <a:xfrm>
            <a:off x="165100" y="1016000"/>
            <a:ext cx="5124450" cy="3933825"/>
            <a:chOff x="0" y="0"/>
            <a:chExt cx="3228" cy="2478"/>
          </a:xfrm>
        </p:grpSpPr>
        <p:grpSp>
          <p:nvGrpSpPr>
            <p:cNvPr id="4111" name="Group 15"/>
            <p:cNvGrpSpPr/>
            <p:nvPr/>
          </p:nvGrpSpPr>
          <p:grpSpPr bwMode="auto">
            <a:xfrm>
              <a:off x="0" y="0"/>
              <a:ext cx="3228" cy="2478"/>
              <a:chOff x="0" y="0"/>
              <a:chExt cx="3228" cy="2478"/>
            </a:xfrm>
          </p:grpSpPr>
          <p:sp>
            <p:nvSpPr>
              <p:cNvPr id="4112" name="Text Box 16"/>
              <p:cNvSpPr txBox="1">
                <a:spLocks noChangeArrowheads="1"/>
              </p:cNvSpPr>
              <p:nvPr/>
            </p:nvSpPr>
            <p:spPr bwMode="auto">
              <a:xfrm>
                <a:off x="2808" y="996"/>
                <a:ext cx="4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u</a:t>
                </a:r>
                <a:r>
                  <a:rPr lang="zh-CN" altLang="zh-CN" sz="3200" i="1" baseline="-25000">
                    <a:ea typeface="楷体_GB2312" pitchFamily="49" charset="-122"/>
                  </a:rPr>
                  <a:t>o</a:t>
                </a:r>
                <a:endParaRPr lang="zh-CN" altLang="zh-CN" sz="3200" i="1">
                  <a:ea typeface="楷体_GB2312" pitchFamily="49" charset="-122"/>
                </a:endParaRPr>
              </a:p>
            </p:txBody>
          </p:sp>
          <p:sp>
            <p:nvSpPr>
              <p:cNvPr id="4113" name="Line 17"/>
              <p:cNvSpPr>
                <a:spLocks noChangeShapeType="1"/>
              </p:cNvSpPr>
              <p:nvPr/>
            </p:nvSpPr>
            <p:spPr bwMode="auto">
              <a:xfrm>
                <a:off x="528" y="1836"/>
                <a:ext cx="10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14" name="Rectangle 18"/>
              <p:cNvSpPr>
                <a:spLocks noChangeArrowheads="1"/>
              </p:cNvSpPr>
              <p:nvPr/>
            </p:nvSpPr>
            <p:spPr bwMode="auto">
              <a:xfrm>
                <a:off x="1560" y="888"/>
                <a:ext cx="864" cy="1200"/>
              </a:xfrm>
              <a:prstGeom prst="rect">
                <a:avLst/>
              </a:prstGeom>
              <a:noFill/>
              <a:ln w="381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15" name="Line 19"/>
              <p:cNvSpPr>
                <a:spLocks noChangeShapeType="1"/>
              </p:cNvSpPr>
              <p:nvPr/>
            </p:nvSpPr>
            <p:spPr bwMode="auto">
              <a:xfrm>
                <a:off x="2423" y="1476"/>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16" name="Line 20"/>
              <p:cNvSpPr>
                <a:spLocks noChangeShapeType="1"/>
              </p:cNvSpPr>
              <p:nvPr/>
            </p:nvSpPr>
            <p:spPr bwMode="auto">
              <a:xfrm>
                <a:off x="1139" y="1260"/>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17" name="Text Box 21"/>
              <p:cNvSpPr txBox="1">
                <a:spLocks noChangeArrowheads="1"/>
              </p:cNvSpPr>
              <p:nvPr/>
            </p:nvSpPr>
            <p:spPr bwMode="auto">
              <a:xfrm>
                <a:off x="1596" y="912"/>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600">
                    <a:ea typeface="楷体" panose="02010609060101010101" pitchFamily="49" charset="-122"/>
                  </a:rPr>
                  <a:t>_</a:t>
                </a:r>
                <a:endParaRPr lang="zh-CN" altLang="zh-CN" sz="3600" i="1">
                  <a:ea typeface="楷体" panose="02010609060101010101" pitchFamily="49" charset="-122"/>
                </a:endParaRPr>
              </a:p>
            </p:txBody>
          </p:sp>
          <p:sp>
            <p:nvSpPr>
              <p:cNvPr id="4118" name="Text Box 22"/>
              <p:cNvSpPr txBox="1">
                <a:spLocks noChangeArrowheads="1"/>
              </p:cNvSpPr>
              <p:nvPr/>
            </p:nvSpPr>
            <p:spPr bwMode="auto">
              <a:xfrm>
                <a:off x="1596" y="1572"/>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600">
                    <a:ea typeface="楷体" panose="02010609060101010101" pitchFamily="49" charset="-122"/>
                  </a:rPr>
                  <a:t>+</a:t>
                </a:r>
                <a:endParaRPr lang="zh-CN" altLang="zh-CN" sz="3600" i="1">
                  <a:ea typeface="楷体" panose="02010609060101010101" pitchFamily="49" charset="-122"/>
                </a:endParaRPr>
              </a:p>
            </p:txBody>
          </p:sp>
          <p:sp>
            <p:nvSpPr>
              <p:cNvPr id="4119" name="Text Box 23"/>
              <p:cNvSpPr txBox="1">
                <a:spLocks noChangeArrowheads="1"/>
              </p:cNvSpPr>
              <p:nvPr/>
            </p:nvSpPr>
            <p:spPr bwMode="auto">
              <a:xfrm rot="5400000">
                <a:off x="1714" y="946"/>
                <a:ext cx="3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a:ea typeface="楷体" panose="02010609060101010101" pitchFamily="49" charset="-122"/>
                    <a:sym typeface="Symbol" panose="05050102010706020507" pitchFamily="18" charset="2"/>
                  </a:rPr>
                  <a:t></a:t>
                </a:r>
                <a:endParaRPr lang="zh-CN" altLang="zh-CN" sz="3200" i="1">
                  <a:ea typeface="楷体" panose="02010609060101010101" pitchFamily="49" charset="-122"/>
                </a:endParaRPr>
              </a:p>
            </p:txBody>
          </p:sp>
          <p:sp>
            <p:nvSpPr>
              <p:cNvPr id="4120" name="Text Box 24"/>
              <p:cNvSpPr txBox="1">
                <a:spLocks noChangeArrowheads="1"/>
              </p:cNvSpPr>
              <p:nvPr/>
            </p:nvSpPr>
            <p:spPr bwMode="auto">
              <a:xfrm>
                <a:off x="2112" y="1272"/>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600">
                    <a:ea typeface="楷体" panose="02010609060101010101" pitchFamily="49" charset="-122"/>
                  </a:rPr>
                  <a:t>+</a:t>
                </a:r>
                <a:endParaRPr lang="zh-CN" altLang="zh-CN" sz="3600" i="1">
                  <a:ea typeface="楷体" panose="02010609060101010101" pitchFamily="49" charset="-122"/>
                </a:endParaRPr>
              </a:p>
            </p:txBody>
          </p:sp>
          <p:sp>
            <p:nvSpPr>
              <p:cNvPr id="4121" name="Oval 25"/>
              <p:cNvSpPr>
                <a:spLocks noChangeArrowheads="1"/>
              </p:cNvSpPr>
              <p:nvPr/>
            </p:nvSpPr>
            <p:spPr bwMode="auto">
              <a:xfrm>
                <a:off x="2856" y="1428"/>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2" name="Text Box 26"/>
              <p:cNvSpPr txBox="1">
                <a:spLocks noChangeArrowheads="1"/>
              </p:cNvSpPr>
              <p:nvPr/>
            </p:nvSpPr>
            <p:spPr bwMode="auto">
              <a:xfrm>
                <a:off x="1992" y="876"/>
                <a:ext cx="7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a:ea typeface="楷体_GB2312" pitchFamily="49" charset="-122"/>
                    <a:sym typeface="Symbol" panose="05050102010706020507" pitchFamily="18" charset="2"/>
                  </a:rPr>
                  <a:t></a:t>
                </a:r>
                <a:endParaRPr lang="zh-CN" altLang="zh-CN" sz="3200">
                  <a:ea typeface="楷体_GB2312" pitchFamily="49" charset="-122"/>
                </a:endParaRPr>
              </a:p>
            </p:txBody>
          </p:sp>
          <p:sp>
            <p:nvSpPr>
              <p:cNvPr id="4123" name="Line 27"/>
              <p:cNvSpPr>
                <a:spLocks noChangeShapeType="1"/>
              </p:cNvSpPr>
              <p:nvPr/>
            </p:nvSpPr>
            <p:spPr bwMode="auto">
              <a:xfrm>
                <a:off x="1284" y="528"/>
                <a:ext cx="13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4" name="Line 28"/>
              <p:cNvSpPr>
                <a:spLocks noChangeShapeType="1"/>
              </p:cNvSpPr>
              <p:nvPr/>
            </p:nvSpPr>
            <p:spPr bwMode="auto">
              <a:xfrm flipH="1">
                <a:off x="2664" y="528"/>
                <a:ext cx="0" cy="96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25" name="Rectangle 29"/>
              <p:cNvSpPr>
                <a:spLocks noChangeArrowheads="1"/>
              </p:cNvSpPr>
              <p:nvPr/>
            </p:nvSpPr>
            <p:spPr bwMode="auto">
              <a:xfrm>
                <a:off x="1764" y="432"/>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6" name="Line 30"/>
              <p:cNvSpPr>
                <a:spLocks noChangeShapeType="1"/>
              </p:cNvSpPr>
              <p:nvPr/>
            </p:nvSpPr>
            <p:spPr bwMode="auto">
              <a:xfrm>
                <a:off x="1296" y="528"/>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27" name="Line 31"/>
              <p:cNvSpPr>
                <a:spLocks noChangeShapeType="1"/>
              </p:cNvSpPr>
              <p:nvPr/>
            </p:nvSpPr>
            <p:spPr bwMode="auto">
              <a:xfrm>
                <a:off x="414" y="1260"/>
                <a:ext cx="75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8" name="Rectangle 32"/>
              <p:cNvSpPr>
                <a:spLocks noChangeArrowheads="1"/>
              </p:cNvSpPr>
              <p:nvPr/>
            </p:nvSpPr>
            <p:spPr bwMode="auto">
              <a:xfrm>
                <a:off x="582" y="1176"/>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29" name="Oval 33"/>
              <p:cNvSpPr>
                <a:spLocks noChangeArrowheads="1"/>
              </p:cNvSpPr>
              <p:nvPr/>
            </p:nvSpPr>
            <p:spPr bwMode="auto">
              <a:xfrm>
                <a:off x="330" y="1212"/>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30" name="Line 34"/>
              <p:cNvSpPr>
                <a:spLocks noChangeShapeType="1"/>
              </p:cNvSpPr>
              <p:nvPr/>
            </p:nvSpPr>
            <p:spPr bwMode="auto">
              <a:xfrm>
                <a:off x="426" y="2478"/>
                <a:ext cx="21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31" name="Oval 35"/>
              <p:cNvSpPr>
                <a:spLocks noChangeArrowheads="1"/>
              </p:cNvSpPr>
              <p:nvPr/>
            </p:nvSpPr>
            <p:spPr bwMode="auto">
              <a:xfrm>
                <a:off x="1260" y="1212"/>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32" name="Oval 36"/>
              <p:cNvSpPr>
                <a:spLocks noChangeArrowheads="1"/>
              </p:cNvSpPr>
              <p:nvPr/>
            </p:nvSpPr>
            <p:spPr bwMode="auto">
              <a:xfrm>
                <a:off x="2628" y="1428"/>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33" name="Text Box 37"/>
              <p:cNvSpPr txBox="1">
                <a:spLocks noChangeArrowheads="1"/>
              </p:cNvSpPr>
              <p:nvPr/>
            </p:nvSpPr>
            <p:spPr bwMode="auto">
              <a:xfrm>
                <a:off x="2064" y="0"/>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R</a:t>
                </a:r>
                <a:r>
                  <a:rPr lang="zh-CN" altLang="zh-CN" sz="3200" baseline="-25000">
                    <a:ea typeface="楷体_GB2312" pitchFamily="49" charset="-122"/>
                  </a:rPr>
                  <a:t>2</a:t>
                </a:r>
                <a:endParaRPr lang="zh-CN" altLang="zh-CN" sz="3200" i="1">
                  <a:ea typeface="楷体_GB2312" pitchFamily="49" charset="-122"/>
                </a:endParaRPr>
              </a:p>
            </p:txBody>
          </p:sp>
          <p:sp>
            <p:nvSpPr>
              <p:cNvPr id="4134" name="Text Box 38"/>
              <p:cNvSpPr txBox="1">
                <a:spLocks noChangeArrowheads="1"/>
              </p:cNvSpPr>
              <p:nvPr/>
            </p:nvSpPr>
            <p:spPr bwMode="auto">
              <a:xfrm>
                <a:off x="600" y="1332"/>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R</a:t>
                </a:r>
                <a:r>
                  <a:rPr lang="zh-CN" altLang="zh-CN" sz="3200" baseline="-25000">
                    <a:ea typeface="楷体_GB2312" pitchFamily="49" charset="-122"/>
                  </a:rPr>
                  <a:t>1</a:t>
                </a:r>
                <a:endParaRPr lang="zh-CN" altLang="zh-CN" sz="3200" i="1">
                  <a:ea typeface="楷体_GB2312" pitchFamily="49" charset="-122"/>
                </a:endParaRPr>
              </a:p>
            </p:txBody>
          </p:sp>
          <p:sp>
            <p:nvSpPr>
              <p:cNvPr id="4135" name="Rectangle 39"/>
              <p:cNvSpPr>
                <a:spLocks noChangeArrowheads="1"/>
              </p:cNvSpPr>
              <p:nvPr/>
            </p:nvSpPr>
            <p:spPr bwMode="auto">
              <a:xfrm>
                <a:off x="744" y="1740"/>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36" name="Text Box 40"/>
              <p:cNvSpPr txBox="1">
                <a:spLocks noChangeArrowheads="1"/>
              </p:cNvSpPr>
              <p:nvPr/>
            </p:nvSpPr>
            <p:spPr bwMode="auto">
              <a:xfrm>
                <a:off x="828" y="1944"/>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R</a:t>
                </a:r>
                <a:r>
                  <a:rPr lang="zh-CN" altLang="zh-CN" sz="3200" i="1" baseline="-25000">
                    <a:ea typeface="楷体_GB2312" pitchFamily="49" charset="-122"/>
                  </a:rPr>
                  <a:t>P</a:t>
                </a:r>
                <a:endParaRPr lang="zh-CN" altLang="zh-CN" sz="3200" i="1">
                  <a:ea typeface="楷体_GB2312" pitchFamily="49" charset="-122"/>
                </a:endParaRPr>
              </a:p>
            </p:txBody>
          </p:sp>
          <p:sp>
            <p:nvSpPr>
              <p:cNvPr id="4137" name="Text Box 41"/>
              <p:cNvSpPr txBox="1">
                <a:spLocks noChangeArrowheads="1"/>
              </p:cNvSpPr>
              <p:nvPr/>
            </p:nvSpPr>
            <p:spPr bwMode="auto">
              <a:xfrm>
                <a:off x="0" y="996"/>
                <a:ext cx="8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u</a:t>
                </a:r>
                <a:r>
                  <a:rPr lang="zh-CN" altLang="zh-CN" sz="3200" i="1" baseline="-25000">
                    <a:ea typeface="楷体_GB2312" pitchFamily="49" charset="-122"/>
                  </a:rPr>
                  <a:t>i</a:t>
                </a:r>
                <a:endParaRPr lang="zh-CN" altLang="zh-CN" sz="3200" i="1">
                  <a:ea typeface="楷体_GB2312" pitchFamily="49" charset="-122"/>
                </a:endParaRPr>
              </a:p>
            </p:txBody>
          </p:sp>
          <p:grpSp>
            <p:nvGrpSpPr>
              <p:cNvPr id="4138" name="Group 42"/>
              <p:cNvGrpSpPr/>
              <p:nvPr/>
            </p:nvGrpSpPr>
            <p:grpSpPr bwMode="auto">
              <a:xfrm>
                <a:off x="696" y="600"/>
                <a:ext cx="396" cy="396"/>
                <a:chOff x="0" y="0"/>
                <a:chExt cx="396" cy="396"/>
              </a:xfrm>
            </p:grpSpPr>
            <p:sp>
              <p:nvSpPr>
                <p:cNvPr id="4139" name="Line 43"/>
                <p:cNvSpPr>
                  <a:spLocks noChangeShapeType="1"/>
                </p:cNvSpPr>
                <p:nvPr/>
              </p:nvSpPr>
              <p:spPr bwMode="auto">
                <a:xfrm>
                  <a:off x="0" y="396"/>
                  <a:ext cx="396" cy="0"/>
                </a:xfrm>
                <a:prstGeom prst="line">
                  <a:avLst/>
                </a:prstGeom>
                <a:noFill/>
                <a:ln w="3810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0" name="Text Box 44"/>
                <p:cNvSpPr txBox="1">
                  <a:spLocks noChangeArrowheads="1"/>
                </p:cNvSpPr>
                <p:nvPr/>
              </p:nvSpPr>
              <p:spPr bwMode="auto">
                <a:xfrm>
                  <a:off x="48" y="0"/>
                  <a:ext cx="3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i</a:t>
                  </a:r>
                  <a:r>
                    <a:rPr lang="zh-CN" altLang="zh-CN" sz="3200" baseline="-25000">
                      <a:ea typeface="楷体_GB2312" pitchFamily="49" charset="-122"/>
                    </a:rPr>
                    <a:t>1</a:t>
                  </a:r>
                  <a:endParaRPr lang="zh-CN" altLang="zh-CN" sz="3200" i="1">
                    <a:ea typeface="楷体_GB2312" pitchFamily="49" charset="-122"/>
                  </a:endParaRPr>
                </a:p>
              </p:txBody>
            </p:sp>
          </p:grpSp>
          <p:grpSp>
            <p:nvGrpSpPr>
              <p:cNvPr id="4141" name="Group 45"/>
              <p:cNvGrpSpPr/>
              <p:nvPr/>
            </p:nvGrpSpPr>
            <p:grpSpPr bwMode="auto">
              <a:xfrm>
                <a:off x="1236" y="60"/>
                <a:ext cx="396" cy="372"/>
                <a:chOff x="0" y="0"/>
                <a:chExt cx="396" cy="372"/>
              </a:xfrm>
            </p:grpSpPr>
            <p:sp>
              <p:nvSpPr>
                <p:cNvPr id="4142" name="Line 46"/>
                <p:cNvSpPr>
                  <a:spLocks noChangeShapeType="1"/>
                </p:cNvSpPr>
                <p:nvPr/>
              </p:nvSpPr>
              <p:spPr bwMode="auto">
                <a:xfrm>
                  <a:off x="0" y="372"/>
                  <a:ext cx="396" cy="0"/>
                </a:xfrm>
                <a:prstGeom prst="line">
                  <a:avLst/>
                </a:prstGeom>
                <a:noFill/>
                <a:ln w="3810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43" name="Text Box 47"/>
                <p:cNvSpPr txBox="1">
                  <a:spLocks noChangeArrowheads="1"/>
                </p:cNvSpPr>
                <p:nvPr/>
              </p:nvSpPr>
              <p:spPr bwMode="auto">
                <a:xfrm>
                  <a:off x="48" y="0"/>
                  <a:ext cx="3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i</a:t>
                  </a:r>
                  <a:r>
                    <a:rPr lang="zh-CN" altLang="zh-CN" sz="3200" baseline="-25000">
                      <a:ea typeface="楷体_GB2312" pitchFamily="49" charset="-122"/>
                    </a:rPr>
                    <a:t>2</a:t>
                  </a:r>
                  <a:endParaRPr lang="zh-CN" altLang="zh-CN" sz="3200">
                    <a:ea typeface="楷体_GB2312" pitchFamily="49" charset="-122"/>
                  </a:endParaRPr>
                </a:p>
              </p:txBody>
            </p:sp>
          </p:grpSp>
          <p:sp>
            <p:nvSpPr>
              <p:cNvPr id="4144" name="Line 48"/>
              <p:cNvSpPr>
                <a:spLocks noChangeShapeType="1"/>
              </p:cNvSpPr>
              <p:nvPr/>
            </p:nvSpPr>
            <p:spPr bwMode="auto">
              <a:xfrm>
                <a:off x="540" y="1836"/>
                <a:ext cx="0" cy="636"/>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145" name="Line 49"/>
            <p:cNvSpPr>
              <a:spLocks noChangeShapeType="1"/>
            </p:cNvSpPr>
            <p:nvPr/>
          </p:nvSpPr>
          <p:spPr bwMode="auto">
            <a:xfrm>
              <a:off x="1330" y="1371"/>
              <a:ext cx="233" cy="0"/>
            </a:xfrm>
            <a:prstGeom prst="line">
              <a:avLst/>
            </a:prstGeom>
            <a:noFill/>
            <a:ln w="38100" cmpd="sng">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146" name="Group 50"/>
          <p:cNvGrpSpPr/>
          <p:nvPr/>
        </p:nvGrpSpPr>
        <p:grpSpPr bwMode="auto">
          <a:xfrm>
            <a:off x="0" y="1714501"/>
            <a:ext cx="1500188" cy="842963"/>
            <a:chOff x="0" y="11"/>
            <a:chExt cx="945" cy="531"/>
          </a:xfrm>
        </p:grpSpPr>
        <p:sp>
          <p:nvSpPr>
            <p:cNvPr id="4147" name="Text Box 51"/>
            <p:cNvSpPr txBox="1">
              <a:spLocks noChangeArrowheads="1"/>
            </p:cNvSpPr>
            <p:nvPr/>
          </p:nvSpPr>
          <p:spPr bwMode="auto">
            <a:xfrm>
              <a:off x="0" y="11"/>
              <a:ext cx="795" cy="330"/>
            </a:xfrm>
            <a:prstGeom prst="rect">
              <a:avLst/>
            </a:prstGeom>
            <a:noFill/>
            <a:ln w="38100" cmpd="sng">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zh-CN" altLang="zh-CN" sz="2800" b="1" dirty="0">
                  <a:solidFill>
                    <a:srgbClr val="0000FF"/>
                  </a:solidFill>
                  <a:latin typeface="华文楷体" panose="02010600040101010101" pitchFamily="2" charset="-122"/>
                  <a:ea typeface="华文楷体" panose="02010600040101010101" pitchFamily="2" charset="-122"/>
                </a:rPr>
                <a:t>总电流</a:t>
              </a:r>
              <a:endParaRPr lang="zh-CN" altLang="zh-CN" sz="2800" b="1" dirty="0">
                <a:solidFill>
                  <a:srgbClr val="0000FF"/>
                </a:solidFill>
                <a:latin typeface="华文楷体" panose="02010600040101010101" pitchFamily="2" charset="-122"/>
                <a:ea typeface="华文楷体" panose="02010600040101010101" pitchFamily="2" charset="-122"/>
              </a:endParaRPr>
            </a:p>
          </p:txBody>
        </p:sp>
        <p:sp>
          <p:nvSpPr>
            <p:cNvPr id="4148" name="Line 52"/>
            <p:cNvSpPr>
              <a:spLocks noChangeShapeType="1"/>
            </p:cNvSpPr>
            <p:nvPr/>
          </p:nvSpPr>
          <p:spPr bwMode="auto">
            <a:xfrm>
              <a:off x="633" y="331"/>
              <a:ext cx="312" cy="211"/>
            </a:xfrm>
            <a:prstGeom prst="line">
              <a:avLst/>
            </a:prstGeom>
            <a:noFill/>
            <a:ln w="38100" cmpd="sng">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149" name="Group 53"/>
          <p:cNvGrpSpPr/>
          <p:nvPr/>
        </p:nvGrpSpPr>
        <p:grpSpPr bwMode="auto">
          <a:xfrm>
            <a:off x="569913" y="887413"/>
            <a:ext cx="1670050" cy="735013"/>
            <a:chOff x="0" y="11"/>
            <a:chExt cx="1052" cy="463"/>
          </a:xfrm>
        </p:grpSpPr>
        <p:sp>
          <p:nvSpPr>
            <p:cNvPr id="4150" name="Text Box 54"/>
            <p:cNvSpPr txBox="1">
              <a:spLocks noChangeArrowheads="1"/>
            </p:cNvSpPr>
            <p:nvPr/>
          </p:nvSpPr>
          <p:spPr bwMode="auto">
            <a:xfrm>
              <a:off x="0" y="11"/>
              <a:ext cx="1025" cy="330"/>
            </a:xfrm>
            <a:prstGeom prst="rect">
              <a:avLst/>
            </a:prstGeom>
            <a:noFill/>
            <a:ln w="38100" cmpd="sng">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zh-CN" altLang="zh-CN" sz="2800" b="1" dirty="0">
                  <a:solidFill>
                    <a:srgbClr val="0000FF"/>
                  </a:solidFill>
                  <a:latin typeface="华文楷体" panose="02010600040101010101" pitchFamily="2" charset="-122"/>
                  <a:ea typeface="华文楷体" panose="02010600040101010101" pitchFamily="2" charset="-122"/>
                </a:rPr>
                <a:t>反馈电流</a:t>
              </a:r>
              <a:endParaRPr lang="zh-CN" altLang="zh-CN" sz="2800" b="1" dirty="0">
                <a:solidFill>
                  <a:srgbClr val="0000FF"/>
                </a:solidFill>
                <a:latin typeface="华文楷体" panose="02010600040101010101" pitchFamily="2" charset="-122"/>
                <a:ea typeface="华文楷体" panose="02010600040101010101" pitchFamily="2" charset="-122"/>
              </a:endParaRPr>
            </a:p>
          </p:txBody>
        </p:sp>
        <p:sp>
          <p:nvSpPr>
            <p:cNvPr id="4151" name="Line 55"/>
            <p:cNvSpPr>
              <a:spLocks noChangeShapeType="1"/>
            </p:cNvSpPr>
            <p:nvPr/>
          </p:nvSpPr>
          <p:spPr bwMode="auto">
            <a:xfrm>
              <a:off x="897" y="363"/>
              <a:ext cx="155" cy="111"/>
            </a:xfrm>
            <a:prstGeom prst="line">
              <a:avLst/>
            </a:prstGeom>
            <a:noFill/>
            <a:ln w="38100" cmpd="sng">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152" name="Group 56"/>
          <p:cNvGrpSpPr/>
          <p:nvPr/>
        </p:nvGrpSpPr>
        <p:grpSpPr bwMode="auto">
          <a:xfrm>
            <a:off x="2146300" y="3368675"/>
            <a:ext cx="1979613" cy="1550988"/>
            <a:chOff x="0" y="0"/>
            <a:chExt cx="1247" cy="977"/>
          </a:xfrm>
        </p:grpSpPr>
        <p:sp>
          <p:nvSpPr>
            <p:cNvPr id="4153" name="Text Box 57"/>
            <p:cNvSpPr txBox="1">
              <a:spLocks noChangeArrowheads="1"/>
            </p:cNvSpPr>
            <p:nvPr/>
          </p:nvSpPr>
          <p:spPr bwMode="auto">
            <a:xfrm>
              <a:off x="0" y="647"/>
              <a:ext cx="1247" cy="330"/>
            </a:xfrm>
            <a:prstGeom prst="rect">
              <a:avLst/>
            </a:prstGeom>
            <a:noFill/>
            <a:ln w="38100" cmpd="sng">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spcBef>
                  <a:spcPct val="50000"/>
                </a:spcBef>
              </a:pPr>
              <a:r>
                <a:rPr lang="zh-CN" altLang="zh-CN" sz="2800" b="1" dirty="0">
                  <a:solidFill>
                    <a:srgbClr val="0000FF"/>
                  </a:solidFill>
                  <a:latin typeface="华文楷体" panose="02010600040101010101" pitchFamily="2" charset="-122"/>
                  <a:ea typeface="华文楷体" panose="02010600040101010101" pitchFamily="2" charset="-122"/>
                </a:rPr>
                <a:t>净输入电流</a:t>
              </a:r>
              <a:endParaRPr lang="zh-CN" altLang="zh-CN" sz="2800" b="1" dirty="0">
                <a:solidFill>
                  <a:srgbClr val="0000FF"/>
                </a:solidFill>
                <a:latin typeface="华文楷体" panose="02010600040101010101" pitchFamily="2" charset="-122"/>
                <a:ea typeface="华文楷体" panose="02010600040101010101" pitchFamily="2" charset="-122"/>
              </a:endParaRPr>
            </a:p>
          </p:txBody>
        </p:sp>
        <p:sp>
          <p:nvSpPr>
            <p:cNvPr id="4154" name="Line 58"/>
            <p:cNvSpPr>
              <a:spLocks noChangeShapeType="1"/>
            </p:cNvSpPr>
            <p:nvPr/>
          </p:nvSpPr>
          <p:spPr bwMode="auto">
            <a:xfrm flipV="1">
              <a:off x="170" y="0"/>
              <a:ext cx="12" cy="589"/>
            </a:xfrm>
            <a:prstGeom prst="line">
              <a:avLst/>
            </a:prstGeom>
            <a:noFill/>
            <a:ln w="38100" cmpd="sng">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dissolve">
                                      <p:cBhvr>
                                        <p:cTn id="11" dur="500"/>
                                        <p:tgtEl>
                                          <p:spTgt spid="410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149"/>
                                        </p:tgtEl>
                                        <p:attrNameLst>
                                          <p:attrName>style.visibility</p:attrName>
                                        </p:attrNameLst>
                                      </p:cBhvr>
                                      <p:to>
                                        <p:strVal val="visible"/>
                                      </p:to>
                                    </p:set>
                                    <p:anim calcmode="lin" valueType="num">
                                      <p:cBhvr additive="base">
                                        <p:cTn id="16" dur="500" fill="hold"/>
                                        <p:tgtEl>
                                          <p:spTgt spid="4149"/>
                                        </p:tgtEl>
                                        <p:attrNameLst>
                                          <p:attrName>ppt_x</p:attrName>
                                        </p:attrNameLst>
                                      </p:cBhvr>
                                      <p:tavLst>
                                        <p:tav tm="0">
                                          <p:val>
                                            <p:strVal val="0-#ppt_w/2"/>
                                          </p:val>
                                        </p:tav>
                                        <p:tav tm="100000">
                                          <p:val>
                                            <p:strVal val="#ppt_x"/>
                                          </p:val>
                                        </p:tav>
                                      </p:tavLst>
                                    </p:anim>
                                    <p:anim calcmode="lin" valueType="num">
                                      <p:cBhvr additive="base">
                                        <p:cTn id="17" dur="500" fill="hold"/>
                                        <p:tgtEl>
                                          <p:spTgt spid="414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146"/>
                                        </p:tgtEl>
                                        <p:attrNameLst>
                                          <p:attrName>style.visibility</p:attrName>
                                        </p:attrNameLst>
                                      </p:cBhvr>
                                      <p:to>
                                        <p:strVal val="visible"/>
                                      </p:to>
                                    </p:set>
                                    <p:anim calcmode="lin" valueType="num">
                                      <p:cBhvr additive="base">
                                        <p:cTn id="22" dur="500" fill="hold"/>
                                        <p:tgtEl>
                                          <p:spTgt spid="4146"/>
                                        </p:tgtEl>
                                        <p:attrNameLst>
                                          <p:attrName>ppt_x</p:attrName>
                                        </p:attrNameLst>
                                      </p:cBhvr>
                                      <p:tavLst>
                                        <p:tav tm="0">
                                          <p:val>
                                            <p:strVal val="0-#ppt_w/2"/>
                                          </p:val>
                                        </p:tav>
                                        <p:tav tm="100000">
                                          <p:val>
                                            <p:strVal val="#ppt_x"/>
                                          </p:val>
                                        </p:tav>
                                      </p:tavLst>
                                    </p:anim>
                                    <p:anim calcmode="lin" valueType="num">
                                      <p:cBhvr additive="base">
                                        <p:cTn id="23" dur="500" fill="hold"/>
                                        <p:tgtEl>
                                          <p:spTgt spid="414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152"/>
                                        </p:tgtEl>
                                        <p:attrNameLst>
                                          <p:attrName>style.visibility</p:attrName>
                                        </p:attrNameLst>
                                      </p:cBhvr>
                                      <p:to>
                                        <p:strVal val="visible"/>
                                      </p:to>
                                    </p:set>
                                    <p:anim calcmode="lin" valueType="num">
                                      <p:cBhvr additive="base">
                                        <p:cTn id="28" dur="500" fill="hold"/>
                                        <p:tgtEl>
                                          <p:spTgt spid="4152"/>
                                        </p:tgtEl>
                                        <p:attrNameLst>
                                          <p:attrName>ppt_x</p:attrName>
                                        </p:attrNameLst>
                                      </p:cBhvr>
                                      <p:tavLst>
                                        <p:tav tm="0">
                                          <p:val>
                                            <p:strVal val="#ppt_x"/>
                                          </p:val>
                                        </p:tav>
                                        <p:tav tm="100000">
                                          <p:val>
                                            <p:strVal val="#ppt_x"/>
                                          </p:val>
                                        </p:tav>
                                      </p:tavLst>
                                    </p:anim>
                                    <p:anim calcmode="lin" valueType="num">
                                      <p:cBhvr additive="base">
                                        <p:cTn id="29" dur="500" fill="hold"/>
                                        <p:tgtEl>
                                          <p:spTgt spid="415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109"/>
                                        </p:tgtEl>
                                        <p:attrNameLst>
                                          <p:attrName>style.visibility</p:attrName>
                                        </p:attrNameLst>
                                      </p:cBhvr>
                                      <p:to>
                                        <p:strVal val="visible"/>
                                      </p:to>
                                    </p:set>
                                    <p:anim calcmode="lin" valueType="num">
                                      <p:cBhvr additive="base">
                                        <p:cTn id="34" dur="500" fill="hold"/>
                                        <p:tgtEl>
                                          <p:spTgt spid="4109"/>
                                        </p:tgtEl>
                                        <p:attrNameLst>
                                          <p:attrName>ppt_x</p:attrName>
                                        </p:attrNameLst>
                                      </p:cBhvr>
                                      <p:tavLst>
                                        <p:tav tm="0">
                                          <p:val>
                                            <p:strVal val="#ppt_x"/>
                                          </p:val>
                                        </p:tav>
                                        <p:tav tm="100000">
                                          <p:val>
                                            <p:strVal val="#ppt_x"/>
                                          </p:val>
                                        </p:tav>
                                      </p:tavLst>
                                    </p:anim>
                                    <p:anim calcmode="lin" valueType="num">
                                      <p:cBhvr additive="base">
                                        <p:cTn id="35" dur="500" fill="hold"/>
                                        <p:tgtEl>
                                          <p:spTgt spid="410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108"/>
                                        </p:tgtEl>
                                        <p:attrNameLst>
                                          <p:attrName>style.visibility</p:attrName>
                                        </p:attrNameLst>
                                      </p:cBhvr>
                                      <p:to>
                                        <p:strVal val="visible"/>
                                      </p:to>
                                    </p:set>
                                    <p:animEffect transition="in" filter="dissolve">
                                      <p:cBhvr>
                                        <p:cTn id="40" dur="500"/>
                                        <p:tgtEl>
                                          <p:spTgt spid="4108"/>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102"/>
                                        </p:tgtEl>
                                        <p:attrNameLst>
                                          <p:attrName>style.visibility</p:attrName>
                                        </p:attrNameLst>
                                      </p:cBhvr>
                                      <p:to>
                                        <p:strVal val="visible"/>
                                      </p:to>
                                    </p:set>
                                    <p:animEffect transition="in" filter="box(in)">
                                      <p:cBhvr>
                                        <p:cTn id="45" dur="500"/>
                                        <p:tgtEl>
                                          <p:spTgt spid="410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098"/>
                                        </p:tgtEl>
                                        <p:attrNameLst>
                                          <p:attrName>style.visibility</p:attrName>
                                        </p:attrNameLst>
                                      </p:cBhvr>
                                      <p:to>
                                        <p:strVal val="visible"/>
                                      </p:to>
                                    </p:set>
                                    <p:animEffect transition="in" filter="wipe(left)">
                                      <p:cBhvr>
                                        <p:cTn id="50" dur="500"/>
                                        <p:tgtEl>
                                          <p:spTgt spid="40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103"/>
                                        </p:tgtEl>
                                        <p:attrNameLst>
                                          <p:attrName>style.visibility</p:attrName>
                                        </p:attrNameLst>
                                      </p:cBhvr>
                                      <p:to>
                                        <p:strVal val="visible"/>
                                      </p:to>
                                    </p:set>
                                    <p:animEffect transition="in" filter="dissolve">
                                      <p:cBhvr>
                                        <p:cTn id="55" dur="500"/>
                                        <p:tgtEl>
                                          <p:spTgt spid="410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099">
                                            <p:txEl>
                                              <p:pRg st="0" end="0"/>
                                            </p:txEl>
                                          </p:spTgt>
                                        </p:tgtEl>
                                        <p:attrNameLst>
                                          <p:attrName>style.visibility</p:attrName>
                                        </p:attrNameLst>
                                      </p:cBhvr>
                                      <p:to>
                                        <p:strVal val="visible"/>
                                      </p:to>
                                    </p:set>
                                    <p:animEffect transition="in" filter="wipe(left)">
                                      <p:cBhvr>
                                        <p:cTn id="60" dur="500"/>
                                        <p:tgtEl>
                                          <p:spTgt spid="4099">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104"/>
                                        </p:tgtEl>
                                        <p:attrNameLst>
                                          <p:attrName>style.visibility</p:attrName>
                                        </p:attrNameLst>
                                      </p:cBhvr>
                                      <p:to>
                                        <p:strVal val="visible"/>
                                      </p:to>
                                    </p:set>
                                    <p:animEffect transition="in" filter="dissolve">
                                      <p:cBhvr>
                                        <p:cTn id="65" dur="500"/>
                                        <p:tgtEl>
                                          <p:spTgt spid="4104"/>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4106"/>
                                        </p:tgtEl>
                                        <p:attrNameLst>
                                          <p:attrName>style.visibility</p:attrName>
                                        </p:attrNameLst>
                                      </p:cBhvr>
                                      <p:to>
                                        <p:strVal val="visible"/>
                                      </p:to>
                                    </p:set>
                                    <p:animEffect transition="in" filter="dissolve">
                                      <p:cBhvr>
                                        <p:cTn id="70" dur="500"/>
                                        <p:tgtEl>
                                          <p:spTgt spid="410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100"/>
                                        </p:tgtEl>
                                        <p:attrNameLst>
                                          <p:attrName>style.visibility</p:attrName>
                                        </p:attrNameLst>
                                      </p:cBhvr>
                                      <p:to>
                                        <p:strVal val="visible"/>
                                      </p:to>
                                    </p:set>
                                    <p:animEffect transition="in" filter="wipe(left)">
                                      <p:cBhvr>
                                        <p:cTn id="75" dur="500"/>
                                        <p:tgtEl>
                                          <p:spTgt spid="410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4101"/>
                                        </p:tgtEl>
                                        <p:attrNameLst>
                                          <p:attrName>style.visibility</p:attrName>
                                        </p:attrNameLst>
                                      </p:cBhvr>
                                      <p:to>
                                        <p:strVal val="visible"/>
                                      </p:to>
                                    </p:set>
                                    <p:animEffect transition="in" filter="wipe(left)">
                                      <p:cBhvr>
                                        <p:cTn id="80"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autoUpdateAnimBg="0" build="p"/>
      <p:bldP spid="4102" grpId="0" animBg="1" autoUpdateAnimBg="0"/>
      <p:bldP spid="4103" grpId="0" animBg="1" autoUpdateAnimBg="0"/>
      <p:bldP spid="4104" grpId="0" animBg="1" autoUpdateAnimBg="0"/>
      <p:bldP spid="4106" grpId="0" animBg="1"/>
      <p:bldP spid="4107" grpId="0" animBg="1" autoUpdateAnimBg="0"/>
      <p:bldP spid="4108" grpId="0" animBg="1"/>
      <p:bldP spid="4109"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p:txBody>
          <a:bodyPr/>
          <a:lstStyle/>
          <a:p>
            <a:fld id="{65101DD2-ADA7-41A1-B213-E6759201EC4C}" type="slidenum">
              <a:rPr lang="zh-CN" altLang="zh-CN"/>
            </a:fld>
            <a:endParaRPr lang="zh-CN" altLang="zh-CN"/>
          </a:p>
        </p:txBody>
      </p:sp>
      <p:sp>
        <p:nvSpPr>
          <p:cNvPr id="5122" name="Text Box 2"/>
          <p:cNvSpPr txBox="1">
            <a:spLocks noChangeArrowheads="1"/>
          </p:cNvSpPr>
          <p:nvPr/>
        </p:nvSpPr>
        <p:spPr bwMode="auto">
          <a:xfrm>
            <a:off x="5105400" y="831850"/>
            <a:ext cx="348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b="1" dirty="0">
                <a:solidFill>
                  <a:srgbClr val="FF0000"/>
                </a:solidFill>
                <a:latin typeface="华文楷体" panose="02010600040101010101" pitchFamily="2" charset="-122"/>
                <a:ea typeface="华文楷体" panose="02010600040101010101" pitchFamily="2" charset="-122"/>
              </a:rPr>
              <a:t>2. 电路的输入电阻</a:t>
            </a:r>
            <a:endParaRPr lang="zh-CN" altLang="zh-CN" sz="3200" b="1" dirty="0">
              <a:solidFill>
                <a:srgbClr val="FF0000"/>
              </a:solidFill>
              <a:latin typeface="华文楷体" panose="02010600040101010101" pitchFamily="2" charset="-122"/>
              <a:ea typeface="华文楷体" panose="02010600040101010101" pitchFamily="2" charset="-122"/>
            </a:endParaRPr>
          </a:p>
        </p:txBody>
      </p:sp>
      <p:sp>
        <p:nvSpPr>
          <p:cNvPr id="5123" name="Text Box 3"/>
          <p:cNvSpPr txBox="1">
            <a:spLocks noChangeArrowheads="1"/>
          </p:cNvSpPr>
          <p:nvPr/>
        </p:nvSpPr>
        <p:spPr bwMode="auto">
          <a:xfrm>
            <a:off x="5864225" y="1400175"/>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r</a:t>
            </a:r>
            <a:r>
              <a:rPr lang="zh-CN" altLang="zh-CN" sz="3200" i="1" baseline="-25000">
                <a:ea typeface="楷体_GB2312" pitchFamily="49" charset="-122"/>
              </a:rPr>
              <a:t>i</a:t>
            </a:r>
            <a:r>
              <a:rPr lang="zh-CN" altLang="zh-CN" sz="3200" i="1">
                <a:ea typeface="楷体_GB2312" pitchFamily="49" charset="-122"/>
              </a:rPr>
              <a:t>=R</a:t>
            </a:r>
            <a:r>
              <a:rPr lang="zh-CN" altLang="zh-CN" sz="3200" baseline="-25000">
                <a:ea typeface="楷体_GB2312" pitchFamily="49" charset="-122"/>
              </a:rPr>
              <a:t>1</a:t>
            </a:r>
            <a:endParaRPr lang="zh-CN" altLang="zh-CN" sz="3200" i="1">
              <a:ea typeface="楷体_GB2312" pitchFamily="49" charset="-122"/>
            </a:endParaRPr>
          </a:p>
        </p:txBody>
      </p:sp>
      <p:grpSp>
        <p:nvGrpSpPr>
          <p:cNvPr id="5124" name="Group 4"/>
          <p:cNvGrpSpPr/>
          <p:nvPr/>
        </p:nvGrpSpPr>
        <p:grpSpPr bwMode="auto">
          <a:xfrm>
            <a:off x="215900" y="4203700"/>
            <a:ext cx="4392613" cy="2174875"/>
            <a:chOff x="0" y="0"/>
            <a:chExt cx="2568" cy="1881"/>
          </a:xfrm>
        </p:grpSpPr>
        <p:sp>
          <p:nvSpPr>
            <p:cNvPr id="5125" name="Line 5"/>
            <p:cNvSpPr>
              <a:spLocks noChangeShapeType="1"/>
            </p:cNvSpPr>
            <p:nvPr/>
          </p:nvSpPr>
          <p:spPr bwMode="auto">
            <a:xfrm flipV="1">
              <a:off x="780" y="0"/>
              <a:ext cx="0" cy="672"/>
            </a:xfrm>
            <a:prstGeom prst="line">
              <a:avLst/>
            </a:prstGeom>
            <a:noFill/>
            <a:ln w="3810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26" name="Text Box 6"/>
            <p:cNvSpPr txBox="1">
              <a:spLocks noChangeArrowheads="1"/>
            </p:cNvSpPr>
            <p:nvPr/>
          </p:nvSpPr>
          <p:spPr bwMode="auto">
            <a:xfrm>
              <a:off x="0" y="660"/>
              <a:ext cx="2568" cy="1221"/>
            </a:xfrm>
            <a:prstGeom prst="rect">
              <a:avLst/>
            </a:prstGeom>
            <a:noFill/>
            <a:ln w="38100" cmpd="sng">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dirty="0">
                  <a:latin typeface="华文楷体" panose="02010600040101010101" pitchFamily="2" charset="-122"/>
                  <a:ea typeface="华文楷体" panose="02010600040101010101" pitchFamily="2" charset="-122"/>
                </a:rPr>
                <a:t>平衡电阻，使输入端对地的静态电阻相等，保证静态时输入级的对称性。</a:t>
              </a:r>
              <a:endParaRPr lang="zh-CN" altLang="zh-CN" sz="2800" b="1" dirty="0">
                <a:latin typeface="华文楷体" panose="02010600040101010101" pitchFamily="2" charset="-122"/>
                <a:ea typeface="华文楷体" panose="02010600040101010101" pitchFamily="2" charset="-122"/>
              </a:endParaRPr>
            </a:p>
          </p:txBody>
        </p:sp>
      </p:grpSp>
      <p:sp>
        <p:nvSpPr>
          <p:cNvPr id="5127" name="Text Box 7"/>
          <p:cNvSpPr txBox="1">
            <a:spLocks noChangeArrowheads="1"/>
          </p:cNvSpPr>
          <p:nvPr/>
        </p:nvSpPr>
        <p:spPr bwMode="auto">
          <a:xfrm>
            <a:off x="5824538" y="2151063"/>
            <a:ext cx="3009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R</a:t>
            </a:r>
            <a:r>
              <a:rPr lang="zh-CN" altLang="zh-CN" sz="3200" i="1" baseline="-25000">
                <a:ea typeface="楷体_GB2312" pitchFamily="49" charset="-122"/>
              </a:rPr>
              <a:t>P </a:t>
            </a:r>
            <a:r>
              <a:rPr lang="zh-CN" altLang="zh-CN" sz="3200">
                <a:ea typeface="楷体_GB2312" pitchFamily="49" charset="-122"/>
              </a:rPr>
              <a:t>=</a:t>
            </a:r>
            <a:r>
              <a:rPr lang="zh-CN" altLang="zh-CN" sz="3200" i="1">
                <a:ea typeface="楷体_GB2312" pitchFamily="49" charset="-122"/>
              </a:rPr>
              <a:t>R</a:t>
            </a:r>
            <a:r>
              <a:rPr lang="zh-CN" altLang="zh-CN" sz="3200" baseline="-25000">
                <a:ea typeface="楷体_GB2312" pitchFamily="49" charset="-122"/>
              </a:rPr>
              <a:t>1</a:t>
            </a:r>
            <a:r>
              <a:rPr lang="zh-CN" altLang="zh-CN" sz="3200" i="1" baseline="-25000">
                <a:ea typeface="楷体_GB2312" pitchFamily="49" charset="-122"/>
              </a:rPr>
              <a:t>  </a:t>
            </a:r>
            <a:r>
              <a:rPr lang="zh-CN" altLang="zh-CN" sz="3200">
                <a:ea typeface="楷体_GB2312" pitchFamily="49" charset="-122"/>
              </a:rPr>
              <a:t>//</a:t>
            </a:r>
            <a:r>
              <a:rPr lang="zh-CN" altLang="zh-CN" sz="3200" i="1">
                <a:ea typeface="楷体_GB2312" pitchFamily="49" charset="-122"/>
              </a:rPr>
              <a:t> R</a:t>
            </a:r>
            <a:r>
              <a:rPr lang="zh-CN" altLang="zh-CN" sz="3200" baseline="-25000">
                <a:ea typeface="楷体_GB2312" pitchFamily="49" charset="-122"/>
              </a:rPr>
              <a:t>2</a:t>
            </a:r>
            <a:endParaRPr lang="zh-CN" altLang="zh-CN" sz="3200" i="1">
              <a:ea typeface="楷体_GB2312" pitchFamily="49" charset="-122"/>
            </a:endParaRPr>
          </a:p>
        </p:txBody>
      </p:sp>
      <p:sp>
        <p:nvSpPr>
          <p:cNvPr id="5128" name="Text Box 8"/>
          <p:cNvSpPr txBox="1">
            <a:spLocks noChangeArrowheads="1"/>
          </p:cNvSpPr>
          <p:nvPr/>
        </p:nvSpPr>
        <p:spPr bwMode="auto">
          <a:xfrm>
            <a:off x="4495800" y="2286000"/>
            <a:ext cx="666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b="0" i="1">
                <a:ea typeface="楷体_GB2312" pitchFamily="49" charset="-122"/>
              </a:rPr>
              <a:t>u</a:t>
            </a:r>
            <a:r>
              <a:rPr lang="zh-CN" altLang="zh-CN" sz="3200" b="0" i="1" baseline="-25000">
                <a:ea typeface="楷体_GB2312" pitchFamily="49" charset="-122"/>
              </a:rPr>
              <a:t>o</a:t>
            </a:r>
            <a:endParaRPr lang="zh-CN" altLang="zh-CN" sz="3200" b="0" i="1">
              <a:ea typeface="楷体_GB2312" pitchFamily="49" charset="-122"/>
            </a:endParaRPr>
          </a:p>
        </p:txBody>
      </p:sp>
      <p:grpSp>
        <p:nvGrpSpPr>
          <p:cNvPr id="5129" name="Group 9"/>
          <p:cNvGrpSpPr/>
          <p:nvPr/>
        </p:nvGrpSpPr>
        <p:grpSpPr bwMode="auto">
          <a:xfrm>
            <a:off x="0" y="539750"/>
            <a:ext cx="4648200" cy="3933825"/>
            <a:chOff x="0" y="0"/>
            <a:chExt cx="2928" cy="2478"/>
          </a:xfrm>
        </p:grpSpPr>
        <p:sp>
          <p:nvSpPr>
            <p:cNvPr id="5130" name="Line 10"/>
            <p:cNvSpPr>
              <a:spLocks noChangeShapeType="1"/>
            </p:cNvSpPr>
            <p:nvPr/>
          </p:nvSpPr>
          <p:spPr bwMode="auto">
            <a:xfrm>
              <a:off x="528" y="1836"/>
              <a:ext cx="10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31" name="Rectangle 11"/>
            <p:cNvSpPr>
              <a:spLocks noChangeArrowheads="1"/>
            </p:cNvSpPr>
            <p:nvPr/>
          </p:nvSpPr>
          <p:spPr bwMode="auto">
            <a:xfrm>
              <a:off x="1560" y="888"/>
              <a:ext cx="864" cy="1200"/>
            </a:xfrm>
            <a:prstGeom prst="rect">
              <a:avLst/>
            </a:prstGeom>
            <a:noFill/>
            <a:ln w="381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32" name="Line 12"/>
            <p:cNvSpPr>
              <a:spLocks noChangeShapeType="1"/>
            </p:cNvSpPr>
            <p:nvPr/>
          </p:nvSpPr>
          <p:spPr bwMode="auto">
            <a:xfrm>
              <a:off x="2423" y="1476"/>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33" name="Line 13"/>
            <p:cNvSpPr>
              <a:spLocks noChangeShapeType="1"/>
            </p:cNvSpPr>
            <p:nvPr/>
          </p:nvSpPr>
          <p:spPr bwMode="auto">
            <a:xfrm>
              <a:off x="1139" y="1260"/>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34" name="Text Box 14"/>
            <p:cNvSpPr txBox="1">
              <a:spLocks noChangeArrowheads="1"/>
            </p:cNvSpPr>
            <p:nvPr/>
          </p:nvSpPr>
          <p:spPr bwMode="auto">
            <a:xfrm>
              <a:off x="1596" y="912"/>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600">
                  <a:ea typeface="楷体" panose="02010609060101010101" pitchFamily="49" charset="-122"/>
                </a:rPr>
                <a:t>_</a:t>
              </a:r>
              <a:endParaRPr lang="zh-CN" altLang="zh-CN" sz="3600" i="1">
                <a:ea typeface="楷体" panose="02010609060101010101" pitchFamily="49" charset="-122"/>
              </a:endParaRPr>
            </a:p>
          </p:txBody>
        </p:sp>
        <p:sp>
          <p:nvSpPr>
            <p:cNvPr id="5135" name="Text Box 15"/>
            <p:cNvSpPr txBox="1">
              <a:spLocks noChangeArrowheads="1"/>
            </p:cNvSpPr>
            <p:nvPr/>
          </p:nvSpPr>
          <p:spPr bwMode="auto">
            <a:xfrm>
              <a:off x="1596" y="1572"/>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600">
                  <a:ea typeface="楷体" panose="02010609060101010101" pitchFamily="49" charset="-122"/>
                </a:rPr>
                <a:t>+</a:t>
              </a:r>
              <a:endParaRPr lang="zh-CN" altLang="zh-CN" sz="3600" i="1">
                <a:ea typeface="楷体" panose="02010609060101010101" pitchFamily="49" charset="-122"/>
              </a:endParaRPr>
            </a:p>
          </p:txBody>
        </p:sp>
        <p:sp>
          <p:nvSpPr>
            <p:cNvPr id="5136" name="Text Box 16"/>
            <p:cNvSpPr txBox="1">
              <a:spLocks noChangeArrowheads="1"/>
            </p:cNvSpPr>
            <p:nvPr/>
          </p:nvSpPr>
          <p:spPr bwMode="auto">
            <a:xfrm rot="5400000">
              <a:off x="1714" y="946"/>
              <a:ext cx="3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a:ea typeface="楷体" panose="02010609060101010101" pitchFamily="49" charset="-122"/>
                  <a:sym typeface="Symbol" panose="05050102010706020507" pitchFamily="18" charset="2"/>
                </a:rPr>
                <a:t></a:t>
              </a:r>
              <a:endParaRPr lang="zh-CN" altLang="zh-CN" sz="3200" i="1">
                <a:ea typeface="楷体" panose="02010609060101010101" pitchFamily="49" charset="-122"/>
              </a:endParaRPr>
            </a:p>
          </p:txBody>
        </p:sp>
        <p:sp>
          <p:nvSpPr>
            <p:cNvPr id="5137" name="Text Box 17"/>
            <p:cNvSpPr txBox="1">
              <a:spLocks noChangeArrowheads="1"/>
            </p:cNvSpPr>
            <p:nvPr/>
          </p:nvSpPr>
          <p:spPr bwMode="auto">
            <a:xfrm>
              <a:off x="2112" y="1272"/>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600">
                  <a:ea typeface="楷体" panose="02010609060101010101" pitchFamily="49" charset="-122"/>
                </a:rPr>
                <a:t>+</a:t>
              </a:r>
              <a:endParaRPr lang="zh-CN" altLang="zh-CN" sz="3600" i="1">
                <a:ea typeface="楷体" panose="02010609060101010101" pitchFamily="49" charset="-122"/>
              </a:endParaRPr>
            </a:p>
          </p:txBody>
        </p:sp>
        <p:sp>
          <p:nvSpPr>
            <p:cNvPr id="5138" name="Oval 18"/>
            <p:cNvSpPr>
              <a:spLocks noChangeArrowheads="1"/>
            </p:cNvSpPr>
            <p:nvPr/>
          </p:nvSpPr>
          <p:spPr bwMode="auto">
            <a:xfrm>
              <a:off x="2856" y="1428"/>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39" name="Text Box 19"/>
            <p:cNvSpPr txBox="1">
              <a:spLocks noChangeArrowheads="1"/>
            </p:cNvSpPr>
            <p:nvPr/>
          </p:nvSpPr>
          <p:spPr bwMode="auto">
            <a:xfrm>
              <a:off x="1992" y="876"/>
              <a:ext cx="7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a:ea typeface="楷体_GB2312" pitchFamily="49" charset="-122"/>
                  <a:sym typeface="Symbol" panose="05050102010706020507" pitchFamily="18" charset="2"/>
                </a:rPr>
                <a:t></a:t>
              </a:r>
              <a:endParaRPr lang="zh-CN" altLang="zh-CN" sz="3200" i="1">
                <a:ea typeface="楷体_GB2312" pitchFamily="49" charset="-122"/>
              </a:endParaRPr>
            </a:p>
          </p:txBody>
        </p:sp>
        <p:sp>
          <p:nvSpPr>
            <p:cNvPr id="5140" name="Line 20"/>
            <p:cNvSpPr>
              <a:spLocks noChangeShapeType="1"/>
            </p:cNvSpPr>
            <p:nvPr/>
          </p:nvSpPr>
          <p:spPr bwMode="auto">
            <a:xfrm>
              <a:off x="1284" y="528"/>
              <a:ext cx="13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41" name="Line 21"/>
            <p:cNvSpPr>
              <a:spLocks noChangeShapeType="1"/>
            </p:cNvSpPr>
            <p:nvPr/>
          </p:nvSpPr>
          <p:spPr bwMode="auto">
            <a:xfrm flipH="1">
              <a:off x="2664" y="528"/>
              <a:ext cx="0" cy="96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42" name="Rectangle 22"/>
            <p:cNvSpPr>
              <a:spLocks noChangeArrowheads="1"/>
            </p:cNvSpPr>
            <p:nvPr/>
          </p:nvSpPr>
          <p:spPr bwMode="auto">
            <a:xfrm>
              <a:off x="1764" y="432"/>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43" name="Line 23"/>
            <p:cNvSpPr>
              <a:spLocks noChangeShapeType="1"/>
            </p:cNvSpPr>
            <p:nvPr/>
          </p:nvSpPr>
          <p:spPr bwMode="auto">
            <a:xfrm>
              <a:off x="1284" y="528"/>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44" name="Line 24"/>
            <p:cNvSpPr>
              <a:spLocks noChangeShapeType="1"/>
            </p:cNvSpPr>
            <p:nvPr/>
          </p:nvSpPr>
          <p:spPr bwMode="auto">
            <a:xfrm>
              <a:off x="414" y="1260"/>
              <a:ext cx="75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45" name="Rectangle 25"/>
            <p:cNvSpPr>
              <a:spLocks noChangeArrowheads="1"/>
            </p:cNvSpPr>
            <p:nvPr/>
          </p:nvSpPr>
          <p:spPr bwMode="auto">
            <a:xfrm>
              <a:off x="582" y="1176"/>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46" name="Oval 26"/>
            <p:cNvSpPr>
              <a:spLocks noChangeArrowheads="1"/>
            </p:cNvSpPr>
            <p:nvPr/>
          </p:nvSpPr>
          <p:spPr bwMode="auto">
            <a:xfrm>
              <a:off x="330" y="1212"/>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47" name="Line 27"/>
            <p:cNvSpPr>
              <a:spLocks noChangeShapeType="1"/>
            </p:cNvSpPr>
            <p:nvPr/>
          </p:nvSpPr>
          <p:spPr bwMode="auto">
            <a:xfrm>
              <a:off x="426" y="2478"/>
              <a:ext cx="21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48" name="Oval 28"/>
            <p:cNvSpPr>
              <a:spLocks noChangeArrowheads="1"/>
            </p:cNvSpPr>
            <p:nvPr/>
          </p:nvSpPr>
          <p:spPr bwMode="auto">
            <a:xfrm>
              <a:off x="1248" y="1212"/>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49" name="Oval 29"/>
            <p:cNvSpPr>
              <a:spLocks noChangeArrowheads="1"/>
            </p:cNvSpPr>
            <p:nvPr/>
          </p:nvSpPr>
          <p:spPr bwMode="auto">
            <a:xfrm>
              <a:off x="2628" y="1428"/>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50" name="Text Box 30"/>
            <p:cNvSpPr txBox="1">
              <a:spLocks noChangeArrowheads="1"/>
            </p:cNvSpPr>
            <p:nvPr/>
          </p:nvSpPr>
          <p:spPr bwMode="auto">
            <a:xfrm>
              <a:off x="2064" y="0"/>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R</a:t>
              </a:r>
              <a:r>
                <a:rPr lang="zh-CN" altLang="zh-CN" sz="3200" baseline="-25000">
                  <a:ea typeface="楷体_GB2312" pitchFamily="49" charset="-122"/>
                </a:rPr>
                <a:t>2</a:t>
              </a:r>
              <a:endParaRPr lang="zh-CN" altLang="zh-CN" sz="3200" i="1">
                <a:ea typeface="楷体_GB2312" pitchFamily="49" charset="-122"/>
              </a:endParaRPr>
            </a:p>
          </p:txBody>
        </p:sp>
        <p:sp>
          <p:nvSpPr>
            <p:cNvPr id="5151" name="Text Box 31"/>
            <p:cNvSpPr txBox="1">
              <a:spLocks noChangeArrowheads="1"/>
            </p:cNvSpPr>
            <p:nvPr/>
          </p:nvSpPr>
          <p:spPr bwMode="auto">
            <a:xfrm>
              <a:off x="600" y="1332"/>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R</a:t>
              </a:r>
              <a:r>
                <a:rPr lang="zh-CN" altLang="zh-CN" sz="3200" baseline="-25000">
                  <a:ea typeface="楷体_GB2312" pitchFamily="49" charset="-122"/>
                </a:rPr>
                <a:t>1</a:t>
              </a:r>
              <a:endParaRPr lang="zh-CN" altLang="zh-CN" sz="3200" i="1">
                <a:ea typeface="楷体_GB2312" pitchFamily="49" charset="-122"/>
              </a:endParaRPr>
            </a:p>
          </p:txBody>
        </p:sp>
        <p:sp>
          <p:nvSpPr>
            <p:cNvPr id="5152" name="Rectangle 32"/>
            <p:cNvSpPr>
              <a:spLocks noChangeArrowheads="1"/>
            </p:cNvSpPr>
            <p:nvPr/>
          </p:nvSpPr>
          <p:spPr bwMode="auto">
            <a:xfrm>
              <a:off x="744" y="1740"/>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53" name="Text Box 33"/>
            <p:cNvSpPr txBox="1">
              <a:spLocks noChangeArrowheads="1"/>
            </p:cNvSpPr>
            <p:nvPr/>
          </p:nvSpPr>
          <p:spPr bwMode="auto">
            <a:xfrm>
              <a:off x="828" y="1944"/>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R</a:t>
              </a:r>
              <a:r>
                <a:rPr lang="zh-CN" altLang="zh-CN" sz="3200" i="1" baseline="-25000">
                  <a:ea typeface="楷体_GB2312" pitchFamily="49" charset="-122"/>
                </a:rPr>
                <a:t>P</a:t>
              </a:r>
              <a:endParaRPr lang="zh-CN" altLang="zh-CN" sz="3200" i="1">
                <a:ea typeface="楷体_GB2312" pitchFamily="49" charset="-122"/>
              </a:endParaRPr>
            </a:p>
          </p:txBody>
        </p:sp>
        <p:sp>
          <p:nvSpPr>
            <p:cNvPr id="5154" name="Text Box 34"/>
            <p:cNvSpPr txBox="1">
              <a:spLocks noChangeArrowheads="1"/>
            </p:cNvSpPr>
            <p:nvPr/>
          </p:nvSpPr>
          <p:spPr bwMode="auto">
            <a:xfrm>
              <a:off x="0" y="996"/>
              <a:ext cx="8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u</a:t>
              </a:r>
              <a:r>
                <a:rPr lang="zh-CN" altLang="zh-CN" sz="3200" i="1" baseline="-25000">
                  <a:ea typeface="楷体_GB2312" pitchFamily="49" charset="-122"/>
                </a:rPr>
                <a:t>i</a:t>
              </a:r>
              <a:endParaRPr lang="zh-CN" altLang="zh-CN" sz="3200" i="1">
                <a:ea typeface="楷体_GB2312" pitchFamily="49" charset="-122"/>
              </a:endParaRPr>
            </a:p>
          </p:txBody>
        </p:sp>
        <p:grpSp>
          <p:nvGrpSpPr>
            <p:cNvPr id="5155" name="Group 35"/>
            <p:cNvGrpSpPr/>
            <p:nvPr/>
          </p:nvGrpSpPr>
          <p:grpSpPr bwMode="auto">
            <a:xfrm>
              <a:off x="696" y="600"/>
              <a:ext cx="396" cy="396"/>
              <a:chOff x="0" y="0"/>
              <a:chExt cx="396" cy="396"/>
            </a:xfrm>
          </p:grpSpPr>
          <p:sp>
            <p:nvSpPr>
              <p:cNvPr id="5156" name="Line 36"/>
              <p:cNvSpPr>
                <a:spLocks noChangeShapeType="1"/>
              </p:cNvSpPr>
              <p:nvPr/>
            </p:nvSpPr>
            <p:spPr bwMode="auto">
              <a:xfrm>
                <a:off x="0" y="396"/>
                <a:ext cx="396" cy="0"/>
              </a:xfrm>
              <a:prstGeom prst="line">
                <a:avLst/>
              </a:prstGeom>
              <a:noFill/>
              <a:ln w="3810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57" name="Text Box 37"/>
              <p:cNvSpPr txBox="1">
                <a:spLocks noChangeArrowheads="1"/>
              </p:cNvSpPr>
              <p:nvPr/>
            </p:nvSpPr>
            <p:spPr bwMode="auto">
              <a:xfrm>
                <a:off x="48" y="0"/>
                <a:ext cx="3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i</a:t>
                </a:r>
                <a:r>
                  <a:rPr lang="zh-CN" altLang="zh-CN" sz="3200" baseline="-25000">
                    <a:ea typeface="楷体_GB2312" pitchFamily="49" charset="-122"/>
                  </a:rPr>
                  <a:t>1</a:t>
                </a:r>
                <a:endParaRPr lang="zh-CN" altLang="zh-CN" sz="3200" i="1">
                  <a:ea typeface="楷体_GB2312" pitchFamily="49" charset="-122"/>
                </a:endParaRPr>
              </a:p>
            </p:txBody>
          </p:sp>
        </p:grpSp>
        <p:grpSp>
          <p:nvGrpSpPr>
            <p:cNvPr id="5158" name="Group 38"/>
            <p:cNvGrpSpPr/>
            <p:nvPr/>
          </p:nvGrpSpPr>
          <p:grpSpPr bwMode="auto">
            <a:xfrm>
              <a:off x="1236" y="60"/>
              <a:ext cx="396" cy="372"/>
              <a:chOff x="0" y="0"/>
              <a:chExt cx="396" cy="372"/>
            </a:xfrm>
          </p:grpSpPr>
          <p:sp>
            <p:nvSpPr>
              <p:cNvPr id="5159" name="Line 39"/>
              <p:cNvSpPr>
                <a:spLocks noChangeShapeType="1"/>
              </p:cNvSpPr>
              <p:nvPr/>
            </p:nvSpPr>
            <p:spPr bwMode="auto">
              <a:xfrm>
                <a:off x="0" y="372"/>
                <a:ext cx="396" cy="0"/>
              </a:xfrm>
              <a:prstGeom prst="line">
                <a:avLst/>
              </a:prstGeom>
              <a:noFill/>
              <a:ln w="3810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60" name="Text Box 40"/>
              <p:cNvSpPr txBox="1">
                <a:spLocks noChangeArrowheads="1"/>
              </p:cNvSpPr>
              <p:nvPr/>
            </p:nvSpPr>
            <p:spPr bwMode="auto">
              <a:xfrm>
                <a:off x="48" y="0"/>
                <a:ext cx="3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i</a:t>
                </a:r>
                <a:r>
                  <a:rPr lang="zh-CN" altLang="zh-CN" sz="3200" baseline="-25000">
                    <a:ea typeface="楷体_GB2312" pitchFamily="49" charset="-122"/>
                  </a:rPr>
                  <a:t>2</a:t>
                </a:r>
                <a:endParaRPr lang="zh-CN" altLang="zh-CN" sz="3200">
                  <a:ea typeface="楷体_GB2312" pitchFamily="49" charset="-122"/>
                </a:endParaRPr>
              </a:p>
            </p:txBody>
          </p:sp>
        </p:grpSp>
        <p:sp>
          <p:nvSpPr>
            <p:cNvPr id="5161" name="Line 41"/>
            <p:cNvSpPr>
              <a:spLocks noChangeShapeType="1"/>
            </p:cNvSpPr>
            <p:nvPr/>
          </p:nvSpPr>
          <p:spPr bwMode="auto">
            <a:xfrm>
              <a:off x="528" y="1836"/>
              <a:ext cx="0" cy="636"/>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5162" name="Text Box 42"/>
          <p:cNvSpPr txBox="1">
            <a:spLocks noChangeArrowheads="1"/>
          </p:cNvSpPr>
          <p:nvPr/>
        </p:nvSpPr>
        <p:spPr bwMode="auto">
          <a:xfrm>
            <a:off x="5402263" y="3059113"/>
            <a:ext cx="3325812"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b="1" dirty="0">
                <a:latin typeface="华文楷体" panose="02010600040101010101" pitchFamily="2" charset="-122"/>
                <a:ea typeface="华文楷体" panose="02010600040101010101" pitchFamily="2" charset="-122"/>
              </a:rPr>
              <a:t>为保证一定的输入电阻，当放大倍数大时，需增大</a:t>
            </a:r>
            <a:r>
              <a:rPr lang="zh-CN" altLang="zh-CN" sz="2800" b="1" i="1" dirty="0">
                <a:latin typeface="华文楷体" panose="02010600040101010101" pitchFamily="2" charset="-122"/>
                <a:ea typeface="华文楷体" panose="02010600040101010101" pitchFamily="2" charset="-122"/>
              </a:rPr>
              <a:t>R</a:t>
            </a:r>
            <a:r>
              <a:rPr lang="zh-CN" altLang="zh-CN" sz="2800" b="1" baseline="-25000" dirty="0">
                <a:latin typeface="华文楷体" panose="02010600040101010101" pitchFamily="2" charset="-122"/>
                <a:ea typeface="华文楷体" panose="02010600040101010101" pitchFamily="2" charset="-122"/>
              </a:rPr>
              <a:t>2</a:t>
            </a:r>
            <a:r>
              <a:rPr lang="zh-CN" altLang="zh-CN" sz="2800" b="1" dirty="0">
                <a:latin typeface="华文楷体" panose="02010600040101010101" pitchFamily="2" charset="-122"/>
                <a:ea typeface="华文楷体" panose="02010600040101010101" pitchFamily="2" charset="-122"/>
              </a:rPr>
              <a:t>，而大电阻的精度差，因此，</a:t>
            </a:r>
            <a:r>
              <a:rPr lang="zh-CN" altLang="zh-CN" sz="2800" b="1" u="sng" dirty="0">
                <a:solidFill>
                  <a:srgbClr val="0000FF"/>
                </a:solidFill>
                <a:latin typeface="华文楷体" panose="02010600040101010101" pitchFamily="2" charset="-122"/>
                <a:ea typeface="华文楷体" panose="02010600040101010101" pitchFamily="2" charset="-122"/>
              </a:rPr>
              <a:t>在放大倍数较大时，该电路结构不再适用。</a:t>
            </a:r>
            <a:endParaRPr lang="zh-CN" altLang="zh-CN" sz="2800" b="1" u="sng"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wipe(left)">
                                      <p:cBhvr>
                                        <p:cTn id="12" dur="500"/>
                                        <p:tgtEl>
                                          <p:spTgt spid="51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left)">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7">
                                            <p:txEl>
                                              <p:pRg st="0" end="0"/>
                                            </p:txEl>
                                          </p:spTgt>
                                        </p:tgtEl>
                                        <p:attrNameLst>
                                          <p:attrName>style.visibility</p:attrName>
                                        </p:attrNameLst>
                                      </p:cBhvr>
                                      <p:to>
                                        <p:strVal val="visible"/>
                                      </p:to>
                                    </p:set>
                                    <p:animEffect transition="in" filter="wipe(left)">
                                      <p:cBhvr>
                                        <p:cTn id="22" dur="500"/>
                                        <p:tgtEl>
                                          <p:spTgt spid="512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62"/>
                                        </p:tgtEl>
                                        <p:attrNameLst>
                                          <p:attrName>style.visibility</p:attrName>
                                        </p:attrNameLst>
                                      </p:cBhvr>
                                      <p:to>
                                        <p:strVal val="visible"/>
                                      </p:to>
                                    </p:set>
                                    <p:animEffect transition="in" filter="dissolve">
                                      <p:cBhvr>
                                        <p:cTn id="27" dur="500"/>
                                        <p:tgtEl>
                                          <p:spTgt spid="5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autoUpdateAnimBg="0" build="p"/>
      <p:bldP spid="5123" grpId="0" animBg="1" autoUpdateAnimBg="0" build="p"/>
      <p:bldP spid="5127" grpId="0" animBg="1" autoUpdateAnimBg="0" build="p"/>
      <p:bldP spid="5162"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3"/>
          <p:cNvSpPr>
            <a:spLocks noGrp="1"/>
          </p:cNvSpPr>
          <p:nvPr>
            <p:ph type="sldNum" sz="quarter" idx="12"/>
          </p:nvPr>
        </p:nvSpPr>
        <p:spPr/>
        <p:txBody>
          <a:bodyPr/>
          <a:lstStyle/>
          <a:p>
            <a:fld id="{0C7F7905-58AA-4701-8B1E-BFA22E61F7FF}" type="slidenum">
              <a:rPr lang="zh-CN" altLang="zh-CN"/>
            </a:fld>
            <a:endParaRPr lang="zh-CN" altLang="zh-CN"/>
          </a:p>
        </p:txBody>
      </p:sp>
      <p:sp>
        <p:nvSpPr>
          <p:cNvPr id="6146" name="Text Box 2"/>
          <p:cNvSpPr txBox="1">
            <a:spLocks noChangeArrowheads="1"/>
          </p:cNvSpPr>
          <p:nvPr/>
        </p:nvSpPr>
        <p:spPr bwMode="auto">
          <a:xfrm>
            <a:off x="4949825" y="2732088"/>
            <a:ext cx="2933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dirty="0">
                <a:solidFill>
                  <a:srgbClr val="FF0000"/>
                </a:solidFill>
                <a:latin typeface="华文楷体" panose="02010600040101010101" pitchFamily="2" charset="-122"/>
                <a:ea typeface="华文楷体" panose="02010600040101010101" pitchFamily="2" charset="-122"/>
              </a:rPr>
              <a:t>4. 共模电压</a:t>
            </a:r>
            <a:endParaRPr lang="zh-CN" altLang="zh-CN" sz="3200" dirty="0">
              <a:solidFill>
                <a:srgbClr val="FF0000"/>
              </a:solidFill>
              <a:latin typeface="华文楷体" panose="02010600040101010101" pitchFamily="2" charset="-122"/>
              <a:ea typeface="华文楷体" panose="02010600040101010101" pitchFamily="2" charset="-122"/>
            </a:endParaRPr>
          </a:p>
        </p:txBody>
      </p:sp>
      <p:graphicFrame>
        <p:nvGraphicFramePr>
          <p:cNvPr id="6147" name="Object 3"/>
          <p:cNvGraphicFramePr>
            <a:graphicFrameLocks noChangeAspect="1"/>
          </p:cNvGraphicFramePr>
          <p:nvPr/>
        </p:nvGraphicFramePr>
        <p:xfrm>
          <a:off x="5710238" y="3382963"/>
          <a:ext cx="2343150" cy="1220787"/>
        </p:xfrm>
        <a:graphic>
          <a:graphicData uri="http://schemas.openxmlformats.org/presentationml/2006/ole">
            <mc:AlternateContent xmlns:mc="http://schemas.openxmlformats.org/markup-compatibility/2006">
              <mc:Choice xmlns:v="urn:schemas-microsoft-com:vml" Requires="v">
                <p:oleObj spid="_x0000_s24577" name="" r:id="rId1" imgW="17373600" imgH="9448800" progId="Equation.3">
                  <p:embed/>
                </p:oleObj>
              </mc:Choice>
              <mc:Fallback>
                <p:oleObj name="" r:id="rId1" imgW="17373600" imgH="9448800" progId="Equation.3">
                  <p:embed/>
                  <p:pic>
                    <p:nvPicPr>
                      <p:cNvPr id="0" name="图片 24576"/>
                      <p:cNvPicPr>
                        <a:picLocks noChangeAspect="1"/>
                      </p:cNvPicPr>
                      <p:nvPr/>
                    </p:nvPicPr>
                    <p:blipFill>
                      <a:blip r:embed="rId2"/>
                      <a:stretch>
                        <a:fillRect/>
                      </a:stretch>
                    </p:blipFill>
                    <p:spPr>
                      <a:xfrm>
                        <a:off x="5710238" y="3382963"/>
                        <a:ext cx="2343150" cy="1220787"/>
                      </a:xfrm>
                      <a:prstGeom prst="rect">
                        <a:avLst/>
                      </a:prstGeom>
                      <a:noFill/>
                      <a:ln w="9525">
                        <a:noFill/>
                      </a:ln>
                    </p:spPr>
                  </p:pic>
                </p:oleObj>
              </mc:Fallback>
            </mc:AlternateContent>
          </a:graphicData>
        </a:graphic>
      </p:graphicFrame>
      <p:grpSp>
        <p:nvGrpSpPr>
          <p:cNvPr id="6148" name="Group 4"/>
          <p:cNvGrpSpPr/>
          <p:nvPr/>
        </p:nvGrpSpPr>
        <p:grpSpPr bwMode="auto">
          <a:xfrm>
            <a:off x="838200" y="2667000"/>
            <a:ext cx="3517900" cy="2835275"/>
            <a:chOff x="0" y="0"/>
            <a:chExt cx="2216" cy="1786"/>
          </a:xfrm>
        </p:grpSpPr>
        <p:sp>
          <p:nvSpPr>
            <p:cNvPr id="6149" name="Oval 5"/>
            <p:cNvSpPr>
              <a:spLocks noChangeArrowheads="1"/>
            </p:cNvSpPr>
            <p:nvPr/>
          </p:nvSpPr>
          <p:spPr bwMode="auto">
            <a:xfrm>
              <a:off x="1192" y="0"/>
              <a:ext cx="468" cy="552"/>
            </a:xfrm>
            <a:prstGeom prst="ellipse">
              <a:avLst/>
            </a:prstGeom>
            <a:noFill/>
            <a:ln w="38100"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50" name="Line 6"/>
            <p:cNvSpPr>
              <a:spLocks noChangeShapeType="1"/>
            </p:cNvSpPr>
            <p:nvPr/>
          </p:nvSpPr>
          <p:spPr bwMode="auto">
            <a:xfrm flipH="1">
              <a:off x="772" y="540"/>
              <a:ext cx="564" cy="768"/>
            </a:xfrm>
            <a:prstGeom prst="line">
              <a:avLst/>
            </a:prstGeom>
            <a:noFill/>
            <a:ln w="38100" cmpd="sng">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51" name="Oval 7"/>
            <p:cNvSpPr>
              <a:spLocks noChangeArrowheads="1"/>
            </p:cNvSpPr>
            <p:nvPr/>
          </p:nvSpPr>
          <p:spPr bwMode="auto">
            <a:xfrm>
              <a:off x="0" y="1323"/>
              <a:ext cx="2216" cy="463"/>
            </a:xfrm>
            <a:prstGeom prst="ellipse">
              <a:avLst/>
            </a:prstGeom>
            <a:noFill/>
            <a:ln w="38100"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zh-CN" altLang="zh-CN" sz="2800">
                  <a:latin typeface="楷体_GB2312" pitchFamily="49" charset="-122"/>
                  <a:ea typeface="楷体_GB2312" pitchFamily="49" charset="-122"/>
                </a:rPr>
                <a:t>电位为0，虚地</a:t>
              </a:r>
              <a:endParaRPr lang="zh-CN" altLang="zh-CN" sz="2800">
                <a:latin typeface="楷体_GB2312" pitchFamily="49" charset="-122"/>
                <a:ea typeface="楷体_GB2312" pitchFamily="49" charset="-122"/>
              </a:endParaRPr>
            </a:p>
          </p:txBody>
        </p:sp>
      </p:grpSp>
      <p:sp>
        <p:nvSpPr>
          <p:cNvPr id="6152" name="Text Box 8"/>
          <p:cNvSpPr txBox="1">
            <a:spLocks noChangeArrowheads="1"/>
          </p:cNvSpPr>
          <p:nvPr/>
        </p:nvSpPr>
        <p:spPr bwMode="auto">
          <a:xfrm>
            <a:off x="4781550" y="5030788"/>
            <a:ext cx="4076700" cy="1411287"/>
          </a:xfrm>
          <a:prstGeom prst="rect">
            <a:avLst/>
          </a:prstGeom>
          <a:noFill/>
          <a:ln w="38100" cmpd="sng">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dirty="0">
                <a:solidFill>
                  <a:srgbClr val="0000FF"/>
                </a:solidFill>
                <a:latin typeface="华文楷体" panose="02010600040101010101" pitchFamily="2" charset="-122"/>
                <a:ea typeface="华文楷体" panose="02010600040101010101" pitchFamily="2" charset="-122"/>
              </a:rPr>
              <a:t>输出电阻小；共模电压为 0；“虚地”是反相输入的特点。</a:t>
            </a:r>
            <a:endParaRPr lang="zh-CN" altLang="zh-CN" sz="2800" dirty="0">
              <a:solidFill>
                <a:srgbClr val="0000FF"/>
              </a:solidFill>
              <a:latin typeface="华文楷体" panose="02010600040101010101" pitchFamily="2" charset="-122"/>
              <a:ea typeface="华文楷体" panose="02010600040101010101" pitchFamily="2" charset="-122"/>
            </a:endParaRPr>
          </a:p>
        </p:txBody>
      </p:sp>
      <p:grpSp>
        <p:nvGrpSpPr>
          <p:cNvPr id="6153" name="Group 9"/>
          <p:cNvGrpSpPr/>
          <p:nvPr/>
        </p:nvGrpSpPr>
        <p:grpSpPr bwMode="auto">
          <a:xfrm>
            <a:off x="342900" y="1123950"/>
            <a:ext cx="4648200" cy="3933825"/>
            <a:chOff x="0" y="0"/>
            <a:chExt cx="2928" cy="2478"/>
          </a:xfrm>
        </p:grpSpPr>
        <p:sp>
          <p:nvSpPr>
            <p:cNvPr id="6154" name="Line 10"/>
            <p:cNvSpPr>
              <a:spLocks noChangeShapeType="1"/>
            </p:cNvSpPr>
            <p:nvPr/>
          </p:nvSpPr>
          <p:spPr bwMode="auto">
            <a:xfrm>
              <a:off x="528" y="1836"/>
              <a:ext cx="10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55" name="Rectangle 11"/>
            <p:cNvSpPr>
              <a:spLocks noChangeArrowheads="1"/>
            </p:cNvSpPr>
            <p:nvPr/>
          </p:nvSpPr>
          <p:spPr bwMode="auto">
            <a:xfrm>
              <a:off x="1560" y="888"/>
              <a:ext cx="864" cy="1200"/>
            </a:xfrm>
            <a:prstGeom prst="rect">
              <a:avLst/>
            </a:prstGeom>
            <a:noFill/>
            <a:ln w="381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56" name="Line 12"/>
            <p:cNvSpPr>
              <a:spLocks noChangeShapeType="1"/>
            </p:cNvSpPr>
            <p:nvPr/>
          </p:nvSpPr>
          <p:spPr bwMode="auto">
            <a:xfrm>
              <a:off x="2423" y="1476"/>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57" name="Line 13"/>
            <p:cNvSpPr>
              <a:spLocks noChangeShapeType="1"/>
            </p:cNvSpPr>
            <p:nvPr/>
          </p:nvSpPr>
          <p:spPr bwMode="auto">
            <a:xfrm>
              <a:off x="1139" y="1260"/>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58" name="Text Box 14"/>
            <p:cNvSpPr txBox="1">
              <a:spLocks noChangeArrowheads="1"/>
            </p:cNvSpPr>
            <p:nvPr/>
          </p:nvSpPr>
          <p:spPr bwMode="auto">
            <a:xfrm>
              <a:off x="1596" y="912"/>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600">
                  <a:ea typeface="楷体" panose="02010609060101010101" pitchFamily="49" charset="-122"/>
                </a:rPr>
                <a:t>_</a:t>
              </a:r>
              <a:endParaRPr lang="zh-CN" altLang="zh-CN" sz="3600" i="1">
                <a:ea typeface="楷体" panose="02010609060101010101" pitchFamily="49" charset="-122"/>
              </a:endParaRPr>
            </a:p>
          </p:txBody>
        </p:sp>
        <p:sp>
          <p:nvSpPr>
            <p:cNvPr id="6159" name="Text Box 15"/>
            <p:cNvSpPr txBox="1">
              <a:spLocks noChangeArrowheads="1"/>
            </p:cNvSpPr>
            <p:nvPr/>
          </p:nvSpPr>
          <p:spPr bwMode="auto">
            <a:xfrm>
              <a:off x="1596" y="1572"/>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600">
                  <a:ea typeface="楷体" panose="02010609060101010101" pitchFamily="49" charset="-122"/>
                </a:rPr>
                <a:t>+</a:t>
              </a:r>
              <a:endParaRPr lang="zh-CN" altLang="zh-CN" sz="3600" i="1">
                <a:ea typeface="楷体" panose="02010609060101010101" pitchFamily="49" charset="-122"/>
              </a:endParaRPr>
            </a:p>
          </p:txBody>
        </p:sp>
        <p:sp>
          <p:nvSpPr>
            <p:cNvPr id="6160" name="Text Box 16"/>
            <p:cNvSpPr txBox="1">
              <a:spLocks noChangeArrowheads="1"/>
            </p:cNvSpPr>
            <p:nvPr/>
          </p:nvSpPr>
          <p:spPr bwMode="auto">
            <a:xfrm rot="5400000">
              <a:off x="1714" y="946"/>
              <a:ext cx="3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a:ea typeface="楷体" panose="02010609060101010101" pitchFamily="49" charset="-122"/>
                  <a:sym typeface="Symbol" panose="05050102010706020507" pitchFamily="18" charset="2"/>
                </a:rPr>
                <a:t></a:t>
              </a:r>
              <a:endParaRPr lang="zh-CN" altLang="zh-CN" sz="3200" i="1">
                <a:ea typeface="楷体" panose="02010609060101010101" pitchFamily="49" charset="-122"/>
              </a:endParaRPr>
            </a:p>
          </p:txBody>
        </p:sp>
        <p:sp>
          <p:nvSpPr>
            <p:cNvPr id="6161" name="Text Box 17"/>
            <p:cNvSpPr txBox="1">
              <a:spLocks noChangeArrowheads="1"/>
            </p:cNvSpPr>
            <p:nvPr/>
          </p:nvSpPr>
          <p:spPr bwMode="auto">
            <a:xfrm>
              <a:off x="2112" y="1272"/>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600">
                  <a:ea typeface="楷体" panose="02010609060101010101" pitchFamily="49" charset="-122"/>
                </a:rPr>
                <a:t>+</a:t>
              </a:r>
              <a:endParaRPr lang="zh-CN" altLang="zh-CN" sz="3600" i="1">
                <a:ea typeface="楷体" panose="02010609060101010101" pitchFamily="49" charset="-122"/>
              </a:endParaRPr>
            </a:p>
          </p:txBody>
        </p:sp>
        <p:sp>
          <p:nvSpPr>
            <p:cNvPr id="6162" name="Oval 18"/>
            <p:cNvSpPr>
              <a:spLocks noChangeArrowheads="1"/>
            </p:cNvSpPr>
            <p:nvPr/>
          </p:nvSpPr>
          <p:spPr bwMode="auto">
            <a:xfrm>
              <a:off x="2856" y="1428"/>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63" name="Text Box 19"/>
            <p:cNvSpPr txBox="1">
              <a:spLocks noChangeArrowheads="1"/>
            </p:cNvSpPr>
            <p:nvPr/>
          </p:nvSpPr>
          <p:spPr bwMode="auto">
            <a:xfrm>
              <a:off x="1992" y="876"/>
              <a:ext cx="7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a:ea typeface="楷体_GB2312" pitchFamily="49" charset="-122"/>
                  <a:sym typeface="Symbol" panose="05050102010706020507" pitchFamily="18" charset="2"/>
                </a:rPr>
                <a:t></a:t>
              </a:r>
              <a:endParaRPr lang="zh-CN" altLang="zh-CN" sz="3200" i="1">
                <a:ea typeface="楷体_GB2312" pitchFamily="49" charset="-122"/>
              </a:endParaRPr>
            </a:p>
          </p:txBody>
        </p:sp>
        <p:sp>
          <p:nvSpPr>
            <p:cNvPr id="6164" name="Line 20"/>
            <p:cNvSpPr>
              <a:spLocks noChangeShapeType="1"/>
            </p:cNvSpPr>
            <p:nvPr/>
          </p:nvSpPr>
          <p:spPr bwMode="auto">
            <a:xfrm>
              <a:off x="1284" y="528"/>
              <a:ext cx="13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65" name="Line 21"/>
            <p:cNvSpPr>
              <a:spLocks noChangeShapeType="1"/>
            </p:cNvSpPr>
            <p:nvPr/>
          </p:nvSpPr>
          <p:spPr bwMode="auto">
            <a:xfrm flipH="1">
              <a:off x="2664" y="528"/>
              <a:ext cx="0" cy="96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166" name="Rectangle 22"/>
            <p:cNvSpPr>
              <a:spLocks noChangeArrowheads="1"/>
            </p:cNvSpPr>
            <p:nvPr/>
          </p:nvSpPr>
          <p:spPr bwMode="auto">
            <a:xfrm>
              <a:off x="1764" y="432"/>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67" name="Line 23"/>
            <p:cNvSpPr>
              <a:spLocks noChangeShapeType="1"/>
            </p:cNvSpPr>
            <p:nvPr/>
          </p:nvSpPr>
          <p:spPr bwMode="auto">
            <a:xfrm>
              <a:off x="1284" y="528"/>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168" name="Line 24"/>
            <p:cNvSpPr>
              <a:spLocks noChangeShapeType="1"/>
            </p:cNvSpPr>
            <p:nvPr/>
          </p:nvSpPr>
          <p:spPr bwMode="auto">
            <a:xfrm>
              <a:off x="414" y="1260"/>
              <a:ext cx="75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69" name="Rectangle 25"/>
            <p:cNvSpPr>
              <a:spLocks noChangeArrowheads="1"/>
            </p:cNvSpPr>
            <p:nvPr/>
          </p:nvSpPr>
          <p:spPr bwMode="auto">
            <a:xfrm>
              <a:off x="582" y="1176"/>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70" name="Oval 26"/>
            <p:cNvSpPr>
              <a:spLocks noChangeArrowheads="1"/>
            </p:cNvSpPr>
            <p:nvPr/>
          </p:nvSpPr>
          <p:spPr bwMode="auto">
            <a:xfrm>
              <a:off x="330" y="1212"/>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71" name="Line 27"/>
            <p:cNvSpPr>
              <a:spLocks noChangeShapeType="1"/>
            </p:cNvSpPr>
            <p:nvPr/>
          </p:nvSpPr>
          <p:spPr bwMode="auto">
            <a:xfrm>
              <a:off x="426" y="2478"/>
              <a:ext cx="21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72" name="Oval 28"/>
            <p:cNvSpPr>
              <a:spLocks noChangeArrowheads="1"/>
            </p:cNvSpPr>
            <p:nvPr/>
          </p:nvSpPr>
          <p:spPr bwMode="auto">
            <a:xfrm>
              <a:off x="1248" y="1212"/>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73" name="Oval 29"/>
            <p:cNvSpPr>
              <a:spLocks noChangeArrowheads="1"/>
            </p:cNvSpPr>
            <p:nvPr/>
          </p:nvSpPr>
          <p:spPr bwMode="auto">
            <a:xfrm>
              <a:off x="2628" y="1428"/>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74" name="Text Box 30"/>
            <p:cNvSpPr txBox="1">
              <a:spLocks noChangeArrowheads="1"/>
            </p:cNvSpPr>
            <p:nvPr/>
          </p:nvSpPr>
          <p:spPr bwMode="auto">
            <a:xfrm>
              <a:off x="2064" y="0"/>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R</a:t>
              </a:r>
              <a:r>
                <a:rPr lang="zh-CN" altLang="zh-CN" sz="3200" baseline="-25000">
                  <a:ea typeface="楷体_GB2312" pitchFamily="49" charset="-122"/>
                </a:rPr>
                <a:t>2</a:t>
              </a:r>
              <a:endParaRPr lang="zh-CN" altLang="zh-CN" sz="3200" i="1">
                <a:ea typeface="楷体_GB2312" pitchFamily="49" charset="-122"/>
              </a:endParaRPr>
            </a:p>
          </p:txBody>
        </p:sp>
        <p:sp>
          <p:nvSpPr>
            <p:cNvPr id="6175" name="Text Box 31"/>
            <p:cNvSpPr txBox="1">
              <a:spLocks noChangeArrowheads="1"/>
            </p:cNvSpPr>
            <p:nvPr/>
          </p:nvSpPr>
          <p:spPr bwMode="auto">
            <a:xfrm>
              <a:off x="600" y="1332"/>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R</a:t>
              </a:r>
              <a:r>
                <a:rPr lang="zh-CN" altLang="zh-CN" sz="3200" baseline="-25000">
                  <a:ea typeface="楷体_GB2312" pitchFamily="49" charset="-122"/>
                </a:rPr>
                <a:t>1</a:t>
              </a:r>
              <a:endParaRPr lang="zh-CN" altLang="zh-CN" sz="3200" i="1">
                <a:ea typeface="楷体_GB2312" pitchFamily="49" charset="-122"/>
              </a:endParaRPr>
            </a:p>
          </p:txBody>
        </p:sp>
        <p:sp>
          <p:nvSpPr>
            <p:cNvPr id="6176" name="Rectangle 32"/>
            <p:cNvSpPr>
              <a:spLocks noChangeArrowheads="1"/>
            </p:cNvSpPr>
            <p:nvPr/>
          </p:nvSpPr>
          <p:spPr bwMode="auto">
            <a:xfrm>
              <a:off x="744" y="1740"/>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77" name="Text Box 33"/>
            <p:cNvSpPr txBox="1">
              <a:spLocks noChangeArrowheads="1"/>
            </p:cNvSpPr>
            <p:nvPr/>
          </p:nvSpPr>
          <p:spPr bwMode="auto">
            <a:xfrm>
              <a:off x="828" y="1944"/>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R</a:t>
              </a:r>
              <a:r>
                <a:rPr lang="zh-CN" altLang="zh-CN" sz="3200" i="1" baseline="-25000">
                  <a:ea typeface="楷体_GB2312" pitchFamily="49" charset="-122"/>
                </a:rPr>
                <a:t>P</a:t>
              </a:r>
              <a:endParaRPr lang="zh-CN" altLang="zh-CN" sz="3200" i="1">
                <a:ea typeface="楷体_GB2312" pitchFamily="49" charset="-122"/>
              </a:endParaRPr>
            </a:p>
          </p:txBody>
        </p:sp>
        <p:sp>
          <p:nvSpPr>
            <p:cNvPr id="6178" name="Text Box 34"/>
            <p:cNvSpPr txBox="1">
              <a:spLocks noChangeArrowheads="1"/>
            </p:cNvSpPr>
            <p:nvPr/>
          </p:nvSpPr>
          <p:spPr bwMode="auto">
            <a:xfrm>
              <a:off x="0" y="996"/>
              <a:ext cx="8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u</a:t>
              </a:r>
              <a:r>
                <a:rPr lang="zh-CN" altLang="zh-CN" sz="3200" i="1" baseline="-25000">
                  <a:ea typeface="楷体_GB2312" pitchFamily="49" charset="-122"/>
                </a:rPr>
                <a:t>i</a:t>
              </a:r>
              <a:endParaRPr lang="zh-CN" altLang="zh-CN" sz="3200" i="1">
                <a:ea typeface="楷体_GB2312" pitchFamily="49" charset="-122"/>
              </a:endParaRPr>
            </a:p>
          </p:txBody>
        </p:sp>
        <p:grpSp>
          <p:nvGrpSpPr>
            <p:cNvPr id="6179" name="Group 35"/>
            <p:cNvGrpSpPr/>
            <p:nvPr/>
          </p:nvGrpSpPr>
          <p:grpSpPr bwMode="auto">
            <a:xfrm>
              <a:off x="696" y="600"/>
              <a:ext cx="396" cy="396"/>
              <a:chOff x="0" y="0"/>
              <a:chExt cx="396" cy="396"/>
            </a:xfrm>
          </p:grpSpPr>
          <p:sp>
            <p:nvSpPr>
              <p:cNvPr id="6180" name="Line 36"/>
              <p:cNvSpPr>
                <a:spLocks noChangeShapeType="1"/>
              </p:cNvSpPr>
              <p:nvPr/>
            </p:nvSpPr>
            <p:spPr bwMode="auto">
              <a:xfrm>
                <a:off x="0" y="396"/>
                <a:ext cx="396" cy="0"/>
              </a:xfrm>
              <a:prstGeom prst="line">
                <a:avLst/>
              </a:prstGeom>
              <a:noFill/>
              <a:ln w="3810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81" name="Text Box 37"/>
              <p:cNvSpPr txBox="1">
                <a:spLocks noChangeArrowheads="1"/>
              </p:cNvSpPr>
              <p:nvPr/>
            </p:nvSpPr>
            <p:spPr bwMode="auto">
              <a:xfrm>
                <a:off x="48" y="0"/>
                <a:ext cx="3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i</a:t>
                </a:r>
                <a:r>
                  <a:rPr lang="zh-CN" altLang="zh-CN" sz="3200" baseline="-25000">
                    <a:ea typeface="楷体_GB2312" pitchFamily="49" charset="-122"/>
                  </a:rPr>
                  <a:t>1</a:t>
                </a:r>
                <a:endParaRPr lang="zh-CN" altLang="zh-CN" sz="3200" i="1">
                  <a:ea typeface="楷体_GB2312" pitchFamily="49" charset="-122"/>
                </a:endParaRPr>
              </a:p>
            </p:txBody>
          </p:sp>
        </p:grpSp>
        <p:grpSp>
          <p:nvGrpSpPr>
            <p:cNvPr id="6182" name="Group 38"/>
            <p:cNvGrpSpPr/>
            <p:nvPr/>
          </p:nvGrpSpPr>
          <p:grpSpPr bwMode="auto">
            <a:xfrm>
              <a:off x="1236" y="60"/>
              <a:ext cx="396" cy="372"/>
              <a:chOff x="0" y="0"/>
              <a:chExt cx="396" cy="372"/>
            </a:xfrm>
          </p:grpSpPr>
          <p:sp>
            <p:nvSpPr>
              <p:cNvPr id="6183" name="Line 39"/>
              <p:cNvSpPr>
                <a:spLocks noChangeShapeType="1"/>
              </p:cNvSpPr>
              <p:nvPr/>
            </p:nvSpPr>
            <p:spPr bwMode="auto">
              <a:xfrm>
                <a:off x="0" y="372"/>
                <a:ext cx="396" cy="0"/>
              </a:xfrm>
              <a:prstGeom prst="line">
                <a:avLst/>
              </a:prstGeom>
              <a:noFill/>
              <a:ln w="3810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84" name="Text Box 40"/>
              <p:cNvSpPr txBox="1">
                <a:spLocks noChangeArrowheads="1"/>
              </p:cNvSpPr>
              <p:nvPr/>
            </p:nvSpPr>
            <p:spPr bwMode="auto">
              <a:xfrm>
                <a:off x="48" y="0"/>
                <a:ext cx="3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i</a:t>
                </a:r>
                <a:r>
                  <a:rPr lang="zh-CN" altLang="zh-CN" sz="3200" baseline="-25000">
                    <a:ea typeface="楷体_GB2312" pitchFamily="49" charset="-122"/>
                  </a:rPr>
                  <a:t>2</a:t>
                </a:r>
                <a:endParaRPr lang="zh-CN" altLang="zh-CN" sz="3200">
                  <a:ea typeface="楷体_GB2312" pitchFamily="49" charset="-122"/>
                </a:endParaRPr>
              </a:p>
            </p:txBody>
          </p:sp>
        </p:grpSp>
        <p:sp>
          <p:nvSpPr>
            <p:cNvPr id="6185" name="Line 41"/>
            <p:cNvSpPr>
              <a:spLocks noChangeShapeType="1"/>
            </p:cNvSpPr>
            <p:nvPr/>
          </p:nvSpPr>
          <p:spPr bwMode="auto">
            <a:xfrm>
              <a:off x="528" y="1836"/>
              <a:ext cx="0" cy="636"/>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6186" name="Text Box 42"/>
          <p:cNvSpPr txBox="1">
            <a:spLocks noChangeArrowheads="1"/>
          </p:cNvSpPr>
          <p:nvPr/>
        </p:nvSpPr>
        <p:spPr bwMode="auto">
          <a:xfrm>
            <a:off x="4918075" y="544513"/>
            <a:ext cx="3143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b="1" dirty="0">
                <a:solidFill>
                  <a:srgbClr val="FF0000"/>
                </a:solidFill>
                <a:latin typeface="华文楷体" panose="02010600040101010101" pitchFamily="2" charset="-122"/>
                <a:ea typeface="华文楷体" panose="02010600040101010101" pitchFamily="2" charset="-122"/>
              </a:rPr>
              <a:t>3. 反馈方式</a:t>
            </a:r>
            <a:endParaRPr lang="zh-CN" altLang="zh-CN" sz="3200" b="1" dirty="0">
              <a:solidFill>
                <a:srgbClr val="FF0000"/>
              </a:solidFill>
              <a:latin typeface="华文楷体" panose="02010600040101010101" pitchFamily="2" charset="-122"/>
              <a:ea typeface="华文楷体" panose="02010600040101010101" pitchFamily="2" charset="-122"/>
            </a:endParaRPr>
          </a:p>
        </p:txBody>
      </p:sp>
      <p:sp>
        <p:nvSpPr>
          <p:cNvPr id="6187" name="Text Box 43"/>
          <p:cNvSpPr txBox="1">
            <a:spLocks noChangeArrowheads="1"/>
          </p:cNvSpPr>
          <p:nvPr/>
        </p:nvSpPr>
        <p:spPr bwMode="auto">
          <a:xfrm>
            <a:off x="5434013" y="1304925"/>
            <a:ext cx="325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dirty="0">
                <a:latin typeface="华文楷体" panose="02010600040101010101" pitchFamily="2" charset="-122"/>
                <a:ea typeface="华文楷体" panose="02010600040101010101" pitchFamily="2" charset="-122"/>
              </a:rPr>
              <a:t>电压并联负反馈</a:t>
            </a:r>
            <a:endParaRPr lang="zh-CN" altLang="zh-CN" sz="2800" dirty="0">
              <a:latin typeface="华文楷体" panose="02010600040101010101" pitchFamily="2" charset="-122"/>
              <a:ea typeface="华文楷体" panose="02010600040101010101" pitchFamily="2" charset="-122"/>
            </a:endParaRPr>
          </a:p>
        </p:txBody>
      </p:sp>
      <p:sp>
        <p:nvSpPr>
          <p:cNvPr id="6188" name="Text Box 44"/>
          <p:cNvSpPr txBox="1">
            <a:spLocks noChangeArrowheads="1"/>
          </p:cNvSpPr>
          <p:nvPr/>
        </p:nvSpPr>
        <p:spPr bwMode="auto">
          <a:xfrm>
            <a:off x="5472113" y="1914525"/>
            <a:ext cx="3048000"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60000"/>
              </a:lnSpc>
              <a:spcBef>
                <a:spcPct val="50000"/>
              </a:spcBef>
            </a:pPr>
            <a:r>
              <a:rPr lang="zh-CN" altLang="zh-CN" sz="2800" dirty="0">
                <a:latin typeface="华文楷体" panose="02010600040101010101" pitchFamily="2" charset="-122"/>
                <a:ea typeface="华文楷体" panose="02010600040101010101" pitchFamily="2" charset="-122"/>
              </a:rPr>
              <a:t>输出电阻很小，</a:t>
            </a:r>
            <a:endParaRPr lang="zh-CN" altLang="zh-CN" sz="2800" dirty="0">
              <a:latin typeface="华文楷体" panose="02010600040101010101" pitchFamily="2" charset="-122"/>
              <a:ea typeface="华文楷体" panose="02010600040101010101" pitchFamily="2" charset="-122"/>
            </a:endParaRPr>
          </a:p>
          <a:p>
            <a:pPr algn="l">
              <a:lnSpc>
                <a:spcPct val="60000"/>
              </a:lnSpc>
              <a:spcBef>
                <a:spcPct val="50000"/>
              </a:spcBef>
            </a:pPr>
            <a:r>
              <a:rPr lang="zh-CN" altLang="zh-CN" sz="2800" dirty="0">
                <a:latin typeface="华文楷体" panose="02010600040101010101" pitchFamily="2" charset="-122"/>
                <a:ea typeface="华文楷体" panose="02010600040101010101" pitchFamily="2" charset="-122"/>
              </a:rPr>
              <a:t>输入电阻也不大。</a:t>
            </a:r>
            <a:endParaRPr lang="zh-CN" altLang="zh-CN" sz="28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86">
                                            <p:txEl>
                                              <p:pRg st="0" end="0"/>
                                            </p:txEl>
                                          </p:spTgt>
                                        </p:tgtEl>
                                        <p:attrNameLst>
                                          <p:attrName>style.visibility</p:attrName>
                                        </p:attrNameLst>
                                      </p:cBhvr>
                                      <p:to>
                                        <p:strVal val="visible"/>
                                      </p:to>
                                    </p:set>
                                    <p:animEffect transition="in" filter="wipe(left)">
                                      <p:cBhvr>
                                        <p:cTn id="7" dur="500"/>
                                        <p:tgtEl>
                                          <p:spTgt spid="6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87">
                                            <p:txEl>
                                              <p:pRg st="0" end="0"/>
                                            </p:txEl>
                                          </p:spTgt>
                                        </p:tgtEl>
                                        <p:attrNameLst>
                                          <p:attrName>style.visibility</p:attrName>
                                        </p:attrNameLst>
                                      </p:cBhvr>
                                      <p:to>
                                        <p:strVal val="visible"/>
                                      </p:to>
                                    </p:set>
                                    <p:animEffect transition="in" filter="wipe(left)">
                                      <p:cBhvr>
                                        <p:cTn id="12" dur="500"/>
                                        <p:tgtEl>
                                          <p:spTgt spid="61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88">
                                            <p:txEl>
                                              <p:pRg st="0" end="0"/>
                                            </p:txEl>
                                          </p:spTgt>
                                        </p:tgtEl>
                                        <p:attrNameLst>
                                          <p:attrName>style.visibility</p:attrName>
                                        </p:attrNameLst>
                                      </p:cBhvr>
                                      <p:to>
                                        <p:strVal val="visible"/>
                                      </p:to>
                                    </p:set>
                                    <p:animEffect transition="in" filter="wipe(left)">
                                      <p:cBhvr>
                                        <p:cTn id="17" dur="500"/>
                                        <p:tgtEl>
                                          <p:spTgt spid="618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88">
                                            <p:txEl>
                                              <p:pRg st="1" end="1"/>
                                            </p:txEl>
                                          </p:spTgt>
                                        </p:tgtEl>
                                        <p:attrNameLst>
                                          <p:attrName>style.visibility</p:attrName>
                                        </p:attrNameLst>
                                      </p:cBhvr>
                                      <p:to>
                                        <p:strVal val="visible"/>
                                      </p:to>
                                    </p:set>
                                    <p:animEffect transition="in" filter="wipe(left)">
                                      <p:cBhvr>
                                        <p:cTn id="22" dur="500"/>
                                        <p:tgtEl>
                                          <p:spTgt spid="618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6">
                                            <p:txEl>
                                              <p:pRg st="0" end="0"/>
                                            </p:txEl>
                                          </p:spTgt>
                                        </p:tgtEl>
                                        <p:attrNameLst>
                                          <p:attrName>style.visibility</p:attrName>
                                        </p:attrNameLst>
                                      </p:cBhvr>
                                      <p:to>
                                        <p:strVal val="visible"/>
                                      </p:to>
                                    </p:set>
                                    <p:animEffect transition="in" filter="wipe(left)">
                                      <p:cBhvr>
                                        <p:cTn id="27" dur="500"/>
                                        <p:tgtEl>
                                          <p:spTgt spid="614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7"/>
                                        </p:tgtEl>
                                        <p:attrNameLst>
                                          <p:attrName>style.visibility</p:attrName>
                                        </p:attrNameLst>
                                      </p:cBhvr>
                                      <p:to>
                                        <p:strVal val="visible"/>
                                      </p:to>
                                    </p:set>
                                    <p:animEffect transition="in" filter="wipe(left)">
                                      <p:cBhvr>
                                        <p:cTn id="32" dur="500"/>
                                        <p:tgtEl>
                                          <p:spTgt spid="61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48"/>
                                        </p:tgtEl>
                                        <p:attrNameLst>
                                          <p:attrName>style.visibility</p:attrName>
                                        </p:attrNameLst>
                                      </p:cBhvr>
                                      <p:to>
                                        <p:strVal val="visible"/>
                                      </p:to>
                                    </p:set>
                                    <p:animEffect transition="in" filter="wipe(left)">
                                      <p:cBhvr>
                                        <p:cTn id="37" dur="500"/>
                                        <p:tgtEl>
                                          <p:spTgt spid="61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52"/>
                                        </p:tgtEl>
                                        <p:attrNameLst>
                                          <p:attrName>style.visibility</p:attrName>
                                        </p:attrNameLst>
                                      </p:cBhvr>
                                      <p:to>
                                        <p:strVal val="visible"/>
                                      </p:to>
                                    </p:set>
                                    <p:animEffect transition="in" filter="wipe(left)">
                                      <p:cBhvr>
                                        <p:cTn id="42"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autoUpdateAnimBg="0" build="p"/>
      <p:bldP spid="6152" grpId="0" animBg="1" autoUpdateAnimBg="0"/>
      <p:bldP spid="6186" grpId="0" animBg="1" autoUpdateAnimBg="0" build="p"/>
      <p:bldP spid="6187" grpId="0" animBg="1" autoUpdateAnimBg="0" build="p"/>
      <p:bldP spid="6188" grpId="0" animBg="1"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
          <p:cNvSpPr>
            <a:spLocks noChangeArrowheads="1"/>
          </p:cNvSpPr>
          <p:nvPr/>
        </p:nvSpPr>
        <p:spPr bwMode="auto">
          <a:xfrm>
            <a:off x="323850" y="3679825"/>
            <a:ext cx="8281988" cy="1082675"/>
          </a:xfrm>
          <a:prstGeom prst="rect">
            <a:avLst/>
          </a:prstGeom>
          <a:noFill/>
          <a:ln w="9525">
            <a:noFill/>
            <a:miter lim="800000"/>
          </a:ln>
        </p:spPr>
        <p:txBody>
          <a:bodyPr>
            <a:spAutoFit/>
          </a:bodyPr>
          <a:lstStyle/>
          <a:p>
            <a:pPr algn="just">
              <a:lnSpc>
                <a:spcPct val="115000"/>
              </a:lnSpc>
              <a:spcBef>
                <a:spcPct val="50000"/>
              </a:spcBef>
            </a:pPr>
            <a:r>
              <a:rPr lang="en-US" altLang="zh-CN" sz="2800" b="1">
                <a:solidFill>
                  <a:srgbClr val="FF3300"/>
                </a:solidFill>
                <a:latin typeface="华文楷体" panose="02010600040101010101" pitchFamily="2" charset="-122"/>
                <a:ea typeface="华文楷体" panose="02010600040101010101" pitchFamily="2" charset="-122"/>
              </a:rPr>
              <a:t>2.</a:t>
            </a:r>
            <a:r>
              <a:rPr lang="zh-CN" altLang="en-US" sz="2800" b="1">
                <a:solidFill>
                  <a:srgbClr val="FF3300"/>
                </a:solidFill>
                <a:latin typeface="华文楷体" panose="02010600040101010101" pitchFamily="2" charset="-122"/>
                <a:ea typeface="华文楷体" panose="02010600040101010101" pitchFamily="2" charset="-122"/>
              </a:rPr>
              <a:t>产生零漂的原因</a:t>
            </a:r>
            <a:r>
              <a:rPr lang="zh-CN" altLang="en-US" sz="2800" b="1">
                <a:solidFill>
                  <a:srgbClr val="9900CC"/>
                </a:solidFill>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电源电压波动、管子参数随环境 温度变化。其中，</a:t>
            </a:r>
            <a:r>
              <a:rPr lang="zh-CN" altLang="en-US" sz="2800" b="1">
                <a:solidFill>
                  <a:srgbClr val="FF0000"/>
                </a:solidFill>
                <a:latin typeface="华文楷体" panose="02010600040101010101" pitchFamily="2" charset="-122"/>
                <a:ea typeface="华文楷体" panose="02010600040101010101" pitchFamily="2" charset="-122"/>
              </a:rPr>
              <a:t>温度变化</a:t>
            </a:r>
            <a:r>
              <a:rPr lang="zh-CN" altLang="en-US" sz="2800" b="1">
                <a:latin typeface="华文楷体" panose="02010600040101010101" pitchFamily="2" charset="-122"/>
                <a:ea typeface="华文楷体" panose="02010600040101010101" pitchFamily="2" charset="-122"/>
              </a:rPr>
              <a:t>是主要因素。</a:t>
            </a:r>
            <a:endParaRPr lang="zh-CN" altLang="en-US" sz="2800" b="1">
              <a:solidFill>
                <a:srgbClr val="FF0000"/>
              </a:solidFill>
              <a:latin typeface="华文楷体" panose="02010600040101010101" pitchFamily="2" charset="-122"/>
              <a:ea typeface="华文楷体" panose="02010600040101010101" pitchFamily="2" charset="-122"/>
            </a:endParaRPr>
          </a:p>
        </p:txBody>
      </p:sp>
      <p:graphicFrame>
        <p:nvGraphicFramePr>
          <p:cNvPr id="84995" name="Object 2"/>
          <p:cNvGraphicFramePr>
            <a:graphicFrameLocks noChangeAspect="1"/>
          </p:cNvGraphicFramePr>
          <p:nvPr/>
        </p:nvGraphicFramePr>
        <p:xfrm>
          <a:off x="577850" y="731838"/>
          <a:ext cx="7772400" cy="2384425"/>
        </p:xfrm>
        <a:graphic>
          <a:graphicData uri="http://schemas.openxmlformats.org/presentationml/2006/ole">
            <mc:AlternateContent xmlns:mc="http://schemas.openxmlformats.org/markup-compatibility/2006">
              <mc:Choice xmlns:v="urn:schemas-microsoft-com:vml" Requires="v">
                <p:oleObj spid="_x0000_s1025" name="Photo Editor 照片" r:id="rId1" imgW="24212550" imgH="7429500" progId="">
                  <p:embed/>
                </p:oleObj>
              </mc:Choice>
              <mc:Fallback>
                <p:oleObj name="Photo Editor 照片" r:id="rId1" imgW="24212550" imgH="7429500" progId="">
                  <p:embed/>
                  <p:pic>
                    <p:nvPicPr>
                      <p:cNvPr id="0" name="Object 2"/>
                      <p:cNvPicPr>
                        <a:picLocks noChangeAspect="1"/>
                      </p:cNvPicPr>
                      <p:nvPr/>
                    </p:nvPicPr>
                    <p:blipFill>
                      <a:blip r:embed="rId2"/>
                      <a:stretch>
                        <a:fillRect/>
                      </a:stretch>
                    </p:blipFill>
                    <p:spPr>
                      <a:xfrm>
                        <a:off x="577850" y="731838"/>
                        <a:ext cx="7772400" cy="2384425"/>
                      </a:xfrm>
                      <a:prstGeom prst="rect">
                        <a:avLst/>
                      </a:prstGeom>
                      <a:noFill/>
                      <a:ln w="9525">
                        <a:noFill/>
                      </a:ln>
                    </p:spPr>
                  </p:pic>
                </p:oleObj>
              </mc:Fallback>
            </mc:AlternateContent>
          </a:graphicData>
        </a:graphic>
      </p:graphicFrame>
      <p:sp>
        <p:nvSpPr>
          <p:cNvPr id="84996" name="TextBox 6"/>
          <p:cNvSpPr txBox="1">
            <a:spLocks noChangeArrowheads="1"/>
          </p:cNvSpPr>
          <p:nvPr/>
        </p:nvSpPr>
        <p:spPr bwMode="auto">
          <a:xfrm>
            <a:off x="250825" y="5229225"/>
            <a:ext cx="8355013" cy="952500"/>
          </a:xfrm>
          <a:prstGeom prst="rect">
            <a:avLst/>
          </a:prstGeom>
          <a:noFill/>
          <a:ln w="9525">
            <a:noFill/>
            <a:miter lim="800000"/>
          </a:ln>
        </p:spPr>
        <p:txBody>
          <a:bodyPr>
            <a:spAutoFit/>
          </a:bodyPr>
          <a:lstStyle/>
          <a:p>
            <a:r>
              <a:rPr lang="en-US" altLang="zh-CN" sz="2800" b="1">
                <a:solidFill>
                  <a:srgbClr val="FF0000"/>
                </a:solidFill>
                <a:latin typeface="华文楷体" panose="02010600040101010101" pitchFamily="2" charset="-122"/>
                <a:ea typeface="华文楷体" panose="02010600040101010101" pitchFamily="2" charset="-122"/>
              </a:rPr>
              <a:t>3.</a:t>
            </a:r>
            <a:r>
              <a:rPr lang="zh-CN" altLang="en-US" sz="2800" b="1">
                <a:solidFill>
                  <a:srgbClr val="FF0000"/>
                </a:solidFill>
                <a:latin typeface="华文楷体" panose="02010600040101010101" pitchFamily="2" charset="-122"/>
                <a:ea typeface="华文楷体" panose="02010600040101010101" pitchFamily="2" charset="-122"/>
              </a:rPr>
              <a:t>零漂的危害</a:t>
            </a:r>
            <a:r>
              <a:rPr lang="zh-CN" altLang="en-US" sz="2800">
                <a:solidFill>
                  <a:srgbClr val="FF0000"/>
                </a:solidFill>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严重时漂移电压和真正被放大的电压无法分辨</a:t>
            </a:r>
            <a:endParaRPr lang="zh-CN" altLang="en-US" sz="2800" b="1">
              <a:latin typeface="华文楷体" panose="02010600040101010101" pitchFamily="2" charset="-122"/>
              <a:ea typeface="华文楷体" panose="02010600040101010101" pitchFamily="2" charset="-122"/>
            </a:endParaRPr>
          </a:p>
        </p:txBody>
      </p:sp>
      <p:pic>
        <p:nvPicPr>
          <p:cNvPr id="84997" name="Picture 6"/>
          <p:cNvPicPr>
            <a:picLocks noChangeAspect="1" noChangeArrowheads="1"/>
          </p:cNvPicPr>
          <p:nvPr/>
        </p:nvPicPr>
        <p:blipFill>
          <a:blip r:embed="rId3" cstate="print"/>
          <a:srcRect/>
          <a:stretch>
            <a:fillRect/>
          </a:stretch>
        </p:blipFill>
        <p:spPr bwMode="auto">
          <a:xfrm>
            <a:off x="7956550" y="5661025"/>
            <a:ext cx="1187450" cy="118903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D3F3B6EF-71EE-4F0B-82DE-40646354909E}" type="slidenum">
              <a:rPr lang="zh-CN" altLang="zh-CN"/>
            </a:fld>
            <a:endParaRPr lang="zh-CN" altLang="zh-CN"/>
          </a:p>
        </p:txBody>
      </p:sp>
      <p:sp>
        <p:nvSpPr>
          <p:cNvPr id="7170" name="Text Box 2"/>
          <p:cNvSpPr txBox="1">
            <a:spLocks noChangeArrowheads="1"/>
          </p:cNvSpPr>
          <p:nvPr/>
        </p:nvSpPr>
        <p:spPr bwMode="auto">
          <a:xfrm>
            <a:off x="415925" y="365125"/>
            <a:ext cx="8013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b="1" u="sng" dirty="0">
                <a:solidFill>
                  <a:srgbClr val="0000FF"/>
                </a:solidFill>
                <a:latin typeface="华文楷体" panose="02010600040101010101" pitchFamily="2" charset="-122"/>
                <a:ea typeface="华文楷体" panose="02010600040101010101" pitchFamily="2" charset="-122"/>
              </a:rPr>
              <a:t>反相比例电路的特点：</a:t>
            </a:r>
            <a:endParaRPr lang="zh-CN" altLang="zh-CN" sz="2800" b="1" u="sng" dirty="0">
              <a:solidFill>
                <a:srgbClr val="0000FF"/>
              </a:solidFill>
              <a:latin typeface="华文楷体" panose="02010600040101010101" pitchFamily="2" charset="-122"/>
              <a:ea typeface="华文楷体" panose="02010600040101010101" pitchFamily="2" charset="-122"/>
            </a:endParaRPr>
          </a:p>
        </p:txBody>
      </p:sp>
      <p:sp>
        <p:nvSpPr>
          <p:cNvPr id="7171" name="Text Box 3"/>
          <p:cNvSpPr txBox="1">
            <a:spLocks noChangeArrowheads="1"/>
          </p:cNvSpPr>
          <p:nvPr/>
        </p:nvSpPr>
        <p:spPr bwMode="auto">
          <a:xfrm>
            <a:off x="765175" y="1181100"/>
            <a:ext cx="7680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84175" indent="-384175" algn="l">
              <a:defRPr sz="2400">
                <a:solidFill>
                  <a:schemeClr val="tx1"/>
                </a:solidFill>
                <a:latin typeface="Times New Roman" panose="02020603050405020304" pitchFamily="18" charset="0"/>
                <a:ea typeface="宋体" panose="02010600030101010101" pitchFamily="2" charset="-122"/>
              </a:defRPr>
            </a:lvl1pPr>
            <a:lvl2pPr marL="574675"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1" dirty="0">
                <a:latin typeface="华文楷体" panose="02010600040101010101" pitchFamily="2" charset="-122"/>
                <a:ea typeface="华文楷体" panose="02010600040101010101" pitchFamily="2" charset="-122"/>
              </a:rPr>
              <a:t>1. 共模输入电压为0，因此对运放的共模抑制比要求低。</a:t>
            </a:r>
            <a:endParaRPr lang="zh-CN" altLang="zh-CN" sz="2800" b="1" dirty="0">
              <a:latin typeface="华文楷体" panose="02010600040101010101" pitchFamily="2" charset="-122"/>
              <a:ea typeface="华文楷体" panose="02010600040101010101" pitchFamily="2" charset="-122"/>
            </a:endParaRPr>
          </a:p>
        </p:txBody>
      </p:sp>
      <p:sp>
        <p:nvSpPr>
          <p:cNvPr id="7172" name="Text Box 4"/>
          <p:cNvSpPr txBox="1">
            <a:spLocks noChangeArrowheads="1"/>
          </p:cNvSpPr>
          <p:nvPr/>
        </p:nvSpPr>
        <p:spPr bwMode="auto">
          <a:xfrm>
            <a:off x="768350" y="2230438"/>
            <a:ext cx="7680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84175" indent="-384175" algn="l">
              <a:defRPr sz="2400">
                <a:solidFill>
                  <a:schemeClr val="tx1"/>
                </a:solidFill>
                <a:latin typeface="Times New Roman" panose="02020603050405020304" pitchFamily="18" charset="0"/>
                <a:ea typeface="宋体" panose="02010600030101010101" pitchFamily="2" charset="-122"/>
              </a:defRPr>
            </a:lvl1pPr>
            <a:lvl2pPr marL="574675"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1" dirty="0">
                <a:latin typeface="华文楷体" panose="02010600040101010101" pitchFamily="2" charset="-122"/>
                <a:ea typeface="华文楷体" panose="02010600040101010101" pitchFamily="2" charset="-122"/>
              </a:rPr>
              <a:t>2. 由于电压负反馈的作用，输出电阻小，可认为是0，因此带负载能力强。接近恒压源。</a:t>
            </a:r>
            <a:endParaRPr lang="zh-CN" altLang="zh-CN" sz="2800" b="1" dirty="0">
              <a:latin typeface="华文楷体" panose="02010600040101010101" pitchFamily="2" charset="-122"/>
              <a:ea typeface="华文楷体" panose="02010600040101010101" pitchFamily="2" charset="-122"/>
            </a:endParaRPr>
          </a:p>
        </p:txBody>
      </p:sp>
      <p:sp>
        <p:nvSpPr>
          <p:cNvPr id="7173" name="Text Box 5"/>
          <p:cNvSpPr txBox="1">
            <a:spLocks noChangeArrowheads="1"/>
          </p:cNvSpPr>
          <p:nvPr/>
        </p:nvSpPr>
        <p:spPr bwMode="auto">
          <a:xfrm>
            <a:off x="773113" y="3290888"/>
            <a:ext cx="7680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84175" indent="-384175" algn="l">
              <a:defRPr sz="2400">
                <a:solidFill>
                  <a:schemeClr val="tx1"/>
                </a:solidFill>
                <a:latin typeface="Times New Roman" panose="02020603050405020304" pitchFamily="18" charset="0"/>
                <a:ea typeface="宋体" panose="02010600030101010101" pitchFamily="2" charset="-122"/>
              </a:defRPr>
            </a:lvl1pPr>
            <a:lvl2pPr marL="574675"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1" dirty="0">
                <a:latin typeface="华文楷体" panose="02010600040101010101" pitchFamily="2" charset="-122"/>
                <a:ea typeface="华文楷体" panose="02010600040101010101" pitchFamily="2" charset="-122"/>
              </a:rPr>
              <a:t>3. 由于并联负反馈的作用，输入电阻小，因此从信号源取的电流较大。对信号源要求较高。</a:t>
            </a:r>
            <a:endParaRPr lang="zh-CN" altLang="zh-CN" sz="2800" b="1" dirty="0">
              <a:latin typeface="华文楷体" panose="02010600040101010101" pitchFamily="2" charset="-122"/>
              <a:ea typeface="华文楷体" panose="02010600040101010101" pitchFamily="2" charset="-122"/>
            </a:endParaRPr>
          </a:p>
        </p:txBody>
      </p:sp>
      <p:sp>
        <p:nvSpPr>
          <p:cNvPr id="7174" name="Text Box 6"/>
          <p:cNvSpPr txBox="1">
            <a:spLocks noChangeArrowheads="1"/>
          </p:cNvSpPr>
          <p:nvPr/>
        </p:nvSpPr>
        <p:spPr bwMode="auto">
          <a:xfrm>
            <a:off x="773113" y="5036344"/>
            <a:ext cx="7680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84175" indent="-384175" algn="l">
              <a:defRPr sz="2400">
                <a:solidFill>
                  <a:schemeClr val="tx1"/>
                </a:solidFill>
                <a:latin typeface="Times New Roman" panose="02020603050405020304" pitchFamily="18" charset="0"/>
                <a:ea typeface="宋体" panose="02010600030101010101" pitchFamily="2" charset="-122"/>
              </a:defRPr>
            </a:lvl1pPr>
            <a:lvl2pPr marL="574675"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1" dirty="0">
                <a:latin typeface="华文楷体" panose="02010600040101010101" pitchFamily="2" charset="-122"/>
                <a:ea typeface="华文楷体" panose="02010600040101010101" pitchFamily="2" charset="-122"/>
              </a:rPr>
              <a:t>5. 在放大倍数较大时，该电路结构不再适用 。</a:t>
            </a:r>
            <a:endParaRPr lang="zh-CN" altLang="zh-CN" sz="2800" b="1" dirty="0">
              <a:latin typeface="华文楷体" panose="02010600040101010101" pitchFamily="2" charset="-122"/>
              <a:ea typeface="华文楷体" panose="02010600040101010101" pitchFamily="2" charset="-122"/>
            </a:endParaRPr>
          </a:p>
        </p:txBody>
      </p:sp>
      <p:sp>
        <p:nvSpPr>
          <p:cNvPr id="7175" name="Text Box 7"/>
          <p:cNvSpPr txBox="1">
            <a:spLocks noChangeArrowheads="1"/>
          </p:cNvSpPr>
          <p:nvPr/>
        </p:nvSpPr>
        <p:spPr bwMode="auto">
          <a:xfrm>
            <a:off x="773113" y="4384209"/>
            <a:ext cx="33313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384175" indent="-384175">
              <a:spcBef>
                <a:spcPct val="50000"/>
              </a:spcBef>
            </a:pPr>
            <a:r>
              <a:rPr lang="zh-CN" altLang="zh-CN" sz="2800" b="1" dirty="0">
                <a:latin typeface="华文楷体" panose="02010600040101010101" pitchFamily="2" charset="-122"/>
                <a:ea typeface="华文楷体" panose="02010600040101010101" pitchFamily="2" charset="-122"/>
              </a:rPr>
              <a:t>4.输入和输出反相。</a:t>
            </a:r>
            <a:endParaRPr lang="zh-CN" altLang="zh-CN" sz="28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wipe(left)">
                                      <p:cBhvr>
                                        <p:cTn id="17" dur="500"/>
                                        <p:tgtEl>
                                          <p:spTgt spid="717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175"/>
                                        </p:tgtEl>
                                        <p:attrNameLst>
                                          <p:attrName>style.visibility</p:attrName>
                                        </p:attrNameLst>
                                      </p:cBhvr>
                                      <p:to>
                                        <p:strVal val="visible"/>
                                      </p:to>
                                    </p:set>
                                    <p:anim calcmode="lin" valueType="num">
                                      <p:cBhvr additive="base">
                                        <p:cTn id="22" dur="500" fill="hold"/>
                                        <p:tgtEl>
                                          <p:spTgt spid="7175"/>
                                        </p:tgtEl>
                                        <p:attrNameLst>
                                          <p:attrName>ppt_x</p:attrName>
                                        </p:attrNameLst>
                                      </p:cBhvr>
                                      <p:tavLst>
                                        <p:tav tm="0">
                                          <p:val>
                                            <p:strVal val="#ppt_x"/>
                                          </p:val>
                                        </p:tav>
                                        <p:tav tm="100000">
                                          <p:val>
                                            <p:strVal val="#ppt_x"/>
                                          </p:val>
                                        </p:tav>
                                      </p:tavLst>
                                    </p:anim>
                                    <p:anim calcmode="lin" valueType="num">
                                      <p:cBhvr additive="base">
                                        <p:cTn id="23"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174"/>
                                        </p:tgtEl>
                                        <p:attrNameLst>
                                          <p:attrName>style.visibility</p:attrName>
                                        </p:attrNameLst>
                                      </p:cBhvr>
                                      <p:to>
                                        <p:strVal val="visible"/>
                                      </p:to>
                                    </p:set>
                                    <p:animEffect transition="in" filter="wipe(left)">
                                      <p:cBhvr>
                                        <p:cTn id="28"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autoUpdateAnimBg="0"/>
      <p:bldP spid="7172" grpId="0" animBg="1" autoUpdateAnimBg="0"/>
      <p:bldP spid="7173" grpId="0" animBg="1" autoUpdateAnimBg="0"/>
      <p:bldP spid="7174" grpId="0" animBg="1" autoUpdateAnimBg="0"/>
      <p:bldP spid="717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2"/>
          </p:nvPr>
        </p:nvSpPr>
        <p:spPr/>
        <p:txBody>
          <a:bodyPr/>
          <a:lstStyle/>
          <a:p>
            <a:fld id="{FFC51DCD-F40C-46BA-BFF1-4F0899D3CEE8}" type="slidenum">
              <a:rPr lang="zh-CN" altLang="zh-CN"/>
            </a:fld>
            <a:endParaRPr lang="zh-CN" altLang="zh-CN"/>
          </a:p>
        </p:txBody>
      </p:sp>
      <p:sp>
        <p:nvSpPr>
          <p:cNvPr id="8194" name="Text Box 2"/>
          <p:cNvSpPr txBox="1">
            <a:spLocks noChangeArrowheads="1"/>
          </p:cNvSpPr>
          <p:nvPr/>
        </p:nvSpPr>
        <p:spPr bwMode="auto">
          <a:xfrm>
            <a:off x="300038" y="222250"/>
            <a:ext cx="6838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b="1" dirty="0">
                <a:solidFill>
                  <a:srgbClr val="800000"/>
                </a:solidFill>
                <a:latin typeface="华文楷体" panose="02010600040101010101" pitchFamily="2" charset="-122"/>
                <a:ea typeface="华文楷体" panose="02010600040101010101" pitchFamily="2" charset="-122"/>
              </a:rPr>
              <a:t>二、同相比例运算电路</a:t>
            </a:r>
            <a:endParaRPr lang="zh-CN" altLang="zh-CN" sz="3200" b="1" dirty="0">
              <a:solidFill>
                <a:srgbClr val="800000"/>
              </a:solidFill>
              <a:latin typeface="华文楷体" panose="02010600040101010101" pitchFamily="2" charset="-122"/>
              <a:ea typeface="华文楷体" panose="02010600040101010101" pitchFamily="2" charset="-122"/>
            </a:endParaRPr>
          </a:p>
        </p:txBody>
      </p:sp>
      <p:grpSp>
        <p:nvGrpSpPr>
          <p:cNvPr id="8195" name="Group 3"/>
          <p:cNvGrpSpPr/>
          <p:nvPr/>
        </p:nvGrpSpPr>
        <p:grpSpPr bwMode="auto">
          <a:xfrm>
            <a:off x="0" y="857250"/>
            <a:ext cx="5124450" cy="3605213"/>
            <a:chOff x="0" y="0"/>
            <a:chExt cx="3228" cy="2271"/>
          </a:xfrm>
        </p:grpSpPr>
        <p:grpSp>
          <p:nvGrpSpPr>
            <p:cNvPr id="8196" name="Group 4"/>
            <p:cNvGrpSpPr/>
            <p:nvPr/>
          </p:nvGrpSpPr>
          <p:grpSpPr bwMode="auto">
            <a:xfrm>
              <a:off x="0" y="0"/>
              <a:ext cx="2832" cy="2271"/>
              <a:chOff x="0" y="0"/>
              <a:chExt cx="2832" cy="2271"/>
            </a:xfrm>
          </p:grpSpPr>
          <p:sp>
            <p:nvSpPr>
              <p:cNvPr id="8197" name="Rectangle 5"/>
              <p:cNvSpPr>
                <a:spLocks noChangeArrowheads="1"/>
              </p:cNvSpPr>
              <p:nvPr/>
            </p:nvSpPr>
            <p:spPr bwMode="auto">
              <a:xfrm>
                <a:off x="1464" y="888"/>
                <a:ext cx="864" cy="1200"/>
              </a:xfrm>
              <a:prstGeom prst="rect">
                <a:avLst/>
              </a:prstGeom>
              <a:noFill/>
              <a:ln w="381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98" name="Line 6"/>
              <p:cNvSpPr>
                <a:spLocks noChangeShapeType="1"/>
              </p:cNvSpPr>
              <p:nvPr/>
            </p:nvSpPr>
            <p:spPr bwMode="auto">
              <a:xfrm>
                <a:off x="2327" y="1476"/>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99" name="Line 7"/>
              <p:cNvSpPr>
                <a:spLocks noChangeShapeType="1"/>
              </p:cNvSpPr>
              <p:nvPr/>
            </p:nvSpPr>
            <p:spPr bwMode="auto">
              <a:xfrm>
                <a:off x="431" y="1812"/>
                <a:ext cx="1032" cy="1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00" name="Line 8"/>
              <p:cNvSpPr>
                <a:spLocks noChangeShapeType="1"/>
              </p:cNvSpPr>
              <p:nvPr/>
            </p:nvSpPr>
            <p:spPr bwMode="auto">
              <a:xfrm>
                <a:off x="1043" y="1260"/>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01" name="Text Box 9"/>
              <p:cNvSpPr txBox="1">
                <a:spLocks noChangeArrowheads="1"/>
              </p:cNvSpPr>
              <p:nvPr/>
            </p:nvSpPr>
            <p:spPr bwMode="auto">
              <a:xfrm>
                <a:off x="1500" y="91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_</a:t>
                </a:r>
                <a:endParaRPr lang="zh-CN" altLang="zh-CN" sz="2800">
                  <a:ea typeface="楷体" panose="02010609060101010101" pitchFamily="49" charset="-122"/>
                </a:endParaRPr>
              </a:p>
            </p:txBody>
          </p:sp>
          <p:sp>
            <p:nvSpPr>
              <p:cNvPr id="8202" name="Text Box 10"/>
              <p:cNvSpPr txBox="1">
                <a:spLocks noChangeArrowheads="1"/>
              </p:cNvSpPr>
              <p:nvPr/>
            </p:nvSpPr>
            <p:spPr bwMode="auto">
              <a:xfrm>
                <a:off x="1500" y="157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8203" name="Text Box 11"/>
              <p:cNvSpPr txBox="1">
                <a:spLocks noChangeArrowheads="1"/>
              </p:cNvSpPr>
              <p:nvPr/>
            </p:nvSpPr>
            <p:spPr bwMode="auto">
              <a:xfrm rot="5400000">
                <a:off x="1636" y="964"/>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sym typeface="Symbol" panose="05050102010706020507" pitchFamily="18" charset="2"/>
                  </a:rPr>
                  <a:t></a:t>
                </a:r>
                <a:endParaRPr lang="zh-CN" altLang="zh-CN" sz="2800">
                  <a:ea typeface="楷体" panose="02010609060101010101" pitchFamily="49" charset="-122"/>
                </a:endParaRPr>
              </a:p>
            </p:txBody>
          </p:sp>
          <p:sp>
            <p:nvSpPr>
              <p:cNvPr id="8204" name="Text Box 12"/>
              <p:cNvSpPr txBox="1">
                <a:spLocks noChangeArrowheads="1"/>
              </p:cNvSpPr>
              <p:nvPr/>
            </p:nvSpPr>
            <p:spPr bwMode="auto">
              <a:xfrm>
                <a:off x="2016" y="127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8205" name="Oval 13"/>
              <p:cNvSpPr>
                <a:spLocks noChangeArrowheads="1"/>
              </p:cNvSpPr>
              <p:nvPr/>
            </p:nvSpPr>
            <p:spPr bwMode="auto">
              <a:xfrm>
                <a:off x="2760" y="1428"/>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06" name="Text Box 14"/>
              <p:cNvSpPr txBox="1">
                <a:spLocks noChangeArrowheads="1"/>
              </p:cNvSpPr>
              <p:nvPr/>
            </p:nvSpPr>
            <p:spPr bwMode="auto">
              <a:xfrm>
                <a:off x="1896" y="876"/>
                <a:ext cx="7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_GB2312" pitchFamily="49" charset="-122"/>
                    <a:sym typeface="Symbol" panose="05050102010706020507" pitchFamily="18" charset="2"/>
                  </a:rPr>
                  <a:t></a:t>
                </a:r>
                <a:endParaRPr lang="zh-CN" altLang="zh-CN" sz="2800">
                  <a:ea typeface="楷体_GB2312" pitchFamily="49" charset="-122"/>
                </a:endParaRPr>
              </a:p>
            </p:txBody>
          </p:sp>
          <p:sp>
            <p:nvSpPr>
              <p:cNvPr id="8207" name="Line 15"/>
              <p:cNvSpPr>
                <a:spLocks noChangeShapeType="1"/>
              </p:cNvSpPr>
              <p:nvPr/>
            </p:nvSpPr>
            <p:spPr bwMode="auto">
              <a:xfrm>
                <a:off x="1188" y="528"/>
                <a:ext cx="13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08" name="Line 16"/>
              <p:cNvSpPr>
                <a:spLocks noChangeShapeType="1"/>
              </p:cNvSpPr>
              <p:nvPr/>
            </p:nvSpPr>
            <p:spPr bwMode="auto">
              <a:xfrm flipH="1">
                <a:off x="2568" y="528"/>
                <a:ext cx="0" cy="96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09" name="Rectangle 17"/>
              <p:cNvSpPr>
                <a:spLocks noChangeArrowheads="1"/>
              </p:cNvSpPr>
              <p:nvPr/>
            </p:nvSpPr>
            <p:spPr bwMode="auto">
              <a:xfrm>
                <a:off x="1668" y="432"/>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10" name="Line 18"/>
              <p:cNvSpPr>
                <a:spLocks noChangeShapeType="1"/>
              </p:cNvSpPr>
              <p:nvPr/>
            </p:nvSpPr>
            <p:spPr bwMode="auto">
              <a:xfrm>
                <a:off x="1200" y="528"/>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211" name="Line 19"/>
              <p:cNvSpPr>
                <a:spLocks noChangeShapeType="1"/>
              </p:cNvSpPr>
              <p:nvPr/>
            </p:nvSpPr>
            <p:spPr bwMode="auto">
              <a:xfrm>
                <a:off x="402" y="1260"/>
                <a:ext cx="75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12" name="Rectangle 20"/>
              <p:cNvSpPr>
                <a:spLocks noChangeArrowheads="1"/>
              </p:cNvSpPr>
              <p:nvPr/>
            </p:nvSpPr>
            <p:spPr bwMode="auto">
              <a:xfrm>
                <a:off x="558" y="1176"/>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13" name="Line 21"/>
              <p:cNvSpPr>
                <a:spLocks noChangeShapeType="1"/>
              </p:cNvSpPr>
              <p:nvPr/>
            </p:nvSpPr>
            <p:spPr bwMode="auto">
              <a:xfrm>
                <a:off x="294" y="1470"/>
                <a:ext cx="21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14" name="Oval 22"/>
              <p:cNvSpPr>
                <a:spLocks noChangeArrowheads="1"/>
              </p:cNvSpPr>
              <p:nvPr/>
            </p:nvSpPr>
            <p:spPr bwMode="auto">
              <a:xfrm>
                <a:off x="1164" y="1212"/>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15" name="Oval 23"/>
              <p:cNvSpPr>
                <a:spLocks noChangeArrowheads="1"/>
              </p:cNvSpPr>
              <p:nvPr/>
            </p:nvSpPr>
            <p:spPr bwMode="auto">
              <a:xfrm>
                <a:off x="2532" y="1428"/>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16" name="Text Box 24"/>
              <p:cNvSpPr txBox="1">
                <a:spLocks noChangeArrowheads="1"/>
              </p:cNvSpPr>
              <p:nvPr/>
            </p:nvSpPr>
            <p:spPr bwMode="auto">
              <a:xfrm>
                <a:off x="1968" y="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2</a:t>
                </a:r>
                <a:endParaRPr lang="zh-CN" altLang="zh-CN" sz="2800">
                  <a:ea typeface="楷体_GB2312" pitchFamily="49" charset="-122"/>
                </a:endParaRPr>
              </a:p>
            </p:txBody>
          </p:sp>
          <p:sp>
            <p:nvSpPr>
              <p:cNvPr id="8217" name="Text Box 25"/>
              <p:cNvSpPr txBox="1">
                <a:spLocks noChangeArrowheads="1"/>
              </p:cNvSpPr>
              <p:nvPr/>
            </p:nvSpPr>
            <p:spPr bwMode="auto">
              <a:xfrm>
                <a:off x="504" y="1332"/>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1</a:t>
                </a:r>
                <a:endParaRPr lang="zh-CN" altLang="zh-CN" sz="2800">
                  <a:ea typeface="楷体_GB2312" pitchFamily="49" charset="-122"/>
                </a:endParaRPr>
              </a:p>
            </p:txBody>
          </p:sp>
          <p:sp>
            <p:nvSpPr>
              <p:cNvPr id="8218" name="Rectangle 26"/>
              <p:cNvSpPr>
                <a:spLocks noChangeArrowheads="1"/>
              </p:cNvSpPr>
              <p:nvPr/>
            </p:nvSpPr>
            <p:spPr bwMode="auto">
              <a:xfrm>
                <a:off x="648" y="1740"/>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19" name="Text Box 27"/>
              <p:cNvSpPr txBox="1">
                <a:spLocks noChangeArrowheads="1"/>
              </p:cNvSpPr>
              <p:nvPr/>
            </p:nvSpPr>
            <p:spPr bwMode="auto">
              <a:xfrm>
                <a:off x="732" y="1944"/>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i="1" baseline="-25000">
                    <a:ea typeface="楷体_GB2312" pitchFamily="49" charset="-122"/>
                  </a:rPr>
                  <a:t>P</a:t>
                </a:r>
                <a:endParaRPr lang="zh-CN" altLang="zh-CN" sz="2800">
                  <a:ea typeface="楷体_GB2312" pitchFamily="49" charset="-122"/>
                </a:endParaRPr>
              </a:p>
            </p:txBody>
          </p:sp>
          <p:sp>
            <p:nvSpPr>
              <p:cNvPr id="8220" name="Text Box 28"/>
              <p:cNvSpPr txBox="1">
                <a:spLocks noChangeArrowheads="1"/>
              </p:cNvSpPr>
              <p:nvPr/>
            </p:nvSpPr>
            <p:spPr bwMode="auto">
              <a:xfrm>
                <a:off x="0" y="1572"/>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endParaRPr lang="zh-CN" altLang="zh-CN" sz="2800">
                  <a:ea typeface="楷体_GB2312" pitchFamily="49" charset="-122"/>
                </a:endParaRPr>
              </a:p>
            </p:txBody>
          </p:sp>
        </p:grpSp>
        <p:sp>
          <p:nvSpPr>
            <p:cNvPr id="8221" name="Text Box 29"/>
            <p:cNvSpPr txBox="1">
              <a:spLocks noChangeArrowheads="1"/>
            </p:cNvSpPr>
            <p:nvPr/>
          </p:nvSpPr>
          <p:spPr bwMode="auto">
            <a:xfrm>
              <a:off x="2712" y="996"/>
              <a:ext cx="5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o</a:t>
              </a:r>
              <a:endParaRPr lang="zh-CN" altLang="zh-CN" sz="2800">
                <a:ea typeface="楷体_GB2312" pitchFamily="49" charset="-122"/>
              </a:endParaRPr>
            </a:p>
          </p:txBody>
        </p:sp>
        <p:sp>
          <p:nvSpPr>
            <p:cNvPr id="8222" name="Line 30"/>
            <p:cNvSpPr>
              <a:spLocks noChangeShapeType="1"/>
            </p:cNvSpPr>
            <p:nvPr/>
          </p:nvSpPr>
          <p:spPr bwMode="auto">
            <a:xfrm>
              <a:off x="408" y="1248"/>
              <a:ext cx="0" cy="22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23" name="Oval 31"/>
            <p:cNvSpPr>
              <a:spLocks noChangeArrowheads="1"/>
            </p:cNvSpPr>
            <p:nvPr/>
          </p:nvSpPr>
          <p:spPr bwMode="auto">
            <a:xfrm>
              <a:off x="348" y="1776"/>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8224" name="Text Box 32"/>
          <p:cNvSpPr txBox="1">
            <a:spLocks noChangeArrowheads="1"/>
          </p:cNvSpPr>
          <p:nvPr/>
        </p:nvSpPr>
        <p:spPr bwMode="auto">
          <a:xfrm>
            <a:off x="5272088" y="1092200"/>
            <a:ext cx="2533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ea typeface="楷体_GB2312" pitchFamily="49" charset="-122"/>
              </a:rPr>
              <a:t>u</a:t>
            </a:r>
            <a:r>
              <a:rPr lang="zh-CN" altLang="zh-CN" sz="3200" baseline="-25000">
                <a:ea typeface="楷体_GB2312" pitchFamily="49" charset="-122"/>
              </a:rPr>
              <a:t>-</a:t>
            </a:r>
            <a:r>
              <a:rPr lang="zh-CN" altLang="zh-CN" sz="3200" i="1">
                <a:ea typeface="楷体_GB2312" pitchFamily="49" charset="-122"/>
              </a:rPr>
              <a:t>= u</a:t>
            </a:r>
            <a:r>
              <a:rPr lang="zh-CN" altLang="zh-CN" sz="3200" baseline="-25000">
                <a:ea typeface="楷体_GB2312" pitchFamily="49" charset="-122"/>
              </a:rPr>
              <a:t>+</a:t>
            </a:r>
            <a:r>
              <a:rPr lang="zh-CN" altLang="zh-CN" sz="3200" i="1">
                <a:ea typeface="楷体_GB2312" pitchFamily="49" charset="-122"/>
              </a:rPr>
              <a:t>= u</a:t>
            </a:r>
            <a:r>
              <a:rPr lang="zh-CN" altLang="zh-CN" sz="3200" i="1" baseline="-25000">
                <a:ea typeface="楷体_GB2312" pitchFamily="49" charset="-122"/>
              </a:rPr>
              <a:t>i</a:t>
            </a:r>
            <a:endParaRPr lang="zh-CN" altLang="zh-CN" sz="3200" i="1">
              <a:ea typeface="楷体_GB2312" pitchFamily="49" charset="-122"/>
            </a:endParaRPr>
          </a:p>
        </p:txBody>
      </p:sp>
      <p:sp>
        <p:nvSpPr>
          <p:cNvPr id="8225" name="Line 33"/>
          <p:cNvSpPr>
            <a:spLocks noChangeShapeType="1"/>
          </p:cNvSpPr>
          <p:nvPr/>
        </p:nvSpPr>
        <p:spPr bwMode="auto">
          <a:xfrm>
            <a:off x="2052638" y="1825625"/>
            <a:ext cx="0" cy="609600"/>
          </a:xfrm>
          <a:prstGeom prst="line">
            <a:avLst/>
          </a:prstGeom>
          <a:noFill/>
          <a:ln w="3810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226" name="Object 34"/>
          <p:cNvGraphicFramePr>
            <a:graphicFrameLocks noChangeAspect="1"/>
          </p:cNvGraphicFramePr>
          <p:nvPr/>
        </p:nvGraphicFramePr>
        <p:xfrm>
          <a:off x="5280025" y="1998663"/>
          <a:ext cx="2424113" cy="1163637"/>
        </p:xfrm>
        <a:graphic>
          <a:graphicData uri="http://schemas.openxmlformats.org/presentationml/2006/ole">
            <mc:AlternateContent xmlns:mc="http://schemas.openxmlformats.org/markup-compatibility/2006">
              <mc:Choice xmlns:v="urn:schemas-microsoft-com:vml" Requires="v">
                <p:oleObj spid="_x0000_s25601" name="" r:id="rId1" imgW="18592800" imgH="10363200" progId="Equation.3">
                  <p:embed/>
                </p:oleObj>
              </mc:Choice>
              <mc:Fallback>
                <p:oleObj name="" r:id="rId1" imgW="18592800" imgH="10363200" progId="Equation.3">
                  <p:embed/>
                  <p:pic>
                    <p:nvPicPr>
                      <p:cNvPr id="0" name="图片 25600"/>
                      <p:cNvPicPr>
                        <a:picLocks noChangeAspect="1"/>
                      </p:cNvPicPr>
                      <p:nvPr/>
                    </p:nvPicPr>
                    <p:blipFill>
                      <a:blip r:embed="rId2"/>
                      <a:stretch>
                        <a:fillRect/>
                      </a:stretch>
                    </p:blipFill>
                    <p:spPr>
                      <a:xfrm>
                        <a:off x="5280025" y="1998663"/>
                        <a:ext cx="2424113" cy="1163637"/>
                      </a:xfrm>
                      <a:prstGeom prst="rect">
                        <a:avLst/>
                      </a:prstGeom>
                      <a:noFill/>
                      <a:ln w="9525">
                        <a:noFill/>
                      </a:ln>
                    </p:spPr>
                  </p:pic>
                </p:oleObj>
              </mc:Fallback>
            </mc:AlternateContent>
          </a:graphicData>
        </a:graphic>
      </p:graphicFrame>
      <p:graphicFrame>
        <p:nvGraphicFramePr>
          <p:cNvPr id="8227" name="Object 35"/>
          <p:cNvGraphicFramePr>
            <a:graphicFrameLocks noChangeAspect="1"/>
          </p:cNvGraphicFramePr>
          <p:nvPr/>
        </p:nvGraphicFramePr>
        <p:xfrm>
          <a:off x="5795963" y="3205163"/>
          <a:ext cx="2525712" cy="1187450"/>
        </p:xfrm>
        <a:graphic>
          <a:graphicData uri="http://schemas.openxmlformats.org/presentationml/2006/ole">
            <mc:AlternateContent xmlns:mc="http://schemas.openxmlformats.org/markup-compatibility/2006">
              <mc:Choice xmlns:v="urn:schemas-microsoft-com:vml" Requires="v">
                <p:oleObj spid="_x0000_s25602" name="" r:id="rId3" imgW="21945600" imgH="10363200" progId="Equation.3">
                  <p:embed/>
                </p:oleObj>
              </mc:Choice>
              <mc:Fallback>
                <p:oleObj name="" r:id="rId3" imgW="21945600" imgH="10363200" progId="Equation.3">
                  <p:embed/>
                  <p:pic>
                    <p:nvPicPr>
                      <p:cNvPr id="0" name="图片 25601"/>
                      <p:cNvPicPr>
                        <a:picLocks noChangeAspect="1"/>
                      </p:cNvPicPr>
                      <p:nvPr/>
                    </p:nvPicPr>
                    <p:blipFill>
                      <a:blip r:embed="rId4"/>
                      <a:stretch>
                        <a:fillRect/>
                      </a:stretch>
                    </p:blipFill>
                    <p:spPr>
                      <a:xfrm>
                        <a:off x="5795963" y="3205163"/>
                        <a:ext cx="2525712" cy="1187450"/>
                      </a:xfrm>
                      <a:prstGeom prst="rect">
                        <a:avLst/>
                      </a:prstGeom>
                      <a:noFill/>
                      <a:ln w="9525">
                        <a:noFill/>
                      </a:ln>
                    </p:spPr>
                  </p:pic>
                </p:oleObj>
              </mc:Fallback>
            </mc:AlternateContent>
          </a:graphicData>
        </a:graphic>
      </p:graphicFrame>
      <p:sp>
        <p:nvSpPr>
          <p:cNvPr id="8228" name="Text Box 36"/>
          <p:cNvSpPr txBox="1">
            <a:spLocks noChangeArrowheads="1"/>
          </p:cNvSpPr>
          <p:nvPr/>
        </p:nvSpPr>
        <p:spPr bwMode="auto">
          <a:xfrm>
            <a:off x="742950" y="6000750"/>
            <a:ext cx="6743700" cy="523220"/>
          </a:xfrm>
          <a:prstGeom prst="rect">
            <a:avLst/>
          </a:prstGeom>
          <a:noFill/>
          <a:ln w="38100" cmpd="sng">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dirty="0">
                <a:solidFill>
                  <a:srgbClr val="FF0000"/>
                </a:solidFill>
                <a:latin typeface="华文楷体" panose="02010600040101010101" pitchFamily="2" charset="-122"/>
                <a:ea typeface="华文楷体" panose="02010600040101010101" pitchFamily="2" charset="-122"/>
              </a:rPr>
              <a:t>反馈方式：</a:t>
            </a:r>
            <a:r>
              <a:rPr lang="zh-CN" altLang="zh-CN" sz="2800" b="1" dirty="0">
                <a:latin typeface="华文楷体" panose="02010600040101010101" pitchFamily="2" charset="-122"/>
                <a:ea typeface="华文楷体" panose="02010600040101010101" pitchFamily="2" charset="-122"/>
              </a:rPr>
              <a:t>电压串联负反馈。输入电阻高。</a:t>
            </a:r>
            <a:endParaRPr lang="zh-CN" altLang="zh-CN" sz="2800" b="1" dirty="0">
              <a:latin typeface="华文楷体" panose="02010600040101010101" pitchFamily="2" charset="-122"/>
              <a:ea typeface="华文楷体" panose="02010600040101010101" pitchFamily="2" charset="-122"/>
            </a:endParaRPr>
          </a:p>
        </p:txBody>
      </p:sp>
      <p:graphicFrame>
        <p:nvGraphicFramePr>
          <p:cNvPr id="8229" name="Object 37"/>
          <p:cNvGraphicFramePr>
            <a:graphicFrameLocks noChangeAspect="1"/>
          </p:cNvGraphicFramePr>
          <p:nvPr/>
        </p:nvGraphicFramePr>
        <p:xfrm>
          <a:off x="5026025" y="4386263"/>
          <a:ext cx="3108325" cy="1287462"/>
        </p:xfrm>
        <a:graphic>
          <a:graphicData uri="http://schemas.openxmlformats.org/presentationml/2006/ole">
            <mc:AlternateContent xmlns:mc="http://schemas.openxmlformats.org/markup-compatibility/2006">
              <mc:Choice xmlns:v="urn:schemas-microsoft-com:vml" Requires="v">
                <p:oleObj spid="_x0000_s25603" name="" r:id="rId5" imgW="1384300" imgH="571500" progId="Equation.3">
                  <p:embed/>
                </p:oleObj>
              </mc:Choice>
              <mc:Fallback>
                <p:oleObj name="" r:id="rId5" imgW="1384300" imgH="571500" progId="Equation.3">
                  <p:embed/>
                  <p:pic>
                    <p:nvPicPr>
                      <p:cNvPr id="0" name="图片 25602"/>
                      <p:cNvPicPr>
                        <a:picLocks noChangeAspect="1"/>
                      </p:cNvPicPr>
                      <p:nvPr/>
                    </p:nvPicPr>
                    <p:blipFill>
                      <a:blip r:embed="rId6"/>
                      <a:stretch>
                        <a:fillRect/>
                      </a:stretch>
                    </p:blipFill>
                    <p:spPr>
                      <a:xfrm>
                        <a:off x="5026025" y="4386263"/>
                        <a:ext cx="3108325" cy="1287462"/>
                      </a:xfrm>
                      <a:prstGeom prst="rect">
                        <a:avLst/>
                      </a:prstGeom>
                      <a:noFill/>
                      <a:ln w="9525" cap="flat" cmpd="sng">
                        <a:solidFill>
                          <a:srgbClr val="5B9BD5"/>
                        </a:solidFill>
                        <a:prstDash val="solid"/>
                        <a:miter/>
                        <a:headEnd type="none" w="med" len="med"/>
                        <a:tailEnd type="none" w="med" len="med"/>
                      </a:ln>
                    </p:spPr>
                  </p:pic>
                </p:oleObj>
              </mc:Fallback>
            </mc:AlternateContent>
          </a:graphicData>
        </a:graphic>
      </p:graphicFrame>
      <p:sp>
        <p:nvSpPr>
          <p:cNvPr id="8230" name="AutoShape 38"/>
          <p:cNvSpPr/>
          <p:nvPr/>
        </p:nvSpPr>
        <p:spPr bwMode="auto">
          <a:xfrm>
            <a:off x="6311900" y="114300"/>
            <a:ext cx="1320800" cy="609600"/>
          </a:xfrm>
          <a:prstGeom prst="borderCallout2">
            <a:avLst>
              <a:gd name="adj1" fmla="val 18750"/>
              <a:gd name="adj2" fmla="val -5769"/>
              <a:gd name="adj3" fmla="val 18750"/>
              <a:gd name="adj4" fmla="val -19231"/>
              <a:gd name="adj5" fmla="val 179690"/>
              <a:gd name="adj6" fmla="val -33412"/>
            </a:avLst>
          </a:prstGeom>
          <a:solidFill>
            <a:srgbClr val="FFCCCC">
              <a:alpha val="50000"/>
            </a:srgbClr>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50000"/>
              </a:spcBef>
            </a:pPr>
            <a:r>
              <a:rPr lang="zh-CN" altLang="zh-CN" sz="2800" dirty="0">
                <a:latin typeface="华文楷体" panose="02010600040101010101" pitchFamily="2" charset="-122"/>
                <a:ea typeface="华文楷体" panose="02010600040101010101" pitchFamily="2" charset="-122"/>
              </a:rPr>
              <a:t>虚短路</a:t>
            </a:r>
            <a:endParaRPr lang="zh-CN" altLang="zh-CN" sz="2800" dirty="0">
              <a:latin typeface="华文楷体" panose="02010600040101010101" pitchFamily="2" charset="-122"/>
              <a:ea typeface="华文楷体" panose="02010600040101010101" pitchFamily="2" charset="-122"/>
            </a:endParaRPr>
          </a:p>
        </p:txBody>
      </p:sp>
      <p:sp>
        <p:nvSpPr>
          <p:cNvPr id="8231" name="AutoShape 39"/>
          <p:cNvSpPr/>
          <p:nvPr/>
        </p:nvSpPr>
        <p:spPr bwMode="auto">
          <a:xfrm>
            <a:off x="7646988" y="1601788"/>
            <a:ext cx="1370012" cy="609600"/>
          </a:xfrm>
          <a:prstGeom prst="borderCallout2">
            <a:avLst>
              <a:gd name="adj1" fmla="val 18750"/>
              <a:gd name="adj2" fmla="val -5560"/>
              <a:gd name="adj3" fmla="val 18750"/>
              <a:gd name="adj4" fmla="val -31403"/>
              <a:gd name="adj5" fmla="val 127343"/>
              <a:gd name="adj6" fmla="val -57241"/>
            </a:avLst>
          </a:prstGeom>
          <a:solidFill>
            <a:srgbClr val="CCCCFF">
              <a:alpha val="50000"/>
            </a:srgbClr>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50000"/>
              </a:spcBef>
            </a:pPr>
            <a:r>
              <a:rPr lang="zh-CN" altLang="zh-CN" sz="2800" dirty="0">
                <a:latin typeface="华文楷体" panose="02010600040101010101" pitchFamily="2" charset="-122"/>
                <a:ea typeface="华文楷体" panose="02010600040101010101" pitchFamily="2" charset="-122"/>
              </a:rPr>
              <a:t>虚开路</a:t>
            </a:r>
            <a:endParaRPr lang="zh-CN" altLang="zh-CN" sz="2800" dirty="0">
              <a:latin typeface="华文楷体" panose="02010600040101010101" pitchFamily="2" charset="-122"/>
              <a:ea typeface="华文楷体" panose="02010600040101010101" pitchFamily="2" charset="-122"/>
            </a:endParaRPr>
          </a:p>
        </p:txBody>
      </p:sp>
      <p:sp>
        <p:nvSpPr>
          <p:cNvPr id="8232" name="AutoShape 40"/>
          <p:cNvSpPr>
            <a:spLocks noChangeArrowheads="1"/>
          </p:cNvSpPr>
          <p:nvPr/>
        </p:nvSpPr>
        <p:spPr bwMode="auto">
          <a:xfrm>
            <a:off x="4937125" y="3443288"/>
            <a:ext cx="631825" cy="349250"/>
          </a:xfrm>
          <a:prstGeom prst="notchedRightArrow">
            <a:avLst>
              <a:gd name="adj1" fmla="val 50000"/>
              <a:gd name="adj2" fmla="val 45227"/>
            </a:avLst>
          </a:prstGeom>
          <a:gradFill rotWithShape="0">
            <a:gsLst>
              <a:gs pos="0">
                <a:srgbClr val="FF0000"/>
              </a:gs>
              <a:gs pos="100000">
                <a:schemeClr val="tx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33" name="Text Box 41"/>
          <p:cNvSpPr txBox="1">
            <a:spLocks noChangeArrowheads="1"/>
          </p:cNvSpPr>
          <p:nvPr/>
        </p:nvSpPr>
        <p:spPr bwMode="auto">
          <a:xfrm>
            <a:off x="292100" y="4498975"/>
            <a:ext cx="42735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b="1" u="sng" dirty="0">
                <a:solidFill>
                  <a:srgbClr val="0000FF"/>
                </a:solidFill>
                <a:latin typeface="华文楷体" panose="02010600040101010101" pitchFamily="2" charset="-122"/>
                <a:ea typeface="华文楷体" panose="02010600040101010101" pitchFamily="2" charset="-122"/>
              </a:rPr>
              <a:t>结构特点：</a:t>
            </a:r>
            <a:r>
              <a:rPr lang="zh-CN" altLang="zh-CN" sz="2800" b="1" dirty="0">
                <a:latin typeface="华文楷体" panose="02010600040101010101" pitchFamily="2" charset="-122"/>
                <a:ea typeface="华文楷体" panose="02010600040101010101" pitchFamily="2" charset="-122"/>
              </a:rPr>
              <a:t>负反馈引到反相输入端，信号从同相端输入。</a:t>
            </a:r>
            <a:endParaRPr lang="zh-CN" altLang="zh-CN" sz="2800" b="1" dirty="0">
              <a:latin typeface="华文楷体" panose="02010600040101010101" pitchFamily="2" charset="-122"/>
              <a:ea typeface="华文楷体" panose="02010600040101010101" pitchFamily="2" charset="-122"/>
            </a:endParaRPr>
          </a:p>
        </p:txBody>
      </p:sp>
      <p:sp>
        <p:nvSpPr>
          <p:cNvPr id="8234" name="Line 42"/>
          <p:cNvSpPr>
            <a:spLocks noChangeShapeType="1"/>
          </p:cNvSpPr>
          <p:nvPr/>
        </p:nvSpPr>
        <p:spPr bwMode="auto">
          <a:xfrm>
            <a:off x="4789488" y="863600"/>
            <a:ext cx="0" cy="4827588"/>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35" name="AutoShape 43"/>
          <p:cNvSpPr/>
          <p:nvPr/>
        </p:nvSpPr>
        <p:spPr bwMode="auto">
          <a:xfrm>
            <a:off x="7494588" y="844550"/>
            <a:ext cx="1320800" cy="609600"/>
          </a:xfrm>
          <a:prstGeom prst="borderCallout2">
            <a:avLst>
              <a:gd name="adj1" fmla="val 18750"/>
              <a:gd name="adj2" fmla="val -5769"/>
              <a:gd name="adj3" fmla="val 18750"/>
              <a:gd name="adj4" fmla="val -37259"/>
              <a:gd name="adj5" fmla="val 65106"/>
              <a:gd name="adj6" fmla="val -69954"/>
            </a:avLst>
          </a:prstGeom>
          <a:solidFill>
            <a:srgbClr val="CCCCFF">
              <a:alpha val="50000"/>
            </a:srgbClr>
          </a:solidFill>
          <a:ln w="1905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spcBef>
                <a:spcPct val="50000"/>
              </a:spcBef>
            </a:pPr>
            <a:r>
              <a:rPr lang="zh-CN" altLang="zh-CN" sz="2800" dirty="0">
                <a:latin typeface="华文楷体" panose="02010600040101010101" pitchFamily="2" charset="-122"/>
                <a:ea typeface="华文楷体" panose="02010600040101010101" pitchFamily="2" charset="-122"/>
              </a:rPr>
              <a:t>虚开路</a:t>
            </a:r>
            <a:endParaRPr lang="zh-CN" altLang="zh-CN" sz="2800" dirty="0">
              <a:latin typeface="华文楷体" panose="02010600040101010101" pitchFamily="2" charset="-122"/>
              <a:ea typeface="华文楷体" panose="02010600040101010101" pitchFamily="2" charset="-122"/>
            </a:endParaRPr>
          </a:p>
        </p:txBody>
      </p:sp>
      <p:grpSp>
        <p:nvGrpSpPr>
          <p:cNvPr id="8236" name="Group 44"/>
          <p:cNvGrpSpPr/>
          <p:nvPr/>
        </p:nvGrpSpPr>
        <p:grpSpPr bwMode="auto">
          <a:xfrm>
            <a:off x="1660525" y="2971800"/>
            <a:ext cx="506413" cy="685800"/>
            <a:chOff x="0" y="0"/>
            <a:chExt cx="319" cy="432"/>
          </a:xfrm>
        </p:grpSpPr>
        <p:sp>
          <p:nvSpPr>
            <p:cNvPr id="8237" name="Line 45"/>
            <p:cNvSpPr>
              <a:spLocks noChangeShapeType="1"/>
            </p:cNvSpPr>
            <p:nvPr/>
          </p:nvSpPr>
          <p:spPr bwMode="auto">
            <a:xfrm flipV="1">
              <a:off x="298" y="0"/>
              <a:ext cx="0" cy="432"/>
            </a:xfrm>
            <a:prstGeom prst="line">
              <a:avLst/>
            </a:prstGeom>
            <a:noFill/>
            <a:ln w="38100" cmpd="sng">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8" name="Text Box 46"/>
            <p:cNvSpPr txBox="1">
              <a:spLocks noChangeArrowheads="1"/>
            </p:cNvSpPr>
            <p:nvPr/>
          </p:nvSpPr>
          <p:spPr bwMode="auto">
            <a:xfrm>
              <a:off x="0" y="26"/>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b="0">
                  <a:ea typeface="宋体" panose="02010600030101010101" pitchFamily="2" charset="-122"/>
                </a:rPr>
                <a:t>u</a:t>
              </a:r>
              <a:r>
                <a:rPr lang="zh-CN" altLang="zh-CN" sz="2400" baseline="-25000">
                  <a:ea typeface="宋体" panose="02010600030101010101" pitchFamily="2" charset="-122"/>
                </a:rPr>
                <a:t>di</a:t>
              </a:r>
              <a:endParaRPr lang="zh-CN" altLang="zh-CN" sz="2400" baseline="-25000">
                <a:ea typeface="宋体" panose="02010600030101010101" pitchFamily="2" charset="-122"/>
              </a:endParaRPr>
            </a:p>
          </p:txBody>
        </p:sp>
      </p:grpSp>
      <p:grpSp>
        <p:nvGrpSpPr>
          <p:cNvPr id="8239" name="Group 47"/>
          <p:cNvGrpSpPr/>
          <p:nvPr/>
        </p:nvGrpSpPr>
        <p:grpSpPr bwMode="auto">
          <a:xfrm>
            <a:off x="1014413" y="2022475"/>
            <a:ext cx="628650" cy="550863"/>
            <a:chOff x="0" y="0"/>
            <a:chExt cx="396" cy="347"/>
          </a:xfrm>
        </p:grpSpPr>
        <p:sp>
          <p:nvSpPr>
            <p:cNvPr id="8240" name="Line 48"/>
            <p:cNvSpPr>
              <a:spLocks noChangeShapeType="1"/>
            </p:cNvSpPr>
            <p:nvPr/>
          </p:nvSpPr>
          <p:spPr bwMode="auto">
            <a:xfrm>
              <a:off x="0" y="347"/>
              <a:ext cx="396" cy="0"/>
            </a:xfrm>
            <a:prstGeom prst="line">
              <a:avLst/>
            </a:prstGeom>
            <a:noFill/>
            <a:ln w="38100" cmpd="sng">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41" name="Text Box 49"/>
            <p:cNvSpPr txBox="1">
              <a:spLocks noChangeArrowheads="1"/>
            </p:cNvSpPr>
            <p:nvPr/>
          </p:nvSpPr>
          <p:spPr bwMode="auto">
            <a:xfrm>
              <a:off x="23" y="0"/>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a:ea typeface="宋体" panose="02010600030101010101" pitchFamily="2" charset="-122"/>
                </a:rPr>
                <a:t>uf</a:t>
              </a:r>
              <a:endParaRPr lang="zh-CN" altLang="zh-CN" sz="240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dissolve">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25"/>
                                        </p:tgtEl>
                                        <p:attrNameLst>
                                          <p:attrName>style.visibility</p:attrName>
                                        </p:attrNameLst>
                                      </p:cBhvr>
                                      <p:to>
                                        <p:strVal val="visible"/>
                                      </p:to>
                                    </p:set>
                                    <p:animEffect transition="in" filter="wipe(up)">
                                      <p:cBhvr>
                                        <p:cTn id="12" dur="500"/>
                                        <p:tgtEl>
                                          <p:spTgt spid="82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239"/>
                                        </p:tgtEl>
                                        <p:attrNameLst>
                                          <p:attrName>style.visibility</p:attrName>
                                        </p:attrNameLst>
                                      </p:cBhvr>
                                      <p:to>
                                        <p:strVal val="visible"/>
                                      </p:to>
                                    </p:set>
                                    <p:anim calcmode="lin" valueType="num">
                                      <p:cBhvr additive="base">
                                        <p:cTn id="17" dur="500" fill="hold"/>
                                        <p:tgtEl>
                                          <p:spTgt spid="8239"/>
                                        </p:tgtEl>
                                        <p:attrNameLst>
                                          <p:attrName>ppt_x</p:attrName>
                                        </p:attrNameLst>
                                      </p:cBhvr>
                                      <p:tavLst>
                                        <p:tav tm="0">
                                          <p:val>
                                            <p:strVal val="#ppt_x"/>
                                          </p:val>
                                        </p:tav>
                                        <p:tav tm="100000">
                                          <p:val>
                                            <p:strVal val="#ppt_x"/>
                                          </p:val>
                                        </p:tav>
                                      </p:tavLst>
                                    </p:anim>
                                    <p:anim calcmode="lin" valueType="num">
                                      <p:cBhvr additive="base">
                                        <p:cTn id="18" dur="500" fill="hold"/>
                                        <p:tgtEl>
                                          <p:spTgt spid="823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236"/>
                                        </p:tgtEl>
                                        <p:attrNameLst>
                                          <p:attrName>style.visibility</p:attrName>
                                        </p:attrNameLst>
                                      </p:cBhvr>
                                      <p:to>
                                        <p:strVal val="visible"/>
                                      </p:to>
                                    </p:set>
                                    <p:anim calcmode="lin" valueType="num">
                                      <p:cBhvr additive="base">
                                        <p:cTn id="23" dur="500" fill="hold"/>
                                        <p:tgtEl>
                                          <p:spTgt spid="8236"/>
                                        </p:tgtEl>
                                        <p:attrNameLst>
                                          <p:attrName>ppt_x</p:attrName>
                                        </p:attrNameLst>
                                      </p:cBhvr>
                                      <p:tavLst>
                                        <p:tav tm="0">
                                          <p:val>
                                            <p:strVal val="#ppt_x"/>
                                          </p:val>
                                        </p:tav>
                                        <p:tav tm="100000">
                                          <p:val>
                                            <p:strVal val="#ppt_x"/>
                                          </p:val>
                                        </p:tav>
                                      </p:tavLst>
                                    </p:anim>
                                    <p:anim calcmode="lin" valueType="num">
                                      <p:cBhvr additive="base">
                                        <p:cTn id="24" dur="500" fill="hold"/>
                                        <p:tgtEl>
                                          <p:spTgt spid="823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233"/>
                                        </p:tgtEl>
                                        <p:attrNameLst>
                                          <p:attrName>style.visibility</p:attrName>
                                        </p:attrNameLst>
                                      </p:cBhvr>
                                      <p:to>
                                        <p:strVal val="visible"/>
                                      </p:to>
                                    </p:set>
                                    <p:animEffect transition="in" filter="dissolve">
                                      <p:cBhvr>
                                        <p:cTn id="29" dur="500"/>
                                        <p:tgtEl>
                                          <p:spTgt spid="823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228"/>
                                        </p:tgtEl>
                                        <p:attrNameLst>
                                          <p:attrName>style.visibility</p:attrName>
                                        </p:attrNameLst>
                                      </p:cBhvr>
                                      <p:to>
                                        <p:strVal val="visible"/>
                                      </p:to>
                                    </p:set>
                                    <p:animEffect transition="in" filter="wipe(left)">
                                      <p:cBhvr>
                                        <p:cTn id="34" dur="500"/>
                                        <p:tgtEl>
                                          <p:spTgt spid="82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224">
                                            <p:txEl>
                                              <p:pRg st="0" end="0"/>
                                            </p:txEl>
                                          </p:spTgt>
                                        </p:tgtEl>
                                        <p:attrNameLst>
                                          <p:attrName>style.visibility</p:attrName>
                                        </p:attrNameLst>
                                      </p:cBhvr>
                                      <p:to>
                                        <p:strVal val="visible"/>
                                      </p:to>
                                    </p:set>
                                    <p:animEffect transition="in" filter="wipe(left)">
                                      <p:cBhvr>
                                        <p:cTn id="39" dur="500"/>
                                        <p:tgtEl>
                                          <p:spTgt spid="8224">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8230"/>
                                        </p:tgtEl>
                                        <p:attrNameLst>
                                          <p:attrName>style.visibility</p:attrName>
                                        </p:attrNameLst>
                                      </p:cBhvr>
                                      <p:to>
                                        <p:strVal val="visible"/>
                                      </p:to>
                                    </p:set>
                                    <p:animEffect transition="in" filter="dissolve">
                                      <p:cBhvr>
                                        <p:cTn id="44" dur="500"/>
                                        <p:tgtEl>
                                          <p:spTgt spid="8230"/>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8235"/>
                                        </p:tgtEl>
                                        <p:attrNameLst>
                                          <p:attrName>style.visibility</p:attrName>
                                        </p:attrNameLst>
                                      </p:cBhvr>
                                      <p:to>
                                        <p:strVal val="visible"/>
                                      </p:to>
                                    </p:set>
                                    <p:animEffect transition="in" filter="dissolve">
                                      <p:cBhvr>
                                        <p:cTn id="49" dur="500"/>
                                        <p:tgtEl>
                                          <p:spTgt spid="8235"/>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234"/>
                                        </p:tgtEl>
                                        <p:attrNameLst>
                                          <p:attrName>style.visibility</p:attrName>
                                        </p:attrNameLst>
                                      </p:cBhvr>
                                      <p:to>
                                        <p:strVal val="visible"/>
                                      </p:to>
                                    </p:set>
                                    <p:animEffect transition="in" filter="dissolve">
                                      <p:cBhvr>
                                        <p:cTn id="54" dur="500"/>
                                        <p:tgtEl>
                                          <p:spTgt spid="82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226"/>
                                        </p:tgtEl>
                                        <p:attrNameLst>
                                          <p:attrName>style.visibility</p:attrName>
                                        </p:attrNameLst>
                                      </p:cBhvr>
                                      <p:to>
                                        <p:strVal val="visible"/>
                                      </p:to>
                                    </p:set>
                                    <p:animEffect transition="in" filter="wipe(left)">
                                      <p:cBhvr>
                                        <p:cTn id="59" dur="500"/>
                                        <p:tgtEl>
                                          <p:spTgt spid="8226"/>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8231"/>
                                        </p:tgtEl>
                                        <p:attrNameLst>
                                          <p:attrName>style.visibility</p:attrName>
                                        </p:attrNameLst>
                                      </p:cBhvr>
                                      <p:to>
                                        <p:strVal val="visible"/>
                                      </p:to>
                                    </p:set>
                                    <p:animEffect transition="in" filter="dissolve">
                                      <p:cBhvr>
                                        <p:cTn id="64" dur="500"/>
                                        <p:tgtEl>
                                          <p:spTgt spid="823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8232"/>
                                        </p:tgtEl>
                                        <p:attrNameLst>
                                          <p:attrName>style.visibility</p:attrName>
                                        </p:attrNameLst>
                                      </p:cBhvr>
                                      <p:to>
                                        <p:strVal val="visible"/>
                                      </p:to>
                                    </p:set>
                                    <p:animEffect transition="in" filter="dissolve">
                                      <p:cBhvr>
                                        <p:cTn id="69" dur="500"/>
                                        <p:tgtEl>
                                          <p:spTgt spid="823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8227"/>
                                        </p:tgtEl>
                                        <p:attrNameLst>
                                          <p:attrName>style.visibility</p:attrName>
                                        </p:attrNameLst>
                                      </p:cBhvr>
                                      <p:to>
                                        <p:strVal val="visible"/>
                                      </p:to>
                                    </p:set>
                                    <p:animEffect transition="in" filter="wipe(left)">
                                      <p:cBhvr>
                                        <p:cTn id="74" dur="500"/>
                                        <p:tgtEl>
                                          <p:spTgt spid="82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8229"/>
                                        </p:tgtEl>
                                        <p:attrNameLst>
                                          <p:attrName>style.visibility</p:attrName>
                                        </p:attrNameLst>
                                      </p:cBhvr>
                                      <p:to>
                                        <p:strVal val="visible"/>
                                      </p:to>
                                    </p:set>
                                    <p:animEffect transition="in" filter="wipe(left)">
                                      <p:cBhvr>
                                        <p:cTn id="79" dur="500"/>
                                        <p:tgtEl>
                                          <p:spTgt spid="8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4" grpId="0" animBg="1" autoUpdateAnimBg="0" build="p"/>
      <p:bldP spid="8225" grpId="0" animBg="1"/>
      <p:bldP spid="8228" grpId="0" animBg="1" autoUpdateAnimBg="0"/>
      <p:bldP spid="8230" grpId="0" animBg="1" autoUpdateAnimBg="0"/>
      <p:bldP spid="8231" grpId="0" animBg="1" autoUpdateAnimBg="0"/>
      <p:bldP spid="8232" grpId="0" animBg="1"/>
      <p:bldP spid="8233" grpId="0" animBg="1" autoUpdateAnimBg="0"/>
      <p:bldP spid="8234" grpId="0" animBg="1"/>
      <p:bldP spid="8235"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C500CE64-FB4A-497B-AB4F-F7EAE5E50002}" type="slidenum">
              <a:rPr lang="zh-CN" altLang="zh-CN"/>
            </a:fld>
            <a:endParaRPr lang="zh-CN" altLang="zh-CN"/>
          </a:p>
        </p:txBody>
      </p:sp>
      <p:sp>
        <p:nvSpPr>
          <p:cNvPr id="9218" name="Text Box 2"/>
          <p:cNvSpPr txBox="1">
            <a:spLocks noChangeArrowheads="1"/>
          </p:cNvSpPr>
          <p:nvPr/>
        </p:nvSpPr>
        <p:spPr bwMode="auto">
          <a:xfrm>
            <a:off x="415925" y="365125"/>
            <a:ext cx="8013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u="sng" dirty="0">
                <a:solidFill>
                  <a:srgbClr val="0000FF"/>
                </a:solidFill>
                <a:latin typeface="华文楷体" panose="02010600040101010101" pitchFamily="2" charset="-122"/>
                <a:ea typeface="华文楷体" panose="02010600040101010101" pitchFamily="2" charset="-122"/>
              </a:rPr>
              <a:t>同相比例电路的特点：</a:t>
            </a:r>
            <a:endParaRPr lang="zh-CN" altLang="zh-CN" sz="2800" u="sng" dirty="0">
              <a:solidFill>
                <a:srgbClr val="0000FF"/>
              </a:solidFill>
              <a:latin typeface="华文楷体" panose="02010600040101010101" pitchFamily="2" charset="-122"/>
              <a:ea typeface="华文楷体" panose="02010600040101010101" pitchFamily="2" charset="-122"/>
            </a:endParaRPr>
          </a:p>
        </p:txBody>
      </p:sp>
      <p:sp>
        <p:nvSpPr>
          <p:cNvPr id="9219" name="Text Box 3"/>
          <p:cNvSpPr txBox="1">
            <a:spLocks noChangeArrowheads="1"/>
          </p:cNvSpPr>
          <p:nvPr/>
        </p:nvSpPr>
        <p:spPr bwMode="auto">
          <a:xfrm>
            <a:off x="792163" y="2992438"/>
            <a:ext cx="7680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84175" indent="-384175" algn="l">
              <a:defRPr sz="2400">
                <a:solidFill>
                  <a:schemeClr val="tx1"/>
                </a:solidFill>
                <a:latin typeface="Times New Roman" panose="02020603050405020304" pitchFamily="18" charset="0"/>
                <a:ea typeface="宋体" panose="02010600030101010101" pitchFamily="2" charset="-122"/>
              </a:defRPr>
            </a:lvl1pPr>
            <a:lvl2pPr marL="574675"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1" dirty="0">
                <a:latin typeface="华文楷体" panose="02010600040101010101" pitchFamily="2" charset="-122"/>
                <a:ea typeface="华文楷体" panose="02010600040101010101" pitchFamily="2" charset="-122"/>
              </a:rPr>
              <a:t>3. 共模输入电压为ui，因此对运放的共模抑制比要求高。</a:t>
            </a:r>
            <a:endParaRPr lang="zh-CN" altLang="zh-CN" sz="2800" b="1" dirty="0">
              <a:latin typeface="华文楷体" panose="02010600040101010101" pitchFamily="2" charset="-122"/>
              <a:ea typeface="华文楷体" panose="02010600040101010101" pitchFamily="2" charset="-122"/>
            </a:endParaRPr>
          </a:p>
        </p:txBody>
      </p:sp>
      <p:sp>
        <p:nvSpPr>
          <p:cNvPr id="9220" name="Text Box 4"/>
          <p:cNvSpPr txBox="1">
            <a:spLocks noChangeArrowheads="1"/>
          </p:cNvSpPr>
          <p:nvPr/>
        </p:nvSpPr>
        <p:spPr bwMode="auto">
          <a:xfrm>
            <a:off x="784225" y="1184275"/>
            <a:ext cx="7680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84175" indent="-384175" algn="l">
              <a:defRPr sz="2400">
                <a:solidFill>
                  <a:schemeClr val="tx1"/>
                </a:solidFill>
                <a:latin typeface="Times New Roman" panose="02020603050405020304" pitchFamily="18" charset="0"/>
                <a:ea typeface="宋体" panose="02010600030101010101" pitchFamily="2" charset="-122"/>
              </a:defRPr>
            </a:lvl1pPr>
            <a:lvl2pPr marL="574675"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1" dirty="0">
                <a:latin typeface="华文楷体" panose="02010600040101010101" pitchFamily="2" charset="-122"/>
                <a:ea typeface="华文楷体" panose="02010600040101010101" pitchFamily="2" charset="-122"/>
              </a:rPr>
              <a:t>1. 由于电压负反馈的作用，输出电阻小，可认为是0，因此带负载能力强。</a:t>
            </a:r>
            <a:endParaRPr lang="zh-CN" altLang="zh-CN" sz="2800" b="1" dirty="0">
              <a:latin typeface="华文楷体" panose="02010600040101010101" pitchFamily="2" charset="-122"/>
              <a:ea typeface="华文楷体" panose="02010600040101010101" pitchFamily="2" charset="-122"/>
            </a:endParaRPr>
          </a:p>
        </p:txBody>
      </p:sp>
      <p:sp>
        <p:nvSpPr>
          <p:cNvPr id="9221" name="Text Box 5"/>
          <p:cNvSpPr txBox="1">
            <a:spLocks noChangeArrowheads="1"/>
          </p:cNvSpPr>
          <p:nvPr/>
        </p:nvSpPr>
        <p:spPr bwMode="auto">
          <a:xfrm>
            <a:off x="788988" y="2244725"/>
            <a:ext cx="7680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84175" indent="-384175" algn="l">
              <a:defRPr sz="2400">
                <a:solidFill>
                  <a:schemeClr val="tx1"/>
                </a:solidFill>
                <a:latin typeface="Times New Roman" panose="02020603050405020304" pitchFamily="18" charset="0"/>
                <a:ea typeface="宋体" panose="02010600030101010101" pitchFamily="2" charset="-122"/>
              </a:defRPr>
            </a:lvl1pPr>
            <a:lvl2pPr marL="574675"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1" dirty="0">
                <a:latin typeface="华文楷体" panose="02010600040101010101" pitchFamily="2" charset="-122"/>
                <a:ea typeface="华文楷体" panose="02010600040101010101" pitchFamily="2" charset="-122"/>
              </a:rPr>
              <a:t>2. 由于串联负反馈的作用，输入电阻大。</a:t>
            </a:r>
            <a:endParaRPr lang="zh-CN" altLang="zh-CN" sz="2800" b="1" dirty="0">
              <a:latin typeface="华文楷体" panose="02010600040101010101" pitchFamily="2" charset="-122"/>
              <a:ea typeface="华文楷体" panose="02010600040101010101" pitchFamily="2" charset="-122"/>
            </a:endParaRPr>
          </a:p>
        </p:txBody>
      </p:sp>
      <p:sp>
        <p:nvSpPr>
          <p:cNvPr id="9222" name="Text Box 6"/>
          <p:cNvSpPr txBox="1">
            <a:spLocks noChangeArrowheads="1"/>
          </p:cNvSpPr>
          <p:nvPr/>
        </p:nvSpPr>
        <p:spPr bwMode="auto">
          <a:xfrm>
            <a:off x="914400" y="4368800"/>
            <a:ext cx="6808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84175" indent="-384175">
              <a:spcBef>
                <a:spcPct val="50000"/>
              </a:spcBef>
            </a:pPr>
            <a:r>
              <a:rPr lang="zh-CN" altLang="zh-CN" sz="2800" b="1" dirty="0">
                <a:latin typeface="华文楷体" panose="02010600040101010101" pitchFamily="2" charset="-122"/>
                <a:ea typeface="华文楷体" panose="02010600040101010101" pitchFamily="2" charset="-122"/>
              </a:rPr>
              <a:t>4.输入与输出同相，放大倍数大于等于 1。</a:t>
            </a:r>
            <a:endParaRPr lang="zh-CN" altLang="zh-CN" sz="28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wipe(left)">
                                      <p:cBhvr>
                                        <p:cTn id="12" dur="500"/>
                                        <p:tgtEl>
                                          <p:spTgt spid="92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wipe(left)">
                                      <p:cBhvr>
                                        <p:cTn id="17" dur="500"/>
                                        <p:tgtEl>
                                          <p:spTgt spid="921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222"/>
                                        </p:tgtEl>
                                        <p:attrNameLst>
                                          <p:attrName>style.visibility</p:attrName>
                                        </p:attrNameLst>
                                      </p:cBhvr>
                                      <p:to>
                                        <p:strVal val="visible"/>
                                      </p:to>
                                    </p:set>
                                    <p:anim calcmode="lin" valueType="num">
                                      <p:cBhvr additive="base">
                                        <p:cTn id="22" dur="500" fill="hold"/>
                                        <p:tgtEl>
                                          <p:spTgt spid="9222"/>
                                        </p:tgtEl>
                                        <p:attrNameLst>
                                          <p:attrName>ppt_x</p:attrName>
                                        </p:attrNameLst>
                                      </p:cBhvr>
                                      <p:tavLst>
                                        <p:tav tm="0">
                                          <p:val>
                                            <p:strVal val="#ppt_x"/>
                                          </p:val>
                                        </p:tav>
                                        <p:tav tm="100000">
                                          <p:val>
                                            <p:strVal val="#ppt_x"/>
                                          </p:val>
                                        </p:tav>
                                      </p:tavLst>
                                    </p:anim>
                                    <p:anim calcmode="lin" valueType="num">
                                      <p:cBhvr additive="base">
                                        <p:cTn id="23"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autoUpdateAnimBg="0"/>
      <p:bldP spid="9220" grpId="0" animBg="1" autoUpdateAnimBg="0"/>
      <p:bldP spid="9221" grpId="0" animBg="1" autoUpdateAnimBg="0"/>
      <p:bldP spid="9222"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2"/>
          </p:nvPr>
        </p:nvSpPr>
        <p:spPr/>
        <p:txBody>
          <a:bodyPr/>
          <a:lstStyle/>
          <a:p>
            <a:fld id="{64A6489B-CAEF-467E-9959-B9E73DA5A847}" type="slidenum">
              <a:rPr lang="zh-CN" altLang="zh-CN"/>
            </a:fld>
            <a:endParaRPr lang="zh-CN" altLang="zh-CN"/>
          </a:p>
        </p:txBody>
      </p:sp>
      <p:grpSp>
        <p:nvGrpSpPr>
          <p:cNvPr id="10242" name="Group 2"/>
          <p:cNvGrpSpPr/>
          <p:nvPr/>
        </p:nvGrpSpPr>
        <p:grpSpPr bwMode="auto">
          <a:xfrm>
            <a:off x="0" y="1468438"/>
            <a:ext cx="5124450" cy="2476500"/>
            <a:chOff x="0" y="0"/>
            <a:chExt cx="3228" cy="1560"/>
          </a:xfrm>
        </p:grpSpPr>
        <p:sp>
          <p:nvSpPr>
            <p:cNvPr id="10243" name="Rectangle 3"/>
            <p:cNvSpPr>
              <a:spLocks noChangeArrowheads="1"/>
            </p:cNvSpPr>
            <p:nvPr/>
          </p:nvSpPr>
          <p:spPr bwMode="auto">
            <a:xfrm>
              <a:off x="1464" y="360"/>
              <a:ext cx="864" cy="1200"/>
            </a:xfrm>
            <a:prstGeom prst="rect">
              <a:avLst/>
            </a:prstGeom>
            <a:noFill/>
            <a:ln w="381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4" name="Line 4"/>
            <p:cNvSpPr>
              <a:spLocks noChangeShapeType="1"/>
            </p:cNvSpPr>
            <p:nvPr/>
          </p:nvSpPr>
          <p:spPr bwMode="auto">
            <a:xfrm>
              <a:off x="2327" y="948"/>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5" name="Line 5"/>
            <p:cNvSpPr>
              <a:spLocks noChangeShapeType="1"/>
            </p:cNvSpPr>
            <p:nvPr/>
          </p:nvSpPr>
          <p:spPr bwMode="auto">
            <a:xfrm>
              <a:off x="431" y="1284"/>
              <a:ext cx="10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246" name="Line 6"/>
            <p:cNvSpPr>
              <a:spLocks noChangeShapeType="1"/>
            </p:cNvSpPr>
            <p:nvPr/>
          </p:nvSpPr>
          <p:spPr bwMode="auto">
            <a:xfrm flipV="1">
              <a:off x="1187" y="720"/>
              <a:ext cx="276"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247" name="Text Box 7"/>
            <p:cNvSpPr txBox="1">
              <a:spLocks noChangeArrowheads="1"/>
            </p:cNvSpPr>
            <p:nvPr/>
          </p:nvSpPr>
          <p:spPr bwMode="auto">
            <a:xfrm>
              <a:off x="1500" y="384"/>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_</a:t>
              </a:r>
              <a:endParaRPr lang="zh-CN" altLang="zh-CN" sz="2800">
                <a:ea typeface="楷体" panose="02010609060101010101" pitchFamily="49" charset="-122"/>
              </a:endParaRPr>
            </a:p>
          </p:txBody>
        </p:sp>
        <p:sp>
          <p:nvSpPr>
            <p:cNvPr id="10248" name="Text Box 8"/>
            <p:cNvSpPr txBox="1">
              <a:spLocks noChangeArrowheads="1"/>
            </p:cNvSpPr>
            <p:nvPr/>
          </p:nvSpPr>
          <p:spPr bwMode="auto">
            <a:xfrm>
              <a:off x="1500" y="1044"/>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0249" name="Text Box 9"/>
            <p:cNvSpPr txBox="1">
              <a:spLocks noChangeArrowheads="1"/>
            </p:cNvSpPr>
            <p:nvPr/>
          </p:nvSpPr>
          <p:spPr bwMode="auto">
            <a:xfrm rot="5400000">
              <a:off x="1636" y="436"/>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sym typeface="Symbol" panose="05050102010706020507" pitchFamily="18" charset="2"/>
                </a:rPr>
                <a:t></a:t>
              </a:r>
              <a:endParaRPr lang="zh-CN" altLang="zh-CN" sz="2800">
                <a:ea typeface="楷体" panose="02010609060101010101" pitchFamily="49" charset="-122"/>
              </a:endParaRPr>
            </a:p>
          </p:txBody>
        </p:sp>
        <p:sp>
          <p:nvSpPr>
            <p:cNvPr id="10250" name="Text Box 10"/>
            <p:cNvSpPr txBox="1">
              <a:spLocks noChangeArrowheads="1"/>
            </p:cNvSpPr>
            <p:nvPr/>
          </p:nvSpPr>
          <p:spPr bwMode="auto">
            <a:xfrm>
              <a:off x="2016" y="744"/>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0251" name="Oval 11"/>
            <p:cNvSpPr>
              <a:spLocks noChangeArrowheads="1"/>
            </p:cNvSpPr>
            <p:nvPr/>
          </p:nvSpPr>
          <p:spPr bwMode="auto">
            <a:xfrm>
              <a:off x="2760" y="900"/>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2" name="Text Box 12"/>
            <p:cNvSpPr txBox="1">
              <a:spLocks noChangeArrowheads="1"/>
            </p:cNvSpPr>
            <p:nvPr/>
          </p:nvSpPr>
          <p:spPr bwMode="auto">
            <a:xfrm>
              <a:off x="1896" y="348"/>
              <a:ext cx="7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_GB2312" pitchFamily="49" charset="-122"/>
                  <a:sym typeface="Symbol" panose="05050102010706020507" pitchFamily="18" charset="2"/>
                </a:rPr>
                <a:t></a:t>
              </a:r>
              <a:endParaRPr lang="zh-CN" altLang="zh-CN" sz="2800">
                <a:ea typeface="楷体_GB2312" pitchFamily="49" charset="-122"/>
              </a:endParaRPr>
            </a:p>
          </p:txBody>
        </p:sp>
        <p:sp>
          <p:nvSpPr>
            <p:cNvPr id="10253" name="Line 13"/>
            <p:cNvSpPr>
              <a:spLocks noChangeShapeType="1"/>
            </p:cNvSpPr>
            <p:nvPr/>
          </p:nvSpPr>
          <p:spPr bwMode="auto">
            <a:xfrm>
              <a:off x="1188" y="0"/>
              <a:ext cx="13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4" name="Line 14"/>
            <p:cNvSpPr>
              <a:spLocks noChangeShapeType="1"/>
            </p:cNvSpPr>
            <p:nvPr/>
          </p:nvSpPr>
          <p:spPr bwMode="auto">
            <a:xfrm flipH="1">
              <a:off x="2568" y="0"/>
              <a:ext cx="0" cy="96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255" name="Line 15"/>
            <p:cNvSpPr>
              <a:spLocks noChangeShapeType="1"/>
            </p:cNvSpPr>
            <p:nvPr/>
          </p:nvSpPr>
          <p:spPr bwMode="auto">
            <a:xfrm>
              <a:off x="1188" y="0"/>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256" name="Oval 16"/>
            <p:cNvSpPr>
              <a:spLocks noChangeArrowheads="1"/>
            </p:cNvSpPr>
            <p:nvPr/>
          </p:nvSpPr>
          <p:spPr bwMode="auto">
            <a:xfrm>
              <a:off x="2532" y="900"/>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7" name="Text Box 17"/>
            <p:cNvSpPr txBox="1">
              <a:spLocks noChangeArrowheads="1"/>
            </p:cNvSpPr>
            <p:nvPr/>
          </p:nvSpPr>
          <p:spPr bwMode="auto">
            <a:xfrm>
              <a:off x="0" y="1044"/>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endParaRPr lang="zh-CN" altLang="zh-CN" sz="2800">
                <a:ea typeface="楷体_GB2312" pitchFamily="49" charset="-122"/>
              </a:endParaRPr>
            </a:p>
          </p:txBody>
        </p:sp>
        <p:sp>
          <p:nvSpPr>
            <p:cNvPr id="10258" name="Text Box 18"/>
            <p:cNvSpPr txBox="1">
              <a:spLocks noChangeArrowheads="1"/>
            </p:cNvSpPr>
            <p:nvPr/>
          </p:nvSpPr>
          <p:spPr bwMode="auto">
            <a:xfrm>
              <a:off x="2712" y="468"/>
              <a:ext cx="5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o</a:t>
              </a:r>
              <a:endParaRPr lang="zh-CN" altLang="zh-CN" sz="2800">
                <a:ea typeface="楷体_GB2312" pitchFamily="49" charset="-122"/>
              </a:endParaRPr>
            </a:p>
          </p:txBody>
        </p:sp>
        <p:sp>
          <p:nvSpPr>
            <p:cNvPr id="10259" name="Oval 19"/>
            <p:cNvSpPr>
              <a:spLocks noChangeArrowheads="1"/>
            </p:cNvSpPr>
            <p:nvPr/>
          </p:nvSpPr>
          <p:spPr bwMode="auto">
            <a:xfrm>
              <a:off x="348" y="1248"/>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aphicFrame>
        <p:nvGraphicFramePr>
          <p:cNvPr id="10260" name="Object 20"/>
          <p:cNvGraphicFramePr>
            <a:graphicFrameLocks noChangeAspect="1"/>
          </p:cNvGraphicFramePr>
          <p:nvPr/>
        </p:nvGraphicFramePr>
        <p:xfrm>
          <a:off x="5178425" y="3108325"/>
          <a:ext cx="2965450" cy="742950"/>
        </p:xfrm>
        <a:graphic>
          <a:graphicData uri="http://schemas.openxmlformats.org/presentationml/2006/ole">
            <mc:AlternateContent xmlns:mc="http://schemas.openxmlformats.org/markup-compatibility/2006">
              <mc:Choice xmlns:v="urn:schemas-microsoft-com:vml" Requires="v">
                <p:oleObj spid="_x0000_s26625" name="" r:id="rId1" imgW="24688800" imgH="5486400" progId="Equation.3">
                  <p:embed/>
                </p:oleObj>
              </mc:Choice>
              <mc:Fallback>
                <p:oleObj name="" r:id="rId1" imgW="24688800" imgH="5486400" progId="Equation.3">
                  <p:embed/>
                  <p:pic>
                    <p:nvPicPr>
                      <p:cNvPr id="0" name="图片 26624"/>
                      <p:cNvPicPr>
                        <a:picLocks noChangeAspect="1"/>
                      </p:cNvPicPr>
                      <p:nvPr/>
                    </p:nvPicPr>
                    <p:blipFill>
                      <a:blip r:embed="rId2"/>
                      <a:stretch>
                        <a:fillRect/>
                      </a:stretch>
                    </p:blipFill>
                    <p:spPr>
                      <a:xfrm>
                        <a:off x="5178425" y="3108325"/>
                        <a:ext cx="2965450" cy="742950"/>
                      </a:xfrm>
                      <a:prstGeom prst="rect">
                        <a:avLst/>
                      </a:prstGeom>
                      <a:noFill/>
                      <a:ln w="9525" cap="flat" cmpd="sng">
                        <a:solidFill>
                          <a:srgbClr val="5B9BD5"/>
                        </a:solidFill>
                        <a:prstDash val="solid"/>
                        <a:miter/>
                        <a:headEnd type="none" w="med" len="med"/>
                        <a:tailEnd type="none" w="med" len="med"/>
                      </a:ln>
                    </p:spPr>
                  </p:pic>
                </p:oleObj>
              </mc:Fallback>
            </mc:AlternateContent>
          </a:graphicData>
        </a:graphic>
      </p:graphicFrame>
      <p:sp>
        <p:nvSpPr>
          <p:cNvPr id="10261" name="Text Box 21"/>
          <p:cNvSpPr txBox="1">
            <a:spLocks noChangeArrowheads="1"/>
          </p:cNvSpPr>
          <p:nvPr/>
        </p:nvSpPr>
        <p:spPr bwMode="auto">
          <a:xfrm>
            <a:off x="420688" y="4783138"/>
            <a:ext cx="7929562" cy="1411287"/>
          </a:xfrm>
          <a:prstGeom prst="rect">
            <a:avLst/>
          </a:prstGeom>
          <a:noFill/>
          <a:ln w="38100" cmpd="sng">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8655" algn="l">
              <a:defRPr sz="2400">
                <a:solidFill>
                  <a:schemeClr val="tx1"/>
                </a:solidFill>
                <a:latin typeface="Times New Roman" panose="02020603050405020304" pitchFamily="18" charset="0"/>
                <a:ea typeface="宋体" panose="02010600030101010101" pitchFamily="2" charset="-122"/>
              </a:defRPr>
            </a:lvl1pPr>
            <a:lvl2pPr marL="958850" algn="l">
              <a:defRPr sz="2400">
                <a:solidFill>
                  <a:schemeClr val="tx1"/>
                </a:solidFill>
                <a:latin typeface="Times New Roman" panose="02020603050405020304" pitchFamily="18" charset="0"/>
                <a:ea typeface="宋体" panose="02010600030101010101" pitchFamily="2" charset="-122"/>
              </a:defRPr>
            </a:lvl2pPr>
            <a:lvl3pPr marL="1149350"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1" dirty="0">
                <a:latin typeface="华文楷体" panose="02010600040101010101" pitchFamily="2" charset="-122"/>
                <a:ea typeface="华文楷体" panose="02010600040101010101" pitchFamily="2" charset="-122"/>
              </a:rPr>
              <a:t>此电路是电压串联负反馈，输入电阻大，输出电阻小，在电路中作用与分立元件的射极输出器相同，但是电压跟随性能好。</a:t>
            </a:r>
            <a:endParaRPr lang="zh-CN" altLang="zh-CN" sz="2800" b="1" dirty="0">
              <a:latin typeface="华文楷体" panose="02010600040101010101" pitchFamily="2" charset="-122"/>
              <a:ea typeface="华文楷体" panose="02010600040101010101" pitchFamily="2" charset="-122"/>
            </a:endParaRPr>
          </a:p>
        </p:txBody>
      </p:sp>
      <p:sp>
        <p:nvSpPr>
          <p:cNvPr id="10262" name="Text Box 22"/>
          <p:cNvSpPr txBox="1">
            <a:spLocks noChangeArrowheads="1"/>
          </p:cNvSpPr>
          <p:nvPr/>
        </p:nvSpPr>
        <p:spPr bwMode="auto">
          <a:xfrm>
            <a:off x="177800" y="342900"/>
            <a:ext cx="6838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b="1" dirty="0">
                <a:solidFill>
                  <a:srgbClr val="800000"/>
                </a:solidFill>
                <a:latin typeface="华文楷体" panose="02010600040101010101" pitchFamily="2" charset="-122"/>
                <a:ea typeface="华文楷体" panose="02010600040101010101" pitchFamily="2" charset="-122"/>
              </a:rPr>
              <a:t>三、电压跟随器</a:t>
            </a:r>
            <a:endParaRPr lang="zh-CN" altLang="zh-CN" sz="3200" b="1" dirty="0">
              <a:solidFill>
                <a:srgbClr val="800000"/>
              </a:solidFill>
              <a:latin typeface="华文楷体" panose="02010600040101010101" pitchFamily="2" charset="-122"/>
              <a:ea typeface="华文楷体" panose="02010600040101010101" pitchFamily="2" charset="-122"/>
            </a:endParaRPr>
          </a:p>
        </p:txBody>
      </p:sp>
      <p:sp>
        <p:nvSpPr>
          <p:cNvPr id="10263" name="Text Box 23"/>
          <p:cNvSpPr txBox="1">
            <a:spLocks noChangeArrowheads="1"/>
          </p:cNvSpPr>
          <p:nvPr/>
        </p:nvSpPr>
        <p:spPr bwMode="auto">
          <a:xfrm>
            <a:off x="4914900" y="593725"/>
            <a:ext cx="39401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b="1" u="sng" dirty="0">
                <a:solidFill>
                  <a:srgbClr val="0000FF"/>
                </a:solidFill>
                <a:latin typeface="华文楷体" panose="02010600040101010101" pitchFamily="2" charset="-122"/>
                <a:ea typeface="华文楷体" panose="02010600040101010101" pitchFamily="2" charset="-122"/>
              </a:rPr>
              <a:t>结构特点：</a:t>
            </a:r>
            <a:r>
              <a:rPr lang="zh-CN" altLang="zh-CN" sz="2800" b="1" dirty="0">
                <a:latin typeface="华文楷体" panose="02010600040101010101" pitchFamily="2" charset="-122"/>
                <a:ea typeface="华文楷体" panose="02010600040101010101" pitchFamily="2" charset="-122"/>
              </a:rPr>
              <a:t>输出电压全部引到反相输入端，信号从同相端输入。</a:t>
            </a:r>
            <a:r>
              <a:rPr lang="zh-CN" altLang="zh-CN" sz="2800" b="1" u="sng" dirty="0">
                <a:solidFill>
                  <a:srgbClr val="CC0066"/>
                </a:solidFill>
                <a:latin typeface="华文楷体" panose="02010600040101010101" pitchFamily="2" charset="-122"/>
                <a:ea typeface="华文楷体" panose="02010600040101010101" pitchFamily="2" charset="-122"/>
              </a:rPr>
              <a:t>电压跟随器是同相比例运算放大器的特例。</a:t>
            </a:r>
            <a:endParaRPr lang="zh-CN" altLang="zh-CN" sz="2800" b="1" u="sng" dirty="0">
              <a:solidFill>
                <a:srgbClr val="CC0066"/>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63"/>
                                        </p:tgtEl>
                                        <p:attrNameLst>
                                          <p:attrName>style.visibility</p:attrName>
                                        </p:attrNameLst>
                                      </p:cBhvr>
                                      <p:to>
                                        <p:strVal val="visible"/>
                                      </p:to>
                                    </p:set>
                                    <p:animEffect transition="in" filter="dissolve">
                                      <p:cBhvr>
                                        <p:cTn id="12" dur="500"/>
                                        <p:tgtEl>
                                          <p:spTgt spid="102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60"/>
                                        </p:tgtEl>
                                        <p:attrNameLst>
                                          <p:attrName>style.visibility</p:attrName>
                                        </p:attrNameLst>
                                      </p:cBhvr>
                                      <p:to>
                                        <p:strVal val="visible"/>
                                      </p:to>
                                    </p:set>
                                    <p:animEffect transition="in" filter="wipe(left)">
                                      <p:cBhvr>
                                        <p:cTn id="17" dur="500"/>
                                        <p:tgtEl>
                                          <p:spTgt spid="1026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261"/>
                                        </p:tgtEl>
                                        <p:attrNameLst>
                                          <p:attrName>style.visibility</p:attrName>
                                        </p:attrNameLst>
                                      </p:cBhvr>
                                      <p:to>
                                        <p:strVal val="visible"/>
                                      </p:to>
                                    </p:set>
                                    <p:animEffect transition="in" filter="slide(fromBottom)">
                                      <p:cBhvr>
                                        <p:cTn id="22" dur="500"/>
                                        <p:tgtEl>
                                          <p:spTgt spid="10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1" grpId="0" animBg="1" autoUpdateAnimBg="0"/>
      <p:bldP spid="10263"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18F1AAF9-F383-4071-87A8-9645DA60EEB0}" type="slidenum">
              <a:rPr lang="zh-CN" altLang="zh-CN"/>
            </a:fld>
            <a:endParaRPr lang="zh-CN" altLang="zh-CN"/>
          </a:p>
        </p:txBody>
      </p:sp>
      <p:sp>
        <p:nvSpPr>
          <p:cNvPr id="11266" name="Text Box 2"/>
          <p:cNvSpPr txBox="1">
            <a:spLocks noChangeArrowheads="1"/>
          </p:cNvSpPr>
          <p:nvPr/>
        </p:nvSpPr>
        <p:spPr bwMode="auto">
          <a:xfrm>
            <a:off x="271463" y="458788"/>
            <a:ext cx="683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600" dirty="0">
                <a:solidFill>
                  <a:srgbClr val="0000FF"/>
                </a:solidFill>
                <a:latin typeface="华文楷体" panose="02010600040101010101" pitchFamily="2" charset="-122"/>
                <a:ea typeface="华文楷体" panose="02010600040101010101" pitchFamily="2" charset="-122"/>
              </a:rPr>
              <a:t>2. 加减运算电路</a:t>
            </a:r>
            <a:endParaRPr lang="zh-CN" altLang="zh-CN" sz="3600" dirty="0">
              <a:solidFill>
                <a:srgbClr val="0000FF"/>
              </a:solidFill>
              <a:latin typeface="华文楷体" panose="02010600040101010101" pitchFamily="2" charset="-122"/>
              <a:ea typeface="华文楷体" panose="02010600040101010101" pitchFamily="2" charset="-122"/>
            </a:endParaRPr>
          </a:p>
        </p:txBody>
      </p:sp>
      <p:sp>
        <p:nvSpPr>
          <p:cNvPr id="11267" name="Text Box 3"/>
          <p:cNvSpPr txBox="1">
            <a:spLocks noChangeArrowheads="1"/>
          </p:cNvSpPr>
          <p:nvPr/>
        </p:nvSpPr>
        <p:spPr bwMode="auto">
          <a:xfrm>
            <a:off x="490538" y="1397000"/>
            <a:ext cx="77136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236980" indent="-1236980" algn="l">
              <a:defRPr sz="2400">
                <a:solidFill>
                  <a:schemeClr val="tx1"/>
                </a:solidFill>
                <a:latin typeface="Times New Roman" panose="02020603050405020304" pitchFamily="18" charset="0"/>
                <a:ea typeface="宋体" panose="02010600030101010101" pitchFamily="2" charset="-122"/>
              </a:defRPr>
            </a:lvl1pPr>
            <a:lvl2pPr marL="1427480" algn="l">
              <a:defRPr sz="2400">
                <a:solidFill>
                  <a:schemeClr val="tx1"/>
                </a:solidFill>
                <a:latin typeface="Times New Roman" panose="02020603050405020304" pitchFamily="18" charset="0"/>
                <a:ea typeface="宋体" panose="02010600030101010101" pitchFamily="2" charset="-122"/>
              </a:defRPr>
            </a:lvl2pPr>
            <a:lvl3pPr marL="1617980" algn="l">
              <a:defRPr sz="2400">
                <a:solidFill>
                  <a:schemeClr val="tx1"/>
                </a:solidFill>
                <a:latin typeface="Times New Roman" panose="02020603050405020304" pitchFamily="18" charset="0"/>
                <a:ea typeface="宋体" panose="02010600030101010101" pitchFamily="2" charset="-122"/>
              </a:defRPr>
            </a:lvl3pPr>
            <a:lvl4pPr marL="1808480" algn="l">
              <a:defRPr sz="2400">
                <a:solidFill>
                  <a:schemeClr val="tx1"/>
                </a:solidFill>
                <a:latin typeface="Times New Roman" panose="02020603050405020304" pitchFamily="18" charset="0"/>
                <a:ea typeface="宋体" panose="02010600030101010101" pitchFamily="2" charset="-122"/>
              </a:defRPr>
            </a:lvl4pPr>
            <a:lvl5pPr marL="1998980" algn="l">
              <a:defRPr sz="2400">
                <a:solidFill>
                  <a:schemeClr val="tx1"/>
                </a:solidFill>
                <a:latin typeface="Times New Roman" panose="02020603050405020304" pitchFamily="18" charset="0"/>
                <a:ea typeface="宋体" panose="02010600030101010101" pitchFamily="2" charset="-122"/>
              </a:defRPr>
            </a:lvl5pPr>
            <a:lvl6pPr marL="245618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1338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37058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2778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3200" b="1" u="sng" dirty="0">
                <a:solidFill>
                  <a:srgbClr val="FF0000"/>
                </a:solidFill>
                <a:latin typeface="华文楷体" panose="02010600040101010101" pitchFamily="2" charset="-122"/>
                <a:ea typeface="华文楷体" panose="02010600040101010101" pitchFamily="2" charset="-122"/>
              </a:rPr>
              <a:t>作用：</a:t>
            </a:r>
            <a:r>
              <a:rPr lang="zh-CN" altLang="zh-CN" sz="3200" b="1" dirty="0">
                <a:latin typeface="华文楷体" panose="02010600040101010101" pitchFamily="2" charset="-122"/>
                <a:ea typeface="华文楷体" panose="02010600040101010101" pitchFamily="2" charset="-122"/>
              </a:rPr>
              <a:t>将若干个输入信号之和或之差按比例放大。</a:t>
            </a:r>
            <a:endParaRPr lang="zh-CN" altLang="zh-CN" sz="3200" b="1" dirty="0">
              <a:latin typeface="华文楷体" panose="02010600040101010101" pitchFamily="2" charset="-122"/>
              <a:ea typeface="华文楷体" panose="02010600040101010101" pitchFamily="2" charset="-122"/>
            </a:endParaRPr>
          </a:p>
        </p:txBody>
      </p:sp>
      <p:sp>
        <p:nvSpPr>
          <p:cNvPr id="11268" name="Text Box 4"/>
          <p:cNvSpPr txBox="1">
            <a:spLocks noChangeArrowheads="1"/>
          </p:cNvSpPr>
          <p:nvPr/>
        </p:nvSpPr>
        <p:spPr bwMode="auto">
          <a:xfrm>
            <a:off x="490538" y="2546350"/>
            <a:ext cx="7713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3200" b="1" u="sng" dirty="0">
                <a:solidFill>
                  <a:srgbClr val="FF0000"/>
                </a:solidFill>
                <a:latin typeface="华文楷体" panose="02010600040101010101" pitchFamily="2" charset="-122"/>
                <a:ea typeface="华文楷体" panose="02010600040101010101" pitchFamily="2" charset="-122"/>
              </a:rPr>
              <a:t>类型：</a:t>
            </a:r>
            <a:r>
              <a:rPr lang="zh-CN" altLang="zh-CN" sz="3200" b="1" dirty="0">
                <a:latin typeface="华文楷体" panose="02010600040101010101" pitchFamily="2" charset="-122"/>
                <a:ea typeface="华文楷体" panose="02010600040101010101" pitchFamily="2" charset="-122"/>
              </a:rPr>
              <a:t>同相求和与反相求和。</a:t>
            </a:r>
            <a:endParaRPr lang="zh-CN" altLang="zh-CN" sz="3200" b="1" dirty="0">
              <a:latin typeface="华文楷体" panose="02010600040101010101" pitchFamily="2" charset="-122"/>
              <a:ea typeface="华文楷体" panose="02010600040101010101" pitchFamily="2" charset="-122"/>
            </a:endParaRPr>
          </a:p>
        </p:txBody>
      </p:sp>
      <p:sp>
        <p:nvSpPr>
          <p:cNvPr id="11269" name="Text Box 5"/>
          <p:cNvSpPr txBox="1">
            <a:spLocks noChangeArrowheads="1"/>
          </p:cNvSpPr>
          <p:nvPr/>
        </p:nvSpPr>
        <p:spPr bwMode="auto">
          <a:xfrm>
            <a:off x="460375" y="3579813"/>
            <a:ext cx="831215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236980" indent="-1236980" algn="l">
              <a:defRPr sz="2400">
                <a:solidFill>
                  <a:schemeClr val="tx1"/>
                </a:solidFill>
                <a:latin typeface="Times New Roman" panose="02020603050405020304" pitchFamily="18" charset="0"/>
                <a:ea typeface="宋体" panose="02010600030101010101" pitchFamily="2" charset="-122"/>
              </a:defRPr>
            </a:lvl1pPr>
            <a:lvl2pPr marL="1427480" algn="l">
              <a:defRPr sz="2400">
                <a:solidFill>
                  <a:schemeClr val="tx1"/>
                </a:solidFill>
                <a:latin typeface="Times New Roman" panose="02020603050405020304" pitchFamily="18" charset="0"/>
                <a:ea typeface="宋体" panose="02010600030101010101" pitchFamily="2" charset="-122"/>
              </a:defRPr>
            </a:lvl2pPr>
            <a:lvl3pPr marL="1617980" algn="l">
              <a:defRPr sz="2400">
                <a:solidFill>
                  <a:schemeClr val="tx1"/>
                </a:solidFill>
                <a:latin typeface="Times New Roman" panose="02020603050405020304" pitchFamily="18" charset="0"/>
                <a:ea typeface="宋体" panose="02010600030101010101" pitchFamily="2" charset="-122"/>
              </a:defRPr>
            </a:lvl3pPr>
            <a:lvl4pPr marL="1808480" algn="l">
              <a:defRPr sz="2400">
                <a:solidFill>
                  <a:schemeClr val="tx1"/>
                </a:solidFill>
                <a:latin typeface="Times New Roman" panose="02020603050405020304" pitchFamily="18" charset="0"/>
                <a:ea typeface="宋体" panose="02010600030101010101" pitchFamily="2" charset="-122"/>
              </a:defRPr>
            </a:lvl4pPr>
            <a:lvl5pPr marL="1998980" algn="l">
              <a:defRPr sz="2400">
                <a:solidFill>
                  <a:schemeClr val="tx1"/>
                </a:solidFill>
                <a:latin typeface="Times New Roman" panose="02020603050405020304" pitchFamily="18" charset="0"/>
                <a:ea typeface="宋体" panose="02010600030101010101" pitchFamily="2" charset="-122"/>
              </a:defRPr>
            </a:lvl5pPr>
            <a:lvl6pPr marL="245618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1338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37058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2778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3200" b="1" u="sng" dirty="0">
                <a:solidFill>
                  <a:srgbClr val="FF0000"/>
                </a:solidFill>
                <a:latin typeface="华文楷体" panose="02010600040101010101" pitchFamily="2" charset="-122"/>
                <a:ea typeface="华文楷体" panose="02010600040101010101" pitchFamily="2" charset="-122"/>
              </a:rPr>
              <a:t>电路结构：</a:t>
            </a:r>
            <a:r>
              <a:rPr lang="zh-CN" altLang="zh-CN" sz="3200" b="1" dirty="0">
                <a:latin typeface="华文楷体" panose="02010600040101010101" pitchFamily="2" charset="-122"/>
                <a:ea typeface="华文楷体" panose="02010600040101010101" pitchFamily="2" charset="-122"/>
              </a:rPr>
              <a:t>引入深度电压并联负反馈或电压串联负反馈。这样输出电压与运放的开环放大倍数无关，与输入电压和反馈系数有关。</a:t>
            </a:r>
            <a:endParaRPr lang="zh-CN" altLang="zh-CN" sz="32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p:txBody>
          <a:bodyPr/>
          <a:lstStyle/>
          <a:p>
            <a:fld id="{B08BCDA8-F53B-46D5-8D3E-1FE330506395}" type="slidenum">
              <a:rPr lang="zh-CN" altLang="zh-CN"/>
            </a:fld>
            <a:endParaRPr lang="zh-CN" altLang="zh-CN"/>
          </a:p>
        </p:txBody>
      </p:sp>
      <p:sp>
        <p:nvSpPr>
          <p:cNvPr id="12290" name="Line 2"/>
          <p:cNvSpPr>
            <a:spLocks noChangeShapeType="1"/>
          </p:cNvSpPr>
          <p:nvPr/>
        </p:nvSpPr>
        <p:spPr bwMode="auto">
          <a:xfrm>
            <a:off x="2133600" y="3429000"/>
            <a:ext cx="7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1" name="Line 3"/>
          <p:cNvSpPr>
            <a:spLocks noChangeShapeType="1"/>
          </p:cNvSpPr>
          <p:nvPr/>
        </p:nvSpPr>
        <p:spPr bwMode="auto">
          <a:xfrm flipH="1">
            <a:off x="3429000" y="3657600"/>
            <a:ext cx="7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2" name="Line 4"/>
          <p:cNvSpPr>
            <a:spLocks noChangeShapeType="1"/>
          </p:cNvSpPr>
          <p:nvPr/>
        </p:nvSpPr>
        <p:spPr bwMode="auto">
          <a:xfrm>
            <a:off x="3048000" y="5105400"/>
            <a:ext cx="7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3" name="Line 5"/>
          <p:cNvSpPr>
            <a:spLocks noChangeShapeType="1"/>
          </p:cNvSpPr>
          <p:nvPr/>
        </p:nvSpPr>
        <p:spPr bwMode="auto">
          <a:xfrm>
            <a:off x="3200400" y="49530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4" name="Text Box 6"/>
          <p:cNvSpPr txBox="1">
            <a:spLocks noChangeArrowheads="1"/>
          </p:cNvSpPr>
          <p:nvPr/>
        </p:nvSpPr>
        <p:spPr bwMode="auto">
          <a:xfrm>
            <a:off x="177800" y="184150"/>
            <a:ext cx="6838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b="1" dirty="0">
                <a:solidFill>
                  <a:srgbClr val="800000"/>
                </a:solidFill>
                <a:latin typeface="华文楷体" panose="02010600040101010101" pitchFamily="2" charset="-122"/>
                <a:ea typeface="华文楷体" panose="02010600040101010101" pitchFamily="2" charset="-122"/>
              </a:rPr>
              <a:t>一、反相求和运算</a:t>
            </a:r>
            <a:endParaRPr lang="zh-CN" altLang="zh-CN" sz="3200" b="1" dirty="0">
              <a:solidFill>
                <a:srgbClr val="800000"/>
              </a:solidFill>
              <a:latin typeface="华文楷体" panose="02010600040101010101" pitchFamily="2" charset="-122"/>
              <a:ea typeface="华文楷体" panose="02010600040101010101" pitchFamily="2" charset="-122"/>
            </a:endParaRPr>
          </a:p>
        </p:txBody>
      </p:sp>
      <p:grpSp>
        <p:nvGrpSpPr>
          <p:cNvPr id="12295" name="Group 7"/>
          <p:cNvGrpSpPr/>
          <p:nvPr/>
        </p:nvGrpSpPr>
        <p:grpSpPr bwMode="auto">
          <a:xfrm>
            <a:off x="3455988" y="392113"/>
            <a:ext cx="5238750" cy="4762500"/>
            <a:chOff x="0" y="0"/>
            <a:chExt cx="3300" cy="3000"/>
          </a:xfrm>
        </p:grpSpPr>
        <p:sp>
          <p:nvSpPr>
            <p:cNvPr id="12296" name="Text Box 8"/>
            <p:cNvSpPr txBox="1">
              <a:spLocks noChangeArrowheads="1"/>
            </p:cNvSpPr>
            <p:nvPr/>
          </p:nvSpPr>
          <p:spPr bwMode="auto">
            <a:xfrm>
              <a:off x="588" y="804"/>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12</a:t>
              </a:r>
              <a:endParaRPr lang="zh-CN" altLang="zh-CN" sz="2800">
                <a:ea typeface="楷体_GB2312" pitchFamily="49" charset="-122"/>
              </a:endParaRPr>
            </a:p>
          </p:txBody>
        </p:sp>
        <p:sp>
          <p:nvSpPr>
            <p:cNvPr id="12297" name="Rectangle 9"/>
            <p:cNvSpPr>
              <a:spLocks noChangeArrowheads="1"/>
            </p:cNvSpPr>
            <p:nvPr/>
          </p:nvSpPr>
          <p:spPr bwMode="auto">
            <a:xfrm>
              <a:off x="1536" y="888"/>
              <a:ext cx="864" cy="1200"/>
            </a:xfrm>
            <a:prstGeom prst="rect">
              <a:avLst/>
            </a:prstGeom>
            <a:noFill/>
            <a:ln w="381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8" name="Line 10"/>
            <p:cNvSpPr>
              <a:spLocks noChangeShapeType="1"/>
            </p:cNvSpPr>
            <p:nvPr/>
          </p:nvSpPr>
          <p:spPr bwMode="auto">
            <a:xfrm>
              <a:off x="2399" y="1476"/>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9" name="Line 11"/>
            <p:cNvSpPr>
              <a:spLocks noChangeShapeType="1"/>
            </p:cNvSpPr>
            <p:nvPr/>
          </p:nvSpPr>
          <p:spPr bwMode="auto">
            <a:xfrm>
              <a:off x="455" y="516"/>
              <a:ext cx="1032" cy="1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300" name="Line 12"/>
            <p:cNvSpPr>
              <a:spLocks noChangeShapeType="1"/>
            </p:cNvSpPr>
            <p:nvPr/>
          </p:nvSpPr>
          <p:spPr bwMode="auto">
            <a:xfrm>
              <a:off x="1115" y="1260"/>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01" name="Text Box 13"/>
            <p:cNvSpPr txBox="1">
              <a:spLocks noChangeArrowheads="1"/>
            </p:cNvSpPr>
            <p:nvPr/>
          </p:nvSpPr>
          <p:spPr bwMode="auto">
            <a:xfrm>
              <a:off x="1572" y="91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_</a:t>
              </a:r>
              <a:endParaRPr lang="zh-CN" altLang="zh-CN" sz="2800">
                <a:ea typeface="楷体" panose="02010609060101010101" pitchFamily="49" charset="-122"/>
              </a:endParaRPr>
            </a:p>
          </p:txBody>
        </p:sp>
        <p:sp>
          <p:nvSpPr>
            <p:cNvPr id="12302" name="Text Box 14"/>
            <p:cNvSpPr txBox="1">
              <a:spLocks noChangeArrowheads="1"/>
            </p:cNvSpPr>
            <p:nvPr/>
          </p:nvSpPr>
          <p:spPr bwMode="auto">
            <a:xfrm>
              <a:off x="1572" y="157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2303" name="Text Box 15"/>
            <p:cNvSpPr txBox="1">
              <a:spLocks noChangeArrowheads="1"/>
            </p:cNvSpPr>
            <p:nvPr/>
          </p:nvSpPr>
          <p:spPr bwMode="auto">
            <a:xfrm>
              <a:off x="2088" y="127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2304" name="Oval 16"/>
            <p:cNvSpPr>
              <a:spLocks noChangeArrowheads="1"/>
            </p:cNvSpPr>
            <p:nvPr/>
          </p:nvSpPr>
          <p:spPr bwMode="auto">
            <a:xfrm>
              <a:off x="2832" y="1428"/>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05" name="Text Box 17"/>
            <p:cNvSpPr txBox="1">
              <a:spLocks noChangeArrowheads="1"/>
            </p:cNvSpPr>
            <p:nvPr/>
          </p:nvSpPr>
          <p:spPr bwMode="auto">
            <a:xfrm>
              <a:off x="1968" y="876"/>
              <a:ext cx="7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_GB2312" pitchFamily="49" charset="-122"/>
                  <a:sym typeface="Symbol" panose="05050102010706020507" pitchFamily="18" charset="2"/>
                </a:rPr>
                <a:t></a:t>
              </a:r>
              <a:endParaRPr lang="zh-CN" altLang="zh-CN" sz="2800">
                <a:ea typeface="楷体_GB2312" pitchFamily="49" charset="-122"/>
              </a:endParaRPr>
            </a:p>
          </p:txBody>
        </p:sp>
        <p:sp>
          <p:nvSpPr>
            <p:cNvPr id="12306" name="Line 18"/>
            <p:cNvSpPr>
              <a:spLocks noChangeShapeType="1"/>
            </p:cNvSpPr>
            <p:nvPr/>
          </p:nvSpPr>
          <p:spPr bwMode="auto">
            <a:xfrm>
              <a:off x="1260" y="528"/>
              <a:ext cx="13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07" name="Line 19"/>
            <p:cNvSpPr>
              <a:spLocks noChangeShapeType="1"/>
            </p:cNvSpPr>
            <p:nvPr/>
          </p:nvSpPr>
          <p:spPr bwMode="auto">
            <a:xfrm flipH="1">
              <a:off x="2640" y="528"/>
              <a:ext cx="0" cy="96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308" name="Rectangle 20"/>
            <p:cNvSpPr>
              <a:spLocks noChangeArrowheads="1"/>
            </p:cNvSpPr>
            <p:nvPr/>
          </p:nvSpPr>
          <p:spPr bwMode="auto">
            <a:xfrm>
              <a:off x="1740" y="432"/>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09" name="Line 21"/>
            <p:cNvSpPr>
              <a:spLocks noChangeShapeType="1"/>
            </p:cNvSpPr>
            <p:nvPr/>
          </p:nvSpPr>
          <p:spPr bwMode="auto">
            <a:xfrm>
              <a:off x="1272" y="528"/>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310" name="Line 22"/>
            <p:cNvSpPr>
              <a:spLocks noChangeShapeType="1"/>
            </p:cNvSpPr>
            <p:nvPr/>
          </p:nvSpPr>
          <p:spPr bwMode="auto">
            <a:xfrm>
              <a:off x="498" y="1260"/>
              <a:ext cx="75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11" name="Rectangle 23"/>
            <p:cNvSpPr>
              <a:spLocks noChangeArrowheads="1"/>
            </p:cNvSpPr>
            <p:nvPr/>
          </p:nvSpPr>
          <p:spPr bwMode="auto">
            <a:xfrm>
              <a:off x="630" y="1176"/>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12" name="Oval 24"/>
            <p:cNvSpPr>
              <a:spLocks noChangeArrowheads="1"/>
            </p:cNvSpPr>
            <p:nvPr/>
          </p:nvSpPr>
          <p:spPr bwMode="auto">
            <a:xfrm>
              <a:off x="1236" y="1212"/>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13" name="Oval 25"/>
            <p:cNvSpPr>
              <a:spLocks noChangeArrowheads="1"/>
            </p:cNvSpPr>
            <p:nvPr/>
          </p:nvSpPr>
          <p:spPr bwMode="auto">
            <a:xfrm>
              <a:off x="2604" y="1428"/>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14" name="Text Box 26"/>
            <p:cNvSpPr txBox="1">
              <a:spLocks noChangeArrowheads="1"/>
            </p:cNvSpPr>
            <p:nvPr/>
          </p:nvSpPr>
          <p:spPr bwMode="auto">
            <a:xfrm>
              <a:off x="2040" y="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2</a:t>
              </a:r>
              <a:endParaRPr lang="zh-CN" altLang="zh-CN" sz="2800">
                <a:ea typeface="楷体_GB2312" pitchFamily="49" charset="-122"/>
              </a:endParaRPr>
            </a:p>
          </p:txBody>
        </p:sp>
        <p:sp>
          <p:nvSpPr>
            <p:cNvPr id="12315" name="Text Box 27"/>
            <p:cNvSpPr txBox="1">
              <a:spLocks noChangeArrowheads="1"/>
            </p:cNvSpPr>
            <p:nvPr/>
          </p:nvSpPr>
          <p:spPr bwMode="auto">
            <a:xfrm>
              <a:off x="588" y="72"/>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11</a:t>
              </a:r>
              <a:endParaRPr lang="zh-CN" altLang="zh-CN" sz="2800">
                <a:ea typeface="楷体_GB2312" pitchFamily="49" charset="-122"/>
              </a:endParaRPr>
            </a:p>
          </p:txBody>
        </p:sp>
        <p:sp>
          <p:nvSpPr>
            <p:cNvPr id="12316" name="Rectangle 28"/>
            <p:cNvSpPr>
              <a:spLocks noChangeArrowheads="1"/>
            </p:cNvSpPr>
            <p:nvPr/>
          </p:nvSpPr>
          <p:spPr bwMode="auto">
            <a:xfrm>
              <a:off x="612" y="444"/>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17" name="Text Box 29"/>
            <p:cNvSpPr txBox="1">
              <a:spLocks noChangeArrowheads="1"/>
            </p:cNvSpPr>
            <p:nvPr/>
          </p:nvSpPr>
          <p:spPr bwMode="auto">
            <a:xfrm>
              <a:off x="0" y="996"/>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2</a:t>
              </a:r>
              <a:endParaRPr lang="zh-CN" altLang="zh-CN" sz="2800">
                <a:ea typeface="楷体_GB2312" pitchFamily="49" charset="-122"/>
              </a:endParaRPr>
            </a:p>
          </p:txBody>
        </p:sp>
        <p:sp>
          <p:nvSpPr>
            <p:cNvPr id="12318" name="Text Box 30"/>
            <p:cNvSpPr txBox="1">
              <a:spLocks noChangeArrowheads="1"/>
            </p:cNvSpPr>
            <p:nvPr/>
          </p:nvSpPr>
          <p:spPr bwMode="auto">
            <a:xfrm>
              <a:off x="2784" y="996"/>
              <a:ext cx="5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o</a:t>
              </a:r>
              <a:endParaRPr lang="zh-CN" altLang="zh-CN" sz="2800">
                <a:ea typeface="楷体_GB2312" pitchFamily="49" charset="-122"/>
              </a:endParaRPr>
            </a:p>
          </p:txBody>
        </p:sp>
        <p:sp>
          <p:nvSpPr>
            <p:cNvPr id="12319" name="Oval 31"/>
            <p:cNvSpPr>
              <a:spLocks noChangeArrowheads="1"/>
            </p:cNvSpPr>
            <p:nvPr/>
          </p:nvSpPr>
          <p:spPr bwMode="auto">
            <a:xfrm>
              <a:off x="396" y="492"/>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20" name="Oval 32"/>
            <p:cNvSpPr>
              <a:spLocks noChangeArrowheads="1"/>
            </p:cNvSpPr>
            <p:nvPr/>
          </p:nvSpPr>
          <p:spPr bwMode="auto">
            <a:xfrm>
              <a:off x="408" y="1224"/>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21" name="Line 33"/>
            <p:cNvSpPr>
              <a:spLocks noChangeShapeType="1"/>
            </p:cNvSpPr>
            <p:nvPr/>
          </p:nvSpPr>
          <p:spPr bwMode="auto">
            <a:xfrm>
              <a:off x="1284" y="1812"/>
              <a:ext cx="0" cy="118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322" name="Oval 34"/>
            <p:cNvSpPr>
              <a:spLocks noChangeArrowheads="1"/>
            </p:cNvSpPr>
            <p:nvPr/>
          </p:nvSpPr>
          <p:spPr bwMode="auto">
            <a:xfrm>
              <a:off x="1236" y="480"/>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23" name="Rectangle 35"/>
            <p:cNvSpPr>
              <a:spLocks noChangeArrowheads="1"/>
            </p:cNvSpPr>
            <p:nvPr/>
          </p:nvSpPr>
          <p:spPr bwMode="auto">
            <a:xfrm rot="5400000">
              <a:off x="1044" y="2304"/>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24" name="Line 36"/>
            <p:cNvSpPr>
              <a:spLocks noChangeShapeType="1"/>
            </p:cNvSpPr>
            <p:nvPr/>
          </p:nvSpPr>
          <p:spPr bwMode="auto">
            <a:xfrm>
              <a:off x="1152" y="2988"/>
              <a:ext cx="264"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25" name="Text Box 37"/>
            <p:cNvSpPr txBox="1">
              <a:spLocks noChangeArrowheads="1"/>
            </p:cNvSpPr>
            <p:nvPr/>
          </p:nvSpPr>
          <p:spPr bwMode="auto">
            <a:xfrm>
              <a:off x="1441" y="2196"/>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i="1" baseline="-25000">
                  <a:ea typeface="楷体_GB2312" pitchFamily="49" charset="-122"/>
                </a:rPr>
                <a:t>P</a:t>
              </a:r>
              <a:endParaRPr lang="zh-CN" altLang="zh-CN" sz="2800">
                <a:ea typeface="楷体_GB2312" pitchFamily="49" charset="-122"/>
              </a:endParaRPr>
            </a:p>
          </p:txBody>
        </p:sp>
        <p:sp>
          <p:nvSpPr>
            <p:cNvPr id="12326" name="Text Box 38"/>
            <p:cNvSpPr txBox="1">
              <a:spLocks noChangeArrowheads="1"/>
            </p:cNvSpPr>
            <p:nvPr/>
          </p:nvSpPr>
          <p:spPr bwMode="auto">
            <a:xfrm>
              <a:off x="0" y="307"/>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1</a:t>
              </a:r>
              <a:endParaRPr lang="zh-CN" altLang="zh-CN" sz="2800">
                <a:ea typeface="楷体_GB2312" pitchFamily="49" charset="-122"/>
              </a:endParaRPr>
            </a:p>
          </p:txBody>
        </p:sp>
        <p:sp>
          <p:nvSpPr>
            <p:cNvPr id="12327" name="Line 39"/>
            <p:cNvSpPr>
              <a:spLocks noChangeShapeType="1"/>
            </p:cNvSpPr>
            <p:nvPr/>
          </p:nvSpPr>
          <p:spPr bwMode="auto">
            <a:xfrm>
              <a:off x="1272" y="1812"/>
              <a:ext cx="264"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28" name="AutoShape 40"/>
            <p:cNvSpPr>
              <a:spLocks noChangeArrowheads="1"/>
            </p:cNvSpPr>
            <p:nvPr/>
          </p:nvSpPr>
          <p:spPr bwMode="auto">
            <a:xfrm rot="5400000">
              <a:off x="1799" y="1001"/>
              <a:ext cx="146" cy="162"/>
            </a:xfrm>
            <a:prstGeom prst="triangle">
              <a:avLst>
                <a:gd name="adj" fmla="val 50000"/>
              </a:avLst>
            </a:prstGeom>
            <a:solidFill>
              <a:srgbClr val="FFFFFF"/>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2329" name="Text Box 41"/>
          <p:cNvSpPr txBox="1">
            <a:spLocks noChangeArrowheads="1"/>
          </p:cNvSpPr>
          <p:nvPr/>
        </p:nvSpPr>
        <p:spPr bwMode="auto">
          <a:xfrm>
            <a:off x="862013" y="5546725"/>
            <a:ext cx="71993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b="1" dirty="0">
                <a:latin typeface="华文楷体" panose="02010600040101010101" pitchFamily="2" charset="-122"/>
                <a:ea typeface="华文楷体" panose="02010600040101010101" pitchFamily="2" charset="-122"/>
              </a:rPr>
              <a:t>实际应用时可适当增加或减少输入端的个数，以适应不同的需要。</a:t>
            </a:r>
            <a:endParaRPr lang="zh-CN" altLang="zh-CN" sz="2800" b="1" dirty="0">
              <a:latin typeface="华文楷体" panose="02010600040101010101" pitchFamily="2" charset="-122"/>
              <a:ea typeface="华文楷体" panose="02010600040101010101" pitchFamily="2" charset="-122"/>
            </a:endParaRPr>
          </a:p>
        </p:txBody>
      </p:sp>
      <p:graphicFrame>
        <p:nvGraphicFramePr>
          <p:cNvPr id="12330" name="Object 42"/>
          <p:cNvGraphicFramePr>
            <a:graphicFrameLocks noChangeAspect="1"/>
          </p:cNvGraphicFramePr>
          <p:nvPr/>
        </p:nvGraphicFramePr>
        <p:xfrm>
          <a:off x="1301750" y="3897313"/>
          <a:ext cx="3749675" cy="604837"/>
        </p:xfrm>
        <a:graphic>
          <a:graphicData uri="http://schemas.openxmlformats.org/presentationml/2006/ole">
            <mc:AlternateContent xmlns:mc="http://schemas.openxmlformats.org/markup-compatibility/2006">
              <mc:Choice xmlns:v="urn:schemas-microsoft-com:vml" Requires="v">
                <p:oleObj spid="_x0000_s27649" name="" r:id="rId1" imgW="1625600" imgH="292100" progId="Equation.3">
                  <p:embed/>
                </p:oleObj>
              </mc:Choice>
              <mc:Fallback>
                <p:oleObj name="" r:id="rId1" imgW="1625600" imgH="292100" progId="Equation.3">
                  <p:embed/>
                  <p:pic>
                    <p:nvPicPr>
                      <p:cNvPr id="0" name="图片 27648"/>
                      <p:cNvPicPr>
                        <a:picLocks noChangeAspect="1"/>
                      </p:cNvPicPr>
                      <p:nvPr/>
                    </p:nvPicPr>
                    <p:blipFill>
                      <a:blip r:embed="rId2"/>
                      <a:stretch>
                        <a:fillRect/>
                      </a:stretch>
                    </p:blipFill>
                    <p:spPr>
                      <a:xfrm>
                        <a:off x="1301750" y="3897313"/>
                        <a:ext cx="3749675" cy="60483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330"/>
                                        </p:tgtEl>
                                        <p:attrNameLst>
                                          <p:attrName>style.visibility</p:attrName>
                                        </p:attrNameLst>
                                      </p:cBhvr>
                                      <p:to>
                                        <p:strVal val="visible"/>
                                      </p:to>
                                    </p:set>
                                    <p:animEffect transition="in" filter="wipe(left)">
                                      <p:cBhvr>
                                        <p:cTn id="7" dur="500"/>
                                        <p:tgtEl>
                                          <p:spTgt spid="123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329"/>
                                        </p:tgtEl>
                                        <p:attrNameLst>
                                          <p:attrName>style.visibility</p:attrName>
                                        </p:attrNameLst>
                                      </p:cBhvr>
                                      <p:to>
                                        <p:strVal val="visible"/>
                                      </p:to>
                                    </p:set>
                                    <p:anim calcmode="lin" valueType="num">
                                      <p:cBhvr additive="base">
                                        <p:cTn id="12" dur="500" fill="hold"/>
                                        <p:tgtEl>
                                          <p:spTgt spid="12329"/>
                                        </p:tgtEl>
                                        <p:attrNameLst>
                                          <p:attrName>ppt_x</p:attrName>
                                        </p:attrNameLst>
                                      </p:cBhvr>
                                      <p:tavLst>
                                        <p:tav tm="0">
                                          <p:val>
                                            <p:strVal val="#ppt_x"/>
                                          </p:val>
                                        </p:tav>
                                        <p:tav tm="100000">
                                          <p:val>
                                            <p:strVal val="#ppt_x"/>
                                          </p:val>
                                        </p:tav>
                                      </p:tavLst>
                                    </p:anim>
                                    <p:anim calcmode="lin" valueType="num">
                                      <p:cBhvr additive="base">
                                        <p:cTn id="13" dur="500" fill="hold"/>
                                        <p:tgtEl>
                                          <p:spTgt spid="123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9"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p:txBody>
          <a:bodyPr/>
          <a:lstStyle/>
          <a:p>
            <a:fld id="{A7BD9112-17C3-4F2B-BC43-3A5BB0C16D2A}" type="slidenum">
              <a:rPr lang="zh-CN" altLang="zh-CN"/>
            </a:fld>
            <a:endParaRPr lang="zh-CN" altLang="zh-CN"/>
          </a:p>
        </p:txBody>
      </p:sp>
      <p:sp>
        <p:nvSpPr>
          <p:cNvPr id="13314" name="Line 2"/>
          <p:cNvSpPr>
            <a:spLocks noChangeShapeType="1"/>
          </p:cNvSpPr>
          <p:nvPr/>
        </p:nvSpPr>
        <p:spPr bwMode="auto">
          <a:xfrm>
            <a:off x="2133600" y="3429000"/>
            <a:ext cx="7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5" name="Line 3"/>
          <p:cNvSpPr>
            <a:spLocks noChangeShapeType="1"/>
          </p:cNvSpPr>
          <p:nvPr/>
        </p:nvSpPr>
        <p:spPr bwMode="auto">
          <a:xfrm flipH="1">
            <a:off x="3429000" y="3657600"/>
            <a:ext cx="7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6" name="Line 4"/>
          <p:cNvSpPr>
            <a:spLocks noChangeShapeType="1"/>
          </p:cNvSpPr>
          <p:nvPr/>
        </p:nvSpPr>
        <p:spPr bwMode="auto">
          <a:xfrm>
            <a:off x="3048000" y="5105400"/>
            <a:ext cx="7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7" name="Line 5"/>
          <p:cNvSpPr>
            <a:spLocks noChangeShapeType="1"/>
          </p:cNvSpPr>
          <p:nvPr/>
        </p:nvSpPr>
        <p:spPr bwMode="auto">
          <a:xfrm>
            <a:off x="3200400" y="49530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318" name="Object 6"/>
          <p:cNvGraphicFramePr>
            <a:graphicFrameLocks noChangeAspect="1"/>
          </p:cNvGraphicFramePr>
          <p:nvPr/>
        </p:nvGraphicFramePr>
        <p:xfrm>
          <a:off x="6096000" y="458788"/>
          <a:ext cx="2390775" cy="720725"/>
        </p:xfrm>
        <a:graphic>
          <a:graphicData uri="http://schemas.openxmlformats.org/presentationml/2006/ole">
            <mc:AlternateContent xmlns:mc="http://schemas.openxmlformats.org/markup-compatibility/2006">
              <mc:Choice xmlns:v="urn:schemas-microsoft-com:vml" Requires="v">
                <p:oleObj spid="_x0000_s28673" name="" r:id="rId1" imgW="17068800" imgH="5181600" progId="Equation.3">
                  <p:embed/>
                </p:oleObj>
              </mc:Choice>
              <mc:Fallback>
                <p:oleObj name="" r:id="rId1" imgW="17068800" imgH="5181600" progId="Equation.3">
                  <p:embed/>
                  <p:pic>
                    <p:nvPicPr>
                      <p:cNvPr id="0" name="图片 28672"/>
                      <p:cNvPicPr>
                        <a:picLocks noChangeAspect="1"/>
                      </p:cNvPicPr>
                      <p:nvPr/>
                    </p:nvPicPr>
                    <p:blipFill>
                      <a:blip r:embed="rId2"/>
                      <a:stretch>
                        <a:fillRect/>
                      </a:stretch>
                    </p:blipFill>
                    <p:spPr>
                      <a:xfrm>
                        <a:off x="6096000" y="458788"/>
                        <a:ext cx="2390775" cy="720725"/>
                      </a:xfrm>
                      <a:prstGeom prst="rect">
                        <a:avLst/>
                      </a:prstGeom>
                      <a:noFill/>
                      <a:ln w="9525">
                        <a:noFill/>
                      </a:ln>
                    </p:spPr>
                  </p:pic>
                </p:oleObj>
              </mc:Fallback>
            </mc:AlternateContent>
          </a:graphicData>
        </a:graphic>
      </p:graphicFrame>
      <p:graphicFrame>
        <p:nvGraphicFramePr>
          <p:cNvPr id="13319" name="Object 7"/>
          <p:cNvGraphicFramePr>
            <a:graphicFrameLocks noChangeAspect="1"/>
          </p:cNvGraphicFramePr>
          <p:nvPr/>
        </p:nvGraphicFramePr>
        <p:xfrm>
          <a:off x="6105525" y="1384300"/>
          <a:ext cx="2436813" cy="709613"/>
        </p:xfrm>
        <a:graphic>
          <a:graphicData uri="http://schemas.openxmlformats.org/presentationml/2006/ole">
            <mc:AlternateContent xmlns:mc="http://schemas.openxmlformats.org/markup-compatibility/2006">
              <mc:Choice xmlns:v="urn:schemas-microsoft-com:vml" Requires="v">
                <p:oleObj spid="_x0000_s28674" name="" r:id="rId3" imgW="16764000" imgH="5181600" progId="Equation.3">
                  <p:embed/>
                </p:oleObj>
              </mc:Choice>
              <mc:Fallback>
                <p:oleObj name="" r:id="rId3" imgW="16764000" imgH="5181600" progId="Equation.3">
                  <p:embed/>
                  <p:pic>
                    <p:nvPicPr>
                      <p:cNvPr id="0" name="图片 28673"/>
                      <p:cNvPicPr>
                        <a:picLocks noChangeAspect="1"/>
                      </p:cNvPicPr>
                      <p:nvPr/>
                    </p:nvPicPr>
                    <p:blipFill>
                      <a:blip r:embed="rId4"/>
                      <a:stretch>
                        <a:fillRect/>
                      </a:stretch>
                    </p:blipFill>
                    <p:spPr>
                      <a:xfrm>
                        <a:off x="6105525" y="1384300"/>
                        <a:ext cx="2436813" cy="709613"/>
                      </a:xfrm>
                      <a:prstGeom prst="rect">
                        <a:avLst/>
                      </a:prstGeom>
                      <a:noFill/>
                      <a:ln w="9525">
                        <a:noFill/>
                      </a:ln>
                    </p:spPr>
                  </p:pic>
                </p:oleObj>
              </mc:Fallback>
            </mc:AlternateContent>
          </a:graphicData>
        </a:graphic>
      </p:graphicFrame>
      <p:sp>
        <p:nvSpPr>
          <p:cNvPr id="13320" name="AutoShape 8"/>
          <p:cNvSpPr/>
          <p:nvPr/>
        </p:nvSpPr>
        <p:spPr bwMode="auto">
          <a:xfrm>
            <a:off x="5749925" y="692150"/>
            <a:ext cx="190500" cy="1314450"/>
          </a:xfrm>
          <a:prstGeom prst="leftBrace">
            <a:avLst>
              <a:gd name="adj1" fmla="val 57500"/>
              <a:gd name="adj2" fmla="val 50000"/>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21" name="AutoShape 9"/>
          <p:cNvSpPr>
            <a:spLocks noChangeArrowheads="1"/>
          </p:cNvSpPr>
          <p:nvPr/>
        </p:nvSpPr>
        <p:spPr bwMode="auto">
          <a:xfrm rot="5400000">
            <a:off x="6154738" y="2608262"/>
            <a:ext cx="903288" cy="563563"/>
          </a:xfrm>
          <a:prstGeom prst="notchedRightArrow">
            <a:avLst>
              <a:gd name="adj1" fmla="val 50000"/>
              <a:gd name="adj2" fmla="val 40070"/>
            </a:avLst>
          </a:prstGeom>
          <a:gradFill rotWithShape="0">
            <a:gsLst>
              <a:gs pos="0">
                <a:schemeClr val="tx1"/>
              </a:gs>
              <a:gs pos="50000">
                <a:srgbClr val="FF0000"/>
              </a:gs>
              <a:gs pos="100000">
                <a:schemeClr val="tx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3322" name="Object 10"/>
          <p:cNvGraphicFramePr>
            <a:graphicFrameLocks noChangeAspect="1"/>
          </p:cNvGraphicFramePr>
          <p:nvPr/>
        </p:nvGraphicFramePr>
        <p:xfrm>
          <a:off x="4841875" y="3670300"/>
          <a:ext cx="4052888" cy="1316038"/>
        </p:xfrm>
        <a:graphic>
          <a:graphicData uri="http://schemas.openxmlformats.org/presentationml/2006/ole">
            <mc:AlternateContent xmlns:mc="http://schemas.openxmlformats.org/markup-compatibility/2006">
              <mc:Choice xmlns:v="urn:schemas-microsoft-com:vml" Requires="v">
                <p:oleObj spid="_x0000_s28675" name="" r:id="rId5" imgW="1930400" imgH="571500" progId="Equation.3">
                  <p:embed/>
                </p:oleObj>
              </mc:Choice>
              <mc:Fallback>
                <p:oleObj name="" r:id="rId5" imgW="1930400" imgH="571500" progId="Equation.3">
                  <p:embed/>
                  <p:pic>
                    <p:nvPicPr>
                      <p:cNvPr id="0" name="图片 28674"/>
                      <p:cNvPicPr>
                        <a:picLocks noChangeAspect="1"/>
                      </p:cNvPicPr>
                      <p:nvPr/>
                    </p:nvPicPr>
                    <p:blipFill>
                      <a:blip r:embed="rId6"/>
                      <a:stretch>
                        <a:fillRect/>
                      </a:stretch>
                    </p:blipFill>
                    <p:spPr>
                      <a:xfrm>
                        <a:off x="4841875" y="3670300"/>
                        <a:ext cx="4052888" cy="1316038"/>
                      </a:xfrm>
                      <a:prstGeom prst="rect">
                        <a:avLst/>
                      </a:prstGeom>
                      <a:noFill/>
                      <a:ln w="9525" cap="flat" cmpd="sng">
                        <a:solidFill>
                          <a:srgbClr val="5B9BD5"/>
                        </a:solidFill>
                        <a:prstDash val="solid"/>
                        <a:miter/>
                        <a:headEnd type="none" w="med" len="med"/>
                        <a:tailEnd type="none" w="med" len="med"/>
                      </a:ln>
                    </p:spPr>
                  </p:pic>
                </p:oleObj>
              </mc:Fallback>
            </mc:AlternateContent>
          </a:graphicData>
        </a:graphic>
      </p:graphicFrame>
      <p:grpSp>
        <p:nvGrpSpPr>
          <p:cNvPr id="13323" name="Group 11"/>
          <p:cNvGrpSpPr/>
          <p:nvPr/>
        </p:nvGrpSpPr>
        <p:grpSpPr bwMode="auto">
          <a:xfrm>
            <a:off x="1101725" y="2590800"/>
            <a:ext cx="1333500" cy="579438"/>
            <a:chOff x="0" y="0"/>
            <a:chExt cx="840" cy="365"/>
          </a:xfrm>
        </p:grpSpPr>
        <p:sp>
          <p:nvSpPr>
            <p:cNvPr id="13324" name="Line 12"/>
            <p:cNvSpPr>
              <a:spLocks noChangeShapeType="1"/>
            </p:cNvSpPr>
            <p:nvPr/>
          </p:nvSpPr>
          <p:spPr bwMode="auto">
            <a:xfrm>
              <a:off x="324" y="156"/>
              <a:ext cx="516" cy="0"/>
            </a:xfrm>
            <a:prstGeom prst="line">
              <a:avLst/>
            </a:prstGeom>
            <a:noFill/>
            <a:ln w="3810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25" name="Text Box 13"/>
            <p:cNvSpPr txBox="1">
              <a:spLocks noChangeArrowheads="1"/>
            </p:cNvSpPr>
            <p:nvPr/>
          </p:nvSpPr>
          <p:spPr bwMode="auto">
            <a:xfrm>
              <a:off x="0" y="0"/>
              <a:ext cx="7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solidFill>
                    <a:srgbClr val="FF0000"/>
                  </a:solidFill>
                  <a:ea typeface="楷体_GB2312" pitchFamily="49" charset="-122"/>
                </a:rPr>
                <a:t>i</a:t>
              </a:r>
              <a:r>
                <a:rPr lang="zh-CN" altLang="zh-CN" sz="3200" baseline="-25000">
                  <a:solidFill>
                    <a:srgbClr val="FF0000"/>
                  </a:solidFill>
                  <a:ea typeface="楷体_GB2312" pitchFamily="49" charset="-122"/>
                </a:rPr>
                <a:t>12</a:t>
              </a:r>
              <a:endParaRPr lang="zh-CN" altLang="zh-CN" sz="3200" b="0">
                <a:ea typeface="楷体_GB2312" pitchFamily="49" charset="-122"/>
              </a:endParaRPr>
            </a:p>
          </p:txBody>
        </p:sp>
      </p:grpSp>
      <p:grpSp>
        <p:nvGrpSpPr>
          <p:cNvPr id="13326" name="Group 14"/>
          <p:cNvGrpSpPr/>
          <p:nvPr/>
        </p:nvGrpSpPr>
        <p:grpSpPr bwMode="auto">
          <a:xfrm>
            <a:off x="2587625" y="628650"/>
            <a:ext cx="1333500" cy="579438"/>
            <a:chOff x="0" y="0"/>
            <a:chExt cx="840" cy="365"/>
          </a:xfrm>
        </p:grpSpPr>
        <p:sp>
          <p:nvSpPr>
            <p:cNvPr id="13327" name="Line 15"/>
            <p:cNvSpPr>
              <a:spLocks noChangeShapeType="1"/>
            </p:cNvSpPr>
            <p:nvPr/>
          </p:nvSpPr>
          <p:spPr bwMode="auto">
            <a:xfrm>
              <a:off x="324" y="156"/>
              <a:ext cx="516" cy="0"/>
            </a:xfrm>
            <a:prstGeom prst="line">
              <a:avLst/>
            </a:prstGeom>
            <a:noFill/>
            <a:ln w="3810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28" name="Text Box 16"/>
            <p:cNvSpPr txBox="1">
              <a:spLocks noChangeArrowheads="1"/>
            </p:cNvSpPr>
            <p:nvPr/>
          </p:nvSpPr>
          <p:spPr bwMode="auto">
            <a:xfrm>
              <a:off x="0" y="0"/>
              <a:ext cx="7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solidFill>
                    <a:srgbClr val="FF0000"/>
                  </a:solidFill>
                  <a:ea typeface="楷体_GB2312" pitchFamily="49" charset="-122"/>
                </a:rPr>
                <a:t>i</a:t>
              </a:r>
              <a:r>
                <a:rPr lang="zh-CN" altLang="zh-CN" sz="3200" i="1" baseline="-25000">
                  <a:solidFill>
                    <a:srgbClr val="FF0000"/>
                  </a:solidFill>
                  <a:ea typeface="楷体_GB2312" pitchFamily="49" charset="-122"/>
                </a:rPr>
                <a:t>F</a:t>
              </a:r>
              <a:endParaRPr lang="zh-CN" altLang="zh-CN" sz="3200" b="0">
                <a:ea typeface="楷体_GB2312" pitchFamily="49" charset="-122"/>
              </a:endParaRPr>
            </a:p>
          </p:txBody>
        </p:sp>
      </p:grpSp>
      <p:grpSp>
        <p:nvGrpSpPr>
          <p:cNvPr id="13329" name="Group 17"/>
          <p:cNvGrpSpPr/>
          <p:nvPr/>
        </p:nvGrpSpPr>
        <p:grpSpPr bwMode="auto">
          <a:xfrm>
            <a:off x="1044575" y="1371600"/>
            <a:ext cx="1333500" cy="579438"/>
            <a:chOff x="0" y="0"/>
            <a:chExt cx="840" cy="365"/>
          </a:xfrm>
        </p:grpSpPr>
        <p:sp>
          <p:nvSpPr>
            <p:cNvPr id="13330" name="Line 18"/>
            <p:cNvSpPr>
              <a:spLocks noChangeShapeType="1"/>
            </p:cNvSpPr>
            <p:nvPr/>
          </p:nvSpPr>
          <p:spPr bwMode="auto">
            <a:xfrm>
              <a:off x="324" y="156"/>
              <a:ext cx="516" cy="0"/>
            </a:xfrm>
            <a:prstGeom prst="line">
              <a:avLst/>
            </a:prstGeom>
            <a:noFill/>
            <a:ln w="3810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31" name="Text Box 19"/>
            <p:cNvSpPr txBox="1">
              <a:spLocks noChangeArrowheads="1"/>
            </p:cNvSpPr>
            <p:nvPr/>
          </p:nvSpPr>
          <p:spPr bwMode="auto">
            <a:xfrm>
              <a:off x="0" y="0"/>
              <a:ext cx="7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i="1">
                  <a:solidFill>
                    <a:srgbClr val="FF0000"/>
                  </a:solidFill>
                  <a:ea typeface="楷体_GB2312" pitchFamily="49" charset="-122"/>
                </a:rPr>
                <a:t>i</a:t>
              </a:r>
              <a:r>
                <a:rPr lang="zh-CN" altLang="zh-CN" sz="3200" baseline="-25000">
                  <a:solidFill>
                    <a:srgbClr val="FF0000"/>
                  </a:solidFill>
                  <a:ea typeface="楷体_GB2312" pitchFamily="49" charset="-122"/>
                </a:rPr>
                <a:t>11</a:t>
              </a:r>
              <a:endParaRPr lang="zh-CN" altLang="zh-CN" sz="3200" b="0">
                <a:ea typeface="楷体_GB2312" pitchFamily="49" charset="-122"/>
              </a:endParaRPr>
            </a:p>
          </p:txBody>
        </p:sp>
      </p:grpSp>
      <p:grpSp>
        <p:nvGrpSpPr>
          <p:cNvPr id="13332" name="Group 20"/>
          <p:cNvGrpSpPr/>
          <p:nvPr/>
        </p:nvGrpSpPr>
        <p:grpSpPr bwMode="auto">
          <a:xfrm>
            <a:off x="625475" y="457200"/>
            <a:ext cx="5238750" cy="4762500"/>
            <a:chOff x="0" y="0"/>
            <a:chExt cx="3300" cy="3000"/>
          </a:xfrm>
        </p:grpSpPr>
        <p:sp>
          <p:nvSpPr>
            <p:cNvPr id="13333" name="Text Box 21"/>
            <p:cNvSpPr txBox="1">
              <a:spLocks noChangeArrowheads="1"/>
            </p:cNvSpPr>
            <p:nvPr/>
          </p:nvSpPr>
          <p:spPr bwMode="auto">
            <a:xfrm>
              <a:off x="588" y="804"/>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12</a:t>
              </a:r>
              <a:endParaRPr lang="zh-CN" altLang="zh-CN" sz="2800">
                <a:ea typeface="楷体_GB2312" pitchFamily="49" charset="-122"/>
              </a:endParaRPr>
            </a:p>
          </p:txBody>
        </p:sp>
        <p:sp>
          <p:nvSpPr>
            <p:cNvPr id="13334" name="Rectangle 22"/>
            <p:cNvSpPr>
              <a:spLocks noChangeArrowheads="1"/>
            </p:cNvSpPr>
            <p:nvPr/>
          </p:nvSpPr>
          <p:spPr bwMode="auto">
            <a:xfrm>
              <a:off x="1536" y="888"/>
              <a:ext cx="864" cy="1200"/>
            </a:xfrm>
            <a:prstGeom prst="rect">
              <a:avLst/>
            </a:prstGeom>
            <a:noFill/>
            <a:ln w="381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35" name="Line 23"/>
            <p:cNvSpPr>
              <a:spLocks noChangeShapeType="1"/>
            </p:cNvSpPr>
            <p:nvPr/>
          </p:nvSpPr>
          <p:spPr bwMode="auto">
            <a:xfrm>
              <a:off x="2399" y="1476"/>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36" name="Line 24"/>
            <p:cNvSpPr>
              <a:spLocks noChangeShapeType="1"/>
            </p:cNvSpPr>
            <p:nvPr/>
          </p:nvSpPr>
          <p:spPr bwMode="auto">
            <a:xfrm>
              <a:off x="455" y="516"/>
              <a:ext cx="1032" cy="1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37" name="Line 25"/>
            <p:cNvSpPr>
              <a:spLocks noChangeShapeType="1"/>
            </p:cNvSpPr>
            <p:nvPr/>
          </p:nvSpPr>
          <p:spPr bwMode="auto">
            <a:xfrm>
              <a:off x="1115" y="1260"/>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38" name="Text Box 26"/>
            <p:cNvSpPr txBox="1">
              <a:spLocks noChangeArrowheads="1"/>
            </p:cNvSpPr>
            <p:nvPr/>
          </p:nvSpPr>
          <p:spPr bwMode="auto">
            <a:xfrm>
              <a:off x="1572" y="91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_</a:t>
              </a:r>
              <a:endParaRPr lang="zh-CN" altLang="zh-CN" sz="2800">
                <a:ea typeface="楷体" panose="02010609060101010101" pitchFamily="49" charset="-122"/>
              </a:endParaRPr>
            </a:p>
          </p:txBody>
        </p:sp>
        <p:sp>
          <p:nvSpPr>
            <p:cNvPr id="13339" name="Text Box 27"/>
            <p:cNvSpPr txBox="1">
              <a:spLocks noChangeArrowheads="1"/>
            </p:cNvSpPr>
            <p:nvPr/>
          </p:nvSpPr>
          <p:spPr bwMode="auto">
            <a:xfrm>
              <a:off x="1572" y="157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3340" name="Text Box 28"/>
            <p:cNvSpPr txBox="1">
              <a:spLocks noChangeArrowheads="1"/>
            </p:cNvSpPr>
            <p:nvPr/>
          </p:nvSpPr>
          <p:spPr bwMode="auto">
            <a:xfrm>
              <a:off x="2088" y="127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3341" name="Oval 29"/>
            <p:cNvSpPr>
              <a:spLocks noChangeArrowheads="1"/>
            </p:cNvSpPr>
            <p:nvPr/>
          </p:nvSpPr>
          <p:spPr bwMode="auto">
            <a:xfrm>
              <a:off x="2832" y="1428"/>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42" name="Text Box 30"/>
            <p:cNvSpPr txBox="1">
              <a:spLocks noChangeArrowheads="1"/>
            </p:cNvSpPr>
            <p:nvPr/>
          </p:nvSpPr>
          <p:spPr bwMode="auto">
            <a:xfrm>
              <a:off x="1968" y="876"/>
              <a:ext cx="7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_GB2312" pitchFamily="49" charset="-122"/>
                  <a:sym typeface="Symbol" panose="05050102010706020507" pitchFamily="18" charset="2"/>
                </a:rPr>
                <a:t></a:t>
              </a:r>
              <a:endParaRPr lang="zh-CN" altLang="zh-CN" sz="2800">
                <a:ea typeface="楷体_GB2312" pitchFamily="49" charset="-122"/>
              </a:endParaRPr>
            </a:p>
          </p:txBody>
        </p:sp>
        <p:sp>
          <p:nvSpPr>
            <p:cNvPr id="13343" name="Line 31"/>
            <p:cNvSpPr>
              <a:spLocks noChangeShapeType="1"/>
            </p:cNvSpPr>
            <p:nvPr/>
          </p:nvSpPr>
          <p:spPr bwMode="auto">
            <a:xfrm>
              <a:off x="1260" y="528"/>
              <a:ext cx="13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44" name="Line 32"/>
            <p:cNvSpPr>
              <a:spLocks noChangeShapeType="1"/>
            </p:cNvSpPr>
            <p:nvPr/>
          </p:nvSpPr>
          <p:spPr bwMode="auto">
            <a:xfrm flipH="1">
              <a:off x="2640" y="528"/>
              <a:ext cx="0" cy="96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45" name="Rectangle 33"/>
            <p:cNvSpPr>
              <a:spLocks noChangeArrowheads="1"/>
            </p:cNvSpPr>
            <p:nvPr/>
          </p:nvSpPr>
          <p:spPr bwMode="auto">
            <a:xfrm>
              <a:off x="1740" y="432"/>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46" name="Line 34"/>
            <p:cNvSpPr>
              <a:spLocks noChangeShapeType="1"/>
            </p:cNvSpPr>
            <p:nvPr/>
          </p:nvSpPr>
          <p:spPr bwMode="auto">
            <a:xfrm>
              <a:off x="1272" y="528"/>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47" name="Line 35"/>
            <p:cNvSpPr>
              <a:spLocks noChangeShapeType="1"/>
            </p:cNvSpPr>
            <p:nvPr/>
          </p:nvSpPr>
          <p:spPr bwMode="auto">
            <a:xfrm>
              <a:off x="498" y="1260"/>
              <a:ext cx="75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48" name="Rectangle 36"/>
            <p:cNvSpPr>
              <a:spLocks noChangeArrowheads="1"/>
            </p:cNvSpPr>
            <p:nvPr/>
          </p:nvSpPr>
          <p:spPr bwMode="auto">
            <a:xfrm>
              <a:off x="630" y="1176"/>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49" name="Oval 37"/>
            <p:cNvSpPr>
              <a:spLocks noChangeArrowheads="1"/>
            </p:cNvSpPr>
            <p:nvPr/>
          </p:nvSpPr>
          <p:spPr bwMode="auto">
            <a:xfrm>
              <a:off x="1236" y="1212"/>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50" name="Oval 38"/>
            <p:cNvSpPr>
              <a:spLocks noChangeArrowheads="1"/>
            </p:cNvSpPr>
            <p:nvPr/>
          </p:nvSpPr>
          <p:spPr bwMode="auto">
            <a:xfrm>
              <a:off x="2604" y="1428"/>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51" name="Text Box 39"/>
            <p:cNvSpPr txBox="1">
              <a:spLocks noChangeArrowheads="1"/>
            </p:cNvSpPr>
            <p:nvPr/>
          </p:nvSpPr>
          <p:spPr bwMode="auto">
            <a:xfrm>
              <a:off x="2040" y="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2</a:t>
              </a:r>
              <a:endParaRPr lang="zh-CN" altLang="zh-CN" sz="2800">
                <a:ea typeface="楷体_GB2312" pitchFamily="49" charset="-122"/>
              </a:endParaRPr>
            </a:p>
          </p:txBody>
        </p:sp>
        <p:sp>
          <p:nvSpPr>
            <p:cNvPr id="13352" name="Text Box 40"/>
            <p:cNvSpPr txBox="1">
              <a:spLocks noChangeArrowheads="1"/>
            </p:cNvSpPr>
            <p:nvPr/>
          </p:nvSpPr>
          <p:spPr bwMode="auto">
            <a:xfrm>
              <a:off x="588" y="72"/>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11</a:t>
              </a:r>
              <a:endParaRPr lang="zh-CN" altLang="zh-CN" sz="2800">
                <a:ea typeface="楷体_GB2312" pitchFamily="49" charset="-122"/>
              </a:endParaRPr>
            </a:p>
          </p:txBody>
        </p:sp>
        <p:sp>
          <p:nvSpPr>
            <p:cNvPr id="13353" name="Rectangle 41"/>
            <p:cNvSpPr>
              <a:spLocks noChangeArrowheads="1"/>
            </p:cNvSpPr>
            <p:nvPr/>
          </p:nvSpPr>
          <p:spPr bwMode="auto">
            <a:xfrm>
              <a:off x="612" y="444"/>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54" name="Text Box 42"/>
            <p:cNvSpPr txBox="1">
              <a:spLocks noChangeArrowheads="1"/>
            </p:cNvSpPr>
            <p:nvPr/>
          </p:nvSpPr>
          <p:spPr bwMode="auto">
            <a:xfrm>
              <a:off x="0" y="996"/>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2</a:t>
              </a:r>
              <a:endParaRPr lang="zh-CN" altLang="zh-CN" sz="2800">
                <a:ea typeface="楷体_GB2312" pitchFamily="49" charset="-122"/>
              </a:endParaRPr>
            </a:p>
          </p:txBody>
        </p:sp>
        <p:sp>
          <p:nvSpPr>
            <p:cNvPr id="13355" name="Text Box 43"/>
            <p:cNvSpPr txBox="1">
              <a:spLocks noChangeArrowheads="1"/>
            </p:cNvSpPr>
            <p:nvPr/>
          </p:nvSpPr>
          <p:spPr bwMode="auto">
            <a:xfrm>
              <a:off x="2784" y="996"/>
              <a:ext cx="5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o</a:t>
              </a:r>
              <a:endParaRPr lang="zh-CN" altLang="zh-CN" sz="2800">
                <a:ea typeface="楷体_GB2312" pitchFamily="49" charset="-122"/>
              </a:endParaRPr>
            </a:p>
          </p:txBody>
        </p:sp>
        <p:sp>
          <p:nvSpPr>
            <p:cNvPr id="13356" name="Oval 44"/>
            <p:cNvSpPr>
              <a:spLocks noChangeArrowheads="1"/>
            </p:cNvSpPr>
            <p:nvPr/>
          </p:nvSpPr>
          <p:spPr bwMode="auto">
            <a:xfrm>
              <a:off x="396" y="492"/>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57" name="Oval 45"/>
            <p:cNvSpPr>
              <a:spLocks noChangeArrowheads="1"/>
            </p:cNvSpPr>
            <p:nvPr/>
          </p:nvSpPr>
          <p:spPr bwMode="auto">
            <a:xfrm>
              <a:off x="408" y="1224"/>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58" name="Line 46"/>
            <p:cNvSpPr>
              <a:spLocks noChangeShapeType="1"/>
            </p:cNvSpPr>
            <p:nvPr/>
          </p:nvSpPr>
          <p:spPr bwMode="auto">
            <a:xfrm>
              <a:off x="1284" y="1812"/>
              <a:ext cx="0" cy="118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9" name="Oval 47"/>
            <p:cNvSpPr>
              <a:spLocks noChangeArrowheads="1"/>
            </p:cNvSpPr>
            <p:nvPr/>
          </p:nvSpPr>
          <p:spPr bwMode="auto">
            <a:xfrm>
              <a:off x="1236" y="480"/>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60" name="Rectangle 48"/>
            <p:cNvSpPr>
              <a:spLocks noChangeArrowheads="1"/>
            </p:cNvSpPr>
            <p:nvPr/>
          </p:nvSpPr>
          <p:spPr bwMode="auto">
            <a:xfrm rot="5400000">
              <a:off x="1044" y="2304"/>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61" name="Line 49"/>
            <p:cNvSpPr>
              <a:spLocks noChangeShapeType="1"/>
            </p:cNvSpPr>
            <p:nvPr/>
          </p:nvSpPr>
          <p:spPr bwMode="auto">
            <a:xfrm>
              <a:off x="1152" y="2988"/>
              <a:ext cx="264"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62" name="Text Box 50"/>
            <p:cNvSpPr txBox="1">
              <a:spLocks noChangeArrowheads="1"/>
            </p:cNvSpPr>
            <p:nvPr/>
          </p:nvSpPr>
          <p:spPr bwMode="auto">
            <a:xfrm>
              <a:off x="1441" y="2196"/>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i="1" baseline="-25000">
                  <a:ea typeface="楷体_GB2312" pitchFamily="49" charset="-122"/>
                </a:rPr>
                <a:t>P</a:t>
              </a:r>
              <a:endParaRPr lang="zh-CN" altLang="zh-CN" sz="2800">
                <a:ea typeface="楷体_GB2312" pitchFamily="49" charset="-122"/>
              </a:endParaRPr>
            </a:p>
          </p:txBody>
        </p:sp>
        <p:sp>
          <p:nvSpPr>
            <p:cNvPr id="13363" name="Text Box 51"/>
            <p:cNvSpPr txBox="1">
              <a:spLocks noChangeArrowheads="1"/>
            </p:cNvSpPr>
            <p:nvPr/>
          </p:nvSpPr>
          <p:spPr bwMode="auto">
            <a:xfrm>
              <a:off x="0" y="307"/>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1</a:t>
              </a:r>
              <a:endParaRPr lang="zh-CN" altLang="zh-CN" sz="2800">
                <a:ea typeface="楷体_GB2312" pitchFamily="49" charset="-122"/>
              </a:endParaRPr>
            </a:p>
          </p:txBody>
        </p:sp>
        <p:sp>
          <p:nvSpPr>
            <p:cNvPr id="13364" name="Line 52"/>
            <p:cNvSpPr>
              <a:spLocks noChangeShapeType="1"/>
            </p:cNvSpPr>
            <p:nvPr/>
          </p:nvSpPr>
          <p:spPr bwMode="auto">
            <a:xfrm>
              <a:off x="1272" y="1812"/>
              <a:ext cx="264"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65" name="AutoShape 53"/>
            <p:cNvSpPr>
              <a:spLocks noChangeArrowheads="1"/>
            </p:cNvSpPr>
            <p:nvPr/>
          </p:nvSpPr>
          <p:spPr bwMode="auto">
            <a:xfrm rot="5400000">
              <a:off x="1799" y="1001"/>
              <a:ext cx="146" cy="162"/>
            </a:xfrm>
            <a:prstGeom prst="triangle">
              <a:avLst>
                <a:gd name="adj" fmla="val 50000"/>
              </a:avLst>
            </a:prstGeom>
            <a:solidFill>
              <a:srgbClr val="FFFFFF"/>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3366" name="Text Box 54"/>
          <p:cNvSpPr txBox="1">
            <a:spLocks noChangeArrowheads="1"/>
          </p:cNvSpPr>
          <p:nvPr/>
        </p:nvSpPr>
        <p:spPr bwMode="auto">
          <a:xfrm>
            <a:off x="6705600" y="2514600"/>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dirty="0">
                <a:solidFill>
                  <a:schemeClr val="accent2"/>
                </a:solidFill>
                <a:latin typeface="华文楷体" panose="02010600040101010101" pitchFamily="2" charset="-122"/>
                <a:ea typeface="华文楷体" panose="02010600040101010101" pitchFamily="2" charset="-122"/>
              </a:rPr>
              <a:t>可用叠加法求</a:t>
            </a:r>
            <a:endParaRPr lang="zh-CN" altLang="zh-CN" sz="2400" dirty="0">
              <a:solidFill>
                <a:schemeClr val="accent2"/>
              </a:solidFill>
              <a:latin typeface="华文楷体" panose="02010600040101010101" pitchFamily="2" charset="-122"/>
              <a:ea typeface="华文楷体" panose="02010600040101010101" pitchFamily="2" charset="-122"/>
            </a:endParaRPr>
          </a:p>
        </p:txBody>
      </p:sp>
      <p:sp>
        <p:nvSpPr>
          <p:cNvPr id="13367" name="AutoShape 55"/>
          <p:cNvSpPr>
            <a:spLocks noChangeArrowheads="1"/>
          </p:cNvSpPr>
          <p:nvPr/>
        </p:nvSpPr>
        <p:spPr bwMode="auto">
          <a:xfrm>
            <a:off x="381000" y="4876800"/>
            <a:ext cx="1371600" cy="685800"/>
          </a:xfrm>
          <a:prstGeom prst="wedgeRoundRectCallout">
            <a:avLst>
              <a:gd name="adj1" fmla="val 151505"/>
              <a:gd name="adj2" fmla="val -403009"/>
              <a:gd name="adj3" fmla="val 16667"/>
            </a:avLst>
          </a:prstGeom>
          <a:noFill/>
          <a:ln w="38100" cmpd="sng">
            <a:solidFill>
              <a:srgbClr val="FF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sz="2400" b="1" dirty="0">
                <a:solidFill>
                  <a:schemeClr val="accent2"/>
                </a:solidFill>
                <a:ea typeface="宋体" panose="02010600030101010101" pitchFamily="2" charset="-122"/>
              </a:rPr>
              <a:t>虚地</a:t>
            </a:r>
            <a:endParaRPr lang="zh-CN" altLang="zh-CN" sz="2400" b="1" dirty="0">
              <a:solidFill>
                <a:schemeClr val="accent2"/>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29"/>
                                        </p:tgtEl>
                                        <p:attrNameLst>
                                          <p:attrName>style.visibility</p:attrName>
                                        </p:attrNameLst>
                                      </p:cBhvr>
                                      <p:to>
                                        <p:strVal val="visible"/>
                                      </p:to>
                                    </p:set>
                                    <p:animEffect transition="in" filter="wipe(left)">
                                      <p:cBhvr>
                                        <p:cTn id="7" dur="500"/>
                                        <p:tgtEl>
                                          <p:spTgt spid="133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23"/>
                                        </p:tgtEl>
                                        <p:attrNameLst>
                                          <p:attrName>style.visibility</p:attrName>
                                        </p:attrNameLst>
                                      </p:cBhvr>
                                      <p:to>
                                        <p:strVal val="visible"/>
                                      </p:to>
                                    </p:set>
                                    <p:animEffect transition="in" filter="wipe(left)">
                                      <p:cBhvr>
                                        <p:cTn id="12" dur="500"/>
                                        <p:tgtEl>
                                          <p:spTgt spid="133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26"/>
                                        </p:tgtEl>
                                        <p:attrNameLst>
                                          <p:attrName>style.visibility</p:attrName>
                                        </p:attrNameLst>
                                      </p:cBhvr>
                                      <p:to>
                                        <p:strVal val="visible"/>
                                      </p:to>
                                    </p:set>
                                    <p:animEffect transition="in" filter="wipe(left)">
                                      <p:cBhvr>
                                        <p:cTn id="17" dur="500"/>
                                        <p:tgtEl>
                                          <p:spTgt spid="1332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367"/>
                                        </p:tgtEl>
                                        <p:attrNameLst>
                                          <p:attrName>style.visibility</p:attrName>
                                        </p:attrNameLst>
                                      </p:cBhvr>
                                      <p:to>
                                        <p:strVal val="visible"/>
                                      </p:to>
                                    </p:set>
                                    <p:anim calcmode="lin" valueType="num">
                                      <p:cBhvr additive="base">
                                        <p:cTn id="22" dur="500" fill="hold"/>
                                        <p:tgtEl>
                                          <p:spTgt spid="13367"/>
                                        </p:tgtEl>
                                        <p:attrNameLst>
                                          <p:attrName>ppt_x</p:attrName>
                                        </p:attrNameLst>
                                      </p:cBhvr>
                                      <p:tavLst>
                                        <p:tav tm="0">
                                          <p:val>
                                            <p:strVal val="#ppt_x"/>
                                          </p:val>
                                        </p:tav>
                                        <p:tav tm="100000">
                                          <p:val>
                                            <p:strVal val="#ppt_x"/>
                                          </p:val>
                                        </p:tav>
                                      </p:tavLst>
                                    </p:anim>
                                    <p:anim calcmode="lin" valueType="num">
                                      <p:cBhvr additive="base">
                                        <p:cTn id="23" dur="500" fill="hold"/>
                                        <p:tgtEl>
                                          <p:spTgt spid="1336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318"/>
                                        </p:tgtEl>
                                        <p:attrNameLst>
                                          <p:attrName>style.visibility</p:attrName>
                                        </p:attrNameLst>
                                      </p:cBhvr>
                                      <p:to>
                                        <p:strVal val="visible"/>
                                      </p:to>
                                    </p:set>
                                    <p:animEffect transition="in" filter="wipe(left)">
                                      <p:cBhvr>
                                        <p:cTn id="28" dur="500"/>
                                        <p:tgtEl>
                                          <p:spTgt spid="133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3319"/>
                                        </p:tgtEl>
                                        <p:attrNameLst>
                                          <p:attrName>style.visibility</p:attrName>
                                        </p:attrNameLst>
                                      </p:cBhvr>
                                      <p:to>
                                        <p:strVal val="visible"/>
                                      </p:to>
                                    </p:set>
                                    <p:animEffect transition="in" filter="wipe(left)">
                                      <p:cBhvr>
                                        <p:cTn id="33" dur="500"/>
                                        <p:tgtEl>
                                          <p:spTgt spid="133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320"/>
                                        </p:tgtEl>
                                        <p:attrNameLst>
                                          <p:attrName>style.visibility</p:attrName>
                                        </p:attrNameLst>
                                      </p:cBhvr>
                                      <p:to>
                                        <p:strVal val="visible"/>
                                      </p:to>
                                    </p:set>
                                    <p:animEffect transition="in" filter="wipe(left)">
                                      <p:cBhvr>
                                        <p:cTn id="38" dur="500"/>
                                        <p:tgtEl>
                                          <p:spTgt spid="1332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321"/>
                                        </p:tgtEl>
                                        <p:attrNameLst>
                                          <p:attrName>style.visibility</p:attrName>
                                        </p:attrNameLst>
                                      </p:cBhvr>
                                      <p:to>
                                        <p:strVal val="visible"/>
                                      </p:to>
                                    </p:set>
                                    <p:animEffect transition="in" filter="wipe(left)">
                                      <p:cBhvr>
                                        <p:cTn id="43" dur="500"/>
                                        <p:tgtEl>
                                          <p:spTgt spid="13321"/>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3366"/>
                                        </p:tgtEl>
                                        <p:attrNameLst>
                                          <p:attrName>style.visibility</p:attrName>
                                        </p:attrNameLst>
                                      </p:cBhvr>
                                      <p:to>
                                        <p:strVal val="visible"/>
                                      </p:to>
                                    </p:set>
                                    <p:anim calcmode="lin" valueType="num">
                                      <p:cBhvr additive="base">
                                        <p:cTn id="48" dur="500" fill="hold"/>
                                        <p:tgtEl>
                                          <p:spTgt spid="13366"/>
                                        </p:tgtEl>
                                        <p:attrNameLst>
                                          <p:attrName>ppt_x</p:attrName>
                                        </p:attrNameLst>
                                      </p:cBhvr>
                                      <p:tavLst>
                                        <p:tav tm="0">
                                          <p:val>
                                            <p:strVal val="#ppt_x"/>
                                          </p:val>
                                        </p:tav>
                                        <p:tav tm="100000">
                                          <p:val>
                                            <p:strVal val="#ppt_x"/>
                                          </p:val>
                                        </p:tav>
                                      </p:tavLst>
                                    </p:anim>
                                    <p:anim calcmode="lin" valueType="num">
                                      <p:cBhvr additive="base">
                                        <p:cTn id="49" dur="500" fill="hold"/>
                                        <p:tgtEl>
                                          <p:spTgt spid="1336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322"/>
                                        </p:tgtEl>
                                        <p:attrNameLst>
                                          <p:attrName>style.visibility</p:attrName>
                                        </p:attrNameLst>
                                      </p:cBhvr>
                                      <p:to>
                                        <p:strVal val="visible"/>
                                      </p:to>
                                    </p:set>
                                    <p:animEffect transition="in" filter="wipe(left)">
                                      <p:cBhvr>
                                        <p:cTn id="54"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animBg="1"/>
      <p:bldP spid="13321" grpId="0" animBg="1"/>
      <p:bldP spid="13366" grpId="0" animBg="1" autoUpdateAnimBg="0"/>
      <p:bldP spid="13367"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p:txBody>
          <a:bodyPr/>
          <a:lstStyle/>
          <a:p>
            <a:fld id="{3635665A-D8AC-41CA-8F44-3568D5D5DA2B}" type="slidenum">
              <a:rPr lang="zh-CN" altLang="zh-CN"/>
            </a:fld>
            <a:endParaRPr lang="zh-CN" altLang="zh-CN"/>
          </a:p>
        </p:txBody>
      </p:sp>
      <p:sp>
        <p:nvSpPr>
          <p:cNvPr id="14338" name="Text Box 2"/>
          <p:cNvSpPr txBox="1">
            <a:spLocks noChangeArrowheads="1"/>
          </p:cNvSpPr>
          <p:nvPr/>
        </p:nvSpPr>
        <p:spPr bwMode="auto">
          <a:xfrm>
            <a:off x="177800" y="422275"/>
            <a:ext cx="6838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dirty="0">
                <a:solidFill>
                  <a:srgbClr val="800000"/>
                </a:solidFill>
                <a:latin typeface="华文楷体" panose="02010600040101010101" pitchFamily="2" charset="-122"/>
                <a:ea typeface="华文楷体" panose="02010600040101010101" pitchFamily="2" charset="-122"/>
              </a:rPr>
              <a:t>二、同相求和运算</a:t>
            </a:r>
            <a:endParaRPr lang="zh-CN" altLang="zh-CN" sz="3200" dirty="0">
              <a:solidFill>
                <a:srgbClr val="800000"/>
              </a:solidFill>
              <a:latin typeface="华文楷体" panose="02010600040101010101" pitchFamily="2" charset="-122"/>
              <a:ea typeface="华文楷体" panose="02010600040101010101" pitchFamily="2" charset="-122"/>
            </a:endParaRPr>
          </a:p>
        </p:txBody>
      </p:sp>
      <p:sp>
        <p:nvSpPr>
          <p:cNvPr id="14339" name="Text Box 3"/>
          <p:cNvSpPr txBox="1">
            <a:spLocks noChangeArrowheads="1"/>
          </p:cNvSpPr>
          <p:nvPr/>
        </p:nvSpPr>
        <p:spPr bwMode="auto">
          <a:xfrm>
            <a:off x="795338" y="4864100"/>
            <a:ext cx="71993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b="1" dirty="0">
                <a:latin typeface="华文楷体" panose="02010600040101010101" pitchFamily="2" charset="-122"/>
                <a:ea typeface="华文楷体" panose="02010600040101010101" pitchFamily="2" charset="-122"/>
              </a:rPr>
              <a:t>实际应用时可适当增加或减少输入端的个数，以适应不同的需要。</a:t>
            </a:r>
            <a:endParaRPr lang="zh-CN" altLang="zh-CN" sz="2800" b="1" dirty="0">
              <a:latin typeface="华文楷体" panose="02010600040101010101" pitchFamily="2" charset="-122"/>
              <a:ea typeface="华文楷体" panose="02010600040101010101" pitchFamily="2" charset="-122"/>
            </a:endParaRPr>
          </a:p>
        </p:txBody>
      </p:sp>
      <p:graphicFrame>
        <p:nvGraphicFramePr>
          <p:cNvPr id="14340" name="Object 4"/>
          <p:cNvGraphicFramePr>
            <a:graphicFrameLocks noChangeAspect="1"/>
          </p:cNvGraphicFramePr>
          <p:nvPr/>
        </p:nvGraphicFramePr>
        <p:xfrm>
          <a:off x="4910138" y="4044950"/>
          <a:ext cx="2593975" cy="495300"/>
        </p:xfrm>
        <a:graphic>
          <a:graphicData uri="http://schemas.openxmlformats.org/presentationml/2006/ole">
            <mc:AlternateContent xmlns:mc="http://schemas.openxmlformats.org/markup-compatibility/2006">
              <mc:Choice xmlns:v="urn:schemas-microsoft-com:vml" Requires="v">
                <p:oleObj spid="_x0000_s29697" name="" r:id="rId1" imgW="1612900" imgH="292100" progId="Equation.3">
                  <p:embed/>
                </p:oleObj>
              </mc:Choice>
              <mc:Fallback>
                <p:oleObj name="" r:id="rId1" imgW="1612900" imgH="292100" progId="Equation.3">
                  <p:embed/>
                  <p:pic>
                    <p:nvPicPr>
                      <p:cNvPr id="0" name="图片 29696"/>
                      <p:cNvPicPr>
                        <a:picLocks noChangeAspect="1"/>
                      </p:cNvPicPr>
                      <p:nvPr/>
                    </p:nvPicPr>
                    <p:blipFill>
                      <a:blip r:embed="rId2"/>
                      <a:stretch>
                        <a:fillRect/>
                      </a:stretch>
                    </p:blipFill>
                    <p:spPr>
                      <a:xfrm>
                        <a:off x="4910138" y="4044950"/>
                        <a:ext cx="2593975" cy="495300"/>
                      </a:xfrm>
                      <a:prstGeom prst="rect">
                        <a:avLst/>
                      </a:prstGeom>
                      <a:noFill/>
                      <a:ln w="9525">
                        <a:noFill/>
                      </a:ln>
                    </p:spPr>
                  </p:pic>
                </p:oleObj>
              </mc:Fallback>
            </mc:AlternateContent>
          </a:graphicData>
        </a:graphic>
      </p:graphicFrame>
      <p:grpSp>
        <p:nvGrpSpPr>
          <p:cNvPr id="14341" name="Group 5"/>
          <p:cNvGrpSpPr/>
          <p:nvPr/>
        </p:nvGrpSpPr>
        <p:grpSpPr bwMode="auto">
          <a:xfrm>
            <a:off x="2620963" y="1392238"/>
            <a:ext cx="4878387" cy="2684462"/>
            <a:chOff x="0" y="0"/>
            <a:chExt cx="3073" cy="1691"/>
          </a:xfrm>
        </p:grpSpPr>
        <p:sp>
          <p:nvSpPr>
            <p:cNvPr id="14342" name="Line 6"/>
            <p:cNvSpPr>
              <a:spLocks noChangeShapeType="1"/>
            </p:cNvSpPr>
            <p:nvPr/>
          </p:nvSpPr>
          <p:spPr bwMode="auto">
            <a:xfrm>
              <a:off x="621" y="1202"/>
              <a:ext cx="883" cy="13"/>
            </a:xfrm>
            <a:prstGeom prst="line">
              <a:avLst/>
            </a:prstGeom>
            <a:noFill/>
            <a:ln w="3810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7"/>
            <p:cNvSpPr>
              <a:spLocks noChangeShapeType="1"/>
            </p:cNvSpPr>
            <p:nvPr/>
          </p:nvSpPr>
          <p:spPr bwMode="auto">
            <a:xfrm>
              <a:off x="572" y="1638"/>
              <a:ext cx="75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344" name="Line 8"/>
            <p:cNvSpPr>
              <a:spLocks noChangeShapeType="1"/>
            </p:cNvSpPr>
            <p:nvPr/>
          </p:nvSpPr>
          <p:spPr bwMode="auto">
            <a:xfrm>
              <a:off x="572" y="410"/>
              <a:ext cx="1798"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45" name="Text Box 9"/>
            <p:cNvSpPr txBox="1">
              <a:spLocks noChangeArrowheads="1"/>
            </p:cNvSpPr>
            <p:nvPr/>
          </p:nvSpPr>
          <p:spPr bwMode="auto">
            <a:xfrm flipH="1" flipV="1">
              <a:off x="1362" y="744"/>
              <a:ext cx="3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_GB2312" pitchFamily="49" charset="-122"/>
                </a:rPr>
                <a:t>-</a:t>
              </a:r>
              <a:endParaRPr lang="zh-CN" altLang="zh-CN" sz="2800">
                <a:ea typeface="楷体_GB2312" pitchFamily="49" charset="-122"/>
              </a:endParaRPr>
            </a:p>
          </p:txBody>
        </p:sp>
        <p:sp>
          <p:nvSpPr>
            <p:cNvPr id="14346" name="Text Box 10"/>
            <p:cNvSpPr txBox="1">
              <a:spLocks noChangeArrowheads="1"/>
            </p:cNvSpPr>
            <p:nvPr/>
          </p:nvSpPr>
          <p:spPr bwMode="auto">
            <a:xfrm>
              <a:off x="785" y="0"/>
              <a:ext cx="5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baseline="-25000">
                  <a:ea typeface="楷体" panose="02010609060101010101" pitchFamily="49" charset="-122"/>
                </a:rPr>
                <a:t>1</a:t>
              </a:r>
              <a:endParaRPr lang="zh-CN" altLang="zh-CN" sz="2800">
                <a:ea typeface="楷体" panose="02010609060101010101" pitchFamily="49" charset="-122"/>
              </a:endParaRPr>
            </a:p>
          </p:txBody>
        </p:sp>
        <p:sp>
          <p:nvSpPr>
            <p:cNvPr id="14347" name="Text Box 11"/>
            <p:cNvSpPr txBox="1">
              <a:spLocks noChangeArrowheads="1"/>
            </p:cNvSpPr>
            <p:nvPr/>
          </p:nvSpPr>
          <p:spPr bwMode="auto">
            <a:xfrm>
              <a:off x="1635" y="0"/>
              <a:ext cx="8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i="1" baseline="-25000">
                  <a:ea typeface="楷体" panose="02010609060101010101" pitchFamily="49" charset="-122"/>
                </a:rPr>
                <a:t>F</a:t>
              </a:r>
              <a:endParaRPr lang="zh-CN" altLang="zh-CN" sz="2800" i="1">
                <a:ea typeface="楷体" panose="02010609060101010101" pitchFamily="49" charset="-122"/>
              </a:endParaRPr>
            </a:p>
          </p:txBody>
        </p:sp>
        <p:sp>
          <p:nvSpPr>
            <p:cNvPr id="14348" name="Rectangle 12"/>
            <p:cNvSpPr>
              <a:spLocks noChangeArrowheads="1"/>
            </p:cNvSpPr>
            <p:nvPr/>
          </p:nvSpPr>
          <p:spPr bwMode="auto">
            <a:xfrm>
              <a:off x="850" y="357"/>
              <a:ext cx="262" cy="105"/>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49" name="Rectangle 13"/>
            <p:cNvSpPr>
              <a:spLocks noChangeArrowheads="1"/>
            </p:cNvSpPr>
            <p:nvPr/>
          </p:nvSpPr>
          <p:spPr bwMode="auto">
            <a:xfrm>
              <a:off x="1700" y="357"/>
              <a:ext cx="261" cy="105"/>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50" name="Rectangle 14"/>
            <p:cNvSpPr>
              <a:spLocks noChangeArrowheads="1"/>
            </p:cNvSpPr>
            <p:nvPr/>
          </p:nvSpPr>
          <p:spPr bwMode="auto">
            <a:xfrm>
              <a:off x="850" y="1163"/>
              <a:ext cx="262" cy="105"/>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51" name="Rectangle 15"/>
            <p:cNvSpPr>
              <a:spLocks noChangeArrowheads="1"/>
            </p:cNvSpPr>
            <p:nvPr/>
          </p:nvSpPr>
          <p:spPr bwMode="auto">
            <a:xfrm>
              <a:off x="1504" y="687"/>
              <a:ext cx="654" cy="740"/>
            </a:xfrm>
            <a:prstGeom prst="rect">
              <a:avLst/>
            </a:prstGeom>
            <a:noFill/>
            <a:ln w="38100" cmpd="sng">
              <a:solidFill>
                <a:schemeClr val="tx1"/>
              </a:solidFill>
              <a:miter lim="800000"/>
            </a:ln>
            <a:extLst>
              <a:ext uri="{909E8E84-426E-40DD-AFC4-6F175D3DCCD1}">
                <a14:hiddenFill xmlns:a14="http://schemas.microsoft.com/office/drawing/2010/main">
                  <a:solidFill>
                    <a:srgbClr val="FFCCCC"/>
                  </a:solidFill>
                </a14:hiddenFill>
              </a:ext>
            </a:extLst>
          </p:spPr>
          <p:txBody>
            <a:bodyPr wrap="none" anchor="ctr"/>
            <a:lstStyle/>
            <a:p>
              <a:endParaRPr lang="zh-CN" altLang="en-US"/>
            </a:p>
          </p:txBody>
        </p:sp>
        <p:sp>
          <p:nvSpPr>
            <p:cNvPr id="14352" name="Line 16"/>
            <p:cNvSpPr>
              <a:spLocks noChangeShapeType="1"/>
            </p:cNvSpPr>
            <p:nvPr/>
          </p:nvSpPr>
          <p:spPr bwMode="auto">
            <a:xfrm>
              <a:off x="1308" y="889"/>
              <a:ext cx="196" cy="0"/>
            </a:xfrm>
            <a:prstGeom prst="line">
              <a:avLst/>
            </a:prstGeom>
            <a:noFill/>
            <a:ln w="3810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Line 17"/>
            <p:cNvSpPr>
              <a:spLocks noChangeShapeType="1"/>
            </p:cNvSpPr>
            <p:nvPr/>
          </p:nvSpPr>
          <p:spPr bwMode="auto">
            <a:xfrm>
              <a:off x="2158" y="1057"/>
              <a:ext cx="261" cy="0"/>
            </a:xfrm>
            <a:prstGeom prst="line">
              <a:avLst/>
            </a:prstGeom>
            <a:noFill/>
            <a:ln w="3810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AutoShape 18"/>
            <p:cNvSpPr>
              <a:spLocks noChangeArrowheads="1"/>
            </p:cNvSpPr>
            <p:nvPr/>
          </p:nvSpPr>
          <p:spPr bwMode="auto">
            <a:xfrm rot="16200000">
              <a:off x="1711" y="725"/>
              <a:ext cx="106" cy="131"/>
            </a:xfrm>
            <a:prstGeom prst="flowChartMerge">
              <a:avLst/>
            </a:prstGeom>
            <a:noFill/>
            <a:ln w="9525" cmpd="sng">
              <a:solidFill>
                <a:schemeClr val="tx1"/>
              </a:solidFill>
              <a:miter lim="800000"/>
            </a:ln>
            <a:extLst>
              <a:ext uri="{909E8E84-426E-40DD-AFC4-6F175D3DCCD1}">
                <a14:hiddenFill xmlns:a14="http://schemas.microsoft.com/office/drawing/2010/main">
                  <a:solidFill>
                    <a:srgbClr val="FFCCCC"/>
                  </a:solidFill>
                </a14:hiddenFill>
              </a:ext>
            </a:extLst>
          </p:spPr>
          <p:txBody>
            <a:bodyPr wrap="none" anchor="ctr"/>
            <a:lstStyle/>
            <a:p>
              <a:endParaRPr lang="zh-CN" altLang="en-US"/>
            </a:p>
          </p:txBody>
        </p:sp>
        <p:graphicFrame>
          <p:nvGraphicFramePr>
            <p:cNvPr id="14355" name="Object 19"/>
            <p:cNvGraphicFramePr>
              <a:graphicFrameLocks noChangeAspect="1"/>
            </p:cNvGraphicFramePr>
            <p:nvPr/>
          </p:nvGraphicFramePr>
          <p:xfrm>
            <a:off x="1896" y="722"/>
            <a:ext cx="262" cy="176"/>
          </p:xfrm>
          <a:graphic>
            <a:graphicData uri="http://schemas.openxmlformats.org/presentationml/2006/ole">
              <mc:AlternateContent xmlns:mc="http://schemas.openxmlformats.org/markup-compatibility/2006">
                <mc:Choice xmlns:v="urn:schemas-microsoft-com:vml" Requires="v">
                  <p:oleObj spid="_x0000_s29698" name="" r:id="rId3" imgW="3657600" imgH="3048000" progId="Equation.3">
                    <p:embed/>
                  </p:oleObj>
                </mc:Choice>
                <mc:Fallback>
                  <p:oleObj name="" r:id="rId3" imgW="3657600" imgH="3048000" progId="Equation.3">
                    <p:embed/>
                    <p:pic>
                      <p:nvPicPr>
                        <p:cNvPr id="0" name="图片 29697"/>
                        <p:cNvPicPr>
                          <a:picLocks noChangeAspect="1"/>
                        </p:cNvPicPr>
                        <p:nvPr/>
                      </p:nvPicPr>
                      <p:blipFill>
                        <a:blip r:embed="rId4"/>
                        <a:stretch>
                          <a:fillRect/>
                        </a:stretch>
                      </p:blipFill>
                      <p:spPr>
                        <a:xfrm>
                          <a:off x="1896" y="722"/>
                          <a:ext cx="262" cy="176"/>
                        </a:xfrm>
                        <a:prstGeom prst="rect">
                          <a:avLst/>
                        </a:prstGeom>
                        <a:noFill/>
                        <a:ln w="9525">
                          <a:noFill/>
                        </a:ln>
                      </p:spPr>
                    </p:pic>
                  </p:oleObj>
                </mc:Fallback>
              </mc:AlternateContent>
            </a:graphicData>
          </a:graphic>
        </p:graphicFrame>
        <p:sp>
          <p:nvSpPr>
            <p:cNvPr id="14356" name="Text Box 20"/>
            <p:cNvSpPr txBox="1">
              <a:spLocks noChangeArrowheads="1"/>
            </p:cNvSpPr>
            <p:nvPr/>
          </p:nvSpPr>
          <p:spPr bwMode="auto">
            <a:xfrm>
              <a:off x="1463" y="1021"/>
              <a:ext cx="58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4357" name="Text Box 21"/>
            <p:cNvSpPr txBox="1">
              <a:spLocks noChangeArrowheads="1"/>
            </p:cNvSpPr>
            <p:nvPr/>
          </p:nvSpPr>
          <p:spPr bwMode="auto">
            <a:xfrm>
              <a:off x="1831" y="855"/>
              <a:ext cx="52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4358" name="Line 22"/>
            <p:cNvSpPr>
              <a:spLocks noChangeShapeType="1"/>
            </p:cNvSpPr>
            <p:nvPr/>
          </p:nvSpPr>
          <p:spPr bwMode="auto">
            <a:xfrm>
              <a:off x="1308" y="423"/>
              <a:ext cx="0" cy="475"/>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59" name="Line 23"/>
            <p:cNvSpPr>
              <a:spLocks noChangeShapeType="1"/>
            </p:cNvSpPr>
            <p:nvPr/>
          </p:nvSpPr>
          <p:spPr bwMode="auto">
            <a:xfrm>
              <a:off x="2288" y="1057"/>
              <a:ext cx="458"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60" name="Line 24"/>
            <p:cNvSpPr>
              <a:spLocks noChangeShapeType="1"/>
            </p:cNvSpPr>
            <p:nvPr/>
          </p:nvSpPr>
          <p:spPr bwMode="auto">
            <a:xfrm>
              <a:off x="2364" y="410"/>
              <a:ext cx="0" cy="634"/>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361" name="Group 25"/>
            <p:cNvGrpSpPr/>
            <p:nvPr/>
          </p:nvGrpSpPr>
          <p:grpSpPr bwMode="auto">
            <a:xfrm>
              <a:off x="441" y="406"/>
              <a:ext cx="262" cy="212"/>
              <a:chOff x="0" y="0"/>
              <a:chExt cx="192" cy="192"/>
            </a:xfrm>
          </p:grpSpPr>
          <p:sp>
            <p:nvSpPr>
              <p:cNvPr id="14362" name="Line 26"/>
              <p:cNvSpPr>
                <a:spLocks noChangeShapeType="1"/>
              </p:cNvSpPr>
              <p:nvPr/>
            </p:nvSpPr>
            <p:spPr bwMode="auto">
              <a:xfrm>
                <a:off x="96" y="0"/>
                <a:ext cx="0" cy="19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63" name="Line 27"/>
              <p:cNvSpPr>
                <a:spLocks noChangeShapeType="1"/>
              </p:cNvSpPr>
              <p:nvPr/>
            </p:nvSpPr>
            <p:spPr bwMode="auto">
              <a:xfrm>
                <a:off x="0" y="192"/>
                <a:ext cx="1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4364" name="Text Box 28"/>
            <p:cNvSpPr txBox="1">
              <a:spLocks noChangeArrowheads="1"/>
            </p:cNvSpPr>
            <p:nvPr/>
          </p:nvSpPr>
          <p:spPr bwMode="auto">
            <a:xfrm>
              <a:off x="0" y="929"/>
              <a:ext cx="6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u</a:t>
              </a:r>
              <a:r>
                <a:rPr lang="zh-CN" altLang="zh-CN" sz="2800" i="1" baseline="-25000">
                  <a:ea typeface="楷体" panose="02010609060101010101" pitchFamily="49" charset="-122"/>
                </a:rPr>
                <a:t>i</a:t>
              </a:r>
              <a:r>
                <a:rPr lang="zh-CN" altLang="zh-CN" sz="2800" baseline="-25000">
                  <a:ea typeface="楷体" panose="02010609060101010101" pitchFamily="49" charset="-122"/>
                </a:rPr>
                <a:t>1</a:t>
              </a:r>
              <a:endParaRPr lang="zh-CN" altLang="zh-CN" sz="2800">
                <a:ea typeface="楷体" panose="02010609060101010101" pitchFamily="49" charset="-122"/>
              </a:endParaRPr>
            </a:p>
          </p:txBody>
        </p:sp>
        <p:sp>
          <p:nvSpPr>
            <p:cNvPr id="14365" name="Text Box 29"/>
            <p:cNvSpPr txBox="1">
              <a:spLocks noChangeArrowheads="1"/>
            </p:cNvSpPr>
            <p:nvPr/>
          </p:nvSpPr>
          <p:spPr bwMode="auto">
            <a:xfrm>
              <a:off x="2550" y="608"/>
              <a:ext cx="5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u</a:t>
              </a:r>
              <a:r>
                <a:rPr lang="zh-CN" altLang="zh-CN" sz="2800" i="1" baseline="-25000">
                  <a:ea typeface="楷体" panose="02010609060101010101" pitchFamily="49" charset="-122"/>
                </a:rPr>
                <a:t>o</a:t>
              </a:r>
              <a:endParaRPr lang="zh-CN" altLang="zh-CN" sz="2800" i="1">
                <a:ea typeface="楷体" panose="02010609060101010101" pitchFamily="49" charset="-122"/>
              </a:endParaRPr>
            </a:p>
          </p:txBody>
        </p:sp>
        <p:sp>
          <p:nvSpPr>
            <p:cNvPr id="14366" name="Text Box 30"/>
            <p:cNvSpPr txBox="1">
              <a:spLocks noChangeArrowheads="1"/>
            </p:cNvSpPr>
            <p:nvPr/>
          </p:nvSpPr>
          <p:spPr bwMode="auto">
            <a:xfrm>
              <a:off x="763" y="810"/>
              <a:ext cx="7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baseline="-25000">
                  <a:ea typeface="楷体" panose="02010609060101010101" pitchFamily="49" charset="-122"/>
                </a:rPr>
                <a:t>21</a:t>
              </a:r>
              <a:endParaRPr lang="zh-CN" altLang="zh-CN" sz="2800">
                <a:ea typeface="楷体" panose="02010609060101010101" pitchFamily="49" charset="-122"/>
              </a:endParaRPr>
            </a:p>
          </p:txBody>
        </p:sp>
        <p:sp>
          <p:nvSpPr>
            <p:cNvPr id="14367" name="Rectangle 31"/>
            <p:cNvSpPr>
              <a:spLocks noChangeArrowheads="1"/>
            </p:cNvSpPr>
            <p:nvPr/>
          </p:nvSpPr>
          <p:spPr bwMode="auto">
            <a:xfrm>
              <a:off x="850" y="1585"/>
              <a:ext cx="262" cy="106"/>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368" name="Line 32"/>
            <p:cNvSpPr>
              <a:spLocks noChangeShapeType="1"/>
            </p:cNvSpPr>
            <p:nvPr/>
          </p:nvSpPr>
          <p:spPr bwMode="auto">
            <a:xfrm>
              <a:off x="1308" y="1229"/>
              <a:ext cx="0" cy="42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369" name="Text Box 33"/>
            <p:cNvSpPr txBox="1">
              <a:spLocks noChangeArrowheads="1"/>
            </p:cNvSpPr>
            <p:nvPr/>
          </p:nvSpPr>
          <p:spPr bwMode="auto">
            <a:xfrm>
              <a:off x="763" y="1233"/>
              <a:ext cx="6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baseline="-25000">
                  <a:ea typeface="楷体" panose="02010609060101010101" pitchFamily="49" charset="-122"/>
                </a:rPr>
                <a:t>22</a:t>
              </a:r>
              <a:endParaRPr lang="zh-CN" altLang="zh-CN" sz="2800">
                <a:ea typeface="楷体" panose="02010609060101010101" pitchFamily="49" charset="-122"/>
              </a:endParaRPr>
            </a:p>
          </p:txBody>
        </p:sp>
        <p:sp>
          <p:nvSpPr>
            <p:cNvPr id="14370" name="Text Box 34"/>
            <p:cNvSpPr txBox="1">
              <a:spLocks noChangeArrowheads="1"/>
            </p:cNvSpPr>
            <p:nvPr/>
          </p:nvSpPr>
          <p:spPr bwMode="auto">
            <a:xfrm>
              <a:off x="0" y="1352"/>
              <a:ext cx="5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u</a:t>
              </a:r>
              <a:r>
                <a:rPr lang="zh-CN" altLang="zh-CN" sz="2800" i="1" baseline="-25000">
                  <a:ea typeface="楷体" panose="02010609060101010101" pitchFamily="49" charset="-122"/>
                </a:rPr>
                <a:t>i</a:t>
              </a:r>
              <a:r>
                <a:rPr lang="zh-CN" altLang="zh-CN" sz="2800" baseline="-25000">
                  <a:ea typeface="楷体" panose="02010609060101010101" pitchFamily="49" charset="-122"/>
                </a:rPr>
                <a:t>2</a:t>
              </a:r>
              <a:endParaRPr lang="zh-CN" altLang="zh-CN" sz="2800">
                <a:ea typeface="楷体" panose="02010609060101010101" pitchFamily="49" charset="-122"/>
              </a:endParaRPr>
            </a:p>
          </p:txBody>
        </p:sp>
        <p:sp>
          <p:nvSpPr>
            <p:cNvPr id="14371" name="Oval 35"/>
            <p:cNvSpPr>
              <a:spLocks noChangeArrowheads="1"/>
            </p:cNvSpPr>
            <p:nvPr/>
          </p:nvSpPr>
          <p:spPr bwMode="auto">
            <a:xfrm>
              <a:off x="490" y="1163"/>
              <a:ext cx="115" cy="105"/>
            </a:xfrm>
            <a:prstGeom prst="ellipse">
              <a:avLst/>
            </a:prstGeom>
            <a:noFill/>
            <a:ln w="38100" cmpd="sng">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372" name="Oval 36"/>
            <p:cNvSpPr>
              <a:spLocks noChangeArrowheads="1"/>
            </p:cNvSpPr>
            <p:nvPr/>
          </p:nvSpPr>
          <p:spPr bwMode="auto">
            <a:xfrm>
              <a:off x="474" y="1585"/>
              <a:ext cx="114" cy="106"/>
            </a:xfrm>
            <a:prstGeom prst="ellipse">
              <a:avLst/>
            </a:prstGeom>
            <a:noFill/>
            <a:ln w="38100" cmpd="sng">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373" name="Oval 37"/>
            <p:cNvSpPr>
              <a:spLocks noChangeArrowheads="1"/>
            </p:cNvSpPr>
            <p:nvPr/>
          </p:nvSpPr>
          <p:spPr bwMode="auto">
            <a:xfrm>
              <a:off x="2730" y="1004"/>
              <a:ext cx="114" cy="106"/>
            </a:xfrm>
            <a:prstGeom prst="ellipse">
              <a:avLst/>
            </a:prstGeom>
            <a:noFill/>
            <a:ln w="38100" cmpd="sng">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374" name="Oval 38"/>
            <p:cNvSpPr>
              <a:spLocks noChangeArrowheads="1"/>
            </p:cNvSpPr>
            <p:nvPr/>
          </p:nvSpPr>
          <p:spPr bwMode="auto">
            <a:xfrm>
              <a:off x="1275" y="371"/>
              <a:ext cx="72" cy="72"/>
            </a:xfrm>
            <a:prstGeom prst="ellipse">
              <a:avLst/>
            </a:prstGeom>
            <a:solidFill>
              <a:schemeClr val="tx1"/>
            </a:solidFill>
            <a:ln w="127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5" name="Oval 39"/>
            <p:cNvSpPr>
              <a:spLocks noChangeArrowheads="1"/>
            </p:cNvSpPr>
            <p:nvPr/>
          </p:nvSpPr>
          <p:spPr bwMode="auto">
            <a:xfrm>
              <a:off x="1267" y="1182"/>
              <a:ext cx="72" cy="72"/>
            </a:xfrm>
            <a:prstGeom prst="ellipse">
              <a:avLst/>
            </a:prstGeom>
            <a:solidFill>
              <a:schemeClr val="tx1"/>
            </a:solidFill>
            <a:ln w="127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6" name="Oval 40"/>
            <p:cNvSpPr>
              <a:spLocks noChangeArrowheads="1"/>
            </p:cNvSpPr>
            <p:nvPr/>
          </p:nvSpPr>
          <p:spPr bwMode="auto">
            <a:xfrm>
              <a:off x="2316" y="1015"/>
              <a:ext cx="72" cy="72"/>
            </a:xfrm>
            <a:prstGeom prst="ellipse">
              <a:avLst/>
            </a:prstGeom>
            <a:solidFill>
              <a:schemeClr val="tx1"/>
            </a:solidFill>
            <a:ln w="127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left)">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 calcmode="lin" valueType="num">
                                      <p:cBhvr additive="base">
                                        <p:cTn id="12" dur="500" fill="hold"/>
                                        <p:tgtEl>
                                          <p:spTgt spid="14339"/>
                                        </p:tgtEl>
                                        <p:attrNameLst>
                                          <p:attrName>ppt_x</p:attrName>
                                        </p:attrNameLst>
                                      </p:cBhvr>
                                      <p:tavLst>
                                        <p:tav tm="0">
                                          <p:val>
                                            <p:strVal val="#ppt_x"/>
                                          </p:val>
                                        </p:tav>
                                        <p:tav tm="100000">
                                          <p:val>
                                            <p:strVal val="#ppt_x"/>
                                          </p:val>
                                        </p:tav>
                                      </p:tavLst>
                                    </p:anim>
                                    <p:anim calcmode="lin" valueType="num">
                                      <p:cBhvr additive="base">
                                        <p:cTn id="13"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3"/>
          <p:cNvSpPr>
            <a:spLocks noGrp="1"/>
          </p:cNvSpPr>
          <p:nvPr>
            <p:ph type="sldNum" sz="quarter" idx="12"/>
          </p:nvPr>
        </p:nvSpPr>
        <p:spPr/>
        <p:txBody>
          <a:bodyPr/>
          <a:lstStyle/>
          <a:p>
            <a:fld id="{E6E9CB82-D0DD-4DF8-803F-6EFCCFC1D410}" type="slidenum">
              <a:rPr lang="zh-CN" altLang="zh-CN"/>
            </a:fld>
            <a:endParaRPr lang="zh-CN" altLang="zh-CN"/>
          </a:p>
        </p:txBody>
      </p:sp>
      <p:sp>
        <p:nvSpPr>
          <p:cNvPr id="15362" name="Line 2"/>
          <p:cNvSpPr>
            <a:spLocks noChangeShapeType="1"/>
          </p:cNvSpPr>
          <p:nvPr/>
        </p:nvSpPr>
        <p:spPr bwMode="auto">
          <a:xfrm>
            <a:off x="4953000" y="3965575"/>
            <a:ext cx="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3" name="Text Box 3"/>
          <p:cNvSpPr txBox="1">
            <a:spLocks noChangeArrowheads="1"/>
          </p:cNvSpPr>
          <p:nvPr/>
        </p:nvSpPr>
        <p:spPr bwMode="auto">
          <a:xfrm>
            <a:off x="4191000" y="990600"/>
            <a:ext cx="435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dirty="0">
                <a:solidFill>
                  <a:srgbClr val="006600"/>
                </a:solidFill>
                <a:latin typeface="华文楷体" panose="02010600040101010101" pitchFamily="2" charset="-122"/>
                <a:ea typeface="华文楷体" panose="02010600040101010101" pitchFamily="2" charset="-122"/>
              </a:rPr>
              <a:t>先求 </a:t>
            </a:r>
            <a:r>
              <a:rPr lang="zh-CN" altLang="zh-CN" sz="2800" i="1" dirty="0">
                <a:solidFill>
                  <a:srgbClr val="006600"/>
                </a:solidFill>
                <a:latin typeface="华文楷体" panose="02010600040101010101" pitchFamily="2" charset="-122"/>
                <a:ea typeface="华文楷体" panose="02010600040101010101" pitchFamily="2" charset="-122"/>
              </a:rPr>
              <a:t>u</a:t>
            </a:r>
            <a:r>
              <a:rPr lang="zh-CN" altLang="zh-CN" sz="2800" i="1" baseline="-25000" dirty="0">
                <a:solidFill>
                  <a:srgbClr val="006600"/>
                </a:solidFill>
                <a:latin typeface="华文楷体" panose="02010600040101010101" pitchFamily="2" charset="-122"/>
                <a:ea typeface="华文楷体" panose="02010600040101010101" pitchFamily="2" charset="-122"/>
              </a:rPr>
              <a:t>+ </a:t>
            </a:r>
            <a:r>
              <a:rPr lang="zh-CN" altLang="zh-CN" sz="2800" i="1" dirty="0">
                <a:solidFill>
                  <a:srgbClr val="006600"/>
                </a:solidFill>
                <a:latin typeface="华文楷体" panose="02010600040101010101" pitchFamily="2" charset="-122"/>
                <a:ea typeface="华文楷体" panose="02010600040101010101" pitchFamily="2" charset="-122"/>
              </a:rPr>
              <a:t>与输出关系</a:t>
            </a:r>
            <a:r>
              <a:rPr lang="zh-CN" altLang="zh-CN" sz="2800" dirty="0">
                <a:solidFill>
                  <a:srgbClr val="006600"/>
                </a:solidFill>
                <a:latin typeface="华文楷体" panose="02010600040101010101" pitchFamily="2" charset="-122"/>
                <a:ea typeface="华文楷体" panose="02010600040101010101" pitchFamily="2" charset="-122"/>
              </a:rPr>
              <a:t> ，则有：</a:t>
            </a:r>
            <a:endParaRPr lang="zh-CN" altLang="zh-CN" sz="2800" baseline="-25000" dirty="0">
              <a:solidFill>
                <a:srgbClr val="006600"/>
              </a:solidFill>
              <a:latin typeface="华文楷体" panose="02010600040101010101" pitchFamily="2" charset="-122"/>
              <a:ea typeface="华文楷体" panose="02010600040101010101" pitchFamily="2" charset="-122"/>
            </a:endParaRPr>
          </a:p>
        </p:txBody>
      </p:sp>
      <p:graphicFrame>
        <p:nvGraphicFramePr>
          <p:cNvPr id="15364" name="Object 4"/>
          <p:cNvGraphicFramePr>
            <a:graphicFrameLocks noChangeAspect="1"/>
          </p:cNvGraphicFramePr>
          <p:nvPr/>
        </p:nvGraphicFramePr>
        <p:xfrm>
          <a:off x="4756150" y="2016125"/>
          <a:ext cx="3073400" cy="1160463"/>
        </p:xfrm>
        <a:graphic>
          <a:graphicData uri="http://schemas.openxmlformats.org/presentationml/2006/ole">
            <mc:AlternateContent xmlns:mc="http://schemas.openxmlformats.org/markup-compatibility/2006">
              <mc:Choice xmlns:v="urn:schemas-microsoft-com:vml" Requires="v">
                <p:oleObj spid="_x0000_s30721" name="" r:id="rId1" imgW="23164800" imgH="10363200" progId="Equation.3">
                  <p:embed/>
                </p:oleObj>
              </mc:Choice>
              <mc:Fallback>
                <p:oleObj name="" r:id="rId1" imgW="23164800" imgH="10363200" progId="Equation.3">
                  <p:embed/>
                  <p:pic>
                    <p:nvPicPr>
                      <p:cNvPr id="0" name="图片 30720"/>
                      <p:cNvPicPr>
                        <a:picLocks noChangeAspect="1"/>
                      </p:cNvPicPr>
                      <p:nvPr/>
                    </p:nvPicPr>
                    <p:blipFill>
                      <a:blip r:embed="rId2"/>
                      <a:stretch>
                        <a:fillRect/>
                      </a:stretch>
                    </p:blipFill>
                    <p:spPr>
                      <a:xfrm>
                        <a:off x="4756150" y="2016125"/>
                        <a:ext cx="3073400" cy="1160463"/>
                      </a:xfrm>
                      <a:prstGeom prst="rect">
                        <a:avLst/>
                      </a:prstGeom>
                      <a:noFill/>
                      <a:ln w="9525">
                        <a:noFill/>
                      </a:ln>
                    </p:spPr>
                  </p:pic>
                </p:oleObj>
              </mc:Fallback>
            </mc:AlternateContent>
          </a:graphicData>
        </a:graphic>
      </p:graphicFrame>
      <p:grpSp>
        <p:nvGrpSpPr>
          <p:cNvPr id="15365" name="Group 5"/>
          <p:cNvGrpSpPr/>
          <p:nvPr/>
        </p:nvGrpSpPr>
        <p:grpSpPr bwMode="auto">
          <a:xfrm>
            <a:off x="393700" y="393700"/>
            <a:ext cx="3581400" cy="2468563"/>
            <a:chOff x="0" y="0"/>
            <a:chExt cx="2256" cy="1555"/>
          </a:xfrm>
        </p:grpSpPr>
        <p:sp>
          <p:nvSpPr>
            <p:cNvPr id="15366" name="Line 6"/>
            <p:cNvSpPr>
              <a:spLocks noChangeShapeType="1"/>
            </p:cNvSpPr>
            <p:nvPr/>
          </p:nvSpPr>
          <p:spPr bwMode="auto">
            <a:xfrm>
              <a:off x="456" y="1092"/>
              <a:ext cx="648" cy="12"/>
            </a:xfrm>
            <a:prstGeom prst="line">
              <a:avLst/>
            </a:prstGeom>
            <a:noFill/>
            <a:ln w="3810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7" name="Line 7"/>
            <p:cNvSpPr>
              <a:spLocks noChangeShapeType="1"/>
            </p:cNvSpPr>
            <p:nvPr/>
          </p:nvSpPr>
          <p:spPr bwMode="auto">
            <a:xfrm>
              <a:off x="420" y="1488"/>
              <a:ext cx="55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68" name="Line 8"/>
            <p:cNvSpPr>
              <a:spLocks noChangeShapeType="1"/>
            </p:cNvSpPr>
            <p:nvPr/>
          </p:nvSpPr>
          <p:spPr bwMode="auto">
            <a:xfrm>
              <a:off x="420" y="372"/>
              <a:ext cx="132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9" name="Text Box 9"/>
            <p:cNvSpPr txBox="1">
              <a:spLocks noChangeArrowheads="1"/>
            </p:cNvSpPr>
            <p:nvPr/>
          </p:nvSpPr>
          <p:spPr bwMode="auto">
            <a:xfrm flipH="1" flipV="1">
              <a:off x="1000" y="646"/>
              <a:ext cx="2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_GB2312" pitchFamily="49" charset="-122"/>
                </a:rPr>
                <a:t>-</a:t>
              </a:r>
              <a:endParaRPr lang="zh-CN" altLang="zh-CN" sz="2800">
                <a:ea typeface="楷体_GB2312" pitchFamily="49" charset="-122"/>
              </a:endParaRPr>
            </a:p>
          </p:txBody>
        </p:sp>
        <p:sp>
          <p:nvSpPr>
            <p:cNvPr id="15370" name="Text Box 10"/>
            <p:cNvSpPr txBox="1">
              <a:spLocks noChangeArrowheads="1"/>
            </p:cNvSpPr>
            <p:nvPr/>
          </p:nvSpPr>
          <p:spPr bwMode="auto">
            <a:xfrm>
              <a:off x="576" y="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baseline="-25000">
                  <a:ea typeface="楷体" panose="02010609060101010101" pitchFamily="49" charset="-122"/>
                </a:rPr>
                <a:t>1</a:t>
              </a:r>
              <a:endParaRPr lang="zh-CN" altLang="zh-CN" sz="2800">
                <a:ea typeface="楷体" panose="02010609060101010101" pitchFamily="49" charset="-122"/>
              </a:endParaRPr>
            </a:p>
          </p:txBody>
        </p:sp>
        <p:sp>
          <p:nvSpPr>
            <p:cNvPr id="15371" name="Text Box 11"/>
            <p:cNvSpPr txBox="1">
              <a:spLocks noChangeArrowheads="1"/>
            </p:cNvSpPr>
            <p:nvPr/>
          </p:nvSpPr>
          <p:spPr bwMode="auto">
            <a:xfrm>
              <a:off x="1200" y="0"/>
              <a:ext cx="6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i="1" baseline="-25000">
                  <a:ea typeface="楷体" panose="02010609060101010101" pitchFamily="49" charset="-122"/>
                </a:rPr>
                <a:t>F</a:t>
              </a:r>
              <a:endParaRPr lang="zh-CN" altLang="zh-CN" sz="2800" i="1">
                <a:ea typeface="楷体" panose="02010609060101010101" pitchFamily="49" charset="-122"/>
              </a:endParaRPr>
            </a:p>
          </p:txBody>
        </p:sp>
        <p:sp>
          <p:nvSpPr>
            <p:cNvPr id="15372" name="Rectangle 12"/>
            <p:cNvSpPr>
              <a:spLocks noChangeArrowheads="1"/>
            </p:cNvSpPr>
            <p:nvPr/>
          </p:nvSpPr>
          <p:spPr bwMode="auto">
            <a:xfrm>
              <a:off x="624" y="324"/>
              <a:ext cx="192" cy="96"/>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73" name="Rectangle 13"/>
            <p:cNvSpPr>
              <a:spLocks noChangeArrowheads="1"/>
            </p:cNvSpPr>
            <p:nvPr/>
          </p:nvSpPr>
          <p:spPr bwMode="auto">
            <a:xfrm>
              <a:off x="1248" y="324"/>
              <a:ext cx="192" cy="96"/>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74" name="Rectangle 14"/>
            <p:cNvSpPr>
              <a:spLocks noChangeArrowheads="1"/>
            </p:cNvSpPr>
            <p:nvPr/>
          </p:nvSpPr>
          <p:spPr bwMode="auto">
            <a:xfrm>
              <a:off x="624" y="1056"/>
              <a:ext cx="192" cy="96"/>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75" name="Rectangle 15"/>
            <p:cNvSpPr>
              <a:spLocks noChangeArrowheads="1"/>
            </p:cNvSpPr>
            <p:nvPr/>
          </p:nvSpPr>
          <p:spPr bwMode="auto">
            <a:xfrm>
              <a:off x="1104" y="624"/>
              <a:ext cx="480" cy="672"/>
            </a:xfrm>
            <a:prstGeom prst="rect">
              <a:avLst/>
            </a:prstGeom>
            <a:noFill/>
            <a:ln w="38100" cmpd="sng">
              <a:solidFill>
                <a:schemeClr val="tx1"/>
              </a:solidFill>
              <a:miter lim="800000"/>
            </a:ln>
            <a:extLst>
              <a:ext uri="{909E8E84-426E-40DD-AFC4-6F175D3DCCD1}">
                <a14:hiddenFill xmlns:a14="http://schemas.microsoft.com/office/drawing/2010/main">
                  <a:solidFill>
                    <a:srgbClr val="FFCCCC"/>
                  </a:solidFill>
                </a14:hiddenFill>
              </a:ext>
            </a:extLst>
          </p:spPr>
          <p:txBody>
            <a:bodyPr wrap="none" anchor="ctr"/>
            <a:lstStyle/>
            <a:p>
              <a:endParaRPr lang="zh-CN" altLang="en-US"/>
            </a:p>
          </p:txBody>
        </p:sp>
        <p:sp>
          <p:nvSpPr>
            <p:cNvPr id="15376" name="Line 16"/>
            <p:cNvSpPr>
              <a:spLocks noChangeShapeType="1"/>
            </p:cNvSpPr>
            <p:nvPr/>
          </p:nvSpPr>
          <p:spPr bwMode="auto">
            <a:xfrm>
              <a:off x="960" y="798"/>
              <a:ext cx="144" cy="0"/>
            </a:xfrm>
            <a:prstGeom prst="line">
              <a:avLst/>
            </a:prstGeom>
            <a:noFill/>
            <a:ln w="3810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Line 17"/>
            <p:cNvSpPr>
              <a:spLocks noChangeShapeType="1"/>
            </p:cNvSpPr>
            <p:nvPr/>
          </p:nvSpPr>
          <p:spPr bwMode="auto">
            <a:xfrm>
              <a:off x="1584" y="960"/>
              <a:ext cx="192" cy="0"/>
            </a:xfrm>
            <a:prstGeom prst="line">
              <a:avLst/>
            </a:prstGeom>
            <a:noFill/>
            <a:ln w="3810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8" name="AutoShape 18"/>
            <p:cNvSpPr>
              <a:spLocks noChangeArrowheads="1"/>
            </p:cNvSpPr>
            <p:nvPr/>
          </p:nvSpPr>
          <p:spPr bwMode="auto">
            <a:xfrm rot="16200000">
              <a:off x="1248" y="672"/>
              <a:ext cx="96" cy="96"/>
            </a:xfrm>
            <a:prstGeom prst="flowChartMerge">
              <a:avLst/>
            </a:prstGeom>
            <a:noFill/>
            <a:ln w="9525" cmpd="sng">
              <a:solidFill>
                <a:schemeClr val="tx1"/>
              </a:solidFill>
              <a:miter lim="800000"/>
            </a:ln>
            <a:extLst>
              <a:ext uri="{909E8E84-426E-40DD-AFC4-6F175D3DCCD1}">
                <a14:hiddenFill xmlns:a14="http://schemas.microsoft.com/office/drawing/2010/main">
                  <a:solidFill>
                    <a:srgbClr val="FFCCCC"/>
                  </a:solidFill>
                </a14:hiddenFill>
              </a:ext>
            </a:extLst>
          </p:spPr>
          <p:txBody>
            <a:bodyPr wrap="none" anchor="ctr"/>
            <a:lstStyle/>
            <a:p>
              <a:endParaRPr lang="zh-CN" altLang="en-US"/>
            </a:p>
          </p:txBody>
        </p:sp>
        <p:graphicFrame>
          <p:nvGraphicFramePr>
            <p:cNvPr id="15379" name="Object 19"/>
            <p:cNvGraphicFramePr>
              <a:graphicFrameLocks noChangeAspect="1"/>
            </p:cNvGraphicFramePr>
            <p:nvPr/>
          </p:nvGraphicFramePr>
          <p:xfrm>
            <a:off x="1392" y="656"/>
            <a:ext cx="192" cy="160"/>
          </p:xfrm>
          <a:graphic>
            <a:graphicData uri="http://schemas.openxmlformats.org/presentationml/2006/ole">
              <mc:AlternateContent xmlns:mc="http://schemas.openxmlformats.org/markup-compatibility/2006">
                <mc:Choice xmlns:v="urn:schemas-microsoft-com:vml" Requires="v">
                  <p:oleObj spid="_x0000_s30722" name="" r:id="rId3" imgW="3657600" imgH="3048000" progId="Equation.3">
                    <p:embed/>
                  </p:oleObj>
                </mc:Choice>
                <mc:Fallback>
                  <p:oleObj name="" r:id="rId3" imgW="3657600" imgH="3048000" progId="Equation.3">
                    <p:embed/>
                    <p:pic>
                      <p:nvPicPr>
                        <p:cNvPr id="0" name="图片 30721"/>
                        <p:cNvPicPr>
                          <a:picLocks noChangeAspect="1"/>
                        </p:cNvPicPr>
                        <p:nvPr/>
                      </p:nvPicPr>
                      <p:blipFill>
                        <a:blip r:embed="rId4"/>
                        <a:stretch>
                          <a:fillRect/>
                        </a:stretch>
                      </p:blipFill>
                      <p:spPr>
                        <a:xfrm>
                          <a:off x="1392" y="656"/>
                          <a:ext cx="192" cy="160"/>
                        </a:xfrm>
                        <a:prstGeom prst="rect">
                          <a:avLst/>
                        </a:prstGeom>
                        <a:noFill/>
                        <a:ln w="9525">
                          <a:noFill/>
                        </a:ln>
                      </p:spPr>
                    </p:pic>
                  </p:oleObj>
                </mc:Fallback>
              </mc:AlternateContent>
            </a:graphicData>
          </a:graphic>
        </p:graphicFrame>
        <p:sp>
          <p:nvSpPr>
            <p:cNvPr id="15380" name="Text Box 20"/>
            <p:cNvSpPr txBox="1">
              <a:spLocks noChangeArrowheads="1"/>
            </p:cNvSpPr>
            <p:nvPr/>
          </p:nvSpPr>
          <p:spPr bwMode="auto">
            <a:xfrm>
              <a:off x="1074" y="927"/>
              <a:ext cx="43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5381" name="Text Box 21"/>
            <p:cNvSpPr txBox="1">
              <a:spLocks noChangeArrowheads="1"/>
            </p:cNvSpPr>
            <p:nvPr/>
          </p:nvSpPr>
          <p:spPr bwMode="auto">
            <a:xfrm>
              <a:off x="1344" y="777"/>
              <a:ext cx="38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5382" name="Line 22"/>
            <p:cNvSpPr>
              <a:spLocks noChangeShapeType="1"/>
            </p:cNvSpPr>
            <p:nvPr/>
          </p:nvSpPr>
          <p:spPr bwMode="auto">
            <a:xfrm>
              <a:off x="960" y="384"/>
              <a:ext cx="0" cy="43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83" name="Line 23"/>
            <p:cNvSpPr>
              <a:spLocks noChangeShapeType="1"/>
            </p:cNvSpPr>
            <p:nvPr/>
          </p:nvSpPr>
          <p:spPr bwMode="auto">
            <a:xfrm>
              <a:off x="1680" y="960"/>
              <a:ext cx="336"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84" name="Line 24"/>
            <p:cNvSpPr>
              <a:spLocks noChangeShapeType="1"/>
            </p:cNvSpPr>
            <p:nvPr/>
          </p:nvSpPr>
          <p:spPr bwMode="auto">
            <a:xfrm>
              <a:off x="1728" y="372"/>
              <a:ext cx="0" cy="576"/>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385" name="Group 25"/>
            <p:cNvGrpSpPr/>
            <p:nvPr/>
          </p:nvGrpSpPr>
          <p:grpSpPr bwMode="auto">
            <a:xfrm>
              <a:off x="324" y="360"/>
              <a:ext cx="192" cy="192"/>
              <a:chOff x="0" y="0"/>
              <a:chExt cx="192" cy="192"/>
            </a:xfrm>
          </p:grpSpPr>
          <p:sp>
            <p:nvSpPr>
              <p:cNvPr id="15386" name="Line 26"/>
              <p:cNvSpPr>
                <a:spLocks noChangeShapeType="1"/>
              </p:cNvSpPr>
              <p:nvPr/>
            </p:nvSpPr>
            <p:spPr bwMode="auto">
              <a:xfrm>
                <a:off x="96" y="0"/>
                <a:ext cx="0" cy="19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87" name="Line 27"/>
              <p:cNvSpPr>
                <a:spLocks noChangeShapeType="1"/>
              </p:cNvSpPr>
              <p:nvPr/>
            </p:nvSpPr>
            <p:spPr bwMode="auto">
              <a:xfrm>
                <a:off x="0" y="192"/>
                <a:ext cx="1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5388" name="Text Box 28"/>
            <p:cNvSpPr txBox="1">
              <a:spLocks noChangeArrowheads="1"/>
            </p:cNvSpPr>
            <p:nvPr/>
          </p:nvSpPr>
          <p:spPr bwMode="auto">
            <a:xfrm>
              <a:off x="0" y="84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u</a:t>
              </a:r>
              <a:r>
                <a:rPr lang="zh-CN" altLang="zh-CN" sz="2800" i="1" baseline="-25000">
                  <a:ea typeface="楷体" panose="02010609060101010101" pitchFamily="49" charset="-122"/>
                </a:rPr>
                <a:t>i</a:t>
              </a:r>
              <a:r>
                <a:rPr lang="zh-CN" altLang="zh-CN" sz="2800" baseline="-25000">
                  <a:ea typeface="楷体" panose="02010609060101010101" pitchFamily="49" charset="-122"/>
                </a:rPr>
                <a:t>1</a:t>
              </a:r>
              <a:endParaRPr lang="zh-CN" altLang="zh-CN" sz="2800">
                <a:ea typeface="楷体" panose="02010609060101010101" pitchFamily="49" charset="-122"/>
              </a:endParaRPr>
            </a:p>
          </p:txBody>
        </p:sp>
        <p:sp>
          <p:nvSpPr>
            <p:cNvPr id="15389" name="Text Box 29"/>
            <p:cNvSpPr txBox="1">
              <a:spLocks noChangeArrowheads="1"/>
            </p:cNvSpPr>
            <p:nvPr/>
          </p:nvSpPr>
          <p:spPr bwMode="auto">
            <a:xfrm>
              <a:off x="1872" y="552"/>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u</a:t>
              </a:r>
              <a:r>
                <a:rPr lang="zh-CN" altLang="zh-CN" sz="2800" i="1" baseline="-25000">
                  <a:ea typeface="楷体" panose="02010609060101010101" pitchFamily="49" charset="-122"/>
                </a:rPr>
                <a:t>o</a:t>
              </a:r>
              <a:endParaRPr lang="zh-CN" altLang="zh-CN" sz="2800" i="1">
                <a:ea typeface="楷体" panose="02010609060101010101" pitchFamily="49" charset="-122"/>
              </a:endParaRPr>
            </a:p>
          </p:txBody>
        </p:sp>
        <p:sp>
          <p:nvSpPr>
            <p:cNvPr id="15390" name="Text Box 30"/>
            <p:cNvSpPr txBox="1">
              <a:spLocks noChangeArrowheads="1"/>
            </p:cNvSpPr>
            <p:nvPr/>
          </p:nvSpPr>
          <p:spPr bwMode="auto">
            <a:xfrm>
              <a:off x="560" y="736"/>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baseline="-25000">
                  <a:ea typeface="楷体" panose="02010609060101010101" pitchFamily="49" charset="-122"/>
                </a:rPr>
                <a:t>21</a:t>
              </a:r>
              <a:endParaRPr lang="zh-CN" altLang="zh-CN" sz="2800">
                <a:ea typeface="楷体" panose="02010609060101010101" pitchFamily="49" charset="-122"/>
              </a:endParaRPr>
            </a:p>
          </p:txBody>
        </p:sp>
        <p:sp>
          <p:nvSpPr>
            <p:cNvPr id="15391" name="Rectangle 31"/>
            <p:cNvSpPr>
              <a:spLocks noChangeArrowheads="1"/>
            </p:cNvSpPr>
            <p:nvPr/>
          </p:nvSpPr>
          <p:spPr bwMode="auto">
            <a:xfrm>
              <a:off x="624" y="1440"/>
              <a:ext cx="192" cy="96"/>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92" name="Line 32"/>
            <p:cNvSpPr>
              <a:spLocks noChangeShapeType="1"/>
            </p:cNvSpPr>
            <p:nvPr/>
          </p:nvSpPr>
          <p:spPr bwMode="auto">
            <a:xfrm>
              <a:off x="960" y="1116"/>
              <a:ext cx="0" cy="384"/>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93" name="Text Box 33"/>
            <p:cNvSpPr txBox="1">
              <a:spLocks noChangeArrowheads="1"/>
            </p:cNvSpPr>
            <p:nvPr/>
          </p:nvSpPr>
          <p:spPr bwMode="auto">
            <a:xfrm>
              <a:off x="560" y="1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baseline="-25000">
                  <a:ea typeface="楷体" panose="02010609060101010101" pitchFamily="49" charset="-122"/>
                </a:rPr>
                <a:t>22</a:t>
              </a:r>
              <a:endParaRPr lang="zh-CN" altLang="zh-CN" sz="2800">
                <a:ea typeface="楷体" panose="02010609060101010101" pitchFamily="49" charset="-122"/>
              </a:endParaRPr>
            </a:p>
          </p:txBody>
        </p:sp>
        <p:sp>
          <p:nvSpPr>
            <p:cNvPr id="15394" name="Text Box 34"/>
            <p:cNvSpPr txBox="1">
              <a:spLocks noChangeArrowheads="1"/>
            </p:cNvSpPr>
            <p:nvPr/>
          </p:nvSpPr>
          <p:spPr bwMode="auto">
            <a:xfrm>
              <a:off x="0" y="122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u</a:t>
              </a:r>
              <a:r>
                <a:rPr lang="zh-CN" altLang="zh-CN" sz="2800" i="1" baseline="-25000">
                  <a:ea typeface="楷体" panose="02010609060101010101" pitchFamily="49" charset="-122"/>
                </a:rPr>
                <a:t>i</a:t>
              </a:r>
              <a:r>
                <a:rPr lang="zh-CN" altLang="zh-CN" sz="2800" baseline="-25000">
                  <a:ea typeface="楷体" panose="02010609060101010101" pitchFamily="49" charset="-122"/>
                </a:rPr>
                <a:t>2</a:t>
              </a:r>
              <a:endParaRPr lang="zh-CN" altLang="zh-CN" sz="2800">
                <a:ea typeface="楷体" panose="02010609060101010101" pitchFamily="49" charset="-122"/>
              </a:endParaRPr>
            </a:p>
          </p:txBody>
        </p:sp>
        <p:sp>
          <p:nvSpPr>
            <p:cNvPr id="15395" name="Oval 35"/>
            <p:cNvSpPr>
              <a:spLocks noChangeArrowheads="1"/>
            </p:cNvSpPr>
            <p:nvPr/>
          </p:nvSpPr>
          <p:spPr bwMode="auto">
            <a:xfrm>
              <a:off x="912" y="1044"/>
              <a:ext cx="84" cy="96"/>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96" name="Oval 36"/>
            <p:cNvSpPr>
              <a:spLocks noChangeArrowheads="1"/>
            </p:cNvSpPr>
            <p:nvPr/>
          </p:nvSpPr>
          <p:spPr bwMode="auto">
            <a:xfrm>
              <a:off x="1692" y="912"/>
              <a:ext cx="84" cy="96"/>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97" name="Oval 37"/>
            <p:cNvSpPr>
              <a:spLocks noChangeArrowheads="1"/>
            </p:cNvSpPr>
            <p:nvPr/>
          </p:nvSpPr>
          <p:spPr bwMode="auto">
            <a:xfrm>
              <a:off x="360" y="1056"/>
              <a:ext cx="84" cy="96"/>
            </a:xfrm>
            <a:prstGeom prst="ellipse">
              <a:avLst/>
            </a:prstGeom>
            <a:noFill/>
            <a:ln w="38100" cmpd="sng">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98" name="Oval 38"/>
            <p:cNvSpPr>
              <a:spLocks noChangeArrowheads="1"/>
            </p:cNvSpPr>
            <p:nvPr/>
          </p:nvSpPr>
          <p:spPr bwMode="auto">
            <a:xfrm>
              <a:off x="924" y="312"/>
              <a:ext cx="84" cy="96"/>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99" name="Oval 39"/>
            <p:cNvSpPr>
              <a:spLocks noChangeArrowheads="1"/>
            </p:cNvSpPr>
            <p:nvPr/>
          </p:nvSpPr>
          <p:spPr bwMode="auto">
            <a:xfrm>
              <a:off x="348" y="1440"/>
              <a:ext cx="84" cy="96"/>
            </a:xfrm>
            <a:prstGeom prst="ellipse">
              <a:avLst/>
            </a:prstGeom>
            <a:noFill/>
            <a:ln w="38100" cmpd="sng">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00" name="Oval 40"/>
            <p:cNvSpPr>
              <a:spLocks noChangeArrowheads="1"/>
            </p:cNvSpPr>
            <p:nvPr/>
          </p:nvSpPr>
          <p:spPr bwMode="auto">
            <a:xfrm>
              <a:off x="2004" y="912"/>
              <a:ext cx="84" cy="96"/>
            </a:xfrm>
            <a:prstGeom prst="ellipse">
              <a:avLst/>
            </a:prstGeom>
            <a:noFill/>
            <a:ln w="38100" cmpd="sng">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5401" name="AutoShape 41"/>
          <p:cNvSpPr>
            <a:spLocks noChangeArrowheads="1"/>
          </p:cNvSpPr>
          <p:nvPr/>
        </p:nvSpPr>
        <p:spPr bwMode="auto">
          <a:xfrm>
            <a:off x="5146675" y="0"/>
            <a:ext cx="3997325" cy="1868488"/>
          </a:xfrm>
          <a:prstGeom prst="cloudCallout">
            <a:avLst>
              <a:gd name="adj1" fmla="val 1431"/>
              <a:gd name="adj2" fmla="val 81690"/>
            </a:avLst>
          </a:prstGeom>
          <a:solidFill>
            <a:srgbClr val="FFFFFF"/>
          </a:solidFill>
          <a:ln w="38100" cmpd="sng">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5000"/>
              </a:lnSpc>
              <a:spcBef>
                <a:spcPct val="50000"/>
              </a:spcBef>
            </a:pPr>
            <a:r>
              <a:rPr lang="zh-CN" altLang="zh-CN" sz="2800" i="1">
                <a:ea typeface="楷体_GB2312" pitchFamily="49" charset="-122"/>
              </a:rPr>
              <a:t>u</a:t>
            </a:r>
            <a:r>
              <a:rPr lang="zh-CN" altLang="zh-CN" sz="2800" i="1" baseline="-25000">
                <a:ea typeface="楷体_GB2312" pitchFamily="49" charset="-122"/>
              </a:rPr>
              <a:t>+  </a:t>
            </a:r>
            <a:r>
              <a:rPr lang="zh-CN" altLang="zh-CN" sz="2800">
                <a:ea typeface="楷体_GB2312" pitchFamily="49" charset="-122"/>
              </a:rPr>
              <a:t>与</a:t>
            </a:r>
            <a:r>
              <a:rPr lang="zh-CN" altLang="zh-CN" sz="2800" i="1">
                <a:ea typeface="楷体_GB2312" pitchFamily="49" charset="-122"/>
              </a:rPr>
              <a:t> u</a:t>
            </a:r>
            <a:r>
              <a:rPr lang="zh-CN" altLang="zh-CN" sz="2800" i="1" baseline="-25000">
                <a:ea typeface="楷体_GB2312" pitchFamily="49" charset="-122"/>
              </a:rPr>
              <a:t>i</a:t>
            </a:r>
            <a:r>
              <a:rPr lang="zh-CN" altLang="zh-CN" sz="2800" baseline="-25000">
                <a:ea typeface="楷体_GB2312" pitchFamily="49" charset="-122"/>
              </a:rPr>
              <a:t>1</a:t>
            </a:r>
            <a:r>
              <a:rPr lang="zh-CN" altLang="zh-CN" sz="2800" i="1" baseline="-25000">
                <a:ea typeface="楷体_GB2312" pitchFamily="49" charset="-122"/>
              </a:rPr>
              <a:t> </a:t>
            </a:r>
            <a:r>
              <a:rPr lang="zh-CN" altLang="zh-CN" sz="2800">
                <a:ea typeface="楷体_GB2312" pitchFamily="49" charset="-122"/>
              </a:rPr>
              <a:t>和 </a:t>
            </a: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2 </a:t>
            </a:r>
            <a:endParaRPr lang="zh-CN" altLang="zh-CN" sz="2800" i="1" baseline="-25000">
              <a:ea typeface="楷体_GB2312" pitchFamily="49" charset="-122"/>
            </a:endParaRPr>
          </a:p>
          <a:p>
            <a:pPr>
              <a:spcBef>
                <a:spcPct val="50000"/>
              </a:spcBef>
            </a:pPr>
            <a:r>
              <a:rPr lang="zh-CN" altLang="zh-CN" sz="2800">
                <a:ea typeface="楷体_GB2312" pitchFamily="49" charset="-122"/>
              </a:rPr>
              <a:t>的关系如何？</a:t>
            </a:r>
            <a:endParaRPr lang="zh-CN" altLang="zh-CN" sz="2800" b="0" i="1">
              <a:ea typeface="楷体_GB2312" pitchFamily="49" charset="-122"/>
            </a:endParaRPr>
          </a:p>
        </p:txBody>
      </p:sp>
      <p:graphicFrame>
        <p:nvGraphicFramePr>
          <p:cNvPr id="15402" name="Object 42"/>
          <p:cNvGraphicFramePr>
            <a:graphicFrameLocks noChangeAspect="1"/>
          </p:cNvGraphicFramePr>
          <p:nvPr/>
        </p:nvGraphicFramePr>
        <p:xfrm>
          <a:off x="1009650" y="4670425"/>
          <a:ext cx="7607300" cy="1162050"/>
        </p:xfrm>
        <a:graphic>
          <a:graphicData uri="http://schemas.openxmlformats.org/presentationml/2006/ole">
            <mc:AlternateContent xmlns:mc="http://schemas.openxmlformats.org/markup-compatibility/2006">
              <mc:Choice xmlns:v="urn:schemas-microsoft-com:vml" Requires="v">
                <p:oleObj spid="_x0000_s30723" name="" r:id="rId5" imgW="3340100" imgH="571500" progId="Equation.3">
                  <p:embed/>
                </p:oleObj>
              </mc:Choice>
              <mc:Fallback>
                <p:oleObj name="" r:id="rId5" imgW="3340100" imgH="571500" progId="Equation.3">
                  <p:embed/>
                  <p:pic>
                    <p:nvPicPr>
                      <p:cNvPr id="0" name="图片 30722"/>
                      <p:cNvPicPr>
                        <a:picLocks noChangeAspect="1"/>
                      </p:cNvPicPr>
                      <p:nvPr/>
                    </p:nvPicPr>
                    <p:blipFill>
                      <a:blip r:embed="rId6"/>
                      <a:stretch>
                        <a:fillRect/>
                      </a:stretch>
                    </p:blipFill>
                    <p:spPr>
                      <a:xfrm>
                        <a:off x="1009650" y="4670425"/>
                        <a:ext cx="7607300" cy="1162050"/>
                      </a:xfrm>
                      <a:prstGeom prst="rect">
                        <a:avLst/>
                      </a:prstGeom>
                      <a:noFill/>
                      <a:ln w="9525">
                        <a:noFill/>
                      </a:ln>
                    </p:spPr>
                  </p:pic>
                </p:oleObj>
              </mc:Fallback>
            </mc:AlternateContent>
          </a:graphicData>
        </a:graphic>
      </p:graphicFrame>
      <p:sp>
        <p:nvSpPr>
          <p:cNvPr id="15403" name="Text Box 43"/>
          <p:cNvSpPr txBox="1">
            <a:spLocks noChangeArrowheads="1"/>
          </p:cNvSpPr>
          <p:nvPr/>
        </p:nvSpPr>
        <p:spPr bwMode="auto">
          <a:xfrm>
            <a:off x="1876425" y="3121025"/>
            <a:ext cx="65055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solidFill>
                  <a:srgbClr val="006600"/>
                </a:solidFill>
                <a:ea typeface="楷体" panose="02010609060101010101" pitchFamily="49" charset="-122"/>
              </a:rPr>
              <a:t>流入运放输入端的电流为0</a:t>
            </a:r>
            <a:r>
              <a:rPr lang="zh-CN" altLang="zh-CN" sz="2800">
                <a:solidFill>
                  <a:srgbClr val="FF00FF"/>
                </a:solidFill>
                <a:ea typeface="楷体" panose="02010609060101010101" pitchFamily="49" charset="-122"/>
              </a:rPr>
              <a:t>（</a:t>
            </a:r>
            <a:r>
              <a:rPr lang="zh-CN" altLang="zh-CN" sz="2800">
                <a:solidFill>
                  <a:srgbClr val="FF00FF"/>
                </a:solidFill>
                <a:ea typeface="楷体_GB2312" pitchFamily="49" charset="-122"/>
              </a:rPr>
              <a:t>虚开路）</a:t>
            </a:r>
            <a:endParaRPr lang="zh-CN" altLang="zh-CN" sz="2800">
              <a:solidFill>
                <a:srgbClr val="FF00FF"/>
              </a:solidFill>
              <a:ea typeface="楷体_GB2312" pitchFamily="49" charset="-122"/>
            </a:endParaRPr>
          </a:p>
        </p:txBody>
      </p:sp>
      <p:graphicFrame>
        <p:nvGraphicFramePr>
          <p:cNvPr id="15404" name="Object 44"/>
          <p:cNvGraphicFramePr>
            <a:graphicFrameLocks noChangeAspect="1"/>
          </p:cNvGraphicFramePr>
          <p:nvPr/>
        </p:nvGraphicFramePr>
        <p:xfrm>
          <a:off x="2959100" y="3554413"/>
          <a:ext cx="5437188" cy="1119187"/>
        </p:xfrm>
        <a:graphic>
          <a:graphicData uri="http://schemas.openxmlformats.org/presentationml/2006/ole">
            <mc:AlternateContent xmlns:mc="http://schemas.openxmlformats.org/markup-compatibility/2006">
              <mc:Choice xmlns:v="urn:schemas-microsoft-com:vml" Requires="v">
                <p:oleObj spid="_x0000_s30724" name="" r:id="rId7" imgW="46634400" imgH="10363200" progId="Equation.3">
                  <p:embed/>
                </p:oleObj>
              </mc:Choice>
              <mc:Fallback>
                <p:oleObj name="" r:id="rId7" imgW="46634400" imgH="10363200" progId="Equation.3">
                  <p:embed/>
                  <p:pic>
                    <p:nvPicPr>
                      <p:cNvPr id="0" name="图片 30723"/>
                      <p:cNvPicPr>
                        <a:picLocks noChangeAspect="1"/>
                      </p:cNvPicPr>
                      <p:nvPr/>
                    </p:nvPicPr>
                    <p:blipFill>
                      <a:blip r:embed="rId8"/>
                      <a:stretch>
                        <a:fillRect/>
                      </a:stretch>
                    </p:blipFill>
                    <p:spPr>
                      <a:xfrm>
                        <a:off x="2959100" y="3554413"/>
                        <a:ext cx="5437188" cy="1119187"/>
                      </a:xfrm>
                      <a:prstGeom prst="rect">
                        <a:avLst/>
                      </a:prstGeom>
                      <a:noFill/>
                      <a:ln w="9525">
                        <a:noFill/>
                      </a:ln>
                    </p:spPr>
                  </p:pic>
                </p:oleObj>
              </mc:Fallback>
            </mc:AlternateContent>
          </a:graphicData>
        </a:graphic>
      </p:graphicFrame>
      <p:sp>
        <p:nvSpPr>
          <p:cNvPr id="15405" name="AutoShape 45"/>
          <p:cNvSpPr>
            <a:spLocks noChangeArrowheads="1"/>
          </p:cNvSpPr>
          <p:nvPr/>
        </p:nvSpPr>
        <p:spPr bwMode="auto">
          <a:xfrm>
            <a:off x="2111375" y="3948113"/>
            <a:ext cx="758825" cy="384175"/>
          </a:xfrm>
          <a:prstGeom prst="notchedRightArrow">
            <a:avLst>
              <a:gd name="adj1" fmla="val 50000"/>
              <a:gd name="adj2" fmla="val 49380"/>
            </a:avLst>
          </a:prstGeom>
          <a:gradFill rotWithShape="0">
            <a:gsLst>
              <a:gs pos="0">
                <a:schemeClr val="tx2"/>
              </a:gs>
              <a:gs pos="50000">
                <a:srgbClr val="FF0000"/>
              </a:gs>
              <a:gs pos="100000">
                <a:schemeClr val="tx2"/>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06" name="Text Box 46"/>
          <p:cNvSpPr txBox="1">
            <a:spLocks noChangeArrowheads="1"/>
          </p:cNvSpPr>
          <p:nvPr/>
        </p:nvSpPr>
        <p:spPr bwMode="auto">
          <a:xfrm>
            <a:off x="441325" y="3754438"/>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a:solidFill>
                  <a:schemeClr val="accent2"/>
                </a:solidFill>
                <a:ea typeface="宋体" panose="02010600030101010101" pitchFamily="2" charset="-122"/>
              </a:rPr>
              <a:t>叠加法</a:t>
            </a:r>
            <a:endParaRPr lang="zh-CN" altLang="zh-CN" sz="2400">
              <a:solidFill>
                <a:schemeClr val="accent2"/>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blinds(horizontal)">
                                      <p:cBhvr>
                                        <p:cTn id="12" dur="500"/>
                                        <p:tgtEl>
                                          <p:spTgt spid="153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401"/>
                                        </p:tgtEl>
                                        <p:attrNameLst>
                                          <p:attrName>style.visibility</p:attrName>
                                        </p:attrNameLst>
                                      </p:cBhvr>
                                      <p:to>
                                        <p:strVal val="visible"/>
                                      </p:to>
                                    </p:set>
                                    <p:animEffect transition="in" filter="blinds(horizontal)">
                                      <p:cBhvr>
                                        <p:cTn id="17" dur="500"/>
                                        <p:tgtEl>
                                          <p:spTgt spid="154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403"/>
                                        </p:tgtEl>
                                        <p:attrNameLst>
                                          <p:attrName>style.visibility</p:attrName>
                                        </p:attrNameLst>
                                      </p:cBhvr>
                                      <p:to>
                                        <p:strVal val="visible"/>
                                      </p:to>
                                    </p:set>
                                    <p:animEffect transition="in" filter="blinds(horizontal)">
                                      <p:cBhvr>
                                        <p:cTn id="22" dur="500"/>
                                        <p:tgtEl>
                                          <p:spTgt spid="1540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406"/>
                                        </p:tgtEl>
                                        <p:attrNameLst>
                                          <p:attrName>style.visibility</p:attrName>
                                        </p:attrNameLst>
                                      </p:cBhvr>
                                      <p:to>
                                        <p:strVal val="visible"/>
                                      </p:to>
                                    </p:set>
                                    <p:anim calcmode="lin" valueType="num">
                                      <p:cBhvr additive="base">
                                        <p:cTn id="27" dur="500" fill="hold"/>
                                        <p:tgtEl>
                                          <p:spTgt spid="15406"/>
                                        </p:tgtEl>
                                        <p:attrNameLst>
                                          <p:attrName>ppt_x</p:attrName>
                                        </p:attrNameLst>
                                      </p:cBhvr>
                                      <p:tavLst>
                                        <p:tav tm="0">
                                          <p:val>
                                            <p:strVal val="#ppt_x"/>
                                          </p:val>
                                        </p:tav>
                                        <p:tav tm="100000">
                                          <p:val>
                                            <p:strVal val="#ppt_x"/>
                                          </p:val>
                                        </p:tav>
                                      </p:tavLst>
                                    </p:anim>
                                    <p:anim calcmode="lin" valueType="num">
                                      <p:cBhvr additive="base">
                                        <p:cTn id="28" dur="500" fill="hold"/>
                                        <p:tgtEl>
                                          <p:spTgt spid="1540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5405"/>
                                        </p:tgtEl>
                                        <p:attrNameLst>
                                          <p:attrName>style.visibility</p:attrName>
                                        </p:attrNameLst>
                                      </p:cBhvr>
                                      <p:to>
                                        <p:strVal val="visible"/>
                                      </p:to>
                                    </p:set>
                                    <p:anim calcmode="lin" valueType="num">
                                      <p:cBhvr additive="base">
                                        <p:cTn id="33" dur="500" fill="hold"/>
                                        <p:tgtEl>
                                          <p:spTgt spid="15405"/>
                                        </p:tgtEl>
                                        <p:attrNameLst>
                                          <p:attrName>ppt_w</p:attrName>
                                        </p:attrNameLst>
                                      </p:cBhvr>
                                      <p:tavLst>
                                        <p:tav tm="0">
                                          <p:val>
                                            <p:fltVal val="0"/>
                                          </p:val>
                                        </p:tav>
                                        <p:tav tm="100000">
                                          <p:val>
                                            <p:strVal val="#ppt_w"/>
                                          </p:val>
                                        </p:tav>
                                      </p:tavLst>
                                    </p:anim>
                                    <p:anim calcmode="lin" valueType="num">
                                      <p:cBhvr additive="base">
                                        <p:cTn id="34" dur="500" fill="hold"/>
                                        <p:tgtEl>
                                          <p:spTgt spid="15405"/>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nodeType="clickEffect">
                                  <p:stCondLst>
                                    <p:cond delay="0"/>
                                  </p:stCondLst>
                                  <p:childTnLst>
                                    <p:set>
                                      <p:cBhvr>
                                        <p:cTn id="38" dur="1" fill="hold">
                                          <p:stCondLst>
                                            <p:cond delay="0"/>
                                          </p:stCondLst>
                                        </p:cTn>
                                        <p:tgtEl>
                                          <p:spTgt spid="15404"/>
                                        </p:tgtEl>
                                        <p:attrNameLst>
                                          <p:attrName>style.visibility</p:attrName>
                                        </p:attrNameLst>
                                      </p:cBhvr>
                                      <p:to>
                                        <p:strVal val="visible"/>
                                      </p:to>
                                    </p:set>
                                    <p:anim calcmode="lin" valueType="num">
                                      <p:cBhvr additive="base">
                                        <p:cTn id="39" dur="500" fill="hold"/>
                                        <p:tgtEl>
                                          <p:spTgt spid="15404"/>
                                        </p:tgtEl>
                                        <p:attrNameLst>
                                          <p:attrName>ppt_w</p:attrName>
                                        </p:attrNameLst>
                                      </p:cBhvr>
                                      <p:tavLst>
                                        <p:tav tm="0">
                                          <p:val>
                                            <p:fltVal val="0"/>
                                          </p:val>
                                        </p:tav>
                                        <p:tav tm="100000">
                                          <p:val>
                                            <p:strVal val="#ppt_w"/>
                                          </p:val>
                                        </p:tav>
                                      </p:tavLst>
                                    </p:anim>
                                    <p:anim calcmode="lin" valueType="num">
                                      <p:cBhvr additive="base">
                                        <p:cTn id="40" dur="500" fill="hold"/>
                                        <p:tgtEl>
                                          <p:spTgt spid="15404"/>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5402"/>
                                        </p:tgtEl>
                                        <p:attrNameLst>
                                          <p:attrName>style.visibility</p:attrName>
                                        </p:attrNameLst>
                                      </p:cBhvr>
                                      <p:to>
                                        <p:strVal val="visible"/>
                                      </p:to>
                                    </p:set>
                                    <p:animEffect transition="in" filter="wipe(left)">
                                      <p:cBhvr>
                                        <p:cTn id="45" dur="500"/>
                                        <p:tgtEl>
                                          <p:spTgt spid="15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autoUpdateAnimBg="0"/>
      <p:bldP spid="15401" grpId="0" animBg="1" autoUpdateAnimBg="0"/>
      <p:bldP spid="15403" grpId="0" animBg="1" autoUpdateAnimBg="0"/>
      <p:bldP spid="15405" grpId="0" animBg="1"/>
      <p:bldP spid="1540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灯片编号占位符 3"/>
          <p:cNvSpPr>
            <a:spLocks noGrp="1"/>
          </p:cNvSpPr>
          <p:nvPr>
            <p:ph type="sldNum" sz="quarter" idx="12"/>
          </p:nvPr>
        </p:nvSpPr>
        <p:spPr/>
        <p:txBody>
          <a:bodyPr/>
          <a:lstStyle/>
          <a:p>
            <a:fld id="{B44E89C5-0A3D-4637-BC7E-652ECA3F9FBF}" type="slidenum">
              <a:rPr lang="zh-CN" altLang="zh-CN"/>
            </a:fld>
            <a:endParaRPr lang="zh-CN" altLang="zh-CN"/>
          </a:p>
        </p:txBody>
      </p:sp>
      <p:grpSp>
        <p:nvGrpSpPr>
          <p:cNvPr id="16386" name="Group 2"/>
          <p:cNvGrpSpPr/>
          <p:nvPr/>
        </p:nvGrpSpPr>
        <p:grpSpPr bwMode="auto">
          <a:xfrm>
            <a:off x="611188" y="842963"/>
            <a:ext cx="3581400" cy="3181350"/>
            <a:chOff x="0" y="0"/>
            <a:chExt cx="2256" cy="2004"/>
          </a:xfrm>
        </p:grpSpPr>
        <p:sp>
          <p:nvSpPr>
            <p:cNvPr id="16387" name="Line 3"/>
            <p:cNvSpPr>
              <a:spLocks noChangeShapeType="1"/>
            </p:cNvSpPr>
            <p:nvPr/>
          </p:nvSpPr>
          <p:spPr bwMode="auto">
            <a:xfrm>
              <a:off x="456" y="1092"/>
              <a:ext cx="648" cy="12"/>
            </a:xfrm>
            <a:prstGeom prst="line">
              <a:avLst/>
            </a:prstGeom>
            <a:noFill/>
            <a:ln w="3810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8" name="Line 4"/>
            <p:cNvSpPr>
              <a:spLocks noChangeShapeType="1"/>
            </p:cNvSpPr>
            <p:nvPr/>
          </p:nvSpPr>
          <p:spPr bwMode="auto">
            <a:xfrm>
              <a:off x="420" y="1488"/>
              <a:ext cx="55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389" name="Line 5"/>
            <p:cNvSpPr>
              <a:spLocks noChangeShapeType="1"/>
            </p:cNvSpPr>
            <p:nvPr/>
          </p:nvSpPr>
          <p:spPr bwMode="auto">
            <a:xfrm>
              <a:off x="420" y="372"/>
              <a:ext cx="132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390" name="Text Box 6"/>
            <p:cNvSpPr txBox="1">
              <a:spLocks noChangeArrowheads="1"/>
            </p:cNvSpPr>
            <p:nvPr/>
          </p:nvSpPr>
          <p:spPr bwMode="auto">
            <a:xfrm flipH="1" flipV="1">
              <a:off x="1000" y="646"/>
              <a:ext cx="2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_GB2312" pitchFamily="49" charset="-122"/>
                </a:rPr>
                <a:t>-</a:t>
              </a:r>
              <a:endParaRPr lang="zh-CN" altLang="zh-CN" sz="2800">
                <a:ea typeface="楷体_GB2312" pitchFamily="49" charset="-122"/>
              </a:endParaRPr>
            </a:p>
          </p:txBody>
        </p:sp>
        <p:sp>
          <p:nvSpPr>
            <p:cNvPr id="16391" name="Text Box 7"/>
            <p:cNvSpPr txBox="1">
              <a:spLocks noChangeArrowheads="1"/>
            </p:cNvSpPr>
            <p:nvPr/>
          </p:nvSpPr>
          <p:spPr bwMode="auto">
            <a:xfrm>
              <a:off x="576" y="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baseline="-25000">
                  <a:ea typeface="楷体" panose="02010609060101010101" pitchFamily="49" charset="-122"/>
                </a:rPr>
                <a:t>1</a:t>
              </a:r>
              <a:endParaRPr lang="zh-CN" altLang="zh-CN" sz="2800">
                <a:ea typeface="楷体" panose="02010609060101010101" pitchFamily="49" charset="-122"/>
              </a:endParaRPr>
            </a:p>
          </p:txBody>
        </p:sp>
        <p:sp>
          <p:nvSpPr>
            <p:cNvPr id="16392" name="Text Box 8"/>
            <p:cNvSpPr txBox="1">
              <a:spLocks noChangeArrowheads="1"/>
            </p:cNvSpPr>
            <p:nvPr/>
          </p:nvSpPr>
          <p:spPr bwMode="auto">
            <a:xfrm>
              <a:off x="1200" y="0"/>
              <a:ext cx="6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i="1" baseline="-25000">
                  <a:ea typeface="楷体" panose="02010609060101010101" pitchFamily="49" charset="-122"/>
                </a:rPr>
                <a:t>F</a:t>
              </a:r>
              <a:endParaRPr lang="zh-CN" altLang="zh-CN" sz="2800" i="1">
                <a:ea typeface="楷体" panose="02010609060101010101" pitchFamily="49" charset="-122"/>
              </a:endParaRPr>
            </a:p>
          </p:txBody>
        </p:sp>
        <p:sp>
          <p:nvSpPr>
            <p:cNvPr id="16393" name="Rectangle 9"/>
            <p:cNvSpPr>
              <a:spLocks noChangeArrowheads="1"/>
            </p:cNvSpPr>
            <p:nvPr/>
          </p:nvSpPr>
          <p:spPr bwMode="auto">
            <a:xfrm>
              <a:off x="624" y="324"/>
              <a:ext cx="192" cy="96"/>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394" name="Rectangle 10"/>
            <p:cNvSpPr>
              <a:spLocks noChangeArrowheads="1"/>
            </p:cNvSpPr>
            <p:nvPr/>
          </p:nvSpPr>
          <p:spPr bwMode="auto">
            <a:xfrm>
              <a:off x="1248" y="324"/>
              <a:ext cx="192" cy="96"/>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395" name="Rectangle 11"/>
            <p:cNvSpPr>
              <a:spLocks noChangeArrowheads="1"/>
            </p:cNvSpPr>
            <p:nvPr/>
          </p:nvSpPr>
          <p:spPr bwMode="auto">
            <a:xfrm>
              <a:off x="624" y="1056"/>
              <a:ext cx="192" cy="96"/>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396" name="Rectangle 12"/>
            <p:cNvSpPr>
              <a:spLocks noChangeArrowheads="1"/>
            </p:cNvSpPr>
            <p:nvPr/>
          </p:nvSpPr>
          <p:spPr bwMode="auto">
            <a:xfrm>
              <a:off x="1104" y="624"/>
              <a:ext cx="480" cy="672"/>
            </a:xfrm>
            <a:prstGeom prst="rect">
              <a:avLst/>
            </a:prstGeom>
            <a:noFill/>
            <a:ln w="38100" cmpd="sng">
              <a:solidFill>
                <a:schemeClr val="tx1"/>
              </a:solidFill>
              <a:miter lim="800000"/>
            </a:ln>
            <a:extLst>
              <a:ext uri="{909E8E84-426E-40DD-AFC4-6F175D3DCCD1}">
                <a14:hiddenFill xmlns:a14="http://schemas.microsoft.com/office/drawing/2010/main">
                  <a:solidFill>
                    <a:srgbClr val="FFCCCC"/>
                  </a:solidFill>
                </a14:hiddenFill>
              </a:ext>
            </a:extLst>
          </p:spPr>
          <p:txBody>
            <a:bodyPr wrap="none" anchor="ctr"/>
            <a:lstStyle/>
            <a:p>
              <a:endParaRPr lang="zh-CN" altLang="en-US"/>
            </a:p>
          </p:txBody>
        </p:sp>
        <p:sp>
          <p:nvSpPr>
            <p:cNvPr id="16397" name="Line 13"/>
            <p:cNvSpPr>
              <a:spLocks noChangeShapeType="1"/>
            </p:cNvSpPr>
            <p:nvPr/>
          </p:nvSpPr>
          <p:spPr bwMode="auto">
            <a:xfrm>
              <a:off x="960" y="798"/>
              <a:ext cx="144" cy="0"/>
            </a:xfrm>
            <a:prstGeom prst="line">
              <a:avLst/>
            </a:prstGeom>
            <a:noFill/>
            <a:ln w="3810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4"/>
            <p:cNvSpPr>
              <a:spLocks noChangeShapeType="1"/>
            </p:cNvSpPr>
            <p:nvPr/>
          </p:nvSpPr>
          <p:spPr bwMode="auto">
            <a:xfrm>
              <a:off x="1584" y="960"/>
              <a:ext cx="192" cy="0"/>
            </a:xfrm>
            <a:prstGeom prst="line">
              <a:avLst/>
            </a:prstGeom>
            <a:noFill/>
            <a:ln w="3810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AutoShape 15"/>
            <p:cNvSpPr>
              <a:spLocks noChangeArrowheads="1"/>
            </p:cNvSpPr>
            <p:nvPr/>
          </p:nvSpPr>
          <p:spPr bwMode="auto">
            <a:xfrm rot="16200000">
              <a:off x="1248" y="672"/>
              <a:ext cx="96" cy="96"/>
            </a:xfrm>
            <a:prstGeom prst="flowChartMerge">
              <a:avLst/>
            </a:prstGeom>
            <a:noFill/>
            <a:ln w="9525" cmpd="sng">
              <a:solidFill>
                <a:schemeClr val="tx1"/>
              </a:solidFill>
              <a:miter lim="800000"/>
            </a:ln>
            <a:extLst>
              <a:ext uri="{909E8E84-426E-40DD-AFC4-6F175D3DCCD1}">
                <a14:hiddenFill xmlns:a14="http://schemas.microsoft.com/office/drawing/2010/main">
                  <a:solidFill>
                    <a:srgbClr val="FFCCCC"/>
                  </a:solidFill>
                </a14:hiddenFill>
              </a:ext>
            </a:extLst>
          </p:spPr>
          <p:txBody>
            <a:bodyPr wrap="none" anchor="ctr"/>
            <a:lstStyle/>
            <a:p>
              <a:endParaRPr lang="zh-CN" altLang="en-US"/>
            </a:p>
          </p:txBody>
        </p:sp>
        <p:graphicFrame>
          <p:nvGraphicFramePr>
            <p:cNvPr id="16400" name="Object 16"/>
            <p:cNvGraphicFramePr>
              <a:graphicFrameLocks noChangeAspect="1"/>
            </p:cNvGraphicFramePr>
            <p:nvPr/>
          </p:nvGraphicFramePr>
          <p:xfrm>
            <a:off x="1392" y="656"/>
            <a:ext cx="192" cy="160"/>
          </p:xfrm>
          <a:graphic>
            <a:graphicData uri="http://schemas.openxmlformats.org/presentationml/2006/ole">
              <mc:AlternateContent xmlns:mc="http://schemas.openxmlformats.org/markup-compatibility/2006">
                <mc:Choice xmlns:v="urn:schemas-microsoft-com:vml" Requires="v">
                  <p:oleObj spid="_x0000_s31745" name="" r:id="rId1" imgW="3657600" imgH="3048000" progId="Equation.3">
                    <p:embed/>
                  </p:oleObj>
                </mc:Choice>
                <mc:Fallback>
                  <p:oleObj name="" r:id="rId1" imgW="3657600" imgH="3048000" progId="Equation.3">
                    <p:embed/>
                    <p:pic>
                      <p:nvPicPr>
                        <p:cNvPr id="0" name="图片 31744"/>
                        <p:cNvPicPr>
                          <a:picLocks noChangeAspect="1"/>
                        </p:cNvPicPr>
                        <p:nvPr/>
                      </p:nvPicPr>
                      <p:blipFill>
                        <a:blip r:embed="rId2"/>
                        <a:stretch>
                          <a:fillRect/>
                        </a:stretch>
                      </p:blipFill>
                      <p:spPr>
                        <a:xfrm>
                          <a:off x="1392" y="656"/>
                          <a:ext cx="192" cy="160"/>
                        </a:xfrm>
                        <a:prstGeom prst="rect">
                          <a:avLst/>
                        </a:prstGeom>
                        <a:noFill/>
                        <a:ln w="9525">
                          <a:noFill/>
                        </a:ln>
                      </p:spPr>
                    </p:pic>
                  </p:oleObj>
                </mc:Fallback>
              </mc:AlternateContent>
            </a:graphicData>
          </a:graphic>
        </p:graphicFrame>
        <p:sp>
          <p:nvSpPr>
            <p:cNvPr id="16401" name="Text Box 17"/>
            <p:cNvSpPr txBox="1">
              <a:spLocks noChangeArrowheads="1"/>
            </p:cNvSpPr>
            <p:nvPr/>
          </p:nvSpPr>
          <p:spPr bwMode="auto">
            <a:xfrm>
              <a:off x="1074" y="927"/>
              <a:ext cx="43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6402" name="Text Box 18"/>
            <p:cNvSpPr txBox="1">
              <a:spLocks noChangeArrowheads="1"/>
            </p:cNvSpPr>
            <p:nvPr/>
          </p:nvSpPr>
          <p:spPr bwMode="auto">
            <a:xfrm>
              <a:off x="1344" y="777"/>
              <a:ext cx="38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6403" name="Line 19"/>
            <p:cNvSpPr>
              <a:spLocks noChangeShapeType="1"/>
            </p:cNvSpPr>
            <p:nvPr/>
          </p:nvSpPr>
          <p:spPr bwMode="auto">
            <a:xfrm>
              <a:off x="960" y="384"/>
              <a:ext cx="0" cy="43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04" name="Line 20"/>
            <p:cNvSpPr>
              <a:spLocks noChangeShapeType="1"/>
            </p:cNvSpPr>
            <p:nvPr/>
          </p:nvSpPr>
          <p:spPr bwMode="auto">
            <a:xfrm>
              <a:off x="1680" y="960"/>
              <a:ext cx="336"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05" name="Line 21"/>
            <p:cNvSpPr>
              <a:spLocks noChangeShapeType="1"/>
            </p:cNvSpPr>
            <p:nvPr/>
          </p:nvSpPr>
          <p:spPr bwMode="auto">
            <a:xfrm>
              <a:off x="1728" y="372"/>
              <a:ext cx="0" cy="576"/>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406" name="Group 22"/>
            <p:cNvGrpSpPr/>
            <p:nvPr/>
          </p:nvGrpSpPr>
          <p:grpSpPr bwMode="auto">
            <a:xfrm>
              <a:off x="324" y="360"/>
              <a:ext cx="192" cy="192"/>
              <a:chOff x="0" y="0"/>
              <a:chExt cx="192" cy="192"/>
            </a:xfrm>
          </p:grpSpPr>
          <p:sp>
            <p:nvSpPr>
              <p:cNvPr id="16407" name="Line 23"/>
              <p:cNvSpPr>
                <a:spLocks noChangeShapeType="1"/>
              </p:cNvSpPr>
              <p:nvPr/>
            </p:nvSpPr>
            <p:spPr bwMode="auto">
              <a:xfrm>
                <a:off x="96" y="0"/>
                <a:ext cx="0" cy="19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08" name="Line 24"/>
              <p:cNvSpPr>
                <a:spLocks noChangeShapeType="1"/>
              </p:cNvSpPr>
              <p:nvPr/>
            </p:nvSpPr>
            <p:spPr bwMode="auto">
              <a:xfrm>
                <a:off x="0" y="192"/>
                <a:ext cx="1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6409" name="Text Box 25"/>
            <p:cNvSpPr txBox="1">
              <a:spLocks noChangeArrowheads="1"/>
            </p:cNvSpPr>
            <p:nvPr/>
          </p:nvSpPr>
          <p:spPr bwMode="auto">
            <a:xfrm>
              <a:off x="0" y="84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u</a:t>
              </a:r>
              <a:r>
                <a:rPr lang="zh-CN" altLang="zh-CN" sz="2800" i="1" baseline="-25000">
                  <a:ea typeface="楷体" panose="02010609060101010101" pitchFamily="49" charset="-122"/>
                </a:rPr>
                <a:t>i</a:t>
              </a:r>
              <a:r>
                <a:rPr lang="zh-CN" altLang="zh-CN" sz="2800" baseline="-25000">
                  <a:ea typeface="楷体" panose="02010609060101010101" pitchFamily="49" charset="-122"/>
                </a:rPr>
                <a:t>1</a:t>
              </a:r>
              <a:endParaRPr lang="zh-CN" altLang="zh-CN" sz="2800">
                <a:ea typeface="楷体" panose="02010609060101010101" pitchFamily="49" charset="-122"/>
              </a:endParaRPr>
            </a:p>
          </p:txBody>
        </p:sp>
        <p:sp>
          <p:nvSpPr>
            <p:cNvPr id="16410" name="Text Box 26"/>
            <p:cNvSpPr txBox="1">
              <a:spLocks noChangeArrowheads="1"/>
            </p:cNvSpPr>
            <p:nvPr/>
          </p:nvSpPr>
          <p:spPr bwMode="auto">
            <a:xfrm>
              <a:off x="1872" y="552"/>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u</a:t>
              </a:r>
              <a:r>
                <a:rPr lang="zh-CN" altLang="zh-CN" sz="2800" i="1" baseline="-25000">
                  <a:ea typeface="楷体" panose="02010609060101010101" pitchFamily="49" charset="-122"/>
                </a:rPr>
                <a:t>o</a:t>
              </a:r>
              <a:endParaRPr lang="zh-CN" altLang="zh-CN" sz="2800" i="1">
                <a:ea typeface="楷体" panose="02010609060101010101" pitchFamily="49" charset="-122"/>
              </a:endParaRPr>
            </a:p>
          </p:txBody>
        </p:sp>
        <p:sp>
          <p:nvSpPr>
            <p:cNvPr id="16411" name="Text Box 27"/>
            <p:cNvSpPr txBox="1">
              <a:spLocks noChangeArrowheads="1"/>
            </p:cNvSpPr>
            <p:nvPr/>
          </p:nvSpPr>
          <p:spPr bwMode="auto">
            <a:xfrm>
              <a:off x="560" y="736"/>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baseline="-25000">
                  <a:ea typeface="楷体" panose="02010609060101010101" pitchFamily="49" charset="-122"/>
                </a:rPr>
                <a:t>21</a:t>
              </a:r>
              <a:endParaRPr lang="zh-CN" altLang="zh-CN" sz="2800">
                <a:ea typeface="楷体" panose="02010609060101010101" pitchFamily="49" charset="-122"/>
              </a:endParaRPr>
            </a:p>
          </p:txBody>
        </p:sp>
        <p:sp>
          <p:nvSpPr>
            <p:cNvPr id="16412" name="Rectangle 28"/>
            <p:cNvSpPr>
              <a:spLocks noChangeArrowheads="1"/>
            </p:cNvSpPr>
            <p:nvPr/>
          </p:nvSpPr>
          <p:spPr bwMode="auto">
            <a:xfrm>
              <a:off x="624" y="1440"/>
              <a:ext cx="192" cy="96"/>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13" name="Line 29"/>
            <p:cNvSpPr>
              <a:spLocks noChangeShapeType="1"/>
            </p:cNvSpPr>
            <p:nvPr/>
          </p:nvSpPr>
          <p:spPr bwMode="auto">
            <a:xfrm>
              <a:off x="960" y="1116"/>
              <a:ext cx="0" cy="876"/>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4" name="Text Box 30"/>
            <p:cNvSpPr txBox="1">
              <a:spLocks noChangeArrowheads="1"/>
            </p:cNvSpPr>
            <p:nvPr/>
          </p:nvSpPr>
          <p:spPr bwMode="auto">
            <a:xfrm>
              <a:off x="560" y="112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baseline="-25000">
                  <a:ea typeface="楷体" panose="02010609060101010101" pitchFamily="49" charset="-122"/>
                </a:rPr>
                <a:t>22</a:t>
              </a:r>
              <a:endParaRPr lang="zh-CN" altLang="zh-CN" sz="2800">
                <a:ea typeface="楷体" panose="02010609060101010101" pitchFamily="49" charset="-122"/>
              </a:endParaRPr>
            </a:p>
          </p:txBody>
        </p:sp>
        <p:sp>
          <p:nvSpPr>
            <p:cNvPr id="16415" name="Text Box 31"/>
            <p:cNvSpPr txBox="1">
              <a:spLocks noChangeArrowheads="1"/>
            </p:cNvSpPr>
            <p:nvPr/>
          </p:nvSpPr>
          <p:spPr bwMode="auto">
            <a:xfrm>
              <a:off x="0" y="122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u</a:t>
              </a:r>
              <a:r>
                <a:rPr lang="zh-CN" altLang="zh-CN" sz="2800" i="1" baseline="-25000">
                  <a:ea typeface="楷体" panose="02010609060101010101" pitchFamily="49" charset="-122"/>
                </a:rPr>
                <a:t>i</a:t>
              </a:r>
              <a:r>
                <a:rPr lang="zh-CN" altLang="zh-CN" sz="2800" baseline="-25000">
                  <a:ea typeface="楷体" panose="02010609060101010101" pitchFamily="49" charset="-122"/>
                </a:rPr>
                <a:t>2</a:t>
              </a:r>
              <a:endParaRPr lang="zh-CN" altLang="zh-CN" sz="2800">
                <a:ea typeface="楷体" panose="02010609060101010101" pitchFamily="49" charset="-122"/>
              </a:endParaRPr>
            </a:p>
          </p:txBody>
        </p:sp>
        <p:sp>
          <p:nvSpPr>
            <p:cNvPr id="16416" name="Oval 32"/>
            <p:cNvSpPr>
              <a:spLocks noChangeArrowheads="1"/>
            </p:cNvSpPr>
            <p:nvPr/>
          </p:nvSpPr>
          <p:spPr bwMode="auto">
            <a:xfrm>
              <a:off x="912" y="1044"/>
              <a:ext cx="84" cy="96"/>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7" name="Oval 33"/>
            <p:cNvSpPr>
              <a:spLocks noChangeArrowheads="1"/>
            </p:cNvSpPr>
            <p:nvPr/>
          </p:nvSpPr>
          <p:spPr bwMode="auto">
            <a:xfrm>
              <a:off x="1692" y="912"/>
              <a:ext cx="84" cy="96"/>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8" name="Oval 34"/>
            <p:cNvSpPr>
              <a:spLocks noChangeArrowheads="1"/>
            </p:cNvSpPr>
            <p:nvPr/>
          </p:nvSpPr>
          <p:spPr bwMode="auto">
            <a:xfrm>
              <a:off x="360" y="1056"/>
              <a:ext cx="84" cy="96"/>
            </a:xfrm>
            <a:prstGeom prst="ellipse">
              <a:avLst/>
            </a:prstGeom>
            <a:noFill/>
            <a:ln w="38100" cmpd="sng">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9" name="Oval 35"/>
            <p:cNvSpPr>
              <a:spLocks noChangeArrowheads="1"/>
            </p:cNvSpPr>
            <p:nvPr/>
          </p:nvSpPr>
          <p:spPr bwMode="auto">
            <a:xfrm>
              <a:off x="924" y="312"/>
              <a:ext cx="84" cy="96"/>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20" name="Oval 36"/>
            <p:cNvSpPr>
              <a:spLocks noChangeArrowheads="1"/>
            </p:cNvSpPr>
            <p:nvPr/>
          </p:nvSpPr>
          <p:spPr bwMode="auto">
            <a:xfrm>
              <a:off x="348" y="1440"/>
              <a:ext cx="84" cy="96"/>
            </a:xfrm>
            <a:prstGeom prst="ellipse">
              <a:avLst/>
            </a:prstGeom>
            <a:noFill/>
            <a:ln w="38100" cmpd="sng">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21" name="Oval 37"/>
            <p:cNvSpPr>
              <a:spLocks noChangeArrowheads="1"/>
            </p:cNvSpPr>
            <p:nvPr/>
          </p:nvSpPr>
          <p:spPr bwMode="auto">
            <a:xfrm>
              <a:off x="2004" y="912"/>
              <a:ext cx="84" cy="96"/>
            </a:xfrm>
            <a:prstGeom prst="ellipse">
              <a:avLst/>
            </a:prstGeom>
            <a:noFill/>
            <a:ln w="38100" cmpd="sng">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22" name="Rectangle 38"/>
            <p:cNvSpPr>
              <a:spLocks noChangeArrowheads="1"/>
            </p:cNvSpPr>
            <p:nvPr/>
          </p:nvSpPr>
          <p:spPr bwMode="auto">
            <a:xfrm>
              <a:off x="901" y="1634"/>
              <a:ext cx="95" cy="230"/>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23" name="Oval 39"/>
            <p:cNvSpPr>
              <a:spLocks noChangeArrowheads="1"/>
            </p:cNvSpPr>
            <p:nvPr/>
          </p:nvSpPr>
          <p:spPr bwMode="auto">
            <a:xfrm>
              <a:off x="914" y="1434"/>
              <a:ext cx="84" cy="96"/>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24" name="Line 40"/>
            <p:cNvSpPr>
              <a:spLocks noChangeShapeType="1"/>
            </p:cNvSpPr>
            <p:nvPr/>
          </p:nvSpPr>
          <p:spPr bwMode="auto">
            <a:xfrm>
              <a:off x="873" y="1993"/>
              <a:ext cx="157" cy="11"/>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25" name="Text Box 41"/>
            <p:cNvSpPr txBox="1">
              <a:spLocks noChangeArrowheads="1"/>
            </p:cNvSpPr>
            <p:nvPr/>
          </p:nvSpPr>
          <p:spPr bwMode="auto">
            <a:xfrm>
              <a:off x="1023" y="1541"/>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 panose="02010609060101010101" pitchFamily="49" charset="-122"/>
                </a:rPr>
                <a:t>R</a:t>
              </a:r>
              <a:r>
                <a:rPr lang="zh-CN" altLang="zh-CN" sz="2800" i="1">
                  <a:ea typeface="宋体" panose="02010600030101010101" pitchFamily="2" charset="-122"/>
                  <a:cs typeface="Times New Roman" panose="02020603050405020304" pitchFamily="18" charset="0"/>
                </a:rPr>
                <a:t>´</a:t>
              </a:r>
              <a:endParaRPr lang="zh-CN" altLang="zh-CN" sz="2800">
                <a:ea typeface="楷体" panose="02010609060101010101" pitchFamily="49" charset="-122"/>
              </a:endParaRPr>
            </a:p>
          </p:txBody>
        </p:sp>
      </p:grpSp>
      <p:sp>
        <p:nvSpPr>
          <p:cNvPr id="16426" name="Text Box 42"/>
          <p:cNvSpPr txBox="1">
            <a:spLocks noChangeArrowheads="1"/>
          </p:cNvSpPr>
          <p:nvPr/>
        </p:nvSpPr>
        <p:spPr bwMode="auto">
          <a:xfrm>
            <a:off x="4356100" y="715963"/>
            <a:ext cx="404018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dirty="0">
                <a:latin typeface="华文楷体" panose="02010600040101010101" pitchFamily="2" charset="-122"/>
                <a:ea typeface="华文楷体" panose="02010600040101010101" pitchFamily="2" charset="-122"/>
              </a:rPr>
              <a:t>左图也是同相求和运算电路，</a:t>
            </a:r>
            <a:r>
              <a:rPr lang="zh-CN" altLang="zh-CN" sz="2800" u="sng" dirty="0">
                <a:solidFill>
                  <a:srgbClr val="FF0000"/>
                </a:solidFill>
                <a:latin typeface="华文楷体" panose="02010600040101010101" pitchFamily="2" charset="-122"/>
                <a:ea typeface="华文楷体" panose="02010600040101010101" pitchFamily="2" charset="-122"/>
              </a:rPr>
              <a:t>如何求同相输入端的电位？</a:t>
            </a:r>
            <a:endParaRPr lang="zh-CN" altLang="zh-CN" sz="2800" u="sng" dirty="0">
              <a:solidFill>
                <a:srgbClr val="FF0000"/>
              </a:solidFill>
              <a:latin typeface="华文楷体" panose="02010600040101010101" pitchFamily="2" charset="-122"/>
              <a:ea typeface="华文楷体" panose="02010600040101010101" pitchFamily="2" charset="-122"/>
            </a:endParaRPr>
          </a:p>
        </p:txBody>
      </p:sp>
      <p:sp>
        <p:nvSpPr>
          <p:cNvPr id="16427" name="Text Box 43"/>
          <p:cNvSpPr txBox="1">
            <a:spLocks noChangeArrowheads="1"/>
          </p:cNvSpPr>
          <p:nvPr/>
        </p:nvSpPr>
        <p:spPr bwMode="auto">
          <a:xfrm>
            <a:off x="4022725" y="3009900"/>
            <a:ext cx="42068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84505" indent="-484505" algn="l">
              <a:defRPr sz="2400">
                <a:solidFill>
                  <a:schemeClr val="tx1"/>
                </a:solidFill>
                <a:latin typeface="Times New Roman" panose="02020603050405020304" pitchFamily="18" charset="0"/>
                <a:ea typeface="宋体" panose="02010600030101010101" pitchFamily="2" charset="-122"/>
              </a:defRPr>
            </a:lvl1pPr>
            <a:lvl2pPr marL="675005"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1" u="sng" dirty="0">
                <a:solidFill>
                  <a:srgbClr val="0000FF"/>
                </a:solidFill>
                <a:latin typeface="华文楷体" panose="02010600040101010101" pitchFamily="2" charset="-122"/>
                <a:ea typeface="华文楷体" panose="02010600040101010101" pitchFamily="2" charset="-122"/>
              </a:rPr>
              <a:t>提示：</a:t>
            </a:r>
            <a:endParaRPr lang="zh-CN" altLang="zh-CN" sz="2800" b="1" u="sng" dirty="0">
              <a:solidFill>
                <a:srgbClr val="0000FF"/>
              </a:solidFill>
              <a:latin typeface="华文楷体" panose="02010600040101010101" pitchFamily="2" charset="-122"/>
              <a:ea typeface="华文楷体" panose="02010600040101010101" pitchFamily="2" charset="-122"/>
            </a:endParaRPr>
          </a:p>
          <a:p>
            <a:pPr>
              <a:spcBef>
                <a:spcPct val="50000"/>
              </a:spcBef>
            </a:pPr>
            <a:r>
              <a:rPr lang="zh-CN" altLang="zh-CN" sz="2800" b="1" dirty="0">
                <a:latin typeface="华文楷体" panose="02010600040101010101" pitchFamily="2" charset="-122"/>
                <a:ea typeface="华文楷体" panose="02010600040101010101" pitchFamily="2" charset="-122"/>
              </a:rPr>
              <a:t>1.  虚开路：流入同相端的电流为0。</a:t>
            </a:r>
            <a:endParaRPr lang="zh-CN" altLang="zh-CN" sz="2800" b="1" dirty="0">
              <a:latin typeface="华文楷体" panose="02010600040101010101" pitchFamily="2" charset="-122"/>
              <a:ea typeface="华文楷体" panose="02010600040101010101" pitchFamily="2" charset="-122"/>
            </a:endParaRPr>
          </a:p>
          <a:p>
            <a:pPr>
              <a:spcBef>
                <a:spcPct val="50000"/>
              </a:spcBef>
            </a:pPr>
            <a:r>
              <a:rPr lang="zh-CN" altLang="zh-CN" sz="2800" b="1" dirty="0">
                <a:latin typeface="华文楷体" panose="02010600040101010101" pitchFamily="2" charset="-122"/>
                <a:ea typeface="华文楷体" panose="02010600040101010101" pitchFamily="2" charset="-122"/>
              </a:rPr>
              <a:t>2.  节点电位法求</a:t>
            </a:r>
            <a:r>
              <a:rPr lang="zh-CN" altLang="zh-CN" sz="2800" b="1" i="1" dirty="0">
                <a:latin typeface="华文楷体" panose="02010600040101010101" pitchFamily="2" charset="-122"/>
                <a:ea typeface="华文楷体" panose="02010600040101010101" pitchFamily="2" charset="-122"/>
              </a:rPr>
              <a:t>u</a:t>
            </a:r>
            <a:r>
              <a:rPr lang="zh-CN" altLang="zh-CN" sz="2800" b="1" baseline="-25000" dirty="0">
                <a:latin typeface="华文楷体" panose="02010600040101010101" pitchFamily="2" charset="-122"/>
                <a:ea typeface="华文楷体" panose="02010600040101010101" pitchFamily="2" charset="-122"/>
              </a:rPr>
              <a:t>+</a:t>
            </a:r>
            <a:r>
              <a:rPr lang="zh-CN" altLang="zh-CN" sz="2800" b="1" dirty="0">
                <a:latin typeface="华文楷体" panose="02010600040101010101" pitchFamily="2" charset="-122"/>
                <a:ea typeface="华文楷体" panose="02010600040101010101" pitchFamily="2" charset="-122"/>
              </a:rPr>
              <a:t>。</a:t>
            </a:r>
            <a:endParaRPr lang="zh-CN" altLang="zh-CN"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26"/>
                                        </p:tgtEl>
                                        <p:attrNameLst>
                                          <p:attrName>style.visibility</p:attrName>
                                        </p:attrNameLst>
                                      </p:cBhvr>
                                      <p:to>
                                        <p:strVal val="visible"/>
                                      </p:to>
                                    </p:set>
                                    <p:animEffect transition="in" filter="wipe(left)">
                                      <p:cBhvr>
                                        <p:cTn id="7" dur="500"/>
                                        <p:tgtEl>
                                          <p:spTgt spid="164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27"/>
                                        </p:tgtEl>
                                        <p:attrNameLst>
                                          <p:attrName>style.visibility</p:attrName>
                                        </p:attrNameLst>
                                      </p:cBhvr>
                                      <p:to>
                                        <p:strVal val="visible"/>
                                      </p:to>
                                    </p:set>
                                    <p:animEffect transition="in" filter="wipe(left)">
                                      <p:cBhvr>
                                        <p:cTn id="12" dur="500"/>
                                        <p:tgtEl>
                                          <p:spTgt spid="16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6" grpId="0" animBg="1" autoUpdateAnimBg="0"/>
      <p:bldP spid="1642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1042988" y="1208785"/>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sz="2800" b="1" i="0">
                <a:solidFill>
                  <a:srgbClr val="FF0000"/>
                </a:solidFill>
              </a:rPr>
              <a:t>例如</a:t>
            </a:r>
            <a:endParaRPr lang="zh-CN" altLang="en-US" i="0"/>
          </a:p>
        </p:txBody>
      </p:sp>
      <p:graphicFrame>
        <p:nvGraphicFramePr>
          <p:cNvPr id="186373" name="Object 5"/>
          <p:cNvGraphicFramePr>
            <a:graphicFrameLocks noChangeAspect="1"/>
          </p:cNvGraphicFramePr>
          <p:nvPr/>
        </p:nvGraphicFramePr>
        <p:xfrm>
          <a:off x="1517650" y="1881885"/>
          <a:ext cx="1782763" cy="466725"/>
        </p:xfrm>
        <a:graphic>
          <a:graphicData uri="http://schemas.openxmlformats.org/presentationml/2006/ole">
            <mc:AlternateContent xmlns:mc="http://schemas.openxmlformats.org/markup-compatibility/2006">
              <mc:Choice xmlns:v="urn:schemas-microsoft-com:vml" Requires="v">
                <p:oleObj spid="_x0000_s2049" name="公式" r:id="rId1" imgW="17678400" imgH="4876800" progId="">
                  <p:embed/>
                </p:oleObj>
              </mc:Choice>
              <mc:Fallback>
                <p:oleObj name="公式" r:id="rId1" imgW="17678400" imgH="4876800" progId="">
                  <p:embed/>
                  <p:pic>
                    <p:nvPicPr>
                      <p:cNvPr id="0" name="图片 2048"/>
                      <p:cNvPicPr>
                        <a:picLocks noChangeAspect="1"/>
                      </p:cNvPicPr>
                      <p:nvPr/>
                    </p:nvPicPr>
                    <p:blipFill>
                      <a:blip r:embed="rId2"/>
                      <a:stretch>
                        <a:fillRect/>
                      </a:stretch>
                    </p:blipFill>
                    <p:spPr>
                      <a:xfrm>
                        <a:off x="1517650" y="1881885"/>
                        <a:ext cx="1782763" cy="466725"/>
                      </a:xfrm>
                      <a:prstGeom prst="rect">
                        <a:avLst/>
                      </a:prstGeom>
                      <a:noFill/>
                      <a:ln w="9525">
                        <a:noFill/>
                      </a:ln>
                    </p:spPr>
                  </p:pic>
                </p:oleObj>
              </mc:Fallback>
            </mc:AlternateContent>
          </a:graphicData>
        </a:graphic>
      </p:graphicFrame>
      <p:sp>
        <p:nvSpPr>
          <p:cNvPr id="186374" name="Rectangle 6"/>
          <p:cNvSpPr>
            <a:spLocks noChangeArrowheads="1"/>
          </p:cNvSpPr>
          <p:nvPr/>
        </p:nvSpPr>
        <p:spPr bwMode="auto">
          <a:xfrm>
            <a:off x="176213" y="2872485"/>
            <a:ext cx="3709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sz="2400" b="1" dirty="0">
                <a:solidFill>
                  <a:srgbClr val="000000"/>
                </a:solidFill>
                <a:latin typeface="华文楷体" panose="02010600040101010101" pitchFamily="2" charset="-122"/>
                <a:ea typeface="华文楷体" panose="02010600040101010101" pitchFamily="2" charset="-122"/>
              </a:rPr>
              <a:t>若第一级漂了</a:t>
            </a:r>
            <a:r>
              <a:rPr lang="en-US" altLang="zh-CN" sz="2400" b="1" i="0" dirty="0">
                <a:solidFill>
                  <a:srgbClr val="000000"/>
                </a:solidFill>
              </a:rPr>
              <a:t>100 </a:t>
            </a:r>
            <a:r>
              <a:rPr lang="en-US" altLang="zh-CN" sz="2400" b="1" i="0" dirty="0" err="1">
                <a:solidFill>
                  <a:srgbClr val="000000"/>
                </a:solidFill>
              </a:rPr>
              <a:t>uV</a:t>
            </a:r>
            <a:r>
              <a:rPr lang="zh-CN" altLang="en-US" sz="2400" b="1" i="0" dirty="0">
                <a:solidFill>
                  <a:srgbClr val="000000"/>
                </a:solidFill>
              </a:rPr>
              <a:t>，</a:t>
            </a:r>
            <a:endParaRPr lang="zh-CN" altLang="en-US" sz="2400" i="0" dirty="0"/>
          </a:p>
        </p:txBody>
      </p:sp>
      <p:sp>
        <p:nvSpPr>
          <p:cNvPr id="186375" name="Rectangle 7"/>
          <p:cNvSpPr>
            <a:spLocks noChangeArrowheads="1"/>
          </p:cNvSpPr>
          <p:nvPr/>
        </p:nvSpPr>
        <p:spPr bwMode="auto">
          <a:xfrm>
            <a:off x="252413" y="3405885"/>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sz="2400" b="1" dirty="0">
                <a:solidFill>
                  <a:srgbClr val="000000"/>
                </a:solidFill>
                <a:latin typeface="华文楷体" panose="02010600040101010101" pitchFamily="2" charset="-122"/>
                <a:ea typeface="华文楷体" panose="02010600040101010101" pitchFamily="2" charset="-122"/>
              </a:rPr>
              <a:t>则输出漂移 </a:t>
            </a:r>
            <a:r>
              <a:rPr lang="en-US" altLang="zh-CN" sz="2400" b="1" i="0" dirty="0">
                <a:solidFill>
                  <a:srgbClr val="000000"/>
                </a:solidFill>
              </a:rPr>
              <a:t>1 V</a:t>
            </a:r>
            <a:r>
              <a:rPr lang="zh-CN" altLang="en-US" sz="2400" b="1" i="0" dirty="0">
                <a:solidFill>
                  <a:srgbClr val="000000"/>
                </a:solidFill>
              </a:rPr>
              <a:t>。</a:t>
            </a:r>
            <a:endParaRPr lang="zh-CN" altLang="en-US" sz="2400" i="0" dirty="0"/>
          </a:p>
        </p:txBody>
      </p:sp>
      <p:sp>
        <p:nvSpPr>
          <p:cNvPr id="186376" name="Rectangle 8"/>
          <p:cNvSpPr>
            <a:spLocks noChangeArrowheads="1"/>
          </p:cNvSpPr>
          <p:nvPr/>
        </p:nvSpPr>
        <p:spPr bwMode="auto">
          <a:xfrm>
            <a:off x="252413" y="4015485"/>
            <a:ext cx="3048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2400" b="1" i="0" dirty="0">
                <a:solidFill>
                  <a:srgbClr val="000000"/>
                </a:solidFill>
              </a:rPr>
              <a:t>    </a:t>
            </a:r>
            <a:r>
              <a:rPr lang="zh-CN" altLang="en-US" sz="2400" b="1" dirty="0">
                <a:solidFill>
                  <a:srgbClr val="000000"/>
                </a:solidFill>
                <a:latin typeface="华文楷体" panose="02010600040101010101" pitchFamily="2" charset="-122"/>
                <a:ea typeface="华文楷体" panose="02010600040101010101" pitchFamily="2" charset="-122"/>
              </a:rPr>
              <a:t>若第二级也漂了</a:t>
            </a:r>
            <a:r>
              <a:rPr lang="en-US" altLang="zh-CN" sz="2400" b="1" i="0" dirty="0">
                <a:solidFill>
                  <a:srgbClr val="000000"/>
                </a:solidFill>
              </a:rPr>
              <a:t>100 </a:t>
            </a:r>
            <a:r>
              <a:rPr lang="en-US" altLang="zh-CN" sz="2400" b="1" i="0" dirty="0" err="1">
                <a:solidFill>
                  <a:srgbClr val="000000"/>
                </a:solidFill>
              </a:rPr>
              <a:t>uV</a:t>
            </a:r>
            <a:r>
              <a:rPr lang="zh-CN" altLang="en-US" sz="2400" b="1" i="0" dirty="0">
                <a:solidFill>
                  <a:srgbClr val="000000"/>
                </a:solidFill>
              </a:rPr>
              <a:t>，</a:t>
            </a:r>
            <a:endParaRPr lang="zh-CN" altLang="en-US" sz="2400" i="0" dirty="0"/>
          </a:p>
        </p:txBody>
      </p:sp>
      <p:sp>
        <p:nvSpPr>
          <p:cNvPr id="186377" name="Rectangle 9"/>
          <p:cNvSpPr>
            <a:spLocks noChangeArrowheads="1"/>
          </p:cNvSpPr>
          <p:nvPr/>
        </p:nvSpPr>
        <p:spPr bwMode="auto">
          <a:xfrm>
            <a:off x="252413" y="5006085"/>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sz="2400" b="1" i="0" dirty="0">
                <a:solidFill>
                  <a:srgbClr val="000000"/>
                </a:solidFill>
                <a:latin typeface="华文楷体" panose="02010600040101010101" pitchFamily="2" charset="-122"/>
                <a:ea typeface="华文楷体" panose="02010600040101010101" pitchFamily="2" charset="-122"/>
              </a:rPr>
              <a:t>则输出漂移 </a:t>
            </a:r>
            <a:r>
              <a:rPr lang="en-US" altLang="zh-CN" sz="2400" b="1" i="0" dirty="0">
                <a:solidFill>
                  <a:srgbClr val="000000"/>
                </a:solidFill>
                <a:latin typeface="华文楷体" panose="02010600040101010101" pitchFamily="2" charset="-122"/>
                <a:ea typeface="华文楷体" panose="02010600040101010101" pitchFamily="2" charset="-122"/>
              </a:rPr>
              <a:t>10 mV</a:t>
            </a:r>
            <a:r>
              <a:rPr lang="zh-CN" altLang="en-US" sz="2400" b="1" i="0" dirty="0">
                <a:solidFill>
                  <a:srgbClr val="000000"/>
                </a:solidFill>
                <a:latin typeface="华文楷体" panose="02010600040101010101" pitchFamily="2" charset="-122"/>
                <a:ea typeface="华文楷体" panose="02010600040101010101" pitchFamily="2" charset="-122"/>
              </a:rPr>
              <a:t>。</a:t>
            </a:r>
            <a:endParaRPr lang="zh-CN" altLang="en-US" sz="2400" i="0" dirty="0">
              <a:latin typeface="华文楷体" panose="02010600040101010101" pitchFamily="2" charset="-122"/>
              <a:ea typeface="华文楷体" panose="02010600040101010101" pitchFamily="2" charset="-122"/>
            </a:endParaRPr>
          </a:p>
        </p:txBody>
      </p:sp>
      <p:sp>
        <p:nvSpPr>
          <p:cNvPr id="186378" name="Rectangle 10"/>
          <p:cNvSpPr>
            <a:spLocks noChangeArrowheads="1"/>
          </p:cNvSpPr>
          <p:nvPr/>
        </p:nvSpPr>
        <p:spPr bwMode="auto">
          <a:xfrm>
            <a:off x="611188" y="1856485"/>
            <a:ext cx="1042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sz="2400" b="1" i="0" dirty="0">
                <a:solidFill>
                  <a:srgbClr val="000000"/>
                </a:solidFill>
                <a:latin typeface="华文楷体" panose="02010600040101010101" pitchFamily="2" charset="-122"/>
                <a:ea typeface="华文楷体" panose="02010600040101010101" pitchFamily="2" charset="-122"/>
              </a:rPr>
              <a:t>假设</a:t>
            </a:r>
            <a:endParaRPr lang="zh-CN" altLang="en-US" sz="2400" i="0" dirty="0">
              <a:latin typeface="华文楷体" panose="02010600040101010101" pitchFamily="2" charset="-122"/>
              <a:ea typeface="华文楷体" panose="02010600040101010101" pitchFamily="2" charset="-122"/>
            </a:endParaRPr>
          </a:p>
        </p:txBody>
      </p:sp>
      <p:sp>
        <p:nvSpPr>
          <p:cNvPr id="186379" name="Rectangle 11"/>
          <p:cNvSpPr>
            <a:spLocks noChangeArrowheads="1"/>
          </p:cNvSpPr>
          <p:nvPr/>
        </p:nvSpPr>
        <p:spPr bwMode="auto">
          <a:xfrm>
            <a:off x="4859338" y="5096572"/>
            <a:ext cx="273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620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811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Clr>
                <a:srgbClr val="0000FF"/>
              </a:buClr>
              <a:buSzPct val="85000"/>
              <a:buFontTx/>
              <a:buNone/>
            </a:pPr>
            <a:r>
              <a:rPr lang="zh-CN" altLang="en-US" sz="2800" b="1" i="0" dirty="0">
                <a:solidFill>
                  <a:srgbClr val="FF0000"/>
                </a:solidFill>
                <a:latin typeface="华文楷体" panose="02010600040101010101" pitchFamily="2" charset="-122"/>
                <a:ea typeface="华文楷体" panose="02010600040101010101" pitchFamily="2" charset="-122"/>
              </a:rPr>
              <a:t>第一级是关键</a:t>
            </a:r>
            <a:endParaRPr lang="zh-CN" altLang="en-US" i="0" dirty="0">
              <a:latin typeface="华文楷体" panose="02010600040101010101" pitchFamily="2" charset="-122"/>
              <a:ea typeface="华文楷体" panose="02010600040101010101" pitchFamily="2" charset="-122"/>
            </a:endParaRPr>
          </a:p>
        </p:txBody>
      </p:sp>
      <p:pic>
        <p:nvPicPr>
          <p:cNvPr id="186380" name="Picture 12" descr="a062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1600" y="1196085"/>
            <a:ext cx="5103813" cy="3787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6381" name="Object 13"/>
          <p:cNvGraphicFramePr>
            <a:graphicFrameLocks noChangeAspect="1"/>
          </p:cNvGraphicFramePr>
          <p:nvPr/>
        </p:nvGraphicFramePr>
        <p:xfrm>
          <a:off x="328613" y="2339085"/>
          <a:ext cx="3011487" cy="466725"/>
        </p:xfrm>
        <a:graphic>
          <a:graphicData uri="http://schemas.openxmlformats.org/presentationml/2006/ole">
            <mc:AlternateContent xmlns:mc="http://schemas.openxmlformats.org/markup-compatibility/2006">
              <mc:Choice xmlns:v="urn:schemas-microsoft-com:vml" Requires="v">
                <p:oleObj spid="_x0000_s2069" name="公式" r:id="rId4" imgW="29870400" imgH="4876800" progId="Equation.3">
                  <p:embed/>
                </p:oleObj>
              </mc:Choice>
              <mc:Fallback>
                <p:oleObj name="公式" r:id="rId4" imgW="29870400" imgH="4876800" progId="Equation.3">
                  <p:embed/>
                  <p:pic>
                    <p:nvPicPr>
                      <p:cNvPr id="0" name="图片 2068"/>
                      <p:cNvPicPr>
                        <a:picLocks noChangeAspect="1"/>
                      </p:cNvPicPr>
                      <p:nvPr/>
                    </p:nvPicPr>
                    <p:blipFill>
                      <a:blip r:embed="rId5"/>
                      <a:stretch>
                        <a:fillRect/>
                      </a:stretch>
                    </p:blipFill>
                    <p:spPr>
                      <a:xfrm>
                        <a:off x="328613" y="2339085"/>
                        <a:ext cx="3011487" cy="466725"/>
                      </a:xfrm>
                      <a:prstGeom prst="rect">
                        <a:avLst/>
                      </a:prstGeom>
                      <a:noFill/>
                      <a:ln w="9525">
                        <a:noFill/>
                      </a:ln>
                    </p:spPr>
                  </p:pic>
                </p:oleObj>
              </mc:Fallback>
            </mc:AlternateContent>
          </a:graphicData>
        </a:graphic>
      </p:graphicFrame>
      <p:sp>
        <p:nvSpPr>
          <p:cNvPr id="186386" name="AutoShape 18"/>
          <p:cNvSpPr>
            <a:spLocks noChangeArrowheads="1"/>
          </p:cNvSpPr>
          <p:nvPr/>
        </p:nvSpPr>
        <p:spPr bwMode="auto">
          <a:xfrm>
            <a:off x="3327400" y="3809110"/>
            <a:ext cx="1993900" cy="484187"/>
          </a:xfrm>
          <a:prstGeom prst="wedgeEllipseCallout">
            <a:avLst>
              <a:gd name="adj1" fmla="val 63569"/>
              <a:gd name="adj2" fmla="val -184431"/>
            </a:avLst>
          </a:prstGeom>
          <a:solidFill>
            <a:srgbClr val="003366"/>
          </a:solidFill>
          <a:ln w="63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0" bIns="0" anchor="ctr">
            <a:spAutoFit/>
          </a:bodyPr>
          <a:lstStyle/>
          <a:p>
            <a:pPr algn="ctr" eaLnBrk="0" hangingPunct="0">
              <a:spcBef>
                <a:spcPct val="50000"/>
              </a:spcBef>
            </a:pPr>
            <a:r>
              <a:rPr lang="zh-CN" altLang="en-US" sz="2000" b="1" i="0">
                <a:solidFill>
                  <a:schemeClr val="bg1"/>
                </a:solidFill>
                <a:latin typeface="Times New Roman" panose="02020603050405020304" pitchFamily="18" charset="0"/>
              </a:rPr>
              <a:t>漂了 </a:t>
            </a:r>
            <a:r>
              <a:rPr lang="en-US" altLang="zh-CN" sz="2000" b="1" i="0">
                <a:solidFill>
                  <a:schemeClr val="bg1"/>
                </a:solidFill>
                <a:latin typeface="Times New Roman" panose="02020603050405020304" pitchFamily="18" charset="0"/>
              </a:rPr>
              <a:t>100 uV</a:t>
            </a:r>
            <a:endParaRPr kumimoji="1" lang="en-US" altLang="zh-CN" sz="2400" i="0">
              <a:latin typeface="Times New Roman" panose="02020603050405020304" pitchFamily="18" charset="0"/>
            </a:endParaRPr>
          </a:p>
        </p:txBody>
      </p:sp>
      <p:sp>
        <p:nvSpPr>
          <p:cNvPr id="186387" name="AutoShape 19"/>
          <p:cNvSpPr>
            <a:spLocks noChangeArrowheads="1"/>
          </p:cNvSpPr>
          <p:nvPr/>
        </p:nvSpPr>
        <p:spPr bwMode="auto">
          <a:xfrm>
            <a:off x="2339975" y="1019872"/>
            <a:ext cx="2438400" cy="1000125"/>
          </a:xfrm>
          <a:prstGeom prst="wedgeEllipseCallout">
            <a:avLst>
              <a:gd name="adj1" fmla="val 92449"/>
              <a:gd name="adj2" fmla="val 98870"/>
            </a:avLst>
          </a:prstGeom>
          <a:solidFill>
            <a:srgbClr val="003366"/>
          </a:solidFill>
          <a:ln w="63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zh-CN" altLang="en-US" sz="2000" b="1" i="0">
                <a:solidFill>
                  <a:schemeClr val="bg1"/>
                </a:solidFill>
                <a:latin typeface="Times New Roman" panose="02020603050405020304" pitchFamily="18" charset="0"/>
              </a:rPr>
              <a:t>漂移 </a:t>
            </a:r>
            <a:endParaRPr lang="zh-CN" altLang="en-US" sz="2400" i="0">
              <a:latin typeface="Times New Roman" panose="02020603050405020304" pitchFamily="18" charset="0"/>
            </a:endParaRPr>
          </a:p>
          <a:p>
            <a:pPr algn="ctr" eaLnBrk="0" hangingPunct="0">
              <a:lnSpc>
                <a:spcPct val="80000"/>
              </a:lnSpc>
              <a:spcBef>
                <a:spcPct val="50000"/>
              </a:spcBef>
            </a:pPr>
            <a:r>
              <a:rPr lang="zh-CN" altLang="en-US" sz="2000" b="1" i="0">
                <a:solidFill>
                  <a:schemeClr val="bg1"/>
                </a:solidFill>
                <a:latin typeface="Times New Roman" panose="02020603050405020304" pitchFamily="18" charset="0"/>
              </a:rPr>
              <a:t> </a:t>
            </a:r>
            <a:r>
              <a:rPr lang="en-US" altLang="zh-CN" sz="2000" b="1" i="0">
                <a:solidFill>
                  <a:schemeClr val="bg1"/>
                </a:solidFill>
                <a:latin typeface="Times New Roman" panose="02020603050405020304" pitchFamily="18" charset="0"/>
              </a:rPr>
              <a:t>10 mV+100 uV</a:t>
            </a:r>
            <a:endParaRPr kumimoji="1" lang="en-US" altLang="zh-CN" sz="2400" i="0">
              <a:latin typeface="Times New Roman" panose="02020603050405020304" pitchFamily="18" charset="0"/>
            </a:endParaRPr>
          </a:p>
        </p:txBody>
      </p:sp>
      <p:sp>
        <p:nvSpPr>
          <p:cNvPr id="186388" name="AutoShape 20"/>
          <p:cNvSpPr>
            <a:spLocks noChangeArrowheads="1"/>
          </p:cNvSpPr>
          <p:nvPr/>
        </p:nvSpPr>
        <p:spPr bwMode="auto">
          <a:xfrm>
            <a:off x="6200775" y="1054797"/>
            <a:ext cx="2128838" cy="912813"/>
          </a:xfrm>
          <a:prstGeom prst="wedgeEllipseCallout">
            <a:avLst>
              <a:gd name="adj1" fmla="val -33000"/>
              <a:gd name="adj2" fmla="val 213088"/>
            </a:avLst>
          </a:prstGeom>
          <a:solidFill>
            <a:srgbClr val="003366"/>
          </a:solidFill>
          <a:ln w="63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zh-CN" altLang="en-US" sz="2000" b="1" i="0">
                <a:solidFill>
                  <a:schemeClr val="bg1"/>
                </a:solidFill>
                <a:latin typeface="Times New Roman" panose="02020603050405020304" pitchFamily="18" charset="0"/>
              </a:rPr>
              <a:t>漂移 </a:t>
            </a:r>
            <a:endParaRPr lang="zh-CN" altLang="en-US" sz="2400" i="0">
              <a:latin typeface="Times New Roman" panose="02020603050405020304" pitchFamily="18" charset="0"/>
            </a:endParaRPr>
          </a:p>
          <a:p>
            <a:pPr algn="ctr" eaLnBrk="0" hangingPunct="0">
              <a:lnSpc>
                <a:spcPct val="60000"/>
              </a:lnSpc>
              <a:spcBef>
                <a:spcPct val="50000"/>
              </a:spcBef>
            </a:pPr>
            <a:r>
              <a:rPr lang="en-US" altLang="zh-CN" sz="2000" b="1" i="0">
                <a:solidFill>
                  <a:schemeClr val="bg1"/>
                </a:solidFill>
                <a:latin typeface="Times New Roman" panose="02020603050405020304" pitchFamily="18" charset="0"/>
              </a:rPr>
              <a:t>1 V+ 10 mV</a:t>
            </a:r>
            <a:endParaRPr kumimoji="1" lang="en-US" altLang="zh-CN" sz="2400" i="0">
              <a:latin typeface="Times New Roman" panose="02020603050405020304" pitchFamily="18" charset="0"/>
            </a:endParaRPr>
          </a:p>
        </p:txBody>
      </p:sp>
      <p:sp>
        <p:nvSpPr>
          <p:cNvPr id="186389" name="AutoShape 21"/>
          <p:cNvSpPr>
            <a:spLocks noChangeArrowheads="1"/>
          </p:cNvSpPr>
          <p:nvPr/>
        </p:nvSpPr>
        <p:spPr bwMode="auto">
          <a:xfrm>
            <a:off x="6950075" y="4407597"/>
            <a:ext cx="2065338" cy="912813"/>
          </a:xfrm>
          <a:prstGeom prst="wedgeEllipseCallout">
            <a:avLst>
              <a:gd name="adj1" fmla="val -21176"/>
              <a:gd name="adj2" fmla="val -222319"/>
            </a:avLst>
          </a:prstGeom>
          <a:solidFill>
            <a:srgbClr val="003366"/>
          </a:solidFill>
          <a:ln w="63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zh-CN" altLang="en-US" sz="2000" b="1" i="0">
                <a:solidFill>
                  <a:schemeClr val="bg1"/>
                </a:solidFill>
                <a:latin typeface="Times New Roman" panose="02020603050405020304" pitchFamily="18" charset="0"/>
              </a:rPr>
              <a:t>漂移 </a:t>
            </a:r>
            <a:endParaRPr lang="zh-CN" altLang="en-US" sz="2400" i="0">
              <a:latin typeface="Times New Roman" panose="02020603050405020304" pitchFamily="18" charset="0"/>
            </a:endParaRPr>
          </a:p>
          <a:p>
            <a:pPr algn="ctr" eaLnBrk="0" hangingPunct="0">
              <a:lnSpc>
                <a:spcPct val="60000"/>
              </a:lnSpc>
              <a:spcBef>
                <a:spcPct val="50000"/>
              </a:spcBef>
            </a:pPr>
            <a:r>
              <a:rPr lang="en-US" altLang="zh-CN" sz="2000" b="1" i="0">
                <a:solidFill>
                  <a:schemeClr val="bg1"/>
                </a:solidFill>
                <a:latin typeface="Times New Roman" panose="02020603050405020304" pitchFamily="18" charset="0"/>
              </a:rPr>
              <a:t>1 V+ 10 mV</a:t>
            </a:r>
            <a:endParaRPr kumimoji="1" lang="en-US" altLang="zh-CN" sz="2400" i="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6378"/>
                                        </p:tgtEl>
                                        <p:attrNameLst>
                                          <p:attrName>style.visibility</p:attrName>
                                        </p:attrNameLst>
                                      </p:cBhvr>
                                      <p:to>
                                        <p:strVal val="visible"/>
                                      </p:to>
                                    </p:set>
                                    <p:animEffect transition="in" filter="strips(downRight)">
                                      <p:cBhvr>
                                        <p:cTn id="7" dur="500"/>
                                        <p:tgtEl>
                                          <p:spTgt spid="186378"/>
                                        </p:tgtEl>
                                      </p:cBhvr>
                                    </p:animEffect>
                                  </p:childTnLst>
                                  <p:subTnLst>
                                    <p:audio>
                                      <p:cMediaNode>
                                        <p:cTn display="0" masterRel="sameClick">
                                          <p:stCondLst>
                                            <p:cond evt="begin" delay="0">
                                              <p:tn val="5"/>
                                            </p:cond>
                                          </p:stCondLst>
                                          <p:endCondLst>
                                            <p:cond evt="onStopAudio" delay="0">
                                              <p:tgtEl>
                                                <p:sldTgt/>
                                              </p:tgtEl>
                                            </p:cond>
                                          </p:endCondLst>
                                        </p:cTn>
                                        <p:tgtEl>
                                          <p:sndTgt r:embed="rId6"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86373"/>
                                        </p:tgtEl>
                                        <p:attrNameLst>
                                          <p:attrName>style.visibility</p:attrName>
                                        </p:attrNameLst>
                                      </p:cBhvr>
                                      <p:to>
                                        <p:strVal val="visible"/>
                                      </p:to>
                                    </p:set>
                                    <p:animEffect transition="in" filter="strips(downRight)">
                                      <p:cBhvr>
                                        <p:cTn id="12" dur="500"/>
                                        <p:tgtEl>
                                          <p:spTgt spid="186373"/>
                                        </p:tgtEl>
                                      </p:cBhvr>
                                    </p:animEffect>
                                  </p:childTnLst>
                                  <p:subTnLst>
                                    <p:audio>
                                      <p:cMediaNode>
                                        <p:cTn display="0" masterRel="sameClick">
                                          <p:stCondLst>
                                            <p:cond evt="begin" delay="0">
                                              <p:tn val="10"/>
                                            </p:cond>
                                          </p:stCondLst>
                                          <p:endCondLst>
                                            <p:cond evt="onStopAudio" delay="0">
                                              <p:tgtEl>
                                                <p:sldTgt/>
                                              </p:tgtEl>
                                            </p:cond>
                                          </p:endCondLst>
                                        </p:cTn>
                                        <p:tgtEl>
                                          <p:sndTgt r:embed="rId6"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86381"/>
                                        </p:tgtEl>
                                        <p:attrNameLst>
                                          <p:attrName>style.visibility</p:attrName>
                                        </p:attrNameLst>
                                      </p:cBhvr>
                                      <p:to>
                                        <p:strVal val="visible"/>
                                      </p:to>
                                    </p:set>
                                    <p:animEffect transition="in" filter="strips(downRight)">
                                      <p:cBhvr>
                                        <p:cTn id="17" dur="500"/>
                                        <p:tgtEl>
                                          <p:spTgt spid="186381"/>
                                        </p:tgtEl>
                                      </p:cBhvr>
                                    </p:animEffect>
                                  </p:childTnLst>
                                  <p:subTnLst>
                                    <p:audio>
                                      <p:cMediaNode>
                                        <p:cTn display="0" masterRel="sameClick">
                                          <p:stCondLst>
                                            <p:cond evt="begin" delay="0">
                                              <p:tn val="15"/>
                                            </p:cond>
                                          </p:stCondLst>
                                          <p:endCondLst>
                                            <p:cond evt="onStopAudio" delay="0">
                                              <p:tgtEl>
                                                <p:sldTgt/>
                                              </p:tgtEl>
                                            </p:cond>
                                          </p:endCondLst>
                                        </p:cTn>
                                        <p:tgtEl>
                                          <p:sndTgt r:embed="rId6" name="CHIMES.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6374"/>
                                        </p:tgtEl>
                                        <p:attrNameLst>
                                          <p:attrName>style.visibility</p:attrName>
                                        </p:attrNameLst>
                                      </p:cBhvr>
                                      <p:to>
                                        <p:strVal val="visible"/>
                                      </p:to>
                                    </p:set>
                                    <p:animEffect transition="in" filter="strips(downRight)">
                                      <p:cBhvr>
                                        <p:cTn id="22" dur="500"/>
                                        <p:tgtEl>
                                          <p:spTgt spid="186374"/>
                                        </p:tgtEl>
                                      </p:cBhvr>
                                    </p:animEffect>
                                  </p:childTnLst>
                                  <p:subTnLst>
                                    <p:audio>
                                      <p:cMediaNode>
                                        <p:cTn display="0" masterRel="sameClick">
                                          <p:stCondLst>
                                            <p:cond evt="begin" delay="0">
                                              <p:tn val="20"/>
                                            </p:cond>
                                          </p:stCondLst>
                                          <p:endCondLst>
                                            <p:cond evt="onStopAudio" delay="0">
                                              <p:tgtEl>
                                                <p:sldTgt/>
                                              </p:tgtEl>
                                            </p:cond>
                                          </p:endCondLst>
                                        </p:cTn>
                                        <p:tgtEl>
                                          <p:sndTgt r:embed="rId6" name="CHIMES.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6375"/>
                                        </p:tgtEl>
                                        <p:attrNameLst>
                                          <p:attrName>style.visibility</p:attrName>
                                        </p:attrNameLst>
                                      </p:cBhvr>
                                      <p:to>
                                        <p:strVal val="visible"/>
                                      </p:to>
                                    </p:set>
                                    <p:animEffect transition="in" filter="strips(downRight)">
                                      <p:cBhvr>
                                        <p:cTn id="27" dur="500"/>
                                        <p:tgtEl>
                                          <p:spTgt spid="186375"/>
                                        </p:tgtEl>
                                      </p:cBhvr>
                                    </p:animEffect>
                                  </p:childTnLst>
                                  <p:subTnLst>
                                    <p:audio>
                                      <p:cMediaNode>
                                        <p:cTn display="0" masterRel="sameClick">
                                          <p:stCondLst>
                                            <p:cond evt="begin" delay="0">
                                              <p:tn val="25"/>
                                            </p:cond>
                                          </p:stCondLst>
                                          <p:endCondLst>
                                            <p:cond evt="onStopAudio" delay="0">
                                              <p:tgtEl>
                                                <p:sldTgt/>
                                              </p:tgtEl>
                                            </p:cond>
                                          </p:endCondLst>
                                        </p:cTn>
                                        <p:tgtEl>
                                          <p:sndTgt r:embed="rId6"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6376"/>
                                        </p:tgtEl>
                                        <p:attrNameLst>
                                          <p:attrName>style.visibility</p:attrName>
                                        </p:attrNameLst>
                                      </p:cBhvr>
                                      <p:to>
                                        <p:strVal val="visible"/>
                                      </p:to>
                                    </p:set>
                                    <p:animEffect transition="in" filter="strips(downRight)">
                                      <p:cBhvr>
                                        <p:cTn id="32" dur="500"/>
                                        <p:tgtEl>
                                          <p:spTgt spid="186376"/>
                                        </p:tgtEl>
                                      </p:cBhvr>
                                    </p:animEffect>
                                  </p:childTnLst>
                                  <p:subTnLst>
                                    <p:audio>
                                      <p:cMediaNode>
                                        <p:cTn display="0" masterRel="sameClick">
                                          <p:stCondLst>
                                            <p:cond evt="begin" delay="0">
                                              <p:tn val="30"/>
                                            </p:cond>
                                          </p:stCondLst>
                                          <p:endCondLst>
                                            <p:cond evt="onStopAudio" delay="0">
                                              <p:tgtEl>
                                                <p:sldTgt/>
                                              </p:tgtEl>
                                            </p:cond>
                                          </p:endCondLst>
                                        </p:cTn>
                                        <p:tgtEl>
                                          <p:sndTgt r:embed="rId6"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86377"/>
                                        </p:tgtEl>
                                        <p:attrNameLst>
                                          <p:attrName>style.visibility</p:attrName>
                                        </p:attrNameLst>
                                      </p:cBhvr>
                                      <p:to>
                                        <p:strVal val="visible"/>
                                      </p:to>
                                    </p:set>
                                    <p:animEffect transition="in" filter="strips(downRight)">
                                      <p:cBhvr>
                                        <p:cTn id="37" dur="500"/>
                                        <p:tgtEl>
                                          <p:spTgt spid="186377"/>
                                        </p:tgtEl>
                                      </p:cBhvr>
                                    </p:animEffect>
                                  </p:childTnLst>
                                  <p:subTnLst>
                                    <p:audio>
                                      <p:cMediaNode>
                                        <p:cTn display="0" masterRel="sameClick">
                                          <p:stCondLst>
                                            <p:cond evt="begin" delay="0">
                                              <p:tn val="35"/>
                                            </p:cond>
                                          </p:stCondLst>
                                          <p:endCondLst>
                                            <p:cond evt="onStopAudio" delay="0">
                                              <p:tgtEl>
                                                <p:sldTgt/>
                                              </p:tgtEl>
                                            </p:cond>
                                          </p:endCondLst>
                                        </p:cTn>
                                        <p:tgtEl>
                                          <p:sndTgt r:embed="rId6" name="CHIMES.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12" fill="hold" grpId="0" nodeType="clickEffect">
                                  <p:stCondLst>
                                    <p:cond delay="0"/>
                                  </p:stCondLst>
                                  <p:childTnLst>
                                    <p:set>
                                      <p:cBhvr>
                                        <p:cTn id="41" dur="1" fill="hold">
                                          <p:stCondLst>
                                            <p:cond delay="0"/>
                                          </p:stCondLst>
                                        </p:cTn>
                                        <p:tgtEl>
                                          <p:spTgt spid="186386"/>
                                        </p:tgtEl>
                                        <p:attrNameLst>
                                          <p:attrName>style.visibility</p:attrName>
                                        </p:attrNameLst>
                                      </p:cBhvr>
                                      <p:to>
                                        <p:strVal val="visible"/>
                                      </p:to>
                                    </p:set>
                                    <p:anim calcmode="lin" valueType="num">
                                      <p:cBhvr additive="base">
                                        <p:cTn id="42" dur="500" fill="hold"/>
                                        <p:tgtEl>
                                          <p:spTgt spid="186386"/>
                                        </p:tgtEl>
                                        <p:attrNameLst>
                                          <p:attrName>ppt_x</p:attrName>
                                        </p:attrNameLst>
                                      </p:cBhvr>
                                      <p:tavLst>
                                        <p:tav tm="0">
                                          <p:val>
                                            <p:strVal val="0-#ppt_w/2"/>
                                          </p:val>
                                        </p:tav>
                                        <p:tav tm="100000">
                                          <p:val>
                                            <p:strVal val="#ppt_x"/>
                                          </p:val>
                                        </p:tav>
                                      </p:tavLst>
                                    </p:anim>
                                    <p:anim calcmode="lin" valueType="num">
                                      <p:cBhvr additive="base">
                                        <p:cTn id="43" dur="500" fill="hold"/>
                                        <p:tgtEl>
                                          <p:spTgt spid="18638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6" name="CHIMES.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9" fill="hold" grpId="0" nodeType="clickEffect">
                                  <p:stCondLst>
                                    <p:cond delay="0"/>
                                  </p:stCondLst>
                                  <p:childTnLst>
                                    <p:set>
                                      <p:cBhvr>
                                        <p:cTn id="47" dur="1" fill="hold">
                                          <p:stCondLst>
                                            <p:cond delay="0"/>
                                          </p:stCondLst>
                                        </p:cTn>
                                        <p:tgtEl>
                                          <p:spTgt spid="186387"/>
                                        </p:tgtEl>
                                        <p:attrNameLst>
                                          <p:attrName>style.visibility</p:attrName>
                                        </p:attrNameLst>
                                      </p:cBhvr>
                                      <p:to>
                                        <p:strVal val="visible"/>
                                      </p:to>
                                    </p:set>
                                    <p:anim calcmode="lin" valueType="num">
                                      <p:cBhvr additive="base">
                                        <p:cTn id="48" dur="500" fill="hold"/>
                                        <p:tgtEl>
                                          <p:spTgt spid="186387"/>
                                        </p:tgtEl>
                                        <p:attrNameLst>
                                          <p:attrName>ppt_x</p:attrName>
                                        </p:attrNameLst>
                                      </p:cBhvr>
                                      <p:tavLst>
                                        <p:tav tm="0">
                                          <p:val>
                                            <p:strVal val="0-#ppt_w/2"/>
                                          </p:val>
                                        </p:tav>
                                        <p:tav tm="100000">
                                          <p:val>
                                            <p:strVal val="#ppt_x"/>
                                          </p:val>
                                        </p:tav>
                                      </p:tavLst>
                                    </p:anim>
                                    <p:anim calcmode="lin" valueType="num">
                                      <p:cBhvr additive="base">
                                        <p:cTn id="49" dur="500" fill="hold"/>
                                        <p:tgtEl>
                                          <p:spTgt spid="18638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6" name="CHIMES.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3" fill="hold" grpId="0" nodeType="clickEffect">
                                  <p:stCondLst>
                                    <p:cond delay="0"/>
                                  </p:stCondLst>
                                  <p:childTnLst>
                                    <p:set>
                                      <p:cBhvr>
                                        <p:cTn id="53" dur="1" fill="hold">
                                          <p:stCondLst>
                                            <p:cond delay="0"/>
                                          </p:stCondLst>
                                        </p:cTn>
                                        <p:tgtEl>
                                          <p:spTgt spid="186388"/>
                                        </p:tgtEl>
                                        <p:attrNameLst>
                                          <p:attrName>style.visibility</p:attrName>
                                        </p:attrNameLst>
                                      </p:cBhvr>
                                      <p:to>
                                        <p:strVal val="visible"/>
                                      </p:to>
                                    </p:set>
                                    <p:anim calcmode="lin" valueType="num">
                                      <p:cBhvr additive="base">
                                        <p:cTn id="54" dur="500" fill="hold"/>
                                        <p:tgtEl>
                                          <p:spTgt spid="186388"/>
                                        </p:tgtEl>
                                        <p:attrNameLst>
                                          <p:attrName>ppt_x</p:attrName>
                                        </p:attrNameLst>
                                      </p:cBhvr>
                                      <p:tavLst>
                                        <p:tav tm="0">
                                          <p:val>
                                            <p:strVal val="1+#ppt_w/2"/>
                                          </p:val>
                                        </p:tav>
                                        <p:tav tm="100000">
                                          <p:val>
                                            <p:strVal val="#ppt_x"/>
                                          </p:val>
                                        </p:tav>
                                      </p:tavLst>
                                    </p:anim>
                                    <p:anim calcmode="lin" valueType="num">
                                      <p:cBhvr additive="base">
                                        <p:cTn id="55" dur="500" fill="hold"/>
                                        <p:tgtEl>
                                          <p:spTgt spid="18638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6" name="CHIMES.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6" fill="hold" grpId="0" nodeType="clickEffect">
                                  <p:stCondLst>
                                    <p:cond delay="0"/>
                                  </p:stCondLst>
                                  <p:childTnLst>
                                    <p:set>
                                      <p:cBhvr>
                                        <p:cTn id="59" dur="1" fill="hold">
                                          <p:stCondLst>
                                            <p:cond delay="0"/>
                                          </p:stCondLst>
                                        </p:cTn>
                                        <p:tgtEl>
                                          <p:spTgt spid="186389"/>
                                        </p:tgtEl>
                                        <p:attrNameLst>
                                          <p:attrName>style.visibility</p:attrName>
                                        </p:attrNameLst>
                                      </p:cBhvr>
                                      <p:to>
                                        <p:strVal val="visible"/>
                                      </p:to>
                                    </p:set>
                                    <p:anim calcmode="lin" valueType="num">
                                      <p:cBhvr additive="base">
                                        <p:cTn id="60" dur="500" fill="hold"/>
                                        <p:tgtEl>
                                          <p:spTgt spid="186389"/>
                                        </p:tgtEl>
                                        <p:attrNameLst>
                                          <p:attrName>ppt_x</p:attrName>
                                        </p:attrNameLst>
                                      </p:cBhvr>
                                      <p:tavLst>
                                        <p:tav tm="0">
                                          <p:val>
                                            <p:strVal val="1+#ppt_w/2"/>
                                          </p:val>
                                        </p:tav>
                                        <p:tav tm="100000">
                                          <p:val>
                                            <p:strVal val="#ppt_x"/>
                                          </p:val>
                                        </p:tav>
                                      </p:tavLst>
                                    </p:anim>
                                    <p:anim calcmode="lin" valueType="num">
                                      <p:cBhvr additive="base">
                                        <p:cTn id="61" dur="500" fill="hold"/>
                                        <p:tgtEl>
                                          <p:spTgt spid="18638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6" name="CHIMES.WAV"/>
                                        </p:tgtEl>
                                      </p:cMediaNode>
                                    </p:audio>
                                  </p:subTnLst>
                                </p:cTn>
                              </p:par>
                            </p:childTnLst>
                          </p:cTn>
                        </p:par>
                      </p:childTnLst>
                    </p:cTn>
                  </p:par>
                  <p:par>
                    <p:cTn id="62" fill="hold">
                      <p:stCondLst>
                        <p:cond delay="indefinite"/>
                      </p:stCondLst>
                      <p:childTnLst>
                        <p:par>
                          <p:cTn id="63" fill="hold">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186379"/>
                                        </p:tgtEl>
                                        <p:attrNameLst>
                                          <p:attrName>style.visibility</p:attrName>
                                        </p:attrNameLst>
                                      </p:cBhvr>
                                      <p:to>
                                        <p:strVal val="visible"/>
                                      </p:to>
                                    </p:set>
                                    <p:animEffect transition="in" filter="strips(downRight)">
                                      <p:cBhvr>
                                        <p:cTn id="66" dur="500"/>
                                        <p:tgtEl>
                                          <p:spTgt spid="186379"/>
                                        </p:tgtEl>
                                      </p:cBhvr>
                                    </p:animEffect>
                                  </p:childTnLst>
                                  <p:subTnLst>
                                    <p:audio>
                                      <p:cMediaNode>
                                        <p:cTn display="0" masterRel="sameClick">
                                          <p:stCondLst>
                                            <p:cond evt="begin" delay="0">
                                              <p:tn val="64"/>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4" grpId="0" autoUpdateAnimBg="0"/>
      <p:bldP spid="186375" grpId="0" autoUpdateAnimBg="0"/>
      <p:bldP spid="186376" grpId="0" autoUpdateAnimBg="0"/>
      <p:bldP spid="186377" grpId="0" autoUpdateAnimBg="0"/>
      <p:bldP spid="186378" grpId="0" autoUpdateAnimBg="0"/>
      <p:bldP spid="186379" grpId="0" autoUpdateAnimBg="0"/>
      <p:bldP spid="186386" grpId="0" animBg="1" autoUpdateAnimBg="0"/>
      <p:bldP spid="186387" grpId="0" animBg="1" autoUpdateAnimBg="0"/>
      <p:bldP spid="186388" grpId="0" animBg="1" autoUpdateAnimBg="0"/>
      <p:bldP spid="186389"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a:spLocks noGrp="1"/>
          </p:cNvSpPr>
          <p:nvPr>
            <p:ph type="sldNum" sz="quarter" idx="12"/>
          </p:nvPr>
        </p:nvSpPr>
        <p:spPr/>
        <p:txBody>
          <a:bodyPr/>
          <a:lstStyle/>
          <a:p>
            <a:fld id="{64288CAB-7D6A-4314-B3E0-071513A47DB6}" type="slidenum">
              <a:rPr lang="zh-CN" altLang="zh-CN"/>
            </a:fld>
            <a:endParaRPr lang="zh-CN" altLang="zh-CN"/>
          </a:p>
        </p:txBody>
      </p:sp>
      <p:grpSp>
        <p:nvGrpSpPr>
          <p:cNvPr id="17410" name="Group 2"/>
          <p:cNvGrpSpPr/>
          <p:nvPr/>
        </p:nvGrpSpPr>
        <p:grpSpPr bwMode="auto">
          <a:xfrm>
            <a:off x="495300" y="1143000"/>
            <a:ext cx="5276850" cy="4762500"/>
            <a:chOff x="0" y="0"/>
            <a:chExt cx="3324" cy="3000"/>
          </a:xfrm>
        </p:grpSpPr>
        <p:sp>
          <p:nvSpPr>
            <p:cNvPr id="17411" name="Rectangle 3"/>
            <p:cNvSpPr>
              <a:spLocks noChangeArrowheads="1"/>
            </p:cNvSpPr>
            <p:nvPr/>
          </p:nvSpPr>
          <p:spPr bwMode="auto">
            <a:xfrm>
              <a:off x="1560" y="888"/>
              <a:ext cx="864" cy="1200"/>
            </a:xfrm>
            <a:prstGeom prst="rect">
              <a:avLst/>
            </a:prstGeom>
            <a:noFill/>
            <a:ln w="381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12" name="Line 4"/>
            <p:cNvSpPr>
              <a:spLocks noChangeShapeType="1"/>
            </p:cNvSpPr>
            <p:nvPr/>
          </p:nvSpPr>
          <p:spPr bwMode="auto">
            <a:xfrm>
              <a:off x="2423" y="1476"/>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13" name="Line 5"/>
            <p:cNvSpPr>
              <a:spLocks noChangeShapeType="1"/>
            </p:cNvSpPr>
            <p:nvPr/>
          </p:nvSpPr>
          <p:spPr bwMode="auto">
            <a:xfrm>
              <a:off x="527" y="1812"/>
              <a:ext cx="1032" cy="1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14" name="Line 6"/>
            <p:cNvSpPr>
              <a:spLocks noChangeShapeType="1"/>
            </p:cNvSpPr>
            <p:nvPr/>
          </p:nvSpPr>
          <p:spPr bwMode="auto">
            <a:xfrm>
              <a:off x="1139" y="1260"/>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15" name="Text Box 7"/>
            <p:cNvSpPr txBox="1">
              <a:spLocks noChangeArrowheads="1"/>
            </p:cNvSpPr>
            <p:nvPr/>
          </p:nvSpPr>
          <p:spPr bwMode="auto">
            <a:xfrm>
              <a:off x="1596" y="91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_</a:t>
              </a:r>
              <a:endParaRPr lang="zh-CN" altLang="zh-CN" sz="2800">
                <a:ea typeface="楷体" panose="02010609060101010101" pitchFamily="49" charset="-122"/>
              </a:endParaRPr>
            </a:p>
          </p:txBody>
        </p:sp>
        <p:sp>
          <p:nvSpPr>
            <p:cNvPr id="17416" name="Text Box 8"/>
            <p:cNvSpPr txBox="1">
              <a:spLocks noChangeArrowheads="1"/>
            </p:cNvSpPr>
            <p:nvPr/>
          </p:nvSpPr>
          <p:spPr bwMode="auto">
            <a:xfrm>
              <a:off x="1596" y="157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7417" name="Text Box 9"/>
            <p:cNvSpPr txBox="1">
              <a:spLocks noChangeArrowheads="1"/>
            </p:cNvSpPr>
            <p:nvPr/>
          </p:nvSpPr>
          <p:spPr bwMode="auto">
            <a:xfrm rot="5400000">
              <a:off x="1732" y="964"/>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sym typeface="Symbol" panose="05050102010706020507" pitchFamily="18" charset="2"/>
                </a:rPr>
                <a:t></a:t>
              </a:r>
              <a:endParaRPr lang="zh-CN" altLang="zh-CN" sz="2800">
                <a:ea typeface="楷体" panose="02010609060101010101" pitchFamily="49" charset="-122"/>
              </a:endParaRPr>
            </a:p>
          </p:txBody>
        </p:sp>
        <p:sp>
          <p:nvSpPr>
            <p:cNvPr id="17418" name="Text Box 10"/>
            <p:cNvSpPr txBox="1">
              <a:spLocks noChangeArrowheads="1"/>
            </p:cNvSpPr>
            <p:nvPr/>
          </p:nvSpPr>
          <p:spPr bwMode="auto">
            <a:xfrm>
              <a:off x="2112" y="127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7419" name="Oval 11"/>
            <p:cNvSpPr>
              <a:spLocks noChangeArrowheads="1"/>
            </p:cNvSpPr>
            <p:nvPr/>
          </p:nvSpPr>
          <p:spPr bwMode="auto">
            <a:xfrm>
              <a:off x="2856" y="1428"/>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0" name="Text Box 12"/>
            <p:cNvSpPr txBox="1">
              <a:spLocks noChangeArrowheads="1"/>
            </p:cNvSpPr>
            <p:nvPr/>
          </p:nvSpPr>
          <p:spPr bwMode="auto">
            <a:xfrm>
              <a:off x="1992" y="876"/>
              <a:ext cx="7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_GB2312" pitchFamily="49" charset="-122"/>
                  <a:sym typeface="Symbol" panose="05050102010706020507" pitchFamily="18" charset="2"/>
                </a:rPr>
                <a:t></a:t>
              </a:r>
              <a:endParaRPr lang="zh-CN" altLang="zh-CN" sz="2800">
                <a:ea typeface="楷体_GB2312" pitchFamily="49" charset="-122"/>
              </a:endParaRPr>
            </a:p>
          </p:txBody>
        </p:sp>
        <p:sp>
          <p:nvSpPr>
            <p:cNvPr id="17421" name="Line 13"/>
            <p:cNvSpPr>
              <a:spLocks noChangeShapeType="1"/>
            </p:cNvSpPr>
            <p:nvPr/>
          </p:nvSpPr>
          <p:spPr bwMode="auto">
            <a:xfrm>
              <a:off x="1284" y="528"/>
              <a:ext cx="13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2" name="Line 14"/>
            <p:cNvSpPr>
              <a:spLocks noChangeShapeType="1"/>
            </p:cNvSpPr>
            <p:nvPr/>
          </p:nvSpPr>
          <p:spPr bwMode="auto">
            <a:xfrm flipH="1">
              <a:off x="2664" y="528"/>
              <a:ext cx="0" cy="96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3" name="Rectangle 15"/>
            <p:cNvSpPr>
              <a:spLocks noChangeArrowheads="1"/>
            </p:cNvSpPr>
            <p:nvPr/>
          </p:nvSpPr>
          <p:spPr bwMode="auto">
            <a:xfrm>
              <a:off x="1764" y="432"/>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4" name="Line 16"/>
            <p:cNvSpPr>
              <a:spLocks noChangeShapeType="1"/>
            </p:cNvSpPr>
            <p:nvPr/>
          </p:nvSpPr>
          <p:spPr bwMode="auto">
            <a:xfrm>
              <a:off x="1296" y="528"/>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5" name="Line 17"/>
            <p:cNvSpPr>
              <a:spLocks noChangeShapeType="1"/>
            </p:cNvSpPr>
            <p:nvPr/>
          </p:nvSpPr>
          <p:spPr bwMode="auto">
            <a:xfrm>
              <a:off x="522" y="1260"/>
              <a:ext cx="75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6" name="Rectangle 18"/>
            <p:cNvSpPr>
              <a:spLocks noChangeArrowheads="1"/>
            </p:cNvSpPr>
            <p:nvPr/>
          </p:nvSpPr>
          <p:spPr bwMode="auto">
            <a:xfrm>
              <a:off x="654" y="1176"/>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7" name="Oval 19"/>
            <p:cNvSpPr>
              <a:spLocks noChangeArrowheads="1"/>
            </p:cNvSpPr>
            <p:nvPr/>
          </p:nvSpPr>
          <p:spPr bwMode="auto">
            <a:xfrm>
              <a:off x="1260" y="1212"/>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8" name="Oval 20"/>
            <p:cNvSpPr>
              <a:spLocks noChangeArrowheads="1"/>
            </p:cNvSpPr>
            <p:nvPr/>
          </p:nvSpPr>
          <p:spPr bwMode="auto">
            <a:xfrm>
              <a:off x="2628" y="1428"/>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9" name="Text Box 21"/>
            <p:cNvSpPr txBox="1">
              <a:spLocks noChangeArrowheads="1"/>
            </p:cNvSpPr>
            <p:nvPr/>
          </p:nvSpPr>
          <p:spPr bwMode="auto">
            <a:xfrm>
              <a:off x="2064" y="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2</a:t>
              </a:r>
              <a:endParaRPr lang="zh-CN" altLang="zh-CN" sz="2800">
                <a:ea typeface="楷体_GB2312" pitchFamily="49" charset="-122"/>
              </a:endParaRPr>
            </a:p>
          </p:txBody>
        </p:sp>
        <p:sp>
          <p:nvSpPr>
            <p:cNvPr id="17430" name="Text Box 22"/>
            <p:cNvSpPr txBox="1">
              <a:spLocks noChangeArrowheads="1"/>
            </p:cNvSpPr>
            <p:nvPr/>
          </p:nvSpPr>
          <p:spPr bwMode="auto">
            <a:xfrm>
              <a:off x="600" y="1332"/>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1</a:t>
              </a:r>
              <a:endParaRPr lang="zh-CN" altLang="zh-CN" sz="2800">
                <a:ea typeface="楷体_GB2312" pitchFamily="49" charset="-122"/>
              </a:endParaRPr>
            </a:p>
          </p:txBody>
        </p:sp>
        <p:sp>
          <p:nvSpPr>
            <p:cNvPr id="17431" name="Rectangle 23"/>
            <p:cNvSpPr>
              <a:spLocks noChangeArrowheads="1"/>
            </p:cNvSpPr>
            <p:nvPr/>
          </p:nvSpPr>
          <p:spPr bwMode="auto">
            <a:xfrm>
              <a:off x="660" y="1740"/>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2" name="Text Box 24"/>
            <p:cNvSpPr txBox="1">
              <a:spLocks noChangeArrowheads="1"/>
            </p:cNvSpPr>
            <p:nvPr/>
          </p:nvSpPr>
          <p:spPr bwMode="auto">
            <a:xfrm>
              <a:off x="588" y="1944"/>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1</a:t>
              </a:r>
              <a:endParaRPr lang="zh-CN" altLang="zh-CN" sz="2800">
                <a:ea typeface="楷体_GB2312" pitchFamily="49" charset="-122"/>
              </a:endParaRPr>
            </a:p>
          </p:txBody>
        </p:sp>
        <p:sp>
          <p:nvSpPr>
            <p:cNvPr id="17433" name="Text Box 25"/>
            <p:cNvSpPr txBox="1">
              <a:spLocks noChangeArrowheads="1"/>
            </p:cNvSpPr>
            <p:nvPr/>
          </p:nvSpPr>
          <p:spPr bwMode="auto">
            <a:xfrm>
              <a:off x="12" y="1560"/>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2</a:t>
              </a:r>
              <a:endParaRPr lang="zh-CN" altLang="zh-CN" sz="2800">
                <a:ea typeface="楷体_GB2312" pitchFamily="49" charset="-122"/>
              </a:endParaRPr>
            </a:p>
          </p:txBody>
        </p:sp>
        <p:sp>
          <p:nvSpPr>
            <p:cNvPr id="17434" name="Text Box 26"/>
            <p:cNvSpPr txBox="1">
              <a:spLocks noChangeArrowheads="1"/>
            </p:cNvSpPr>
            <p:nvPr/>
          </p:nvSpPr>
          <p:spPr bwMode="auto">
            <a:xfrm>
              <a:off x="2808" y="996"/>
              <a:ext cx="5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o</a:t>
              </a:r>
              <a:endParaRPr lang="zh-CN" altLang="zh-CN" sz="2800">
                <a:ea typeface="楷体_GB2312" pitchFamily="49" charset="-122"/>
              </a:endParaRPr>
            </a:p>
          </p:txBody>
        </p:sp>
        <p:sp>
          <p:nvSpPr>
            <p:cNvPr id="17435" name="Oval 27"/>
            <p:cNvSpPr>
              <a:spLocks noChangeArrowheads="1"/>
            </p:cNvSpPr>
            <p:nvPr/>
          </p:nvSpPr>
          <p:spPr bwMode="auto">
            <a:xfrm>
              <a:off x="444" y="1776"/>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6" name="Oval 28"/>
            <p:cNvSpPr>
              <a:spLocks noChangeArrowheads="1"/>
            </p:cNvSpPr>
            <p:nvPr/>
          </p:nvSpPr>
          <p:spPr bwMode="auto">
            <a:xfrm>
              <a:off x="432" y="1224"/>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7" name="Line 29"/>
            <p:cNvSpPr>
              <a:spLocks noChangeShapeType="1"/>
            </p:cNvSpPr>
            <p:nvPr/>
          </p:nvSpPr>
          <p:spPr bwMode="auto">
            <a:xfrm>
              <a:off x="1308" y="1812"/>
              <a:ext cx="0" cy="118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38" name="Oval 30"/>
            <p:cNvSpPr>
              <a:spLocks noChangeArrowheads="1"/>
            </p:cNvSpPr>
            <p:nvPr/>
          </p:nvSpPr>
          <p:spPr bwMode="auto">
            <a:xfrm>
              <a:off x="1272" y="1776"/>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39" name="Rectangle 31"/>
            <p:cNvSpPr>
              <a:spLocks noChangeArrowheads="1"/>
            </p:cNvSpPr>
            <p:nvPr/>
          </p:nvSpPr>
          <p:spPr bwMode="auto">
            <a:xfrm rot="5400000">
              <a:off x="1068" y="2304"/>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40" name="Line 32"/>
            <p:cNvSpPr>
              <a:spLocks noChangeShapeType="1"/>
            </p:cNvSpPr>
            <p:nvPr/>
          </p:nvSpPr>
          <p:spPr bwMode="auto">
            <a:xfrm>
              <a:off x="1176" y="2988"/>
              <a:ext cx="264"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41" name="Text Box 33"/>
            <p:cNvSpPr txBox="1">
              <a:spLocks noChangeArrowheads="1"/>
            </p:cNvSpPr>
            <p:nvPr/>
          </p:nvSpPr>
          <p:spPr bwMode="auto">
            <a:xfrm>
              <a:off x="1416" y="2196"/>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2</a:t>
              </a:r>
              <a:endParaRPr lang="zh-CN" altLang="zh-CN" sz="2800">
                <a:ea typeface="楷体_GB2312" pitchFamily="49" charset="-122"/>
              </a:endParaRPr>
            </a:p>
          </p:txBody>
        </p:sp>
        <p:sp>
          <p:nvSpPr>
            <p:cNvPr id="17442" name="Text Box 34"/>
            <p:cNvSpPr txBox="1">
              <a:spLocks noChangeArrowheads="1"/>
            </p:cNvSpPr>
            <p:nvPr/>
          </p:nvSpPr>
          <p:spPr bwMode="auto">
            <a:xfrm>
              <a:off x="0" y="1003"/>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1</a:t>
              </a:r>
              <a:endParaRPr lang="zh-CN" altLang="zh-CN" sz="2800">
                <a:ea typeface="楷体_GB2312" pitchFamily="49" charset="-122"/>
              </a:endParaRPr>
            </a:p>
          </p:txBody>
        </p:sp>
      </p:grpSp>
      <p:graphicFrame>
        <p:nvGraphicFramePr>
          <p:cNvPr id="17443" name="Object 35"/>
          <p:cNvGraphicFramePr>
            <a:graphicFrameLocks noChangeAspect="1"/>
          </p:cNvGraphicFramePr>
          <p:nvPr/>
        </p:nvGraphicFramePr>
        <p:xfrm>
          <a:off x="6146800" y="971550"/>
          <a:ext cx="1860550" cy="639763"/>
        </p:xfrm>
        <a:graphic>
          <a:graphicData uri="http://schemas.openxmlformats.org/presentationml/2006/ole">
            <mc:AlternateContent xmlns:mc="http://schemas.openxmlformats.org/markup-compatibility/2006">
              <mc:Choice xmlns:v="urn:schemas-microsoft-com:vml" Requires="v">
                <p:oleObj spid="_x0000_s32769" name="" r:id="rId1" imgW="11277600" imgH="5181600" progId="Equation.3">
                  <p:embed/>
                </p:oleObj>
              </mc:Choice>
              <mc:Fallback>
                <p:oleObj name="" r:id="rId1" imgW="11277600" imgH="5181600" progId="Equation.3">
                  <p:embed/>
                  <p:pic>
                    <p:nvPicPr>
                      <p:cNvPr id="0" name="图片 32768"/>
                      <p:cNvPicPr>
                        <a:picLocks noChangeAspect="1"/>
                      </p:cNvPicPr>
                      <p:nvPr/>
                    </p:nvPicPr>
                    <p:blipFill>
                      <a:blip r:embed="rId2"/>
                      <a:stretch>
                        <a:fillRect/>
                      </a:stretch>
                    </p:blipFill>
                    <p:spPr>
                      <a:xfrm>
                        <a:off x="6146800" y="971550"/>
                        <a:ext cx="1860550" cy="639763"/>
                      </a:xfrm>
                      <a:prstGeom prst="rect">
                        <a:avLst/>
                      </a:prstGeom>
                      <a:noFill/>
                      <a:ln w="9525">
                        <a:noFill/>
                      </a:ln>
                    </p:spPr>
                  </p:pic>
                </p:oleObj>
              </mc:Fallback>
            </mc:AlternateContent>
          </a:graphicData>
        </a:graphic>
      </p:graphicFrame>
      <p:graphicFrame>
        <p:nvGraphicFramePr>
          <p:cNvPr id="17444" name="Object 36"/>
          <p:cNvGraphicFramePr>
            <a:graphicFrameLocks noChangeAspect="1"/>
          </p:cNvGraphicFramePr>
          <p:nvPr/>
        </p:nvGraphicFramePr>
        <p:xfrm>
          <a:off x="5959475" y="1841500"/>
          <a:ext cx="2682875" cy="1209675"/>
        </p:xfrm>
        <a:graphic>
          <a:graphicData uri="http://schemas.openxmlformats.org/presentationml/2006/ole">
            <mc:AlternateContent xmlns:mc="http://schemas.openxmlformats.org/markup-compatibility/2006">
              <mc:Choice xmlns:v="urn:schemas-microsoft-com:vml" Requires="v">
                <p:oleObj spid="_x0000_s32770" name="" r:id="rId3" imgW="26212800" imgH="10363200" progId="Equation.3">
                  <p:embed/>
                </p:oleObj>
              </mc:Choice>
              <mc:Fallback>
                <p:oleObj name="" r:id="rId3" imgW="26212800" imgH="10363200" progId="Equation.3">
                  <p:embed/>
                  <p:pic>
                    <p:nvPicPr>
                      <p:cNvPr id="0" name="图片 32769"/>
                      <p:cNvPicPr>
                        <a:picLocks noChangeAspect="1"/>
                      </p:cNvPicPr>
                      <p:nvPr/>
                    </p:nvPicPr>
                    <p:blipFill>
                      <a:blip r:embed="rId4"/>
                      <a:stretch>
                        <a:fillRect/>
                      </a:stretch>
                    </p:blipFill>
                    <p:spPr>
                      <a:xfrm>
                        <a:off x="5959475" y="1841500"/>
                        <a:ext cx="2682875" cy="1209675"/>
                      </a:xfrm>
                      <a:prstGeom prst="rect">
                        <a:avLst/>
                      </a:prstGeom>
                      <a:noFill/>
                      <a:ln w="9525">
                        <a:noFill/>
                      </a:ln>
                    </p:spPr>
                  </p:pic>
                </p:oleObj>
              </mc:Fallback>
            </mc:AlternateContent>
          </a:graphicData>
        </a:graphic>
      </p:graphicFrame>
      <p:graphicFrame>
        <p:nvGraphicFramePr>
          <p:cNvPr id="17445" name="Object 37"/>
          <p:cNvGraphicFramePr>
            <a:graphicFrameLocks noChangeAspect="1"/>
          </p:cNvGraphicFramePr>
          <p:nvPr/>
        </p:nvGraphicFramePr>
        <p:xfrm>
          <a:off x="5918200" y="3036888"/>
          <a:ext cx="2298700" cy="1162050"/>
        </p:xfrm>
        <a:graphic>
          <a:graphicData uri="http://schemas.openxmlformats.org/presentationml/2006/ole">
            <mc:AlternateContent xmlns:mc="http://schemas.openxmlformats.org/markup-compatibility/2006">
              <mc:Choice xmlns:v="urn:schemas-microsoft-com:vml" Requires="v">
                <p:oleObj spid="_x0000_s32771" name="" r:id="rId5" imgW="20421600" imgH="10363200" progId="Equation.3">
                  <p:embed/>
                </p:oleObj>
              </mc:Choice>
              <mc:Fallback>
                <p:oleObj name="" r:id="rId5" imgW="20421600" imgH="10363200" progId="Equation.3">
                  <p:embed/>
                  <p:pic>
                    <p:nvPicPr>
                      <p:cNvPr id="0" name="图片 32770"/>
                      <p:cNvPicPr>
                        <a:picLocks noChangeAspect="1"/>
                      </p:cNvPicPr>
                      <p:nvPr/>
                    </p:nvPicPr>
                    <p:blipFill>
                      <a:blip r:embed="rId6"/>
                      <a:stretch>
                        <a:fillRect/>
                      </a:stretch>
                    </p:blipFill>
                    <p:spPr>
                      <a:xfrm>
                        <a:off x="5918200" y="3036888"/>
                        <a:ext cx="2298700" cy="1162050"/>
                      </a:xfrm>
                      <a:prstGeom prst="rect">
                        <a:avLst/>
                      </a:prstGeom>
                      <a:noFill/>
                      <a:ln w="9525">
                        <a:noFill/>
                      </a:ln>
                    </p:spPr>
                  </p:pic>
                </p:oleObj>
              </mc:Fallback>
            </mc:AlternateContent>
          </a:graphicData>
        </a:graphic>
      </p:graphicFrame>
      <p:sp>
        <p:nvSpPr>
          <p:cNvPr id="17446" name="AutoShape 38"/>
          <p:cNvSpPr/>
          <p:nvPr/>
        </p:nvSpPr>
        <p:spPr bwMode="auto">
          <a:xfrm>
            <a:off x="5505450" y="1162050"/>
            <a:ext cx="361950" cy="2743200"/>
          </a:xfrm>
          <a:prstGeom prst="leftBrace">
            <a:avLst>
              <a:gd name="adj1" fmla="val 63158"/>
              <a:gd name="adj2" fmla="val 50000"/>
            </a:avLst>
          </a:prstGeom>
          <a:noFill/>
          <a:ln w="38100"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447" name="Object 39"/>
          <p:cNvGraphicFramePr>
            <a:graphicFrameLocks noChangeAspect="1"/>
          </p:cNvGraphicFramePr>
          <p:nvPr/>
        </p:nvGraphicFramePr>
        <p:xfrm>
          <a:off x="5653088" y="5080000"/>
          <a:ext cx="2978150" cy="1173163"/>
        </p:xfrm>
        <a:graphic>
          <a:graphicData uri="http://schemas.openxmlformats.org/presentationml/2006/ole">
            <mc:AlternateContent xmlns:mc="http://schemas.openxmlformats.org/markup-compatibility/2006">
              <mc:Choice xmlns:v="urn:schemas-microsoft-com:vml" Requires="v">
                <p:oleObj spid="_x0000_s32772" name="" r:id="rId7" imgW="26212800" imgH="10363200" progId="Equation.3">
                  <p:embed/>
                </p:oleObj>
              </mc:Choice>
              <mc:Fallback>
                <p:oleObj name="" r:id="rId7" imgW="26212800" imgH="10363200" progId="Equation.3">
                  <p:embed/>
                  <p:pic>
                    <p:nvPicPr>
                      <p:cNvPr id="0" name="图片 32771"/>
                      <p:cNvPicPr>
                        <a:picLocks noChangeAspect="1"/>
                      </p:cNvPicPr>
                      <p:nvPr/>
                    </p:nvPicPr>
                    <p:blipFill>
                      <a:blip r:embed="rId8"/>
                      <a:stretch>
                        <a:fillRect/>
                      </a:stretch>
                    </p:blipFill>
                    <p:spPr>
                      <a:xfrm>
                        <a:off x="5653088" y="5080000"/>
                        <a:ext cx="2978150" cy="1173163"/>
                      </a:xfrm>
                      <a:prstGeom prst="rect">
                        <a:avLst/>
                      </a:prstGeom>
                      <a:noFill/>
                      <a:ln w="9525" cap="flat" cmpd="sng">
                        <a:solidFill>
                          <a:srgbClr val="5B9BD5"/>
                        </a:solidFill>
                        <a:prstDash val="solid"/>
                        <a:miter/>
                        <a:headEnd type="none" w="med" len="med"/>
                        <a:tailEnd type="none" w="med" len="med"/>
                      </a:ln>
                    </p:spPr>
                  </p:pic>
                </p:oleObj>
              </mc:Fallback>
            </mc:AlternateContent>
          </a:graphicData>
        </a:graphic>
      </p:graphicFrame>
      <p:sp>
        <p:nvSpPr>
          <p:cNvPr id="17448" name="Text Box 40"/>
          <p:cNvSpPr txBox="1">
            <a:spLocks noChangeArrowheads="1"/>
          </p:cNvSpPr>
          <p:nvPr/>
        </p:nvSpPr>
        <p:spPr bwMode="auto">
          <a:xfrm>
            <a:off x="5372100" y="4381500"/>
            <a:ext cx="1695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宋体" panose="02010600030101010101" pitchFamily="2" charset="-122"/>
              </a:rPr>
              <a:t>解出：</a:t>
            </a:r>
            <a:endParaRPr lang="zh-CN" altLang="zh-CN" sz="2800">
              <a:ea typeface="宋体" panose="02010600030101010101" pitchFamily="2" charset="-122"/>
            </a:endParaRPr>
          </a:p>
        </p:txBody>
      </p:sp>
      <p:sp>
        <p:nvSpPr>
          <p:cNvPr id="17449" name="Text Box 41"/>
          <p:cNvSpPr txBox="1">
            <a:spLocks noChangeArrowheads="1"/>
          </p:cNvSpPr>
          <p:nvPr/>
        </p:nvSpPr>
        <p:spPr bwMode="auto">
          <a:xfrm>
            <a:off x="249238" y="303213"/>
            <a:ext cx="7554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dirty="0">
                <a:solidFill>
                  <a:srgbClr val="0000FF"/>
                </a:solidFill>
                <a:latin typeface="华文楷体" panose="02010600040101010101" pitchFamily="2" charset="-122"/>
                <a:ea typeface="华文楷体" panose="02010600040101010101" pitchFamily="2" charset="-122"/>
              </a:rPr>
              <a:t>三 减法运算电路：双端输入差动放大器</a:t>
            </a:r>
            <a:endParaRPr lang="zh-CN" altLang="zh-CN" sz="2800" dirty="0">
              <a:solidFill>
                <a:srgbClr val="0000FF"/>
              </a:solidFill>
              <a:latin typeface="华文楷体" panose="02010600040101010101" pitchFamily="2" charset="-122"/>
              <a:ea typeface="华文楷体" panose="02010600040101010101" pitchFamily="2" charset="-122"/>
            </a:endParaRPr>
          </a:p>
        </p:txBody>
      </p:sp>
      <p:sp>
        <p:nvSpPr>
          <p:cNvPr id="17450" name="Freeform 42"/>
          <p:cNvSpPr/>
          <p:nvPr/>
        </p:nvSpPr>
        <p:spPr bwMode="auto">
          <a:xfrm>
            <a:off x="2019300" y="2762250"/>
            <a:ext cx="755650" cy="676275"/>
          </a:xfrm>
          <a:custGeom>
            <a:avLst/>
            <a:gdLst>
              <a:gd name="T0" fmla="*/ 0 w 476"/>
              <a:gd name="T1" fmla="*/ 408 h 426"/>
              <a:gd name="T2" fmla="*/ 192 w 476"/>
              <a:gd name="T3" fmla="*/ 408 h 426"/>
              <a:gd name="T4" fmla="*/ 420 w 476"/>
              <a:gd name="T5" fmla="*/ 396 h 426"/>
              <a:gd name="T6" fmla="*/ 468 w 476"/>
              <a:gd name="T7" fmla="*/ 228 h 426"/>
              <a:gd name="T8" fmla="*/ 468 w 476"/>
              <a:gd name="T9" fmla="*/ 0 h 426"/>
            </a:gdLst>
            <a:ahLst/>
            <a:cxnLst>
              <a:cxn ang="0">
                <a:pos x="T0" y="T1"/>
              </a:cxn>
              <a:cxn ang="0">
                <a:pos x="T2" y="T3"/>
              </a:cxn>
              <a:cxn ang="0">
                <a:pos x="T4" y="T5"/>
              </a:cxn>
              <a:cxn ang="0">
                <a:pos x="T6" y="T7"/>
              </a:cxn>
              <a:cxn ang="0">
                <a:pos x="T8" y="T9"/>
              </a:cxn>
            </a:cxnLst>
            <a:rect l="0" t="0" r="r" b="b"/>
            <a:pathLst>
              <a:path w="476" h="426">
                <a:moveTo>
                  <a:pt x="0" y="408"/>
                </a:moveTo>
                <a:cubicBezTo>
                  <a:pt x="32" y="408"/>
                  <a:pt x="122" y="410"/>
                  <a:pt x="192" y="408"/>
                </a:cubicBezTo>
                <a:cubicBezTo>
                  <a:pt x="262" y="406"/>
                  <a:pt x="374" y="426"/>
                  <a:pt x="420" y="396"/>
                </a:cubicBezTo>
                <a:cubicBezTo>
                  <a:pt x="466" y="366"/>
                  <a:pt x="460" y="294"/>
                  <a:pt x="468" y="228"/>
                </a:cubicBezTo>
                <a:cubicBezTo>
                  <a:pt x="476" y="162"/>
                  <a:pt x="468" y="38"/>
                  <a:pt x="468" y="0"/>
                </a:cubicBezTo>
              </a:path>
            </a:pathLst>
          </a:custGeom>
          <a:noFill/>
          <a:ln w="38100" cap="flat" cmpd="sng">
            <a:solidFill>
              <a:srgbClr val="FF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51" name="Freeform 43"/>
          <p:cNvSpPr/>
          <p:nvPr/>
        </p:nvSpPr>
        <p:spPr bwMode="auto">
          <a:xfrm>
            <a:off x="2038350" y="3670300"/>
            <a:ext cx="784225" cy="673100"/>
          </a:xfrm>
          <a:custGeom>
            <a:avLst/>
            <a:gdLst>
              <a:gd name="T0" fmla="*/ 0 w 494"/>
              <a:gd name="T1" fmla="*/ 16 h 424"/>
              <a:gd name="T2" fmla="*/ 228 w 494"/>
              <a:gd name="T3" fmla="*/ 16 h 424"/>
              <a:gd name="T4" fmla="*/ 408 w 494"/>
              <a:gd name="T5" fmla="*/ 16 h 424"/>
              <a:gd name="T6" fmla="*/ 480 w 494"/>
              <a:gd name="T7" fmla="*/ 112 h 424"/>
              <a:gd name="T8" fmla="*/ 492 w 494"/>
              <a:gd name="T9" fmla="*/ 424 h 424"/>
            </a:gdLst>
            <a:ahLst/>
            <a:cxnLst>
              <a:cxn ang="0">
                <a:pos x="T0" y="T1"/>
              </a:cxn>
              <a:cxn ang="0">
                <a:pos x="T2" y="T3"/>
              </a:cxn>
              <a:cxn ang="0">
                <a:pos x="T4" y="T5"/>
              </a:cxn>
              <a:cxn ang="0">
                <a:pos x="T6" y="T7"/>
              </a:cxn>
              <a:cxn ang="0">
                <a:pos x="T8" y="T9"/>
              </a:cxn>
            </a:cxnLst>
            <a:rect l="0" t="0" r="r" b="b"/>
            <a:pathLst>
              <a:path w="494" h="424">
                <a:moveTo>
                  <a:pt x="0" y="16"/>
                </a:moveTo>
                <a:cubicBezTo>
                  <a:pt x="38" y="16"/>
                  <a:pt x="160" y="16"/>
                  <a:pt x="228" y="16"/>
                </a:cubicBezTo>
                <a:cubicBezTo>
                  <a:pt x="296" y="16"/>
                  <a:pt x="366" y="0"/>
                  <a:pt x="408" y="16"/>
                </a:cubicBezTo>
                <a:cubicBezTo>
                  <a:pt x="450" y="32"/>
                  <a:pt x="466" y="44"/>
                  <a:pt x="480" y="112"/>
                </a:cubicBezTo>
                <a:cubicBezTo>
                  <a:pt x="494" y="180"/>
                  <a:pt x="490" y="359"/>
                  <a:pt x="492" y="424"/>
                </a:cubicBezTo>
              </a:path>
            </a:pathLst>
          </a:custGeom>
          <a:noFill/>
          <a:ln w="38100" cap="flat" cmpd="sng">
            <a:solidFill>
              <a:srgbClr val="FF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52" name="Text Box 44"/>
          <p:cNvSpPr txBox="1">
            <a:spLocks noChangeArrowheads="1"/>
          </p:cNvSpPr>
          <p:nvPr/>
        </p:nvSpPr>
        <p:spPr bwMode="auto">
          <a:xfrm>
            <a:off x="498475" y="5835650"/>
            <a:ext cx="4656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endParaRPr lang="zh-CN" altLang="zh-CN" sz="2800">
              <a:ea typeface="宋体" panose="02010600030101010101" pitchFamily="2" charset="-122"/>
            </a:endParaRPr>
          </a:p>
        </p:txBody>
      </p:sp>
      <p:sp>
        <p:nvSpPr>
          <p:cNvPr id="17453" name="Text Box 45"/>
          <p:cNvSpPr txBox="1">
            <a:spLocks noChangeArrowheads="1"/>
          </p:cNvSpPr>
          <p:nvPr/>
        </p:nvSpPr>
        <p:spPr bwMode="auto">
          <a:xfrm>
            <a:off x="1124948" y="1052512"/>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dirty="0">
                <a:solidFill>
                  <a:schemeClr val="accent2"/>
                </a:solidFill>
                <a:latin typeface="华文楷体" panose="02010600040101010101" pitchFamily="2" charset="-122"/>
                <a:ea typeface="华文楷体" panose="02010600040101010101" pitchFamily="2" charset="-122"/>
              </a:rPr>
              <a:t>叠加法</a:t>
            </a:r>
            <a:endParaRPr lang="zh-CN" altLang="zh-CN" sz="2400" dirty="0">
              <a:solidFill>
                <a:schemeClr val="accent2"/>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50"/>
                                        </p:tgtEl>
                                        <p:attrNameLst>
                                          <p:attrName>style.visibility</p:attrName>
                                        </p:attrNameLst>
                                      </p:cBhvr>
                                      <p:to>
                                        <p:strVal val="visible"/>
                                      </p:to>
                                    </p:set>
                                    <p:animEffect transition="in" filter="wipe(left)">
                                      <p:cBhvr>
                                        <p:cTn id="12" dur="500"/>
                                        <p:tgtEl>
                                          <p:spTgt spid="174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51"/>
                                        </p:tgtEl>
                                        <p:attrNameLst>
                                          <p:attrName>style.visibility</p:attrName>
                                        </p:attrNameLst>
                                      </p:cBhvr>
                                      <p:to>
                                        <p:strVal val="visible"/>
                                      </p:to>
                                    </p:set>
                                    <p:animEffect transition="in" filter="wipe(left)">
                                      <p:cBhvr>
                                        <p:cTn id="17" dur="500"/>
                                        <p:tgtEl>
                                          <p:spTgt spid="174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43"/>
                                        </p:tgtEl>
                                        <p:attrNameLst>
                                          <p:attrName>style.visibility</p:attrName>
                                        </p:attrNameLst>
                                      </p:cBhvr>
                                      <p:to>
                                        <p:strVal val="visible"/>
                                      </p:to>
                                    </p:set>
                                    <p:animEffect transition="in" filter="wipe(left)">
                                      <p:cBhvr>
                                        <p:cTn id="22" dur="500"/>
                                        <p:tgtEl>
                                          <p:spTgt spid="174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44"/>
                                        </p:tgtEl>
                                        <p:attrNameLst>
                                          <p:attrName>style.visibility</p:attrName>
                                        </p:attrNameLst>
                                      </p:cBhvr>
                                      <p:to>
                                        <p:strVal val="visible"/>
                                      </p:to>
                                    </p:set>
                                    <p:animEffect transition="in" filter="wipe(left)">
                                      <p:cBhvr>
                                        <p:cTn id="27" dur="500"/>
                                        <p:tgtEl>
                                          <p:spTgt spid="174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445"/>
                                        </p:tgtEl>
                                        <p:attrNameLst>
                                          <p:attrName>style.visibility</p:attrName>
                                        </p:attrNameLst>
                                      </p:cBhvr>
                                      <p:to>
                                        <p:strVal val="visible"/>
                                      </p:to>
                                    </p:set>
                                    <p:animEffect transition="in" filter="wipe(left)">
                                      <p:cBhvr>
                                        <p:cTn id="32" dur="500"/>
                                        <p:tgtEl>
                                          <p:spTgt spid="174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446"/>
                                        </p:tgtEl>
                                        <p:attrNameLst>
                                          <p:attrName>style.visibility</p:attrName>
                                        </p:attrNameLst>
                                      </p:cBhvr>
                                      <p:to>
                                        <p:strVal val="visible"/>
                                      </p:to>
                                    </p:set>
                                    <p:animEffect transition="in" filter="wipe(left)">
                                      <p:cBhvr>
                                        <p:cTn id="37" dur="500"/>
                                        <p:tgtEl>
                                          <p:spTgt spid="174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448">
                                            <p:txEl>
                                              <p:pRg st="0" end="0"/>
                                            </p:txEl>
                                          </p:spTgt>
                                        </p:tgtEl>
                                        <p:attrNameLst>
                                          <p:attrName>style.visibility</p:attrName>
                                        </p:attrNameLst>
                                      </p:cBhvr>
                                      <p:to>
                                        <p:strVal val="visible"/>
                                      </p:to>
                                    </p:set>
                                    <p:animEffect transition="in" filter="wipe(left)">
                                      <p:cBhvr>
                                        <p:cTn id="42" dur="500"/>
                                        <p:tgtEl>
                                          <p:spTgt spid="1744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447"/>
                                        </p:tgtEl>
                                        <p:attrNameLst>
                                          <p:attrName>style.visibility</p:attrName>
                                        </p:attrNameLst>
                                      </p:cBhvr>
                                      <p:to>
                                        <p:strVal val="visible"/>
                                      </p:to>
                                    </p:set>
                                    <p:animEffect transition="in" filter="wipe(left)">
                                      <p:cBhvr>
                                        <p:cTn id="47" dur="500"/>
                                        <p:tgtEl>
                                          <p:spTgt spid="17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6" grpId="0" animBg="1"/>
      <p:bldP spid="17448" grpId="0" animBg="1" autoUpdateAnimBg="0" build="p"/>
      <p:bldP spid="17450" grpId="0" animBg="1"/>
      <p:bldP spid="1745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p:txBody>
          <a:bodyPr/>
          <a:lstStyle/>
          <a:p>
            <a:fld id="{8B3E8B42-C3A2-4994-8641-AEA9AB6CC849}" type="slidenum">
              <a:rPr lang="zh-CN" altLang="zh-CN"/>
            </a:fld>
            <a:endParaRPr lang="zh-CN" altLang="zh-CN"/>
          </a:p>
        </p:txBody>
      </p:sp>
      <p:grpSp>
        <p:nvGrpSpPr>
          <p:cNvPr id="18434" name="Group 2"/>
          <p:cNvGrpSpPr/>
          <p:nvPr/>
        </p:nvGrpSpPr>
        <p:grpSpPr bwMode="auto">
          <a:xfrm>
            <a:off x="457200" y="0"/>
            <a:ext cx="5276850" cy="4762500"/>
            <a:chOff x="0" y="0"/>
            <a:chExt cx="3324" cy="3000"/>
          </a:xfrm>
        </p:grpSpPr>
        <p:sp>
          <p:nvSpPr>
            <p:cNvPr id="18435" name="Rectangle 3"/>
            <p:cNvSpPr>
              <a:spLocks noChangeArrowheads="1"/>
            </p:cNvSpPr>
            <p:nvPr/>
          </p:nvSpPr>
          <p:spPr bwMode="auto">
            <a:xfrm>
              <a:off x="1560" y="888"/>
              <a:ext cx="864" cy="1200"/>
            </a:xfrm>
            <a:prstGeom prst="rect">
              <a:avLst/>
            </a:prstGeom>
            <a:noFill/>
            <a:ln w="381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6" name="Line 4"/>
            <p:cNvSpPr>
              <a:spLocks noChangeShapeType="1"/>
            </p:cNvSpPr>
            <p:nvPr/>
          </p:nvSpPr>
          <p:spPr bwMode="auto">
            <a:xfrm>
              <a:off x="2423" y="1476"/>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7" name="Line 5"/>
            <p:cNvSpPr>
              <a:spLocks noChangeShapeType="1"/>
            </p:cNvSpPr>
            <p:nvPr/>
          </p:nvSpPr>
          <p:spPr bwMode="auto">
            <a:xfrm>
              <a:off x="527" y="1812"/>
              <a:ext cx="1032" cy="1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38" name="Line 6"/>
            <p:cNvSpPr>
              <a:spLocks noChangeShapeType="1"/>
            </p:cNvSpPr>
            <p:nvPr/>
          </p:nvSpPr>
          <p:spPr bwMode="auto">
            <a:xfrm>
              <a:off x="1139" y="1260"/>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39" name="Text Box 7"/>
            <p:cNvSpPr txBox="1">
              <a:spLocks noChangeArrowheads="1"/>
            </p:cNvSpPr>
            <p:nvPr/>
          </p:nvSpPr>
          <p:spPr bwMode="auto">
            <a:xfrm>
              <a:off x="1596" y="91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_</a:t>
              </a:r>
              <a:endParaRPr lang="zh-CN" altLang="zh-CN" sz="2800">
                <a:ea typeface="楷体" panose="02010609060101010101" pitchFamily="49" charset="-122"/>
              </a:endParaRPr>
            </a:p>
          </p:txBody>
        </p:sp>
        <p:sp>
          <p:nvSpPr>
            <p:cNvPr id="18440" name="Text Box 8"/>
            <p:cNvSpPr txBox="1">
              <a:spLocks noChangeArrowheads="1"/>
            </p:cNvSpPr>
            <p:nvPr/>
          </p:nvSpPr>
          <p:spPr bwMode="auto">
            <a:xfrm>
              <a:off x="1596" y="157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8441" name="Text Box 9"/>
            <p:cNvSpPr txBox="1">
              <a:spLocks noChangeArrowheads="1"/>
            </p:cNvSpPr>
            <p:nvPr/>
          </p:nvSpPr>
          <p:spPr bwMode="auto">
            <a:xfrm rot="5400000">
              <a:off x="1732" y="964"/>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sym typeface="Symbol" panose="05050102010706020507" pitchFamily="18" charset="2"/>
                </a:rPr>
                <a:t></a:t>
              </a:r>
              <a:endParaRPr lang="zh-CN" altLang="zh-CN" sz="2800">
                <a:ea typeface="楷体" panose="02010609060101010101" pitchFamily="49" charset="-122"/>
              </a:endParaRPr>
            </a:p>
          </p:txBody>
        </p:sp>
        <p:sp>
          <p:nvSpPr>
            <p:cNvPr id="18442" name="Text Box 10"/>
            <p:cNvSpPr txBox="1">
              <a:spLocks noChangeArrowheads="1"/>
            </p:cNvSpPr>
            <p:nvPr/>
          </p:nvSpPr>
          <p:spPr bwMode="auto">
            <a:xfrm>
              <a:off x="2112" y="1272"/>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8443" name="Oval 11"/>
            <p:cNvSpPr>
              <a:spLocks noChangeArrowheads="1"/>
            </p:cNvSpPr>
            <p:nvPr/>
          </p:nvSpPr>
          <p:spPr bwMode="auto">
            <a:xfrm>
              <a:off x="2856" y="1428"/>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4" name="Text Box 12"/>
            <p:cNvSpPr txBox="1">
              <a:spLocks noChangeArrowheads="1"/>
            </p:cNvSpPr>
            <p:nvPr/>
          </p:nvSpPr>
          <p:spPr bwMode="auto">
            <a:xfrm>
              <a:off x="1992" y="876"/>
              <a:ext cx="7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_GB2312" pitchFamily="49" charset="-122"/>
                  <a:sym typeface="Symbol" panose="05050102010706020507" pitchFamily="18" charset="2"/>
                </a:rPr>
                <a:t></a:t>
              </a:r>
              <a:endParaRPr lang="zh-CN" altLang="zh-CN" sz="2800">
                <a:ea typeface="楷体_GB2312" pitchFamily="49" charset="-122"/>
              </a:endParaRPr>
            </a:p>
          </p:txBody>
        </p:sp>
        <p:sp>
          <p:nvSpPr>
            <p:cNvPr id="18445" name="Line 13"/>
            <p:cNvSpPr>
              <a:spLocks noChangeShapeType="1"/>
            </p:cNvSpPr>
            <p:nvPr/>
          </p:nvSpPr>
          <p:spPr bwMode="auto">
            <a:xfrm>
              <a:off x="1284" y="528"/>
              <a:ext cx="13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6" name="Line 14"/>
            <p:cNvSpPr>
              <a:spLocks noChangeShapeType="1"/>
            </p:cNvSpPr>
            <p:nvPr/>
          </p:nvSpPr>
          <p:spPr bwMode="auto">
            <a:xfrm flipH="1">
              <a:off x="2664" y="528"/>
              <a:ext cx="0" cy="96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7" name="Rectangle 15"/>
            <p:cNvSpPr>
              <a:spLocks noChangeArrowheads="1"/>
            </p:cNvSpPr>
            <p:nvPr/>
          </p:nvSpPr>
          <p:spPr bwMode="auto">
            <a:xfrm>
              <a:off x="1764" y="432"/>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8" name="Line 16"/>
            <p:cNvSpPr>
              <a:spLocks noChangeShapeType="1"/>
            </p:cNvSpPr>
            <p:nvPr/>
          </p:nvSpPr>
          <p:spPr bwMode="auto">
            <a:xfrm>
              <a:off x="1296" y="528"/>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49" name="Line 17"/>
            <p:cNvSpPr>
              <a:spLocks noChangeShapeType="1"/>
            </p:cNvSpPr>
            <p:nvPr/>
          </p:nvSpPr>
          <p:spPr bwMode="auto">
            <a:xfrm>
              <a:off x="522" y="1260"/>
              <a:ext cx="75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0" name="Rectangle 18"/>
            <p:cNvSpPr>
              <a:spLocks noChangeArrowheads="1"/>
            </p:cNvSpPr>
            <p:nvPr/>
          </p:nvSpPr>
          <p:spPr bwMode="auto">
            <a:xfrm>
              <a:off x="654" y="1176"/>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1" name="Oval 19"/>
            <p:cNvSpPr>
              <a:spLocks noChangeArrowheads="1"/>
            </p:cNvSpPr>
            <p:nvPr/>
          </p:nvSpPr>
          <p:spPr bwMode="auto">
            <a:xfrm>
              <a:off x="1260" y="1212"/>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2" name="Oval 20"/>
            <p:cNvSpPr>
              <a:spLocks noChangeArrowheads="1"/>
            </p:cNvSpPr>
            <p:nvPr/>
          </p:nvSpPr>
          <p:spPr bwMode="auto">
            <a:xfrm>
              <a:off x="2628" y="1428"/>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3" name="Text Box 21"/>
            <p:cNvSpPr txBox="1">
              <a:spLocks noChangeArrowheads="1"/>
            </p:cNvSpPr>
            <p:nvPr/>
          </p:nvSpPr>
          <p:spPr bwMode="auto">
            <a:xfrm>
              <a:off x="2064" y="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2</a:t>
              </a:r>
              <a:endParaRPr lang="zh-CN" altLang="zh-CN" sz="2800">
                <a:ea typeface="楷体_GB2312" pitchFamily="49" charset="-122"/>
              </a:endParaRPr>
            </a:p>
          </p:txBody>
        </p:sp>
        <p:sp>
          <p:nvSpPr>
            <p:cNvPr id="18454" name="Text Box 22"/>
            <p:cNvSpPr txBox="1">
              <a:spLocks noChangeArrowheads="1"/>
            </p:cNvSpPr>
            <p:nvPr/>
          </p:nvSpPr>
          <p:spPr bwMode="auto">
            <a:xfrm>
              <a:off x="600" y="1332"/>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1</a:t>
              </a:r>
              <a:endParaRPr lang="zh-CN" altLang="zh-CN" sz="2800">
                <a:ea typeface="楷体_GB2312" pitchFamily="49" charset="-122"/>
              </a:endParaRPr>
            </a:p>
          </p:txBody>
        </p:sp>
        <p:sp>
          <p:nvSpPr>
            <p:cNvPr id="18455" name="Rectangle 23"/>
            <p:cNvSpPr>
              <a:spLocks noChangeArrowheads="1"/>
            </p:cNvSpPr>
            <p:nvPr/>
          </p:nvSpPr>
          <p:spPr bwMode="auto">
            <a:xfrm>
              <a:off x="660" y="1740"/>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56" name="Text Box 24"/>
            <p:cNvSpPr txBox="1">
              <a:spLocks noChangeArrowheads="1"/>
            </p:cNvSpPr>
            <p:nvPr/>
          </p:nvSpPr>
          <p:spPr bwMode="auto">
            <a:xfrm>
              <a:off x="588" y="1944"/>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1</a:t>
              </a:r>
              <a:endParaRPr lang="zh-CN" altLang="zh-CN" sz="2800">
                <a:ea typeface="楷体_GB2312" pitchFamily="49" charset="-122"/>
              </a:endParaRPr>
            </a:p>
          </p:txBody>
        </p:sp>
        <p:sp>
          <p:nvSpPr>
            <p:cNvPr id="18457" name="Text Box 25"/>
            <p:cNvSpPr txBox="1">
              <a:spLocks noChangeArrowheads="1"/>
            </p:cNvSpPr>
            <p:nvPr/>
          </p:nvSpPr>
          <p:spPr bwMode="auto">
            <a:xfrm>
              <a:off x="12" y="1560"/>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2</a:t>
              </a:r>
              <a:endParaRPr lang="zh-CN" altLang="zh-CN" sz="2800">
                <a:ea typeface="楷体_GB2312" pitchFamily="49" charset="-122"/>
              </a:endParaRPr>
            </a:p>
          </p:txBody>
        </p:sp>
        <p:sp>
          <p:nvSpPr>
            <p:cNvPr id="18458" name="Text Box 26"/>
            <p:cNvSpPr txBox="1">
              <a:spLocks noChangeArrowheads="1"/>
            </p:cNvSpPr>
            <p:nvPr/>
          </p:nvSpPr>
          <p:spPr bwMode="auto">
            <a:xfrm>
              <a:off x="2808" y="996"/>
              <a:ext cx="5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o</a:t>
              </a:r>
              <a:endParaRPr lang="zh-CN" altLang="zh-CN" sz="2800">
                <a:ea typeface="楷体_GB2312" pitchFamily="49" charset="-122"/>
              </a:endParaRPr>
            </a:p>
          </p:txBody>
        </p:sp>
        <p:sp>
          <p:nvSpPr>
            <p:cNvPr id="18459" name="Oval 27"/>
            <p:cNvSpPr>
              <a:spLocks noChangeArrowheads="1"/>
            </p:cNvSpPr>
            <p:nvPr/>
          </p:nvSpPr>
          <p:spPr bwMode="auto">
            <a:xfrm>
              <a:off x="444" y="1776"/>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0" name="Oval 28"/>
            <p:cNvSpPr>
              <a:spLocks noChangeArrowheads="1"/>
            </p:cNvSpPr>
            <p:nvPr/>
          </p:nvSpPr>
          <p:spPr bwMode="auto">
            <a:xfrm>
              <a:off x="432" y="1224"/>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1" name="Line 29"/>
            <p:cNvSpPr>
              <a:spLocks noChangeShapeType="1"/>
            </p:cNvSpPr>
            <p:nvPr/>
          </p:nvSpPr>
          <p:spPr bwMode="auto">
            <a:xfrm>
              <a:off x="1308" y="1812"/>
              <a:ext cx="0" cy="118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62" name="Oval 30"/>
            <p:cNvSpPr>
              <a:spLocks noChangeArrowheads="1"/>
            </p:cNvSpPr>
            <p:nvPr/>
          </p:nvSpPr>
          <p:spPr bwMode="auto">
            <a:xfrm>
              <a:off x="1272" y="1776"/>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3" name="Rectangle 31"/>
            <p:cNvSpPr>
              <a:spLocks noChangeArrowheads="1"/>
            </p:cNvSpPr>
            <p:nvPr/>
          </p:nvSpPr>
          <p:spPr bwMode="auto">
            <a:xfrm rot="5400000">
              <a:off x="1068" y="2304"/>
              <a:ext cx="480" cy="168"/>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4" name="Line 32"/>
            <p:cNvSpPr>
              <a:spLocks noChangeShapeType="1"/>
            </p:cNvSpPr>
            <p:nvPr/>
          </p:nvSpPr>
          <p:spPr bwMode="auto">
            <a:xfrm>
              <a:off x="1176" y="2988"/>
              <a:ext cx="264"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65" name="Text Box 33"/>
            <p:cNvSpPr txBox="1">
              <a:spLocks noChangeArrowheads="1"/>
            </p:cNvSpPr>
            <p:nvPr/>
          </p:nvSpPr>
          <p:spPr bwMode="auto">
            <a:xfrm>
              <a:off x="1416" y="2196"/>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2</a:t>
              </a:r>
              <a:endParaRPr lang="zh-CN" altLang="zh-CN" sz="2800">
                <a:ea typeface="楷体_GB2312" pitchFamily="49" charset="-122"/>
              </a:endParaRPr>
            </a:p>
          </p:txBody>
        </p:sp>
        <p:sp>
          <p:nvSpPr>
            <p:cNvPr id="18466" name="Text Box 34"/>
            <p:cNvSpPr txBox="1">
              <a:spLocks noChangeArrowheads="1"/>
            </p:cNvSpPr>
            <p:nvPr/>
          </p:nvSpPr>
          <p:spPr bwMode="auto">
            <a:xfrm>
              <a:off x="0" y="1003"/>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1</a:t>
              </a:r>
              <a:endParaRPr lang="zh-CN" altLang="zh-CN" sz="2800">
                <a:ea typeface="楷体_GB2312" pitchFamily="49" charset="-122"/>
              </a:endParaRPr>
            </a:p>
          </p:txBody>
        </p:sp>
      </p:grpSp>
      <p:sp>
        <p:nvSpPr>
          <p:cNvPr id="18467" name="Text Box 35"/>
          <p:cNvSpPr txBox="1">
            <a:spLocks noChangeArrowheads="1"/>
          </p:cNvSpPr>
          <p:nvPr/>
        </p:nvSpPr>
        <p:spPr bwMode="auto">
          <a:xfrm>
            <a:off x="1028700" y="5124450"/>
            <a:ext cx="7124700" cy="984250"/>
          </a:xfrm>
          <a:prstGeom prst="rect">
            <a:avLst/>
          </a:prstGeom>
          <a:noFill/>
          <a:ln w="38100" cmpd="sng">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dirty="0">
                <a:latin typeface="华文楷体" panose="02010600040101010101" pitchFamily="2" charset="-122"/>
                <a:ea typeface="华文楷体" panose="02010600040101010101" pitchFamily="2" charset="-122"/>
              </a:rPr>
              <a:t>差动放大器放大了两个信号的差，可实现减法运算。</a:t>
            </a:r>
            <a:endParaRPr lang="zh-CN" altLang="zh-CN" sz="2800" dirty="0">
              <a:latin typeface="华文楷体" panose="02010600040101010101" pitchFamily="2" charset="-122"/>
              <a:ea typeface="华文楷体" panose="02010600040101010101" pitchFamily="2" charset="-122"/>
            </a:endParaRPr>
          </a:p>
        </p:txBody>
      </p:sp>
      <p:sp>
        <p:nvSpPr>
          <p:cNvPr id="18468" name="Text Box 36"/>
          <p:cNvSpPr txBox="1">
            <a:spLocks noChangeArrowheads="1"/>
          </p:cNvSpPr>
          <p:nvPr/>
        </p:nvSpPr>
        <p:spPr bwMode="auto">
          <a:xfrm>
            <a:off x="4448175" y="2667000"/>
            <a:ext cx="484822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dirty="0">
                <a:solidFill>
                  <a:schemeClr val="accent2"/>
                </a:solidFill>
                <a:latin typeface="华文楷体" panose="02010600040101010101" pitchFamily="2" charset="-122"/>
                <a:ea typeface="华文楷体" panose="02010600040101010101" pitchFamily="2" charset="-122"/>
              </a:rPr>
              <a:t>该电路的特点是：</a:t>
            </a:r>
            <a:endParaRPr lang="zh-CN" altLang="zh-CN" sz="2800" dirty="0">
              <a:solidFill>
                <a:schemeClr val="accent2"/>
              </a:solidFill>
              <a:latin typeface="华文楷体" panose="02010600040101010101" pitchFamily="2" charset="-122"/>
              <a:ea typeface="华文楷体" panose="02010600040101010101" pitchFamily="2" charset="-122"/>
            </a:endParaRPr>
          </a:p>
          <a:p>
            <a:pPr algn="l"/>
            <a:r>
              <a:rPr lang="zh-CN" altLang="zh-CN" sz="2800" dirty="0">
                <a:solidFill>
                  <a:schemeClr val="accent2"/>
                </a:solidFill>
                <a:latin typeface="华文楷体" panose="02010600040101010101" pitchFamily="2" charset="-122"/>
                <a:ea typeface="华文楷体" panose="02010600040101010101" pitchFamily="2" charset="-122"/>
              </a:rPr>
              <a:t>由于采用双端差动输入，</a:t>
            </a:r>
            <a:endParaRPr lang="zh-CN" altLang="zh-CN" sz="2800" dirty="0">
              <a:solidFill>
                <a:schemeClr val="accent2"/>
              </a:solidFill>
              <a:latin typeface="华文楷体" panose="02010600040101010101" pitchFamily="2" charset="-122"/>
              <a:ea typeface="华文楷体" panose="02010600040101010101" pitchFamily="2" charset="-122"/>
            </a:endParaRPr>
          </a:p>
          <a:p>
            <a:pPr algn="l"/>
            <a:r>
              <a:rPr lang="zh-CN" altLang="zh-CN" sz="2800" dirty="0">
                <a:solidFill>
                  <a:schemeClr val="accent2"/>
                </a:solidFill>
                <a:latin typeface="华文楷体" panose="02010600040101010101" pitchFamily="2" charset="-122"/>
                <a:ea typeface="华文楷体" panose="02010600040101010101" pitchFamily="2" charset="-122"/>
              </a:rPr>
              <a:t>故具有高共模抑制比；</a:t>
            </a:r>
            <a:endParaRPr lang="zh-CN" altLang="zh-CN" sz="2800" dirty="0">
              <a:solidFill>
                <a:schemeClr val="accent2"/>
              </a:solidFill>
              <a:latin typeface="华文楷体" panose="02010600040101010101" pitchFamily="2" charset="-122"/>
              <a:ea typeface="华文楷体" panose="02010600040101010101" pitchFamily="2" charset="-122"/>
            </a:endParaRPr>
          </a:p>
          <a:p>
            <a:pPr algn="l"/>
            <a:r>
              <a:rPr lang="zh-CN" altLang="zh-CN" sz="2800" dirty="0">
                <a:solidFill>
                  <a:schemeClr val="accent2"/>
                </a:solidFill>
                <a:latin typeface="华文楷体" panose="02010600040101010101" pitchFamily="2" charset="-122"/>
                <a:ea typeface="华文楷体" panose="02010600040101010101" pitchFamily="2" charset="-122"/>
              </a:rPr>
              <a:t>但是由于有并联负反馈存在，</a:t>
            </a:r>
            <a:endParaRPr lang="zh-CN" altLang="zh-CN" sz="2800" dirty="0">
              <a:solidFill>
                <a:schemeClr val="accent2"/>
              </a:solidFill>
              <a:latin typeface="华文楷体" panose="02010600040101010101" pitchFamily="2" charset="-122"/>
              <a:ea typeface="华文楷体" panose="02010600040101010101" pitchFamily="2" charset="-122"/>
            </a:endParaRPr>
          </a:p>
          <a:p>
            <a:pPr algn="l"/>
            <a:r>
              <a:rPr lang="zh-CN" altLang="zh-CN" sz="2800" dirty="0">
                <a:solidFill>
                  <a:schemeClr val="accent2"/>
                </a:solidFill>
                <a:latin typeface="华文楷体" panose="02010600040101010101" pitchFamily="2" charset="-122"/>
                <a:ea typeface="华文楷体" panose="02010600040101010101" pitchFamily="2" charset="-122"/>
              </a:rPr>
              <a:t>故它的输入电阻不高。</a:t>
            </a:r>
            <a:endParaRPr lang="zh-CN" altLang="zh-CN" sz="2800" dirty="0">
              <a:solidFill>
                <a:schemeClr val="accent2"/>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67"/>
                                        </p:tgtEl>
                                        <p:attrNameLst>
                                          <p:attrName>style.visibility</p:attrName>
                                        </p:attrNameLst>
                                      </p:cBhvr>
                                      <p:to>
                                        <p:strVal val="visible"/>
                                      </p:to>
                                    </p:set>
                                    <p:animEffect transition="in" filter="wipe(up)">
                                      <p:cBhvr>
                                        <p:cTn id="7" dur="500"/>
                                        <p:tgtEl>
                                          <p:spTgt spid="184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468"/>
                                        </p:tgtEl>
                                        <p:attrNameLst>
                                          <p:attrName>style.visibility</p:attrName>
                                        </p:attrNameLst>
                                      </p:cBhvr>
                                      <p:to>
                                        <p:strVal val="visible"/>
                                      </p:to>
                                    </p:set>
                                    <p:anim calcmode="lin" valueType="num">
                                      <p:cBhvr additive="base">
                                        <p:cTn id="12" dur="500" fill="hold"/>
                                        <p:tgtEl>
                                          <p:spTgt spid="18468"/>
                                        </p:tgtEl>
                                        <p:attrNameLst>
                                          <p:attrName>ppt_x</p:attrName>
                                        </p:attrNameLst>
                                      </p:cBhvr>
                                      <p:tavLst>
                                        <p:tav tm="0">
                                          <p:val>
                                            <p:strVal val="#ppt_x"/>
                                          </p:val>
                                        </p:tav>
                                        <p:tav tm="100000">
                                          <p:val>
                                            <p:strVal val="#ppt_x"/>
                                          </p:val>
                                        </p:tav>
                                      </p:tavLst>
                                    </p:anim>
                                    <p:anim calcmode="lin" valueType="num">
                                      <p:cBhvr additive="base">
                                        <p:cTn id="13" dur="500" fill="hold"/>
                                        <p:tgtEl>
                                          <p:spTgt spid="18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7" grpId="0" animBg="1" autoUpdateAnimBg="0"/>
      <p:bldP spid="18468"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灯片编号占位符 3"/>
          <p:cNvSpPr>
            <a:spLocks noGrp="1"/>
          </p:cNvSpPr>
          <p:nvPr>
            <p:ph type="sldNum" sz="quarter" idx="12"/>
          </p:nvPr>
        </p:nvSpPr>
        <p:spPr/>
        <p:txBody>
          <a:bodyPr/>
          <a:lstStyle/>
          <a:p>
            <a:fld id="{2A6F0B51-37DC-49F2-BE24-1A49F8E90AFD}" type="slidenum">
              <a:rPr lang="zh-CN" altLang="zh-CN"/>
            </a:fld>
            <a:endParaRPr lang="zh-CN" altLang="zh-CN"/>
          </a:p>
        </p:txBody>
      </p:sp>
      <p:sp>
        <p:nvSpPr>
          <p:cNvPr id="19458" name="Text Box 2"/>
          <p:cNvSpPr txBox="1">
            <a:spLocks noChangeArrowheads="1"/>
          </p:cNvSpPr>
          <p:nvPr/>
        </p:nvSpPr>
        <p:spPr bwMode="auto">
          <a:xfrm>
            <a:off x="814388" y="5670550"/>
            <a:ext cx="71993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dirty="0">
                <a:latin typeface="华文楷体" panose="02010600040101010101" pitchFamily="2" charset="-122"/>
                <a:ea typeface="华文楷体" panose="02010600040101010101" pitchFamily="2" charset="-122"/>
              </a:rPr>
              <a:t>实际应用时可适当增加或减少输入端的个数，以适应不同的需要。</a:t>
            </a:r>
            <a:endParaRPr lang="zh-CN" altLang="zh-CN" sz="2800" dirty="0">
              <a:latin typeface="华文楷体" panose="02010600040101010101" pitchFamily="2" charset="-122"/>
              <a:ea typeface="华文楷体" panose="02010600040101010101" pitchFamily="2" charset="-122"/>
            </a:endParaRPr>
          </a:p>
        </p:txBody>
      </p:sp>
      <p:grpSp>
        <p:nvGrpSpPr>
          <p:cNvPr id="19459" name="Group 3"/>
          <p:cNvGrpSpPr/>
          <p:nvPr/>
        </p:nvGrpSpPr>
        <p:grpSpPr bwMode="auto">
          <a:xfrm>
            <a:off x="2020888" y="1025525"/>
            <a:ext cx="5238750" cy="4037013"/>
            <a:chOff x="0" y="0"/>
            <a:chExt cx="3300" cy="2543"/>
          </a:xfrm>
        </p:grpSpPr>
        <p:sp>
          <p:nvSpPr>
            <p:cNvPr id="19460" name="Text Box 4"/>
            <p:cNvSpPr txBox="1">
              <a:spLocks noChangeArrowheads="1"/>
            </p:cNvSpPr>
            <p:nvPr/>
          </p:nvSpPr>
          <p:spPr bwMode="auto">
            <a:xfrm>
              <a:off x="588" y="752"/>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2</a:t>
              </a:r>
              <a:endParaRPr lang="zh-CN" altLang="zh-CN" sz="2800">
                <a:ea typeface="楷体_GB2312" pitchFamily="49" charset="-122"/>
              </a:endParaRPr>
            </a:p>
          </p:txBody>
        </p:sp>
        <p:sp>
          <p:nvSpPr>
            <p:cNvPr id="19461" name="Rectangle 5"/>
            <p:cNvSpPr>
              <a:spLocks noChangeArrowheads="1"/>
            </p:cNvSpPr>
            <p:nvPr/>
          </p:nvSpPr>
          <p:spPr bwMode="auto">
            <a:xfrm>
              <a:off x="1536" y="836"/>
              <a:ext cx="864" cy="1200"/>
            </a:xfrm>
            <a:prstGeom prst="rect">
              <a:avLst/>
            </a:prstGeom>
            <a:noFill/>
            <a:ln w="381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62" name="Line 6"/>
            <p:cNvSpPr>
              <a:spLocks noChangeShapeType="1"/>
            </p:cNvSpPr>
            <p:nvPr/>
          </p:nvSpPr>
          <p:spPr bwMode="auto">
            <a:xfrm>
              <a:off x="2399" y="1424"/>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63" name="Line 7"/>
            <p:cNvSpPr>
              <a:spLocks noChangeShapeType="1"/>
            </p:cNvSpPr>
            <p:nvPr/>
          </p:nvSpPr>
          <p:spPr bwMode="auto">
            <a:xfrm>
              <a:off x="455" y="464"/>
              <a:ext cx="1032" cy="12"/>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64" name="Line 8"/>
            <p:cNvSpPr>
              <a:spLocks noChangeShapeType="1"/>
            </p:cNvSpPr>
            <p:nvPr/>
          </p:nvSpPr>
          <p:spPr bwMode="auto">
            <a:xfrm>
              <a:off x="1115" y="1208"/>
              <a:ext cx="43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65" name="Text Box 9"/>
            <p:cNvSpPr txBox="1">
              <a:spLocks noChangeArrowheads="1"/>
            </p:cNvSpPr>
            <p:nvPr/>
          </p:nvSpPr>
          <p:spPr bwMode="auto">
            <a:xfrm>
              <a:off x="1572" y="860"/>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_</a:t>
              </a:r>
              <a:endParaRPr lang="zh-CN" altLang="zh-CN" sz="2800">
                <a:ea typeface="楷体" panose="02010609060101010101" pitchFamily="49" charset="-122"/>
              </a:endParaRPr>
            </a:p>
          </p:txBody>
        </p:sp>
        <p:sp>
          <p:nvSpPr>
            <p:cNvPr id="19466" name="Text Box 10"/>
            <p:cNvSpPr txBox="1">
              <a:spLocks noChangeArrowheads="1"/>
            </p:cNvSpPr>
            <p:nvPr/>
          </p:nvSpPr>
          <p:spPr bwMode="auto">
            <a:xfrm>
              <a:off x="1572" y="1520"/>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9467" name="Text Box 11"/>
            <p:cNvSpPr txBox="1">
              <a:spLocks noChangeArrowheads="1"/>
            </p:cNvSpPr>
            <p:nvPr/>
          </p:nvSpPr>
          <p:spPr bwMode="auto">
            <a:xfrm>
              <a:off x="2088" y="1220"/>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 panose="02010609060101010101" pitchFamily="49" charset="-122"/>
                </a:rPr>
                <a:t>+</a:t>
              </a:r>
              <a:endParaRPr lang="zh-CN" altLang="zh-CN" sz="2800">
                <a:ea typeface="楷体" panose="02010609060101010101" pitchFamily="49" charset="-122"/>
              </a:endParaRPr>
            </a:p>
          </p:txBody>
        </p:sp>
        <p:sp>
          <p:nvSpPr>
            <p:cNvPr id="19468" name="Oval 12"/>
            <p:cNvSpPr>
              <a:spLocks noChangeArrowheads="1"/>
            </p:cNvSpPr>
            <p:nvPr/>
          </p:nvSpPr>
          <p:spPr bwMode="auto">
            <a:xfrm>
              <a:off x="2832" y="1376"/>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69" name="Text Box 13"/>
            <p:cNvSpPr txBox="1">
              <a:spLocks noChangeArrowheads="1"/>
            </p:cNvSpPr>
            <p:nvPr/>
          </p:nvSpPr>
          <p:spPr bwMode="auto">
            <a:xfrm>
              <a:off x="1968" y="824"/>
              <a:ext cx="7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a:ea typeface="楷体_GB2312" pitchFamily="49" charset="-122"/>
                  <a:sym typeface="Symbol" panose="05050102010706020507" pitchFamily="18" charset="2"/>
                </a:rPr>
                <a:t></a:t>
              </a:r>
              <a:endParaRPr lang="zh-CN" altLang="zh-CN" sz="2800">
                <a:ea typeface="楷体_GB2312" pitchFamily="49" charset="-122"/>
              </a:endParaRPr>
            </a:p>
          </p:txBody>
        </p:sp>
        <p:sp>
          <p:nvSpPr>
            <p:cNvPr id="19470" name="Line 14"/>
            <p:cNvSpPr>
              <a:spLocks noChangeShapeType="1"/>
            </p:cNvSpPr>
            <p:nvPr/>
          </p:nvSpPr>
          <p:spPr bwMode="auto">
            <a:xfrm>
              <a:off x="1260" y="476"/>
              <a:ext cx="1392"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71" name="Line 15"/>
            <p:cNvSpPr>
              <a:spLocks noChangeShapeType="1"/>
            </p:cNvSpPr>
            <p:nvPr/>
          </p:nvSpPr>
          <p:spPr bwMode="auto">
            <a:xfrm flipH="1">
              <a:off x="2640" y="476"/>
              <a:ext cx="0" cy="96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72" name="Line 16"/>
            <p:cNvSpPr>
              <a:spLocks noChangeShapeType="1"/>
            </p:cNvSpPr>
            <p:nvPr/>
          </p:nvSpPr>
          <p:spPr bwMode="auto">
            <a:xfrm>
              <a:off x="1182" y="476"/>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73" name="Line 17"/>
            <p:cNvSpPr>
              <a:spLocks noChangeShapeType="1"/>
            </p:cNvSpPr>
            <p:nvPr/>
          </p:nvSpPr>
          <p:spPr bwMode="auto">
            <a:xfrm>
              <a:off x="498" y="1208"/>
              <a:ext cx="750"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74" name="Rectangle 18"/>
            <p:cNvSpPr>
              <a:spLocks noChangeArrowheads="1"/>
            </p:cNvSpPr>
            <p:nvPr/>
          </p:nvSpPr>
          <p:spPr bwMode="auto">
            <a:xfrm>
              <a:off x="635" y="1156"/>
              <a:ext cx="323" cy="115"/>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75" name="Oval 19"/>
            <p:cNvSpPr>
              <a:spLocks noChangeArrowheads="1"/>
            </p:cNvSpPr>
            <p:nvPr/>
          </p:nvSpPr>
          <p:spPr bwMode="auto">
            <a:xfrm>
              <a:off x="1146" y="1160"/>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76" name="Oval 20"/>
            <p:cNvSpPr>
              <a:spLocks noChangeArrowheads="1"/>
            </p:cNvSpPr>
            <p:nvPr/>
          </p:nvSpPr>
          <p:spPr bwMode="auto">
            <a:xfrm>
              <a:off x="2604" y="1376"/>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77" name="Text Box 21"/>
            <p:cNvSpPr txBox="1">
              <a:spLocks noChangeArrowheads="1"/>
            </p:cNvSpPr>
            <p:nvPr/>
          </p:nvSpPr>
          <p:spPr bwMode="auto">
            <a:xfrm>
              <a:off x="2040" y="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5</a:t>
              </a:r>
              <a:endParaRPr lang="zh-CN" altLang="zh-CN" sz="2800">
                <a:ea typeface="楷体_GB2312" pitchFamily="49" charset="-122"/>
              </a:endParaRPr>
            </a:p>
          </p:txBody>
        </p:sp>
        <p:sp>
          <p:nvSpPr>
            <p:cNvPr id="19478" name="Text Box 22"/>
            <p:cNvSpPr txBox="1">
              <a:spLocks noChangeArrowheads="1"/>
            </p:cNvSpPr>
            <p:nvPr/>
          </p:nvSpPr>
          <p:spPr bwMode="auto">
            <a:xfrm>
              <a:off x="588" y="2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1</a:t>
              </a:r>
              <a:endParaRPr lang="zh-CN" altLang="zh-CN" sz="2800">
                <a:ea typeface="楷体_GB2312" pitchFamily="49" charset="-122"/>
              </a:endParaRPr>
            </a:p>
          </p:txBody>
        </p:sp>
        <p:sp>
          <p:nvSpPr>
            <p:cNvPr id="19479" name="Text Box 23"/>
            <p:cNvSpPr txBox="1">
              <a:spLocks noChangeArrowheads="1"/>
            </p:cNvSpPr>
            <p:nvPr/>
          </p:nvSpPr>
          <p:spPr bwMode="auto">
            <a:xfrm>
              <a:off x="0" y="944"/>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2</a:t>
              </a:r>
              <a:endParaRPr lang="zh-CN" altLang="zh-CN" sz="2800">
                <a:ea typeface="楷体_GB2312" pitchFamily="49" charset="-122"/>
              </a:endParaRPr>
            </a:p>
          </p:txBody>
        </p:sp>
        <p:sp>
          <p:nvSpPr>
            <p:cNvPr id="19480" name="Text Box 24"/>
            <p:cNvSpPr txBox="1">
              <a:spLocks noChangeArrowheads="1"/>
            </p:cNvSpPr>
            <p:nvPr/>
          </p:nvSpPr>
          <p:spPr bwMode="auto">
            <a:xfrm>
              <a:off x="2784" y="944"/>
              <a:ext cx="5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o</a:t>
              </a:r>
              <a:endParaRPr lang="zh-CN" altLang="zh-CN" sz="2800">
                <a:ea typeface="楷体_GB2312" pitchFamily="49" charset="-122"/>
              </a:endParaRPr>
            </a:p>
          </p:txBody>
        </p:sp>
        <p:sp>
          <p:nvSpPr>
            <p:cNvPr id="19481" name="Oval 25"/>
            <p:cNvSpPr>
              <a:spLocks noChangeArrowheads="1"/>
            </p:cNvSpPr>
            <p:nvPr/>
          </p:nvSpPr>
          <p:spPr bwMode="auto">
            <a:xfrm>
              <a:off x="396" y="440"/>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82" name="Oval 26"/>
            <p:cNvSpPr>
              <a:spLocks noChangeArrowheads="1"/>
            </p:cNvSpPr>
            <p:nvPr/>
          </p:nvSpPr>
          <p:spPr bwMode="auto">
            <a:xfrm>
              <a:off x="408" y="1172"/>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83" name="Oval 27"/>
            <p:cNvSpPr>
              <a:spLocks noChangeArrowheads="1"/>
            </p:cNvSpPr>
            <p:nvPr/>
          </p:nvSpPr>
          <p:spPr bwMode="auto">
            <a:xfrm>
              <a:off x="1146" y="428"/>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84" name="Text Box 28"/>
            <p:cNvSpPr txBox="1">
              <a:spLocks noChangeArrowheads="1"/>
            </p:cNvSpPr>
            <p:nvPr/>
          </p:nvSpPr>
          <p:spPr bwMode="auto">
            <a:xfrm>
              <a:off x="0" y="255"/>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1</a:t>
              </a:r>
              <a:endParaRPr lang="zh-CN" altLang="zh-CN" sz="2800">
                <a:ea typeface="楷体_GB2312" pitchFamily="49" charset="-122"/>
              </a:endParaRPr>
            </a:p>
          </p:txBody>
        </p:sp>
        <p:sp>
          <p:nvSpPr>
            <p:cNvPr id="19485" name="Line 29"/>
            <p:cNvSpPr>
              <a:spLocks noChangeShapeType="1"/>
            </p:cNvSpPr>
            <p:nvPr/>
          </p:nvSpPr>
          <p:spPr bwMode="auto">
            <a:xfrm>
              <a:off x="455" y="1760"/>
              <a:ext cx="1081"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86" name="AutoShape 30"/>
            <p:cNvSpPr>
              <a:spLocks noChangeArrowheads="1"/>
            </p:cNvSpPr>
            <p:nvPr/>
          </p:nvSpPr>
          <p:spPr bwMode="auto">
            <a:xfrm rot="5400000">
              <a:off x="1799" y="949"/>
              <a:ext cx="146" cy="162"/>
            </a:xfrm>
            <a:prstGeom prst="triangle">
              <a:avLst>
                <a:gd name="adj" fmla="val 50000"/>
              </a:avLst>
            </a:prstGeom>
            <a:solidFill>
              <a:srgbClr val="FFFFFF"/>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7" name="Text Box 31"/>
            <p:cNvSpPr txBox="1">
              <a:spLocks noChangeArrowheads="1"/>
            </p:cNvSpPr>
            <p:nvPr/>
          </p:nvSpPr>
          <p:spPr bwMode="auto">
            <a:xfrm>
              <a:off x="642" y="2048"/>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4</a:t>
              </a:r>
              <a:endParaRPr lang="zh-CN" altLang="zh-CN" sz="2800">
                <a:ea typeface="楷体_GB2312" pitchFamily="49" charset="-122"/>
              </a:endParaRPr>
            </a:p>
          </p:txBody>
        </p:sp>
        <p:sp>
          <p:nvSpPr>
            <p:cNvPr id="19488" name="Line 32"/>
            <p:cNvSpPr>
              <a:spLocks noChangeShapeType="1"/>
            </p:cNvSpPr>
            <p:nvPr/>
          </p:nvSpPr>
          <p:spPr bwMode="auto">
            <a:xfrm>
              <a:off x="1164" y="1766"/>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89" name="Line 33"/>
            <p:cNvSpPr>
              <a:spLocks noChangeShapeType="1"/>
            </p:cNvSpPr>
            <p:nvPr/>
          </p:nvSpPr>
          <p:spPr bwMode="auto">
            <a:xfrm>
              <a:off x="532" y="2497"/>
              <a:ext cx="635"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90" name="Text Box 34"/>
            <p:cNvSpPr txBox="1">
              <a:spLocks noChangeArrowheads="1"/>
            </p:cNvSpPr>
            <p:nvPr/>
          </p:nvSpPr>
          <p:spPr bwMode="auto">
            <a:xfrm>
              <a:off x="19" y="2208"/>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4</a:t>
              </a:r>
              <a:endParaRPr lang="zh-CN" altLang="zh-CN" sz="2800">
                <a:ea typeface="楷体_GB2312" pitchFamily="49" charset="-122"/>
              </a:endParaRPr>
            </a:p>
          </p:txBody>
        </p:sp>
        <p:sp>
          <p:nvSpPr>
            <p:cNvPr id="19491" name="Oval 35"/>
            <p:cNvSpPr>
              <a:spLocks noChangeArrowheads="1"/>
            </p:cNvSpPr>
            <p:nvPr/>
          </p:nvSpPr>
          <p:spPr bwMode="auto">
            <a:xfrm>
              <a:off x="408" y="1730"/>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92" name="Oval 36"/>
            <p:cNvSpPr>
              <a:spLocks noChangeArrowheads="1"/>
            </p:cNvSpPr>
            <p:nvPr/>
          </p:nvSpPr>
          <p:spPr bwMode="auto">
            <a:xfrm>
              <a:off x="442" y="2461"/>
              <a:ext cx="72" cy="7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93" name="Oval 37"/>
            <p:cNvSpPr>
              <a:spLocks noChangeArrowheads="1"/>
            </p:cNvSpPr>
            <p:nvPr/>
          </p:nvSpPr>
          <p:spPr bwMode="auto">
            <a:xfrm>
              <a:off x="1128" y="1718"/>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94" name="Text Box 38"/>
            <p:cNvSpPr txBox="1">
              <a:spLocks noChangeArrowheads="1"/>
            </p:cNvSpPr>
            <p:nvPr/>
          </p:nvSpPr>
          <p:spPr bwMode="auto">
            <a:xfrm>
              <a:off x="12" y="1545"/>
              <a:ext cx="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u</a:t>
              </a:r>
              <a:r>
                <a:rPr lang="zh-CN" altLang="zh-CN" sz="2800" i="1" baseline="-25000">
                  <a:ea typeface="楷体_GB2312" pitchFamily="49" charset="-122"/>
                </a:rPr>
                <a:t>i</a:t>
              </a:r>
              <a:r>
                <a:rPr lang="zh-CN" altLang="zh-CN" sz="2800" baseline="-25000">
                  <a:ea typeface="楷体_GB2312" pitchFamily="49" charset="-122"/>
                </a:rPr>
                <a:t>3</a:t>
              </a:r>
              <a:endParaRPr lang="zh-CN" altLang="zh-CN" sz="2800">
                <a:ea typeface="楷体_GB2312" pitchFamily="49" charset="-122"/>
              </a:endParaRPr>
            </a:p>
          </p:txBody>
        </p:sp>
        <p:sp>
          <p:nvSpPr>
            <p:cNvPr id="19495" name="Text Box 39"/>
            <p:cNvSpPr txBox="1">
              <a:spLocks noChangeArrowheads="1"/>
            </p:cNvSpPr>
            <p:nvPr/>
          </p:nvSpPr>
          <p:spPr bwMode="auto">
            <a:xfrm>
              <a:off x="602" y="1340"/>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3</a:t>
              </a:r>
              <a:endParaRPr lang="zh-CN" altLang="zh-CN" sz="2800">
                <a:ea typeface="楷体_GB2312" pitchFamily="49" charset="-122"/>
              </a:endParaRPr>
            </a:p>
          </p:txBody>
        </p:sp>
        <p:sp>
          <p:nvSpPr>
            <p:cNvPr id="19496" name="Rectangle 40"/>
            <p:cNvSpPr>
              <a:spLocks noChangeArrowheads="1"/>
            </p:cNvSpPr>
            <p:nvPr/>
          </p:nvSpPr>
          <p:spPr bwMode="auto">
            <a:xfrm>
              <a:off x="637" y="2428"/>
              <a:ext cx="323" cy="115"/>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97" name="Rectangle 41"/>
            <p:cNvSpPr>
              <a:spLocks noChangeArrowheads="1"/>
            </p:cNvSpPr>
            <p:nvPr/>
          </p:nvSpPr>
          <p:spPr bwMode="auto">
            <a:xfrm>
              <a:off x="638" y="1683"/>
              <a:ext cx="323" cy="115"/>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98" name="Rectangle 42"/>
            <p:cNvSpPr>
              <a:spLocks noChangeArrowheads="1"/>
            </p:cNvSpPr>
            <p:nvPr/>
          </p:nvSpPr>
          <p:spPr bwMode="auto">
            <a:xfrm>
              <a:off x="1828" y="417"/>
              <a:ext cx="323" cy="115"/>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499" name="Rectangle 43"/>
            <p:cNvSpPr>
              <a:spLocks noChangeArrowheads="1"/>
            </p:cNvSpPr>
            <p:nvPr/>
          </p:nvSpPr>
          <p:spPr bwMode="auto">
            <a:xfrm>
              <a:off x="620" y="419"/>
              <a:ext cx="323" cy="115"/>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500" name="Line 44"/>
            <p:cNvSpPr>
              <a:spLocks noChangeShapeType="1"/>
            </p:cNvSpPr>
            <p:nvPr/>
          </p:nvSpPr>
          <p:spPr bwMode="auto">
            <a:xfrm>
              <a:off x="1394" y="1767"/>
              <a:ext cx="0" cy="738"/>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501" name="Oval 45"/>
            <p:cNvSpPr>
              <a:spLocks noChangeArrowheads="1"/>
            </p:cNvSpPr>
            <p:nvPr/>
          </p:nvSpPr>
          <p:spPr bwMode="auto">
            <a:xfrm>
              <a:off x="1364" y="1714"/>
              <a:ext cx="72" cy="72"/>
            </a:xfrm>
            <a:prstGeom prst="ellipse">
              <a:avLst/>
            </a:prstGeom>
            <a:solidFill>
              <a:schemeClr val="tx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02" name="Line 46"/>
            <p:cNvSpPr>
              <a:spLocks noChangeShapeType="1"/>
            </p:cNvSpPr>
            <p:nvPr/>
          </p:nvSpPr>
          <p:spPr bwMode="auto">
            <a:xfrm>
              <a:off x="1313" y="2499"/>
              <a:ext cx="157" cy="9"/>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03" name="Rectangle 47"/>
            <p:cNvSpPr>
              <a:spLocks noChangeArrowheads="1"/>
            </p:cNvSpPr>
            <p:nvPr/>
          </p:nvSpPr>
          <p:spPr bwMode="auto">
            <a:xfrm>
              <a:off x="1345" y="2006"/>
              <a:ext cx="94" cy="251"/>
            </a:xfrm>
            <a:prstGeom prst="rect">
              <a:avLst/>
            </a:prstGeom>
            <a:solidFill>
              <a:schemeClr val="bg1"/>
            </a:solidFill>
            <a:ln w="38100" cmpd="sng">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04" name="Text Box 48"/>
            <p:cNvSpPr txBox="1">
              <a:spLocks noChangeArrowheads="1"/>
            </p:cNvSpPr>
            <p:nvPr/>
          </p:nvSpPr>
          <p:spPr bwMode="auto">
            <a:xfrm>
              <a:off x="1481" y="2102"/>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i="1">
                  <a:ea typeface="楷体_GB2312" pitchFamily="49" charset="-122"/>
                </a:rPr>
                <a:t>R</a:t>
              </a:r>
              <a:r>
                <a:rPr lang="zh-CN" altLang="zh-CN" sz="2800" baseline="-25000">
                  <a:ea typeface="楷体_GB2312" pitchFamily="49" charset="-122"/>
                </a:rPr>
                <a:t>6</a:t>
              </a:r>
              <a:endParaRPr lang="zh-CN" altLang="zh-CN" sz="2800">
                <a:ea typeface="楷体_GB2312" pitchFamily="49" charset="-122"/>
              </a:endParaRPr>
            </a:p>
          </p:txBody>
        </p:sp>
      </p:grpSp>
      <p:graphicFrame>
        <p:nvGraphicFramePr>
          <p:cNvPr id="19505" name="Object 49"/>
          <p:cNvGraphicFramePr>
            <a:graphicFrameLocks noChangeAspect="1"/>
          </p:cNvGraphicFramePr>
          <p:nvPr/>
        </p:nvGraphicFramePr>
        <p:xfrm>
          <a:off x="5013325" y="4694238"/>
          <a:ext cx="3686175" cy="525462"/>
        </p:xfrm>
        <a:graphic>
          <a:graphicData uri="http://schemas.openxmlformats.org/presentationml/2006/ole">
            <mc:AlternateContent xmlns:mc="http://schemas.openxmlformats.org/markup-compatibility/2006">
              <mc:Choice xmlns:v="urn:schemas-microsoft-com:vml" Requires="v">
                <p:oleObj spid="_x0000_s33793" name="" r:id="rId1" imgW="2286000" imgH="304800" progId="Equation.3">
                  <p:embed/>
                </p:oleObj>
              </mc:Choice>
              <mc:Fallback>
                <p:oleObj name="" r:id="rId1" imgW="2286000" imgH="304800" progId="Equation.3">
                  <p:embed/>
                  <p:pic>
                    <p:nvPicPr>
                      <p:cNvPr id="0" name="图片 33792"/>
                      <p:cNvPicPr>
                        <a:picLocks noChangeAspect="1"/>
                      </p:cNvPicPr>
                      <p:nvPr/>
                    </p:nvPicPr>
                    <p:blipFill>
                      <a:blip r:embed="rId2"/>
                      <a:stretch>
                        <a:fillRect/>
                      </a:stretch>
                    </p:blipFill>
                    <p:spPr>
                      <a:xfrm>
                        <a:off x="5013325" y="4694238"/>
                        <a:ext cx="3686175" cy="525462"/>
                      </a:xfrm>
                      <a:prstGeom prst="rect">
                        <a:avLst/>
                      </a:prstGeom>
                      <a:noFill/>
                      <a:ln w="9525">
                        <a:noFill/>
                      </a:ln>
                    </p:spPr>
                  </p:pic>
                </p:oleObj>
              </mc:Fallback>
            </mc:AlternateContent>
          </a:graphicData>
        </a:graphic>
      </p:graphicFrame>
      <p:sp>
        <p:nvSpPr>
          <p:cNvPr id="19506" name="Text Box 50"/>
          <p:cNvSpPr txBox="1">
            <a:spLocks noChangeArrowheads="1"/>
          </p:cNvSpPr>
          <p:nvPr/>
        </p:nvSpPr>
        <p:spPr bwMode="auto">
          <a:xfrm>
            <a:off x="609600" y="685800"/>
            <a:ext cx="171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400" dirty="0">
                <a:solidFill>
                  <a:schemeClr val="accent2"/>
                </a:solidFill>
                <a:latin typeface="华文楷体" panose="02010600040101010101" pitchFamily="2" charset="-122"/>
                <a:ea typeface="华文楷体" panose="02010600040101010101" pitchFamily="2" charset="-122"/>
              </a:rPr>
              <a:t>多输入信号</a:t>
            </a:r>
            <a:endParaRPr lang="zh-CN" altLang="zh-CN" sz="2400" dirty="0">
              <a:solidFill>
                <a:schemeClr val="accent2"/>
              </a:solidFill>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linds(horizontal)">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505"/>
                                        </p:tgtEl>
                                        <p:attrNameLst>
                                          <p:attrName>style.visibility</p:attrName>
                                        </p:attrNameLst>
                                      </p:cBhvr>
                                      <p:to>
                                        <p:strVal val="visible"/>
                                      </p:to>
                                    </p:set>
                                    <p:animEffect transition="in" filter="wipe(left)">
                                      <p:cBhvr>
                                        <p:cTn id="12" dur="500"/>
                                        <p:tgtEl>
                                          <p:spTgt spid="1950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58"/>
                                        </p:tgtEl>
                                        <p:attrNameLst>
                                          <p:attrName>style.visibility</p:attrName>
                                        </p:attrNameLst>
                                      </p:cBhvr>
                                      <p:to>
                                        <p:strVal val="visible"/>
                                      </p:to>
                                    </p:set>
                                    <p:animEffect transition="in" filter="dissolve">
                                      <p:cBhvr>
                                        <p:cTn id="1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8" name="Text Box 4"/>
          <p:cNvSpPr txBox="1">
            <a:spLocks noChangeArrowheads="1"/>
          </p:cNvSpPr>
          <p:nvPr/>
        </p:nvSpPr>
        <p:spPr bwMode="auto">
          <a:xfrm>
            <a:off x="228600" y="1219200"/>
            <a:ext cx="5029200" cy="519113"/>
          </a:xfrm>
          <a:prstGeom prst="rect">
            <a:avLst/>
          </a:prstGeom>
          <a:solidFill>
            <a:schemeClr val="accent2"/>
          </a:solidFill>
          <a:ln>
            <a:noFill/>
          </a:ln>
          <a:effectLst/>
        </p:spPr>
        <p:txBody>
          <a:bodyPr>
            <a:spAutoFit/>
          </a:bodyPr>
          <a:lstStyle/>
          <a:p>
            <a:pPr algn="ctr">
              <a:spcBef>
                <a:spcPct val="50000"/>
              </a:spcBef>
            </a:pPr>
            <a:r>
              <a:rPr lang="en-US" altLang="zh-CN" sz="2800" b="1"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、反相输入比例运算电路</a:t>
            </a:r>
            <a:endParaRPr lang="zh-CN" altLang="en-US" sz="2800" b="1" dirty="0">
              <a:latin typeface="华文楷体" panose="02010600040101010101" pitchFamily="2" charset="-122"/>
              <a:ea typeface="华文楷体" panose="02010600040101010101" pitchFamily="2" charset="-122"/>
            </a:endParaRPr>
          </a:p>
        </p:txBody>
      </p:sp>
      <p:graphicFrame>
        <p:nvGraphicFramePr>
          <p:cNvPr id="1029" name="Object 5"/>
          <p:cNvGraphicFramePr>
            <a:graphicFrameLocks noChangeAspect="1"/>
          </p:cNvGraphicFramePr>
          <p:nvPr/>
        </p:nvGraphicFramePr>
        <p:xfrm>
          <a:off x="4800600" y="2819400"/>
          <a:ext cx="3733800" cy="2162175"/>
        </p:xfrm>
        <a:graphic>
          <a:graphicData uri="http://schemas.openxmlformats.org/presentationml/2006/ole">
            <mc:AlternateContent xmlns:mc="http://schemas.openxmlformats.org/markup-compatibility/2006">
              <mc:Choice xmlns:v="urn:schemas-microsoft-com:vml" Requires="v">
                <p:oleObj spid="_x0000_s34817" name="图片" r:id="rId1" imgW="1628775" imgH="942975" progId="Word.Picture.8">
                  <p:embed/>
                </p:oleObj>
              </mc:Choice>
              <mc:Fallback>
                <p:oleObj name="图片" r:id="rId1" imgW="1628775" imgH="942975" progId="Word.Picture.8">
                  <p:embed/>
                  <p:pic>
                    <p:nvPicPr>
                      <p:cNvPr id="0" name="图片 34816"/>
                      <p:cNvPicPr>
                        <a:picLocks noChangeAspect="1"/>
                      </p:cNvPicPr>
                      <p:nvPr/>
                    </p:nvPicPr>
                    <p:blipFill>
                      <a:blip r:embed="rId2"/>
                      <a:stretch>
                        <a:fillRect/>
                      </a:stretch>
                    </p:blipFill>
                    <p:spPr>
                      <a:xfrm>
                        <a:off x="4800600" y="2819400"/>
                        <a:ext cx="3733800" cy="2162175"/>
                      </a:xfrm>
                      <a:prstGeom prst="rect">
                        <a:avLst/>
                      </a:prstGeom>
                      <a:solidFill>
                        <a:srgbClr val="FFFF99"/>
                      </a:solidFill>
                      <a:ln w="9525">
                        <a:noFill/>
                      </a:ln>
                    </p:spPr>
                  </p:pic>
                </p:oleObj>
              </mc:Fallback>
            </mc:AlternateContent>
          </a:graphicData>
        </a:graphic>
      </p:graphicFrame>
      <p:sp>
        <p:nvSpPr>
          <p:cNvPr id="1032" name="Text Box 8"/>
          <p:cNvSpPr txBox="1">
            <a:spLocks noChangeArrowheads="1"/>
          </p:cNvSpPr>
          <p:nvPr/>
        </p:nvSpPr>
        <p:spPr bwMode="auto">
          <a:xfrm>
            <a:off x="304800" y="1752600"/>
            <a:ext cx="7086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根据运放工作在线性区的两条分析依据</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033" name="Object 9"/>
          <p:cNvGraphicFramePr>
            <a:graphicFrameLocks noChangeAspect="1"/>
          </p:cNvGraphicFramePr>
          <p:nvPr/>
        </p:nvGraphicFramePr>
        <p:xfrm>
          <a:off x="990600" y="2286000"/>
          <a:ext cx="3200400" cy="574675"/>
        </p:xfrm>
        <a:graphic>
          <a:graphicData uri="http://schemas.openxmlformats.org/presentationml/2006/ole">
            <mc:AlternateContent xmlns:mc="http://schemas.openxmlformats.org/markup-compatibility/2006">
              <mc:Choice xmlns:v="urn:schemas-microsoft-com:vml" Requires="v">
                <p:oleObj spid="_x0000_s34818" name="" r:id="rId3" imgW="1625600" imgH="292100" progId="">
                  <p:embed/>
                </p:oleObj>
              </mc:Choice>
              <mc:Fallback>
                <p:oleObj name="" r:id="rId3" imgW="1625600" imgH="292100" progId="">
                  <p:embed/>
                  <p:pic>
                    <p:nvPicPr>
                      <p:cNvPr id="0" name="图片 34817"/>
                      <p:cNvPicPr>
                        <a:picLocks noChangeAspect="1"/>
                      </p:cNvPicPr>
                      <p:nvPr/>
                    </p:nvPicPr>
                    <p:blipFill>
                      <a:blip r:embed="rId4"/>
                      <a:stretch>
                        <a:fillRect/>
                      </a:stretch>
                    </p:blipFill>
                    <p:spPr>
                      <a:xfrm>
                        <a:off x="990600" y="2286000"/>
                        <a:ext cx="3200400" cy="574675"/>
                      </a:xfrm>
                      <a:prstGeom prst="rect">
                        <a:avLst/>
                      </a:prstGeom>
                      <a:solidFill>
                        <a:srgbClr val="7030A0"/>
                      </a:solidFill>
                      <a:ln w="9525">
                        <a:noFill/>
                      </a:ln>
                    </p:spPr>
                  </p:pic>
                </p:oleObj>
              </mc:Fallback>
            </mc:AlternateContent>
          </a:graphicData>
        </a:graphic>
      </p:graphicFrame>
      <p:graphicFrame>
        <p:nvGraphicFramePr>
          <p:cNvPr id="1035" name="Object 11"/>
          <p:cNvGraphicFramePr>
            <a:graphicFrameLocks noChangeAspect="1"/>
          </p:cNvGraphicFramePr>
          <p:nvPr/>
        </p:nvGraphicFramePr>
        <p:xfrm>
          <a:off x="1371600" y="2895600"/>
          <a:ext cx="3429000" cy="690563"/>
        </p:xfrm>
        <a:graphic>
          <a:graphicData uri="http://schemas.openxmlformats.org/presentationml/2006/ole">
            <mc:AlternateContent xmlns:mc="http://schemas.openxmlformats.org/markup-compatibility/2006">
              <mc:Choice xmlns:v="urn:schemas-microsoft-com:vml" Requires="v">
                <p:oleObj spid="_x0000_s34819" name="" r:id="rId5" imgW="1574800" imgH="317500" progId="">
                  <p:embed/>
                </p:oleObj>
              </mc:Choice>
              <mc:Fallback>
                <p:oleObj name="" r:id="rId5" imgW="1574800" imgH="317500" progId="">
                  <p:embed/>
                  <p:pic>
                    <p:nvPicPr>
                      <p:cNvPr id="0" name="图片 34818"/>
                      <p:cNvPicPr>
                        <a:picLocks noChangeAspect="1"/>
                      </p:cNvPicPr>
                      <p:nvPr/>
                    </p:nvPicPr>
                    <p:blipFill>
                      <a:blip r:embed="rId6"/>
                      <a:stretch>
                        <a:fillRect/>
                      </a:stretch>
                    </p:blipFill>
                    <p:spPr>
                      <a:xfrm>
                        <a:off x="1371600" y="2895600"/>
                        <a:ext cx="3429000" cy="690563"/>
                      </a:xfrm>
                      <a:prstGeom prst="rect">
                        <a:avLst/>
                      </a:prstGeom>
                      <a:solidFill>
                        <a:srgbClr val="7030A0"/>
                      </a:solidFill>
                      <a:ln w="9525">
                        <a:noFill/>
                      </a:ln>
                    </p:spPr>
                  </p:pic>
                </p:oleObj>
              </mc:Fallback>
            </mc:AlternateContent>
          </a:graphicData>
        </a:graphic>
      </p:graphicFrame>
      <p:sp>
        <p:nvSpPr>
          <p:cNvPr id="1037" name="Text Box 13"/>
          <p:cNvSpPr txBox="1">
            <a:spLocks noChangeArrowheads="1"/>
          </p:cNvSpPr>
          <p:nvPr/>
        </p:nvSpPr>
        <p:spPr bwMode="auto">
          <a:xfrm>
            <a:off x="304800" y="2971800"/>
            <a:ext cx="106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可知：</a:t>
            </a:r>
            <a:endParaRPr lang="zh-CN" altLang="en-US" sz="2400" b="1" dirty="0">
              <a:latin typeface="华文楷体" panose="02010600040101010101" pitchFamily="2" charset="-122"/>
              <a:ea typeface="华文楷体" panose="02010600040101010101" pitchFamily="2" charset="-122"/>
            </a:endParaRPr>
          </a:p>
        </p:txBody>
      </p:sp>
      <p:sp>
        <p:nvSpPr>
          <p:cNvPr id="1038" name="Text Box 14"/>
          <p:cNvSpPr txBox="1">
            <a:spLocks noChangeArrowheads="1"/>
          </p:cNvSpPr>
          <p:nvPr/>
        </p:nvSpPr>
        <p:spPr bwMode="auto">
          <a:xfrm>
            <a:off x="339634" y="3667780"/>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smtClean="0">
                <a:latin typeface="华文楷体" panose="02010600040101010101" pitchFamily="2" charset="-122"/>
                <a:ea typeface="华文楷体" panose="02010600040101010101" pitchFamily="2" charset="-122"/>
              </a:rPr>
              <a:t>而</a:t>
            </a:r>
            <a:r>
              <a:rPr lang="en-US" altLang="zh-CN"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graphicFrame>
        <p:nvGraphicFramePr>
          <p:cNvPr id="1039" name="Object 15"/>
          <p:cNvGraphicFramePr>
            <a:graphicFrameLocks noChangeAspect="1"/>
          </p:cNvGraphicFramePr>
          <p:nvPr/>
        </p:nvGraphicFramePr>
        <p:xfrm>
          <a:off x="1371600" y="3642451"/>
          <a:ext cx="2743200" cy="1141413"/>
        </p:xfrm>
        <a:graphic>
          <a:graphicData uri="http://schemas.openxmlformats.org/presentationml/2006/ole">
            <mc:AlternateContent xmlns:mc="http://schemas.openxmlformats.org/markup-compatibility/2006">
              <mc:Choice xmlns:v="urn:schemas-microsoft-com:vml" Requires="v">
                <p:oleObj spid="_x0000_s34820" name="" r:id="rId7" imgW="1435100" imgH="596900" progId="">
                  <p:embed/>
                </p:oleObj>
              </mc:Choice>
              <mc:Fallback>
                <p:oleObj name="" r:id="rId7" imgW="1435100" imgH="596900" progId="">
                  <p:embed/>
                  <p:pic>
                    <p:nvPicPr>
                      <p:cNvPr id="0" name="图片 34819"/>
                      <p:cNvPicPr>
                        <a:picLocks noChangeAspect="1"/>
                      </p:cNvPicPr>
                      <p:nvPr/>
                    </p:nvPicPr>
                    <p:blipFill>
                      <a:blip r:embed="rId8"/>
                      <a:stretch>
                        <a:fillRect/>
                      </a:stretch>
                    </p:blipFill>
                    <p:spPr>
                      <a:xfrm>
                        <a:off x="1371600" y="3642451"/>
                        <a:ext cx="2743200" cy="1141413"/>
                      </a:xfrm>
                      <a:prstGeom prst="rect">
                        <a:avLst/>
                      </a:prstGeom>
                      <a:solidFill>
                        <a:srgbClr val="7030A0"/>
                      </a:solidFill>
                      <a:ln w="9525">
                        <a:noFill/>
                      </a:ln>
                    </p:spPr>
                  </p:pic>
                </p:oleObj>
              </mc:Fallback>
            </mc:AlternateContent>
          </a:graphicData>
        </a:graphic>
      </p:graphicFrame>
      <p:graphicFrame>
        <p:nvGraphicFramePr>
          <p:cNvPr id="1041" name="Object 17"/>
          <p:cNvGraphicFramePr>
            <a:graphicFrameLocks noChangeAspect="1"/>
          </p:cNvGraphicFramePr>
          <p:nvPr/>
        </p:nvGraphicFramePr>
        <p:xfrm>
          <a:off x="1219200" y="4816633"/>
          <a:ext cx="3200400" cy="1112838"/>
        </p:xfrm>
        <a:graphic>
          <a:graphicData uri="http://schemas.openxmlformats.org/presentationml/2006/ole">
            <mc:AlternateContent xmlns:mc="http://schemas.openxmlformats.org/markup-compatibility/2006">
              <mc:Choice xmlns:v="urn:schemas-microsoft-com:vml" Requires="v">
                <p:oleObj spid="_x0000_s34821" name="" r:id="rId9" imgW="1714500" imgH="596900" progId="">
                  <p:embed/>
                </p:oleObj>
              </mc:Choice>
              <mc:Fallback>
                <p:oleObj name="" r:id="rId9" imgW="1714500" imgH="596900" progId="">
                  <p:embed/>
                  <p:pic>
                    <p:nvPicPr>
                      <p:cNvPr id="0" name="图片 34820"/>
                      <p:cNvPicPr>
                        <a:picLocks noChangeAspect="1"/>
                      </p:cNvPicPr>
                      <p:nvPr/>
                    </p:nvPicPr>
                    <p:blipFill>
                      <a:blip r:embed="rId10"/>
                      <a:stretch>
                        <a:fillRect/>
                      </a:stretch>
                    </p:blipFill>
                    <p:spPr>
                      <a:xfrm>
                        <a:off x="1219200" y="4816633"/>
                        <a:ext cx="3200400" cy="1112838"/>
                      </a:xfrm>
                      <a:prstGeom prst="rect">
                        <a:avLst/>
                      </a:prstGeom>
                      <a:solidFill>
                        <a:srgbClr val="7030A0"/>
                      </a:solidFill>
                      <a:ln w="9525">
                        <a:noFill/>
                      </a:ln>
                    </p:spPr>
                  </p:pic>
                </p:oleObj>
              </mc:Fallback>
            </mc:AlternateContent>
          </a:graphicData>
        </a:graphic>
      </p:graphicFrame>
      <p:sp>
        <p:nvSpPr>
          <p:cNvPr id="1043" name="Text Box 19"/>
          <p:cNvSpPr txBox="1">
            <a:spLocks noChangeArrowheads="1"/>
          </p:cNvSpPr>
          <p:nvPr/>
        </p:nvSpPr>
        <p:spPr bwMode="auto">
          <a:xfrm>
            <a:off x="511629" y="6026696"/>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由此可得：</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044" name="Object 20"/>
          <p:cNvGraphicFramePr>
            <a:graphicFrameLocks noChangeAspect="1"/>
          </p:cNvGraphicFramePr>
          <p:nvPr/>
        </p:nvGraphicFramePr>
        <p:xfrm>
          <a:off x="2253953" y="6014334"/>
          <a:ext cx="1486684" cy="831304"/>
        </p:xfrm>
        <a:graphic>
          <a:graphicData uri="http://schemas.openxmlformats.org/presentationml/2006/ole">
            <mc:AlternateContent xmlns:mc="http://schemas.openxmlformats.org/markup-compatibility/2006">
              <mc:Choice xmlns:v="urn:schemas-microsoft-com:vml" Requires="v">
                <p:oleObj spid="_x0000_s34822" name="" r:id="rId11" imgW="19202400" imgH="10668000" progId="Equation.3">
                  <p:embed/>
                </p:oleObj>
              </mc:Choice>
              <mc:Fallback>
                <p:oleObj name="" r:id="rId11" imgW="19202400" imgH="10668000" progId="Equation.3">
                  <p:embed/>
                  <p:pic>
                    <p:nvPicPr>
                      <p:cNvPr id="0" name="图片 34821"/>
                      <p:cNvPicPr>
                        <a:picLocks noChangeAspect="1"/>
                      </p:cNvPicPr>
                      <p:nvPr/>
                    </p:nvPicPr>
                    <p:blipFill>
                      <a:blip r:embed="rId12"/>
                      <a:stretch>
                        <a:fillRect/>
                      </a:stretch>
                    </p:blipFill>
                    <p:spPr>
                      <a:xfrm>
                        <a:off x="2253953" y="6014334"/>
                        <a:ext cx="1486684" cy="831304"/>
                      </a:xfrm>
                      <a:prstGeom prst="rect">
                        <a:avLst/>
                      </a:prstGeom>
                      <a:solidFill>
                        <a:srgbClr val="ED7D31"/>
                      </a:solidFill>
                      <a:ln w="9525">
                        <a:noFill/>
                      </a:ln>
                    </p:spPr>
                  </p:pic>
                </p:oleObj>
              </mc:Fallback>
            </mc:AlternateContent>
          </a:graphicData>
        </a:graphic>
      </p:graphicFrame>
      <p:sp>
        <p:nvSpPr>
          <p:cNvPr id="1046" name="Text Box 22"/>
          <p:cNvSpPr txBox="1">
            <a:spLocks noChangeArrowheads="1"/>
          </p:cNvSpPr>
          <p:nvPr/>
        </p:nvSpPr>
        <p:spPr bwMode="auto">
          <a:xfrm>
            <a:off x="4569823" y="5792788"/>
            <a:ext cx="457417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式中的负号表示输出与输入相位相反。</a:t>
            </a:r>
            <a:endParaRPr lang="zh-CN" altLang="en-US" sz="2800" b="1" dirty="0">
              <a:latin typeface="华文楷体" panose="02010600040101010101" pitchFamily="2" charset="-122"/>
              <a:ea typeface="华文楷体" panose="02010600040101010101" pitchFamily="2" charset="-122"/>
            </a:endParaRPr>
          </a:p>
        </p:txBody>
      </p:sp>
      <p:sp>
        <p:nvSpPr>
          <p:cNvPr id="1047" name="Text Box 23"/>
          <p:cNvSpPr txBox="1">
            <a:spLocks noChangeArrowheads="1"/>
          </p:cNvSpPr>
          <p:nvPr/>
        </p:nvSpPr>
        <p:spPr bwMode="auto">
          <a:xfrm>
            <a:off x="5783670" y="1329383"/>
            <a:ext cx="291623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000" b="1" u="sng" dirty="0">
                <a:solidFill>
                  <a:srgbClr val="FF0000"/>
                </a:solidFill>
                <a:latin typeface="华文楷体" panose="02010600040101010101" pitchFamily="2" charset="-122"/>
                <a:ea typeface="华文楷体" panose="02010600040101010101" pitchFamily="2" charset="-122"/>
              </a:rPr>
              <a:t>结构特点：</a:t>
            </a:r>
            <a:r>
              <a:rPr lang="zh-CN" altLang="en-US" sz="2000" b="1" dirty="0">
                <a:latin typeface="华文楷体" panose="02010600040101010101" pitchFamily="2" charset="-122"/>
                <a:ea typeface="华文楷体" panose="02010600040101010101" pitchFamily="2" charset="-122"/>
              </a:rPr>
              <a:t>负反馈引到反相输入端，信号从反相端输入。</a:t>
            </a:r>
            <a:endParaRPr lang="zh-CN" altLang="en-US" sz="20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up)">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 calcmode="lin" valueType="num">
                                      <p:cBhvr>
                                        <p:cTn id="12" dur="500" fill="hold"/>
                                        <p:tgtEl>
                                          <p:spTgt spid="1029"/>
                                        </p:tgtEl>
                                        <p:attrNameLst>
                                          <p:attrName>ppt_w</p:attrName>
                                        </p:attrNameLst>
                                      </p:cBhvr>
                                      <p:tavLst>
                                        <p:tav tm="0">
                                          <p:val>
                                            <p:fltVal val="0"/>
                                          </p:val>
                                        </p:tav>
                                        <p:tav tm="100000">
                                          <p:val>
                                            <p:strVal val="#ppt_w"/>
                                          </p:val>
                                        </p:tav>
                                      </p:tavLst>
                                    </p:anim>
                                    <p:anim calcmode="lin" valueType="num">
                                      <p:cBhvr>
                                        <p:cTn id="13" dur="500" fill="hold"/>
                                        <p:tgtEl>
                                          <p:spTgt spid="1029"/>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032"/>
                                        </p:tgtEl>
                                        <p:attrNameLst>
                                          <p:attrName>style.visibility</p:attrName>
                                        </p:attrNameLst>
                                      </p:cBhvr>
                                      <p:to>
                                        <p:strVal val="visible"/>
                                      </p:to>
                                    </p:set>
                                    <p:animEffect transition="in" filter="slide(fromBottom)">
                                      <p:cBhvr>
                                        <p:cTn id="18" dur="500"/>
                                        <p:tgtEl>
                                          <p:spTgt spid="10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33"/>
                                        </p:tgtEl>
                                        <p:attrNameLst>
                                          <p:attrName>style.visibility</p:attrName>
                                        </p:attrNameLst>
                                      </p:cBhvr>
                                      <p:to>
                                        <p:strVal val="visible"/>
                                      </p:to>
                                    </p:set>
                                    <p:animEffect transition="in" filter="blinds(horizontal)">
                                      <p:cBhvr>
                                        <p:cTn id="23" dur="500"/>
                                        <p:tgtEl>
                                          <p:spTgt spid="1033"/>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037"/>
                                        </p:tgtEl>
                                        <p:attrNameLst>
                                          <p:attrName>style.visibility</p:attrName>
                                        </p:attrNameLst>
                                      </p:cBhvr>
                                      <p:to>
                                        <p:strVal val="visible"/>
                                      </p:to>
                                    </p:set>
                                    <p:animEffect transition="in" filter="checkerboard(across)">
                                      <p:cBhvr>
                                        <p:cTn id="28" dur="500"/>
                                        <p:tgtEl>
                                          <p:spTgt spid="1037"/>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035"/>
                                        </p:tgtEl>
                                        <p:attrNameLst>
                                          <p:attrName>style.visibility</p:attrName>
                                        </p:attrNameLst>
                                      </p:cBhvr>
                                      <p:to>
                                        <p:strVal val="visible"/>
                                      </p:to>
                                    </p:set>
                                    <p:animEffect transition="in" filter="box(out)">
                                      <p:cBhvr>
                                        <p:cTn id="33" dur="500"/>
                                        <p:tgtEl>
                                          <p:spTgt spid="103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1038"/>
                                        </p:tgtEl>
                                        <p:attrNameLst>
                                          <p:attrName>style.visibility</p:attrName>
                                        </p:attrNameLst>
                                      </p:cBhvr>
                                      <p:to>
                                        <p:strVal val="visible"/>
                                      </p:to>
                                    </p:set>
                                    <p:animEffect transition="in" filter="barn(outHorizontal)">
                                      <p:cBhvr>
                                        <p:cTn id="38" dur="500"/>
                                        <p:tgtEl>
                                          <p:spTgt spid="103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1039"/>
                                        </p:tgtEl>
                                        <p:attrNameLst>
                                          <p:attrName>style.visibility</p:attrName>
                                        </p:attrNameLst>
                                      </p:cBhvr>
                                      <p:to>
                                        <p:strVal val="visible"/>
                                      </p:to>
                                    </p:set>
                                    <p:animEffect transition="in" filter="slide(fromLeft)">
                                      <p:cBhvr>
                                        <p:cTn id="43" dur="500"/>
                                        <p:tgtEl>
                                          <p:spTgt spid="103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4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grpId="0" nodeType="clickEffect">
                                  <p:stCondLst>
                                    <p:cond delay="0"/>
                                  </p:stCondLst>
                                  <p:childTnLst>
                                    <p:set>
                                      <p:cBhvr>
                                        <p:cTn id="51" dur="1" fill="hold">
                                          <p:stCondLst>
                                            <p:cond delay="0"/>
                                          </p:stCondLst>
                                        </p:cTn>
                                        <p:tgtEl>
                                          <p:spTgt spid="1043"/>
                                        </p:tgtEl>
                                        <p:attrNameLst>
                                          <p:attrName>style.visibility</p:attrName>
                                        </p:attrNameLst>
                                      </p:cBhvr>
                                      <p:to>
                                        <p:strVal val="visible"/>
                                      </p:to>
                                    </p:set>
                                    <p:animEffect transition="in" filter="barn(inHorizontal)">
                                      <p:cBhvr>
                                        <p:cTn id="52" dur="500"/>
                                        <p:tgtEl>
                                          <p:spTgt spid="1043"/>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528" fill="hold" nodeType="clickEffect">
                                  <p:stCondLst>
                                    <p:cond delay="0"/>
                                  </p:stCondLst>
                                  <p:childTnLst>
                                    <p:set>
                                      <p:cBhvr>
                                        <p:cTn id="56" dur="1" fill="hold">
                                          <p:stCondLst>
                                            <p:cond delay="0"/>
                                          </p:stCondLst>
                                        </p:cTn>
                                        <p:tgtEl>
                                          <p:spTgt spid="1044"/>
                                        </p:tgtEl>
                                        <p:attrNameLst>
                                          <p:attrName>style.visibility</p:attrName>
                                        </p:attrNameLst>
                                      </p:cBhvr>
                                      <p:to>
                                        <p:strVal val="visible"/>
                                      </p:to>
                                    </p:set>
                                    <p:anim calcmode="lin" valueType="num">
                                      <p:cBhvr>
                                        <p:cTn id="57" dur="500" fill="hold"/>
                                        <p:tgtEl>
                                          <p:spTgt spid="1044"/>
                                        </p:tgtEl>
                                        <p:attrNameLst>
                                          <p:attrName>ppt_w</p:attrName>
                                        </p:attrNameLst>
                                      </p:cBhvr>
                                      <p:tavLst>
                                        <p:tav tm="0">
                                          <p:val>
                                            <p:fltVal val="0"/>
                                          </p:val>
                                        </p:tav>
                                        <p:tav tm="100000">
                                          <p:val>
                                            <p:strVal val="#ppt_w"/>
                                          </p:val>
                                        </p:tav>
                                      </p:tavLst>
                                    </p:anim>
                                    <p:anim calcmode="lin" valueType="num">
                                      <p:cBhvr>
                                        <p:cTn id="58" dur="500" fill="hold"/>
                                        <p:tgtEl>
                                          <p:spTgt spid="1044"/>
                                        </p:tgtEl>
                                        <p:attrNameLst>
                                          <p:attrName>ppt_h</p:attrName>
                                        </p:attrNameLst>
                                      </p:cBhvr>
                                      <p:tavLst>
                                        <p:tav tm="0">
                                          <p:val>
                                            <p:fltVal val="0"/>
                                          </p:val>
                                        </p:tav>
                                        <p:tav tm="100000">
                                          <p:val>
                                            <p:strVal val="#ppt_h"/>
                                          </p:val>
                                        </p:tav>
                                      </p:tavLst>
                                    </p:anim>
                                    <p:anim calcmode="lin" valueType="num">
                                      <p:cBhvr>
                                        <p:cTn id="59" dur="500" fill="hold"/>
                                        <p:tgtEl>
                                          <p:spTgt spid="1044"/>
                                        </p:tgtEl>
                                        <p:attrNameLst>
                                          <p:attrName>ppt_x</p:attrName>
                                        </p:attrNameLst>
                                      </p:cBhvr>
                                      <p:tavLst>
                                        <p:tav tm="0">
                                          <p:val>
                                            <p:fltVal val="0.5"/>
                                          </p:val>
                                        </p:tav>
                                        <p:tav tm="100000">
                                          <p:val>
                                            <p:strVal val="#ppt_x"/>
                                          </p:val>
                                        </p:tav>
                                      </p:tavLst>
                                    </p:anim>
                                    <p:anim calcmode="lin" valueType="num">
                                      <p:cBhvr>
                                        <p:cTn id="60" dur="500" fill="hold"/>
                                        <p:tgtEl>
                                          <p:spTgt spid="1044"/>
                                        </p:tgtEl>
                                        <p:attrNameLst>
                                          <p:attrName>ppt_y</p:attrName>
                                        </p:attrNameLst>
                                      </p:cBhvr>
                                      <p:tavLst>
                                        <p:tav tm="0">
                                          <p:val>
                                            <p:fltVal val="0.5"/>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1046"/>
                                        </p:tgtEl>
                                        <p:attrNameLst>
                                          <p:attrName>style.visibility</p:attrName>
                                        </p:attrNameLst>
                                      </p:cBhvr>
                                      <p:to>
                                        <p:strVal val="visible"/>
                                      </p:to>
                                    </p:set>
                                    <p:animEffect transition="in" filter="checkerboard(across)">
                                      <p:cBhvr>
                                        <p:cTn id="65" dur="500"/>
                                        <p:tgtEl>
                                          <p:spTgt spid="1046"/>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047"/>
                                        </p:tgtEl>
                                        <p:attrNameLst>
                                          <p:attrName>style.visibility</p:attrName>
                                        </p:attrNameLst>
                                      </p:cBhvr>
                                      <p:to>
                                        <p:strVal val="visible"/>
                                      </p:to>
                                    </p:set>
                                    <p:animEffect transition="in" filter="dissolve">
                                      <p:cBhvr>
                                        <p:cTn id="70" dur="500"/>
                                        <p:tgtEl>
                                          <p:spTgt spid="1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animBg="1"/>
      <p:bldP spid="1032" grpId="0" autoUpdateAnimBg="0"/>
      <p:bldP spid="1037" grpId="0" autoUpdateAnimBg="0"/>
      <p:bldP spid="1038" grpId="0" autoUpdateAnimBg="0"/>
      <p:bldP spid="1043" grpId="0" autoUpdateAnimBg="0"/>
      <p:bldP spid="1046" grpId="0" autoUpdateAnimBg="0"/>
      <p:bldP spid="1047"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4876800" y="1066800"/>
          <a:ext cx="3733800" cy="2162175"/>
        </p:xfrm>
        <a:graphic>
          <a:graphicData uri="http://schemas.openxmlformats.org/presentationml/2006/ole">
            <mc:AlternateContent xmlns:mc="http://schemas.openxmlformats.org/markup-compatibility/2006">
              <mc:Choice xmlns:v="urn:schemas-microsoft-com:vml" Requires="v">
                <p:oleObj spid="_x0000_s35841" name="图片" r:id="rId1" imgW="1628775" imgH="942975" progId="Word.Picture.8">
                  <p:embed/>
                </p:oleObj>
              </mc:Choice>
              <mc:Fallback>
                <p:oleObj name="图片" r:id="rId1" imgW="1628775" imgH="942975" progId="Word.Picture.8">
                  <p:embed/>
                  <p:pic>
                    <p:nvPicPr>
                      <p:cNvPr id="0" name="图片 35840"/>
                      <p:cNvPicPr>
                        <a:picLocks noChangeAspect="1"/>
                      </p:cNvPicPr>
                      <p:nvPr/>
                    </p:nvPicPr>
                    <p:blipFill>
                      <a:blip r:embed="rId2"/>
                      <a:stretch>
                        <a:fillRect/>
                      </a:stretch>
                    </p:blipFill>
                    <p:spPr>
                      <a:xfrm>
                        <a:off x="4876800" y="1066800"/>
                        <a:ext cx="3733800" cy="2162175"/>
                      </a:xfrm>
                      <a:prstGeom prst="rect">
                        <a:avLst/>
                      </a:prstGeom>
                      <a:solidFill>
                        <a:srgbClr val="FFFF99"/>
                      </a:solidFill>
                      <a:ln w="9525">
                        <a:noFill/>
                      </a:ln>
                    </p:spPr>
                  </p:pic>
                </p:oleObj>
              </mc:Fallback>
            </mc:AlternateContent>
          </a:graphicData>
        </a:graphic>
      </p:graphicFrame>
      <p:sp>
        <p:nvSpPr>
          <p:cNvPr id="17413" name="Text Box 5"/>
          <p:cNvSpPr txBox="1">
            <a:spLocks noChangeArrowheads="1"/>
          </p:cNvSpPr>
          <p:nvPr/>
        </p:nvSpPr>
        <p:spPr bwMode="auto">
          <a:xfrm>
            <a:off x="381000" y="457200"/>
            <a:ext cx="3581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闭环电压放大倍数为：</a:t>
            </a:r>
            <a:endParaRPr lang="zh-CN" altLang="en-US" sz="2800" b="1" dirty="0">
              <a:latin typeface="华文楷体" panose="02010600040101010101" pitchFamily="2" charset="-122"/>
              <a:ea typeface="华文楷体" panose="02010600040101010101" pitchFamily="2" charset="-122"/>
            </a:endParaRPr>
          </a:p>
        </p:txBody>
      </p:sp>
      <p:graphicFrame>
        <p:nvGraphicFramePr>
          <p:cNvPr id="17414" name="Object 6"/>
          <p:cNvGraphicFramePr>
            <a:graphicFrameLocks noChangeAspect="1"/>
          </p:cNvGraphicFramePr>
          <p:nvPr/>
        </p:nvGraphicFramePr>
        <p:xfrm>
          <a:off x="990600" y="914400"/>
          <a:ext cx="2514600" cy="1054100"/>
        </p:xfrm>
        <a:graphic>
          <a:graphicData uri="http://schemas.openxmlformats.org/presentationml/2006/ole">
            <mc:AlternateContent xmlns:mc="http://schemas.openxmlformats.org/markup-compatibility/2006">
              <mc:Choice xmlns:v="urn:schemas-microsoft-com:vml" Requires="v">
                <p:oleObj spid="_x0000_s35842" name="" r:id="rId3" imgW="1422400" imgH="596900" progId="">
                  <p:embed/>
                </p:oleObj>
              </mc:Choice>
              <mc:Fallback>
                <p:oleObj name="" r:id="rId3" imgW="1422400" imgH="596900" progId="">
                  <p:embed/>
                  <p:pic>
                    <p:nvPicPr>
                      <p:cNvPr id="0" name="图片 35841"/>
                      <p:cNvPicPr>
                        <a:picLocks noChangeAspect="1"/>
                      </p:cNvPicPr>
                      <p:nvPr/>
                    </p:nvPicPr>
                    <p:blipFill>
                      <a:blip r:embed="rId4"/>
                      <a:stretch>
                        <a:fillRect/>
                      </a:stretch>
                    </p:blipFill>
                    <p:spPr>
                      <a:xfrm>
                        <a:off x="990600" y="914400"/>
                        <a:ext cx="2514600" cy="1054100"/>
                      </a:xfrm>
                      <a:prstGeom prst="rect">
                        <a:avLst/>
                      </a:prstGeom>
                      <a:solidFill>
                        <a:srgbClr val="7030A0"/>
                      </a:solidFill>
                      <a:ln w="9525">
                        <a:noFill/>
                      </a:ln>
                    </p:spPr>
                  </p:pic>
                </p:oleObj>
              </mc:Fallback>
            </mc:AlternateContent>
          </a:graphicData>
        </a:graphic>
      </p:graphicFrame>
      <p:sp>
        <p:nvSpPr>
          <p:cNvPr id="17416" name="Text Box 8"/>
          <p:cNvSpPr txBox="1">
            <a:spLocks noChangeArrowheads="1"/>
          </p:cNvSpPr>
          <p:nvPr/>
        </p:nvSpPr>
        <p:spPr bwMode="auto">
          <a:xfrm>
            <a:off x="0" y="2087890"/>
            <a:ext cx="2390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当</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F</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时，</a:t>
            </a:r>
            <a:endParaRPr lang="zh-CN" altLang="en-US" sz="2800" b="1" dirty="0">
              <a:latin typeface="华文楷体" panose="02010600040101010101" pitchFamily="2" charset="-122"/>
              <a:ea typeface="华文楷体" panose="02010600040101010101" pitchFamily="2" charset="-122"/>
            </a:endParaRPr>
          </a:p>
        </p:txBody>
      </p:sp>
      <p:graphicFrame>
        <p:nvGraphicFramePr>
          <p:cNvPr id="17417" name="Object 9"/>
          <p:cNvGraphicFramePr>
            <a:graphicFrameLocks noChangeAspect="1"/>
          </p:cNvGraphicFramePr>
          <p:nvPr/>
        </p:nvGraphicFramePr>
        <p:xfrm>
          <a:off x="2018756" y="2009774"/>
          <a:ext cx="1752600" cy="738188"/>
        </p:xfrm>
        <a:graphic>
          <a:graphicData uri="http://schemas.openxmlformats.org/presentationml/2006/ole">
            <mc:AlternateContent xmlns:mc="http://schemas.openxmlformats.org/markup-compatibility/2006">
              <mc:Choice xmlns:v="urn:schemas-microsoft-com:vml" Requires="v">
                <p:oleObj spid="_x0000_s35843" name="" r:id="rId5" imgW="723900" imgH="304800" progId="">
                  <p:embed/>
                </p:oleObj>
              </mc:Choice>
              <mc:Fallback>
                <p:oleObj name="" r:id="rId5" imgW="723900" imgH="304800" progId="">
                  <p:embed/>
                  <p:pic>
                    <p:nvPicPr>
                      <p:cNvPr id="0" name="图片 35842"/>
                      <p:cNvPicPr>
                        <a:picLocks noChangeAspect="1"/>
                      </p:cNvPicPr>
                      <p:nvPr/>
                    </p:nvPicPr>
                    <p:blipFill>
                      <a:blip r:embed="rId6"/>
                      <a:stretch>
                        <a:fillRect/>
                      </a:stretch>
                    </p:blipFill>
                    <p:spPr>
                      <a:xfrm>
                        <a:off x="2018756" y="2009774"/>
                        <a:ext cx="1752600" cy="738188"/>
                      </a:xfrm>
                      <a:prstGeom prst="rect">
                        <a:avLst/>
                      </a:prstGeom>
                      <a:solidFill>
                        <a:srgbClr val="7030A0"/>
                      </a:solidFill>
                      <a:ln w="9525">
                        <a:noFill/>
                      </a:ln>
                    </p:spPr>
                  </p:pic>
                </p:oleObj>
              </mc:Fallback>
            </mc:AlternateContent>
          </a:graphicData>
        </a:graphic>
      </p:graphicFrame>
      <p:sp>
        <p:nvSpPr>
          <p:cNvPr id="17420" name="Text Box 12"/>
          <p:cNvSpPr txBox="1">
            <a:spLocks noChangeArrowheads="1"/>
          </p:cNvSpPr>
          <p:nvPr/>
        </p:nvSpPr>
        <p:spPr bwMode="auto">
          <a:xfrm>
            <a:off x="533400" y="2905162"/>
            <a:ext cx="990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即：</a:t>
            </a:r>
            <a:endParaRPr lang="zh-CN" altLang="en-US" sz="2800" b="1" dirty="0">
              <a:latin typeface="华文楷体" panose="02010600040101010101" pitchFamily="2" charset="-122"/>
              <a:ea typeface="华文楷体" panose="02010600040101010101" pitchFamily="2" charset="-122"/>
            </a:endParaRPr>
          </a:p>
        </p:txBody>
      </p:sp>
      <p:graphicFrame>
        <p:nvGraphicFramePr>
          <p:cNvPr id="17421" name="Object 13"/>
          <p:cNvGraphicFramePr>
            <a:graphicFrameLocks noChangeAspect="1"/>
          </p:cNvGraphicFramePr>
          <p:nvPr/>
        </p:nvGraphicFramePr>
        <p:xfrm>
          <a:off x="1676400" y="2819400"/>
          <a:ext cx="1662113" cy="719138"/>
        </p:xfrm>
        <a:graphic>
          <a:graphicData uri="http://schemas.openxmlformats.org/presentationml/2006/ole">
            <mc:AlternateContent xmlns:mc="http://schemas.openxmlformats.org/markup-compatibility/2006">
              <mc:Choice xmlns:v="urn:schemas-microsoft-com:vml" Requires="v">
                <p:oleObj spid="_x0000_s35844" name="Equation" r:id="rId7" imgW="723900" imgH="317500" progId="Equation.3">
                  <p:embed/>
                </p:oleObj>
              </mc:Choice>
              <mc:Fallback>
                <p:oleObj name="Equation" r:id="rId7" imgW="723900" imgH="317500" progId="Equation.3">
                  <p:embed/>
                  <p:pic>
                    <p:nvPicPr>
                      <p:cNvPr id="0" name="图片 35843"/>
                      <p:cNvPicPr>
                        <a:picLocks noChangeAspect="1"/>
                      </p:cNvPicPr>
                      <p:nvPr/>
                    </p:nvPicPr>
                    <p:blipFill>
                      <a:blip r:embed="rId8"/>
                      <a:stretch>
                        <a:fillRect/>
                      </a:stretch>
                    </p:blipFill>
                    <p:spPr>
                      <a:xfrm>
                        <a:off x="1676400" y="2819400"/>
                        <a:ext cx="1662113" cy="719138"/>
                      </a:xfrm>
                      <a:prstGeom prst="rect">
                        <a:avLst/>
                      </a:prstGeom>
                      <a:solidFill>
                        <a:srgbClr val="7030A0"/>
                      </a:solidFill>
                      <a:ln w="9525">
                        <a:noFill/>
                      </a:ln>
                    </p:spPr>
                  </p:pic>
                </p:oleObj>
              </mc:Fallback>
            </mc:AlternateContent>
          </a:graphicData>
        </a:graphic>
      </p:graphicFrame>
      <p:sp>
        <p:nvSpPr>
          <p:cNvPr id="17423" name="Text Box 15"/>
          <p:cNvSpPr txBox="1">
            <a:spLocks noChangeArrowheads="1"/>
          </p:cNvSpPr>
          <p:nvPr/>
        </p:nvSpPr>
        <p:spPr bwMode="auto">
          <a:xfrm>
            <a:off x="533400" y="3733800"/>
            <a:ext cx="289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电路成了反相器。</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
        <p:nvSpPr>
          <p:cNvPr id="17424" name="Text Box 16"/>
          <p:cNvSpPr txBox="1">
            <a:spLocks noChangeArrowheads="1"/>
          </p:cNvSpPr>
          <p:nvPr/>
        </p:nvSpPr>
        <p:spPr bwMode="auto">
          <a:xfrm>
            <a:off x="571500" y="4339374"/>
            <a:ext cx="5867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图中电阻</a:t>
            </a:r>
            <a:r>
              <a:rPr lang="en-US" altLang="zh-CN" sz="2800" b="1" dirty="0" err="1">
                <a:latin typeface="华文楷体" panose="02010600040101010101" pitchFamily="2" charset="-122"/>
                <a:ea typeface="华文楷体" panose="02010600040101010101" pitchFamily="2" charset="-122"/>
              </a:rPr>
              <a:t>R</a:t>
            </a:r>
            <a:r>
              <a:rPr lang="en-US" altLang="zh-CN" sz="2800" b="1" baseline="-25000" dirty="0" err="1">
                <a:latin typeface="华文楷体" panose="02010600040101010101" pitchFamily="2" charset="-122"/>
                <a:ea typeface="华文楷体" panose="02010600040101010101" pitchFamily="2" charset="-122"/>
              </a:rPr>
              <a:t>p</a:t>
            </a:r>
            <a:r>
              <a:rPr lang="zh-CN" altLang="en-US" sz="2800" b="1" dirty="0">
                <a:latin typeface="华文楷体" panose="02010600040101010101" pitchFamily="2" charset="-122"/>
                <a:ea typeface="华文楷体" panose="02010600040101010101" pitchFamily="2" charset="-122"/>
              </a:rPr>
              <a:t>称为平衡电阻，通常取：</a:t>
            </a:r>
            <a:endParaRPr lang="zh-CN" altLang="en-US" sz="2800" b="1" dirty="0">
              <a:latin typeface="华文楷体" panose="02010600040101010101" pitchFamily="2" charset="-122"/>
              <a:ea typeface="华文楷体" panose="02010600040101010101" pitchFamily="2" charset="-122"/>
            </a:endParaRPr>
          </a:p>
        </p:txBody>
      </p:sp>
      <p:sp>
        <p:nvSpPr>
          <p:cNvPr id="17425" name="Text Box 17"/>
          <p:cNvSpPr txBox="1">
            <a:spLocks noChangeArrowheads="1"/>
          </p:cNvSpPr>
          <p:nvPr/>
        </p:nvSpPr>
        <p:spPr bwMode="auto">
          <a:xfrm>
            <a:off x="288924" y="5664928"/>
            <a:ext cx="82835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以保证其输入端的电阻平衡，从而提高差动电路的对称性。</a:t>
            </a:r>
            <a:endParaRPr lang="zh-CN" altLang="en-US" sz="2800" b="1" dirty="0">
              <a:latin typeface="华文楷体" panose="02010600040101010101" pitchFamily="2" charset="-122"/>
              <a:ea typeface="华文楷体" panose="02010600040101010101" pitchFamily="2" charset="-122"/>
            </a:endParaRPr>
          </a:p>
        </p:txBody>
      </p:sp>
      <p:graphicFrame>
        <p:nvGraphicFramePr>
          <p:cNvPr id="17426" name="Object 18"/>
          <p:cNvGraphicFramePr>
            <a:graphicFrameLocks noChangeAspect="1"/>
          </p:cNvGraphicFramePr>
          <p:nvPr/>
        </p:nvGraphicFramePr>
        <p:xfrm>
          <a:off x="2297112" y="4944948"/>
          <a:ext cx="2133600" cy="606425"/>
        </p:xfrm>
        <a:graphic>
          <a:graphicData uri="http://schemas.openxmlformats.org/presentationml/2006/ole">
            <mc:AlternateContent xmlns:mc="http://schemas.openxmlformats.org/markup-compatibility/2006">
              <mc:Choice xmlns:v="urn:schemas-microsoft-com:vml" Requires="v">
                <p:oleObj spid="_x0000_s35845" name="" r:id="rId9" imgW="20116800" imgH="5791200" progId="">
                  <p:embed/>
                </p:oleObj>
              </mc:Choice>
              <mc:Fallback>
                <p:oleObj name="" r:id="rId9" imgW="20116800" imgH="5791200" progId="">
                  <p:embed/>
                  <p:pic>
                    <p:nvPicPr>
                      <p:cNvPr id="0" name="图片 35844"/>
                      <p:cNvPicPr>
                        <a:picLocks noChangeAspect="1"/>
                      </p:cNvPicPr>
                      <p:nvPr/>
                    </p:nvPicPr>
                    <p:blipFill>
                      <a:blip r:embed="rId10"/>
                      <a:stretch>
                        <a:fillRect/>
                      </a:stretch>
                    </p:blipFill>
                    <p:spPr>
                      <a:xfrm>
                        <a:off x="2297112" y="4944948"/>
                        <a:ext cx="2133600" cy="606425"/>
                      </a:xfrm>
                      <a:prstGeom prst="rect">
                        <a:avLst/>
                      </a:prstGeom>
                      <a:solidFill>
                        <a:srgbClr val="ED7D31"/>
                      </a:solid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3"/>
                                        </p:tgtEl>
                                        <p:attrNameLst>
                                          <p:attrName>style.visibility</p:attrName>
                                        </p:attrNameLst>
                                      </p:cBhvr>
                                      <p:to>
                                        <p:strVal val="visible"/>
                                      </p:to>
                                    </p:set>
                                    <p:anim calcmode="lin" valueType="num">
                                      <p:cBhvr additive="base">
                                        <p:cTn id="13" dur="500" fill="hold"/>
                                        <p:tgtEl>
                                          <p:spTgt spid="17413"/>
                                        </p:tgtEl>
                                        <p:attrNameLst>
                                          <p:attrName>ppt_x</p:attrName>
                                        </p:attrNameLst>
                                      </p:cBhvr>
                                      <p:tavLst>
                                        <p:tav tm="0">
                                          <p:val>
                                            <p:strVal val="0-#ppt_w/2"/>
                                          </p:val>
                                        </p:tav>
                                        <p:tav tm="100000">
                                          <p:val>
                                            <p:strVal val="#ppt_x"/>
                                          </p:val>
                                        </p:tav>
                                      </p:tavLst>
                                    </p:anim>
                                    <p:anim calcmode="lin" valueType="num">
                                      <p:cBhvr additive="base">
                                        <p:cTn id="14"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414"/>
                                        </p:tgtEl>
                                        <p:attrNameLst>
                                          <p:attrName>style.visibility</p:attrName>
                                        </p:attrNameLst>
                                      </p:cBhvr>
                                      <p:to>
                                        <p:strVal val="visible"/>
                                      </p:to>
                                    </p:set>
                                    <p:animEffect transition="in" filter="barn(inVertical)">
                                      <p:cBhvr>
                                        <p:cTn id="19" dur="500"/>
                                        <p:tgtEl>
                                          <p:spTgt spid="17414"/>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7416"/>
                                        </p:tgtEl>
                                        <p:attrNameLst>
                                          <p:attrName>style.visibility</p:attrName>
                                        </p:attrNameLst>
                                      </p:cBhvr>
                                      <p:to>
                                        <p:strVal val="visible"/>
                                      </p:to>
                                    </p:set>
                                    <p:animEffect transition="in" filter="box(in)">
                                      <p:cBhvr>
                                        <p:cTn id="24" dur="500"/>
                                        <p:tgtEl>
                                          <p:spTgt spid="1741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7417"/>
                                        </p:tgtEl>
                                        <p:attrNameLst>
                                          <p:attrName>style.visibility</p:attrName>
                                        </p:attrNameLst>
                                      </p:cBhvr>
                                      <p:to>
                                        <p:strVal val="visible"/>
                                      </p:to>
                                    </p:set>
                                    <p:animEffect transition="in" filter="blinds(horizontal)">
                                      <p:cBhvr>
                                        <p:cTn id="29" dur="500"/>
                                        <p:tgtEl>
                                          <p:spTgt spid="1741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17420"/>
                                        </p:tgtEl>
                                        <p:attrNameLst>
                                          <p:attrName>style.visibility</p:attrName>
                                        </p:attrNameLst>
                                      </p:cBhvr>
                                      <p:to>
                                        <p:strVal val="visible"/>
                                      </p:to>
                                    </p:set>
                                    <p:animEffect transition="in" filter="barn(outVertical)">
                                      <p:cBhvr>
                                        <p:cTn id="34" dur="500"/>
                                        <p:tgtEl>
                                          <p:spTgt spid="1742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6" fill="hold" nodeType="clickEffect">
                                  <p:stCondLst>
                                    <p:cond delay="0"/>
                                  </p:stCondLst>
                                  <p:childTnLst>
                                    <p:set>
                                      <p:cBhvr>
                                        <p:cTn id="38" dur="1" fill="hold">
                                          <p:stCondLst>
                                            <p:cond delay="0"/>
                                          </p:stCondLst>
                                        </p:cTn>
                                        <p:tgtEl>
                                          <p:spTgt spid="17421"/>
                                        </p:tgtEl>
                                        <p:attrNameLst>
                                          <p:attrName>style.visibility</p:attrName>
                                        </p:attrNameLst>
                                      </p:cBhvr>
                                      <p:to>
                                        <p:strVal val="visible"/>
                                      </p:to>
                                    </p:set>
                                    <p:animEffect transition="in" filter="barn(inHorizontal)">
                                      <p:cBhvr>
                                        <p:cTn id="39" dur="500"/>
                                        <p:tgtEl>
                                          <p:spTgt spid="174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7423"/>
                                        </p:tgtEl>
                                        <p:attrNameLst>
                                          <p:attrName>style.visibility</p:attrName>
                                        </p:attrNameLst>
                                      </p:cBhvr>
                                      <p:to>
                                        <p:strVal val="visible"/>
                                      </p:to>
                                    </p:set>
                                    <p:animEffect transition="in" filter="wipe(up)">
                                      <p:cBhvr>
                                        <p:cTn id="44" dur="500"/>
                                        <p:tgtEl>
                                          <p:spTgt spid="17423"/>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5" fill="hold" grpId="0" nodeType="clickEffect">
                                  <p:stCondLst>
                                    <p:cond delay="0"/>
                                  </p:stCondLst>
                                  <p:childTnLst>
                                    <p:set>
                                      <p:cBhvr>
                                        <p:cTn id="48" dur="1" fill="hold">
                                          <p:stCondLst>
                                            <p:cond delay="0"/>
                                          </p:stCondLst>
                                        </p:cTn>
                                        <p:tgtEl>
                                          <p:spTgt spid="17424"/>
                                        </p:tgtEl>
                                        <p:attrNameLst>
                                          <p:attrName>style.visibility</p:attrName>
                                        </p:attrNameLst>
                                      </p:cBhvr>
                                      <p:to>
                                        <p:strVal val="visible"/>
                                      </p:to>
                                    </p:set>
                                    <p:animEffect transition="in" filter="checkerboard(down)">
                                      <p:cBhvr>
                                        <p:cTn id="49" dur="500"/>
                                        <p:tgtEl>
                                          <p:spTgt spid="1742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7426"/>
                                        </p:tgtEl>
                                        <p:attrNameLst>
                                          <p:attrName>style.visibility</p:attrName>
                                        </p:attrNameLst>
                                      </p:cBhvr>
                                      <p:to>
                                        <p:strVal val="visible"/>
                                      </p:to>
                                    </p:set>
                                    <p:animEffect transition="in" filter="blinds(horizontal)">
                                      <p:cBhvr>
                                        <p:cTn id="54" dur="500"/>
                                        <p:tgtEl>
                                          <p:spTgt spid="17426"/>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17425"/>
                                        </p:tgtEl>
                                        <p:attrNameLst>
                                          <p:attrName>style.visibility</p:attrName>
                                        </p:attrNameLst>
                                      </p:cBhvr>
                                      <p:to>
                                        <p:strVal val="visible"/>
                                      </p:to>
                                    </p:set>
                                    <p:animEffect transition="in" filter="box(out)">
                                      <p:cBhvr>
                                        <p:cTn id="59" dur="500"/>
                                        <p:tgtEl>
                                          <p:spTgt spid="17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utoUpdateAnimBg="0"/>
      <p:bldP spid="17416" grpId="0" autoUpdateAnimBg="0"/>
      <p:bldP spid="17420" grpId="0" autoUpdateAnimBg="0"/>
      <p:bldP spid="17423" grpId="0" autoUpdateAnimBg="0"/>
      <p:bldP spid="17424" grpId="0" autoUpdateAnimBg="0"/>
      <p:bldP spid="1742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4881563" y="1752600"/>
          <a:ext cx="4262437" cy="2411413"/>
        </p:xfrm>
        <a:graphic>
          <a:graphicData uri="http://schemas.openxmlformats.org/presentationml/2006/ole">
            <mc:AlternateContent xmlns:mc="http://schemas.openxmlformats.org/markup-compatibility/2006">
              <mc:Choice xmlns:v="urn:schemas-microsoft-com:vml" Requires="v">
                <p:oleObj spid="_x0000_s36865" name="图片" r:id="rId1" imgW="1666875" imgH="942975" progId="Word.Picture.8">
                  <p:embed/>
                </p:oleObj>
              </mc:Choice>
              <mc:Fallback>
                <p:oleObj name="图片" r:id="rId1" imgW="1666875" imgH="942975" progId="Word.Picture.8">
                  <p:embed/>
                  <p:pic>
                    <p:nvPicPr>
                      <p:cNvPr id="0" name="图片 36864"/>
                      <p:cNvPicPr>
                        <a:picLocks noChangeAspect="1"/>
                      </p:cNvPicPr>
                      <p:nvPr/>
                    </p:nvPicPr>
                    <p:blipFill>
                      <a:blip r:embed="rId2"/>
                      <a:stretch>
                        <a:fillRect/>
                      </a:stretch>
                    </p:blipFill>
                    <p:spPr>
                      <a:xfrm>
                        <a:off x="4881563" y="1752600"/>
                        <a:ext cx="4262437" cy="2411413"/>
                      </a:xfrm>
                      <a:prstGeom prst="rect">
                        <a:avLst/>
                      </a:prstGeom>
                      <a:solidFill>
                        <a:srgbClr val="FFFF99"/>
                      </a:solidFill>
                      <a:ln w="9525">
                        <a:noFill/>
                      </a:ln>
                    </p:spPr>
                  </p:pic>
                </p:oleObj>
              </mc:Fallback>
            </mc:AlternateContent>
          </a:graphicData>
        </a:graphic>
      </p:graphicFrame>
      <p:sp>
        <p:nvSpPr>
          <p:cNvPr id="18435" name="Text Box 3"/>
          <p:cNvSpPr txBox="1">
            <a:spLocks noChangeArrowheads="1"/>
          </p:cNvSpPr>
          <p:nvPr/>
        </p:nvSpPr>
        <p:spPr bwMode="auto">
          <a:xfrm>
            <a:off x="533400" y="228600"/>
            <a:ext cx="4572000" cy="519113"/>
          </a:xfrm>
          <a:prstGeom prst="rect">
            <a:avLst/>
          </a:prstGeom>
          <a:solidFill>
            <a:schemeClr val="accent2"/>
          </a:solidFill>
          <a:ln>
            <a:noFill/>
          </a:ln>
          <a:effectLst/>
        </p:spPr>
        <p:txBody>
          <a:bodyPr>
            <a:spAutoFit/>
          </a:bodyPr>
          <a:lstStyle/>
          <a:p>
            <a:pPr algn="ctr">
              <a:spcBef>
                <a:spcPct val="50000"/>
              </a:spcBef>
            </a:pPr>
            <a:r>
              <a:rPr lang="en-US" altLang="zh-CN" sz="2800" b="1" dirty="0">
                <a:latin typeface="华文楷体" panose="02010600040101010101" pitchFamily="2" charset="-122"/>
                <a:ea typeface="华文楷体" panose="02010600040101010101" pitchFamily="2" charset="-122"/>
              </a:rPr>
              <a:t>2</a:t>
            </a:r>
            <a:r>
              <a:rPr lang="zh-CN" altLang="en-US" sz="2800" b="1" dirty="0">
                <a:latin typeface="华文楷体" panose="02010600040101010101" pitchFamily="2" charset="-122"/>
                <a:ea typeface="华文楷体" panose="02010600040101010101" pitchFamily="2" charset="-122"/>
              </a:rPr>
              <a:t>、同相输入比例运算电路</a:t>
            </a:r>
            <a:endParaRPr lang="zh-CN" altLang="en-US" sz="2800" b="1" dirty="0">
              <a:latin typeface="华文楷体" panose="02010600040101010101" pitchFamily="2" charset="-122"/>
              <a:ea typeface="华文楷体" panose="02010600040101010101" pitchFamily="2" charset="-122"/>
            </a:endParaRPr>
          </a:p>
        </p:txBody>
      </p:sp>
      <p:sp>
        <p:nvSpPr>
          <p:cNvPr id="18437" name="Text Box 5"/>
          <p:cNvSpPr txBox="1">
            <a:spLocks noChangeArrowheads="1"/>
          </p:cNvSpPr>
          <p:nvPr/>
        </p:nvSpPr>
        <p:spPr bwMode="auto">
          <a:xfrm>
            <a:off x="0" y="976313"/>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根据运放工作在线性区的两条分析依据</a:t>
            </a:r>
            <a:endParaRPr lang="zh-CN" altLang="en-US" sz="2800" b="1" dirty="0">
              <a:latin typeface="华文楷体" panose="02010600040101010101" pitchFamily="2" charset="-122"/>
              <a:ea typeface="华文楷体" panose="02010600040101010101" pitchFamily="2" charset="-122"/>
            </a:endParaRPr>
          </a:p>
        </p:txBody>
      </p:sp>
      <p:graphicFrame>
        <p:nvGraphicFramePr>
          <p:cNvPr id="18438" name="Object 6"/>
          <p:cNvGraphicFramePr>
            <a:graphicFrameLocks noChangeAspect="1"/>
          </p:cNvGraphicFramePr>
          <p:nvPr/>
        </p:nvGraphicFramePr>
        <p:xfrm>
          <a:off x="914400" y="1752600"/>
          <a:ext cx="3200400" cy="574675"/>
        </p:xfrm>
        <a:graphic>
          <a:graphicData uri="http://schemas.openxmlformats.org/presentationml/2006/ole">
            <mc:AlternateContent xmlns:mc="http://schemas.openxmlformats.org/markup-compatibility/2006">
              <mc:Choice xmlns:v="urn:schemas-microsoft-com:vml" Requires="v">
                <p:oleObj spid="_x0000_s36866" name="" r:id="rId3" imgW="1625600" imgH="292100" progId="">
                  <p:embed/>
                </p:oleObj>
              </mc:Choice>
              <mc:Fallback>
                <p:oleObj name="" r:id="rId3" imgW="1625600" imgH="292100" progId="">
                  <p:embed/>
                  <p:pic>
                    <p:nvPicPr>
                      <p:cNvPr id="0" name="图片 36865"/>
                      <p:cNvPicPr>
                        <a:picLocks noChangeAspect="1"/>
                      </p:cNvPicPr>
                      <p:nvPr/>
                    </p:nvPicPr>
                    <p:blipFill>
                      <a:blip r:embed="rId4"/>
                      <a:stretch>
                        <a:fillRect/>
                      </a:stretch>
                    </p:blipFill>
                    <p:spPr>
                      <a:xfrm>
                        <a:off x="914400" y="1752600"/>
                        <a:ext cx="3200400" cy="574675"/>
                      </a:xfrm>
                      <a:prstGeom prst="rect">
                        <a:avLst/>
                      </a:prstGeom>
                      <a:solidFill>
                        <a:srgbClr val="7030A0"/>
                      </a:solidFill>
                      <a:ln w="9525">
                        <a:noFill/>
                      </a:ln>
                    </p:spPr>
                  </p:pic>
                </p:oleObj>
              </mc:Fallback>
            </mc:AlternateContent>
          </a:graphicData>
        </a:graphic>
      </p:graphicFrame>
      <p:sp>
        <p:nvSpPr>
          <p:cNvPr id="18439" name="Text Box 7"/>
          <p:cNvSpPr txBox="1">
            <a:spLocks noChangeArrowheads="1"/>
          </p:cNvSpPr>
          <p:nvPr/>
        </p:nvSpPr>
        <p:spPr bwMode="auto">
          <a:xfrm>
            <a:off x="223837" y="2570162"/>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可知：</a:t>
            </a:r>
            <a:endParaRPr lang="zh-CN" altLang="en-US" sz="2800" b="1" dirty="0">
              <a:latin typeface="华文楷体" panose="02010600040101010101" pitchFamily="2" charset="-122"/>
              <a:ea typeface="华文楷体" panose="02010600040101010101" pitchFamily="2" charset="-122"/>
            </a:endParaRPr>
          </a:p>
        </p:txBody>
      </p:sp>
      <p:sp>
        <p:nvSpPr>
          <p:cNvPr id="18441" name="Text Box 9"/>
          <p:cNvSpPr txBox="1">
            <a:spLocks noChangeArrowheads="1"/>
          </p:cNvSpPr>
          <p:nvPr/>
        </p:nvSpPr>
        <p:spPr bwMode="auto">
          <a:xfrm>
            <a:off x="457200" y="35052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而：</a:t>
            </a:r>
            <a:endParaRPr lang="zh-CN" altLang="en-US" sz="2800" b="1" dirty="0">
              <a:latin typeface="华文楷体" panose="02010600040101010101" pitchFamily="2" charset="-122"/>
              <a:ea typeface="华文楷体" panose="02010600040101010101" pitchFamily="2" charset="-122"/>
            </a:endParaRPr>
          </a:p>
        </p:txBody>
      </p:sp>
      <p:graphicFrame>
        <p:nvGraphicFramePr>
          <p:cNvPr id="18444" name="Object 12"/>
          <p:cNvGraphicFramePr>
            <a:graphicFrameLocks noChangeAspect="1"/>
          </p:cNvGraphicFramePr>
          <p:nvPr/>
        </p:nvGraphicFramePr>
        <p:xfrm>
          <a:off x="1371600" y="3220584"/>
          <a:ext cx="2514600" cy="989013"/>
        </p:xfrm>
        <a:graphic>
          <a:graphicData uri="http://schemas.openxmlformats.org/presentationml/2006/ole">
            <mc:AlternateContent xmlns:mc="http://schemas.openxmlformats.org/markup-compatibility/2006">
              <mc:Choice xmlns:v="urn:schemas-microsoft-com:vml" Requires="v">
                <p:oleObj spid="_x0000_s36867" name="Equation" r:id="rId5" imgW="1511300" imgH="596900" progId="Equation.3">
                  <p:embed/>
                </p:oleObj>
              </mc:Choice>
              <mc:Fallback>
                <p:oleObj name="Equation" r:id="rId5" imgW="1511300" imgH="596900" progId="Equation.3">
                  <p:embed/>
                  <p:pic>
                    <p:nvPicPr>
                      <p:cNvPr id="0" name="图片 36866"/>
                      <p:cNvPicPr>
                        <a:picLocks noChangeAspect="1"/>
                      </p:cNvPicPr>
                      <p:nvPr/>
                    </p:nvPicPr>
                    <p:blipFill>
                      <a:blip r:embed="rId6"/>
                      <a:stretch>
                        <a:fillRect/>
                      </a:stretch>
                    </p:blipFill>
                    <p:spPr>
                      <a:xfrm>
                        <a:off x="1371600" y="3220584"/>
                        <a:ext cx="2514600" cy="989013"/>
                      </a:xfrm>
                      <a:prstGeom prst="rect">
                        <a:avLst/>
                      </a:prstGeom>
                      <a:solidFill>
                        <a:srgbClr val="7030A0"/>
                      </a:solidFill>
                      <a:ln w="9525">
                        <a:noFill/>
                      </a:ln>
                    </p:spPr>
                  </p:pic>
                </p:oleObj>
              </mc:Fallback>
            </mc:AlternateContent>
          </a:graphicData>
        </a:graphic>
      </p:graphicFrame>
      <p:graphicFrame>
        <p:nvGraphicFramePr>
          <p:cNvPr id="18445" name="Object 13"/>
          <p:cNvGraphicFramePr>
            <a:graphicFrameLocks noChangeAspect="1"/>
          </p:cNvGraphicFramePr>
          <p:nvPr/>
        </p:nvGraphicFramePr>
        <p:xfrm>
          <a:off x="1143000" y="4267200"/>
          <a:ext cx="3505200" cy="1116013"/>
        </p:xfrm>
        <a:graphic>
          <a:graphicData uri="http://schemas.openxmlformats.org/presentationml/2006/ole">
            <mc:AlternateContent xmlns:mc="http://schemas.openxmlformats.org/markup-compatibility/2006">
              <mc:Choice xmlns:v="urn:schemas-microsoft-com:vml" Requires="v">
                <p:oleObj spid="_x0000_s36868" name="Equation" r:id="rId7" imgW="1866900" imgH="596900" progId="Equation.3">
                  <p:embed/>
                </p:oleObj>
              </mc:Choice>
              <mc:Fallback>
                <p:oleObj name="Equation" r:id="rId7" imgW="1866900" imgH="596900" progId="Equation.3">
                  <p:embed/>
                  <p:pic>
                    <p:nvPicPr>
                      <p:cNvPr id="0" name="图片 36867"/>
                      <p:cNvPicPr>
                        <a:picLocks noChangeAspect="1"/>
                      </p:cNvPicPr>
                      <p:nvPr/>
                    </p:nvPicPr>
                    <p:blipFill>
                      <a:blip r:embed="rId8"/>
                      <a:stretch>
                        <a:fillRect/>
                      </a:stretch>
                    </p:blipFill>
                    <p:spPr>
                      <a:xfrm>
                        <a:off x="1143000" y="4267200"/>
                        <a:ext cx="3505200" cy="1116013"/>
                      </a:xfrm>
                      <a:prstGeom prst="rect">
                        <a:avLst/>
                      </a:prstGeom>
                      <a:solidFill>
                        <a:srgbClr val="7030A0"/>
                      </a:solidFill>
                      <a:ln w="9525">
                        <a:noFill/>
                      </a:ln>
                    </p:spPr>
                  </p:pic>
                </p:oleObj>
              </mc:Fallback>
            </mc:AlternateContent>
          </a:graphicData>
        </a:graphic>
      </p:graphicFrame>
      <p:sp>
        <p:nvSpPr>
          <p:cNvPr id="18446" name="Text Box 14"/>
          <p:cNvSpPr txBox="1">
            <a:spLocks noChangeArrowheads="1"/>
          </p:cNvSpPr>
          <p:nvPr/>
        </p:nvSpPr>
        <p:spPr bwMode="auto">
          <a:xfrm>
            <a:off x="223837" y="5680166"/>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由此可得：</a:t>
            </a:r>
            <a:endParaRPr lang="zh-CN" altLang="en-US" sz="2800" b="1" dirty="0">
              <a:latin typeface="华文楷体" panose="02010600040101010101" pitchFamily="2" charset="-122"/>
              <a:ea typeface="华文楷体" panose="02010600040101010101" pitchFamily="2" charset="-122"/>
            </a:endParaRPr>
          </a:p>
        </p:txBody>
      </p:sp>
      <p:graphicFrame>
        <p:nvGraphicFramePr>
          <p:cNvPr id="18447" name="Object 15"/>
          <p:cNvGraphicFramePr>
            <a:graphicFrameLocks noChangeAspect="1"/>
          </p:cNvGraphicFramePr>
          <p:nvPr/>
        </p:nvGraphicFramePr>
        <p:xfrm>
          <a:off x="2133600" y="5486400"/>
          <a:ext cx="2362200" cy="1074738"/>
        </p:xfrm>
        <a:graphic>
          <a:graphicData uri="http://schemas.openxmlformats.org/presentationml/2006/ole">
            <mc:AlternateContent xmlns:mc="http://schemas.openxmlformats.org/markup-compatibility/2006">
              <mc:Choice xmlns:v="urn:schemas-microsoft-com:vml" Requires="v">
                <p:oleObj spid="_x0000_s36869" name="Equation" r:id="rId9" imgW="23469600" imgH="10668000" progId="Equation.3">
                  <p:embed/>
                </p:oleObj>
              </mc:Choice>
              <mc:Fallback>
                <p:oleObj name="Equation" r:id="rId9" imgW="23469600" imgH="10668000" progId="Equation.3">
                  <p:embed/>
                  <p:pic>
                    <p:nvPicPr>
                      <p:cNvPr id="0" name="图片 36868"/>
                      <p:cNvPicPr>
                        <a:picLocks noChangeAspect="1"/>
                      </p:cNvPicPr>
                      <p:nvPr/>
                    </p:nvPicPr>
                    <p:blipFill>
                      <a:blip r:embed="rId10"/>
                      <a:stretch>
                        <a:fillRect/>
                      </a:stretch>
                    </p:blipFill>
                    <p:spPr>
                      <a:xfrm>
                        <a:off x="2133600" y="5486400"/>
                        <a:ext cx="2362200" cy="1074738"/>
                      </a:xfrm>
                      <a:prstGeom prst="rect">
                        <a:avLst/>
                      </a:prstGeom>
                      <a:solidFill>
                        <a:srgbClr val="ED7D31"/>
                      </a:solidFill>
                      <a:ln w="9525">
                        <a:noFill/>
                      </a:ln>
                    </p:spPr>
                  </p:pic>
                </p:oleObj>
              </mc:Fallback>
            </mc:AlternateContent>
          </a:graphicData>
        </a:graphic>
      </p:graphicFrame>
      <p:sp>
        <p:nvSpPr>
          <p:cNvPr id="18448" name="Text Box 16"/>
          <p:cNvSpPr txBox="1">
            <a:spLocks noChangeArrowheads="1"/>
          </p:cNvSpPr>
          <p:nvPr/>
        </p:nvSpPr>
        <p:spPr bwMode="auto">
          <a:xfrm>
            <a:off x="4648200" y="5715000"/>
            <a:ext cx="358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输出与输入相位相同</a:t>
            </a:r>
            <a:endParaRPr lang="zh-CN" altLang="en-US" sz="2400" b="1" dirty="0">
              <a:latin typeface="华文楷体" panose="02010600040101010101" pitchFamily="2" charset="-122"/>
              <a:ea typeface="华文楷体" panose="02010600040101010101" pitchFamily="2" charset="-122"/>
            </a:endParaRPr>
          </a:p>
        </p:txBody>
      </p:sp>
      <p:sp>
        <p:nvSpPr>
          <p:cNvPr id="18449" name="Text Box 17"/>
          <p:cNvSpPr txBox="1">
            <a:spLocks noChangeArrowheads="1"/>
          </p:cNvSpPr>
          <p:nvPr/>
        </p:nvSpPr>
        <p:spPr bwMode="auto">
          <a:xfrm>
            <a:off x="4870450" y="4292600"/>
            <a:ext cx="4273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400" b="1" u="sng" dirty="0">
                <a:solidFill>
                  <a:srgbClr val="FF0000"/>
                </a:solidFill>
                <a:latin typeface="华文楷体" panose="02010600040101010101" pitchFamily="2" charset="-122"/>
                <a:ea typeface="华文楷体" panose="02010600040101010101" pitchFamily="2" charset="-122"/>
              </a:rPr>
              <a:t>结构特点：</a:t>
            </a:r>
            <a:r>
              <a:rPr lang="zh-CN" altLang="en-US" sz="2400" b="1" dirty="0">
                <a:latin typeface="华文楷体" panose="02010600040101010101" pitchFamily="2" charset="-122"/>
                <a:ea typeface="华文楷体" panose="02010600040101010101" pitchFamily="2" charset="-122"/>
              </a:rPr>
              <a:t>负反馈引到反相输入端，信号从同相端输入。</a:t>
            </a:r>
            <a:endParaRPr lang="zh-CN" altLang="en-US" sz="2400" b="1" dirty="0">
              <a:latin typeface="华文楷体" panose="02010600040101010101" pitchFamily="2" charset="-122"/>
              <a:ea typeface="华文楷体" panose="02010600040101010101" pitchFamily="2" charset="-122"/>
            </a:endParaRPr>
          </a:p>
        </p:txBody>
      </p:sp>
      <p:grpSp>
        <p:nvGrpSpPr>
          <p:cNvPr id="3" name="组合 2"/>
          <p:cNvGrpSpPr/>
          <p:nvPr/>
        </p:nvGrpSpPr>
        <p:grpSpPr>
          <a:xfrm>
            <a:off x="1371600" y="2438400"/>
            <a:ext cx="3600994" cy="690563"/>
            <a:chOff x="1371600" y="2438400"/>
            <a:chExt cx="3600994" cy="690563"/>
          </a:xfrm>
        </p:grpSpPr>
        <p:graphicFrame>
          <p:nvGraphicFramePr>
            <p:cNvPr id="18440" name="Object 8"/>
            <p:cNvGraphicFramePr>
              <a:graphicFrameLocks noChangeAspect="1"/>
            </p:cNvGraphicFramePr>
            <p:nvPr/>
          </p:nvGraphicFramePr>
          <p:xfrm>
            <a:off x="1371600" y="2438400"/>
            <a:ext cx="3600994" cy="690563"/>
          </p:xfrm>
          <a:graphic>
            <a:graphicData uri="http://schemas.openxmlformats.org/presentationml/2006/ole">
              <mc:AlternateContent xmlns:mc="http://schemas.openxmlformats.org/markup-compatibility/2006">
                <mc:Choice xmlns:v="urn:schemas-microsoft-com:vml" Requires="v">
                  <p:oleObj spid="_x0000_s36870" name="" r:id="rId11" imgW="1574800" imgH="317500" progId="">
                    <p:embed/>
                  </p:oleObj>
                </mc:Choice>
                <mc:Fallback>
                  <p:oleObj name="" r:id="rId11" imgW="1574800" imgH="317500" progId="">
                    <p:embed/>
                    <p:pic>
                      <p:nvPicPr>
                        <p:cNvPr id="0" name="图片 36869"/>
                        <p:cNvPicPr>
                          <a:picLocks noChangeAspect="1"/>
                        </p:cNvPicPr>
                        <p:nvPr/>
                      </p:nvPicPr>
                      <p:blipFill>
                        <a:blip r:embed="rId12"/>
                        <a:stretch>
                          <a:fillRect/>
                        </a:stretch>
                      </p:blipFill>
                      <p:spPr>
                        <a:xfrm>
                          <a:off x="1371600" y="2438400"/>
                          <a:ext cx="3600994" cy="690563"/>
                        </a:xfrm>
                        <a:prstGeom prst="rect">
                          <a:avLst/>
                        </a:prstGeom>
                        <a:solidFill>
                          <a:srgbClr val="7030A0"/>
                        </a:solidFill>
                        <a:ln w="9525">
                          <a:noFill/>
                        </a:ln>
                      </p:spPr>
                    </p:pic>
                  </p:oleObj>
                </mc:Fallback>
              </mc:AlternateContent>
            </a:graphicData>
          </a:graphic>
        </p:graphicFrame>
        <p:sp>
          <p:nvSpPr>
            <p:cNvPr id="2" name="文本框 1"/>
            <p:cNvSpPr txBox="1"/>
            <p:nvPr/>
          </p:nvSpPr>
          <p:spPr>
            <a:xfrm>
              <a:off x="4508454" y="2537916"/>
              <a:ext cx="464140" cy="461665"/>
            </a:xfrm>
            <a:prstGeom prst="rect">
              <a:avLst/>
            </a:prstGeom>
            <a:solidFill>
              <a:srgbClr val="7030A0"/>
            </a:solidFill>
          </p:spPr>
          <p:txBody>
            <a:bodyPr wrap="square" rtlCol="0">
              <a:spAutoFit/>
            </a:bodyPr>
            <a:lstStyle/>
            <a:p>
              <a:r>
                <a:rPr lang="en-US" altLang="zh-CN" sz="2400" b="1" dirty="0" err="1" smtClean="0">
                  <a:solidFill>
                    <a:schemeClr val="bg1"/>
                  </a:solidFill>
                  <a:latin typeface="Times New Roman" panose="02020603050405020304" pitchFamily="18" charset="0"/>
                  <a:cs typeface="Times New Roman" panose="02020603050405020304" pitchFamily="18" charset="0"/>
                </a:rPr>
                <a:t>U</a:t>
              </a:r>
              <a:r>
                <a:rPr lang="en-US" altLang="zh-CN" sz="2400" b="1" baseline="-25000" dirty="0" err="1" smtClean="0">
                  <a:solidFill>
                    <a:schemeClr val="bg1"/>
                  </a:solidFill>
                  <a:latin typeface="Times New Roman" panose="02020603050405020304" pitchFamily="18" charset="0"/>
                  <a:cs typeface="Times New Roman" panose="02020603050405020304" pitchFamily="18" charset="0"/>
                </a:rPr>
                <a:t>i</a:t>
              </a:r>
              <a:endParaRPr lang="zh-CN" altLang="en-US" sz="2400" b="1" baseline="-25000" dirty="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8437"/>
                                        </p:tgtEl>
                                        <p:attrNameLst>
                                          <p:attrName>style.visibility</p:attrName>
                                        </p:attrNameLst>
                                      </p:cBhvr>
                                      <p:to>
                                        <p:strVal val="visible"/>
                                      </p:to>
                                    </p:set>
                                    <p:animEffect transition="in" filter="slide(fromBottom)">
                                      <p:cBhvr>
                                        <p:cTn id="15" dur="500"/>
                                        <p:tgtEl>
                                          <p:spTgt spid="1843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438"/>
                                        </p:tgtEl>
                                        <p:attrNameLst>
                                          <p:attrName>style.visibility</p:attrName>
                                        </p:attrNameLst>
                                      </p:cBhvr>
                                      <p:to>
                                        <p:strVal val="visible"/>
                                      </p:to>
                                    </p:set>
                                    <p:animEffect transition="in" filter="blinds(horizontal)">
                                      <p:cBhvr>
                                        <p:cTn id="20" dur="500"/>
                                        <p:tgtEl>
                                          <p:spTgt spid="1843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8439"/>
                                        </p:tgtEl>
                                        <p:attrNameLst>
                                          <p:attrName>style.visibility</p:attrName>
                                        </p:attrNameLst>
                                      </p:cBhvr>
                                      <p:to>
                                        <p:strVal val="visible"/>
                                      </p:to>
                                    </p:set>
                                    <p:animEffect transition="in" filter="checkerboard(across)">
                                      <p:cBhvr>
                                        <p:cTn id="25" dur="500"/>
                                        <p:tgtEl>
                                          <p:spTgt spid="1843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8441"/>
                                        </p:tgtEl>
                                        <p:attrNameLst>
                                          <p:attrName>style.visibility</p:attrName>
                                        </p:attrNameLst>
                                      </p:cBhvr>
                                      <p:to>
                                        <p:strVal val="visible"/>
                                      </p:to>
                                    </p:set>
                                    <p:animEffect transition="in" filter="barn(outHorizontal)">
                                      <p:cBhvr>
                                        <p:cTn id="34" dur="500"/>
                                        <p:tgtEl>
                                          <p:spTgt spid="1844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nodeType="clickEffect">
                                  <p:stCondLst>
                                    <p:cond delay="0"/>
                                  </p:stCondLst>
                                  <p:childTnLst>
                                    <p:set>
                                      <p:cBhvr>
                                        <p:cTn id="38" dur="1" fill="hold">
                                          <p:stCondLst>
                                            <p:cond delay="0"/>
                                          </p:stCondLst>
                                        </p:cTn>
                                        <p:tgtEl>
                                          <p:spTgt spid="18444"/>
                                        </p:tgtEl>
                                        <p:attrNameLst>
                                          <p:attrName>style.visibility</p:attrName>
                                        </p:attrNameLst>
                                      </p:cBhvr>
                                      <p:to>
                                        <p:strVal val="visible"/>
                                      </p:to>
                                    </p:set>
                                    <p:animEffect transition="in" filter="blinds(vertical)">
                                      <p:cBhvr>
                                        <p:cTn id="39" dur="500"/>
                                        <p:tgtEl>
                                          <p:spTgt spid="18444"/>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18445"/>
                                        </p:tgtEl>
                                        <p:attrNameLst>
                                          <p:attrName>style.visibility</p:attrName>
                                        </p:attrNameLst>
                                      </p:cBhvr>
                                      <p:to>
                                        <p:strVal val="visible"/>
                                      </p:to>
                                    </p:set>
                                    <p:animEffect transition="in" filter="box(out)">
                                      <p:cBhvr>
                                        <p:cTn id="44" dur="500"/>
                                        <p:tgtEl>
                                          <p:spTgt spid="18445"/>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6" fill="hold" grpId="0" nodeType="clickEffect">
                                  <p:stCondLst>
                                    <p:cond delay="0"/>
                                  </p:stCondLst>
                                  <p:childTnLst>
                                    <p:set>
                                      <p:cBhvr>
                                        <p:cTn id="48" dur="1" fill="hold">
                                          <p:stCondLst>
                                            <p:cond delay="0"/>
                                          </p:stCondLst>
                                        </p:cTn>
                                        <p:tgtEl>
                                          <p:spTgt spid="18446"/>
                                        </p:tgtEl>
                                        <p:attrNameLst>
                                          <p:attrName>style.visibility</p:attrName>
                                        </p:attrNameLst>
                                      </p:cBhvr>
                                      <p:to>
                                        <p:strVal val="visible"/>
                                      </p:to>
                                    </p:set>
                                    <p:animEffect transition="in" filter="barn(inHorizontal)">
                                      <p:cBhvr>
                                        <p:cTn id="49" dur="500"/>
                                        <p:tgtEl>
                                          <p:spTgt spid="18446"/>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18447"/>
                                        </p:tgtEl>
                                        <p:attrNameLst>
                                          <p:attrName>style.visibility</p:attrName>
                                        </p:attrNameLst>
                                      </p:cBhvr>
                                      <p:to>
                                        <p:strVal val="visible"/>
                                      </p:to>
                                    </p:set>
                                    <p:animEffect transition="in" filter="box(out)">
                                      <p:cBhvr>
                                        <p:cTn id="54" dur="500"/>
                                        <p:tgtEl>
                                          <p:spTgt spid="18447"/>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18448"/>
                                        </p:tgtEl>
                                        <p:attrNameLst>
                                          <p:attrName>style.visibility</p:attrName>
                                        </p:attrNameLst>
                                      </p:cBhvr>
                                      <p:to>
                                        <p:strVal val="visible"/>
                                      </p:to>
                                    </p:set>
                                    <p:animEffect transition="in" filter="checkerboard(across)">
                                      <p:cBhvr>
                                        <p:cTn id="59" dur="500"/>
                                        <p:tgtEl>
                                          <p:spTgt spid="1844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449"/>
                                        </p:tgtEl>
                                        <p:attrNameLst>
                                          <p:attrName>style.visibility</p:attrName>
                                        </p:attrNameLst>
                                      </p:cBhvr>
                                      <p:to>
                                        <p:strVal val="visible"/>
                                      </p:to>
                                    </p:set>
                                    <p:animEffect transition="in" filter="dissolve">
                                      <p:cBhvr>
                                        <p:cTn id="64" dur="500"/>
                                        <p:tgtEl>
                                          <p:spTgt spid="18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7" grpId="0" autoUpdateAnimBg="0"/>
      <p:bldP spid="18439" grpId="0" autoUpdateAnimBg="0"/>
      <p:bldP spid="18441" grpId="0" autoUpdateAnimBg="0"/>
      <p:bldP spid="18446" grpId="0" autoUpdateAnimBg="0"/>
      <p:bldP spid="18448" grpId="0" autoUpdateAnimBg="0"/>
      <p:bldP spid="1844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9459" name="Object 3"/>
          <p:cNvGraphicFramePr>
            <a:graphicFrameLocks noChangeAspect="1"/>
          </p:cNvGraphicFramePr>
          <p:nvPr/>
        </p:nvGraphicFramePr>
        <p:xfrm>
          <a:off x="5943600" y="2362200"/>
          <a:ext cx="2971800" cy="2041525"/>
        </p:xfrm>
        <a:graphic>
          <a:graphicData uri="http://schemas.openxmlformats.org/presentationml/2006/ole">
            <mc:AlternateContent xmlns:mc="http://schemas.openxmlformats.org/markup-compatibility/2006">
              <mc:Choice xmlns:v="urn:schemas-microsoft-com:vml" Requires="v">
                <p:oleObj spid="_x0000_s37889" name="图片" r:id="rId1" imgW="1095375" imgH="752475" progId="Word.Picture.8">
                  <p:embed/>
                </p:oleObj>
              </mc:Choice>
              <mc:Fallback>
                <p:oleObj name="图片" r:id="rId1" imgW="1095375" imgH="752475" progId="Word.Picture.8">
                  <p:embed/>
                  <p:pic>
                    <p:nvPicPr>
                      <p:cNvPr id="0" name="图片 37888"/>
                      <p:cNvPicPr>
                        <a:picLocks noChangeAspect="1"/>
                      </p:cNvPicPr>
                      <p:nvPr/>
                    </p:nvPicPr>
                    <p:blipFill>
                      <a:blip r:embed="rId2"/>
                      <a:stretch>
                        <a:fillRect/>
                      </a:stretch>
                    </p:blipFill>
                    <p:spPr>
                      <a:xfrm>
                        <a:off x="5943600" y="2362200"/>
                        <a:ext cx="2971800" cy="2041525"/>
                      </a:xfrm>
                      <a:prstGeom prst="rect">
                        <a:avLst/>
                      </a:prstGeom>
                      <a:solidFill>
                        <a:srgbClr val="CCFF99"/>
                      </a:solidFill>
                      <a:ln w="9525">
                        <a:noFill/>
                      </a:ln>
                    </p:spPr>
                  </p:pic>
                </p:oleObj>
              </mc:Fallback>
            </mc:AlternateContent>
          </a:graphicData>
        </a:graphic>
      </p:graphicFrame>
      <p:sp>
        <p:nvSpPr>
          <p:cNvPr id="19460" name="Text Box 4"/>
          <p:cNvSpPr txBox="1">
            <a:spLocks noChangeArrowheads="1"/>
          </p:cNvSpPr>
          <p:nvPr/>
        </p:nvSpPr>
        <p:spPr bwMode="auto">
          <a:xfrm>
            <a:off x="6477000" y="4724400"/>
            <a:ext cx="1905000" cy="46166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sz="2400" b="1" dirty="0">
                <a:latin typeface="华文楷体" panose="02010600040101010101" pitchFamily="2" charset="-122"/>
                <a:ea typeface="华文楷体" panose="02010600040101010101" pitchFamily="2" charset="-122"/>
              </a:rPr>
              <a:t>电压跟随器</a:t>
            </a:r>
            <a:endParaRPr lang="zh-CN" altLang="en-US" sz="2400" b="1" dirty="0">
              <a:latin typeface="华文楷体" panose="02010600040101010101" pitchFamily="2" charset="-122"/>
              <a:ea typeface="华文楷体" panose="02010600040101010101" pitchFamily="2" charset="-122"/>
            </a:endParaRPr>
          </a:p>
        </p:txBody>
      </p:sp>
      <p:sp>
        <p:nvSpPr>
          <p:cNvPr id="19461" name="Text Box 5"/>
          <p:cNvSpPr txBox="1">
            <a:spLocks noChangeArrowheads="1"/>
          </p:cNvSpPr>
          <p:nvPr/>
        </p:nvSpPr>
        <p:spPr bwMode="auto">
          <a:xfrm>
            <a:off x="139155" y="169495"/>
            <a:ext cx="85345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同反相输入比例运算电路一样，为了提高差动电路的对称性，平衡电阻</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9462" name="Object 6"/>
          <p:cNvGraphicFramePr>
            <a:graphicFrameLocks noChangeAspect="1"/>
          </p:cNvGraphicFramePr>
          <p:nvPr/>
        </p:nvGraphicFramePr>
        <p:xfrm>
          <a:off x="5576206" y="697279"/>
          <a:ext cx="2133600" cy="606425"/>
        </p:xfrm>
        <a:graphic>
          <a:graphicData uri="http://schemas.openxmlformats.org/presentationml/2006/ole">
            <mc:AlternateContent xmlns:mc="http://schemas.openxmlformats.org/markup-compatibility/2006">
              <mc:Choice xmlns:v="urn:schemas-microsoft-com:vml" Requires="v">
                <p:oleObj spid="_x0000_s37890" name="" r:id="rId3" imgW="1117600" imgH="317500" progId="">
                  <p:embed/>
                </p:oleObj>
              </mc:Choice>
              <mc:Fallback>
                <p:oleObj name="" r:id="rId3" imgW="1117600" imgH="317500" progId="">
                  <p:embed/>
                  <p:pic>
                    <p:nvPicPr>
                      <p:cNvPr id="0" name="图片 37889"/>
                      <p:cNvPicPr>
                        <a:picLocks noChangeAspect="1"/>
                      </p:cNvPicPr>
                      <p:nvPr/>
                    </p:nvPicPr>
                    <p:blipFill>
                      <a:blip r:embed="rId4"/>
                      <a:stretch>
                        <a:fillRect/>
                      </a:stretch>
                    </p:blipFill>
                    <p:spPr>
                      <a:xfrm>
                        <a:off x="5576206" y="697279"/>
                        <a:ext cx="2133600" cy="606425"/>
                      </a:xfrm>
                      <a:prstGeom prst="rect">
                        <a:avLst/>
                      </a:prstGeom>
                      <a:solidFill>
                        <a:srgbClr val="7030A0"/>
                      </a:solidFill>
                      <a:ln w="9525">
                        <a:noFill/>
                      </a:ln>
                    </p:spPr>
                  </p:pic>
                </p:oleObj>
              </mc:Fallback>
            </mc:AlternateContent>
          </a:graphicData>
        </a:graphic>
      </p:graphicFrame>
      <p:sp>
        <p:nvSpPr>
          <p:cNvPr id="19463" name="Text Box 7"/>
          <p:cNvSpPr txBox="1">
            <a:spLocks noChangeArrowheads="1"/>
          </p:cNvSpPr>
          <p:nvPr/>
        </p:nvSpPr>
        <p:spPr bwMode="auto">
          <a:xfrm>
            <a:off x="383177" y="1336213"/>
            <a:ext cx="358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闭环电压放大倍数为：</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9464" name="Object 8"/>
          <p:cNvGraphicFramePr>
            <a:graphicFrameLocks noChangeAspect="1"/>
          </p:cNvGraphicFramePr>
          <p:nvPr/>
        </p:nvGraphicFramePr>
        <p:xfrm>
          <a:off x="3492045" y="1114425"/>
          <a:ext cx="1828800" cy="984250"/>
        </p:xfrm>
        <a:graphic>
          <a:graphicData uri="http://schemas.openxmlformats.org/presentationml/2006/ole">
            <mc:AlternateContent xmlns:mc="http://schemas.openxmlformats.org/markup-compatibility/2006">
              <mc:Choice xmlns:v="urn:schemas-microsoft-com:vml" Requires="v">
                <p:oleObj spid="_x0000_s37891" name="Equation" r:id="rId5" imgW="1104900" imgH="596900" progId="Equation.3">
                  <p:embed/>
                </p:oleObj>
              </mc:Choice>
              <mc:Fallback>
                <p:oleObj name="Equation" r:id="rId5" imgW="1104900" imgH="596900" progId="Equation.3">
                  <p:embed/>
                  <p:pic>
                    <p:nvPicPr>
                      <p:cNvPr id="0" name="图片 37890"/>
                      <p:cNvPicPr>
                        <a:picLocks noChangeAspect="1"/>
                      </p:cNvPicPr>
                      <p:nvPr/>
                    </p:nvPicPr>
                    <p:blipFill>
                      <a:blip r:embed="rId6"/>
                      <a:stretch>
                        <a:fillRect/>
                      </a:stretch>
                    </p:blipFill>
                    <p:spPr>
                      <a:xfrm>
                        <a:off x="3492045" y="1114425"/>
                        <a:ext cx="1828800" cy="984250"/>
                      </a:xfrm>
                      <a:prstGeom prst="rect">
                        <a:avLst/>
                      </a:prstGeom>
                      <a:solidFill>
                        <a:srgbClr val="7030A0"/>
                      </a:solidFill>
                      <a:ln w="9525">
                        <a:noFill/>
                      </a:ln>
                    </p:spPr>
                  </p:pic>
                </p:oleObj>
              </mc:Fallback>
            </mc:AlternateContent>
          </a:graphicData>
        </a:graphic>
      </p:graphicFrame>
      <p:grpSp>
        <p:nvGrpSpPr>
          <p:cNvPr id="19468" name="Group 12"/>
          <p:cNvGrpSpPr/>
          <p:nvPr/>
        </p:nvGrpSpPr>
        <p:grpSpPr bwMode="auto">
          <a:xfrm>
            <a:off x="539750" y="2133600"/>
            <a:ext cx="4953000" cy="1236663"/>
            <a:chOff x="384" y="1200"/>
            <a:chExt cx="3120" cy="779"/>
          </a:xfrm>
        </p:grpSpPr>
        <p:sp>
          <p:nvSpPr>
            <p:cNvPr id="19465" name="Text Box 9"/>
            <p:cNvSpPr txBox="1">
              <a:spLocks noChangeArrowheads="1"/>
            </p:cNvSpPr>
            <p:nvPr/>
          </p:nvSpPr>
          <p:spPr bwMode="auto">
            <a:xfrm>
              <a:off x="384" y="1200"/>
              <a:ext cx="312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可见同相比例运算电路的闭环电压放大倍数必定大于或等于</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。当</a:t>
              </a:r>
              <a:r>
                <a:rPr lang="en-US" altLang="zh-CN" sz="2400" b="1" dirty="0" err="1">
                  <a:latin typeface="华文楷体" panose="02010600040101010101" pitchFamily="2" charset="-122"/>
                  <a:ea typeface="华文楷体" panose="02010600040101010101" pitchFamily="2" charset="-122"/>
                </a:rPr>
                <a:t>R</a:t>
              </a:r>
              <a:r>
                <a:rPr lang="en-US" altLang="zh-CN" sz="2400" b="1" baseline="-25000" dirty="0" err="1">
                  <a:latin typeface="华文楷体" panose="02010600040101010101" pitchFamily="2" charset="-122"/>
                  <a:ea typeface="华文楷体" panose="02010600040101010101" pitchFamily="2" charset="-122"/>
                </a:rPr>
                <a:t>f</a:t>
              </a:r>
              <a:r>
                <a:rPr lang="en-US" altLang="zh-CN" sz="2400" b="1" dirty="0">
                  <a:latin typeface="华文楷体" panose="02010600040101010101" pitchFamily="2" charset="-122"/>
                  <a:ea typeface="华文楷体" panose="02010600040101010101" pitchFamily="2" charset="-122"/>
                </a:rPr>
                <a:t>=0</a:t>
              </a:r>
              <a:r>
                <a:rPr lang="zh-CN" altLang="en-US" sz="2400" b="1" dirty="0" smtClean="0">
                  <a:latin typeface="华文楷体" panose="02010600040101010101" pitchFamily="2" charset="-122"/>
                  <a:ea typeface="华文楷体" panose="02010600040101010101" pitchFamily="2" charset="-122"/>
                </a:rPr>
                <a:t>或              </a:t>
              </a:r>
              <a:r>
                <a:rPr lang="zh-CN" altLang="en-US" sz="2400" b="1" dirty="0">
                  <a:latin typeface="华文楷体" panose="02010600040101010101" pitchFamily="2" charset="-122"/>
                  <a:ea typeface="华文楷体" panose="02010600040101010101" pitchFamily="2" charset="-122"/>
                </a:rPr>
                <a:t>时，</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9466" name="Object 10"/>
            <p:cNvGraphicFramePr>
              <a:graphicFrameLocks noChangeAspect="1"/>
            </p:cNvGraphicFramePr>
            <p:nvPr/>
          </p:nvGraphicFramePr>
          <p:xfrm>
            <a:off x="620" y="1664"/>
            <a:ext cx="672" cy="315"/>
          </p:xfrm>
          <a:graphic>
            <a:graphicData uri="http://schemas.openxmlformats.org/presentationml/2006/ole">
              <mc:AlternateContent xmlns:mc="http://schemas.openxmlformats.org/markup-compatibility/2006">
                <mc:Choice xmlns:v="urn:schemas-microsoft-com:vml" Requires="v">
                  <p:oleObj spid="_x0000_s37892" name="" r:id="rId7" imgW="622300" imgH="292100" progId="">
                    <p:embed/>
                  </p:oleObj>
                </mc:Choice>
                <mc:Fallback>
                  <p:oleObj name="" r:id="rId7" imgW="622300" imgH="292100" progId="">
                    <p:embed/>
                    <p:pic>
                      <p:nvPicPr>
                        <p:cNvPr id="0" name="图片 37891"/>
                        <p:cNvPicPr>
                          <a:picLocks noChangeAspect="1"/>
                        </p:cNvPicPr>
                        <p:nvPr/>
                      </p:nvPicPr>
                      <p:blipFill>
                        <a:blip r:embed="rId8"/>
                        <a:stretch>
                          <a:fillRect/>
                        </a:stretch>
                      </p:blipFill>
                      <p:spPr>
                        <a:xfrm>
                          <a:off x="620" y="1664"/>
                          <a:ext cx="672" cy="315"/>
                        </a:xfrm>
                        <a:prstGeom prst="rect">
                          <a:avLst/>
                        </a:prstGeom>
                        <a:solidFill>
                          <a:srgbClr val="7030A0"/>
                        </a:solidFill>
                        <a:ln w="9525">
                          <a:noFill/>
                        </a:ln>
                      </p:spPr>
                    </p:pic>
                  </p:oleObj>
                </mc:Fallback>
              </mc:AlternateContent>
            </a:graphicData>
          </a:graphic>
        </p:graphicFrame>
      </p:grpSp>
      <p:graphicFrame>
        <p:nvGraphicFramePr>
          <p:cNvPr id="19469" name="Object 13"/>
          <p:cNvGraphicFramePr>
            <a:graphicFrameLocks noChangeAspect="1"/>
          </p:cNvGraphicFramePr>
          <p:nvPr/>
        </p:nvGraphicFramePr>
        <p:xfrm>
          <a:off x="1736771" y="3482261"/>
          <a:ext cx="1600200" cy="800100"/>
        </p:xfrm>
        <a:graphic>
          <a:graphicData uri="http://schemas.openxmlformats.org/presentationml/2006/ole">
            <mc:AlternateContent xmlns:mc="http://schemas.openxmlformats.org/markup-compatibility/2006">
              <mc:Choice xmlns:v="urn:schemas-microsoft-com:vml" Requires="v">
                <p:oleObj spid="_x0000_s37893" name="Equation" r:id="rId9" imgW="609600" imgH="304800" progId="Equation.3">
                  <p:embed/>
                </p:oleObj>
              </mc:Choice>
              <mc:Fallback>
                <p:oleObj name="Equation" r:id="rId9" imgW="609600" imgH="304800" progId="Equation.3">
                  <p:embed/>
                  <p:pic>
                    <p:nvPicPr>
                      <p:cNvPr id="0" name="图片 37892"/>
                      <p:cNvPicPr>
                        <a:picLocks noChangeAspect="1"/>
                      </p:cNvPicPr>
                      <p:nvPr/>
                    </p:nvPicPr>
                    <p:blipFill>
                      <a:blip r:embed="rId10"/>
                      <a:stretch>
                        <a:fillRect/>
                      </a:stretch>
                    </p:blipFill>
                    <p:spPr>
                      <a:xfrm>
                        <a:off x="1736771" y="3482261"/>
                        <a:ext cx="1600200" cy="800100"/>
                      </a:xfrm>
                      <a:prstGeom prst="rect">
                        <a:avLst/>
                      </a:prstGeom>
                      <a:solidFill>
                        <a:srgbClr val="7030A0"/>
                      </a:solidFill>
                      <a:ln w="9525">
                        <a:noFill/>
                      </a:ln>
                    </p:spPr>
                  </p:pic>
                </p:oleObj>
              </mc:Fallback>
            </mc:AlternateContent>
          </a:graphicData>
        </a:graphic>
      </p:graphicFrame>
      <p:sp>
        <p:nvSpPr>
          <p:cNvPr id="19470" name="Text Box 14"/>
          <p:cNvSpPr txBox="1">
            <a:spLocks noChangeArrowheads="1"/>
          </p:cNvSpPr>
          <p:nvPr/>
        </p:nvSpPr>
        <p:spPr bwMode="auto">
          <a:xfrm>
            <a:off x="838200" y="4267200"/>
            <a:ext cx="990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即：</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9471" name="Object 15"/>
          <p:cNvGraphicFramePr>
            <a:graphicFrameLocks noChangeAspect="1"/>
          </p:cNvGraphicFramePr>
          <p:nvPr/>
        </p:nvGraphicFramePr>
        <p:xfrm>
          <a:off x="1736771" y="4364831"/>
          <a:ext cx="1354137" cy="719138"/>
        </p:xfrm>
        <a:graphic>
          <a:graphicData uri="http://schemas.openxmlformats.org/presentationml/2006/ole">
            <mc:AlternateContent xmlns:mc="http://schemas.openxmlformats.org/markup-compatibility/2006">
              <mc:Choice xmlns:v="urn:schemas-microsoft-com:vml" Requires="v">
                <p:oleObj spid="_x0000_s37894" name="Equation" r:id="rId11" imgW="596900" imgH="317500" progId="Equation.3">
                  <p:embed/>
                </p:oleObj>
              </mc:Choice>
              <mc:Fallback>
                <p:oleObj name="Equation" r:id="rId11" imgW="596900" imgH="317500" progId="Equation.3">
                  <p:embed/>
                  <p:pic>
                    <p:nvPicPr>
                      <p:cNvPr id="0" name="图片 37893"/>
                      <p:cNvPicPr>
                        <a:picLocks noChangeAspect="1"/>
                      </p:cNvPicPr>
                      <p:nvPr/>
                    </p:nvPicPr>
                    <p:blipFill>
                      <a:blip r:embed="rId12"/>
                      <a:stretch>
                        <a:fillRect/>
                      </a:stretch>
                    </p:blipFill>
                    <p:spPr>
                      <a:xfrm>
                        <a:off x="1736771" y="4364831"/>
                        <a:ext cx="1354137" cy="719138"/>
                      </a:xfrm>
                      <a:prstGeom prst="rect">
                        <a:avLst/>
                      </a:prstGeom>
                      <a:solidFill>
                        <a:srgbClr val="7030A0"/>
                      </a:solidFill>
                      <a:ln w="9525">
                        <a:noFill/>
                      </a:ln>
                    </p:spPr>
                  </p:pic>
                </p:oleObj>
              </mc:Fallback>
            </mc:AlternateContent>
          </a:graphicData>
        </a:graphic>
      </p:graphicFrame>
      <p:sp>
        <p:nvSpPr>
          <p:cNvPr id="19472" name="Text Box 16"/>
          <p:cNvSpPr txBox="1">
            <a:spLocks noChangeArrowheads="1"/>
          </p:cNvSpPr>
          <p:nvPr/>
        </p:nvSpPr>
        <p:spPr bwMode="auto">
          <a:xfrm>
            <a:off x="605064" y="5688506"/>
            <a:ext cx="791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这时输出电压随输入电压作相同的变化，称为电压跟随器。</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checkerboard(across)">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slide(fromBottom)">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barn(inHorizontal)">
                                      <p:cBhvr>
                                        <p:cTn id="17" dur="500"/>
                                        <p:tgtEl>
                                          <p:spTgt spid="1946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9464"/>
                                        </p:tgtEl>
                                        <p:attrNameLst>
                                          <p:attrName>style.visibility</p:attrName>
                                        </p:attrNameLst>
                                      </p:cBhvr>
                                      <p:to>
                                        <p:strVal val="visible"/>
                                      </p:to>
                                    </p:set>
                                    <p:animEffect transition="in" filter="barn(outHorizontal)">
                                      <p:cBhvr>
                                        <p:cTn id="22" dur="500"/>
                                        <p:tgtEl>
                                          <p:spTgt spid="19464"/>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19468"/>
                                        </p:tgtEl>
                                        <p:attrNameLst>
                                          <p:attrName>style.visibility</p:attrName>
                                        </p:attrNameLst>
                                      </p:cBhvr>
                                      <p:to>
                                        <p:strVal val="visible"/>
                                      </p:to>
                                    </p:set>
                                    <p:anim calcmode="lin" valueType="num">
                                      <p:cBhvr>
                                        <p:cTn id="27" dur="500" fill="hold"/>
                                        <p:tgtEl>
                                          <p:spTgt spid="19468"/>
                                        </p:tgtEl>
                                        <p:attrNameLst>
                                          <p:attrName>ppt_w</p:attrName>
                                        </p:attrNameLst>
                                      </p:cBhvr>
                                      <p:tavLst>
                                        <p:tav tm="0">
                                          <p:val>
                                            <p:fltVal val="0"/>
                                          </p:val>
                                        </p:tav>
                                        <p:tav tm="100000">
                                          <p:val>
                                            <p:strVal val="#ppt_w"/>
                                          </p:val>
                                        </p:tav>
                                      </p:tavLst>
                                    </p:anim>
                                    <p:anim calcmode="lin" valueType="num">
                                      <p:cBhvr>
                                        <p:cTn id="28" dur="500" fill="hold"/>
                                        <p:tgtEl>
                                          <p:spTgt spid="1946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nodeType="clickEffect">
                                  <p:stCondLst>
                                    <p:cond delay="0"/>
                                  </p:stCondLst>
                                  <p:childTnLst>
                                    <p:set>
                                      <p:cBhvr>
                                        <p:cTn id="32" dur="1" fill="hold">
                                          <p:stCondLst>
                                            <p:cond delay="0"/>
                                          </p:stCondLst>
                                        </p:cTn>
                                        <p:tgtEl>
                                          <p:spTgt spid="19469"/>
                                        </p:tgtEl>
                                        <p:attrNameLst>
                                          <p:attrName>style.visibility</p:attrName>
                                        </p:attrNameLst>
                                      </p:cBhvr>
                                      <p:to>
                                        <p:strVal val="visible"/>
                                      </p:to>
                                    </p:set>
                                    <p:animEffect transition="in" filter="blinds(vertical)">
                                      <p:cBhvr>
                                        <p:cTn id="33" dur="500"/>
                                        <p:tgtEl>
                                          <p:spTgt spid="19469"/>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9470"/>
                                        </p:tgtEl>
                                        <p:attrNameLst>
                                          <p:attrName>style.visibility</p:attrName>
                                        </p:attrNameLst>
                                      </p:cBhvr>
                                      <p:to>
                                        <p:strVal val="visible"/>
                                      </p:to>
                                    </p:set>
                                    <p:animEffect transition="in" filter="box(out)">
                                      <p:cBhvr>
                                        <p:cTn id="38" dur="500"/>
                                        <p:tgtEl>
                                          <p:spTgt spid="19470"/>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9471"/>
                                        </p:tgtEl>
                                        <p:attrNameLst>
                                          <p:attrName>style.visibility</p:attrName>
                                        </p:attrNameLst>
                                      </p:cBhvr>
                                      <p:to>
                                        <p:strVal val="visible"/>
                                      </p:to>
                                    </p:set>
                                    <p:animEffect transition="in" filter="strips(downLeft)">
                                      <p:cBhvr>
                                        <p:cTn id="43" dur="500"/>
                                        <p:tgtEl>
                                          <p:spTgt spid="19471"/>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19472"/>
                                        </p:tgtEl>
                                        <p:attrNameLst>
                                          <p:attrName>style.visibility</p:attrName>
                                        </p:attrNameLst>
                                      </p:cBhvr>
                                      <p:to>
                                        <p:strVal val="visible"/>
                                      </p:to>
                                    </p:set>
                                    <p:animEffect transition="in" filter="barn(outVertical)">
                                      <p:cBhvr>
                                        <p:cTn id="48" dur="500"/>
                                        <p:tgtEl>
                                          <p:spTgt spid="1947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9459"/>
                                        </p:tgtEl>
                                        <p:attrNameLst>
                                          <p:attrName>style.visibility</p:attrName>
                                        </p:attrNameLst>
                                      </p:cBhvr>
                                      <p:to>
                                        <p:strVal val="visible"/>
                                      </p:to>
                                    </p:set>
                                    <p:animEffect transition="in" filter="blinds(horizontal)">
                                      <p:cBhvr>
                                        <p:cTn id="53" dur="500"/>
                                        <p:tgtEl>
                                          <p:spTgt spid="19459"/>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9460"/>
                                        </p:tgtEl>
                                        <p:attrNameLst>
                                          <p:attrName>style.visibility</p:attrName>
                                        </p:attrNameLst>
                                      </p:cBhvr>
                                      <p:to>
                                        <p:strVal val="visible"/>
                                      </p:to>
                                    </p:set>
                                    <p:animEffect transition="in" filter="box(in)">
                                      <p:cBhvr>
                                        <p:cTn id="58"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autoUpdateAnimBg="0"/>
      <p:bldP spid="19463" grpId="0" autoUpdateAnimBg="0"/>
      <p:bldP spid="19470" grpId="0" autoUpdateAnimBg="0"/>
      <p:bldP spid="1947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84378" y="254218"/>
            <a:ext cx="6838950" cy="584775"/>
          </a:xfrm>
          <a:prstGeom prst="rect">
            <a:avLst/>
          </a:prstGeom>
          <a:noFill/>
          <a:ln>
            <a:noFill/>
          </a:ln>
          <a:effectLst/>
        </p:spPr>
        <p:txBody>
          <a:bodyPr>
            <a:spAutoFit/>
          </a:bodyPr>
          <a:lstStyle/>
          <a:p>
            <a:pPr>
              <a:spcBef>
                <a:spcPct val="50000"/>
              </a:spcBef>
            </a:pPr>
            <a:r>
              <a:rPr lang="en-US" altLang="zh-CN" sz="3200" b="1" dirty="0" smtClean="0">
                <a:latin typeface="华文楷体" panose="02010600040101010101" pitchFamily="2" charset="-122"/>
                <a:ea typeface="华文楷体" panose="02010600040101010101" pitchFamily="2" charset="-122"/>
              </a:rPr>
              <a:t>8.7.2 </a:t>
            </a:r>
            <a:r>
              <a:rPr lang="zh-CN" altLang="en-US" sz="3200" b="1" dirty="0">
                <a:latin typeface="华文楷体" panose="02010600040101010101" pitchFamily="2" charset="-122"/>
                <a:ea typeface="华文楷体" panose="02010600040101010101" pitchFamily="2" charset="-122"/>
              </a:rPr>
              <a:t>加减运算电路</a:t>
            </a:r>
            <a:endParaRPr lang="zh-CN" altLang="en-US" sz="3200" b="1" dirty="0">
              <a:latin typeface="华文楷体" panose="02010600040101010101" pitchFamily="2" charset="-122"/>
              <a:ea typeface="华文楷体" panose="02010600040101010101" pitchFamily="2" charset="-122"/>
            </a:endParaRPr>
          </a:p>
        </p:txBody>
      </p:sp>
      <p:sp>
        <p:nvSpPr>
          <p:cNvPr id="44035" name="Text Box 3"/>
          <p:cNvSpPr txBox="1">
            <a:spLocks noChangeArrowheads="1"/>
          </p:cNvSpPr>
          <p:nvPr/>
        </p:nvSpPr>
        <p:spPr bwMode="auto">
          <a:xfrm>
            <a:off x="490538" y="1397000"/>
            <a:ext cx="77136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236980" indent="-1236980">
              <a:defRPr kumimoji="1" sz="2400">
                <a:solidFill>
                  <a:schemeClr val="tx1"/>
                </a:solidFill>
                <a:latin typeface="Times New Roman" panose="02020603050405020304" pitchFamily="18" charset="0"/>
                <a:ea typeface="宋体" panose="02010600030101010101" pitchFamily="2" charset="-122"/>
              </a:defRPr>
            </a:lvl1pPr>
            <a:lvl2pPr marL="1427480">
              <a:defRPr kumimoji="1" sz="2400">
                <a:solidFill>
                  <a:schemeClr val="tx1"/>
                </a:solidFill>
                <a:latin typeface="Times New Roman" panose="02020603050405020304" pitchFamily="18" charset="0"/>
                <a:ea typeface="宋体" panose="02010600030101010101" pitchFamily="2" charset="-122"/>
              </a:defRPr>
            </a:lvl2pPr>
            <a:lvl3pPr marL="1617980">
              <a:defRPr kumimoji="1" sz="2400">
                <a:solidFill>
                  <a:schemeClr val="tx1"/>
                </a:solidFill>
                <a:latin typeface="Times New Roman" panose="02020603050405020304" pitchFamily="18" charset="0"/>
                <a:ea typeface="宋体" panose="02010600030101010101" pitchFamily="2" charset="-122"/>
              </a:defRPr>
            </a:lvl3pPr>
            <a:lvl4pPr marL="1808480">
              <a:defRPr kumimoji="1" sz="2400">
                <a:solidFill>
                  <a:schemeClr val="tx1"/>
                </a:solidFill>
                <a:latin typeface="Times New Roman" panose="02020603050405020304" pitchFamily="18" charset="0"/>
                <a:ea typeface="宋体" panose="02010600030101010101" pitchFamily="2" charset="-122"/>
              </a:defRPr>
            </a:lvl4pPr>
            <a:lvl5pPr marL="1998980">
              <a:defRPr kumimoji="1" sz="2400">
                <a:solidFill>
                  <a:schemeClr val="tx1"/>
                </a:solidFill>
                <a:latin typeface="Times New Roman" panose="02020603050405020304" pitchFamily="18" charset="0"/>
                <a:ea typeface="宋体" panose="02010600030101010101" pitchFamily="2" charset="-122"/>
              </a:defRPr>
            </a:lvl5pPr>
            <a:lvl6pPr marL="24561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133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705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277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u="sng" dirty="0">
                <a:solidFill>
                  <a:srgbClr val="FF0000"/>
                </a:solidFill>
                <a:latin typeface="华文楷体" panose="02010600040101010101" pitchFamily="2" charset="-122"/>
                <a:ea typeface="华文楷体" panose="02010600040101010101" pitchFamily="2" charset="-122"/>
              </a:rPr>
              <a:t>作用：</a:t>
            </a:r>
            <a:r>
              <a:rPr lang="zh-CN" altLang="en-US" sz="3200" b="1" dirty="0">
                <a:latin typeface="华文楷体" panose="02010600040101010101" pitchFamily="2" charset="-122"/>
                <a:ea typeface="华文楷体" panose="02010600040101010101" pitchFamily="2" charset="-122"/>
              </a:rPr>
              <a:t>将若干个输入信号之和或之差按比例放大。</a:t>
            </a:r>
            <a:endParaRPr lang="zh-CN" altLang="en-US" sz="3200" b="1" dirty="0">
              <a:latin typeface="华文楷体" panose="02010600040101010101" pitchFamily="2" charset="-122"/>
              <a:ea typeface="华文楷体" panose="02010600040101010101" pitchFamily="2" charset="-122"/>
            </a:endParaRPr>
          </a:p>
        </p:txBody>
      </p:sp>
      <p:sp>
        <p:nvSpPr>
          <p:cNvPr id="44036" name="Text Box 4"/>
          <p:cNvSpPr txBox="1">
            <a:spLocks noChangeArrowheads="1"/>
          </p:cNvSpPr>
          <p:nvPr/>
        </p:nvSpPr>
        <p:spPr bwMode="auto">
          <a:xfrm>
            <a:off x="490538" y="2546350"/>
            <a:ext cx="7713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US" sz="3200" b="1" u="sng" dirty="0">
                <a:solidFill>
                  <a:srgbClr val="FF0000"/>
                </a:solidFill>
                <a:latin typeface="华文楷体" panose="02010600040101010101" pitchFamily="2" charset="-122"/>
                <a:ea typeface="华文楷体" panose="02010600040101010101" pitchFamily="2" charset="-122"/>
              </a:rPr>
              <a:t>类型：</a:t>
            </a:r>
            <a:r>
              <a:rPr kumimoji="1" lang="zh-CN" altLang="en-US" sz="3200" b="1" dirty="0">
                <a:latin typeface="华文楷体" panose="02010600040101010101" pitchFamily="2" charset="-122"/>
                <a:ea typeface="华文楷体" panose="02010600040101010101" pitchFamily="2" charset="-122"/>
              </a:rPr>
              <a:t>同相求和和反相求和。</a:t>
            </a:r>
            <a:endParaRPr kumimoji="1" lang="zh-CN" altLang="en-US" sz="3200" b="1" dirty="0">
              <a:latin typeface="华文楷体" panose="02010600040101010101" pitchFamily="2" charset="-122"/>
              <a:ea typeface="华文楷体" panose="02010600040101010101" pitchFamily="2" charset="-122"/>
            </a:endParaRPr>
          </a:p>
        </p:txBody>
      </p:sp>
      <p:sp>
        <p:nvSpPr>
          <p:cNvPr id="44037" name="Text Box 5"/>
          <p:cNvSpPr txBox="1">
            <a:spLocks noChangeArrowheads="1"/>
          </p:cNvSpPr>
          <p:nvPr/>
        </p:nvSpPr>
        <p:spPr bwMode="auto">
          <a:xfrm>
            <a:off x="460375" y="3579813"/>
            <a:ext cx="831215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236980" indent="-1236980">
              <a:defRPr kumimoji="1" sz="2400">
                <a:solidFill>
                  <a:schemeClr val="tx1"/>
                </a:solidFill>
                <a:latin typeface="Times New Roman" panose="02020603050405020304" pitchFamily="18" charset="0"/>
                <a:ea typeface="宋体" panose="02010600030101010101" pitchFamily="2" charset="-122"/>
              </a:defRPr>
            </a:lvl1pPr>
            <a:lvl2pPr marL="1427480">
              <a:defRPr kumimoji="1" sz="2400">
                <a:solidFill>
                  <a:schemeClr val="tx1"/>
                </a:solidFill>
                <a:latin typeface="Times New Roman" panose="02020603050405020304" pitchFamily="18" charset="0"/>
                <a:ea typeface="宋体" panose="02010600030101010101" pitchFamily="2" charset="-122"/>
              </a:defRPr>
            </a:lvl2pPr>
            <a:lvl3pPr marL="1617980">
              <a:defRPr kumimoji="1" sz="2400">
                <a:solidFill>
                  <a:schemeClr val="tx1"/>
                </a:solidFill>
                <a:latin typeface="Times New Roman" panose="02020603050405020304" pitchFamily="18" charset="0"/>
                <a:ea typeface="宋体" panose="02010600030101010101" pitchFamily="2" charset="-122"/>
              </a:defRPr>
            </a:lvl3pPr>
            <a:lvl4pPr marL="1808480">
              <a:defRPr kumimoji="1" sz="2400">
                <a:solidFill>
                  <a:schemeClr val="tx1"/>
                </a:solidFill>
                <a:latin typeface="Times New Roman" panose="02020603050405020304" pitchFamily="18" charset="0"/>
                <a:ea typeface="宋体" panose="02010600030101010101" pitchFamily="2" charset="-122"/>
              </a:defRPr>
            </a:lvl4pPr>
            <a:lvl5pPr marL="1998980">
              <a:defRPr kumimoji="1" sz="2400">
                <a:solidFill>
                  <a:schemeClr val="tx1"/>
                </a:solidFill>
                <a:latin typeface="Times New Roman" panose="02020603050405020304" pitchFamily="18" charset="0"/>
                <a:ea typeface="宋体" panose="02010600030101010101" pitchFamily="2" charset="-122"/>
              </a:defRPr>
            </a:lvl5pPr>
            <a:lvl6pPr marL="24561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133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705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2778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u="sng" dirty="0">
                <a:solidFill>
                  <a:srgbClr val="FF0000"/>
                </a:solidFill>
                <a:latin typeface="华文楷体" panose="02010600040101010101" pitchFamily="2" charset="-122"/>
                <a:ea typeface="华文楷体" panose="02010600040101010101" pitchFamily="2" charset="-122"/>
              </a:rPr>
              <a:t>方法：</a:t>
            </a:r>
            <a:r>
              <a:rPr lang="zh-CN" altLang="en-US" sz="3200" b="1" dirty="0">
                <a:latin typeface="华文楷体" panose="02010600040101010101" pitchFamily="2" charset="-122"/>
                <a:ea typeface="华文楷体" panose="02010600040101010101" pitchFamily="2" charset="-122"/>
              </a:rPr>
              <a:t>引入深度电压并联负反馈或电压串联负反馈。这样输出电压与运放的开环放大倍数无关，与输入电压和反馈系数有关。</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130628" y="777875"/>
            <a:ext cx="2971800" cy="51911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、加法运算电路</a:t>
            </a:r>
            <a:endParaRPr lang="zh-CN" altLang="en-US" sz="2800" dirty="0">
              <a:latin typeface="华文楷体" panose="02010600040101010101" pitchFamily="2" charset="-122"/>
              <a:ea typeface="华文楷体" panose="02010600040101010101" pitchFamily="2" charset="-122"/>
            </a:endParaRPr>
          </a:p>
        </p:txBody>
      </p:sp>
      <p:graphicFrame>
        <p:nvGraphicFramePr>
          <p:cNvPr id="20484" name="Object 4"/>
          <p:cNvGraphicFramePr>
            <a:graphicFrameLocks noChangeAspect="1"/>
          </p:cNvGraphicFramePr>
          <p:nvPr/>
        </p:nvGraphicFramePr>
        <p:xfrm>
          <a:off x="5716588" y="2209800"/>
          <a:ext cx="3198812" cy="2314575"/>
        </p:xfrm>
        <a:graphic>
          <a:graphicData uri="http://schemas.openxmlformats.org/presentationml/2006/ole">
            <mc:AlternateContent xmlns:mc="http://schemas.openxmlformats.org/markup-compatibility/2006">
              <mc:Choice xmlns:v="urn:schemas-microsoft-com:vml" Requires="v">
                <p:oleObj spid="_x0000_s38913" name="图片" r:id="rId1" imgW="1343025" imgH="971550" progId="Word.Picture.8">
                  <p:embed/>
                </p:oleObj>
              </mc:Choice>
              <mc:Fallback>
                <p:oleObj name="图片" r:id="rId1" imgW="1343025" imgH="971550" progId="Word.Picture.8">
                  <p:embed/>
                  <p:pic>
                    <p:nvPicPr>
                      <p:cNvPr id="0" name="图片 38912"/>
                      <p:cNvPicPr>
                        <a:picLocks noChangeAspect="1"/>
                      </p:cNvPicPr>
                      <p:nvPr/>
                    </p:nvPicPr>
                    <p:blipFill>
                      <a:blip r:embed="rId2"/>
                      <a:stretch>
                        <a:fillRect/>
                      </a:stretch>
                    </p:blipFill>
                    <p:spPr>
                      <a:xfrm>
                        <a:off x="5716588" y="2209800"/>
                        <a:ext cx="3198812" cy="2314575"/>
                      </a:xfrm>
                      <a:prstGeom prst="rect">
                        <a:avLst/>
                      </a:prstGeom>
                      <a:solidFill>
                        <a:srgbClr val="FFFF99"/>
                      </a:solidFill>
                      <a:ln w="9525">
                        <a:noFill/>
                      </a:ln>
                    </p:spPr>
                  </p:pic>
                </p:oleObj>
              </mc:Fallback>
            </mc:AlternateContent>
          </a:graphicData>
        </a:graphic>
      </p:graphicFrame>
      <p:sp>
        <p:nvSpPr>
          <p:cNvPr id="20486" name="Text Box 6"/>
          <p:cNvSpPr txBox="1">
            <a:spLocks noChangeArrowheads="1"/>
          </p:cNvSpPr>
          <p:nvPr/>
        </p:nvSpPr>
        <p:spPr bwMode="auto">
          <a:xfrm>
            <a:off x="426040" y="1339183"/>
            <a:ext cx="731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根据运放工作在线性区的两条分析依据可知：</a:t>
            </a:r>
            <a:endParaRPr lang="zh-CN" altLang="en-US" sz="2400" b="1" dirty="0">
              <a:latin typeface="华文楷体" panose="02010600040101010101" pitchFamily="2" charset="-122"/>
              <a:ea typeface="华文楷体" panose="02010600040101010101" pitchFamily="2" charset="-122"/>
            </a:endParaRPr>
          </a:p>
        </p:txBody>
      </p:sp>
      <p:graphicFrame>
        <p:nvGraphicFramePr>
          <p:cNvPr id="20487" name="Object 7"/>
          <p:cNvGraphicFramePr>
            <a:graphicFrameLocks noChangeAspect="1"/>
          </p:cNvGraphicFramePr>
          <p:nvPr/>
        </p:nvGraphicFramePr>
        <p:xfrm>
          <a:off x="1752600" y="1747725"/>
          <a:ext cx="1752600" cy="635000"/>
        </p:xfrm>
        <a:graphic>
          <a:graphicData uri="http://schemas.openxmlformats.org/presentationml/2006/ole">
            <mc:AlternateContent xmlns:mc="http://schemas.openxmlformats.org/markup-compatibility/2006">
              <mc:Choice xmlns:v="urn:schemas-microsoft-com:vml" Requires="v">
                <p:oleObj spid="_x0000_s38914" name="" r:id="rId3" imgW="876300" imgH="317500" progId="Equation.3">
                  <p:embed/>
                </p:oleObj>
              </mc:Choice>
              <mc:Fallback>
                <p:oleObj name="" r:id="rId3" imgW="876300" imgH="317500" progId="Equation.3">
                  <p:embed/>
                  <p:pic>
                    <p:nvPicPr>
                      <p:cNvPr id="0" name="图片 38913"/>
                      <p:cNvPicPr>
                        <a:picLocks noChangeAspect="1"/>
                      </p:cNvPicPr>
                      <p:nvPr/>
                    </p:nvPicPr>
                    <p:blipFill>
                      <a:blip r:embed="rId4"/>
                      <a:stretch>
                        <a:fillRect/>
                      </a:stretch>
                    </p:blipFill>
                    <p:spPr>
                      <a:xfrm>
                        <a:off x="1752600" y="1747725"/>
                        <a:ext cx="1752600" cy="635000"/>
                      </a:xfrm>
                      <a:prstGeom prst="rect">
                        <a:avLst/>
                      </a:prstGeom>
                      <a:solidFill>
                        <a:srgbClr val="7030A0"/>
                      </a:solidFill>
                      <a:ln w="9525">
                        <a:noFill/>
                      </a:ln>
                    </p:spPr>
                  </p:pic>
                </p:oleObj>
              </mc:Fallback>
            </mc:AlternateContent>
          </a:graphicData>
        </a:graphic>
      </p:graphicFrame>
      <p:graphicFrame>
        <p:nvGraphicFramePr>
          <p:cNvPr id="20489" name="Object 9"/>
          <p:cNvGraphicFramePr>
            <a:graphicFrameLocks noChangeAspect="1"/>
          </p:cNvGraphicFramePr>
          <p:nvPr/>
        </p:nvGraphicFramePr>
        <p:xfrm>
          <a:off x="914400" y="2438400"/>
          <a:ext cx="3886200" cy="817563"/>
        </p:xfrm>
        <a:graphic>
          <a:graphicData uri="http://schemas.openxmlformats.org/presentationml/2006/ole">
            <mc:AlternateContent xmlns:mc="http://schemas.openxmlformats.org/markup-compatibility/2006">
              <mc:Choice xmlns:v="urn:schemas-microsoft-com:vml" Requires="v">
                <p:oleObj spid="_x0000_s38915" name="" r:id="rId5" imgW="2844800" imgH="596900" progId="Equation.3">
                  <p:embed/>
                </p:oleObj>
              </mc:Choice>
              <mc:Fallback>
                <p:oleObj name="" r:id="rId5" imgW="2844800" imgH="596900" progId="Equation.3">
                  <p:embed/>
                  <p:pic>
                    <p:nvPicPr>
                      <p:cNvPr id="0" name="图片 38914"/>
                      <p:cNvPicPr>
                        <a:picLocks noChangeAspect="1"/>
                      </p:cNvPicPr>
                      <p:nvPr/>
                    </p:nvPicPr>
                    <p:blipFill>
                      <a:blip r:embed="rId6"/>
                      <a:stretch>
                        <a:fillRect/>
                      </a:stretch>
                    </p:blipFill>
                    <p:spPr>
                      <a:xfrm>
                        <a:off x="914400" y="2438400"/>
                        <a:ext cx="3886200" cy="817563"/>
                      </a:xfrm>
                      <a:prstGeom prst="rect">
                        <a:avLst/>
                      </a:prstGeom>
                      <a:solidFill>
                        <a:srgbClr val="7030A0"/>
                      </a:solidFill>
                      <a:ln w="9525">
                        <a:noFill/>
                      </a:ln>
                    </p:spPr>
                  </p:pic>
                </p:oleObj>
              </mc:Fallback>
            </mc:AlternateContent>
          </a:graphicData>
        </a:graphic>
      </p:graphicFrame>
      <p:sp>
        <p:nvSpPr>
          <p:cNvPr id="20491" name="Text Box 11"/>
          <p:cNvSpPr txBox="1">
            <a:spLocks noChangeArrowheads="1"/>
          </p:cNvSpPr>
          <p:nvPr/>
        </p:nvSpPr>
        <p:spPr bwMode="auto">
          <a:xfrm>
            <a:off x="0" y="3375323"/>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由此可得：</a:t>
            </a:r>
            <a:endParaRPr lang="zh-CN" altLang="en-US" sz="2400" b="1" dirty="0">
              <a:latin typeface="华文楷体" panose="02010600040101010101" pitchFamily="2" charset="-122"/>
              <a:ea typeface="华文楷体" panose="02010600040101010101" pitchFamily="2" charset="-122"/>
            </a:endParaRPr>
          </a:p>
        </p:txBody>
      </p:sp>
      <p:graphicFrame>
        <p:nvGraphicFramePr>
          <p:cNvPr id="20492" name="Object 12"/>
          <p:cNvGraphicFramePr>
            <a:graphicFrameLocks noChangeAspect="1"/>
          </p:cNvGraphicFramePr>
          <p:nvPr/>
        </p:nvGraphicFramePr>
        <p:xfrm>
          <a:off x="1616528" y="3354728"/>
          <a:ext cx="3352800" cy="1062038"/>
        </p:xfrm>
        <a:graphic>
          <a:graphicData uri="http://schemas.openxmlformats.org/presentationml/2006/ole">
            <mc:AlternateContent xmlns:mc="http://schemas.openxmlformats.org/markup-compatibility/2006">
              <mc:Choice xmlns:v="urn:schemas-microsoft-com:vml" Requires="v">
                <p:oleObj spid="_x0000_s38916" name="" r:id="rId7" imgW="2044700" imgH="647700" progId="">
                  <p:embed/>
                </p:oleObj>
              </mc:Choice>
              <mc:Fallback>
                <p:oleObj name="" r:id="rId7" imgW="2044700" imgH="647700" progId="">
                  <p:embed/>
                  <p:pic>
                    <p:nvPicPr>
                      <p:cNvPr id="0" name="图片 38915"/>
                      <p:cNvPicPr>
                        <a:picLocks noChangeAspect="1"/>
                      </p:cNvPicPr>
                      <p:nvPr/>
                    </p:nvPicPr>
                    <p:blipFill>
                      <a:blip r:embed="rId8"/>
                      <a:stretch>
                        <a:fillRect/>
                      </a:stretch>
                    </p:blipFill>
                    <p:spPr>
                      <a:xfrm>
                        <a:off x="1616528" y="3354728"/>
                        <a:ext cx="3352800" cy="1062038"/>
                      </a:xfrm>
                      <a:prstGeom prst="rect">
                        <a:avLst/>
                      </a:prstGeom>
                      <a:solidFill>
                        <a:srgbClr val="7030A0"/>
                      </a:solidFill>
                      <a:ln w="9525">
                        <a:noFill/>
                      </a:ln>
                    </p:spPr>
                  </p:pic>
                </p:oleObj>
              </mc:Fallback>
            </mc:AlternateContent>
          </a:graphicData>
        </a:graphic>
      </p:graphicFrame>
      <p:sp>
        <p:nvSpPr>
          <p:cNvPr id="20494" name="Text Box 14"/>
          <p:cNvSpPr txBox="1">
            <a:spLocks noChangeArrowheads="1"/>
          </p:cNvSpPr>
          <p:nvPr/>
        </p:nvSpPr>
        <p:spPr bwMode="auto">
          <a:xfrm>
            <a:off x="304800" y="4572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若</a:t>
            </a:r>
            <a:r>
              <a:rPr lang="en-US" altLang="zh-CN" sz="2400" b="1" dirty="0">
                <a:latin typeface="华文楷体" panose="02010600040101010101" pitchFamily="2" charset="-122"/>
                <a:ea typeface="华文楷体" panose="02010600040101010101" pitchFamily="2" charset="-122"/>
              </a:rPr>
              <a:t>R</a:t>
            </a:r>
            <a:r>
              <a:rPr lang="en-US" altLang="zh-CN" sz="2400" b="1" baseline="-25000" dirty="0">
                <a:latin typeface="华文楷体" panose="02010600040101010101" pitchFamily="2" charset="-122"/>
                <a:ea typeface="华文楷体" panose="02010600040101010101" pitchFamily="2" charset="-122"/>
              </a:rPr>
              <a:t>1</a:t>
            </a:r>
            <a:r>
              <a:rPr lang="en-US" altLang="zh-CN" sz="2400" b="1" dirty="0">
                <a:latin typeface="华文楷体" panose="02010600040101010101" pitchFamily="2" charset="-122"/>
                <a:ea typeface="华文楷体" panose="02010600040101010101" pitchFamily="2" charset="-122"/>
              </a:rPr>
              <a:t>=R</a:t>
            </a:r>
            <a:r>
              <a:rPr lang="en-US" altLang="zh-CN" sz="2400" b="1" baseline="-25000" dirty="0">
                <a:latin typeface="华文楷体" panose="02010600040101010101" pitchFamily="2" charset="-122"/>
                <a:ea typeface="华文楷体" panose="02010600040101010101" pitchFamily="2" charset="-122"/>
              </a:rPr>
              <a:t>2</a:t>
            </a:r>
            <a:r>
              <a:rPr lang="en-US" altLang="zh-CN" sz="2400" b="1" dirty="0">
                <a:latin typeface="华文楷体" panose="02010600040101010101" pitchFamily="2" charset="-122"/>
                <a:ea typeface="华文楷体" panose="02010600040101010101" pitchFamily="2" charset="-122"/>
              </a:rPr>
              <a:t>=R</a:t>
            </a:r>
            <a:r>
              <a:rPr lang="en-US" altLang="zh-CN" sz="2400" b="1" baseline="-25000" dirty="0">
                <a:latin typeface="华文楷体" panose="02010600040101010101" pitchFamily="2" charset="-122"/>
                <a:ea typeface="华文楷体" panose="02010600040101010101" pitchFamily="2" charset="-122"/>
              </a:rPr>
              <a:t>F</a:t>
            </a:r>
            <a:r>
              <a:rPr lang="zh-CN" altLang="en-US" sz="2400" b="1" dirty="0">
                <a:latin typeface="华文楷体" panose="02010600040101010101" pitchFamily="2" charset="-122"/>
                <a:ea typeface="华文楷体" panose="02010600040101010101" pitchFamily="2" charset="-122"/>
              </a:rPr>
              <a:t>，则：</a:t>
            </a:r>
            <a:endParaRPr lang="zh-CN" altLang="en-US" sz="2400" b="1" dirty="0">
              <a:latin typeface="华文楷体" panose="02010600040101010101" pitchFamily="2" charset="-122"/>
              <a:ea typeface="华文楷体" panose="02010600040101010101" pitchFamily="2" charset="-122"/>
            </a:endParaRPr>
          </a:p>
        </p:txBody>
      </p:sp>
      <p:graphicFrame>
        <p:nvGraphicFramePr>
          <p:cNvPr id="20495" name="Object 15"/>
          <p:cNvGraphicFramePr>
            <a:graphicFrameLocks noChangeAspect="1"/>
          </p:cNvGraphicFramePr>
          <p:nvPr/>
        </p:nvGraphicFramePr>
        <p:xfrm>
          <a:off x="2819400" y="4495800"/>
          <a:ext cx="2438400" cy="547688"/>
        </p:xfrm>
        <a:graphic>
          <a:graphicData uri="http://schemas.openxmlformats.org/presentationml/2006/ole">
            <mc:AlternateContent xmlns:mc="http://schemas.openxmlformats.org/markup-compatibility/2006">
              <mc:Choice xmlns:v="urn:schemas-microsoft-com:vml" Requires="v">
                <p:oleObj spid="_x0000_s38917" name="" r:id="rId9" imgW="1358900" imgH="304800" progId="">
                  <p:embed/>
                </p:oleObj>
              </mc:Choice>
              <mc:Fallback>
                <p:oleObj name="" r:id="rId9" imgW="1358900" imgH="304800" progId="">
                  <p:embed/>
                  <p:pic>
                    <p:nvPicPr>
                      <p:cNvPr id="0" name="图片 38916"/>
                      <p:cNvPicPr>
                        <a:picLocks noChangeAspect="1"/>
                      </p:cNvPicPr>
                      <p:nvPr/>
                    </p:nvPicPr>
                    <p:blipFill>
                      <a:blip r:embed="rId10"/>
                      <a:stretch>
                        <a:fillRect/>
                      </a:stretch>
                    </p:blipFill>
                    <p:spPr>
                      <a:xfrm>
                        <a:off x="2819400" y="4495800"/>
                        <a:ext cx="2438400" cy="547688"/>
                      </a:xfrm>
                      <a:prstGeom prst="rect">
                        <a:avLst/>
                      </a:prstGeom>
                      <a:solidFill>
                        <a:srgbClr val="7030A0"/>
                      </a:solidFill>
                      <a:ln w="9525">
                        <a:noFill/>
                      </a:ln>
                    </p:spPr>
                  </p:pic>
                </p:oleObj>
              </mc:Fallback>
            </mc:AlternateContent>
          </a:graphicData>
        </a:graphic>
      </p:graphicFrame>
      <p:sp>
        <p:nvSpPr>
          <p:cNvPr id="20497" name="Text Box 17"/>
          <p:cNvSpPr txBox="1">
            <a:spLocks noChangeArrowheads="1"/>
          </p:cNvSpPr>
          <p:nvPr/>
        </p:nvSpPr>
        <p:spPr bwMode="auto">
          <a:xfrm>
            <a:off x="304800" y="5105400"/>
            <a:ext cx="8305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可见输出电压与两个输入电压之间是一种反相输入加法运算的关系，这一运算关系可推广到有更多信号输入的情况。平衡电阻：</a:t>
            </a:r>
            <a:endParaRPr lang="zh-CN" altLang="en-US" sz="2400" b="1" dirty="0">
              <a:latin typeface="华文楷体" panose="02010600040101010101" pitchFamily="2" charset="-122"/>
              <a:ea typeface="华文楷体" panose="02010600040101010101" pitchFamily="2" charset="-122"/>
            </a:endParaRPr>
          </a:p>
        </p:txBody>
      </p:sp>
      <p:graphicFrame>
        <p:nvGraphicFramePr>
          <p:cNvPr id="20498" name="Object 18"/>
          <p:cNvGraphicFramePr>
            <a:graphicFrameLocks noChangeAspect="1"/>
          </p:cNvGraphicFramePr>
          <p:nvPr/>
        </p:nvGraphicFramePr>
        <p:xfrm>
          <a:off x="1616528" y="5950915"/>
          <a:ext cx="3276600" cy="682625"/>
        </p:xfrm>
        <a:graphic>
          <a:graphicData uri="http://schemas.openxmlformats.org/presentationml/2006/ole">
            <mc:AlternateContent xmlns:mc="http://schemas.openxmlformats.org/markup-compatibility/2006">
              <mc:Choice xmlns:v="urn:schemas-microsoft-com:vml" Requires="v">
                <p:oleObj spid="_x0000_s38918" name="" r:id="rId11" imgW="27432000" imgH="5791200" progId="Equation.3">
                  <p:embed/>
                </p:oleObj>
              </mc:Choice>
              <mc:Fallback>
                <p:oleObj name="" r:id="rId11" imgW="27432000" imgH="5791200" progId="Equation.3">
                  <p:embed/>
                  <p:pic>
                    <p:nvPicPr>
                      <p:cNvPr id="0" name="图片 38917"/>
                      <p:cNvPicPr>
                        <a:picLocks noChangeAspect="1"/>
                      </p:cNvPicPr>
                      <p:nvPr/>
                    </p:nvPicPr>
                    <p:blipFill>
                      <a:blip r:embed="rId12"/>
                      <a:stretch>
                        <a:fillRect/>
                      </a:stretch>
                    </p:blipFill>
                    <p:spPr>
                      <a:xfrm>
                        <a:off x="1616528" y="5950915"/>
                        <a:ext cx="3276600" cy="682625"/>
                      </a:xfrm>
                      <a:prstGeom prst="rect">
                        <a:avLst/>
                      </a:prstGeom>
                      <a:solidFill>
                        <a:srgbClr val="7030A0"/>
                      </a:solid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barn(outHorizontal)">
                                      <p:cBhvr>
                                        <p:cTn id="7" dur="500"/>
                                        <p:tgtEl>
                                          <p:spTgt spid="2048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slide(fromBottom)">
                                      <p:cBhvr>
                                        <p:cTn id="12" dur="500"/>
                                        <p:tgtEl>
                                          <p:spTgt spid="20484"/>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20486"/>
                                        </p:tgtEl>
                                        <p:attrNameLst>
                                          <p:attrName>style.visibility</p:attrName>
                                        </p:attrNameLst>
                                      </p:cBhvr>
                                      <p:to>
                                        <p:strVal val="visible"/>
                                      </p:to>
                                    </p:set>
                                    <p:anim calcmode="lin" valueType="num">
                                      <p:cBhvr>
                                        <p:cTn id="17" dur="500" fill="hold"/>
                                        <p:tgtEl>
                                          <p:spTgt spid="20486"/>
                                        </p:tgtEl>
                                        <p:attrNameLst>
                                          <p:attrName>ppt_w</p:attrName>
                                        </p:attrNameLst>
                                      </p:cBhvr>
                                      <p:tavLst>
                                        <p:tav tm="0">
                                          <p:val>
                                            <p:fltVal val="0"/>
                                          </p:val>
                                        </p:tav>
                                        <p:tav tm="100000">
                                          <p:val>
                                            <p:strVal val="#ppt_w"/>
                                          </p:val>
                                        </p:tav>
                                      </p:tavLst>
                                    </p:anim>
                                    <p:anim calcmode="lin" valueType="num">
                                      <p:cBhvr>
                                        <p:cTn id="18" dur="500" fill="hold"/>
                                        <p:tgtEl>
                                          <p:spTgt spid="2048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0487"/>
                                        </p:tgtEl>
                                        <p:attrNameLst>
                                          <p:attrName>style.visibility</p:attrName>
                                        </p:attrNameLst>
                                      </p:cBhvr>
                                      <p:to>
                                        <p:strVal val="visible"/>
                                      </p:to>
                                    </p:set>
                                    <p:animEffect transition="in" filter="box(in)">
                                      <p:cBhvr>
                                        <p:cTn id="23" dur="500"/>
                                        <p:tgtEl>
                                          <p:spTgt spid="2048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489"/>
                                        </p:tgtEl>
                                        <p:attrNameLst>
                                          <p:attrName>style.visibility</p:attrName>
                                        </p:attrNameLst>
                                      </p:cBhvr>
                                      <p:to>
                                        <p:strVal val="visible"/>
                                      </p:to>
                                    </p:set>
                                    <p:animEffect transition="in" filter="blinds(horizontal)">
                                      <p:cBhvr>
                                        <p:cTn id="28" dur="500"/>
                                        <p:tgtEl>
                                          <p:spTgt spid="2048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20491"/>
                                        </p:tgtEl>
                                        <p:attrNameLst>
                                          <p:attrName>style.visibility</p:attrName>
                                        </p:attrNameLst>
                                      </p:cBhvr>
                                      <p:to>
                                        <p:strVal val="visible"/>
                                      </p:to>
                                    </p:set>
                                    <p:animEffect transition="in" filter="barn(inHorizontal)">
                                      <p:cBhvr>
                                        <p:cTn id="33" dur="500"/>
                                        <p:tgtEl>
                                          <p:spTgt spid="20491"/>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20492"/>
                                        </p:tgtEl>
                                        <p:attrNameLst>
                                          <p:attrName>style.visibility</p:attrName>
                                        </p:attrNameLst>
                                      </p:cBhvr>
                                      <p:to>
                                        <p:strVal val="visible"/>
                                      </p:to>
                                    </p:set>
                                    <p:animEffect transition="in" filter="checkerboard(across)">
                                      <p:cBhvr>
                                        <p:cTn id="38" dur="500"/>
                                        <p:tgtEl>
                                          <p:spTgt spid="20492"/>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barn(outVertical)">
                                      <p:cBhvr>
                                        <p:cTn id="43" dur="500"/>
                                        <p:tgtEl>
                                          <p:spTgt spid="20494"/>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2" fill="hold" nodeType="clickEffect">
                                  <p:stCondLst>
                                    <p:cond delay="0"/>
                                  </p:stCondLst>
                                  <p:childTnLst>
                                    <p:set>
                                      <p:cBhvr>
                                        <p:cTn id="47" dur="1" fill="hold">
                                          <p:stCondLst>
                                            <p:cond delay="0"/>
                                          </p:stCondLst>
                                        </p:cTn>
                                        <p:tgtEl>
                                          <p:spTgt spid="20495"/>
                                        </p:tgtEl>
                                        <p:attrNameLst>
                                          <p:attrName>style.visibility</p:attrName>
                                        </p:attrNameLst>
                                      </p:cBhvr>
                                      <p:to>
                                        <p:strVal val="visible"/>
                                      </p:to>
                                    </p:set>
                                    <p:animEffect transition="in" filter="slide(fromRight)">
                                      <p:cBhvr>
                                        <p:cTn id="48" dur="500"/>
                                        <p:tgtEl>
                                          <p:spTgt spid="20495"/>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0497"/>
                                        </p:tgtEl>
                                        <p:attrNameLst>
                                          <p:attrName>style.visibility</p:attrName>
                                        </p:attrNameLst>
                                      </p:cBhvr>
                                      <p:to>
                                        <p:strVal val="visible"/>
                                      </p:to>
                                    </p:set>
                                    <p:animEffect transition="in" filter="box(out)">
                                      <p:cBhvr>
                                        <p:cTn id="53" dur="500"/>
                                        <p:tgtEl>
                                          <p:spTgt spid="20497"/>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5" fill="hold" nodeType="clickEffect">
                                  <p:stCondLst>
                                    <p:cond delay="0"/>
                                  </p:stCondLst>
                                  <p:childTnLst>
                                    <p:set>
                                      <p:cBhvr>
                                        <p:cTn id="57" dur="1" fill="hold">
                                          <p:stCondLst>
                                            <p:cond delay="0"/>
                                          </p:stCondLst>
                                        </p:cTn>
                                        <p:tgtEl>
                                          <p:spTgt spid="20498"/>
                                        </p:tgtEl>
                                        <p:attrNameLst>
                                          <p:attrName>style.visibility</p:attrName>
                                        </p:attrNameLst>
                                      </p:cBhvr>
                                      <p:to>
                                        <p:strVal val="visible"/>
                                      </p:to>
                                    </p:set>
                                    <p:animEffect transition="in" filter="checkerboard(down)">
                                      <p:cBhvr>
                                        <p:cTn id="58" dur="500"/>
                                        <p:tgtEl>
                                          <p:spTgt spid="2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autoUpdateAnimBg="0"/>
      <p:bldP spid="20486" grpId="0" autoUpdateAnimBg="0"/>
      <p:bldP spid="20491" grpId="0" autoUpdateAnimBg="0"/>
      <p:bldP spid="20494" grpId="0" autoUpdateAnimBg="0"/>
      <p:bldP spid="2049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6096000" y="3581400"/>
          <a:ext cx="2819400" cy="2673350"/>
        </p:xfrm>
        <a:graphic>
          <a:graphicData uri="http://schemas.openxmlformats.org/presentationml/2006/ole">
            <mc:AlternateContent xmlns:mc="http://schemas.openxmlformats.org/markup-compatibility/2006">
              <mc:Choice xmlns:v="urn:schemas-microsoft-com:vml" Requires="v">
                <p:oleObj spid="_x0000_s39937" name="图片" r:id="rId1" imgW="1285875" imgH="1219200" progId="Word.Picture.8">
                  <p:embed/>
                </p:oleObj>
              </mc:Choice>
              <mc:Fallback>
                <p:oleObj name="图片" r:id="rId1" imgW="1285875" imgH="1219200" progId="Word.Picture.8">
                  <p:embed/>
                  <p:pic>
                    <p:nvPicPr>
                      <p:cNvPr id="0" name="图片 39936"/>
                      <p:cNvPicPr>
                        <a:picLocks noChangeAspect="1"/>
                      </p:cNvPicPr>
                      <p:nvPr/>
                    </p:nvPicPr>
                    <p:blipFill>
                      <a:blip r:embed="rId2"/>
                      <a:stretch>
                        <a:fillRect/>
                      </a:stretch>
                    </p:blipFill>
                    <p:spPr>
                      <a:xfrm>
                        <a:off x="6096000" y="3581400"/>
                        <a:ext cx="2819400" cy="2673350"/>
                      </a:xfrm>
                      <a:prstGeom prst="rect">
                        <a:avLst/>
                      </a:prstGeom>
                      <a:solidFill>
                        <a:srgbClr val="FFFF99"/>
                      </a:solidFill>
                      <a:ln w="9525">
                        <a:noFill/>
                      </a:ln>
                    </p:spPr>
                  </p:pic>
                </p:oleObj>
              </mc:Fallback>
            </mc:AlternateContent>
          </a:graphicData>
        </a:graphic>
      </p:graphicFrame>
      <p:sp>
        <p:nvSpPr>
          <p:cNvPr id="21507" name="Text Box 3"/>
          <p:cNvSpPr txBox="1">
            <a:spLocks noChangeArrowheads="1"/>
          </p:cNvSpPr>
          <p:nvPr/>
        </p:nvSpPr>
        <p:spPr bwMode="auto">
          <a:xfrm>
            <a:off x="152400" y="152400"/>
            <a:ext cx="3505200" cy="579438"/>
          </a:xfrm>
          <a:prstGeom prst="rect">
            <a:avLst/>
          </a:prstGeom>
          <a:noFill/>
          <a:ln>
            <a:noFill/>
          </a:ln>
          <a:effectLst/>
        </p:spPr>
        <p:txBody>
          <a:bodyPr>
            <a:spAutoFit/>
          </a:bodyPr>
          <a:lstStyle/>
          <a:p>
            <a:pPr algn="ctr">
              <a:spcBef>
                <a:spcPct val="50000"/>
              </a:spcBef>
            </a:pPr>
            <a:r>
              <a:rPr lang="en-US" altLang="zh-CN" sz="3200" b="1" dirty="0">
                <a:latin typeface="华文楷体" panose="02010600040101010101" pitchFamily="2" charset="-122"/>
                <a:ea typeface="华文楷体" panose="02010600040101010101" pitchFamily="2" charset="-122"/>
              </a:rPr>
              <a:t>2</a:t>
            </a:r>
            <a:r>
              <a:rPr lang="zh-CN" altLang="en-US" sz="3200" b="1" dirty="0">
                <a:latin typeface="华文楷体" panose="02010600040101010101" pitchFamily="2" charset="-122"/>
                <a:ea typeface="华文楷体" panose="02010600040101010101" pitchFamily="2" charset="-122"/>
              </a:rPr>
              <a:t>、减法运算电路</a:t>
            </a:r>
            <a:endParaRPr lang="zh-CN" altLang="en-US" sz="3200" b="1" dirty="0">
              <a:latin typeface="华文楷体" panose="02010600040101010101" pitchFamily="2" charset="-122"/>
              <a:ea typeface="华文楷体" panose="02010600040101010101" pitchFamily="2" charset="-122"/>
            </a:endParaRPr>
          </a:p>
        </p:txBody>
      </p:sp>
      <p:sp>
        <p:nvSpPr>
          <p:cNvPr id="21509" name="Text Box 5"/>
          <p:cNvSpPr txBox="1">
            <a:spLocks noChangeArrowheads="1"/>
          </p:cNvSpPr>
          <p:nvPr/>
        </p:nvSpPr>
        <p:spPr bwMode="auto">
          <a:xfrm>
            <a:off x="800100" y="731838"/>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由叠加定理：</a:t>
            </a:r>
            <a:endParaRPr lang="zh-CN" altLang="en-US" sz="2800" b="1" dirty="0">
              <a:latin typeface="华文楷体" panose="02010600040101010101" pitchFamily="2" charset="-122"/>
              <a:ea typeface="华文楷体" panose="02010600040101010101" pitchFamily="2" charset="-122"/>
            </a:endParaRPr>
          </a:p>
        </p:txBody>
      </p:sp>
      <p:sp>
        <p:nvSpPr>
          <p:cNvPr id="21510" name="Text Box 6"/>
          <p:cNvSpPr txBox="1">
            <a:spLocks noChangeArrowheads="1"/>
          </p:cNvSpPr>
          <p:nvPr/>
        </p:nvSpPr>
        <p:spPr bwMode="auto">
          <a:xfrm>
            <a:off x="304800" y="12192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华文楷体" panose="02010600040101010101" pitchFamily="2" charset="-122"/>
                <a:ea typeface="华文楷体" panose="02010600040101010101" pitchFamily="2" charset="-122"/>
              </a:rPr>
              <a:t>u</a:t>
            </a:r>
            <a:r>
              <a:rPr lang="en-US" altLang="zh-CN" sz="2800" b="1" baseline="-25000" dirty="0">
                <a:latin typeface="华文楷体" panose="02010600040101010101" pitchFamily="2" charset="-122"/>
                <a:ea typeface="华文楷体" panose="02010600040101010101" pitchFamily="2" charset="-122"/>
              </a:rPr>
              <a:t>i1</a:t>
            </a:r>
            <a:r>
              <a:rPr lang="zh-CN" altLang="en-US" sz="2800" b="1" dirty="0">
                <a:latin typeface="华文楷体" panose="02010600040101010101" pitchFamily="2" charset="-122"/>
                <a:ea typeface="华文楷体" panose="02010600040101010101" pitchFamily="2" charset="-122"/>
              </a:rPr>
              <a:t>单独作用时为反相输入比例运算电路，其输出电压为：</a:t>
            </a:r>
            <a:endParaRPr lang="zh-CN" altLang="en-US" sz="2800" b="1" dirty="0">
              <a:latin typeface="华文楷体" panose="02010600040101010101" pitchFamily="2" charset="-122"/>
              <a:ea typeface="华文楷体" panose="02010600040101010101" pitchFamily="2" charset="-122"/>
            </a:endParaRPr>
          </a:p>
        </p:txBody>
      </p:sp>
      <p:graphicFrame>
        <p:nvGraphicFramePr>
          <p:cNvPr id="21511" name="Object 7"/>
          <p:cNvGraphicFramePr>
            <a:graphicFrameLocks noChangeAspect="1"/>
          </p:cNvGraphicFramePr>
          <p:nvPr/>
        </p:nvGraphicFramePr>
        <p:xfrm>
          <a:off x="1752600" y="1738312"/>
          <a:ext cx="1905000" cy="1036638"/>
        </p:xfrm>
        <a:graphic>
          <a:graphicData uri="http://schemas.openxmlformats.org/presentationml/2006/ole">
            <mc:AlternateContent xmlns:mc="http://schemas.openxmlformats.org/markup-compatibility/2006">
              <mc:Choice xmlns:v="urn:schemas-microsoft-com:vml" Requires="v">
                <p:oleObj spid="_x0000_s39938" name="Equation" r:id="rId3" imgW="1066800" imgH="571500" progId="Equation.3">
                  <p:embed/>
                </p:oleObj>
              </mc:Choice>
              <mc:Fallback>
                <p:oleObj name="Equation" r:id="rId3" imgW="1066800" imgH="571500" progId="Equation.3">
                  <p:embed/>
                  <p:pic>
                    <p:nvPicPr>
                      <p:cNvPr id="0" name="图片 39937"/>
                      <p:cNvPicPr>
                        <a:picLocks noChangeAspect="1"/>
                      </p:cNvPicPr>
                      <p:nvPr/>
                    </p:nvPicPr>
                    <p:blipFill>
                      <a:blip r:embed="rId4"/>
                      <a:stretch>
                        <a:fillRect/>
                      </a:stretch>
                    </p:blipFill>
                    <p:spPr>
                      <a:xfrm>
                        <a:off x="1752600" y="1738312"/>
                        <a:ext cx="1905000" cy="1036638"/>
                      </a:xfrm>
                      <a:prstGeom prst="rect">
                        <a:avLst/>
                      </a:prstGeom>
                      <a:solidFill>
                        <a:srgbClr val="7030A0"/>
                      </a:solidFill>
                      <a:ln w="9525">
                        <a:noFill/>
                      </a:ln>
                    </p:spPr>
                  </p:pic>
                </p:oleObj>
              </mc:Fallback>
            </mc:AlternateContent>
          </a:graphicData>
        </a:graphic>
      </p:graphicFrame>
      <p:sp>
        <p:nvSpPr>
          <p:cNvPr id="21513" name="Text Box 9"/>
          <p:cNvSpPr txBox="1">
            <a:spLocks noChangeArrowheads="1"/>
          </p:cNvSpPr>
          <p:nvPr/>
        </p:nvSpPr>
        <p:spPr bwMode="auto">
          <a:xfrm>
            <a:off x="381000" y="29718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华文楷体" panose="02010600040101010101" pitchFamily="2" charset="-122"/>
                <a:ea typeface="华文楷体" panose="02010600040101010101" pitchFamily="2" charset="-122"/>
              </a:rPr>
              <a:t>u</a:t>
            </a:r>
            <a:r>
              <a:rPr lang="en-US" altLang="zh-CN" sz="2800" b="1" baseline="-25000" dirty="0">
                <a:latin typeface="华文楷体" panose="02010600040101010101" pitchFamily="2" charset="-122"/>
                <a:ea typeface="华文楷体" panose="02010600040101010101" pitchFamily="2" charset="-122"/>
              </a:rPr>
              <a:t>i2</a:t>
            </a:r>
            <a:r>
              <a:rPr lang="zh-CN" altLang="en-US" sz="2800" b="1" dirty="0">
                <a:latin typeface="华文楷体" panose="02010600040101010101" pitchFamily="2" charset="-122"/>
                <a:ea typeface="华文楷体" panose="02010600040101010101" pitchFamily="2" charset="-122"/>
              </a:rPr>
              <a:t>单独作用时为同相输入比例运算电路，其输出电压为：</a:t>
            </a:r>
            <a:endParaRPr lang="zh-CN" altLang="en-US" sz="2800" b="1" dirty="0">
              <a:latin typeface="华文楷体" panose="02010600040101010101" pitchFamily="2" charset="-122"/>
              <a:ea typeface="华文楷体" panose="02010600040101010101" pitchFamily="2" charset="-122"/>
            </a:endParaRPr>
          </a:p>
        </p:txBody>
      </p:sp>
      <p:graphicFrame>
        <p:nvGraphicFramePr>
          <p:cNvPr id="21514" name="Object 10"/>
          <p:cNvGraphicFramePr>
            <a:graphicFrameLocks noChangeAspect="1"/>
          </p:cNvGraphicFramePr>
          <p:nvPr/>
        </p:nvGraphicFramePr>
        <p:xfrm>
          <a:off x="1524000" y="3459910"/>
          <a:ext cx="3200400" cy="1001713"/>
        </p:xfrm>
        <a:graphic>
          <a:graphicData uri="http://schemas.openxmlformats.org/presentationml/2006/ole">
            <mc:AlternateContent xmlns:mc="http://schemas.openxmlformats.org/markup-compatibility/2006">
              <mc:Choice xmlns:v="urn:schemas-microsoft-com:vml" Requires="v">
                <p:oleObj spid="_x0000_s39939" name="" r:id="rId5" imgW="2070100" imgH="647700" progId="">
                  <p:embed/>
                </p:oleObj>
              </mc:Choice>
              <mc:Fallback>
                <p:oleObj name="" r:id="rId5" imgW="2070100" imgH="647700" progId="">
                  <p:embed/>
                  <p:pic>
                    <p:nvPicPr>
                      <p:cNvPr id="0" name="图片 39938"/>
                      <p:cNvPicPr>
                        <a:picLocks noChangeAspect="1"/>
                      </p:cNvPicPr>
                      <p:nvPr/>
                    </p:nvPicPr>
                    <p:blipFill>
                      <a:blip r:embed="rId6"/>
                      <a:stretch>
                        <a:fillRect/>
                      </a:stretch>
                    </p:blipFill>
                    <p:spPr>
                      <a:xfrm>
                        <a:off x="1524000" y="3459910"/>
                        <a:ext cx="3200400" cy="1001713"/>
                      </a:xfrm>
                      <a:prstGeom prst="rect">
                        <a:avLst/>
                      </a:prstGeom>
                      <a:solidFill>
                        <a:srgbClr val="7030A0"/>
                      </a:solidFill>
                      <a:ln w="9525">
                        <a:noFill/>
                      </a:ln>
                    </p:spPr>
                  </p:pic>
                </p:oleObj>
              </mc:Fallback>
            </mc:AlternateContent>
          </a:graphicData>
        </a:graphic>
      </p:graphicFrame>
      <p:sp>
        <p:nvSpPr>
          <p:cNvPr id="21516" name="Text Box 12"/>
          <p:cNvSpPr txBox="1">
            <a:spLocks noChangeArrowheads="1"/>
          </p:cNvSpPr>
          <p:nvPr/>
        </p:nvSpPr>
        <p:spPr bwMode="auto">
          <a:xfrm>
            <a:off x="381000" y="480060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华文楷体" panose="02010600040101010101" pitchFamily="2" charset="-122"/>
                <a:ea typeface="华文楷体" panose="02010600040101010101" pitchFamily="2" charset="-122"/>
              </a:rPr>
              <a:t>u</a:t>
            </a:r>
            <a:r>
              <a:rPr lang="en-US" altLang="zh-CN" sz="2800" b="1" baseline="-25000" dirty="0">
                <a:latin typeface="华文楷体" panose="02010600040101010101" pitchFamily="2" charset="-122"/>
                <a:ea typeface="华文楷体" panose="02010600040101010101" pitchFamily="2" charset="-122"/>
              </a:rPr>
              <a:t>i1</a:t>
            </a:r>
            <a:r>
              <a:rPr lang="zh-CN" altLang="en-US" sz="2800" b="1" dirty="0">
                <a:latin typeface="华文楷体" panose="02010600040101010101" pitchFamily="2" charset="-122"/>
                <a:ea typeface="华文楷体" panose="02010600040101010101" pitchFamily="2" charset="-122"/>
              </a:rPr>
              <a:t>和</a:t>
            </a:r>
            <a:r>
              <a:rPr lang="en-US" altLang="zh-CN" sz="2800" b="1" dirty="0">
                <a:latin typeface="华文楷体" panose="02010600040101010101" pitchFamily="2" charset="-122"/>
                <a:ea typeface="华文楷体" panose="02010600040101010101" pitchFamily="2" charset="-122"/>
              </a:rPr>
              <a:t>u</a:t>
            </a:r>
            <a:r>
              <a:rPr lang="en-US" altLang="zh-CN" sz="2800" b="1" baseline="-25000" dirty="0">
                <a:latin typeface="华文楷体" panose="02010600040101010101" pitchFamily="2" charset="-122"/>
                <a:ea typeface="华文楷体" panose="02010600040101010101" pitchFamily="2" charset="-122"/>
              </a:rPr>
              <a:t>i2</a:t>
            </a:r>
            <a:r>
              <a:rPr lang="zh-CN" altLang="en-US" sz="2800" b="1" dirty="0">
                <a:latin typeface="华文楷体" panose="02010600040101010101" pitchFamily="2" charset="-122"/>
                <a:ea typeface="华文楷体" panose="02010600040101010101" pitchFamily="2" charset="-122"/>
              </a:rPr>
              <a:t>共同作用时，输出电压为：</a:t>
            </a:r>
            <a:endParaRPr lang="zh-CN" altLang="en-US" sz="2800" b="1" dirty="0">
              <a:latin typeface="华文楷体" panose="02010600040101010101" pitchFamily="2" charset="-122"/>
              <a:ea typeface="华文楷体" panose="02010600040101010101" pitchFamily="2" charset="-122"/>
            </a:endParaRPr>
          </a:p>
        </p:txBody>
      </p:sp>
      <p:graphicFrame>
        <p:nvGraphicFramePr>
          <p:cNvPr id="21517" name="Object 13"/>
          <p:cNvGraphicFramePr>
            <a:graphicFrameLocks noChangeAspect="1"/>
          </p:cNvGraphicFramePr>
          <p:nvPr/>
        </p:nvGraphicFramePr>
        <p:xfrm>
          <a:off x="304800" y="5334000"/>
          <a:ext cx="5638800" cy="962025"/>
        </p:xfrm>
        <a:graphic>
          <a:graphicData uri="http://schemas.openxmlformats.org/presentationml/2006/ole">
            <mc:AlternateContent xmlns:mc="http://schemas.openxmlformats.org/markup-compatibility/2006">
              <mc:Choice xmlns:v="urn:schemas-microsoft-com:vml" Requires="v">
                <p:oleObj spid="_x0000_s39940" name="" r:id="rId7" imgW="3797300" imgH="647700" progId="">
                  <p:embed/>
                </p:oleObj>
              </mc:Choice>
              <mc:Fallback>
                <p:oleObj name="" r:id="rId7" imgW="3797300" imgH="647700" progId="">
                  <p:embed/>
                  <p:pic>
                    <p:nvPicPr>
                      <p:cNvPr id="0" name="图片 39939"/>
                      <p:cNvPicPr>
                        <a:picLocks noChangeAspect="1"/>
                      </p:cNvPicPr>
                      <p:nvPr/>
                    </p:nvPicPr>
                    <p:blipFill>
                      <a:blip r:embed="rId8"/>
                      <a:stretch>
                        <a:fillRect/>
                      </a:stretch>
                    </p:blipFill>
                    <p:spPr>
                      <a:xfrm>
                        <a:off x="304800" y="5334000"/>
                        <a:ext cx="5638800" cy="962025"/>
                      </a:xfrm>
                      <a:prstGeom prst="rect">
                        <a:avLst/>
                      </a:prstGeom>
                      <a:solidFill>
                        <a:srgbClr val="7030A0"/>
                      </a:solidFill>
                      <a:ln w="9525">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left)">
                                      <p:cBhvr>
                                        <p:cTn id="7" dur="500"/>
                                        <p:tgtEl>
                                          <p:spTgt spid="2150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barn(inHorizontal)">
                                      <p:cBhvr>
                                        <p:cTn id="12" dur="500"/>
                                        <p:tgtEl>
                                          <p:spTgt spid="2150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checkerboard(down)">
                                      <p:cBhvr>
                                        <p:cTn id="17" dur="500"/>
                                        <p:tgtEl>
                                          <p:spTgt spid="2150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box(out)">
                                      <p:cBhvr>
                                        <p:cTn id="22" dur="500"/>
                                        <p:tgtEl>
                                          <p:spTgt spid="215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21511"/>
                                        </p:tgtEl>
                                        <p:attrNameLst>
                                          <p:attrName>style.visibility</p:attrName>
                                        </p:attrNameLst>
                                      </p:cBhvr>
                                      <p:to>
                                        <p:strVal val="visible"/>
                                      </p:to>
                                    </p:set>
                                    <p:animEffect transition="in" filter="blinds(vertical)">
                                      <p:cBhvr>
                                        <p:cTn id="27" dur="500"/>
                                        <p:tgtEl>
                                          <p:spTgt spid="215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1513"/>
                                        </p:tgtEl>
                                        <p:attrNameLst>
                                          <p:attrName>style.visibility</p:attrName>
                                        </p:attrNameLst>
                                      </p:cBhvr>
                                      <p:to>
                                        <p:strVal val="visible"/>
                                      </p:to>
                                    </p:set>
                                    <p:anim calcmode="lin" valueType="num">
                                      <p:cBhvr additive="base">
                                        <p:cTn id="32" dur="500" fill="hold"/>
                                        <p:tgtEl>
                                          <p:spTgt spid="21513"/>
                                        </p:tgtEl>
                                        <p:attrNameLst>
                                          <p:attrName>ppt_x</p:attrName>
                                        </p:attrNameLst>
                                      </p:cBhvr>
                                      <p:tavLst>
                                        <p:tav tm="0">
                                          <p:val>
                                            <p:strVal val="0-#ppt_w/2"/>
                                          </p:val>
                                        </p:tav>
                                        <p:tav tm="100000">
                                          <p:val>
                                            <p:strVal val="#ppt_x"/>
                                          </p:val>
                                        </p:tav>
                                      </p:tavLst>
                                    </p:anim>
                                    <p:anim calcmode="lin" valueType="num">
                                      <p:cBhvr additive="base">
                                        <p:cTn id="33" dur="500" fill="hold"/>
                                        <p:tgtEl>
                                          <p:spTgt spid="21513"/>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21514"/>
                                        </p:tgtEl>
                                        <p:attrNameLst>
                                          <p:attrName>style.visibility</p:attrName>
                                        </p:attrNameLst>
                                      </p:cBhvr>
                                      <p:to>
                                        <p:strVal val="visible"/>
                                      </p:to>
                                    </p:set>
                                    <p:animEffect transition="in" filter="checkerboard(across)">
                                      <p:cBhvr>
                                        <p:cTn id="38" dur="500"/>
                                        <p:tgtEl>
                                          <p:spTgt spid="2151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1516"/>
                                        </p:tgtEl>
                                        <p:attrNameLst>
                                          <p:attrName>style.visibility</p:attrName>
                                        </p:attrNameLst>
                                      </p:cBhvr>
                                      <p:to>
                                        <p:strVal val="visible"/>
                                      </p:to>
                                    </p:set>
                                    <p:animEffect transition="in" filter="blinds(horizontal)">
                                      <p:cBhvr>
                                        <p:cTn id="43" dur="500"/>
                                        <p:tgtEl>
                                          <p:spTgt spid="21516"/>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21517"/>
                                        </p:tgtEl>
                                        <p:attrNameLst>
                                          <p:attrName>style.visibility</p:attrName>
                                        </p:attrNameLst>
                                      </p:cBhvr>
                                      <p:to>
                                        <p:strVal val="visible"/>
                                      </p:to>
                                    </p:set>
                                    <p:animEffect transition="in" filter="box(in)">
                                      <p:cBhvr>
                                        <p:cTn id="48" dur="500"/>
                                        <p:tgtEl>
                                          <p:spTgt spid="21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9" grpId="0" autoUpdateAnimBg="0"/>
      <p:bldP spid="21510" grpId="0" autoUpdateAnimBg="0"/>
      <p:bldP spid="21513" grpId="0" autoUpdateAnimBg="0"/>
      <p:bldP spid="215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框 1"/>
          <p:cNvSpPr txBox="1">
            <a:spLocks noChangeArrowheads="1"/>
          </p:cNvSpPr>
          <p:nvPr/>
        </p:nvSpPr>
        <p:spPr bwMode="auto">
          <a:xfrm>
            <a:off x="338138" y="388938"/>
            <a:ext cx="6154737" cy="582612"/>
          </a:xfrm>
          <a:prstGeom prst="rect">
            <a:avLst/>
          </a:prstGeom>
          <a:noFill/>
          <a:ln w="9525">
            <a:noFill/>
            <a:miter lim="800000"/>
          </a:ln>
        </p:spPr>
        <p:txBody>
          <a:bodyPr>
            <a:spAutoFit/>
          </a:bodyPr>
          <a:lstStyle/>
          <a:p>
            <a:r>
              <a:rPr lang="zh-CN" altLang="en-US" sz="3200" b="1" dirty="0">
                <a:solidFill>
                  <a:srgbClr val="FF0000"/>
                </a:solidFill>
                <a:latin typeface="华文楷体" panose="02010600040101010101" pitchFamily="2" charset="-122"/>
                <a:ea typeface="华文楷体" panose="02010600040101010101" pitchFamily="2" charset="-122"/>
              </a:rPr>
              <a:t>抑制零漂一般采用以下措施</a:t>
            </a:r>
            <a:r>
              <a:rPr lang="zh-CN" altLang="en-US" sz="3200" b="1" dirty="0">
                <a:solidFill>
                  <a:srgbClr val="FF0000"/>
                </a:solidFill>
              </a:rPr>
              <a:t>：</a:t>
            </a:r>
            <a:endParaRPr lang="zh-CN" altLang="en-US" sz="3200" b="1" dirty="0">
              <a:solidFill>
                <a:srgbClr val="FF0000"/>
              </a:solidFill>
            </a:endParaRPr>
          </a:p>
        </p:txBody>
      </p:sp>
      <p:sp>
        <p:nvSpPr>
          <p:cNvPr id="86019" name="文本框 2"/>
          <p:cNvSpPr txBox="1">
            <a:spLocks noChangeArrowheads="1"/>
          </p:cNvSpPr>
          <p:nvPr/>
        </p:nvSpPr>
        <p:spPr bwMode="auto">
          <a:xfrm>
            <a:off x="286727" y="1216881"/>
            <a:ext cx="8572500" cy="5025543"/>
          </a:xfrm>
          <a:prstGeom prst="rect">
            <a:avLst/>
          </a:prstGeom>
          <a:noFill/>
          <a:ln w="9525">
            <a:noFill/>
            <a:miter lim="800000"/>
          </a:ln>
        </p:spPr>
        <p:txBody>
          <a:bodyPr>
            <a:spAutoFit/>
          </a:bodyPr>
          <a:lstStyle/>
          <a:p>
            <a:pPr>
              <a:lnSpc>
                <a:spcPct val="150000"/>
              </a:lnSpc>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）选用高稳定性的元器件。</a:t>
            </a:r>
            <a:endParaRPr lang="zh-CN" altLang="en-US" sz="2400" b="1" dirty="0">
              <a:latin typeface="华文楷体" panose="02010600040101010101" pitchFamily="2" charset="-122"/>
              <a:ea typeface="华文楷体" panose="02010600040101010101" pitchFamily="2" charset="-122"/>
            </a:endParaRPr>
          </a:p>
          <a:p>
            <a:pPr>
              <a:lnSpc>
                <a:spcPct val="150000"/>
              </a:lnSpc>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）电路元件安装前经过认真的筛选及老化处理，以确保质     量和参数的稳定性。</a:t>
            </a:r>
            <a:endParaRPr lang="zh-CN" altLang="en-US" sz="2400" b="1" dirty="0">
              <a:latin typeface="华文楷体" panose="02010600040101010101" pitchFamily="2" charset="-122"/>
              <a:ea typeface="华文楷体" panose="02010600040101010101" pitchFamily="2" charset="-122"/>
            </a:endParaRPr>
          </a:p>
          <a:p>
            <a:pPr>
              <a:lnSpc>
                <a:spcPct val="150000"/>
              </a:lnSpc>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）采用稳定性高的稳压电源为放大器供电，减少电源电 压        波动的影响。</a:t>
            </a:r>
            <a:endParaRPr lang="zh-CN" altLang="en-US" sz="2400" b="1" dirty="0">
              <a:latin typeface="华文楷体" panose="02010600040101010101" pitchFamily="2" charset="-122"/>
              <a:ea typeface="华文楷体" panose="02010600040101010101" pitchFamily="2" charset="-122"/>
            </a:endParaRPr>
          </a:p>
          <a:p>
            <a:pPr>
              <a:lnSpc>
                <a:spcPct val="150000"/>
              </a:lnSpc>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）采用温度补偿电路。</a:t>
            </a:r>
            <a:endParaRPr lang="zh-CN" altLang="en-US" sz="2400" b="1" dirty="0">
              <a:latin typeface="华文楷体" panose="02010600040101010101" pitchFamily="2" charset="-122"/>
              <a:ea typeface="华文楷体" panose="02010600040101010101" pitchFamily="2" charset="-122"/>
            </a:endParaRPr>
          </a:p>
          <a:p>
            <a:pPr>
              <a:lnSpc>
                <a:spcPct val="150000"/>
              </a:lnSpc>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）采用调制型直流放大器。</a:t>
            </a:r>
            <a:endParaRPr lang="zh-CN" altLang="en-US" sz="2400" b="1" dirty="0">
              <a:latin typeface="华文楷体" panose="02010600040101010101" pitchFamily="2" charset="-122"/>
              <a:ea typeface="华文楷体" panose="02010600040101010101" pitchFamily="2" charset="-122"/>
            </a:endParaRPr>
          </a:p>
          <a:p>
            <a:pPr>
              <a:lnSpc>
                <a:spcPct val="150000"/>
              </a:lnSpc>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6</a:t>
            </a:r>
            <a:r>
              <a:rPr lang="zh-CN" altLang="en-US" sz="2400" b="1" dirty="0">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采用差分放大电路。这是目前应用最广泛的电路，它常用作集成运放的输入级。</a:t>
            </a:r>
            <a:endParaRPr lang="zh-CN" altLang="en-US" sz="2400"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5486400" y="838200"/>
          <a:ext cx="3276600" cy="3106738"/>
        </p:xfrm>
        <a:graphic>
          <a:graphicData uri="http://schemas.openxmlformats.org/presentationml/2006/ole">
            <mc:AlternateContent xmlns:mc="http://schemas.openxmlformats.org/markup-compatibility/2006">
              <mc:Choice xmlns:v="urn:schemas-microsoft-com:vml" Requires="v">
                <p:oleObj spid="_x0000_s40961" name="图片" r:id="rId1" imgW="1285875" imgH="1219200" progId="Word.Picture.8">
                  <p:embed/>
                </p:oleObj>
              </mc:Choice>
              <mc:Fallback>
                <p:oleObj name="图片" r:id="rId1" imgW="1285875" imgH="1219200" progId="Word.Picture.8">
                  <p:embed/>
                  <p:pic>
                    <p:nvPicPr>
                      <p:cNvPr id="0" name="图片 40960"/>
                      <p:cNvPicPr>
                        <a:picLocks noChangeAspect="1"/>
                      </p:cNvPicPr>
                      <p:nvPr/>
                    </p:nvPicPr>
                    <p:blipFill>
                      <a:blip r:embed="rId2"/>
                      <a:stretch>
                        <a:fillRect/>
                      </a:stretch>
                    </p:blipFill>
                    <p:spPr>
                      <a:xfrm>
                        <a:off x="5486400" y="838200"/>
                        <a:ext cx="3276600" cy="3106738"/>
                      </a:xfrm>
                      <a:prstGeom prst="rect">
                        <a:avLst/>
                      </a:prstGeom>
                      <a:solidFill>
                        <a:srgbClr val="FFFF99"/>
                      </a:solidFill>
                      <a:ln w="9525">
                        <a:noFill/>
                      </a:ln>
                    </p:spPr>
                  </p:pic>
                </p:oleObj>
              </mc:Fallback>
            </mc:AlternateContent>
          </a:graphicData>
        </a:graphic>
      </p:graphicFrame>
      <p:sp>
        <p:nvSpPr>
          <p:cNvPr id="22532" name="Text Box 4"/>
          <p:cNvSpPr txBox="1">
            <a:spLocks noChangeArrowheads="1"/>
          </p:cNvSpPr>
          <p:nvPr/>
        </p:nvSpPr>
        <p:spPr bwMode="auto">
          <a:xfrm>
            <a:off x="762000" y="124619"/>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若</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3</a:t>
            </a:r>
            <a:r>
              <a:rPr lang="zh-CN" altLang="en-US" sz="2800" b="1" dirty="0">
                <a:latin typeface="华文楷体" panose="02010600040101010101" pitchFamily="2" charset="-122"/>
                <a:ea typeface="华文楷体" panose="02010600040101010101" pitchFamily="2" charset="-122"/>
              </a:rPr>
              <a:t>断开，则：</a:t>
            </a:r>
            <a:endParaRPr lang="zh-CN" altLang="en-US" sz="2800" b="1" dirty="0">
              <a:latin typeface="华文楷体" panose="02010600040101010101" pitchFamily="2" charset="-122"/>
              <a:ea typeface="华文楷体" panose="02010600040101010101" pitchFamily="2" charset="-122"/>
            </a:endParaRPr>
          </a:p>
        </p:txBody>
      </p:sp>
      <p:graphicFrame>
        <p:nvGraphicFramePr>
          <p:cNvPr id="22533" name="Object 5"/>
          <p:cNvGraphicFramePr>
            <a:graphicFrameLocks noChangeAspect="1"/>
          </p:cNvGraphicFramePr>
          <p:nvPr/>
        </p:nvGraphicFramePr>
        <p:xfrm>
          <a:off x="990600" y="847907"/>
          <a:ext cx="3200400" cy="906463"/>
        </p:xfrm>
        <a:graphic>
          <a:graphicData uri="http://schemas.openxmlformats.org/presentationml/2006/ole">
            <mc:AlternateContent xmlns:mc="http://schemas.openxmlformats.org/markup-compatibility/2006">
              <mc:Choice xmlns:v="urn:schemas-microsoft-com:vml" Requires="v">
                <p:oleObj spid="_x0000_s40962" name="" r:id="rId3" imgW="2286000" imgH="647700" progId="">
                  <p:embed/>
                </p:oleObj>
              </mc:Choice>
              <mc:Fallback>
                <p:oleObj name="" r:id="rId3" imgW="2286000" imgH="647700" progId="">
                  <p:embed/>
                  <p:pic>
                    <p:nvPicPr>
                      <p:cNvPr id="0" name="图片 40961"/>
                      <p:cNvPicPr>
                        <a:picLocks noChangeAspect="1"/>
                      </p:cNvPicPr>
                      <p:nvPr/>
                    </p:nvPicPr>
                    <p:blipFill>
                      <a:blip r:embed="rId4"/>
                      <a:stretch>
                        <a:fillRect/>
                      </a:stretch>
                    </p:blipFill>
                    <p:spPr>
                      <a:xfrm>
                        <a:off x="990600" y="847907"/>
                        <a:ext cx="3200400" cy="906463"/>
                      </a:xfrm>
                      <a:prstGeom prst="rect">
                        <a:avLst/>
                      </a:prstGeom>
                      <a:solidFill>
                        <a:srgbClr val="7030A0"/>
                      </a:solidFill>
                      <a:ln w="9525">
                        <a:noFill/>
                      </a:ln>
                    </p:spPr>
                  </p:pic>
                </p:oleObj>
              </mc:Fallback>
            </mc:AlternateContent>
          </a:graphicData>
        </a:graphic>
      </p:graphicFrame>
      <p:sp>
        <p:nvSpPr>
          <p:cNvPr id="22535" name="Text Box 7"/>
          <p:cNvSpPr txBox="1">
            <a:spLocks noChangeArrowheads="1"/>
          </p:cNvSpPr>
          <p:nvPr/>
        </p:nvSpPr>
        <p:spPr bwMode="auto">
          <a:xfrm>
            <a:off x="684213" y="1916113"/>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若</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1</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2</a:t>
            </a:r>
            <a:r>
              <a:rPr lang="zh-CN" altLang="en-US" sz="2800" b="1" dirty="0">
                <a:latin typeface="华文楷体" panose="02010600040101010101" pitchFamily="2" charset="-122"/>
                <a:ea typeface="华文楷体" panose="02010600040101010101" pitchFamily="2" charset="-122"/>
              </a:rPr>
              <a:t>，且</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3</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F</a:t>
            </a:r>
            <a:r>
              <a:rPr lang="zh-CN" altLang="en-US" sz="2800" b="1" dirty="0">
                <a:latin typeface="华文楷体" panose="02010600040101010101" pitchFamily="2" charset="-122"/>
                <a:ea typeface="华文楷体" panose="02010600040101010101" pitchFamily="2" charset="-122"/>
              </a:rPr>
              <a:t>，则：</a:t>
            </a:r>
            <a:endParaRPr lang="zh-CN" altLang="en-US" sz="2800" b="1" dirty="0">
              <a:latin typeface="华文楷体" panose="02010600040101010101" pitchFamily="2" charset="-122"/>
              <a:ea typeface="华文楷体" panose="02010600040101010101" pitchFamily="2" charset="-122"/>
            </a:endParaRPr>
          </a:p>
        </p:txBody>
      </p:sp>
      <p:graphicFrame>
        <p:nvGraphicFramePr>
          <p:cNvPr id="22536" name="Object 8"/>
          <p:cNvGraphicFramePr>
            <a:graphicFrameLocks noChangeAspect="1"/>
          </p:cNvGraphicFramePr>
          <p:nvPr/>
        </p:nvGraphicFramePr>
        <p:xfrm>
          <a:off x="990600" y="2438400"/>
          <a:ext cx="2971800" cy="1154113"/>
        </p:xfrm>
        <a:graphic>
          <a:graphicData uri="http://schemas.openxmlformats.org/presentationml/2006/ole">
            <mc:AlternateContent xmlns:mc="http://schemas.openxmlformats.org/markup-compatibility/2006">
              <mc:Choice xmlns:v="urn:schemas-microsoft-com:vml" Requires="v">
                <p:oleObj spid="_x0000_s40963" name="" r:id="rId5" imgW="1536700" imgH="596900" progId="">
                  <p:embed/>
                </p:oleObj>
              </mc:Choice>
              <mc:Fallback>
                <p:oleObj name="" r:id="rId5" imgW="1536700" imgH="596900" progId="">
                  <p:embed/>
                  <p:pic>
                    <p:nvPicPr>
                      <p:cNvPr id="0" name="图片 40962"/>
                      <p:cNvPicPr>
                        <a:picLocks noChangeAspect="1"/>
                      </p:cNvPicPr>
                      <p:nvPr/>
                    </p:nvPicPr>
                    <p:blipFill>
                      <a:blip r:embed="rId6"/>
                      <a:stretch>
                        <a:fillRect/>
                      </a:stretch>
                    </p:blipFill>
                    <p:spPr>
                      <a:xfrm>
                        <a:off x="990600" y="2438400"/>
                        <a:ext cx="2971800" cy="1154113"/>
                      </a:xfrm>
                      <a:prstGeom prst="rect">
                        <a:avLst/>
                      </a:prstGeom>
                      <a:solidFill>
                        <a:srgbClr val="7030A0"/>
                      </a:solidFill>
                      <a:ln w="9525">
                        <a:noFill/>
                      </a:ln>
                    </p:spPr>
                  </p:pic>
                </p:oleObj>
              </mc:Fallback>
            </mc:AlternateContent>
          </a:graphicData>
        </a:graphic>
      </p:graphicFrame>
      <p:sp>
        <p:nvSpPr>
          <p:cNvPr id="22538" name="Text Box 10"/>
          <p:cNvSpPr txBox="1">
            <a:spLocks noChangeArrowheads="1"/>
          </p:cNvSpPr>
          <p:nvPr/>
        </p:nvSpPr>
        <p:spPr bwMode="auto">
          <a:xfrm>
            <a:off x="762000" y="3648075"/>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若</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1</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2</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3</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F</a:t>
            </a:r>
            <a:r>
              <a:rPr lang="zh-CN" altLang="en-US" sz="2800" b="1" dirty="0">
                <a:latin typeface="华文楷体" panose="02010600040101010101" pitchFamily="2" charset="-122"/>
                <a:ea typeface="华文楷体" panose="02010600040101010101" pitchFamily="2" charset="-122"/>
              </a:rPr>
              <a:t>，则：</a:t>
            </a:r>
            <a:endParaRPr lang="zh-CN" altLang="en-US" sz="2800" b="1" dirty="0">
              <a:latin typeface="华文楷体" panose="02010600040101010101" pitchFamily="2" charset="-122"/>
              <a:ea typeface="华文楷体" panose="02010600040101010101" pitchFamily="2" charset="-122"/>
            </a:endParaRPr>
          </a:p>
        </p:txBody>
      </p:sp>
      <p:graphicFrame>
        <p:nvGraphicFramePr>
          <p:cNvPr id="22539" name="Object 11"/>
          <p:cNvGraphicFramePr>
            <a:graphicFrameLocks noChangeAspect="1"/>
          </p:cNvGraphicFramePr>
          <p:nvPr/>
        </p:nvGraphicFramePr>
        <p:xfrm>
          <a:off x="990600" y="4253367"/>
          <a:ext cx="2514600" cy="744538"/>
        </p:xfrm>
        <a:graphic>
          <a:graphicData uri="http://schemas.openxmlformats.org/presentationml/2006/ole">
            <mc:AlternateContent xmlns:mc="http://schemas.openxmlformats.org/markup-compatibility/2006">
              <mc:Choice xmlns:v="urn:schemas-microsoft-com:vml" Requires="v">
                <p:oleObj spid="_x0000_s40964" name="Equation" r:id="rId7" imgW="1028700" imgH="304800" progId="Equation.3">
                  <p:embed/>
                </p:oleObj>
              </mc:Choice>
              <mc:Fallback>
                <p:oleObj name="Equation" r:id="rId7" imgW="1028700" imgH="304800" progId="Equation.3">
                  <p:embed/>
                  <p:pic>
                    <p:nvPicPr>
                      <p:cNvPr id="0" name="图片 40963"/>
                      <p:cNvPicPr>
                        <a:picLocks noChangeAspect="1"/>
                      </p:cNvPicPr>
                      <p:nvPr/>
                    </p:nvPicPr>
                    <p:blipFill>
                      <a:blip r:embed="rId8"/>
                      <a:stretch>
                        <a:fillRect/>
                      </a:stretch>
                    </p:blipFill>
                    <p:spPr>
                      <a:xfrm>
                        <a:off x="990600" y="4253367"/>
                        <a:ext cx="2514600" cy="744538"/>
                      </a:xfrm>
                      <a:prstGeom prst="rect">
                        <a:avLst/>
                      </a:prstGeom>
                      <a:solidFill>
                        <a:srgbClr val="7030A0"/>
                      </a:solidFill>
                      <a:ln w="9525">
                        <a:noFill/>
                      </a:ln>
                    </p:spPr>
                  </p:pic>
                </p:oleObj>
              </mc:Fallback>
            </mc:AlternateContent>
          </a:graphicData>
        </a:graphic>
      </p:graphicFrame>
      <p:sp>
        <p:nvSpPr>
          <p:cNvPr id="22541" name="Text Box 13"/>
          <p:cNvSpPr txBox="1">
            <a:spLocks noChangeArrowheads="1"/>
          </p:cNvSpPr>
          <p:nvPr/>
        </p:nvSpPr>
        <p:spPr bwMode="auto">
          <a:xfrm>
            <a:off x="395288" y="5157788"/>
            <a:ext cx="84248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由此可见，输出电压与两个输入电压之差成正比，实现了减法运算。该电路以称为差动输入运算电路或差动放大电路。</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slide(fromRight)">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strips(downLeft)">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22533"/>
                                        </p:tgtEl>
                                        <p:attrNameLst>
                                          <p:attrName>style.visibility</p:attrName>
                                        </p:attrNameLst>
                                      </p:cBhvr>
                                      <p:to>
                                        <p:strVal val="visible"/>
                                      </p:to>
                                    </p:set>
                                    <p:animEffect transition="in" filter="barn(inHorizontal)">
                                      <p:cBhvr>
                                        <p:cTn id="17" dur="500"/>
                                        <p:tgtEl>
                                          <p:spTgt spid="2253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checkerboard(across)">
                                      <p:cBhvr>
                                        <p:cTn id="22" dur="500"/>
                                        <p:tgtEl>
                                          <p:spTgt spid="2253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2536"/>
                                        </p:tgtEl>
                                        <p:attrNameLst>
                                          <p:attrName>style.visibility</p:attrName>
                                        </p:attrNameLst>
                                      </p:cBhvr>
                                      <p:to>
                                        <p:strVal val="visible"/>
                                      </p:to>
                                    </p:set>
                                    <p:animEffect transition="in" filter="box(in)">
                                      <p:cBhvr>
                                        <p:cTn id="27" dur="500"/>
                                        <p:tgtEl>
                                          <p:spTgt spid="225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538"/>
                                        </p:tgtEl>
                                        <p:attrNameLst>
                                          <p:attrName>style.visibility</p:attrName>
                                        </p:attrNameLst>
                                      </p:cBhvr>
                                      <p:to>
                                        <p:strVal val="visible"/>
                                      </p:to>
                                    </p:set>
                                    <p:animEffect transition="in" filter="blinds(horizontal)">
                                      <p:cBhvr>
                                        <p:cTn id="32" dur="500"/>
                                        <p:tgtEl>
                                          <p:spTgt spid="2253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22539"/>
                                        </p:tgtEl>
                                        <p:attrNameLst>
                                          <p:attrName>style.visibility</p:attrName>
                                        </p:attrNameLst>
                                      </p:cBhvr>
                                      <p:to>
                                        <p:strVal val="visible"/>
                                      </p:to>
                                    </p:set>
                                    <p:animEffect transition="in" filter="barn(outVertical)">
                                      <p:cBhvr>
                                        <p:cTn id="37" dur="500"/>
                                        <p:tgtEl>
                                          <p:spTgt spid="2253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22541"/>
                                        </p:tgtEl>
                                        <p:attrNameLst>
                                          <p:attrName>style.visibility</p:attrName>
                                        </p:attrNameLst>
                                      </p:cBhvr>
                                      <p:to>
                                        <p:strVal val="visible"/>
                                      </p:to>
                                    </p:set>
                                    <p:animEffect transition="in" filter="barn(inHorizontal)">
                                      <p:cBhvr>
                                        <p:cTn id="42"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5" grpId="0" autoUpdateAnimBg="0"/>
      <p:bldP spid="22538" grpId="0" autoUpdateAnimBg="0"/>
      <p:bldP spid="2254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046" y="888002"/>
            <a:ext cx="5190308" cy="4017373"/>
          </a:xfrm>
          <a:prstGeom prst="rect">
            <a:avLst/>
          </a:prstGeom>
          <a:solidFill>
            <a:srgbClr val="7030A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746" name="Group 2"/>
          <p:cNvGrpSpPr/>
          <p:nvPr/>
        </p:nvGrpSpPr>
        <p:grpSpPr bwMode="auto">
          <a:xfrm>
            <a:off x="311328" y="868687"/>
            <a:ext cx="5276850" cy="3914775"/>
            <a:chOff x="216" y="1164"/>
            <a:chExt cx="3324" cy="2466"/>
          </a:xfrm>
          <a:noFill/>
        </p:grpSpPr>
        <p:grpSp>
          <p:nvGrpSpPr>
            <p:cNvPr id="31747" name="Group 3"/>
            <p:cNvGrpSpPr/>
            <p:nvPr/>
          </p:nvGrpSpPr>
          <p:grpSpPr bwMode="auto">
            <a:xfrm>
              <a:off x="216" y="1164"/>
              <a:ext cx="3324" cy="2466"/>
              <a:chOff x="216" y="1164"/>
              <a:chExt cx="3324" cy="2466"/>
            </a:xfrm>
            <a:grpFill/>
          </p:grpSpPr>
          <p:grpSp>
            <p:nvGrpSpPr>
              <p:cNvPr id="31748" name="Group 4"/>
              <p:cNvGrpSpPr/>
              <p:nvPr/>
            </p:nvGrpSpPr>
            <p:grpSpPr bwMode="auto">
              <a:xfrm>
                <a:off x="216" y="1164"/>
                <a:ext cx="2928" cy="2466"/>
                <a:chOff x="216" y="1164"/>
                <a:chExt cx="2928" cy="2466"/>
              </a:xfrm>
              <a:grpFill/>
            </p:grpSpPr>
            <p:sp>
              <p:nvSpPr>
                <p:cNvPr id="31749" name="Rectangle 5"/>
                <p:cNvSpPr>
                  <a:spLocks noChangeArrowheads="1"/>
                </p:cNvSpPr>
                <p:nvPr/>
              </p:nvSpPr>
              <p:spPr bwMode="auto">
                <a:xfrm>
                  <a:off x="1776" y="2052"/>
                  <a:ext cx="864" cy="1200"/>
                </a:xfrm>
                <a:prstGeom prst="rect">
                  <a:avLst/>
                </a:prstGeom>
                <a:grp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50" name="Line 6"/>
                <p:cNvSpPr>
                  <a:spLocks noChangeShapeType="1"/>
                </p:cNvSpPr>
                <p:nvPr/>
              </p:nvSpPr>
              <p:spPr bwMode="auto">
                <a:xfrm>
                  <a:off x="2639" y="2640"/>
                  <a:ext cx="432" cy="0"/>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51" name="Line 7"/>
                <p:cNvSpPr>
                  <a:spLocks noChangeShapeType="1"/>
                </p:cNvSpPr>
                <p:nvPr/>
              </p:nvSpPr>
              <p:spPr bwMode="auto">
                <a:xfrm>
                  <a:off x="743" y="2976"/>
                  <a:ext cx="1032" cy="12"/>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52" name="Line 8"/>
                <p:cNvSpPr>
                  <a:spLocks noChangeShapeType="1"/>
                </p:cNvSpPr>
                <p:nvPr/>
              </p:nvSpPr>
              <p:spPr bwMode="auto">
                <a:xfrm>
                  <a:off x="1355" y="2424"/>
                  <a:ext cx="432" cy="0"/>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53" name="Text Box 9"/>
                <p:cNvSpPr txBox="1">
                  <a:spLocks noChangeArrowheads="1"/>
                </p:cNvSpPr>
                <p:nvPr/>
              </p:nvSpPr>
              <p:spPr bwMode="auto">
                <a:xfrm>
                  <a:off x="1812" y="2076"/>
                  <a:ext cx="252"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_</a:t>
                  </a:r>
                  <a:endParaRPr lang="en-US" altLang="zh-CN" sz="3200" b="1">
                    <a:solidFill>
                      <a:schemeClr val="bg1"/>
                    </a:solidFill>
                    <a:ea typeface="楷体_GB2312" pitchFamily="49" charset="-122"/>
                  </a:endParaRPr>
                </a:p>
              </p:txBody>
            </p:sp>
            <p:sp>
              <p:nvSpPr>
                <p:cNvPr id="31754" name="Text Box 10"/>
                <p:cNvSpPr txBox="1">
                  <a:spLocks noChangeArrowheads="1"/>
                </p:cNvSpPr>
                <p:nvPr/>
              </p:nvSpPr>
              <p:spPr bwMode="auto">
                <a:xfrm>
                  <a:off x="1812" y="2736"/>
                  <a:ext cx="252"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a:t>
                  </a:r>
                  <a:endParaRPr lang="en-US" altLang="zh-CN" sz="3200" b="1">
                    <a:solidFill>
                      <a:schemeClr val="bg1"/>
                    </a:solidFill>
                    <a:ea typeface="楷体_GB2312" pitchFamily="49" charset="-122"/>
                  </a:endParaRPr>
                </a:p>
              </p:txBody>
            </p:sp>
            <p:sp>
              <p:nvSpPr>
                <p:cNvPr id="31755" name="Text Box 11"/>
                <p:cNvSpPr txBox="1">
                  <a:spLocks noChangeArrowheads="1"/>
                </p:cNvSpPr>
                <p:nvPr/>
              </p:nvSpPr>
              <p:spPr bwMode="auto">
                <a:xfrm rot="5400000">
                  <a:off x="1932" y="2112"/>
                  <a:ext cx="348"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sym typeface="Symbol" panose="05050102010706020507" pitchFamily="18" charset="2"/>
                    </a:rPr>
                    <a:t></a:t>
                  </a:r>
                  <a:endParaRPr lang="en-US" altLang="zh-CN" sz="3200" b="1">
                    <a:solidFill>
                      <a:schemeClr val="bg1"/>
                    </a:solidFill>
                    <a:ea typeface="楷体_GB2312" pitchFamily="49" charset="-122"/>
                  </a:endParaRPr>
                </a:p>
              </p:txBody>
            </p:sp>
            <p:sp>
              <p:nvSpPr>
                <p:cNvPr id="31756" name="Text Box 12"/>
                <p:cNvSpPr txBox="1">
                  <a:spLocks noChangeArrowheads="1"/>
                </p:cNvSpPr>
                <p:nvPr/>
              </p:nvSpPr>
              <p:spPr bwMode="auto">
                <a:xfrm>
                  <a:off x="2328" y="2436"/>
                  <a:ext cx="252"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a:t>
                  </a:r>
                  <a:endParaRPr lang="en-US" altLang="zh-CN" sz="3200" b="1">
                    <a:solidFill>
                      <a:schemeClr val="bg1"/>
                    </a:solidFill>
                    <a:ea typeface="楷体_GB2312" pitchFamily="49" charset="-122"/>
                  </a:endParaRPr>
                </a:p>
              </p:txBody>
            </p:sp>
            <p:sp>
              <p:nvSpPr>
                <p:cNvPr id="31757" name="Oval 13"/>
                <p:cNvSpPr>
                  <a:spLocks noChangeArrowheads="1"/>
                </p:cNvSpPr>
                <p:nvPr/>
              </p:nvSpPr>
              <p:spPr bwMode="auto">
                <a:xfrm>
                  <a:off x="3072" y="2592"/>
                  <a:ext cx="72" cy="72"/>
                </a:xfrm>
                <a:prstGeom prst="ellipse">
                  <a:avLst/>
                </a:prstGeom>
                <a:grpFill/>
                <a:ln w="3810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58" name="Text Box 14"/>
                <p:cNvSpPr txBox="1">
                  <a:spLocks noChangeArrowheads="1"/>
                </p:cNvSpPr>
                <p:nvPr/>
              </p:nvSpPr>
              <p:spPr bwMode="auto">
                <a:xfrm>
                  <a:off x="2208" y="2040"/>
                  <a:ext cx="708"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sym typeface="Symbol" panose="05050102010706020507" pitchFamily="18" charset="2"/>
                    </a:rPr>
                    <a:t></a:t>
                  </a:r>
                  <a:endParaRPr lang="en-US" altLang="zh-CN" sz="3200" b="1">
                    <a:solidFill>
                      <a:schemeClr val="bg1"/>
                    </a:solidFill>
                    <a:ea typeface="楷体_GB2312" pitchFamily="49" charset="-122"/>
                  </a:endParaRPr>
                </a:p>
              </p:txBody>
            </p:sp>
            <p:sp>
              <p:nvSpPr>
                <p:cNvPr id="31759" name="Line 15"/>
                <p:cNvSpPr>
                  <a:spLocks noChangeShapeType="1"/>
                </p:cNvSpPr>
                <p:nvPr/>
              </p:nvSpPr>
              <p:spPr bwMode="auto">
                <a:xfrm>
                  <a:off x="1500" y="1692"/>
                  <a:ext cx="1392" cy="0"/>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0" name="Line 16"/>
                <p:cNvSpPr>
                  <a:spLocks noChangeShapeType="1"/>
                </p:cNvSpPr>
                <p:nvPr/>
              </p:nvSpPr>
              <p:spPr bwMode="auto">
                <a:xfrm flipH="1">
                  <a:off x="2880" y="1692"/>
                  <a:ext cx="0" cy="960"/>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61" name="Rectangle 17"/>
                <p:cNvSpPr>
                  <a:spLocks noChangeArrowheads="1"/>
                </p:cNvSpPr>
                <p:nvPr/>
              </p:nvSpPr>
              <p:spPr bwMode="auto">
                <a:xfrm>
                  <a:off x="1980" y="1596"/>
                  <a:ext cx="480" cy="168"/>
                </a:xfrm>
                <a:prstGeom prst="rect">
                  <a:avLst/>
                </a:prstGeom>
                <a:grpFill/>
                <a:ln w="38100">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2" name="Line 18"/>
                <p:cNvSpPr>
                  <a:spLocks noChangeShapeType="1"/>
                </p:cNvSpPr>
                <p:nvPr/>
              </p:nvSpPr>
              <p:spPr bwMode="auto">
                <a:xfrm>
                  <a:off x="1512" y="1692"/>
                  <a:ext cx="0" cy="738"/>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63" name="Line 19"/>
                <p:cNvSpPr>
                  <a:spLocks noChangeShapeType="1"/>
                </p:cNvSpPr>
                <p:nvPr/>
              </p:nvSpPr>
              <p:spPr bwMode="auto">
                <a:xfrm>
                  <a:off x="630" y="2424"/>
                  <a:ext cx="750" cy="0"/>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4" name="Rectangle 20"/>
                <p:cNvSpPr>
                  <a:spLocks noChangeArrowheads="1"/>
                </p:cNvSpPr>
                <p:nvPr/>
              </p:nvSpPr>
              <p:spPr bwMode="auto">
                <a:xfrm>
                  <a:off x="798" y="2340"/>
                  <a:ext cx="480" cy="168"/>
                </a:xfrm>
                <a:prstGeom prst="rect">
                  <a:avLst/>
                </a:prstGeom>
                <a:grpFill/>
                <a:ln w="38100">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5" name="Oval 21"/>
                <p:cNvSpPr>
                  <a:spLocks noChangeArrowheads="1"/>
                </p:cNvSpPr>
                <p:nvPr/>
              </p:nvSpPr>
              <p:spPr bwMode="auto">
                <a:xfrm>
                  <a:off x="546" y="2376"/>
                  <a:ext cx="72" cy="72"/>
                </a:xfrm>
                <a:prstGeom prst="ellipse">
                  <a:avLst/>
                </a:prstGeom>
                <a:grpFill/>
                <a:ln w="3810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6" name="Line 22"/>
                <p:cNvSpPr>
                  <a:spLocks noChangeShapeType="1"/>
                </p:cNvSpPr>
                <p:nvPr/>
              </p:nvSpPr>
              <p:spPr bwMode="auto">
                <a:xfrm>
                  <a:off x="750" y="2982"/>
                  <a:ext cx="0" cy="642"/>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767" name="Line 23"/>
                <p:cNvSpPr>
                  <a:spLocks noChangeShapeType="1"/>
                </p:cNvSpPr>
                <p:nvPr/>
              </p:nvSpPr>
              <p:spPr bwMode="auto">
                <a:xfrm>
                  <a:off x="642" y="3630"/>
                  <a:ext cx="210" cy="0"/>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8" name="Oval 24"/>
                <p:cNvSpPr>
                  <a:spLocks noChangeArrowheads="1"/>
                </p:cNvSpPr>
                <p:nvPr/>
              </p:nvSpPr>
              <p:spPr bwMode="auto">
                <a:xfrm>
                  <a:off x="1476" y="2376"/>
                  <a:ext cx="72" cy="72"/>
                </a:xfrm>
                <a:prstGeom prst="ellipse">
                  <a:avLst/>
                </a:prstGeom>
                <a:grp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9" name="Oval 25"/>
                <p:cNvSpPr>
                  <a:spLocks noChangeArrowheads="1"/>
                </p:cNvSpPr>
                <p:nvPr/>
              </p:nvSpPr>
              <p:spPr bwMode="auto">
                <a:xfrm>
                  <a:off x="2844" y="2592"/>
                  <a:ext cx="72" cy="72"/>
                </a:xfrm>
                <a:prstGeom prst="ellipse">
                  <a:avLst/>
                </a:prstGeom>
                <a:grp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70" name="Text Box 26"/>
                <p:cNvSpPr txBox="1">
                  <a:spLocks noChangeArrowheads="1"/>
                </p:cNvSpPr>
                <p:nvPr/>
              </p:nvSpPr>
              <p:spPr bwMode="auto">
                <a:xfrm>
                  <a:off x="2280" y="1164"/>
                  <a:ext cx="528"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R</a:t>
                  </a:r>
                  <a:r>
                    <a:rPr lang="en-US" altLang="zh-CN" sz="3200" b="1" baseline="-25000">
                      <a:solidFill>
                        <a:schemeClr val="bg1"/>
                      </a:solidFill>
                      <a:ea typeface="楷体_GB2312" pitchFamily="49" charset="-122"/>
                    </a:rPr>
                    <a:t>f</a:t>
                  </a:r>
                  <a:endParaRPr lang="en-US" altLang="zh-CN" sz="3200" b="1">
                    <a:solidFill>
                      <a:schemeClr val="bg1"/>
                    </a:solidFill>
                    <a:ea typeface="楷体_GB2312" pitchFamily="49" charset="-122"/>
                  </a:endParaRPr>
                </a:p>
              </p:txBody>
            </p:sp>
            <p:sp>
              <p:nvSpPr>
                <p:cNvPr id="31771" name="Text Box 27"/>
                <p:cNvSpPr txBox="1">
                  <a:spLocks noChangeArrowheads="1"/>
                </p:cNvSpPr>
                <p:nvPr/>
              </p:nvSpPr>
              <p:spPr bwMode="auto">
                <a:xfrm>
                  <a:off x="816" y="2496"/>
                  <a:ext cx="528"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R</a:t>
                  </a:r>
                  <a:r>
                    <a:rPr lang="en-US" altLang="zh-CN" sz="3200" b="1" baseline="-25000">
                      <a:solidFill>
                        <a:schemeClr val="bg1"/>
                      </a:solidFill>
                      <a:ea typeface="楷体_GB2312" pitchFamily="49" charset="-122"/>
                    </a:rPr>
                    <a:t>1</a:t>
                  </a:r>
                  <a:endParaRPr lang="en-US" altLang="zh-CN" sz="3200" b="1">
                    <a:solidFill>
                      <a:schemeClr val="bg1"/>
                    </a:solidFill>
                    <a:ea typeface="楷体_GB2312" pitchFamily="49" charset="-122"/>
                  </a:endParaRPr>
                </a:p>
              </p:txBody>
            </p:sp>
            <p:sp>
              <p:nvSpPr>
                <p:cNvPr id="31772" name="Rectangle 28"/>
                <p:cNvSpPr>
                  <a:spLocks noChangeArrowheads="1"/>
                </p:cNvSpPr>
                <p:nvPr/>
              </p:nvSpPr>
              <p:spPr bwMode="auto">
                <a:xfrm>
                  <a:off x="960" y="2904"/>
                  <a:ext cx="480" cy="168"/>
                </a:xfrm>
                <a:prstGeom prst="rect">
                  <a:avLst/>
                </a:prstGeom>
                <a:grpFill/>
                <a:ln w="38100">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73" name="Text Box 29"/>
                <p:cNvSpPr txBox="1">
                  <a:spLocks noChangeArrowheads="1"/>
                </p:cNvSpPr>
                <p:nvPr/>
              </p:nvSpPr>
              <p:spPr bwMode="auto">
                <a:xfrm>
                  <a:off x="1044" y="3108"/>
                  <a:ext cx="528"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R</a:t>
                  </a:r>
                  <a:r>
                    <a:rPr lang="en-US" altLang="zh-CN" sz="3200" b="1" baseline="-25000">
                      <a:solidFill>
                        <a:schemeClr val="bg1"/>
                      </a:solidFill>
                      <a:ea typeface="楷体_GB2312" pitchFamily="49" charset="-122"/>
                    </a:rPr>
                    <a:t>P</a:t>
                  </a:r>
                  <a:endParaRPr lang="en-US" altLang="zh-CN" sz="3200" b="1">
                    <a:solidFill>
                      <a:schemeClr val="bg1"/>
                    </a:solidFill>
                    <a:ea typeface="楷体_GB2312" pitchFamily="49" charset="-122"/>
                  </a:endParaRPr>
                </a:p>
              </p:txBody>
            </p:sp>
            <p:sp>
              <p:nvSpPr>
                <p:cNvPr id="31774" name="Text Box 30"/>
                <p:cNvSpPr txBox="1">
                  <a:spLocks noChangeArrowheads="1"/>
                </p:cNvSpPr>
                <p:nvPr/>
              </p:nvSpPr>
              <p:spPr bwMode="auto">
                <a:xfrm>
                  <a:off x="216" y="2160"/>
                  <a:ext cx="828"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u</a:t>
                  </a:r>
                  <a:r>
                    <a:rPr lang="en-US" altLang="zh-CN" sz="3200" b="1" baseline="-25000">
                      <a:solidFill>
                        <a:schemeClr val="bg1"/>
                      </a:solidFill>
                      <a:ea typeface="楷体_GB2312" pitchFamily="49" charset="-122"/>
                    </a:rPr>
                    <a:t>i</a:t>
                  </a:r>
                  <a:endParaRPr lang="en-US" altLang="zh-CN" sz="3200" b="1">
                    <a:solidFill>
                      <a:schemeClr val="bg1"/>
                    </a:solidFill>
                    <a:ea typeface="楷体_GB2312" pitchFamily="49" charset="-122"/>
                  </a:endParaRPr>
                </a:p>
              </p:txBody>
            </p:sp>
          </p:grpSp>
          <p:sp>
            <p:nvSpPr>
              <p:cNvPr id="31775" name="Text Box 31"/>
              <p:cNvSpPr txBox="1">
                <a:spLocks noChangeArrowheads="1"/>
              </p:cNvSpPr>
              <p:nvPr/>
            </p:nvSpPr>
            <p:spPr bwMode="auto">
              <a:xfrm>
                <a:off x="3024" y="2160"/>
                <a:ext cx="516"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u</a:t>
                </a:r>
                <a:r>
                  <a:rPr lang="en-US" altLang="zh-CN" sz="3200" b="1" baseline="-25000">
                    <a:solidFill>
                      <a:schemeClr val="bg1"/>
                    </a:solidFill>
                    <a:ea typeface="楷体_GB2312" pitchFamily="49" charset="-122"/>
                  </a:rPr>
                  <a:t>o</a:t>
                </a:r>
                <a:endParaRPr lang="en-US" altLang="zh-CN" sz="3200" b="1">
                  <a:solidFill>
                    <a:schemeClr val="bg1"/>
                  </a:solidFill>
                  <a:ea typeface="楷体_GB2312" pitchFamily="49" charset="-122"/>
                </a:endParaRPr>
              </a:p>
            </p:txBody>
          </p:sp>
        </p:grpSp>
        <p:grpSp>
          <p:nvGrpSpPr>
            <p:cNvPr id="31776" name="Group 32"/>
            <p:cNvGrpSpPr/>
            <p:nvPr/>
          </p:nvGrpSpPr>
          <p:grpSpPr bwMode="auto">
            <a:xfrm>
              <a:off x="912" y="1764"/>
              <a:ext cx="396" cy="396"/>
              <a:chOff x="912" y="1764"/>
              <a:chExt cx="396" cy="396"/>
            </a:xfrm>
            <a:grpFill/>
          </p:grpSpPr>
          <p:sp>
            <p:nvSpPr>
              <p:cNvPr id="31777" name="Line 33"/>
              <p:cNvSpPr>
                <a:spLocks noChangeShapeType="1"/>
              </p:cNvSpPr>
              <p:nvPr/>
            </p:nvSpPr>
            <p:spPr bwMode="auto">
              <a:xfrm>
                <a:off x="912" y="2160"/>
                <a:ext cx="396" cy="0"/>
              </a:xfrm>
              <a:prstGeom prst="line">
                <a:avLst/>
              </a:prstGeom>
              <a:grp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78" name="Text Box 34"/>
              <p:cNvSpPr txBox="1">
                <a:spLocks noChangeArrowheads="1"/>
              </p:cNvSpPr>
              <p:nvPr/>
            </p:nvSpPr>
            <p:spPr bwMode="auto">
              <a:xfrm>
                <a:off x="960" y="1764"/>
                <a:ext cx="348"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i</a:t>
                </a:r>
                <a:r>
                  <a:rPr lang="en-US" altLang="zh-CN" sz="3200" b="1" baseline="-25000">
                    <a:solidFill>
                      <a:schemeClr val="bg1"/>
                    </a:solidFill>
                    <a:ea typeface="楷体_GB2312" pitchFamily="49" charset="-122"/>
                  </a:rPr>
                  <a:t>1</a:t>
                </a:r>
                <a:endParaRPr lang="en-US" altLang="zh-CN" sz="3200" b="1">
                  <a:solidFill>
                    <a:schemeClr val="bg1"/>
                  </a:solidFill>
                  <a:ea typeface="楷体_GB2312" pitchFamily="49" charset="-122"/>
                </a:endParaRPr>
              </a:p>
            </p:txBody>
          </p:sp>
        </p:grpSp>
        <p:grpSp>
          <p:nvGrpSpPr>
            <p:cNvPr id="31779" name="Group 35"/>
            <p:cNvGrpSpPr/>
            <p:nvPr/>
          </p:nvGrpSpPr>
          <p:grpSpPr bwMode="auto">
            <a:xfrm>
              <a:off x="1452" y="1224"/>
              <a:ext cx="396" cy="372"/>
              <a:chOff x="1452" y="1224"/>
              <a:chExt cx="396" cy="372"/>
            </a:xfrm>
            <a:grpFill/>
          </p:grpSpPr>
          <p:sp>
            <p:nvSpPr>
              <p:cNvPr id="31780" name="Line 36"/>
              <p:cNvSpPr>
                <a:spLocks noChangeShapeType="1"/>
              </p:cNvSpPr>
              <p:nvPr/>
            </p:nvSpPr>
            <p:spPr bwMode="auto">
              <a:xfrm>
                <a:off x="1452" y="1596"/>
                <a:ext cx="396" cy="0"/>
              </a:xfrm>
              <a:prstGeom prst="line">
                <a:avLst/>
              </a:prstGeom>
              <a:grp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81" name="Text Box 37"/>
              <p:cNvSpPr txBox="1">
                <a:spLocks noChangeArrowheads="1"/>
              </p:cNvSpPr>
              <p:nvPr/>
            </p:nvSpPr>
            <p:spPr bwMode="auto">
              <a:xfrm>
                <a:off x="1500" y="1224"/>
                <a:ext cx="348"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i</a:t>
                </a:r>
                <a:r>
                  <a:rPr lang="en-US" altLang="zh-CN" sz="3200" b="1" baseline="-25000">
                    <a:solidFill>
                      <a:schemeClr val="bg1"/>
                    </a:solidFill>
                    <a:ea typeface="楷体_GB2312" pitchFamily="49" charset="-122"/>
                  </a:rPr>
                  <a:t>2</a:t>
                </a:r>
                <a:endParaRPr lang="en-US" altLang="zh-CN" sz="3200" b="1">
                  <a:solidFill>
                    <a:schemeClr val="bg1"/>
                  </a:solidFill>
                  <a:ea typeface="楷体_GB2312" pitchFamily="49" charset="-122"/>
                </a:endParaRPr>
              </a:p>
            </p:txBody>
          </p:sp>
        </p:grpSp>
        <p:grpSp>
          <p:nvGrpSpPr>
            <p:cNvPr id="31782" name="Group 38"/>
            <p:cNvGrpSpPr/>
            <p:nvPr/>
          </p:nvGrpSpPr>
          <p:grpSpPr bwMode="auto">
            <a:xfrm>
              <a:off x="1514" y="1932"/>
              <a:ext cx="428" cy="376"/>
              <a:chOff x="3506" y="1848"/>
              <a:chExt cx="428" cy="376"/>
            </a:xfrm>
            <a:grpFill/>
          </p:grpSpPr>
          <p:sp>
            <p:nvSpPr>
              <p:cNvPr id="31783" name="Text Box 39"/>
              <p:cNvSpPr txBox="1">
                <a:spLocks noChangeArrowheads="1"/>
              </p:cNvSpPr>
              <p:nvPr/>
            </p:nvSpPr>
            <p:spPr bwMode="auto">
              <a:xfrm>
                <a:off x="3506" y="1848"/>
                <a:ext cx="428" cy="327"/>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rPr>
                  <a:t>i</a:t>
                </a:r>
                <a:r>
                  <a:rPr lang="en-US" altLang="zh-CN" sz="2800" b="1" baseline="-25000">
                    <a:solidFill>
                      <a:schemeClr val="bg1"/>
                    </a:solidFill>
                  </a:rPr>
                  <a:t>b-</a:t>
                </a:r>
                <a:endParaRPr lang="en-US" altLang="zh-CN" sz="2800" b="1">
                  <a:solidFill>
                    <a:schemeClr val="bg1"/>
                  </a:solidFill>
                </a:endParaRPr>
              </a:p>
            </p:txBody>
          </p:sp>
          <p:sp>
            <p:nvSpPr>
              <p:cNvPr id="31784" name="Line 40"/>
              <p:cNvSpPr>
                <a:spLocks noChangeShapeType="1"/>
              </p:cNvSpPr>
              <p:nvPr/>
            </p:nvSpPr>
            <p:spPr bwMode="auto">
              <a:xfrm>
                <a:off x="3535" y="2224"/>
                <a:ext cx="232" cy="0"/>
              </a:xfrm>
              <a:prstGeom prst="line">
                <a:avLst/>
              </a:prstGeom>
              <a:grp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785" name="Group 41"/>
            <p:cNvGrpSpPr/>
            <p:nvPr/>
          </p:nvGrpSpPr>
          <p:grpSpPr bwMode="auto">
            <a:xfrm>
              <a:off x="1475" y="2549"/>
              <a:ext cx="458" cy="363"/>
              <a:chOff x="3515" y="2813"/>
              <a:chExt cx="458" cy="363"/>
            </a:xfrm>
            <a:grpFill/>
          </p:grpSpPr>
          <p:sp>
            <p:nvSpPr>
              <p:cNvPr id="31786" name="Text Box 42"/>
              <p:cNvSpPr txBox="1">
                <a:spLocks noChangeArrowheads="1"/>
              </p:cNvSpPr>
              <p:nvPr/>
            </p:nvSpPr>
            <p:spPr bwMode="auto">
              <a:xfrm>
                <a:off x="3515" y="2813"/>
                <a:ext cx="458" cy="327"/>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rPr>
                  <a:t>i</a:t>
                </a:r>
                <a:r>
                  <a:rPr lang="en-US" altLang="zh-CN" sz="2800" b="1" baseline="-25000">
                    <a:solidFill>
                      <a:schemeClr val="bg1"/>
                    </a:solidFill>
                  </a:rPr>
                  <a:t>b+</a:t>
                </a:r>
                <a:endParaRPr lang="en-US" altLang="zh-CN" sz="2800" b="1">
                  <a:solidFill>
                    <a:schemeClr val="bg1"/>
                  </a:solidFill>
                </a:endParaRPr>
              </a:p>
            </p:txBody>
          </p:sp>
          <p:sp>
            <p:nvSpPr>
              <p:cNvPr id="31787" name="Line 43"/>
              <p:cNvSpPr>
                <a:spLocks noChangeShapeType="1"/>
              </p:cNvSpPr>
              <p:nvPr/>
            </p:nvSpPr>
            <p:spPr bwMode="auto">
              <a:xfrm>
                <a:off x="3553" y="3175"/>
                <a:ext cx="207" cy="1"/>
              </a:xfrm>
              <a:prstGeom prst="line">
                <a:avLst/>
              </a:prstGeom>
              <a:grp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1788" name="Text Box 44"/>
          <p:cNvSpPr txBox="1">
            <a:spLocks noChangeArrowheads="1"/>
          </p:cNvSpPr>
          <p:nvPr/>
        </p:nvSpPr>
        <p:spPr bwMode="auto">
          <a:xfrm>
            <a:off x="-54429" y="173366"/>
            <a:ext cx="91815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例题</a:t>
            </a:r>
            <a:r>
              <a:rPr lang="en-US" altLang="zh-CN" sz="2800" b="1" dirty="0">
                <a:latin typeface="华文楷体" panose="02010600040101010101" pitchFamily="2" charset="-122"/>
                <a:ea typeface="华文楷体" panose="02010600040101010101" pitchFamily="2" charset="-122"/>
              </a:rPr>
              <a:t>1. </a:t>
            </a:r>
            <a:r>
              <a:rPr lang="en-US" altLang="zh-CN" sz="3200" b="1" dirty="0">
                <a:latin typeface="华文楷体" panose="02010600040101010101" pitchFamily="2" charset="-122"/>
                <a:ea typeface="华文楷体" panose="02010600040101010101" pitchFamily="2" charset="-122"/>
              </a:rPr>
              <a:t>R</a:t>
            </a:r>
            <a:r>
              <a:rPr lang="en-US" altLang="zh-CN" sz="3200" b="1" baseline="-25000" dirty="0">
                <a:latin typeface="华文楷体" panose="02010600040101010101" pitchFamily="2" charset="-122"/>
                <a:ea typeface="华文楷体" panose="02010600040101010101" pitchFamily="2" charset="-122"/>
              </a:rPr>
              <a:t>1</a:t>
            </a:r>
            <a:r>
              <a:rPr lang="en-US" altLang="zh-CN" sz="2800" b="1" dirty="0">
                <a:latin typeface="华文楷体" panose="02010600040101010101" pitchFamily="2" charset="-122"/>
                <a:ea typeface="华文楷体" panose="02010600040101010101" pitchFamily="2" charset="-122"/>
              </a:rPr>
              <a:t>=10k</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800" b="1" dirty="0">
                <a:latin typeface="华文楷体" panose="02010600040101010101" pitchFamily="2" charset="-122"/>
                <a:ea typeface="华文楷体" panose="02010600040101010101" pitchFamily="2" charset="-122"/>
              </a:rPr>
              <a:t> , </a:t>
            </a:r>
            <a:r>
              <a:rPr lang="en-US" altLang="zh-CN" sz="3200" b="1" dirty="0">
                <a:latin typeface="华文楷体" panose="02010600040101010101" pitchFamily="2" charset="-122"/>
                <a:ea typeface="华文楷体" panose="02010600040101010101" pitchFamily="2" charset="-122"/>
              </a:rPr>
              <a:t>R</a:t>
            </a:r>
            <a:r>
              <a:rPr lang="en-US" altLang="zh-CN" sz="3200" b="1" baseline="-25000" dirty="0">
                <a:latin typeface="华文楷体" panose="02010600040101010101" pitchFamily="2" charset="-122"/>
                <a:ea typeface="华文楷体" panose="02010600040101010101" pitchFamily="2" charset="-122"/>
              </a:rPr>
              <a:t>F</a:t>
            </a:r>
            <a:r>
              <a:rPr lang="en-US" altLang="zh-CN" sz="2800" b="1" dirty="0">
                <a:latin typeface="华文楷体" panose="02010600040101010101" pitchFamily="2" charset="-122"/>
                <a:ea typeface="华文楷体" panose="02010600040101010101" pitchFamily="2" charset="-122"/>
              </a:rPr>
              <a:t>=20k</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 , </a:t>
            </a:r>
            <a:r>
              <a:rPr lang="en-US" altLang="zh-CN" sz="3200" b="1" dirty="0" err="1">
                <a:latin typeface="华文楷体" panose="02010600040101010101" pitchFamily="2" charset="-122"/>
                <a:ea typeface="华文楷体" panose="02010600040101010101" pitchFamily="2" charset="-122"/>
              </a:rPr>
              <a:t>u</a:t>
            </a:r>
            <a:r>
              <a:rPr lang="en-US" altLang="zh-CN" sz="3200" b="1" baseline="-25000" dirty="0" err="1">
                <a:latin typeface="华文楷体" panose="02010600040101010101" pitchFamily="2" charset="-122"/>
                <a:ea typeface="华文楷体" panose="02010600040101010101" pitchFamily="2" charset="-122"/>
              </a:rPr>
              <a:t>i</a:t>
            </a:r>
            <a:r>
              <a:rPr lang="en-US" altLang="zh-CN" sz="3200" b="1" baseline="-25000" dirty="0">
                <a:latin typeface="华文楷体" panose="02010600040101010101" pitchFamily="2" charset="-122"/>
                <a:ea typeface="华文楷体" panose="02010600040101010101" pitchFamily="2" charset="-122"/>
              </a:rPr>
              <a:t> </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=-1V</a:t>
            </a: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。求</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3200" b="1" dirty="0" err="1">
                <a:latin typeface="华文楷体" panose="02010600040101010101" pitchFamily="2" charset="-122"/>
                <a:ea typeface="华文楷体" panose="02010600040101010101" pitchFamily="2" charset="-122"/>
              </a:rPr>
              <a:t>u</a:t>
            </a:r>
            <a:r>
              <a:rPr lang="en-US" altLang="zh-CN" sz="3200" b="1" baseline="-25000" dirty="0" err="1">
                <a:latin typeface="华文楷体" panose="02010600040101010101" pitchFamily="2" charset="-122"/>
                <a:ea typeface="华文楷体" panose="02010600040101010101" pitchFamily="2" charset="-122"/>
              </a:rPr>
              <a:t>o</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P</a:t>
            </a:r>
            <a:r>
              <a:rPr lang="zh-CN" altLang="en-US" sz="2800" b="1" dirty="0">
                <a:latin typeface="华文楷体" panose="02010600040101010101" pitchFamily="2" charset="-122"/>
                <a:ea typeface="华文楷体" panose="02010600040101010101" pitchFamily="2" charset="-122"/>
              </a:rPr>
              <a:t>应为多大？</a:t>
            </a:r>
            <a:endParaRPr lang="zh-CN" altLang="en-US" sz="2800" b="1" dirty="0">
              <a:latin typeface="华文楷体" panose="02010600040101010101" pitchFamily="2" charset="-122"/>
              <a:ea typeface="华文楷体" panose="02010600040101010101" pitchFamily="2" charset="-122"/>
            </a:endParaRPr>
          </a:p>
        </p:txBody>
      </p:sp>
      <p:sp>
        <p:nvSpPr>
          <p:cNvPr id="31789" name="Text Box 45"/>
          <p:cNvSpPr txBox="1">
            <a:spLocks noChangeArrowheads="1"/>
          </p:cNvSpPr>
          <p:nvPr/>
        </p:nvSpPr>
        <p:spPr bwMode="auto">
          <a:xfrm>
            <a:off x="2254428" y="5076825"/>
            <a:ext cx="6057900" cy="51911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rPr>
              <a:t>A</a:t>
            </a:r>
            <a:r>
              <a:rPr lang="en-US" altLang="zh-CN" sz="2800" b="1" baseline="-25000">
                <a:solidFill>
                  <a:schemeClr val="bg1"/>
                </a:solidFill>
              </a:rPr>
              <a:t>u</a:t>
            </a:r>
            <a:r>
              <a:rPr lang="en-US" altLang="zh-CN" sz="2800" b="1">
                <a:solidFill>
                  <a:schemeClr val="bg1"/>
                </a:solidFill>
              </a:rPr>
              <a:t>=-</a:t>
            </a:r>
            <a:r>
              <a:rPr lang="zh-CN" altLang="en-US" sz="2800" b="1">
                <a:solidFill>
                  <a:schemeClr val="bg1"/>
                </a:solidFill>
              </a:rPr>
              <a:t>（</a:t>
            </a:r>
            <a:r>
              <a:rPr lang="en-US" altLang="zh-CN" sz="2800" b="1">
                <a:solidFill>
                  <a:schemeClr val="bg1"/>
                </a:solidFill>
              </a:rPr>
              <a:t>R</a:t>
            </a:r>
            <a:r>
              <a:rPr lang="en-US" altLang="zh-CN" sz="2800" b="1" baseline="-25000">
                <a:solidFill>
                  <a:schemeClr val="bg1"/>
                </a:solidFill>
              </a:rPr>
              <a:t>f</a:t>
            </a:r>
            <a:r>
              <a:rPr lang="en-US" altLang="zh-CN" sz="2800" b="1">
                <a:solidFill>
                  <a:schemeClr val="bg1"/>
                </a:solidFill>
              </a:rPr>
              <a:t>/R</a:t>
            </a:r>
            <a:r>
              <a:rPr lang="en-US" altLang="zh-CN" sz="2800" b="1" baseline="-25000">
                <a:solidFill>
                  <a:schemeClr val="bg1"/>
                </a:solidFill>
              </a:rPr>
              <a:t>1</a:t>
            </a:r>
            <a:r>
              <a:rPr lang="zh-CN" altLang="en-US" sz="2800" b="1">
                <a:solidFill>
                  <a:schemeClr val="bg1"/>
                </a:solidFill>
              </a:rPr>
              <a:t>）</a:t>
            </a:r>
            <a:r>
              <a:rPr lang="en-US" altLang="zh-CN" sz="2800" b="1">
                <a:solidFill>
                  <a:schemeClr val="bg1"/>
                </a:solidFill>
              </a:rPr>
              <a:t>=-20/10=-2</a:t>
            </a:r>
            <a:endParaRPr lang="en-US" altLang="zh-CN" sz="2800" b="1">
              <a:solidFill>
                <a:schemeClr val="bg1"/>
              </a:solidFill>
              <a:latin typeface="宋体" panose="02010600030101010101" pitchFamily="2" charset="-122"/>
              <a:sym typeface="Symbol" panose="05050102010706020507" pitchFamily="18" charset="2"/>
            </a:endParaRPr>
          </a:p>
        </p:txBody>
      </p:sp>
      <p:sp>
        <p:nvSpPr>
          <p:cNvPr id="31790" name="Text Box 46"/>
          <p:cNvSpPr txBox="1">
            <a:spLocks noChangeArrowheads="1"/>
          </p:cNvSpPr>
          <p:nvPr/>
        </p:nvSpPr>
        <p:spPr bwMode="auto">
          <a:xfrm>
            <a:off x="5857874" y="1911381"/>
            <a:ext cx="3200400" cy="2425279"/>
          </a:xfrm>
          <a:prstGeom prst="rect">
            <a:avLst/>
          </a:prstGeom>
          <a:noFill/>
          <a:ln w="28575">
            <a:solidFill>
              <a:srgbClr val="99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3200" b="1" dirty="0">
                <a:latin typeface="华文楷体" panose="02010600040101010101" pitchFamily="2" charset="-122"/>
                <a:ea typeface="华文楷体" panose="02010600040101010101" pitchFamily="2" charset="-122"/>
              </a:rPr>
              <a:t>特点：</a:t>
            </a:r>
            <a:endParaRPr lang="zh-CN" altLang="en-US" sz="3200" b="1" dirty="0">
              <a:latin typeface="华文楷体" panose="02010600040101010101" pitchFamily="2" charset="-122"/>
              <a:ea typeface="华文楷体" panose="02010600040101010101" pitchFamily="2" charset="-122"/>
            </a:endParaRPr>
          </a:p>
          <a:p>
            <a:pPr>
              <a:spcBef>
                <a:spcPct val="15000"/>
              </a:spcBef>
            </a:pPr>
            <a:r>
              <a:rPr lang="zh-CN" altLang="en-US" sz="2400" b="1" dirty="0">
                <a:latin typeface="华文楷体" panose="02010600040101010101" pitchFamily="2" charset="-122"/>
                <a:ea typeface="华文楷体" panose="02010600040101010101" pitchFamily="2" charset="-122"/>
              </a:rPr>
              <a:t>共模输入电压</a:t>
            </a:r>
            <a:r>
              <a:rPr lang="en-US" altLang="zh-CN" sz="2400" b="1" dirty="0">
                <a:latin typeface="华文楷体" panose="02010600040101010101" pitchFamily="2" charset="-122"/>
                <a:ea typeface="华文楷体" panose="02010600040101010101" pitchFamily="2" charset="-122"/>
              </a:rPr>
              <a:t>=0</a:t>
            </a:r>
            <a:endParaRPr lang="en-US" altLang="zh-CN" sz="2400" b="1" dirty="0">
              <a:latin typeface="华文楷体" panose="02010600040101010101" pitchFamily="2" charset="-122"/>
              <a:ea typeface="华文楷体" panose="02010600040101010101" pitchFamily="2" charset="-122"/>
            </a:endParaRPr>
          </a:p>
          <a:p>
            <a:pPr>
              <a:spcBef>
                <a:spcPct val="15000"/>
              </a:spcBef>
            </a:pP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u</a:t>
            </a:r>
            <a:r>
              <a:rPr lang="zh-CN" altLang="en-US" sz="2800" b="1" baseline="-25000"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800" b="1" dirty="0">
                <a:latin typeface="华文楷体" panose="02010600040101010101" pitchFamily="2" charset="-122"/>
                <a:ea typeface="华文楷体" panose="02010600040101010101" pitchFamily="2" charset="-122"/>
              </a:rPr>
              <a:t>u</a:t>
            </a:r>
            <a:r>
              <a:rPr lang="en-US" altLang="zh-CN" sz="2800" b="1" baseline="-25000"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=0</a:t>
            </a: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a:t>
            </a:r>
            <a:endParaRPr lang="zh-CN" altLang="en-US" sz="2800" b="1" dirty="0">
              <a:latin typeface="华文楷体" panose="02010600040101010101" pitchFamily="2" charset="-122"/>
              <a:ea typeface="华文楷体" panose="02010600040101010101" pitchFamily="2" charset="-122"/>
              <a:sym typeface="Symbol" panose="05050102010706020507" pitchFamily="18" charset="2"/>
            </a:endParaRPr>
          </a:p>
          <a:p>
            <a:pPr>
              <a:spcBef>
                <a:spcPct val="15000"/>
              </a:spcBef>
            </a:pP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缺点：</a:t>
            </a:r>
            <a:endParaRPr lang="zh-CN" altLang="en-US" sz="2800" b="1" dirty="0">
              <a:latin typeface="华文楷体" panose="02010600040101010101" pitchFamily="2" charset="-122"/>
              <a:ea typeface="华文楷体" panose="02010600040101010101" pitchFamily="2" charset="-122"/>
              <a:sym typeface="Symbol" panose="05050102010706020507" pitchFamily="18" charset="2"/>
            </a:endParaRPr>
          </a:p>
          <a:p>
            <a:pPr>
              <a:spcBef>
                <a:spcPct val="15000"/>
              </a:spcBef>
            </a:pP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输入电阻小（ </a:t>
            </a:r>
            <a:r>
              <a:rPr lang="en-US" altLang="zh-CN" sz="2400" b="1" dirty="0" err="1">
                <a:latin typeface="华文楷体" panose="02010600040101010101" pitchFamily="2" charset="-122"/>
                <a:ea typeface="华文楷体" panose="02010600040101010101" pitchFamily="2" charset="-122"/>
              </a:rPr>
              <a:t>R</a:t>
            </a:r>
            <a:r>
              <a:rPr lang="en-US" altLang="zh-CN" sz="2400" b="1" baseline="-25000" dirty="0" err="1">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=R</a:t>
            </a:r>
            <a:r>
              <a:rPr lang="en-US" altLang="zh-CN" sz="2400" b="1" baseline="-25000"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31791" name="Text Box 47"/>
          <p:cNvSpPr txBox="1">
            <a:spLocks noChangeArrowheads="1"/>
          </p:cNvSpPr>
          <p:nvPr/>
        </p:nvSpPr>
        <p:spPr bwMode="auto">
          <a:xfrm>
            <a:off x="2254428" y="5685630"/>
            <a:ext cx="6057900" cy="51911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rPr>
              <a:t>u</a:t>
            </a:r>
            <a:r>
              <a:rPr lang="en-US" altLang="zh-CN" sz="2800" b="1" baseline="-25000">
                <a:solidFill>
                  <a:schemeClr val="bg1"/>
                </a:solidFill>
              </a:rPr>
              <a:t>o</a:t>
            </a:r>
            <a:r>
              <a:rPr lang="en-US" altLang="zh-CN" sz="2800" b="1">
                <a:solidFill>
                  <a:schemeClr val="bg1"/>
                </a:solidFill>
              </a:rPr>
              <a:t>= A</a:t>
            </a:r>
            <a:r>
              <a:rPr lang="en-US" altLang="zh-CN" sz="2800" b="1" baseline="-25000">
                <a:solidFill>
                  <a:schemeClr val="bg1"/>
                </a:solidFill>
              </a:rPr>
              <a:t>u</a:t>
            </a:r>
            <a:r>
              <a:rPr lang="en-US" altLang="zh-CN" sz="2800" b="1">
                <a:solidFill>
                  <a:schemeClr val="bg1"/>
                </a:solidFill>
              </a:rPr>
              <a:t> u</a:t>
            </a:r>
            <a:r>
              <a:rPr lang="en-US" altLang="zh-CN" sz="2800" b="1" baseline="-25000">
                <a:solidFill>
                  <a:schemeClr val="bg1"/>
                </a:solidFill>
              </a:rPr>
              <a:t>i</a:t>
            </a:r>
            <a:r>
              <a:rPr lang="en-US" altLang="zh-CN" sz="2800" b="1">
                <a:solidFill>
                  <a:schemeClr val="bg1"/>
                </a:solidFill>
              </a:rPr>
              <a:t>=(-2)(-1)=2V</a:t>
            </a:r>
            <a:r>
              <a:rPr lang="zh-CN" altLang="en-US" sz="2800" b="1">
                <a:solidFill>
                  <a:schemeClr val="bg1"/>
                </a:solidFill>
              </a:rPr>
              <a:t>，</a:t>
            </a:r>
            <a:endParaRPr lang="zh-CN" altLang="en-US" sz="2800" b="1">
              <a:solidFill>
                <a:schemeClr val="bg1"/>
              </a:solidFill>
              <a:latin typeface="宋体" panose="02010600030101010101" pitchFamily="2" charset="-122"/>
              <a:sym typeface="Symbol" panose="05050102010706020507" pitchFamily="18" charset="2"/>
            </a:endParaRPr>
          </a:p>
        </p:txBody>
      </p:sp>
      <p:sp>
        <p:nvSpPr>
          <p:cNvPr id="31792" name="Text Box 48"/>
          <p:cNvSpPr txBox="1">
            <a:spLocks noChangeArrowheads="1"/>
          </p:cNvSpPr>
          <p:nvPr/>
        </p:nvSpPr>
        <p:spPr bwMode="auto">
          <a:xfrm>
            <a:off x="2254428" y="6294435"/>
            <a:ext cx="6057900" cy="519113"/>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rPr>
              <a:t>R</a:t>
            </a:r>
            <a:r>
              <a:rPr lang="en-US" altLang="zh-CN" sz="2800" b="1" baseline="-25000">
                <a:solidFill>
                  <a:schemeClr val="bg1"/>
                </a:solidFill>
              </a:rPr>
              <a:t>P</a:t>
            </a:r>
            <a:r>
              <a:rPr lang="en-US" altLang="zh-CN" sz="2800" b="1">
                <a:solidFill>
                  <a:schemeClr val="bg1"/>
                </a:solidFill>
              </a:rPr>
              <a:t>=R</a:t>
            </a:r>
            <a:r>
              <a:rPr lang="en-US" altLang="zh-CN" sz="2800" b="1" baseline="-25000">
                <a:solidFill>
                  <a:schemeClr val="bg1"/>
                </a:solidFill>
              </a:rPr>
              <a:t>1</a:t>
            </a:r>
            <a:r>
              <a:rPr lang="en-US" altLang="zh-CN" sz="2800" b="1">
                <a:solidFill>
                  <a:schemeClr val="bg1"/>
                </a:solidFill>
              </a:rPr>
              <a:t>//R</a:t>
            </a:r>
            <a:r>
              <a:rPr lang="en-US" altLang="zh-CN" sz="2800" b="1" baseline="-25000">
                <a:solidFill>
                  <a:schemeClr val="bg1"/>
                </a:solidFill>
              </a:rPr>
              <a:t>f</a:t>
            </a:r>
            <a:r>
              <a:rPr lang="en-US" altLang="zh-CN" sz="2800" b="1">
                <a:solidFill>
                  <a:schemeClr val="bg1"/>
                </a:solidFill>
              </a:rPr>
              <a:t>=10//20=6.7 k</a:t>
            </a:r>
            <a:r>
              <a:rPr lang="en-US" altLang="zh-CN" sz="2800" b="1">
                <a:solidFill>
                  <a:schemeClr val="bg1"/>
                </a:solidFill>
                <a:latin typeface="宋体" panose="02010600030101010101" pitchFamily="2" charset="-122"/>
                <a:sym typeface="Symbol" panose="05050102010706020507" pitchFamily="18" charset="2"/>
              </a:rPr>
              <a:t> </a:t>
            </a:r>
            <a:endParaRPr lang="en-US" altLang="zh-CN" sz="2800" b="1">
              <a:solidFill>
                <a:schemeClr val="bg1"/>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p:cTn id="7" dur="500" fill="hold"/>
                                        <p:tgtEl>
                                          <p:spTgt spid="31746"/>
                                        </p:tgtEl>
                                        <p:attrNameLst>
                                          <p:attrName>ppt_w</p:attrName>
                                        </p:attrNameLst>
                                      </p:cBhvr>
                                      <p:tavLst>
                                        <p:tav tm="0">
                                          <p:val>
                                            <p:strVal val="2/3*#ppt_w"/>
                                          </p:val>
                                        </p:tav>
                                        <p:tav tm="100000">
                                          <p:val>
                                            <p:strVal val="#ppt_w"/>
                                          </p:val>
                                        </p:tav>
                                      </p:tavLst>
                                    </p:anim>
                                    <p:anim calcmode="lin" valueType="num">
                                      <p:cBhvr>
                                        <p:cTn id="8" dur="500" fill="hold"/>
                                        <p:tgtEl>
                                          <p:spTgt spid="31746"/>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789"/>
                                        </p:tgtEl>
                                        <p:attrNameLst>
                                          <p:attrName>style.visibility</p:attrName>
                                        </p:attrNameLst>
                                      </p:cBhvr>
                                      <p:to>
                                        <p:strVal val="visible"/>
                                      </p:to>
                                    </p:set>
                                    <p:animEffect transition="in" filter="blinds(horizontal)">
                                      <p:cBhvr>
                                        <p:cTn id="13" dur="500"/>
                                        <p:tgtEl>
                                          <p:spTgt spid="3178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791"/>
                                        </p:tgtEl>
                                        <p:attrNameLst>
                                          <p:attrName>style.visibility</p:attrName>
                                        </p:attrNameLst>
                                      </p:cBhvr>
                                      <p:to>
                                        <p:strVal val="visible"/>
                                      </p:to>
                                    </p:set>
                                    <p:animEffect transition="in" filter="blinds(horizontal)">
                                      <p:cBhvr>
                                        <p:cTn id="18" dur="500"/>
                                        <p:tgtEl>
                                          <p:spTgt spid="3179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1792"/>
                                        </p:tgtEl>
                                        <p:attrNameLst>
                                          <p:attrName>style.visibility</p:attrName>
                                        </p:attrNameLst>
                                      </p:cBhvr>
                                      <p:to>
                                        <p:strVal val="visible"/>
                                      </p:to>
                                    </p:set>
                                    <p:animEffect transition="in" filter="blinds(horizontal)">
                                      <p:cBhvr>
                                        <p:cTn id="23" dur="500"/>
                                        <p:tgtEl>
                                          <p:spTgt spid="3179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1790"/>
                                        </p:tgtEl>
                                        <p:attrNameLst>
                                          <p:attrName>style.visibility</p:attrName>
                                        </p:attrNameLst>
                                      </p:cBhvr>
                                      <p:to>
                                        <p:strVal val="visible"/>
                                      </p:to>
                                    </p:set>
                                    <p:animEffect transition="in" filter="blinds(horizontal)">
                                      <p:cBhvr>
                                        <p:cTn id="28" dur="500"/>
                                        <p:tgtEl>
                                          <p:spTgt spid="31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9" grpId="0" animBg="1" autoUpdateAnimBg="0"/>
      <p:bldP spid="31790" grpId="0" animBg="1" autoUpdateAnimBg="0"/>
      <p:bldP spid="31791" grpId="0" animBg="1" autoUpdateAnimBg="0"/>
      <p:bldP spid="31792"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99218"/>
            <a:ext cx="670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采用</a:t>
            </a:r>
            <a:r>
              <a:rPr lang="en-US" altLang="zh-CN" sz="2800" b="1" dirty="0">
                <a:latin typeface="华文楷体" panose="02010600040101010101" pitchFamily="2" charset="-122"/>
                <a:ea typeface="华文楷体" panose="02010600040101010101" pitchFamily="2" charset="-122"/>
              </a:rPr>
              <a:t>T</a:t>
            </a:r>
            <a:r>
              <a:rPr lang="zh-CN" altLang="en-US" sz="2800" b="1" dirty="0">
                <a:latin typeface="华文楷体" panose="02010600040101010101" pitchFamily="2" charset="-122"/>
                <a:ea typeface="华文楷体" panose="02010600040101010101" pitchFamily="2" charset="-122"/>
              </a:rPr>
              <a:t>型反馈网络的反相比例电路</a:t>
            </a:r>
            <a:endParaRPr lang="zh-CN" altLang="en-US" sz="2800" b="1" dirty="0">
              <a:latin typeface="华文楷体" panose="02010600040101010101" pitchFamily="2" charset="-122"/>
              <a:ea typeface="华文楷体" panose="02010600040101010101" pitchFamily="2" charset="-122"/>
            </a:endParaRPr>
          </a:p>
        </p:txBody>
      </p:sp>
      <p:graphicFrame>
        <p:nvGraphicFramePr>
          <p:cNvPr id="32771" name="Object 3"/>
          <p:cNvGraphicFramePr>
            <a:graphicFrameLocks noChangeAspect="1"/>
          </p:cNvGraphicFramePr>
          <p:nvPr/>
        </p:nvGraphicFramePr>
        <p:xfrm>
          <a:off x="5003800" y="1196975"/>
          <a:ext cx="3889375" cy="3605213"/>
        </p:xfrm>
        <a:graphic>
          <a:graphicData uri="http://schemas.openxmlformats.org/presentationml/2006/ole">
            <mc:AlternateContent xmlns:mc="http://schemas.openxmlformats.org/markup-compatibility/2006">
              <mc:Choice xmlns:v="urn:schemas-microsoft-com:vml" Requires="v">
                <p:oleObj spid="_x0000_s41985" name="Presto! ImageFolio LE" r:id="rId1" imgW="2880360" imgH="2670175" progId="">
                  <p:embed/>
                </p:oleObj>
              </mc:Choice>
              <mc:Fallback>
                <p:oleObj name="Presto! ImageFolio LE" r:id="rId1" imgW="2880360" imgH="2670175" progId="">
                  <p:embed/>
                  <p:pic>
                    <p:nvPicPr>
                      <p:cNvPr id="0" name="图片 41984"/>
                      <p:cNvPicPr>
                        <a:picLocks noChangeAspect="1"/>
                      </p:cNvPicPr>
                      <p:nvPr/>
                    </p:nvPicPr>
                    <p:blipFill>
                      <a:blip r:embed="rId2"/>
                      <a:stretch>
                        <a:fillRect/>
                      </a:stretch>
                    </p:blipFill>
                    <p:spPr>
                      <a:xfrm>
                        <a:off x="5003800" y="1196975"/>
                        <a:ext cx="3889375" cy="3605213"/>
                      </a:xfrm>
                      <a:prstGeom prst="rect">
                        <a:avLst/>
                      </a:prstGeom>
                      <a:noFill/>
                      <a:ln w="9525">
                        <a:noFill/>
                      </a:ln>
                    </p:spPr>
                  </p:pic>
                </p:oleObj>
              </mc:Fallback>
            </mc:AlternateContent>
          </a:graphicData>
        </a:graphic>
      </p:graphicFrame>
      <p:sp>
        <p:nvSpPr>
          <p:cNvPr id="32772" name="Text Box 4"/>
          <p:cNvSpPr txBox="1">
            <a:spLocks noChangeArrowheads="1"/>
          </p:cNvSpPr>
          <p:nvPr/>
        </p:nvSpPr>
        <p:spPr bwMode="auto">
          <a:xfrm>
            <a:off x="100149" y="750490"/>
            <a:ext cx="4191000" cy="946150"/>
          </a:xfrm>
          <a:prstGeom prst="rect">
            <a:avLst/>
          </a:prstGeom>
          <a:solidFill>
            <a:srgbClr val="7030A0"/>
          </a:solidFill>
          <a:ln>
            <a:noFill/>
          </a:ln>
          <a:effectLst/>
        </p:spPr>
        <p:txBody>
          <a:bodyPr>
            <a:spAutoFit/>
          </a:bodyPr>
          <a:lstStyle/>
          <a:p>
            <a:pPr>
              <a:spcBef>
                <a:spcPct val="50000"/>
              </a:spcBef>
            </a:pPr>
            <a:r>
              <a:rPr lang="zh-CN" altLang="en-US" sz="2800" b="1" dirty="0">
                <a:solidFill>
                  <a:schemeClr val="bg1"/>
                </a:solidFill>
                <a:latin typeface="华文楷体" panose="02010600040101010101" pitchFamily="2" charset="-122"/>
                <a:ea typeface="华文楷体" panose="02010600040101010101" pitchFamily="2" charset="-122"/>
              </a:rPr>
              <a:t>目的：在高比例系数时，为避免</a:t>
            </a:r>
            <a:r>
              <a:rPr lang="en-US" altLang="zh-CN" sz="2800" b="1" dirty="0">
                <a:solidFill>
                  <a:schemeClr val="bg1"/>
                </a:solidFill>
                <a:latin typeface="华文楷体" panose="02010600040101010101" pitchFamily="2" charset="-122"/>
                <a:ea typeface="华文楷体" panose="02010600040101010101" pitchFamily="2" charset="-122"/>
              </a:rPr>
              <a:t>R</a:t>
            </a:r>
            <a:r>
              <a:rPr lang="en-US" altLang="zh-CN" sz="2800" b="1" baseline="-25000" dirty="0">
                <a:solidFill>
                  <a:schemeClr val="bg1"/>
                </a:solidFill>
                <a:latin typeface="华文楷体" panose="02010600040101010101" pitchFamily="2" charset="-122"/>
                <a:ea typeface="华文楷体" panose="02010600040101010101" pitchFamily="2" charset="-122"/>
              </a:rPr>
              <a:t>F</a:t>
            </a:r>
            <a:r>
              <a:rPr lang="zh-CN" altLang="en-US" sz="2800" b="1" dirty="0">
                <a:solidFill>
                  <a:schemeClr val="bg1"/>
                </a:solidFill>
                <a:latin typeface="华文楷体" panose="02010600040101010101" pitchFamily="2" charset="-122"/>
                <a:ea typeface="华文楷体" panose="02010600040101010101" pitchFamily="2" charset="-122"/>
              </a:rPr>
              <a:t>阻值太大。</a:t>
            </a:r>
            <a:endParaRPr lang="zh-CN" altLang="en-US" sz="2800" b="1" dirty="0">
              <a:solidFill>
                <a:schemeClr val="bg1"/>
              </a:solidFill>
              <a:latin typeface="华文楷体" panose="02010600040101010101" pitchFamily="2" charset="-122"/>
              <a:ea typeface="华文楷体" panose="02010600040101010101" pitchFamily="2" charset="-122"/>
            </a:endParaRPr>
          </a:p>
        </p:txBody>
      </p:sp>
      <p:graphicFrame>
        <p:nvGraphicFramePr>
          <p:cNvPr id="32773" name="Object 5"/>
          <p:cNvGraphicFramePr>
            <a:graphicFrameLocks noChangeAspect="1"/>
          </p:cNvGraphicFramePr>
          <p:nvPr/>
        </p:nvGraphicFramePr>
        <p:xfrm>
          <a:off x="838200" y="2715420"/>
          <a:ext cx="1746858" cy="794145"/>
        </p:xfrm>
        <a:graphic>
          <a:graphicData uri="http://schemas.openxmlformats.org/presentationml/2006/ole">
            <mc:AlternateContent xmlns:mc="http://schemas.openxmlformats.org/markup-compatibility/2006">
              <mc:Choice xmlns:v="urn:schemas-microsoft-com:vml" Requires="v">
                <p:oleObj spid="_x0000_s41986" name="公式" r:id="rId3" imgW="1308100" imgH="596900" progId="Equation.3">
                  <p:embed/>
                </p:oleObj>
              </mc:Choice>
              <mc:Fallback>
                <p:oleObj name="公式" r:id="rId3" imgW="1308100" imgH="596900" progId="Equation.3">
                  <p:embed/>
                  <p:pic>
                    <p:nvPicPr>
                      <p:cNvPr id="0" name="图片 41985"/>
                      <p:cNvPicPr>
                        <a:picLocks noChangeAspect="1"/>
                      </p:cNvPicPr>
                      <p:nvPr/>
                    </p:nvPicPr>
                    <p:blipFill>
                      <a:blip r:embed="rId4"/>
                      <a:stretch>
                        <a:fillRect/>
                      </a:stretch>
                    </p:blipFill>
                    <p:spPr>
                      <a:xfrm>
                        <a:off x="838200" y="2715420"/>
                        <a:ext cx="1746858" cy="794145"/>
                      </a:xfrm>
                      <a:prstGeom prst="rect">
                        <a:avLst/>
                      </a:prstGeom>
                      <a:solidFill>
                        <a:srgbClr val="7030A0"/>
                      </a:solidFill>
                      <a:ln w="9525">
                        <a:noFill/>
                      </a:ln>
                    </p:spPr>
                  </p:pic>
                </p:oleObj>
              </mc:Fallback>
            </mc:AlternateContent>
          </a:graphicData>
        </a:graphic>
      </p:graphicFrame>
      <p:graphicFrame>
        <p:nvGraphicFramePr>
          <p:cNvPr id="32774" name="Object 6"/>
          <p:cNvGraphicFramePr>
            <a:graphicFrameLocks noChangeAspect="1"/>
          </p:cNvGraphicFramePr>
          <p:nvPr/>
        </p:nvGraphicFramePr>
        <p:xfrm>
          <a:off x="533400" y="3583363"/>
          <a:ext cx="2773301" cy="485024"/>
        </p:xfrm>
        <a:graphic>
          <a:graphicData uri="http://schemas.openxmlformats.org/presentationml/2006/ole">
            <mc:AlternateContent xmlns:mc="http://schemas.openxmlformats.org/markup-compatibility/2006">
              <mc:Choice xmlns:v="urn:schemas-microsoft-com:vml" Requires="v">
                <p:oleObj spid="_x0000_s41987" name="公式" r:id="rId5" imgW="1739900" imgH="304800" progId="Equation.3">
                  <p:embed/>
                </p:oleObj>
              </mc:Choice>
              <mc:Fallback>
                <p:oleObj name="公式" r:id="rId5" imgW="1739900" imgH="304800" progId="Equation.3">
                  <p:embed/>
                  <p:pic>
                    <p:nvPicPr>
                      <p:cNvPr id="0" name="图片 41986"/>
                      <p:cNvPicPr>
                        <a:picLocks noChangeAspect="1"/>
                      </p:cNvPicPr>
                      <p:nvPr/>
                    </p:nvPicPr>
                    <p:blipFill>
                      <a:blip r:embed="rId6"/>
                      <a:stretch>
                        <a:fillRect/>
                      </a:stretch>
                    </p:blipFill>
                    <p:spPr>
                      <a:xfrm>
                        <a:off x="533400" y="3583363"/>
                        <a:ext cx="2773301" cy="485024"/>
                      </a:xfrm>
                      <a:prstGeom prst="rect">
                        <a:avLst/>
                      </a:prstGeom>
                      <a:solidFill>
                        <a:srgbClr val="7030A0"/>
                      </a:solidFill>
                      <a:ln w="9525">
                        <a:noFill/>
                      </a:ln>
                    </p:spPr>
                  </p:pic>
                </p:oleObj>
              </mc:Fallback>
            </mc:AlternateContent>
          </a:graphicData>
        </a:graphic>
      </p:graphicFrame>
      <p:graphicFrame>
        <p:nvGraphicFramePr>
          <p:cNvPr id="32775" name="Object 7"/>
          <p:cNvGraphicFramePr>
            <a:graphicFrameLocks noChangeAspect="1"/>
          </p:cNvGraphicFramePr>
          <p:nvPr/>
        </p:nvGraphicFramePr>
        <p:xfrm>
          <a:off x="481938" y="4131058"/>
          <a:ext cx="2895600" cy="837369"/>
        </p:xfrm>
        <a:graphic>
          <a:graphicData uri="http://schemas.openxmlformats.org/presentationml/2006/ole">
            <mc:AlternateContent xmlns:mc="http://schemas.openxmlformats.org/markup-compatibility/2006">
              <mc:Choice xmlns:v="urn:schemas-microsoft-com:vml" Requires="v">
                <p:oleObj spid="_x0000_s41988" name="公式" r:id="rId7" imgW="2044700" imgH="596900" progId="Equation.3">
                  <p:embed/>
                </p:oleObj>
              </mc:Choice>
              <mc:Fallback>
                <p:oleObj name="公式" r:id="rId7" imgW="2044700" imgH="596900" progId="Equation.3">
                  <p:embed/>
                  <p:pic>
                    <p:nvPicPr>
                      <p:cNvPr id="0" name="图片 41987"/>
                      <p:cNvPicPr>
                        <a:picLocks noChangeAspect="1"/>
                      </p:cNvPicPr>
                      <p:nvPr/>
                    </p:nvPicPr>
                    <p:blipFill>
                      <a:blip r:embed="rId8"/>
                      <a:stretch>
                        <a:fillRect/>
                      </a:stretch>
                    </p:blipFill>
                    <p:spPr>
                      <a:xfrm>
                        <a:off x="481938" y="4131058"/>
                        <a:ext cx="2895600" cy="837369"/>
                      </a:xfrm>
                      <a:prstGeom prst="rect">
                        <a:avLst/>
                      </a:prstGeom>
                      <a:solidFill>
                        <a:srgbClr val="7030A0"/>
                      </a:solidFill>
                      <a:ln w="9525">
                        <a:noFill/>
                      </a:ln>
                    </p:spPr>
                  </p:pic>
                </p:oleObj>
              </mc:Fallback>
            </mc:AlternateContent>
          </a:graphicData>
        </a:graphic>
      </p:graphicFrame>
      <p:graphicFrame>
        <p:nvGraphicFramePr>
          <p:cNvPr id="32776" name="Object 8"/>
          <p:cNvGraphicFramePr>
            <a:graphicFrameLocks noChangeAspect="1"/>
          </p:cNvGraphicFramePr>
          <p:nvPr/>
        </p:nvGraphicFramePr>
        <p:xfrm>
          <a:off x="53975" y="5035326"/>
          <a:ext cx="8839200" cy="825500"/>
        </p:xfrm>
        <a:graphic>
          <a:graphicData uri="http://schemas.openxmlformats.org/presentationml/2006/ole">
            <mc:AlternateContent xmlns:mc="http://schemas.openxmlformats.org/markup-compatibility/2006">
              <mc:Choice xmlns:v="urn:schemas-microsoft-com:vml" Requires="v">
                <p:oleObj spid="_x0000_s41989" name="公式" r:id="rId9" imgW="6350000" imgH="596900" progId="Equation.3">
                  <p:embed/>
                </p:oleObj>
              </mc:Choice>
              <mc:Fallback>
                <p:oleObj name="公式" r:id="rId9" imgW="6350000" imgH="596900" progId="Equation.3">
                  <p:embed/>
                  <p:pic>
                    <p:nvPicPr>
                      <p:cNvPr id="0" name="图片 41988"/>
                      <p:cNvPicPr>
                        <a:picLocks noChangeAspect="1"/>
                      </p:cNvPicPr>
                      <p:nvPr/>
                    </p:nvPicPr>
                    <p:blipFill>
                      <a:blip r:embed="rId10"/>
                      <a:stretch>
                        <a:fillRect/>
                      </a:stretch>
                    </p:blipFill>
                    <p:spPr>
                      <a:xfrm>
                        <a:off x="53975" y="5035326"/>
                        <a:ext cx="8839200" cy="825500"/>
                      </a:xfrm>
                      <a:prstGeom prst="rect">
                        <a:avLst/>
                      </a:prstGeom>
                      <a:solidFill>
                        <a:srgbClr val="7030A0"/>
                      </a:solidFill>
                      <a:ln w="9525">
                        <a:noFill/>
                      </a:ln>
                    </p:spPr>
                  </p:pic>
                </p:oleObj>
              </mc:Fallback>
            </mc:AlternateContent>
          </a:graphicData>
        </a:graphic>
      </p:graphicFrame>
      <p:graphicFrame>
        <p:nvGraphicFramePr>
          <p:cNvPr id="32777" name="Object 9"/>
          <p:cNvGraphicFramePr>
            <a:graphicFrameLocks noChangeAspect="1"/>
          </p:cNvGraphicFramePr>
          <p:nvPr/>
        </p:nvGraphicFramePr>
        <p:xfrm>
          <a:off x="1615440" y="5927725"/>
          <a:ext cx="4114800" cy="901700"/>
        </p:xfrm>
        <a:graphic>
          <a:graphicData uri="http://schemas.openxmlformats.org/presentationml/2006/ole">
            <mc:AlternateContent xmlns:mc="http://schemas.openxmlformats.org/markup-compatibility/2006">
              <mc:Choice xmlns:v="urn:schemas-microsoft-com:vml" Requires="v">
                <p:oleObj spid="_x0000_s41990" name="公式" r:id="rId11" imgW="2705100" imgH="596900" progId="Equation.3">
                  <p:embed/>
                </p:oleObj>
              </mc:Choice>
              <mc:Fallback>
                <p:oleObj name="公式" r:id="rId11" imgW="2705100" imgH="596900" progId="Equation.3">
                  <p:embed/>
                  <p:pic>
                    <p:nvPicPr>
                      <p:cNvPr id="0" name="图片 41989"/>
                      <p:cNvPicPr>
                        <a:picLocks noChangeAspect="1"/>
                      </p:cNvPicPr>
                      <p:nvPr/>
                    </p:nvPicPr>
                    <p:blipFill>
                      <a:blip r:embed="rId12"/>
                      <a:stretch>
                        <a:fillRect/>
                      </a:stretch>
                    </p:blipFill>
                    <p:spPr>
                      <a:xfrm>
                        <a:off x="1615440" y="5927725"/>
                        <a:ext cx="4114800" cy="901700"/>
                      </a:xfrm>
                      <a:prstGeom prst="rect">
                        <a:avLst/>
                      </a:prstGeom>
                      <a:solidFill>
                        <a:srgbClr val="7030A0"/>
                      </a:solidFill>
                      <a:ln w="9525">
                        <a:noFill/>
                      </a:ln>
                    </p:spPr>
                  </p:pic>
                </p:oleObj>
              </mc:Fallback>
            </mc:AlternateContent>
          </a:graphicData>
        </a:graphic>
      </p:graphicFrame>
      <p:sp>
        <p:nvSpPr>
          <p:cNvPr id="32778" name="Text Box 10"/>
          <p:cNvSpPr txBox="1">
            <a:spLocks noChangeArrowheads="1"/>
          </p:cNvSpPr>
          <p:nvPr/>
        </p:nvSpPr>
        <p:spPr bwMode="auto">
          <a:xfrm>
            <a:off x="176349" y="1715690"/>
            <a:ext cx="41148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800" b="1" dirty="0">
                <a:latin typeface="华文楷体" panose="02010600040101010101" pitchFamily="2" charset="-122"/>
                <a:ea typeface="华文楷体" panose="02010600040101010101" pitchFamily="2" charset="-122"/>
              </a:rPr>
              <a:t>分析：</a:t>
            </a:r>
            <a:r>
              <a:rPr lang="en-US" altLang="zh-CN" sz="2800" b="1" dirty="0">
                <a:latin typeface="华文楷体" panose="02010600040101010101" pitchFamily="2" charset="-122"/>
                <a:ea typeface="华文楷体" panose="02010600040101010101" pitchFamily="2" charset="-122"/>
              </a:rPr>
              <a:t>u</a:t>
            </a:r>
            <a:r>
              <a:rPr lang="en-US" altLang="zh-CN" sz="2800" b="1" baseline="-25000"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=u</a:t>
            </a:r>
            <a:r>
              <a:rPr lang="en-US" altLang="zh-CN" sz="2800" b="1" baseline="-25000"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=0</a:t>
            </a:r>
            <a:r>
              <a:rPr lang="zh-CN" altLang="en-US" sz="2800" b="1" dirty="0">
                <a:latin typeface="华文楷体" panose="02010600040101010101" pitchFamily="2" charset="-122"/>
                <a:ea typeface="华文楷体" panose="02010600040101010101" pitchFamily="2" charset="-122"/>
              </a:rPr>
              <a:t>（虚短）</a:t>
            </a:r>
            <a:endParaRPr lang="zh-CN" altLang="en-US" sz="2800" b="1" dirty="0">
              <a:latin typeface="华文楷体" panose="02010600040101010101" pitchFamily="2" charset="-122"/>
              <a:ea typeface="华文楷体" panose="02010600040101010101" pitchFamily="2" charset="-122"/>
            </a:endParaRPr>
          </a:p>
          <a:p>
            <a:pPr>
              <a:spcBef>
                <a:spcPct val="20000"/>
              </a:spcBef>
            </a:pPr>
            <a:r>
              <a:rPr lang="zh-CN" altLang="en-US" sz="2800" b="1" dirty="0">
                <a:latin typeface="华文楷体" panose="02010600040101010101" pitchFamily="2" charset="-122"/>
                <a:ea typeface="华文楷体" panose="02010600040101010101" pitchFamily="2" charset="-122"/>
              </a:rPr>
              <a:t>            </a:t>
            </a:r>
            <a:r>
              <a:rPr lang="en-US" altLang="zh-CN" sz="2800" b="1" dirty="0">
                <a:latin typeface="华文楷体" panose="02010600040101010101" pitchFamily="2" charset="-122"/>
                <a:ea typeface="华文楷体" panose="02010600040101010101" pitchFamily="2" charset="-122"/>
              </a:rPr>
              <a:t>i</a:t>
            </a:r>
            <a:r>
              <a:rPr lang="en-US" altLang="zh-CN" sz="2800" b="1" baseline="-25000" dirty="0">
                <a:latin typeface="华文楷体" panose="02010600040101010101" pitchFamily="2" charset="-122"/>
                <a:ea typeface="华文楷体" panose="02010600040101010101" pitchFamily="2" charset="-122"/>
              </a:rPr>
              <a:t>1</a:t>
            </a:r>
            <a:r>
              <a:rPr lang="en-US" altLang="zh-CN" sz="2800" b="1" dirty="0">
                <a:latin typeface="华文楷体" panose="02010600040101010101" pitchFamily="2" charset="-122"/>
                <a:ea typeface="华文楷体" panose="02010600040101010101" pitchFamily="2" charset="-122"/>
              </a:rPr>
              <a:t>=i</a:t>
            </a:r>
            <a:r>
              <a:rPr lang="en-US" altLang="zh-CN" sz="2800" b="1" baseline="-25000" dirty="0">
                <a:latin typeface="华文楷体" panose="02010600040101010101" pitchFamily="2" charset="-122"/>
                <a:ea typeface="华文楷体" panose="02010600040101010101" pitchFamily="2" charset="-122"/>
              </a:rPr>
              <a:t>2 </a:t>
            </a:r>
            <a:r>
              <a:rPr lang="zh-CN" altLang="en-US" sz="2800" b="1" dirty="0">
                <a:latin typeface="华文楷体" panose="02010600040101010101" pitchFamily="2" charset="-122"/>
                <a:ea typeface="华文楷体" panose="02010600040101010101" pitchFamily="2" charset="-122"/>
              </a:rPr>
              <a:t>（虚断）</a:t>
            </a:r>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blinds(vertical)">
                                      <p:cBhvr>
                                        <p:cTn id="7" dur="500"/>
                                        <p:tgtEl>
                                          <p:spTgt spid="327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linds(vertical)">
                                      <p:cBhvr>
                                        <p:cTn id="12" dur="500"/>
                                        <p:tgtEl>
                                          <p:spTgt spid="32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2778"/>
                                        </p:tgtEl>
                                        <p:attrNameLst>
                                          <p:attrName>style.visibility</p:attrName>
                                        </p:attrNameLst>
                                      </p:cBhvr>
                                      <p:to>
                                        <p:strVal val="visible"/>
                                      </p:to>
                                    </p:set>
                                    <p:animEffect transition="in" filter="blinds(vertical)">
                                      <p:cBhvr>
                                        <p:cTn id="17" dur="500"/>
                                        <p:tgtEl>
                                          <p:spTgt spid="327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32773"/>
                                        </p:tgtEl>
                                        <p:attrNameLst>
                                          <p:attrName>style.visibility</p:attrName>
                                        </p:attrNameLst>
                                      </p:cBhvr>
                                      <p:to>
                                        <p:strVal val="visible"/>
                                      </p:to>
                                    </p:set>
                                    <p:animEffect transition="in" filter="blinds(vertical)">
                                      <p:cBhvr>
                                        <p:cTn id="22" dur="500"/>
                                        <p:tgtEl>
                                          <p:spTgt spid="327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32774"/>
                                        </p:tgtEl>
                                        <p:attrNameLst>
                                          <p:attrName>style.visibility</p:attrName>
                                        </p:attrNameLst>
                                      </p:cBhvr>
                                      <p:to>
                                        <p:strVal val="visible"/>
                                      </p:to>
                                    </p:set>
                                    <p:animEffect transition="in" filter="blinds(vertical)">
                                      <p:cBhvr>
                                        <p:cTn id="27" dur="500"/>
                                        <p:tgtEl>
                                          <p:spTgt spid="327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32775"/>
                                        </p:tgtEl>
                                        <p:attrNameLst>
                                          <p:attrName>style.visibility</p:attrName>
                                        </p:attrNameLst>
                                      </p:cBhvr>
                                      <p:to>
                                        <p:strVal val="visible"/>
                                      </p:to>
                                    </p:set>
                                    <p:animEffect transition="in" filter="blinds(vertical)">
                                      <p:cBhvr>
                                        <p:cTn id="32" dur="500"/>
                                        <p:tgtEl>
                                          <p:spTgt spid="3277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32776"/>
                                        </p:tgtEl>
                                        <p:attrNameLst>
                                          <p:attrName>style.visibility</p:attrName>
                                        </p:attrNameLst>
                                      </p:cBhvr>
                                      <p:to>
                                        <p:strVal val="visible"/>
                                      </p:to>
                                    </p:set>
                                    <p:animEffect transition="in" filter="blinds(vertical)">
                                      <p:cBhvr>
                                        <p:cTn id="37" dur="500"/>
                                        <p:tgtEl>
                                          <p:spTgt spid="327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32777"/>
                                        </p:tgtEl>
                                        <p:attrNameLst>
                                          <p:attrName>style.visibility</p:attrName>
                                        </p:attrNameLst>
                                      </p:cBhvr>
                                      <p:to>
                                        <p:strVal val="visible"/>
                                      </p:to>
                                    </p:set>
                                    <p:animEffect transition="in" filter="blinds(vertical)">
                                      <p:cBhvr>
                                        <p:cTn id="42"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autoUpdateAnimBg="0"/>
      <p:bldP spid="3277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27409" y="806601"/>
            <a:ext cx="5190308" cy="4017373"/>
          </a:xfrm>
          <a:prstGeom prst="rect">
            <a:avLst/>
          </a:prstGeom>
          <a:solidFill>
            <a:srgbClr val="7030A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794" name="Group 2"/>
          <p:cNvGrpSpPr/>
          <p:nvPr/>
        </p:nvGrpSpPr>
        <p:grpSpPr bwMode="auto">
          <a:xfrm>
            <a:off x="381000" y="914400"/>
            <a:ext cx="5124450" cy="3760788"/>
            <a:chOff x="204" y="804"/>
            <a:chExt cx="3228" cy="2369"/>
          </a:xfrm>
        </p:grpSpPr>
        <p:grpSp>
          <p:nvGrpSpPr>
            <p:cNvPr id="33795" name="Group 3"/>
            <p:cNvGrpSpPr/>
            <p:nvPr/>
          </p:nvGrpSpPr>
          <p:grpSpPr bwMode="auto">
            <a:xfrm>
              <a:off x="204" y="864"/>
              <a:ext cx="3228" cy="2309"/>
              <a:chOff x="552" y="876"/>
              <a:chExt cx="3228" cy="2309"/>
            </a:xfrm>
          </p:grpSpPr>
          <p:grpSp>
            <p:nvGrpSpPr>
              <p:cNvPr id="33796" name="Group 4"/>
              <p:cNvGrpSpPr/>
              <p:nvPr/>
            </p:nvGrpSpPr>
            <p:grpSpPr bwMode="auto">
              <a:xfrm>
                <a:off x="552" y="876"/>
                <a:ext cx="2832" cy="2309"/>
                <a:chOff x="552" y="876"/>
                <a:chExt cx="2832" cy="2309"/>
              </a:xfrm>
            </p:grpSpPr>
            <p:sp>
              <p:nvSpPr>
                <p:cNvPr id="33797" name="Rectangle 5"/>
                <p:cNvSpPr>
                  <a:spLocks noChangeArrowheads="1"/>
                </p:cNvSpPr>
                <p:nvPr/>
              </p:nvSpPr>
              <p:spPr bwMode="auto">
                <a:xfrm>
                  <a:off x="2016" y="1764"/>
                  <a:ext cx="864" cy="1200"/>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798" name="Line 6"/>
                <p:cNvSpPr>
                  <a:spLocks noChangeShapeType="1"/>
                </p:cNvSpPr>
                <p:nvPr/>
              </p:nvSpPr>
              <p:spPr bwMode="auto">
                <a:xfrm>
                  <a:off x="2879" y="2352"/>
                  <a:ext cx="432"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799" name="Line 7"/>
                <p:cNvSpPr>
                  <a:spLocks noChangeShapeType="1"/>
                </p:cNvSpPr>
                <p:nvPr/>
              </p:nvSpPr>
              <p:spPr bwMode="auto">
                <a:xfrm>
                  <a:off x="983" y="2688"/>
                  <a:ext cx="1032" cy="12"/>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00" name="Line 8"/>
                <p:cNvSpPr>
                  <a:spLocks noChangeShapeType="1"/>
                </p:cNvSpPr>
                <p:nvPr/>
              </p:nvSpPr>
              <p:spPr bwMode="auto">
                <a:xfrm>
                  <a:off x="1595" y="2136"/>
                  <a:ext cx="432"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01" name="Text Box 9"/>
                <p:cNvSpPr txBox="1">
                  <a:spLocks noChangeArrowheads="1"/>
                </p:cNvSpPr>
                <p:nvPr/>
              </p:nvSpPr>
              <p:spPr bwMode="auto">
                <a:xfrm>
                  <a:off x="2052" y="1788"/>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chemeClr val="bg1"/>
                      </a:solidFill>
                      <a:ea typeface="楷体_GB2312" pitchFamily="49" charset="-122"/>
                    </a:rPr>
                    <a:t>_</a:t>
                  </a:r>
                  <a:endParaRPr lang="en-US" altLang="zh-CN" sz="3600" b="1">
                    <a:solidFill>
                      <a:schemeClr val="bg1"/>
                    </a:solidFill>
                    <a:ea typeface="楷体_GB2312" pitchFamily="49" charset="-122"/>
                  </a:endParaRPr>
                </a:p>
              </p:txBody>
            </p:sp>
            <p:sp>
              <p:nvSpPr>
                <p:cNvPr id="33802" name="Text Box 10"/>
                <p:cNvSpPr txBox="1">
                  <a:spLocks noChangeArrowheads="1"/>
                </p:cNvSpPr>
                <p:nvPr/>
              </p:nvSpPr>
              <p:spPr bwMode="auto">
                <a:xfrm>
                  <a:off x="2052" y="2448"/>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chemeClr val="bg1"/>
                      </a:solidFill>
                      <a:ea typeface="楷体_GB2312" pitchFamily="49" charset="-122"/>
                    </a:rPr>
                    <a:t>+</a:t>
                  </a:r>
                  <a:endParaRPr lang="en-US" altLang="zh-CN" sz="3600" b="1">
                    <a:solidFill>
                      <a:schemeClr val="bg1"/>
                    </a:solidFill>
                    <a:ea typeface="楷体_GB2312" pitchFamily="49" charset="-122"/>
                  </a:endParaRPr>
                </a:p>
              </p:txBody>
            </p:sp>
            <p:sp>
              <p:nvSpPr>
                <p:cNvPr id="33803" name="Text Box 11"/>
                <p:cNvSpPr txBox="1">
                  <a:spLocks noChangeArrowheads="1"/>
                </p:cNvSpPr>
                <p:nvPr/>
              </p:nvSpPr>
              <p:spPr bwMode="auto">
                <a:xfrm rot="5400000">
                  <a:off x="2172" y="1824"/>
                  <a:ext cx="3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sym typeface="Symbol" panose="05050102010706020507" pitchFamily="18" charset="2"/>
                    </a:rPr>
                    <a:t></a:t>
                  </a:r>
                  <a:endParaRPr lang="en-US" altLang="zh-CN" sz="3200" b="1">
                    <a:solidFill>
                      <a:schemeClr val="bg1"/>
                    </a:solidFill>
                    <a:ea typeface="楷体_GB2312" pitchFamily="49" charset="-122"/>
                  </a:endParaRPr>
                </a:p>
              </p:txBody>
            </p:sp>
            <p:sp>
              <p:nvSpPr>
                <p:cNvPr id="33804" name="Text Box 12"/>
                <p:cNvSpPr txBox="1">
                  <a:spLocks noChangeArrowheads="1"/>
                </p:cNvSpPr>
                <p:nvPr/>
              </p:nvSpPr>
              <p:spPr bwMode="auto">
                <a:xfrm>
                  <a:off x="2568" y="2148"/>
                  <a:ext cx="2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chemeClr val="bg1"/>
                      </a:solidFill>
                      <a:ea typeface="楷体_GB2312" pitchFamily="49" charset="-122"/>
                    </a:rPr>
                    <a:t>+</a:t>
                  </a:r>
                  <a:endParaRPr lang="en-US" altLang="zh-CN" sz="3600" b="1">
                    <a:solidFill>
                      <a:schemeClr val="bg1"/>
                    </a:solidFill>
                    <a:ea typeface="楷体_GB2312" pitchFamily="49" charset="-122"/>
                  </a:endParaRPr>
                </a:p>
              </p:txBody>
            </p:sp>
            <p:sp>
              <p:nvSpPr>
                <p:cNvPr id="33805" name="Oval 13"/>
                <p:cNvSpPr>
                  <a:spLocks noChangeArrowheads="1"/>
                </p:cNvSpPr>
                <p:nvPr/>
              </p:nvSpPr>
              <p:spPr bwMode="auto">
                <a:xfrm>
                  <a:off x="3312" y="2304"/>
                  <a:ext cx="72" cy="72"/>
                </a:xfrm>
                <a:prstGeom prst="ellipse">
                  <a:avLst/>
                </a:prstGeom>
                <a:noFill/>
                <a:ln w="3810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06" name="Text Box 14"/>
                <p:cNvSpPr txBox="1">
                  <a:spLocks noChangeArrowheads="1"/>
                </p:cNvSpPr>
                <p:nvPr/>
              </p:nvSpPr>
              <p:spPr bwMode="auto">
                <a:xfrm>
                  <a:off x="2448" y="1752"/>
                  <a:ext cx="7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sym typeface="Symbol" panose="05050102010706020507" pitchFamily="18" charset="2"/>
                    </a:rPr>
                    <a:t></a:t>
                  </a:r>
                  <a:endParaRPr lang="en-US" altLang="zh-CN" sz="3200" b="1">
                    <a:solidFill>
                      <a:schemeClr val="bg1"/>
                    </a:solidFill>
                    <a:ea typeface="楷体_GB2312" pitchFamily="49" charset="-122"/>
                  </a:endParaRPr>
                </a:p>
              </p:txBody>
            </p:sp>
            <p:sp>
              <p:nvSpPr>
                <p:cNvPr id="33807" name="Line 15"/>
                <p:cNvSpPr>
                  <a:spLocks noChangeShapeType="1"/>
                </p:cNvSpPr>
                <p:nvPr/>
              </p:nvSpPr>
              <p:spPr bwMode="auto">
                <a:xfrm>
                  <a:off x="1740" y="1404"/>
                  <a:ext cx="1392"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08" name="Line 16"/>
                <p:cNvSpPr>
                  <a:spLocks noChangeShapeType="1"/>
                </p:cNvSpPr>
                <p:nvPr/>
              </p:nvSpPr>
              <p:spPr bwMode="auto">
                <a:xfrm flipH="1">
                  <a:off x="3120" y="1404"/>
                  <a:ext cx="0" cy="96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09" name="Rectangle 17"/>
                <p:cNvSpPr>
                  <a:spLocks noChangeArrowheads="1"/>
                </p:cNvSpPr>
                <p:nvPr/>
              </p:nvSpPr>
              <p:spPr bwMode="auto">
                <a:xfrm>
                  <a:off x="2220" y="1308"/>
                  <a:ext cx="480" cy="168"/>
                </a:xfrm>
                <a:prstGeom prst="rect">
                  <a:avLst/>
                </a:prstGeom>
                <a:solidFill>
                  <a:schemeClr val="bg1"/>
                </a:solidFill>
                <a:ln w="38100">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10" name="Line 18"/>
                <p:cNvSpPr>
                  <a:spLocks noChangeShapeType="1"/>
                </p:cNvSpPr>
                <p:nvPr/>
              </p:nvSpPr>
              <p:spPr bwMode="auto">
                <a:xfrm>
                  <a:off x="1752" y="1404"/>
                  <a:ext cx="0" cy="73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811" name="Line 19"/>
                <p:cNvSpPr>
                  <a:spLocks noChangeShapeType="1"/>
                </p:cNvSpPr>
                <p:nvPr/>
              </p:nvSpPr>
              <p:spPr bwMode="auto">
                <a:xfrm>
                  <a:off x="954" y="2136"/>
                  <a:ext cx="750"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12" name="Rectangle 20"/>
                <p:cNvSpPr>
                  <a:spLocks noChangeArrowheads="1"/>
                </p:cNvSpPr>
                <p:nvPr/>
              </p:nvSpPr>
              <p:spPr bwMode="auto">
                <a:xfrm>
                  <a:off x="1110" y="2052"/>
                  <a:ext cx="480" cy="168"/>
                </a:xfrm>
                <a:prstGeom prst="rect">
                  <a:avLst/>
                </a:prstGeom>
                <a:solidFill>
                  <a:schemeClr val="bg1"/>
                </a:solidFill>
                <a:ln w="38100">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13" name="Line 21"/>
                <p:cNvSpPr>
                  <a:spLocks noChangeShapeType="1"/>
                </p:cNvSpPr>
                <p:nvPr/>
              </p:nvSpPr>
              <p:spPr bwMode="auto">
                <a:xfrm>
                  <a:off x="846" y="2346"/>
                  <a:ext cx="210"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14" name="Oval 22"/>
                <p:cNvSpPr>
                  <a:spLocks noChangeArrowheads="1"/>
                </p:cNvSpPr>
                <p:nvPr/>
              </p:nvSpPr>
              <p:spPr bwMode="auto">
                <a:xfrm>
                  <a:off x="1716" y="2088"/>
                  <a:ext cx="72" cy="72"/>
                </a:xfrm>
                <a:prstGeom prst="ellipse">
                  <a:avLst/>
                </a:prstGeom>
                <a:solidFill>
                  <a:schemeClr val="tx1"/>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15" name="Oval 23"/>
                <p:cNvSpPr>
                  <a:spLocks noChangeArrowheads="1"/>
                </p:cNvSpPr>
                <p:nvPr/>
              </p:nvSpPr>
              <p:spPr bwMode="auto">
                <a:xfrm>
                  <a:off x="3084" y="2304"/>
                  <a:ext cx="72" cy="72"/>
                </a:xfrm>
                <a:prstGeom prst="ellipse">
                  <a:avLst/>
                </a:prstGeom>
                <a:solidFill>
                  <a:schemeClr val="tx1"/>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16" name="Text Box 24"/>
                <p:cNvSpPr txBox="1">
                  <a:spLocks noChangeArrowheads="1"/>
                </p:cNvSpPr>
                <p:nvPr/>
              </p:nvSpPr>
              <p:spPr bwMode="auto">
                <a:xfrm>
                  <a:off x="2520" y="876"/>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R</a:t>
                  </a:r>
                  <a:r>
                    <a:rPr lang="en-US" altLang="zh-CN" sz="3200" b="1" baseline="-25000">
                      <a:solidFill>
                        <a:schemeClr val="bg1"/>
                      </a:solidFill>
                      <a:ea typeface="楷体_GB2312" pitchFamily="49" charset="-122"/>
                    </a:rPr>
                    <a:t>f</a:t>
                  </a:r>
                  <a:endParaRPr lang="en-US" altLang="zh-CN" sz="3200" b="1">
                    <a:solidFill>
                      <a:schemeClr val="bg1"/>
                    </a:solidFill>
                    <a:ea typeface="楷体_GB2312" pitchFamily="49" charset="-122"/>
                  </a:endParaRPr>
                </a:p>
              </p:txBody>
            </p:sp>
            <p:sp>
              <p:nvSpPr>
                <p:cNvPr id="33817" name="Text Box 25"/>
                <p:cNvSpPr txBox="1">
                  <a:spLocks noChangeArrowheads="1"/>
                </p:cNvSpPr>
                <p:nvPr/>
              </p:nvSpPr>
              <p:spPr bwMode="auto">
                <a:xfrm>
                  <a:off x="1056" y="2208"/>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R</a:t>
                  </a:r>
                  <a:r>
                    <a:rPr lang="en-US" altLang="zh-CN" sz="3200" b="1" baseline="-25000">
                      <a:solidFill>
                        <a:schemeClr val="bg1"/>
                      </a:solidFill>
                      <a:ea typeface="楷体_GB2312" pitchFamily="49" charset="-122"/>
                    </a:rPr>
                    <a:t>1</a:t>
                  </a:r>
                  <a:endParaRPr lang="en-US" altLang="zh-CN" sz="3200" b="1">
                    <a:solidFill>
                      <a:schemeClr val="bg1"/>
                    </a:solidFill>
                    <a:ea typeface="楷体_GB2312" pitchFamily="49" charset="-122"/>
                  </a:endParaRPr>
                </a:p>
              </p:txBody>
            </p:sp>
            <p:sp>
              <p:nvSpPr>
                <p:cNvPr id="33818" name="Rectangle 26"/>
                <p:cNvSpPr>
                  <a:spLocks noChangeArrowheads="1"/>
                </p:cNvSpPr>
                <p:nvPr/>
              </p:nvSpPr>
              <p:spPr bwMode="auto">
                <a:xfrm>
                  <a:off x="1200" y="2616"/>
                  <a:ext cx="480" cy="168"/>
                </a:xfrm>
                <a:prstGeom prst="rect">
                  <a:avLst/>
                </a:prstGeom>
                <a:solidFill>
                  <a:schemeClr val="bg1"/>
                </a:solidFill>
                <a:ln w="38100">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19" name="Text Box 27"/>
                <p:cNvSpPr txBox="1">
                  <a:spLocks noChangeArrowheads="1"/>
                </p:cNvSpPr>
                <p:nvPr/>
              </p:nvSpPr>
              <p:spPr bwMode="auto">
                <a:xfrm>
                  <a:off x="1284" y="2820"/>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R</a:t>
                  </a:r>
                  <a:r>
                    <a:rPr lang="en-US" altLang="zh-CN" sz="3200" b="1" baseline="-25000">
                      <a:solidFill>
                        <a:schemeClr val="bg1"/>
                      </a:solidFill>
                      <a:ea typeface="楷体_GB2312" pitchFamily="49" charset="-122"/>
                    </a:rPr>
                    <a:t>P</a:t>
                  </a:r>
                  <a:endParaRPr lang="en-US" altLang="zh-CN" sz="3200" b="1">
                    <a:solidFill>
                      <a:schemeClr val="bg1"/>
                    </a:solidFill>
                    <a:ea typeface="楷体_GB2312" pitchFamily="49" charset="-122"/>
                  </a:endParaRPr>
                </a:p>
              </p:txBody>
            </p:sp>
            <p:sp>
              <p:nvSpPr>
                <p:cNvPr id="33820" name="Text Box 28"/>
                <p:cNvSpPr txBox="1">
                  <a:spLocks noChangeArrowheads="1"/>
                </p:cNvSpPr>
                <p:nvPr/>
              </p:nvSpPr>
              <p:spPr bwMode="auto">
                <a:xfrm>
                  <a:off x="552" y="2448"/>
                  <a:ext cx="8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u</a:t>
                  </a:r>
                  <a:r>
                    <a:rPr lang="en-US" altLang="zh-CN" sz="3200" b="1" baseline="-25000">
                      <a:solidFill>
                        <a:schemeClr val="bg1"/>
                      </a:solidFill>
                      <a:ea typeface="楷体_GB2312" pitchFamily="49" charset="-122"/>
                    </a:rPr>
                    <a:t>i</a:t>
                  </a:r>
                  <a:endParaRPr lang="en-US" altLang="zh-CN" sz="3200" b="1">
                    <a:solidFill>
                      <a:schemeClr val="bg1"/>
                    </a:solidFill>
                    <a:ea typeface="楷体_GB2312" pitchFamily="49" charset="-122"/>
                  </a:endParaRPr>
                </a:p>
              </p:txBody>
            </p:sp>
          </p:grpSp>
          <p:sp>
            <p:nvSpPr>
              <p:cNvPr id="33821" name="Text Box 29"/>
              <p:cNvSpPr txBox="1">
                <a:spLocks noChangeArrowheads="1"/>
              </p:cNvSpPr>
              <p:nvPr/>
            </p:nvSpPr>
            <p:spPr bwMode="auto">
              <a:xfrm>
                <a:off x="3264" y="1872"/>
                <a:ext cx="5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u</a:t>
                </a:r>
                <a:r>
                  <a:rPr lang="en-US" altLang="zh-CN" sz="3200" b="1" baseline="-25000">
                    <a:solidFill>
                      <a:schemeClr val="bg1"/>
                    </a:solidFill>
                    <a:ea typeface="楷体_GB2312" pitchFamily="49" charset="-122"/>
                  </a:rPr>
                  <a:t>o</a:t>
                </a:r>
                <a:endParaRPr lang="en-US" altLang="zh-CN" sz="3200" b="1">
                  <a:solidFill>
                    <a:schemeClr val="bg1"/>
                  </a:solidFill>
                  <a:ea typeface="楷体_GB2312" pitchFamily="49" charset="-122"/>
                </a:endParaRPr>
              </a:p>
            </p:txBody>
          </p:sp>
          <p:sp>
            <p:nvSpPr>
              <p:cNvPr id="33822" name="Line 30"/>
              <p:cNvSpPr>
                <a:spLocks noChangeShapeType="1"/>
              </p:cNvSpPr>
              <p:nvPr/>
            </p:nvSpPr>
            <p:spPr bwMode="auto">
              <a:xfrm>
                <a:off x="960" y="2124"/>
                <a:ext cx="0" cy="22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23" name="Oval 31"/>
              <p:cNvSpPr>
                <a:spLocks noChangeArrowheads="1"/>
              </p:cNvSpPr>
              <p:nvPr/>
            </p:nvSpPr>
            <p:spPr bwMode="auto">
              <a:xfrm>
                <a:off x="900" y="2652"/>
                <a:ext cx="72" cy="72"/>
              </a:xfrm>
              <a:prstGeom prst="ellipse">
                <a:avLst/>
              </a:prstGeom>
              <a:noFill/>
              <a:ln w="3810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33824" name="Group 32"/>
            <p:cNvGrpSpPr/>
            <p:nvPr/>
          </p:nvGrpSpPr>
          <p:grpSpPr bwMode="auto">
            <a:xfrm>
              <a:off x="852" y="804"/>
              <a:ext cx="1200" cy="1080"/>
              <a:chOff x="852" y="804"/>
              <a:chExt cx="1200" cy="1080"/>
            </a:xfrm>
          </p:grpSpPr>
          <p:sp>
            <p:nvSpPr>
              <p:cNvPr id="33825" name="Line 33"/>
              <p:cNvSpPr>
                <a:spLocks noChangeShapeType="1"/>
              </p:cNvSpPr>
              <p:nvPr/>
            </p:nvSpPr>
            <p:spPr bwMode="auto">
              <a:xfrm>
                <a:off x="852" y="1884"/>
                <a:ext cx="396" cy="0"/>
              </a:xfrm>
              <a:prstGeom prst="line">
                <a:avLst/>
              </a:prstGeom>
              <a:noFill/>
              <a:ln w="38100">
                <a:solidFill>
                  <a:schemeClr val="bg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26" name="Line 34"/>
              <p:cNvSpPr>
                <a:spLocks noChangeShapeType="1"/>
              </p:cNvSpPr>
              <p:nvPr/>
            </p:nvSpPr>
            <p:spPr bwMode="auto">
              <a:xfrm rot="5400000">
                <a:off x="1752" y="996"/>
                <a:ext cx="0" cy="384"/>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27" name="Text Box 35"/>
              <p:cNvSpPr txBox="1">
                <a:spLocks noChangeArrowheads="1"/>
              </p:cNvSpPr>
              <p:nvPr/>
            </p:nvSpPr>
            <p:spPr bwMode="auto">
              <a:xfrm>
                <a:off x="1632" y="804"/>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rPr>
                  <a:t>i</a:t>
                </a:r>
                <a:r>
                  <a:rPr lang="en-US" altLang="zh-CN" sz="2800" b="1" baseline="-25000">
                    <a:solidFill>
                      <a:schemeClr val="bg1"/>
                    </a:solidFill>
                  </a:rPr>
                  <a:t>F</a:t>
                </a:r>
                <a:endParaRPr lang="en-US" altLang="zh-CN" sz="2800" b="1">
                  <a:solidFill>
                    <a:schemeClr val="bg1"/>
                  </a:solidFill>
                </a:endParaRPr>
              </a:p>
            </p:txBody>
          </p:sp>
          <p:sp>
            <p:nvSpPr>
              <p:cNvPr id="33828" name="Text Box 36"/>
              <p:cNvSpPr txBox="1">
                <a:spLocks noChangeArrowheads="1"/>
              </p:cNvSpPr>
              <p:nvPr/>
            </p:nvSpPr>
            <p:spPr bwMode="auto">
              <a:xfrm>
                <a:off x="888" y="1464"/>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rPr>
                  <a:t>i</a:t>
                </a:r>
                <a:r>
                  <a:rPr lang="en-US" altLang="zh-CN" sz="2800" b="1" baseline="-25000">
                    <a:solidFill>
                      <a:schemeClr val="bg1"/>
                    </a:solidFill>
                  </a:rPr>
                  <a:t>f</a:t>
                </a:r>
                <a:endParaRPr lang="en-US" altLang="zh-CN" sz="2800" b="1">
                  <a:solidFill>
                    <a:schemeClr val="bg1"/>
                  </a:solidFill>
                </a:endParaRPr>
              </a:p>
            </p:txBody>
          </p:sp>
        </p:grpSp>
      </p:grpSp>
      <p:sp>
        <p:nvSpPr>
          <p:cNvPr id="33829" name="Text Box 37"/>
          <p:cNvSpPr txBox="1">
            <a:spLocks noChangeArrowheads="1"/>
          </p:cNvSpPr>
          <p:nvPr/>
        </p:nvSpPr>
        <p:spPr bwMode="auto">
          <a:xfrm>
            <a:off x="6531" y="65813"/>
            <a:ext cx="89562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例题</a:t>
            </a:r>
            <a:r>
              <a:rPr lang="en-US" altLang="zh-CN" sz="2800" b="1" dirty="0">
                <a:latin typeface="华文楷体" panose="02010600040101010101" pitchFamily="2" charset="-122"/>
                <a:ea typeface="华文楷体" panose="02010600040101010101" pitchFamily="2" charset="-122"/>
              </a:rPr>
              <a:t>2. </a:t>
            </a:r>
            <a:r>
              <a:rPr lang="en-US" altLang="zh-CN" sz="3200" b="1" dirty="0">
                <a:latin typeface="华文楷体" panose="02010600040101010101" pitchFamily="2" charset="-122"/>
                <a:ea typeface="华文楷体" panose="02010600040101010101" pitchFamily="2" charset="-122"/>
              </a:rPr>
              <a:t>R</a:t>
            </a:r>
            <a:r>
              <a:rPr lang="en-US" altLang="zh-CN" sz="3200" b="1" baseline="-25000" dirty="0">
                <a:latin typeface="华文楷体" panose="02010600040101010101" pitchFamily="2" charset="-122"/>
                <a:ea typeface="华文楷体" panose="02010600040101010101" pitchFamily="2" charset="-122"/>
              </a:rPr>
              <a:t>1</a:t>
            </a:r>
            <a:r>
              <a:rPr lang="en-US" altLang="zh-CN" sz="2800" b="1" dirty="0">
                <a:latin typeface="华文楷体" panose="02010600040101010101" pitchFamily="2" charset="-122"/>
                <a:ea typeface="华文楷体" panose="02010600040101010101" pitchFamily="2" charset="-122"/>
              </a:rPr>
              <a:t>=10k</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800" b="1" dirty="0">
                <a:latin typeface="华文楷体" panose="02010600040101010101" pitchFamily="2" charset="-122"/>
                <a:ea typeface="华文楷体" panose="02010600040101010101" pitchFamily="2" charset="-122"/>
              </a:rPr>
              <a:t> , </a:t>
            </a:r>
            <a:r>
              <a:rPr lang="en-US" altLang="zh-CN" sz="3200" b="1" dirty="0" err="1">
                <a:latin typeface="华文楷体" panose="02010600040101010101" pitchFamily="2" charset="-122"/>
                <a:ea typeface="华文楷体" panose="02010600040101010101" pitchFamily="2" charset="-122"/>
              </a:rPr>
              <a:t>R</a:t>
            </a:r>
            <a:r>
              <a:rPr lang="en-US" altLang="zh-CN" sz="3200" b="1" baseline="-25000" dirty="0" err="1">
                <a:latin typeface="华文楷体" panose="02010600040101010101" pitchFamily="2" charset="-122"/>
                <a:ea typeface="华文楷体" panose="02010600040101010101" pitchFamily="2" charset="-122"/>
              </a:rPr>
              <a:t>f</a:t>
            </a:r>
            <a:r>
              <a:rPr lang="en-US" altLang="zh-CN" sz="2800" b="1" dirty="0">
                <a:latin typeface="华文楷体" panose="02010600040101010101" pitchFamily="2" charset="-122"/>
                <a:ea typeface="华文楷体" panose="02010600040101010101" pitchFamily="2" charset="-122"/>
              </a:rPr>
              <a:t>=20k</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 , </a:t>
            </a:r>
            <a:r>
              <a:rPr lang="en-US" altLang="zh-CN" sz="3200" b="1" dirty="0" err="1">
                <a:latin typeface="华文楷体" panose="02010600040101010101" pitchFamily="2" charset="-122"/>
                <a:ea typeface="华文楷体" panose="02010600040101010101" pitchFamily="2" charset="-122"/>
              </a:rPr>
              <a:t>u</a:t>
            </a:r>
            <a:r>
              <a:rPr lang="en-US" altLang="zh-CN" sz="3200" b="1" baseline="-25000" dirty="0" err="1">
                <a:latin typeface="华文楷体" panose="02010600040101010101" pitchFamily="2" charset="-122"/>
                <a:ea typeface="华文楷体" panose="02010600040101010101" pitchFamily="2" charset="-122"/>
              </a:rPr>
              <a:t>i</a:t>
            </a:r>
            <a:r>
              <a:rPr lang="en-US" altLang="zh-CN" sz="3200" b="1" baseline="-25000" dirty="0">
                <a:latin typeface="华文楷体" panose="02010600040101010101" pitchFamily="2" charset="-122"/>
                <a:ea typeface="华文楷体" panose="02010600040101010101" pitchFamily="2" charset="-122"/>
              </a:rPr>
              <a:t> </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=-1V</a:t>
            </a:r>
            <a:r>
              <a:rPr lang="zh-CN" altLang="en-US" sz="2800" b="1" dirty="0">
                <a:latin typeface="华文楷体" panose="02010600040101010101" pitchFamily="2" charset="-122"/>
                <a:ea typeface="华文楷体" panose="02010600040101010101" pitchFamily="2" charset="-122"/>
                <a:sym typeface="Symbol" panose="05050102010706020507" pitchFamily="18" charset="2"/>
              </a:rPr>
              <a:t>。求</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3200" b="1" dirty="0" err="1">
                <a:latin typeface="华文楷体" panose="02010600040101010101" pitchFamily="2" charset="-122"/>
                <a:ea typeface="华文楷体" panose="02010600040101010101" pitchFamily="2" charset="-122"/>
              </a:rPr>
              <a:t>u</a:t>
            </a:r>
            <a:r>
              <a:rPr lang="en-US" altLang="zh-CN" sz="3200" b="1" baseline="-25000" dirty="0" err="1">
                <a:latin typeface="华文楷体" panose="02010600040101010101" pitchFamily="2" charset="-122"/>
                <a:ea typeface="华文楷体" panose="02010600040101010101" pitchFamily="2" charset="-122"/>
              </a:rPr>
              <a:t>o</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R</a:t>
            </a:r>
            <a:r>
              <a:rPr lang="en-US" altLang="zh-CN" sz="2800" b="1" baseline="-25000" dirty="0">
                <a:latin typeface="华文楷体" panose="02010600040101010101" pitchFamily="2" charset="-122"/>
                <a:ea typeface="华文楷体" panose="02010600040101010101" pitchFamily="2" charset="-122"/>
              </a:rPr>
              <a:t>P</a:t>
            </a:r>
            <a:r>
              <a:rPr lang="zh-CN" altLang="en-US" sz="2800" b="1" dirty="0">
                <a:latin typeface="华文楷体" panose="02010600040101010101" pitchFamily="2" charset="-122"/>
                <a:ea typeface="华文楷体" panose="02010600040101010101" pitchFamily="2" charset="-122"/>
              </a:rPr>
              <a:t>应为多大？</a:t>
            </a:r>
            <a:endParaRPr lang="zh-CN" altLang="en-US" sz="2800" b="1" dirty="0">
              <a:latin typeface="华文楷体" panose="02010600040101010101" pitchFamily="2" charset="-122"/>
              <a:ea typeface="华文楷体" panose="02010600040101010101" pitchFamily="2" charset="-122"/>
            </a:endParaRPr>
          </a:p>
        </p:txBody>
      </p:sp>
      <p:sp>
        <p:nvSpPr>
          <p:cNvPr id="33830" name="Text Box 38"/>
          <p:cNvSpPr txBox="1">
            <a:spLocks noChangeArrowheads="1"/>
          </p:cNvSpPr>
          <p:nvPr/>
        </p:nvSpPr>
        <p:spPr bwMode="auto">
          <a:xfrm>
            <a:off x="4484641" y="5067845"/>
            <a:ext cx="4286250" cy="1160462"/>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rPr>
              <a:t>u</a:t>
            </a:r>
            <a:r>
              <a:rPr lang="en-US" altLang="zh-CN" sz="2800" b="1" baseline="-25000">
                <a:solidFill>
                  <a:schemeClr val="bg1"/>
                </a:solidFill>
              </a:rPr>
              <a:t>o</a:t>
            </a:r>
            <a:r>
              <a:rPr lang="en-US" altLang="zh-CN" sz="2800" b="1">
                <a:solidFill>
                  <a:schemeClr val="bg1"/>
                </a:solidFill>
              </a:rPr>
              <a:t>= A</a:t>
            </a:r>
            <a:r>
              <a:rPr lang="en-US" altLang="zh-CN" sz="2800" b="1" baseline="-25000">
                <a:solidFill>
                  <a:schemeClr val="bg1"/>
                </a:solidFill>
              </a:rPr>
              <a:t>u</a:t>
            </a:r>
            <a:r>
              <a:rPr lang="en-US" altLang="zh-CN" sz="2800" b="1">
                <a:solidFill>
                  <a:schemeClr val="bg1"/>
                </a:solidFill>
              </a:rPr>
              <a:t> u</a:t>
            </a:r>
            <a:r>
              <a:rPr lang="en-US" altLang="zh-CN" sz="2800" b="1" baseline="-25000">
                <a:solidFill>
                  <a:schemeClr val="bg1"/>
                </a:solidFill>
              </a:rPr>
              <a:t>i</a:t>
            </a:r>
            <a:r>
              <a:rPr lang="en-US" altLang="zh-CN" sz="2800" b="1">
                <a:solidFill>
                  <a:schemeClr val="bg1"/>
                </a:solidFill>
              </a:rPr>
              <a:t>=(3)(-1)=-3V</a:t>
            </a:r>
            <a:endParaRPr lang="en-US" altLang="zh-CN" sz="2800" b="1">
              <a:solidFill>
                <a:schemeClr val="bg1"/>
              </a:solidFill>
            </a:endParaRPr>
          </a:p>
          <a:p>
            <a:pPr>
              <a:spcBef>
                <a:spcPct val="50000"/>
              </a:spcBef>
            </a:pPr>
            <a:r>
              <a:rPr lang="en-US" altLang="zh-CN" sz="2800" b="1">
                <a:solidFill>
                  <a:schemeClr val="bg1"/>
                </a:solidFill>
              </a:rPr>
              <a:t>R</a:t>
            </a:r>
            <a:r>
              <a:rPr lang="en-US" altLang="zh-CN" sz="2800" b="1" baseline="-25000">
                <a:solidFill>
                  <a:schemeClr val="bg1"/>
                </a:solidFill>
              </a:rPr>
              <a:t>P</a:t>
            </a:r>
            <a:r>
              <a:rPr lang="en-US" altLang="zh-CN" sz="2800" b="1">
                <a:solidFill>
                  <a:schemeClr val="bg1"/>
                </a:solidFill>
              </a:rPr>
              <a:t>=R</a:t>
            </a:r>
            <a:r>
              <a:rPr lang="en-US" altLang="zh-CN" sz="2800" b="1" baseline="-25000">
                <a:solidFill>
                  <a:schemeClr val="bg1"/>
                </a:solidFill>
              </a:rPr>
              <a:t>f</a:t>
            </a:r>
            <a:r>
              <a:rPr lang="en-US" altLang="zh-CN" sz="2800" b="1">
                <a:solidFill>
                  <a:schemeClr val="bg1"/>
                </a:solidFill>
              </a:rPr>
              <a:t>//R</a:t>
            </a:r>
            <a:r>
              <a:rPr lang="en-US" altLang="zh-CN" sz="2800" b="1" baseline="-25000">
                <a:solidFill>
                  <a:schemeClr val="bg1"/>
                </a:solidFill>
              </a:rPr>
              <a:t>1 </a:t>
            </a:r>
            <a:r>
              <a:rPr lang="en-US" altLang="zh-CN" sz="2800" b="1">
                <a:solidFill>
                  <a:schemeClr val="bg1"/>
                </a:solidFill>
              </a:rPr>
              <a:t>=10//20=6.7 k</a:t>
            </a:r>
            <a:r>
              <a:rPr lang="en-US" altLang="zh-CN" sz="2800" b="1">
                <a:solidFill>
                  <a:schemeClr val="bg1"/>
                </a:solidFill>
                <a:latin typeface="宋体" panose="02010600030101010101" pitchFamily="2" charset="-122"/>
                <a:sym typeface="Symbol" panose="05050102010706020507" pitchFamily="18" charset="2"/>
              </a:rPr>
              <a:t> </a:t>
            </a:r>
            <a:endParaRPr lang="en-US" altLang="zh-CN" sz="2800" b="1">
              <a:solidFill>
                <a:schemeClr val="bg1"/>
              </a:solidFill>
              <a:latin typeface="宋体" panose="02010600030101010101" pitchFamily="2" charset="-122"/>
              <a:sym typeface="Symbol" panose="05050102010706020507" pitchFamily="18" charset="2"/>
            </a:endParaRPr>
          </a:p>
        </p:txBody>
      </p:sp>
      <p:grpSp>
        <p:nvGrpSpPr>
          <p:cNvPr id="33831" name="Group 39"/>
          <p:cNvGrpSpPr/>
          <p:nvPr/>
        </p:nvGrpSpPr>
        <p:grpSpPr bwMode="auto">
          <a:xfrm>
            <a:off x="192676" y="5067845"/>
            <a:ext cx="4162425" cy="1166813"/>
            <a:chOff x="264" y="3132"/>
            <a:chExt cx="2622" cy="735"/>
          </a:xfrm>
        </p:grpSpPr>
        <p:sp>
          <p:nvSpPr>
            <p:cNvPr id="33832" name="Rectangle 40"/>
            <p:cNvSpPr>
              <a:spLocks noChangeArrowheads="1"/>
            </p:cNvSpPr>
            <p:nvPr/>
          </p:nvSpPr>
          <p:spPr bwMode="auto">
            <a:xfrm>
              <a:off x="264" y="3132"/>
              <a:ext cx="2604" cy="732"/>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3" name="Text Box 41"/>
            <p:cNvSpPr txBox="1">
              <a:spLocks noChangeArrowheads="1"/>
            </p:cNvSpPr>
            <p:nvPr/>
          </p:nvSpPr>
          <p:spPr bwMode="auto">
            <a:xfrm>
              <a:off x="469" y="3358"/>
              <a:ext cx="2417" cy="327"/>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chemeClr val="bg1"/>
                  </a:solidFill>
                </a:rPr>
                <a:t>A</a:t>
              </a:r>
              <a:r>
                <a:rPr lang="en-US" altLang="zh-CN" sz="2800" b="1" baseline="-25000" dirty="0">
                  <a:solidFill>
                    <a:schemeClr val="bg1"/>
                  </a:solidFill>
                </a:rPr>
                <a:t>u</a:t>
              </a:r>
              <a:r>
                <a:rPr lang="en-US" altLang="zh-CN" sz="2800" b="1" dirty="0">
                  <a:solidFill>
                    <a:schemeClr val="bg1"/>
                  </a:solidFill>
                </a:rPr>
                <a:t>=1+         =1+20/10=3</a:t>
              </a:r>
              <a:endParaRPr lang="en-US" altLang="zh-CN" sz="2800" b="1" dirty="0">
                <a:solidFill>
                  <a:schemeClr val="bg1"/>
                </a:solidFill>
              </a:endParaRPr>
            </a:p>
          </p:txBody>
        </p:sp>
        <p:sp>
          <p:nvSpPr>
            <p:cNvPr id="33834" name="Line 42"/>
            <p:cNvSpPr>
              <a:spLocks noChangeShapeType="1"/>
            </p:cNvSpPr>
            <p:nvPr/>
          </p:nvSpPr>
          <p:spPr bwMode="auto">
            <a:xfrm>
              <a:off x="1120" y="3528"/>
              <a:ext cx="393"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5" name="Text Box 43"/>
            <p:cNvSpPr txBox="1">
              <a:spLocks noChangeArrowheads="1"/>
            </p:cNvSpPr>
            <p:nvPr/>
          </p:nvSpPr>
          <p:spPr bwMode="auto">
            <a:xfrm>
              <a:off x="1156" y="3156"/>
              <a:ext cx="441" cy="327"/>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ea typeface="楷体_GB2312" pitchFamily="49" charset="-122"/>
                </a:rPr>
                <a:t>R</a:t>
              </a:r>
              <a:r>
                <a:rPr lang="en-US" altLang="zh-CN" sz="2800" b="1" baseline="-25000">
                  <a:solidFill>
                    <a:schemeClr val="bg1"/>
                  </a:solidFill>
                  <a:ea typeface="楷体_GB2312" pitchFamily="49" charset="-122"/>
                </a:rPr>
                <a:t>f</a:t>
              </a:r>
              <a:endParaRPr lang="en-US" altLang="zh-CN" sz="2800" b="1" baseline="-25000">
                <a:solidFill>
                  <a:schemeClr val="bg1"/>
                </a:solidFill>
                <a:ea typeface="楷体_GB2312" pitchFamily="49" charset="-122"/>
              </a:endParaRPr>
            </a:p>
          </p:txBody>
        </p:sp>
        <p:sp>
          <p:nvSpPr>
            <p:cNvPr id="33836" name="Text Box 44"/>
            <p:cNvSpPr txBox="1">
              <a:spLocks noChangeArrowheads="1"/>
            </p:cNvSpPr>
            <p:nvPr/>
          </p:nvSpPr>
          <p:spPr bwMode="auto">
            <a:xfrm>
              <a:off x="1156" y="3540"/>
              <a:ext cx="369" cy="327"/>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ea typeface="楷体_GB2312" pitchFamily="49" charset="-122"/>
                </a:rPr>
                <a:t>R</a:t>
              </a:r>
              <a:r>
                <a:rPr lang="en-US" altLang="zh-CN" sz="2800" b="1" baseline="-25000">
                  <a:solidFill>
                    <a:schemeClr val="bg1"/>
                  </a:solidFill>
                  <a:ea typeface="楷体_GB2312" pitchFamily="49" charset="-122"/>
                </a:rPr>
                <a:t>1</a:t>
              </a:r>
              <a:endParaRPr lang="en-US" altLang="zh-CN" sz="2800" b="1" baseline="-25000">
                <a:solidFill>
                  <a:schemeClr val="bg1"/>
                </a:solidFill>
                <a:ea typeface="楷体_GB2312" pitchFamily="49" charset="-122"/>
              </a:endParaRPr>
            </a:p>
          </p:txBody>
        </p:sp>
      </p:grpSp>
      <p:sp>
        <p:nvSpPr>
          <p:cNvPr id="33837" name="Text Box 45"/>
          <p:cNvSpPr txBox="1">
            <a:spLocks noChangeArrowheads="1"/>
          </p:cNvSpPr>
          <p:nvPr/>
        </p:nvSpPr>
        <p:spPr bwMode="auto">
          <a:xfrm>
            <a:off x="5867400" y="1828800"/>
            <a:ext cx="2724150" cy="1323439"/>
          </a:xfrm>
          <a:prstGeom prst="rect">
            <a:avLst/>
          </a:prstGeom>
          <a:noFill/>
          <a:ln w="76200">
            <a:solidFill>
              <a:srgbClr val="99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华文楷体" panose="02010600040101010101" pitchFamily="2" charset="-122"/>
                <a:ea typeface="华文楷体" panose="02010600040101010101" pitchFamily="2" charset="-122"/>
              </a:rPr>
              <a:t>特点：</a:t>
            </a:r>
            <a:endParaRPr lang="zh-CN" altLang="en-US" sz="3200" b="1" dirty="0">
              <a:latin typeface="华文楷体" panose="02010600040101010101" pitchFamily="2" charset="-122"/>
              <a:ea typeface="华文楷体" panose="02010600040101010101" pitchFamily="2" charset="-122"/>
            </a:endParaRPr>
          </a:p>
          <a:p>
            <a:pPr>
              <a:spcBef>
                <a:spcPct val="50000"/>
              </a:spcBef>
            </a:pPr>
            <a:r>
              <a:rPr lang="zh-CN" altLang="en-US" sz="3200" b="1" dirty="0">
                <a:latin typeface="华文楷体" panose="02010600040101010101" pitchFamily="2" charset="-122"/>
                <a:ea typeface="华文楷体" panose="02010600040101010101" pitchFamily="2" charset="-122"/>
              </a:rPr>
              <a:t>输入电阻</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高</a:t>
            </a:r>
            <a:r>
              <a:rPr lang="en-US" altLang="zh-CN" sz="3200" b="1" dirty="0">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831"/>
                                        </p:tgtEl>
                                        <p:attrNameLst>
                                          <p:attrName>style.visibility</p:attrName>
                                        </p:attrNameLst>
                                      </p:cBhvr>
                                      <p:to>
                                        <p:strVal val="visible"/>
                                      </p:to>
                                    </p:set>
                                    <p:animEffect transition="in" filter="wipe(left)">
                                      <p:cBhvr>
                                        <p:cTn id="12" dur="500"/>
                                        <p:tgtEl>
                                          <p:spTgt spid="338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30">
                                            <p:bg/>
                                          </p:spTgt>
                                        </p:tgtEl>
                                        <p:attrNameLst>
                                          <p:attrName>style.visibility</p:attrName>
                                        </p:attrNameLst>
                                      </p:cBhvr>
                                      <p:to>
                                        <p:strVal val="visible"/>
                                      </p:to>
                                    </p:set>
                                    <p:animEffect transition="in" filter="wipe(left)">
                                      <p:cBhvr>
                                        <p:cTn id="17" dur="500"/>
                                        <p:tgtEl>
                                          <p:spTgt spid="33830">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30">
                                            <p:txEl>
                                              <p:pRg st="0" end="0"/>
                                            </p:txEl>
                                          </p:spTgt>
                                        </p:tgtEl>
                                        <p:attrNameLst>
                                          <p:attrName>style.visibility</p:attrName>
                                        </p:attrNameLst>
                                      </p:cBhvr>
                                      <p:to>
                                        <p:strVal val="visible"/>
                                      </p:to>
                                    </p:set>
                                    <p:animEffect transition="in" filter="wipe(left)">
                                      <p:cBhvr>
                                        <p:cTn id="22" dur="500"/>
                                        <p:tgtEl>
                                          <p:spTgt spid="3383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830">
                                            <p:txEl>
                                              <p:pRg st="1" end="1"/>
                                            </p:txEl>
                                          </p:spTgt>
                                        </p:tgtEl>
                                        <p:attrNameLst>
                                          <p:attrName>style.visibility</p:attrName>
                                        </p:attrNameLst>
                                      </p:cBhvr>
                                      <p:to>
                                        <p:strVal val="visible"/>
                                      </p:to>
                                    </p:set>
                                    <p:animEffect transition="in" filter="wipe(left)">
                                      <p:cBhvr>
                                        <p:cTn id="27" dur="500"/>
                                        <p:tgtEl>
                                          <p:spTgt spid="3383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3837"/>
                                        </p:tgtEl>
                                        <p:attrNameLst>
                                          <p:attrName>style.visibility</p:attrName>
                                        </p:attrNameLst>
                                      </p:cBhvr>
                                      <p:to>
                                        <p:strVal val="visible"/>
                                      </p:to>
                                    </p:set>
                                    <p:animEffect transition="in" filter="box(in)">
                                      <p:cBhvr>
                                        <p:cTn id="32" dur="500"/>
                                        <p:tgtEl>
                                          <p:spTgt spid="33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30" grpId="0" animBg="1" autoUpdateAnimBg="0" build="p"/>
      <p:bldP spid="3383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685800" y="838200"/>
          <a:ext cx="7850188" cy="2630488"/>
        </p:xfrm>
        <a:graphic>
          <a:graphicData uri="http://schemas.openxmlformats.org/presentationml/2006/ole">
            <mc:AlternateContent xmlns:mc="http://schemas.openxmlformats.org/markup-compatibility/2006">
              <mc:Choice xmlns:v="urn:schemas-microsoft-com:vml" Requires="v">
                <p:oleObj spid="_x0000_s43009" name="图片" r:id="rId1" imgW="3238500" imgH="1085850" progId="Word.Picture.8">
                  <p:embed/>
                </p:oleObj>
              </mc:Choice>
              <mc:Fallback>
                <p:oleObj name="图片" r:id="rId1" imgW="3238500" imgH="1085850" progId="Word.Picture.8">
                  <p:embed/>
                  <p:pic>
                    <p:nvPicPr>
                      <p:cNvPr id="0" name="图片 43008"/>
                      <p:cNvPicPr>
                        <a:picLocks noChangeAspect="1"/>
                      </p:cNvPicPr>
                      <p:nvPr/>
                    </p:nvPicPr>
                    <p:blipFill>
                      <a:blip r:embed="rId2"/>
                      <a:stretch>
                        <a:fillRect/>
                      </a:stretch>
                    </p:blipFill>
                    <p:spPr>
                      <a:xfrm>
                        <a:off x="685800" y="838200"/>
                        <a:ext cx="7850188" cy="2630488"/>
                      </a:xfrm>
                      <a:prstGeom prst="rect">
                        <a:avLst/>
                      </a:prstGeom>
                      <a:solidFill>
                        <a:srgbClr val="66FFFF"/>
                      </a:solidFill>
                      <a:ln w="9525">
                        <a:noFill/>
                      </a:ln>
                    </p:spPr>
                  </p:pic>
                </p:oleObj>
              </mc:Fallback>
            </mc:AlternateContent>
          </a:graphicData>
        </a:graphic>
      </p:graphicFrame>
      <p:sp>
        <p:nvSpPr>
          <p:cNvPr id="23555" name="Text Box 3"/>
          <p:cNvSpPr txBox="1">
            <a:spLocks noChangeArrowheads="1"/>
          </p:cNvSpPr>
          <p:nvPr/>
        </p:nvSpPr>
        <p:spPr bwMode="auto">
          <a:xfrm>
            <a:off x="685800" y="228600"/>
            <a:ext cx="6400800" cy="51911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例：求图示电路中</a:t>
            </a:r>
            <a:r>
              <a:rPr lang="en-US" altLang="zh-CN" sz="2800" b="1" i="1" dirty="0" err="1">
                <a:latin typeface="华文楷体" panose="02010600040101010101" pitchFamily="2" charset="-122"/>
                <a:ea typeface="华文楷体" panose="02010600040101010101" pitchFamily="2" charset="-122"/>
              </a:rPr>
              <a:t>u</a:t>
            </a:r>
            <a:r>
              <a:rPr lang="en-US" altLang="zh-CN" sz="2800" b="1" baseline="-25000" dirty="0" err="1">
                <a:latin typeface="华文楷体" panose="02010600040101010101" pitchFamily="2" charset="-122"/>
                <a:ea typeface="华文楷体" panose="02010600040101010101" pitchFamily="2" charset="-122"/>
              </a:rPr>
              <a:t>o</a:t>
            </a:r>
            <a:r>
              <a:rPr lang="zh-CN" altLang="en-US" sz="2800" b="1" dirty="0">
                <a:latin typeface="华文楷体" panose="02010600040101010101" pitchFamily="2" charset="-122"/>
                <a:ea typeface="华文楷体" panose="02010600040101010101" pitchFamily="2" charset="-122"/>
              </a:rPr>
              <a:t>与</a:t>
            </a:r>
            <a:r>
              <a:rPr lang="en-US" altLang="zh-CN" sz="2800" b="1" i="1" dirty="0">
                <a:latin typeface="华文楷体" panose="02010600040101010101" pitchFamily="2" charset="-122"/>
                <a:ea typeface="华文楷体" panose="02010600040101010101" pitchFamily="2" charset="-122"/>
              </a:rPr>
              <a:t>u</a:t>
            </a:r>
            <a:r>
              <a:rPr lang="en-US" altLang="zh-CN" sz="2800" b="1" i="1" baseline="-25000" dirty="0">
                <a:latin typeface="华文楷体" panose="02010600040101010101" pitchFamily="2" charset="-122"/>
                <a:ea typeface="华文楷体" panose="02010600040101010101" pitchFamily="2" charset="-122"/>
              </a:rPr>
              <a:t>i</a:t>
            </a:r>
            <a:r>
              <a:rPr lang="en-US" altLang="zh-CN" sz="2800" b="1" baseline="-25000"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u</a:t>
            </a:r>
            <a:r>
              <a:rPr lang="en-US" altLang="zh-CN" sz="2800" b="1" i="1" baseline="-25000" dirty="0">
                <a:latin typeface="华文楷体" panose="02010600040101010101" pitchFamily="2" charset="-122"/>
                <a:ea typeface="华文楷体" panose="02010600040101010101" pitchFamily="2" charset="-122"/>
              </a:rPr>
              <a:t>i</a:t>
            </a:r>
            <a:r>
              <a:rPr lang="en-US" altLang="zh-CN" sz="2800" b="1" baseline="-25000" dirty="0">
                <a:latin typeface="华文楷体" panose="02010600040101010101" pitchFamily="2" charset="-122"/>
                <a:ea typeface="华文楷体" panose="02010600040101010101" pitchFamily="2" charset="-122"/>
              </a:rPr>
              <a:t>2</a:t>
            </a:r>
            <a:r>
              <a:rPr lang="zh-CN" altLang="en-US" sz="2800" b="1" dirty="0">
                <a:latin typeface="华文楷体" panose="02010600040101010101" pitchFamily="2" charset="-122"/>
                <a:ea typeface="华文楷体" panose="02010600040101010101" pitchFamily="2" charset="-122"/>
              </a:rPr>
              <a:t>的关系。</a:t>
            </a:r>
            <a:endParaRPr lang="zh-CN" altLang="en-US" sz="2800" dirty="0">
              <a:latin typeface="华文楷体" panose="02010600040101010101" pitchFamily="2" charset="-122"/>
              <a:ea typeface="华文楷体" panose="02010600040101010101" pitchFamily="2" charset="-122"/>
            </a:endParaRPr>
          </a:p>
        </p:txBody>
      </p:sp>
      <p:sp>
        <p:nvSpPr>
          <p:cNvPr id="23556" name="Text Box 4"/>
          <p:cNvSpPr txBox="1">
            <a:spLocks noChangeArrowheads="1"/>
          </p:cNvSpPr>
          <p:nvPr/>
        </p:nvSpPr>
        <p:spPr bwMode="auto">
          <a:xfrm>
            <a:off x="124097" y="3797281"/>
            <a:ext cx="9019903" cy="95410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解：电路由第一级的反相器和第二级的加法运算电路级联而成。</a:t>
            </a:r>
            <a:endParaRPr lang="zh-CN" altLang="en-US" sz="2800" b="1" dirty="0">
              <a:latin typeface="华文楷体" panose="02010600040101010101" pitchFamily="2" charset="-122"/>
              <a:ea typeface="华文楷体" panose="02010600040101010101" pitchFamily="2" charset="-122"/>
            </a:endParaRPr>
          </a:p>
        </p:txBody>
      </p:sp>
      <p:graphicFrame>
        <p:nvGraphicFramePr>
          <p:cNvPr id="23557" name="Object 5"/>
          <p:cNvGraphicFramePr>
            <a:graphicFrameLocks noChangeAspect="1"/>
          </p:cNvGraphicFramePr>
          <p:nvPr/>
        </p:nvGraphicFramePr>
        <p:xfrm>
          <a:off x="1371600" y="4751388"/>
          <a:ext cx="5924550" cy="1573212"/>
        </p:xfrm>
        <a:graphic>
          <a:graphicData uri="http://schemas.openxmlformats.org/presentationml/2006/ole">
            <mc:AlternateContent xmlns:mc="http://schemas.openxmlformats.org/markup-compatibility/2006">
              <mc:Choice xmlns:v="urn:schemas-microsoft-com:vml" Requires="v">
                <p:oleObj spid="_x0000_s43010" name="公式" r:id="rId3" imgW="2997200" imgH="800100" progId="Equation.3">
                  <p:embed/>
                </p:oleObj>
              </mc:Choice>
              <mc:Fallback>
                <p:oleObj name="公式" r:id="rId3" imgW="2997200" imgH="800100" progId="Equation.3">
                  <p:embed/>
                  <p:pic>
                    <p:nvPicPr>
                      <p:cNvPr id="0" name="图片 43009"/>
                      <p:cNvPicPr>
                        <a:picLocks noChangeAspect="1"/>
                      </p:cNvPicPr>
                      <p:nvPr/>
                    </p:nvPicPr>
                    <p:blipFill>
                      <a:blip r:embed="rId4"/>
                      <a:stretch>
                        <a:fillRect/>
                      </a:stretch>
                    </p:blipFill>
                    <p:spPr>
                      <a:xfrm>
                        <a:off x="1371600" y="4751388"/>
                        <a:ext cx="5924550" cy="1573212"/>
                      </a:xfrm>
                      <a:prstGeom prst="rect">
                        <a:avLst/>
                      </a:prstGeom>
                      <a:solidFill>
                        <a:srgbClr val="7030A0"/>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3555"/>
                                        </p:tgtEl>
                                        <p:attrNameLst>
                                          <p:attrName>style.visibility</p:attrName>
                                        </p:attrNameLst>
                                      </p:cBhvr>
                                      <p:to>
                                        <p:strVal val="visible"/>
                                      </p:to>
                                    </p:set>
                                    <p:anim to="" calcmode="lin" valueType="num">
                                      <p:cBhvr>
                                        <p:cTn id="7" dur="1" fill="hold"/>
                                        <p:tgtEl>
                                          <p:spTgt spid="2355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23554"/>
                                        </p:tgtEl>
                                        <p:attrNameLst>
                                          <p:attrName>style.visibility</p:attrName>
                                        </p:attrNameLst>
                                      </p:cBhvr>
                                      <p:to>
                                        <p:strVal val="visible"/>
                                      </p:to>
                                    </p:set>
                                    <p:anim to="" calcmode="lin" valueType="num">
                                      <p:cBhvr>
                                        <p:cTn id="12" dur="1" fill="hold"/>
                                        <p:tgtEl>
                                          <p:spTgt spid="23554"/>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3556"/>
                                        </p:tgtEl>
                                        <p:attrNameLst>
                                          <p:attrName>style.visibility</p:attrName>
                                        </p:attrNameLst>
                                      </p:cBhvr>
                                      <p:to>
                                        <p:strVal val="visible"/>
                                      </p:to>
                                    </p:set>
                                    <p:anim to="" calcmode="lin" valueType="num">
                                      <p:cBhvr>
                                        <p:cTn id="17" dur="1" fill="hold"/>
                                        <p:tgtEl>
                                          <p:spTgt spid="23556"/>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499"/>
                                          </p:stCondLst>
                                        </p:cTn>
                                        <p:tgtEl>
                                          <p:spTgt spid="23557"/>
                                        </p:tgtEl>
                                        <p:attrNameLst>
                                          <p:attrName>style.visibility</p:attrName>
                                        </p:attrNameLst>
                                      </p:cBhvr>
                                      <p:to>
                                        <p:strVal val="visible"/>
                                      </p:to>
                                    </p:set>
                                    <p:anim to="" calcmode="lin" valueType="num">
                                      <p:cBhvr>
                                        <p:cTn id="22" dur="1" fill="hold"/>
                                        <p:tgtEl>
                                          <p:spTgt spid="2355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P spid="2355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16A9A446-EFDB-4D98-BC08-E6DE49E6856F}" type="slidenum">
              <a:rPr lang="zh-CN" altLang="zh-CN"/>
            </a:fld>
            <a:endParaRPr lang="zh-CN" altLang="zh-CN"/>
          </a:p>
        </p:txBody>
      </p:sp>
      <p:sp>
        <p:nvSpPr>
          <p:cNvPr id="32770" name="Line 2"/>
          <p:cNvSpPr>
            <a:spLocks noChangeShapeType="1"/>
          </p:cNvSpPr>
          <p:nvPr/>
        </p:nvSpPr>
        <p:spPr bwMode="auto">
          <a:xfrm>
            <a:off x="609600" y="2895600"/>
            <a:ext cx="1524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1" name="Line 3"/>
          <p:cNvSpPr>
            <a:spLocks noChangeShapeType="1"/>
          </p:cNvSpPr>
          <p:nvPr/>
        </p:nvSpPr>
        <p:spPr bwMode="auto">
          <a:xfrm>
            <a:off x="609600" y="3124200"/>
            <a:ext cx="1600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772" name="Line 4"/>
          <p:cNvSpPr>
            <a:spLocks noChangeShapeType="1"/>
          </p:cNvSpPr>
          <p:nvPr/>
        </p:nvSpPr>
        <p:spPr bwMode="auto">
          <a:xfrm>
            <a:off x="609600" y="3048000"/>
            <a:ext cx="1447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3" name="Line 5"/>
          <p:cNvSpPr>
            <a:spLocks noChangeShapeType="1"/>
          </p:cNvSpPr>
          <p:nvPr/>
        </p:nvSpPr>
        <p:spPr bwMode="auto">
          <a:xfrm>
            <a:off x="685800" y="2971800"/>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4" name="Line 6"/>
          <p:cNvSpPr>
            <a:spLocks noChangeShapeType="1"/>
          </p:cNvSpPr>
          <p:nvPr/>
        </p:nvSpPr>
        <p:spPr bwMode="auto">
          <a:xfrm>
            <a:off x="1600200" y="4724400"/>
            <a:ext cx="2819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5" name="Line 7"/>
          <p:cNvSpPr>
            <a:spLocks noChangeShapeType="1"/>
          </p:cNvSpPr>
          <p:nvPr/>
        </p:nvSpPr>
        <p:spPr bwMode="auto">
          <a:xfrm>
            <a:off x="609600" y="26670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6" name="Text Box 8"/>
          <p:cNvSpPr txBox="1">
            <a:spLocks noChangeArrowheads="1"/>
          </p:cNvSpPr>
          <p:nvPr/>
        </p:nvSpPr>
        <p:spPr bwMode="auto">
          <a:xfrm>
            <a:off x="1047750" y="1743075"/>
            <a:ext cx="7467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lgn="l">
              <a:defRPr sz="2400">
                <a:solidFill>
                  <a:schemeClr val="tx1"/>
                </a:solidFill>
                <a:latin typeface="Times New Roman" panose="02020603050405020304" pitchFamily="18" charset="0"/>
                <a:ea typeface="宋体" panose="02010600030101010101" pitchFamily="2" charset="-122"/>
              </a:defRPr>
            </a:lvl1pPr>
            <a:lvl2pPr marL="666750"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1" dirty="0">
                <a:latin typeface="华文楷体" panose="02010600040101010101" pitchFamily="2" charset="-122"/>
                <a:ea typeface="华文楷体" panose="02010600040101010101" pitchFamily="2" charset="-122"/>
              </a:rPr>
              <a:t>1. 它们都引入电压负反馈，因此输出电阻都比较小 。</a:t>
            </a:r>
            <a:endParaRPr lang="zh-CN" altLang="zh-CN" sz="2800" b="1" dirty="0">
              <a:latin typeface="华文楷体" panose="02010600040101010101" pitchFamily="2" charset="-122"/>
              <a:ea typeface="华文楷体" panose="02010600040101010101" pitchFamily="2" charset="-122"/>
            </a:endParaRPr>
          </a:p>
        </p:txBody>
      </p:sp>
      <p:sp>
        <p:nvSpPr>
          <p:cNvPr id="32777" name="Text Box 9"/>
          <p:cNvSpPr txBox="1">
            <a:spLocks noChangeArrowheads="1"/>
          </p:cNvSpPr>
          <p:nvPr/>
        </p:nvSpPr>
        <p:spPr bwMode="auto">
          <a:xfrm>
            <a:off x="1009650" y="3001963"/>
            <a:ext cx="7499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lgn="l">
              <a:defRPr sz="2400">
                <a:solidFill>
                  <a:schemeClr val="tx1"/>
                </a:solidFill>
                <a:latin typeface="Times New Roman" panose="02020603050405020304" pitchFamily="18" charset="0"/>
                <a:ea typeface="宋体" panose="02010600030101010101" pitchFamily="2" charset="-122"/>
              </a:defRPr>
            </a:lvl1pPr>
            <a:lvl2pPr marL="568325"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381000" indent="-381000">
              <a:spcBef>
                <a:spcPct val="50000"/>
              </a:spcBef>
            </a:pPr>
            <a:r>
              <a:rPr lang="zh-CN" altLang="zh-CN" sz="2800" b="1" dirty="0">
                <a:latin typeface="华文楷体" panose="02010600040101010101" pitchFamily="2" charset="-122"/>
                <a:ea typeface="华文楷体" panose="02010600040101010101" pitchFamily="2" charset="-122"/>
              </a:rPr>
              <a:t>2. 关于输入电阻：反相输入的输入电阻小，同相输入的输入电阻高。</a:t>
            </a:r>
            <a:endParaRPr lang="zh-CN" altLang="zh-CN" sz="2800" b="1" dirty="0">
              <a:latin typeface="华文楷体" panose="02010600040101010101" pitchFamily="2" charset="-122"/>
              <a:ea typeface="华文楷体" panose="02010600040101010101" pitchFamily="2" charset="-122"/>
            </a:endParaRPr>
          </a:p>
        </p:txBody>
      </p:sp>
      <p:sp>
        <p:nvSpPr>
          <p:cNvPr id="32778" name="Text Box 10"/>
          <p:cNvSpPr txBox="1">
            <a:spLocks noChangeArrowheads="1"/>
          </p:cNvSpPr>
          <p:nvPr/>
        </p:nvSpPr>
        <p:spPr bwMode="auto">
          <a:xfrm>
            <a:off x="1009650" y="4305300"/>
            <a:ext cx="75628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lgn="l">
              <a:defRPr sz="2400">
                <a:solidFill>
                  <a:schemeClr val="tx1"/>
                </a:solidFill>
                <a:latin typeface="Times New Roman" panose="02020603050405020304" pitchFamily="18" charset="0"/>
                <a:ea typeface="宋体" panose="02010600030101010101" pitchFamily="2" charset="-122"/>
              </a:defRPr>
            </a:lvl1pPr>
            <a:lvl2pPr marL="666750"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381000" indent="-381000">
              <a:spcBef>
                <a:spcPct val="50000"/>
              </a:spcBef>
            </a:pPr>
            <a:r>
              <a:rPr lang="zh-CN" altLang="zh-CN" sz="2800" b="1" dirty="0">
                <a:latin typeface="华文楷体" panose="02010600040101010101" pitchFamily="2" charset="-122"/>
                <a:ea typeface="华文楷体" panose="02010600040101010101" pitchFamily="2" charset="-122"/>
              </a:rPr>
              <a:t>3. 同相输入的共模电压高，反相输入的共模电压小。</a:t>
            </a:r>
            <a:endParaRPr lang="zh-CN" altLang="zh-CN" sz="2800" b="1" dirty="0">
              <a:latin typeface="华文楷体" panose="02010600040101010101" pitchFamily="2" charset="-122"/>
              <a:ea typeface="华文楷体" panose="02010600040101010101" pitchFamily="2" charset="-122"/>
            </a:endParaRPr>
          </a:p>
        </p:txBody>
      </p:sp>
      <p:sp>
        <p:nvSpPr>
          <p:cNvPr id="32779" name="Text Box 11"/>
          <p:cNvSpPr txBox="1">
            <a:spLocks noChangeArrowheads="1"/>
          </p:cNvSpPr>
          <p:nvPr/>
        </p:nvSpPr>
        <p:spPr bwMode="auto">
          <a:xfrm>
            <a:off x="266700" y="520700"/>
            <a:ext cx="77533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5000"/>
              </a:lnSpc>
              <a:spcBef>
                <a:spcPct val="50000"/>
              </a:spcBef>
            </a:pPr>
            <a:r>
              <a:rPr lang="zh-CN" altLang="zh-CN" sz="3200" u="sng" dirty="0">
                <a:solidFill>
                  <a:srgbClr val="FF0000"/>
                </a:solidFill>
                <a:latin typeface="华文楷体" panose="02010600040101010101" pitchFamily="2" charset="-122"/>
                <a:ea typeface="华文楷体" panose="02010600040101010101" pitchFamily="2" charset="-122"/>
              </a:rPr>
              <a:t>比例运算电路与加减运算电路小结</a:t>
            </a:r>
            <a:endParaRPr lang="zh-CN" altLang="zh-CN" sz="3200" u="sng"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6">
                                            <p:txEl>
                                              <p:pRg st="0" end="0"/>
                                            </p:txEl>
                                          </p:spTgt>
                                        </p:tgtEl>
                                        <p:attrNameLst>
                                          <p:attrName>style.visibility</p:attrName>
                                        </p:attrNameLst>
                                      </p:cBhvr>
                                      <p:to>
                                        <p:strVal val="visible"/>
                                      </p:to>
                                    </p:set>
                                    <p:animEffect transition="in" filter="wipe(left)">
                                      <p:cBhvr>
                                        <p:cTn id="7" dur="500"/>
                                        <p:tgtEl>
                                          <p:spTgt spid="327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7">
                                            <p:txEl>
                                              <p:pRg st="0" end="0"/>
                                            </p:txEl>
                                          </p:spTgt>
                                        </p:tgtEl>
                                        <p:attrNameLst>
                                          <p:attrName>style.visibility</p:attrName>
                                        </p:attrNameLst>
                                      </p:cBhvr>
                                      <p:to>
                                        <p:strVal val="visible"/>
                                      </p:to>
                                    </p:set>
                                    <p:animEffect transition="in" filter="wipe(left)">
                                      <p:cBhvr>
                                        <p:cTn id="12" dur="500"/>
                                        <p:tgtEl>
                                          <p:spTgt spid="327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8">
                                            <p:txEl>
                                              <p:pRg st="0" end="0"/>
                                            </p:txEl>
                                          </p:spTgt>
                                        </p:tgtEl>
                                        <p:attrNameLst>
                                          <p:attrName>style.visibility</p:attrName>
                                        </p:attrNameLst>
                                      </p:cBhvr>
                                      <p:to>
                                        <p:strVal val="visible"/>
                                      </p:to>
                                    </p:set>
                                    <p:animEffect transition="in" filter="wipe(left)">
                                      <p:cBhvr>
                                        <p:cTn id="17" dur="500"/>
                                        <p:tgtEl>
                                          <p:spTgt spid="327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animBg="1" autoUpdateAnimBg="0" build="p"/>
      <p:bldP spid="32777" grpId="0" animBg="1" autoUpdateAnimBg="0" build="p"/>
      <p:bldP spid="32778" grpId="0" animBg="1" autoUpdateAnimBg="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4572844" y="1175304"/>
            <a:ext cx="4342556" cy="4017373"/>
          </a:xfrm>
          <a:prstGeom prst="rect">
            <a:avLst/>
          </a:prstGeom>
          <a:solidFill>
            <a:srgbClr val="7030A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6626" name="Object 2"/>
          <p:cNvGraphicFramePr>
            <a:graphicFrameLocks noChangeAspect="1"/>
          </p:cNvGraphicFramePr>
          <p:nvPr/>
        </p:nvGraphicFramePr>
        <p:xfrm>
          <a:off x="1066800" y="1524000"/>
          <a:ext cx="3122613" cy="1163638"/>
        </p:xfrm>
        <a:graphic>
          <a:graphicData uri="http://schemas.openxmlformats.org/presentationml/2006/ole">
            <mc:AlternateContent xmlns:mc="http://schemas.openxmlformats.org/markup-compatibility/2006">
              <mc:Choice xmlns:v="urn:schemas-microsoft-com:vml" Requires="v">
                <p:oleObj spid="_x0000_s44033" name="公式" r:id="rId1" imgW="1270000" imgH="469900" progId="Equation.3">
                  <p:embed/>
                </p:oleObj>
              </mc:Choice>
              <mc:Fallback>
                <p:oleObj name="公式" r:id="rId1" imgW="1270000" imgH="469900" progId="Equation.3">
                  <p:embed/>
                  <p:pic>
                    <p:nvPicPr>
                      <p:cNvPr id="0" name="图片 44032"/>
                      <p:cNvPicPr>
                        <a:picLocks noChangeAspect="1"/>
                      </p:cNvPicPr>
                      <p:nvPr/>
                    </p:nvPicPr>
                    <p:blipFill>
                      <a:blip r:embed="rId2"/>
                      <a:stretch>
                        <a:fillRect/>
                      </a:stretch>
                    </p:blipFill>
                    <p:spPr>
                      <a:xfrm>
                        <a:off x="1066800" y="1524000"/>
                        <a:ext cx="3122613" cy="1163638"/>
                      </a:xfrm>
                      <a:prstGeom prst="rect">
                        <a:avLst/>
                      </a:prstGeom>
                      <a:solidFill>
                        <a:srgbClr val="7030A0"/>
                      </a:solidFill>
                      <a:ln w="9525">
                        <a:noFill/>
                      </a:ln>
                    </p:spPr>
                  </p:pic>
                </p:oleObj>
              </mc:Fallback>
            </mc:AlternateContent>
          </a:graphicData>
        </a:graphic>
      </p:graphicFrame>
      <p:graphicFrame>
        <p:nvGraphicFramePr>
          <p:cNvPr id="26627" name="Object 3"/>
          <p:cNvGraphicFramePr>
            <a:graphicFrameLocks noChangeAspect="1"/>
          </p:cNvGraphicFramePr>
          <p:nvPr/>
        </p:nvGraphicFramePr>
        <p:xfrm>
          <a:off x="903945" y="2864848"/>
          <a:ext cx="3505200" cy="1052513"/>
        </p:xfrm>
        <a:graphic>
          <a:graphicData uri="http://schemas.openxmlformats.org/presentationml/2006/ole">
            <mc:AlternateContent xmlns:mc="http://schemas.openxmlformats.org/markup-compatibility/2006">
              <mc:Choice xmlns:v="urn:schemas-microsoft-com:vml" Requires="v">
                <p:oleObj spid="_x0000_s44034" name="公式" r:id="rId3" imgW="1574800" imgH="469900" progId="Equation.3">
                  <p:embed/>
                </p:oleObj>
              </mc:Choice>
              <mc:Fallback>
                <p:oleObj name="公式" r:id="rId3" imgW="1574800" imgH="469900" progId="Equation.3">
                  <p:embed/>
                  <p:pic>
                    <p:nvPicPr>
                      <p:cNvPr id="0" name="图片 44033"/>
                      <p:cNvPicPr>
                        <a:picLocks noChangeAspect="1"/>
                      </p:cNvPicPr>
                      <p:nvPr/>
                    </p:nvPicPr>
                    <p:blipFill>
                      <a:blip r:embed="rId4"/>
                      <a:stretch>
                        <a:fillRect/>
                      </a:stretch>
                    </p:blipFill>
                    <p:spPr>
                      <a:xfrm>
                        <a:off x="903945" y="2864848"/>
                        <a:ext cx="3505200" cy="1052513"/>
                      </a:xfrm>
                      <a:prstGeom prst="rect">
                        <a:avLst/>
                      </a:prstGeom>
                      <a:solidFill>
                        <a:srgbClr val="7030A0"/>
                      </a:solidFill>
                      <a:ln w="9525">
                        <a:noFill/>
                      </a:ln>
                    </p:spPr>
                  </p:pic>
                </p:oleObj>
              </mc:Fallback>
            </mc:AlternateContent>
          </a:graphicData>
        </a:graphic>
      </p:graphicFrame>
      <p:sp>
        <p:nvSpPr>
          <p:cNvPr id="26628" name="Text Box 4"/>
          <p:cNvSpPr txBox="1">
            <a:spLocks noChangeArrowheads="1"/>
          </p:cNvSpPr>
          <p:nvPr/>
        </p:nvSpPr>
        <p:spPr bwMode="auto">
          <a:xfrm>
            <a:off x="76200" y="841545"/>
            <a:ext cx="2590800" cy="579438"/>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3200" b="1" dirty="0">
                <a:latin typeface="华文楷体" panose="02010600040101010101" pitchFamily="2" charset="-122"/>
                <a:ea typeface="华文楷体" panose="02010600040101010101" pitchFamily="2" charset="-122"/>
              </a:rPr>
              <a:t>1.  </a:t>
            </a:r>
            <a:r>
              <a:rPr lang="zh-CN" altLang="en-US" sz="3200" b="1" dirty="0">
                <a:latin typeface="华文楷体" panose="02010600040101010101" pitchFamily="2" charset="-122"/>
                <a:ea typeface="华文楷体" panose="02010600040101010101" pitchFamily="2" charset="-122"/>
              </a:rPr>
              <a:t>积分电路</a:t>
            </a:r>
            <a:endParaRPr lang="zh-CN" altLang="en-US" sz="3200" b="1" dirty="0">
              <a:latin typeface="华文楷体" panose="02010600040101010101" pitchFamily="2" charset="-122"/>
              <a:ea typeface="华文楷体" panose="02010600040101010101" pitchFamily="2" charset="-122"/>
            </a:endParaRPr>
          </a:p>
        </p:txBody>
      </p:sp>
      <p:sp>
        <p:nvSpPr>
          <p:cNvPr id="26629" name="Rectangle 5"/>
          <p:cNvSpPr>
            <a:spLocks noChangeArrowheads="1"/>
          </p:cNvSpPr>
          <p:nvPr/>
        </p:nvSpPr>
        <p:spPr bwMode="auto">
          <a:xfrm>
            <a:off x="1870075" y="179183"/>
            <a:ext cx="5445125" cy="641350"/>
          </a:xfrm>
          <a:prstGeom prst="rect">
            <a:avLst/>
          </a:prstGeom>
          <a:noFill/>
          <a:ln>
            <a:noFill/>
          </a:ln>
          <a:effectLst/>
        </p:spPr>
        <p:txBody>
          <a:bodyPr>
            <a:spAutoFit/>
          </a:bodyPr>
          <a:lstStyle/>
          <a:p>
            <a:pPr algn="ctr"/>
            <a:r>
              <a:rPr lang="en-US" altLang="zh-CN" sz="3600" b="1" dirty="0" smtClean="0">
                <a:latin typeface="华文楷体" panose="02010600040101010101" pitchFamily="2" charset="-122"/>
                <a:ea typeface="华文楷体" panose="02010600040101010101" pitchFamily="2" charset="-122"/>
              </a:rPr>
              <a:t>8.7.3  </a:t>
            </a:r>
            <a:r>
              <a:rPr lang="zh-CN" altLang="en-US" sz="3600" b="1" dirty="0">
                <a:latin typeface="华文楷体" panose="02010600040101010101" pitchFamily="2" charset="-122"/>
                <a:ea typeface="华文楷体" panose="02010600040101010101" pitchFamily="2" charset="-122"/>
              </a:rPr>
              <a:t>积分和微分电路</a:t>
            </a:r>
            <a:endParaRPr lang="zh-CN" altLang="en-US" sz="3600" b="1" dirty="0">
              <a:latin typeface="华文楷体" panose="02010600040101010101" pitchFamily="2" charset="-122"/>
              <a:ea typeface="华文楷体" panose="02010600040101010101" pitchFamily="2" charset="-122"/>
            </a:endParaRPr>
          </a:p>
        </p:txBody>
      </p:sp>
      <p:graphicFrame>
        <p:nvGraphicFramePr>
          <p:cNvPr id="26630" name="Object 6"/>
          <p:cNvGraphicFramePr>
            <a:graphicFrameLocks noChangeAspect="1"/>
          </p:cNvGraphicFramePr>
          <p:nvPr/>
        </p:nvGraphicFramePr>
        <p:xfrm>
          <a:off x="1415225" y="4010932"/>
          <a:ext cx="2574925" cy="1193800"/>
        </p:xfrm>
        <a:graphic>
          <a:graphicData uri="http://schemas.openxmlformats.org/presentationml/2006/ole">
            <mc:AlternateContent xmlns:mc="http://schemas.openxmlformats.org/markup-compatibility/2006">
              <mc:Choice xmlns:v="urn:schemas-microsoft-com:vml" Requires="v">
                <p:oleObj spid="_x0000_s44035" name="公式" r:id="rId5" imgW="1016000" imgH="469900" progId="Equation.3">
                  <p:embed/>
                </p:oleObj>
              </mc:Choice>
              <mc:Fallback>
                <p:oleObj name="公式" r:id="rId5" imgW="1016000" imgH="469900" progId="Equation.3">
                  <p:embed/>
                  <p:pic>
                    <p:nvPicPr>
                      <p:cNvPr id="0" name="图片 44034"/>
                      <p:cNvPicPr>
                        <a:picLocks noChangeAspect="1"/>
                      </p:cNvPicPr>
                      <p:nvPr/>
                    </p:nvPicPr>
                    <p:blipFill>
                      <a:blip r:embed="rId6"/>
                      <a:stretch>
                        <a:fillRect/>
                      </a:stretch>
                    </p:blipFill>
                    <p:spPr>
                      <a:xfrm>
                        <a:off x="1415225" y="4010932"/>
                        <a:ext cx="2574925" cy="1193800"/>
                      </a:xfrm>
                      <a:prstGeom prst="rect">
                        <a:avLst/>
                      </a:prstGeom>
                      <a:solidFill>
                        <a:srgbClr val="7030A0"/>
                      </a:solidFill>
                      <a:ln w="9525">
                        <a:noFill/>
                      </a:ln>
                    </p:spPr>
                  </p:pic>
                </p:oleObj>
              </mc:Fallback>
            </mc:AlternateContent>
          </a:graphicData>
        </a:graphic>
      </p:graphicFrame>
      <p:grpSp>
        <p:nvGrpSpPr>
          <p:cNvPr id="26631" name="Group 7"/>
          <p:cNvGrpSpPr/>
          <p:nvPr/>
        </p:nvGrpSpPr>
        <p:grpSpPr bwMode="auto">
          <a:xfrm>
            <a:off x="4648200" y="1143000"/>
            <a:ext cx="4267200" cy="3429000"/>
            <a:chOff x="408" y="756"/>
            <a:chExt cx="2400" cy="1884"/>
          </a:xfrm>
        </p:grpSpPr>
        <p:grpSp>
          <p:nvGrpSpPr>
            <p:cNvPr id="26632" name="Group 8"/>
            <p:cNvGrpSpPr/>
            <p:nvPr/>
          </p:nvGrpSpPr>
          <p:grpSpPr bwMode="auto">
            <a:xfrm>
              <a:off x="753" y="1359"/>
              <a:ext cx="384" cy="327"/>
              <a:chOff x="480" y="834"/>
              <a:chExt cx="384" cy="327"/>
            </a:xfrm>
          </p:grpSpPr>
          <p:sp>
            <p:nvSpPr>
              <p:cNvPr id="26633" name="Line 9"/>
              <p:cNvSpPr>
                <a:spLocks noChangeShapeType="1"/>
              </p:cNvSpPr>
              <p:nvPr/>
            </p:nvSpPr>
            <p:spPr bwMode="auto">
              <a:xfrm>
                <a:off x="528" y="1161"/>
                <a:ext cx="144" cy="0"/>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34" name="Text Box 10"/>
              <p:cNvSpPr txBox="1">
                <a:spLocks noChangeArrowheads="1"/>
              </p:cNvSpPr>
              <p:nvPr/>
            </p:nvSpPr>
            <p:spPr bwMode="auto">
              <a:xfrm>
                <a:off x="480" y="834"/>
                <a:ext cx="384"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ea typeface="楷体_GB2312" pitchFamily="49" charset="-122"/>
                  </a:rPr>
                  <a:t>i</a:t>
                </a:r>
                <a:endParaRPr lang="en-US" altLang="zh-CN" sz="2800" b="1">
                  <a:solidFill>
                    <a:schemeClr val="bg1"/>
                  </a:solidFill>
                  <a:ea typeface="楷体_GB2312" pitchFamily="49" charset="-122"/>
                </a:endParaRPr>
              </a:p>
            </p:txBody>
          </p:sp>
        </p:grpSp>
        <p:grpSp>
          <p:nvGrpSpPr>
            <p:cNvPr id="26635" name="Group 11"/>
            <p:cNvGrpSpPr/>
            <p:nvPr/>
          </p:nvGrpSpPr>
          <p:grpSpPr bwMode="auto">
            <a:xfrm>
              <a:off x="1229" y="974"/>
              <a:ext cx="336" cy="327"/>
              <a:chOff x="1056" y="402"/>
              <a:chExt cx="336" cy="327"/>
            </a:xfrm>
          </p:grpSpPr>
          <p:sp>
            <p:nvSpPr>
              <p:cNvPr id="26636" name="Line 12"/>
              <p:cNvSpPr>
                <a:spLocks noChangeShapeType="1"/>
              </p:cNvSpPr>
              <p:nvPr/>
            </p:nvSpPr>
            <p:spPr bwMode="auto">
              <a:xfrm>
                <a:off x="1104" y="729"/>
                <a:ext cx="144" cy="0"/>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37" name="Text Box 13"/>
              <p:cNvSpPr txBox="1">
                <a:spLocks noChangeArrowheads="1"/>
              </p:cNvSpPr>
              <p:nvPr/>
            </p:nvSpPr>
            <p:spPr bwMode="auto">
              <a:xfrm>
                <a:off x="1056" y="402"/>
                <a:ext cx="336"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ea typeface="楷体_GB2312" pitchFamily="49" charset="-122"/>
                  </a:rPr>
                  <a:t>i</a:t>
                </a:r>
                <a:r>
                  <a:rPr lang="en-US" altLang="zh-CN" sz="2800" b="1" baseline="-25000">
                    <a:solidFill>
                      <a:schemeClr val="bg1"/>
                    </a:solidFill>
                    <a:ea typeface="楷体_GB2312" pitchFamily="49" charset="-122"/>
                  </a:rPr>
                  <a:t>C</a:t>
                </a:r>
                <a:endParaRPr lang="en-US" altLang="zh-CN" sz="2800" b="1">
                  <a:solidFill>
                    <a:schemeClr val="bg1"/>
                  </a:solidFill>
                  <a:ea typeface="楷体_GB2312" pitchFamily="49" charset="-122"/>
                </a:endParaRPr>
              </a:p>
            </p:txBody>
          </p:sp>
        </p:grpSp>
        <p:sp>
          <p:nvSpPr>
            <p:cNvPr id="26638" name="Text Box 14"/>
            <p:cNvSpPr txBox="1">
              <a:spLocks noChangeArrowheads="1"/>
            </p:cNvSpPr>
            <p:nvPr/>
          </p:nvSpPr>
          <p:spPr bwMode="auto">
            <a:xfrm>
              <a:off x="408" y="1797"/>
              <a:ext cx="38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chemeClr val="bg1"/>
                  </a:solidFill>
                  <a:ea typeface="楷体_GB2312" pitchFamily="49" charset="-122"/>
                </a:rPr>
                <a:t>u</a:t>
              </a:r>
              <a:r>
                <a:rPr lang="en-US" altLang="zh-CN" sz="2000" b="1">
                  <a:solidFill>
                    <a:schemeClr val="bg1"/>
                  </a:solidFill>
                  <a:ea typeface="楷体_GB2312" pitchFamily="49" charset="-122"/>
                </a:rPr>
                <a:t> </a:t>
              </a:r>
              <a:r>
                <a:rPr lang="en-US" altLang="zh-CN" sz="1600" b="1">
                  <a:solidFill>
                    <a:schemeClr val="bg1"/>
                  </a:solidFill>
                  <a:ea typeface="楷体_GB2312" pitchFamily="49" charset="-122"/>
                </a:rPr>
                <a:t>i</a:t>
              </a:r>
              <a:endParaRPr lang="en-US" altLang="zh-CN" sz="3600" b="1">
                <a:solidFill>
                  <a:schemeClr val="bg1"/>
                </a:solidFill>
                <a:ea typeface="楷体_GB2312" pitchFamily="49" charset="-122"/>
              </a:endParaRPr>
            </a:p>
          </p:txBody>
        </p:sp>
        <p:sp>
          <p:nvSpPr>
            <p:cNvPr id="26639" name="AutoShape 15"/>
            <p:cNvSpPr>
              <a:spLocks noChangeArrowheads="1"/>
            </p:cNvSpPr>
            <p:nvPr/>
          </p:nvSpPr>
          <p:spPr bwMode="auto">
            <a:xfrm rot="-5400000">
              <a:off x="1608" y="1692"/>
              <a:ext cx="96" cy="96"/>
            </a:xfrm>
            <a:prstGeom prst="flowChartMerge">
              <a:avLst/>
            </a:prstGeom>
            <a:solidFill>
              <a:srgbClr val="FFCCCC"/>
            </a:solidFill>
            <a:ln w="9525">
              <a:solidFill>
                <a:schemeClr val="bg1"/>
              </a:solidFill>
              <a:miter lim="800000"/>
            </a:ln>
          </p:spPr>
          <p:txBody>
            <a:bodyPr wrap="none" anchor="ctr"/>
            <a:lstStyle/>
            <a:p>
              <a:endParaRPr lang="zh-CN" altLang="en-US"/>
            </a:p>
          </p:txBody>
        </p:sp>
        <p:graphicFrame>
          <p:nvGraphicFramePr>
            <p:cNvPr id="26640" name="Object 16"/>
            <p:cNvGraphicFramePr>
              <a:graphicFrameLocks noChangeAspect="1"/>
            </p:cNvGraphicFramePr>
            <p:nvPr/>
          </p:nvGraphicFramePr>
          <p:xfrm>
            <a:off x="1752" y="1676"/>
            <a:ext cx="192" cy="160"/>
          </p:xfrm>
          <a:graphic>
            <a:graphicData uri="http://schemas.openxmlformats.org/presentationml/2006/ole">
              <mc:AlternateContent xmlns:mc="http://schemas.openxmlformats.org/markup-compatibility/2006">
                <mc:Choice xmlns:v="urn:schemas-microsoft-com:vml" Requires="v">
                  <p:oleObj spid="_x0000_s44036" name="公式" r:id="rId7" imgW="203200" imgH="165100" progId="Equation.3">
                    <p:embed/>
                  </p:oleObj>
                </mc:Choice>
                <mc:Fallback>
                  <p:oleObj name="公式" r:id="rId7" imgW="203200" imgH="165100" progId="Equation.3">
                    <p:embed/>
                    <p:pic>
                      <p:nvPicPr>
                        <p:cNvPr id="0" name="图片 44035"/>
                        <p:cNvPicPr>
                          <a:picLocks noChangeAspect="1"/>
                        </p:cNvPicPr>
                        <p:nvPr/>
                      </p:nvPicPr>
                      <p:blipFill>
                        <a:blip r:embed="rId8"/>
                        <a:stretch>
                          <a:fillRect/>
                        </a:stretch>
                      </p:blipFill>
                      <p:spPr>
                        <a:xfrm>
                          <a:off x="1752" y="1676"/>
                          <a:ext cx="192" cy="160"/>
                        </a:xfrm>
                        <a:prstGeom prst="rect">
                          <a:avLst/>
                        </a:prstGeom>
                        <a:noFill/>
                        <a:ln w="9525">
                          <a:noFill/>
                        </a:ln>
                      </p:spPr>
                    </p:pic>
                  </p:oleObj>
                </mc:Fallback>
              </mc:AlternateContent>
            </a:graphicData>
          </a:graphic>
        </p:graphicFrame>
        <p:sp>
          <p:nvSpPr>
            <p:cNvPr id="26641" name="Text Box 17"/>
            <p:cNvSpPr txBox="1">
              <a:spLocks noChangeArrowheads="1"/>
            </p:cNvSpPr>
            <p:nvPr/>
          </p:nvSpPr>
          <p:spPr bwMode="auto">
            <a:xfrm>
              <a:off x="1461" y="1665"/>
              <a:ext cx="240" cy="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Lst>
          </p:spPr>
          <p:txBody>
            <a:bodyPr>
              <a:spAutoFit/>
            </a:bodyPr>
            <a:lstStyle/>
            <a:p>
              <a:pPr>
                <a:spcBef>
                  <a:spcPct val="50000"/>
                </a:spcBef>
              </a:pPr>
              <a:r>
                <a:rPr lang="en-US" altLang="zh-CN" sz="2800" b="1">
                  <a:solidFill>
                    <a:schemeClr val="bg1"/>
                  </a:solidFill>
                  <a:ea typeface="楷体_GB2312" pitchFamily="49" charset="-122"/>
                </a:rPr>
                <a:t>-</a:t>
              </a:r>
              <a:endParaRPr lang="en-US" altLang="zh-CN" sz="2800" b="1">
                <a:solidFill>
                  <a:schemeClr val="bg1"/>
                </a:solidFill>
                <a:ea typeface="楷体_GB2312" pitchFamily="49" charset="-122"/>
              </a:endParaRPr>
            </a:p>
          </p:txBody>
        </p:sp>
        <p:sp>
          <p:nvSpPr>
            <p:cNvPr id="26642" name="Text Box 18"/>
            <p:cNvSpPr txBox="1">
              <a:spLocks noChangeArrowheads="1"/>
            </p:cNvSpPr>
            <p:nvPr/>
          </p:nvSpPr>
          <p:spPr bwMode="auto">
            <a:xfrm>
              <a:off x="1446" y="1950"/>
              <a:ext cx="432" cy="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Lst>
          </p:spPr>
          <p:txBody>
            <a:bodyPr>
              <a:spAutoFit/>
            </a:bodyPr>
            <a:lstStyle/>
            <a:p>
              <a:pPr>
                <a:spcBef>
                  <a:spcPct val="50000"/>
                </a:spcBef>
              </a:pPr>
              <a:r>
                <a:rPr lang="en-US" altLang="zh-CN" sz="2800" b="1">
                  <a:solidFill>
                    <a:schemeClr val="bg1"/>
                  </a:solidFill>
                  <a:ea typeface="楷体_GB2312" pitchFamily="49" charset="-122"/>
                </a:rPr>
                <a:t>+</a:t>
              </a:r>
              <a:endParaRPr lang="en-US" altLang="zh-CN" sz="2800" b="1">
                <a:solidFill>
                  <a:schemeClr val="bg1"/>
                </a:solidFill>
                <a:ea typeface="楷体_GB2312" pitchFamily="49" charset="-122"/>
              </a:endParaRPr>
            </a:p>
          </p:txBody>
        </p:sp>
        <p:sp>
          <p:nvSpPr>
            <p:cNvPr id="26643" name="Text Box 19"/>
            <p:cNvSpPr txBox="1">
              <a:spLocks noChangeArrowheads="1"/>
            </p:cNvSpPr>
            <p:nvPr/>
          </p:nvSpPr>
          <p:spPr bwMode="auto">
            <a:xfrm>
              <a:off x="1716" y="1797"/>
              <a:ext cx="384" cy="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Lst>
          </p:spPr>
          <p:txBody>
            <a:bodyPr>
              <a:spAutoFit/>
            </a:bodyPr>
            <a:lstStyle/>
            <a:p>
              <a:pPr>
                <a:spcBef>
                  <a:spcPct val="50000"/>
                </a:spcBef>
              </a:pPr>
              <a:r>
                <a:rPr lang="en-US" altLang="zh-CN" sz="2800" b="1">
                  <a:solidFill>
                    <a:schemeClr val="bg1"/>
                  </a:solidFill>
                  <a:ea typeface="楷体_GB2312" pitchFamily="49" charset="-122"/>
                </a:rPr>
                <a:t>+</a:t>
              </a:r>
              <a:endParaRPr lang="en-US" altLang="zh-CN" sz="2800" b="1">
                <a:solidFill>
                  <a:schemeClr val="bg1"/>
                </a:solidFill>
                <a:ea typeface="楷体_GB2312" pitchFamily="49" charset="-122"/>
              </a:endParaRPr>
            </a:p>
          </p:txBody>
        </p:sp>
        <p:sp>
          <p:nvSpPr>
            <p:cNvPr id="26644" name="Line 20"/>
            <p:cNvSpPr>
              <a:spLocks noChangeShapeType="1"/>
            </p:cNvSpPr>
            <p:nvPr/>
          </p:nvSpPr>
          <p:spPr bwMode="auto">
            <a:xfrm>
              <a:off x="792" y="2124"/>
              <a:ext cx="0" cy="96"/>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45" name="Line 21"/>
            <p:cNvSpPr>
              <a:spLocks noChangeShapeType="1"/>
            </p:cNvSpPr>
            <p:nvPr/>
          </p:nvSpPr>
          <p:spPr bwMode="auto">
            <a:xfrm>
              <a:off x="696" y="2316"/>
              <a:ext cx="192" cy="0"/>
            </a:xfrm>
            <a:prstGeom prst="line">
              <a:avLst/>
            </a:prstGeom>
            <a:noFill/>
            <a:ln w="571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46" name="Line 22"/>
            <p:cNvSpPr>
              <a:spLocks noChangeShapeType="1"/>
            </p:cNvSpPr>
            <p:nvPr/>
          </p:nvSpPr>
          <p:spPr bwMode="auto">
            <a:xfrm>
              <a:off x="2292" y="2640"/>
              <a:ext cx="192" cy="0"/>
            </a:xfrm>
            <a:prstGeom prst="line">
              <a:avLst/>
            </a:prstGeom>
            <a:noFill/>
            <a:ln w="571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47" name="Text Box 23"/>
            <p:cNvSpPr txBox="1">
              <a:spLocks noChangeArrowheads="1"/>
            </p:cNvSpPr>
            <p:nvPr/>
          </p:nvSpPr>
          <p:spPr bwMode="auto">
            <a:xfrm>
              <a:off x="984" y="1557"/>
              <a:ext cx="28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ea typeface="楷体_GB2312" pitchFamily="49" charset="-122"/>
                </a:rPr>
                <a:t>R</a:t>
              </a:r>
              <a:endParaRPr lang="en-US" altLang="zh-CN" b="1">
                <a:solidFill>
                  <a:schemeClr val="bg1"/>
                </a:solidFill>
                <a:ea typeface="楷体_GB2312" pitchFamily="49" charset="-122"/>
              </a:endParaRPr>
            </a:p>
          </p:txBody>
        </p:sp>
        <p:sp>
          <p:nvSpPr>
            <p:cNvPr id="26648" name="Text Box 24"/>
            <p:cNvSpPr txBox="1">
              <a:spLocks noChangeArrowheads="1"/>
            </p:cNvSpPr>
            <p:nvPr/>
          </p:nvSpPr>
          <p:spPr bwMode="auto">
            <a:xfrm>
              <a:off x="984" y="2172"/>
              <a:ext cx="432"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ea typeface="楷体_GB2312" pitchFamily="49" charset="-122"/>
                </a:rPr>
                <a:t>R</a:t>
              </a:r>
              <a:r>
                <a:rPr lang="en-US" altLang="zh-CN" sz="1600" b="1">
                  <a:solidFill>
                    <a:schemeClr val="bg1"/>
                  </a:solidFill>
                  <a:ea typeface="楷体_GB2312" pitchFamily="49" charset="-122"/>
                </a:rPr>
                <a:t>P</a:t>
              </a:r>
              <a:endParaRPr lang="en-US" altLang="zh-CN" b="1">
                <a:solidFill>
                  <a:schemeClr val="bg1"/>
                </a:solidFill>
                <a:ea typeface="楷体_GB2312" pitchFamily="49" charset="-122"/>
              </a:endParaRPr>
            </a:p>
          </p:txBody>
        </p:sp>
        <p:sp>
          <p:nvSpPr>
            <p:cNvPr id="26649" name="Text Box 25"/>
            <p:cNvSpPr txBox="1">
              <a:spLocks noChangeArrowheads="1"/>
            </p:cNvSpPr>
            <p:nvPr/>
          </p:nvSpPr>
          <p:spPr bwMode="auto">
            <a:xfrm>
              <a:off x="1789" y="1124"/>
              <a:ext cx="24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bg1"/>
                  </a:solidFill>
                  <a:ea typeface="楷体_GB2312" pitchFamily="49" charset="-122"/>
                </a:rPr>
                <a:t>C</a:t>
              </a:r>
              <a:endParaRPr lang="en-US" altLang="zh-CN" b="1" dirty="0">
                <a:solidFill>
                  <a:schemeClr val="bg1"/>
                </a:solidFill>
                <a:ea typeface="楷体_GB2312" pitchFamily="49" charset="-122"/>
              </a:endParaRPr>
            </a:p>
          </p:txBody>
        </p:sp>
        <p:sp>
          <p:nvSpPr>
            <p:cNvPr id="26650" name="Text Box 26"/>
            <p:cNvSpPr txBox="1">
              <a:spLocks noChangeArrowheads="1"/>
            </p:cNvSpPr>
            <p:nvPr/>
          </p:nvSpPr>
          <p:spPr bwMode="auto">
            <a:xfrm>
              <a:off x="456" y="1605"/>
              <a:ext cx="24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1">
                <a:solidFill>
                  <a:schemeClr val="bg1"/>
                </a:solidFill>
                <a:ea typeface="楷体_GB2312" pitchFamily="49" charset="-122"/>
              </a:endParaRPr>
            </a:p>
          </p:txBody>
        </p:sp>
        <p:sp>
          <p:nvSpPr>
            <p:cNvPr id="26651" name="Text Box 27"/>
            <p:cNvSpPr txBox="1">
              <a:spLocks noChangeArrowheads="1"/>
            </p:cNvSpPr>
            <p:nvPr/>
          </p:nvSpPr>
          <p:spPr bwMode="auto">
            <a:xfrm>
              <a:off x="456" y="2037"/>
              <a:ext cx="24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2800" b="1">
                <a:solidFill>
                  <a:schemeClr val="bg1"/>
                </a:solidFill>
                <a:ea typeface="楷体_GB2312" pitchFamily="49" charset="-122"/>
              </a:endParaRPr>
            </a:p>
          </p:txBody>
        </p:sp>
        <p:sp>
          <p:nvSpPr>
            <p:cNvPr id="26652" name="Text Box 28"/>
            <p:cNvSpPr txBox="1">
              <a:spLocks noChangeArrowheads="1"/>
            </p:cNvSpPr>
            <p:nvPr/>
          </p:nvSpPr>
          <p:spPr bwMode="auto">
            <a:xfrm>
              <a:off x="2424" y="1956"/>
              <a:ext cx="38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chemeClr val="bg1"/>
                  </a:solidFill>
                  <a:ea typeface="楷体_GB2312" pitchFamily="49" charset="-122"/>
                </a:rPr>
                <a:t>u</a:t>
              </a:r>
              <a:r>
                <a:rPr lang="en-US" altLang="zh-CN" sz="2000" b="1">
                  <a:solidFill>
                    <a:schemeClr val="bg1"/>
                  </a:solidFill>
                  <a:ea typeface="楷体_GB2312" pitchFamily="49" charset="-122"/>
                </a:rPr>
                <a:t>o</a:t>
              </a:r>
              <a:endParaRPr lang="en-US" altLang="zh-CN" sz="3600" b="1">
                <a:solidFill>
                  <a:schemeClr val="bg1"/>
                </a:solidFill>
                <a:ea typeface="楷体_GB2312" pitchFamily="49" charset="-122"/>
              </a:endParaRPr>
            </a:p>
          </p:txBody>
        </p:sp>
        <p:grpSp>
          <p:nvGrpSpPr>
            <p:cNvPr id="26653" name="Group 29"/>
            <p:cNvGrpSpPr/>
            <p:nvPr/>
          </p:nvGrpSpPr>
          <p:grpSpPr bwMode="auto">
            <a:xfrm>
              <a:off x="936" y="2076"/>
              <a:ext cx="384" cy="96"/>
              <a:chOff x="1584" y="432"/>
              <a:chExt cx="384" cy="96"/>
            </a:xfrm>
          </p:grpSpPr>
          <p:sp>
            <p:nvSpPr>
              <p:cNvPr id="26654" name="Rectangle 30"/>
              <p:cNvSpPr>
                <a:spLocks noChangeArrowheads="1"/>
              </p:cNvSpPr>
              <p:nvPr/>
            </p:nvSpPr>
            <p:spPr bwMode="auto">
              <a:xfrm>
                <a:off x="1680" y="432"/>
                <a:ext cx="192" cy="96"/>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55" name="Line 31"/>
              <p:cNvSpPr>
                <a:spLocks noChangeShapeType="1"/>
              </p:cNvSpPr>
              <p:nvPr/>
            </p:nvSpPr>
            <p:spPr bwMode="auto">
              <a:xfrm>
                <a:off x="1584" y="480"/>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56" name="Line 32"/>
              <p:cNvSpPr>
                <a:spLocks noChangeShapeType="1"/>
              </p:cNvSpPr>
              <p:nvPr/>
            </p:nvSpPr>
            <p:spPr bwMode="auto">
              <a:xfrm>
                <a:off x="1872" y="480"/>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6657" name="Group 33"/>
            <p:cNvGrpSpPr/>
            <p:nvPr/>
          </p:nvGrpSpPr>
          <p:grpSpPr bwMode="auto">
            <a:xfrm>
              <a:off x="888" y="1797"/>
              <a:ext cx="384" cy="96"/>
              <a:chOff x="1584" y="432"/>
              <a:chExt cx="384" cy="96"/>
            </a:xfrm>
          </p:grpSpPr>
          <p:sp>
            <p:nvSpPr>
              <p:cNvPr id="26658" name="Rectangle 34"/>
              <p:cNvSpPr>
                <a:spLocks noChangeArrowheads="1"/>
              </p:cNvSpPr>
              <p:nvPr/>
            </p:nvSpPr>
            <p:spPr bwMode="auto">
              <a:xfrm>
                <a:off x="1680" y="432"/>
                <a:ext cx="192" cy="96"/>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59" name="Line 35"/>
              <p:cNvSpPr>
                <a:spLocks noChangeShapeType="1"/>
              </p:cNvSpPr>
              <p:nvPr/>
            </p:nvSpPr>
            <p:spPr bwMode="auto">
              <a:xfrm>
                <a:off x="1584" y="480"/>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60" name="Line 36"/>
              <p:cNvSpPr>
                <a:spLocks noChangeShapeType="1"/>
              </p:cNvSpPr>
              <p:nvPr/>
            </p:nvSpPr>
            <p:spPr bwMode="auto">
              <a:xfrm>
                <a:off x="1872" y="480"/>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6661" name="Rectangle 37"/>
            <p:cNvSpPr>
              <a:spLocks noChangeArrowheads="1"/>
            </p:cNvSpPr>
            <p:nvPr/>
          </p:nvSpPr>
          <p:spPr bwMode="auto">
            <a:xfrm>
              <a:off x="1464" y="1644"/>
              <a:ext cx="480" cy="672"/>
            </a:xfrm>
            <a:prstGeom prst="rect">
              <a:avLst/>
            </a:prstGeom>
            <a:noFill/>
            <a:ln w="38100">
              <a:solidFill>
                <a:schemeClr val="bg1"/>
              </a:solidFill>
              <a:miter lim="800000"/>
            </a:ln>
            <a:extLst>
              <a:ext uri="{909E8E84-426E-40DD-AFC4-6F175D3DCCD1}">
                <a14:hiddenFill xmlns:a14="http://schemas.microsoft.com/office/drawing/2010/main">
                  <a:solidFill>
                    <a:srgbClr val="FFCCCC"/>
                  </a:solidFill>
                </a14:hiddenFill>
              </a:ext>
            </a:extLst>
          </p:spPr>
          <p:txBody>
            <a:bodyPr wrap="none" anchor="ctr"/>
            <a:lstStyle/>
            <a:p>
              <a:endParaRPr lang="zh-CN" altLang="en-US"/>
            </a:p>
          </p:txBody>
        </p:sp>
        <p:sp>
          <p:nvSpPr>
            <p:cNvPr id="26662" name="Line 38"/>
            <p:cNvSpPr>
              <a:spLocks noChangeShapeType="1"/>
            </p:cNvSpPr>
            <p:nvPr/>
          </p:nvSpPr>
          <p:spPr bwMode="auto">
            <a:xfrm>
              <a:off x="1320" y="2124"/>
              <a:ext cx="144"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3" name="Line 39"/>
            <p:cNvSpPr>
              <a:spLocks noChangeShapeType="1"/>
            </p:cNvSpPr>
            <p:nvPr/>
          </p:nvSpPr>
          <p:spPr bwMode="auto">
            <a:xfrm>
              <a:off x="1944" y="1980"/>
              <a:ext cx="192"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4" name="Line 40"/>
            <p:cNvSpPr>
              <a:spLocks noChangeShapeType="1"/>
            </p:cNvSpPr>
            <p:nvPr/>
          </p:nvSpPr>
          <p:spPr bwMode="auto">
            <a:xfrm>
              <a:off x="1320" y="1413"/>
              <a:ext cx="0" cy="432"/>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65" name="Line 41"/>
            <p:cNvSpPr>
              <a:spLocks noChangeShapeType="1"/>
            </p:cNvSpPr>
            <p:nvPr/>
          </p:nvSpPr>
          <p:spPr bwMode="auto">
            <a:xfrm>
              <a:off x="2040" y="1980"/>
              <a:ext cx="33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66" name="Line 42"/>
            <p:cNvSpPr>
              <a:spLocks noChangeShapeType="1"/>
            </p:cNvSpPr>
            <p:nvPr/>
          </p:nvSpPr>
          <p:spPr bwMode="auto">
            <a:xfrm>
              <a:off x="2088" y="1413"/>
              <a:ext cx="0" cy="56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67" name="Line 43"/>
            <p:cNvSpPr>
              <a:spLocks noChangeShapeType="1"/>
            </p:cNvSpPr>
            <p:nvPr/>
          </p:nvSpPr>
          <p:spPr bwMode="auto">
            <a:xfrm>
              <a:off x="792" y="2124"/>
              <a:ext cx="192"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68" name="Line 44"/>
            <p:cNvSpPr>
              <a:spLocks noChangeShapeType="1"/>
            </p:cNvSpPr>
            <p:nvPr/>
          </p:nvSpPr>
          <p:spPr bwMode="auto">
            <a:xfrm>
              <a:off x="792" y="2124"/>
              <a:ext cx="0" cy="192"/>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69" name="Line 45"/>
            <p:cNvSpPr>
              <a:spLocks noChangeShapeType="1"/>
            </p:cNvSpPr>
            <p:nvPr/>
          </p:nvSpPr>
          <p:spPr bwMode="auto">
            <a:xfrm>
              <a:off x="2388" y="2508"/>
              <a:ext cx="0" cy="132"/>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70" name="Line 46"/>
            <p:cNvSpPr>
              <a:spLocks noChangeShapeType="1"/>
            </p:cNvSpPr>
            <p:nvPr/>
          </p:nvSpPr>
          <p:spPr bwMode="auto">
            <a:xfrm>
              <a:off x="1656" y="1317"/>
              <a:ext cx="0" cy="192"/>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71" name="Line 47"/>
            <p:cNvSpPr>
              <a:spLocks noChangeShapeType="1"/>
            </p:cNvSpPr>
            <p:nvPr/>
          </p:nvSpPr>
          <p:spPr bwMode="auto">
            <a:xfrm>
              <a:off x="1752" y="1317"/>
              <a:ext cx="0" cy="192"/>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72" name="Line 48"/>
            <p:cNvSpPr>
              <a:spLocks noChangeShapeType="1"/>
            </p:cNvSpPr>
            <p:nvPr/>
          </p:nvSpPr>
          <p:spPr bwMode="auto">
            <a:xfrm>
              <a:off x="1272" y="1845"/>
              <a:ext cx="192"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73" name="Line 49"/>
            <p:cNvSpPr>
              <a:spLocks noChangeShapeType="1"/>
            </p:cNvSpPr>
            <p:nvPr/>
          </p:nvSpPr>
          <p:spPr bwMode="auto">
            <a:xfrm>
              <a:off x="792" y="1845"/>
              <a:ext cx="192"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674" name="Line 50"/>
            <p:cNvSpPr>
              <a:spLocks noChangeShapeType="1"/>
            </p:cNvSpPr>
            <p:nvPr/>
          </p:nvSpPr>
          <p:spPr bwMode="auto">
            <a:xfrm>
              <a:off x="1320" y="1413"/>
              <a:ext cx="33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75" name="Line 51"/>
            <p:cNvSpPr>
              <a:spLocks noChangeShapeType="1"/>
            </p:cNvSpPr>
            <p:nvPr/>
          </p:nvSpPr>
          <p:spPr bwMode="auto">
            <a:xfrm>
              <a:off x="1752" y="1413"/>
              <a:ext cx="33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76" name="Oval 52"/>
            <p:cNvSpPr>
              <a:spLocks noChangeArrowheads="1"/>
            </p:cNvSpPr>
            <p:nvPr/>
          </p:nvSpPr>
          <p:spPr bwMode="auto">
            <a:xfrm>
              <a:off x="1284" y="1812"/>
              <a:ext cx="60" cy="60"/>
            </a:xfrm>
            <a:prstGeom prst="ellipse">
              <a:avLst/>
            </a:prstGeom>
            <a:solidFill>
              <a:schemeClr val="tx1"/>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77" name="Oval 53"/>
            <p:cNvSpPr>
              <a:spLocks noChangeArrowheads="1"/>
            </p:cNvSpPr>
            <p:nvPr/>
          </p:nvSpPr>
          <p:spPr bwMode="auto">
            <a:xfrm>
              <a:off x="2052" y="1944"/>
              <a:ext cx="60" cy="60"/>
            </a:xfrm>
            <a:prstGeom prst="ellipse">
              <a:avLst/>
            </a:prstGeom>
            <a:solidFill>
              <a:schemeClr val="tx1"/>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78" name="Oval 54"/>
            <p:cNvSpPr>
              <a:spLocks noChangeArrowheads="1"/>
            </p:cNvSpPr>
            <p:nvPr/>
          </p:nvSpPr>
          <p:spPr bwMode="auto">
            <a:xfrm>
              <a:off x="2364" y="1944"/>
              <a:ext cx="60" cy="60"/>
            </a:xfrm>
            <a:prstGeom prst="ellipse">
              <a:avLst/>
            </a:prstGeom>
            <a:noFill/>
            <a:ln w="38100">
              <a:solidFill>
                <a:schemeClr val="bg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79" name="Oval 55"/>
            <p:cNvSpPr>
              <a:spLocks noChangeArrowheads="1"/>
            </p:cNvSpPr>
            <p:nvPr/>
          </p:nvSpPr>
          <p:spPr bwMode="auto">
            <a:xfrm>
              <a:off x="720" y="1812"/>
              <a:ext cx="60" cy="60"/>
            </a:xfrm>
            <a:prstGeom prst="ellipse">
              <a:avLst/>
            </a:prstGeom>
            <a:noFill/>
            <a:ln w="38100">
              <a:solidFill>
                <a:schemeClr val="bg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80" name="Oval 56"/>
            <p:cNvSpPr>
              <a:spLocks noChangeArrowheads="1"/>
            </p:cNvSpPr>
            <p:nvPr/>
          </p:nvSpPr>
          <p:spPr bwMode="auto">
            <a:xfrm>
              <a:off x="2352" y="2448"/>
              <a:ext cx="60" cy="60"/>
            </a:xfrm>
            <a:prstGeom prst="ellipse">
              <a:avLst/>
            </a:prstGeom>
            <a:noFill/>
            <a:ln w="38100">
              <a:solidFill>
                <a:schemeClr val="bg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6681" name="Line 57"/>
            <p:cNvSpPr>
              <a:spLocks noChangeShapeType="1"/>
            </p:cNvSpPr>
            <p:nvPr/>
          </p:nvSpPr>
          <p:spPr bwMode="auto">
            <a:xfrm>
              <a:off x="2388" y="2088"/>
              <a:ext cx="0" cy="288"/>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2" name="Line 58"/>
            <p:cNvSpPr>
              <a:spLocks noChangeShapeType="1"/>
            </p:cNvSpPr>
            <p:nvPr/>
          </p:nvSpPr>
          <p:spPr bwMode="auto">
            <a:xfrm>
              <a:off x="1536" y="1104"/>
              <a:ext cx="432" cy="0"/>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3" name="Text Box 59"/>
            <p:cNvSpPr txBox="1">
              <a:spLocks noChangeArrowheads="1"/>
            </p:cNvSpPr>
            <p:nvPr/>
          </p:nvSpPr>
          <p:spPr bwMode="auto">
            <a:xfrm>
              <a:off x="1584" y="756"/>
              <a:ext cx="33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rPr>
                <a:t>u</a:t>
              </a:r>
              <a:r>
                <a:rPr lang="en-US" altLang="zh-CN" sz="2800" b="1" baseline="-25000">
                  <a:solidFill>
                    <a:schemeClr val="bg1"/>
                  </a:solidFill>
                </a:rPr>
                <a:t>c</a:t>
              </a:r>
              <a:endParaRPr lang="en-US" altLang="zh-CN" sz="2800" b="1" baseline="-250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p:cTn id="7" dur="500" fill="hold"/>
                                        <p:tgtEl>
                                          <p:spTgt spid="26631"/>
                                        </p:tgtEl>
                                        <p:attrNameLst>
                                          <p:attrName>ppt_w</p:attrName>
                                        </p:attrNameLst>
                                      </p:cBhvr>
                                      <p:tavLst>
                                        <p:tav tm="0">
                                          <p:val>
                                            <p:strVal val="2/3*#ppt_w"/>
                                          </p:val>
                                        </p:tav>
                                        <p:tav tm="100000">
                                          <p:val>
                                            <p:strVal val="#ppt_w"/>
                                          </p:val>
                                        </p:tav>
                                      </p:tavLst>
                                    </p:anim>
                                    <p:anim calcmode="lin" valueType="num">
                                      <p:cBhvr>
                                        <p:cTn id="8" dur="500" fill="hold"/>
                                        <p:tgtEl>
                                          <p:spTgt spid="26631"/>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26"/>
                                        </p:tgtEl>
                                        <p:attrNameLst>
                                          <p:attrName>style.visibility</p:attrName>
                                        </p:attrNameLst>
                                      </p:cBhvr>
                                      <p:to>
                                        <p:strVal val="visible"/>
                                      </p:to>
                                    </p:set>
                                    <p:anim calcmode="lin" valueType="num">
                                      <p:cBhvr additive="base">
                                        <p:cTn id="13" dur="500" fill="hold"/>
                                        <p:tgtEl>
                                          <p:spTgt spid="26626"/>
                                        </p:tgtEl>
                                        <p:attrNameLst>
                                          <p:attrName>ppt_x</p:attrName>
                                        </p:attrNameLst>
                                      </p:cBhvr>
                                      <p:tavLst>
                                        <p:tav tm="0">
                                          <p:val>
                                            <p:strVal val="0-#ppt_w/2"/>
                                          </p:val>
                                        </p:tav>
                                        <p:tav tm="100000">
                                          <p:val>
                                            <p:strVal val="#ppt_x"/>
                                          </p:val>
                                        </p:tav>
                                      </p:tavLst>
                                    </p:anim>
                                    <p:anim calcmode="lin" valueType="num">
                                      <p:cBhvr additive="base">
                                        <p:cTn id="14"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627"/>
                                        </p:tgtEl>
                                        <p:attrNameLst>
                                          <p:attrName>style.visibility</p:attrName>
                                        </p:attrNameLst>
                                      </p:cBhvr>
                                      <p:to>
                                        <p:strVal val="visible"/>
                                      </p:to>
                                    </p:set>
                                    <p:anim calcmode="lin" valueType="num">
                                      <p:cBhvr additive="base">
                                        <p:cTn id="19" dur="500" fill="hold"/>
                                        <p:tgtEl>
                                          <p:spTgt spid="26627"/>
                                        </p:tgtEl>
                                        <p:attrNameLst>
                                          <p:attrName>ppt_x</p:attrName>
                                        </p:attrNameLst>
                                      </p:cBhvr>
                                      <p:tavLst>
                                        <p:tav tm="0">
                                          <p:val>
                                            <p:strVal val="0-#ppt_w/2"/>
                                          </p:val>
                                        </p:tav>
                                        <p:tav tm="100000">
                                          <p:val>
                                            <p:strVal val="#ppt_x"/>
                                          </p:val>
                                        </p:tav>
                                      </p:tavLst>
                                    </p:anim>
                                    <p:anim calcmode="lin" valueType="num">
                                      <p:cBhvr additive="base">
                                        <p:cTn id="20"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6630"/>
                                        </p:tgtEl>
                                        <p:attrNameLst>
                                          <p:attrName>style.visibility</p:attrName>
                                        </p:attrNameLst>
                                      </p:cBhvr>
                                      <p:to>
                                        <p:strVal val="visible"/>
                                      </p:to>
                                    </p:set>
                                    <p:anim calcmode="lin" valueType="num">
                                      <p:cBhvr additive="base">
                                        <p:cTn id="25" dur="500" fill="hold"/>
                                        <p:tgtEl>
                                          <p:spTgt spid="26630"/>
                                        </p:tgtEl>
                                        <p:attrNameLst>
                                          <p:attrName>ppt_x</p:attrName>
                                        </p:attrNameLst>
                                      </p:cBhvr>
                                      <p:tavLst>
                                        <p:tav tm="0">
                                          <p:val>
                                            <p:strVal val="0-#ppt_w/2"/>
                                          </p:val>
                                        </p:tav>
                                        <p:tav tm="100000">
                                          <p:val>
                                            <p:strVal val="#ppt_x"/>
                                          </p:val>
                                        </p:tav>
                                      </p:tavLst>
                                    </p:anim>
                                    <p:anim calcmode="lin" valueType="num">
                                      <p:cBhvr additive="base">
                                        <p:cTn id="26" dur="500" fill="hold"/>
                                        <p:tgtEl>
                                          <p:spTgt spid="266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4811715" y="963431"/>
            <a:ext cx="4219074" cy="4017373"/>
          </a:xfrm>
          <a:prstGeom prst="rect">
            <a:avLst/>
          </a:prstGeom>
          <a:solidFill>
            <a:srgbClr val="7030A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50" name="Text Box 2"/>
          <p:cNvSpPr txBox="1">
            <a:spLocks noChangeArrowheads="1"/>
          </p:cNvSpPr>
          <p:nvPr/>
        </p:nvSpPr>
        <p:spPr bwMode="auto">
          <a:xfrm>
            <a:off x="269875" y="300038"/>
            <a:ext cx="84439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66675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反相积分器：</a:t>
            </a:r>
            <a:r>
              <a:rPr lang="zh-CN" altLang="en-US" sz="2800" b="1" dirty="0">
                <a:latin typeface="华文楷体" panose="02010600040101010101" pitchFamily="2" charset="-122"/>
                <a:ea typeface="华文楷体" panose="02010600040101010101" pitchFamily="2" charset="-122"/>
              </a:rPr>
              <a:t>如果</a:t>
            </a:r>
            <a:r>
              <a:rPr lang="en-US" altLang="zh-CN" sz="2800" b="1" dirty="0">
                <a:latin typeface="华文楷体" panose="02010600040101010101" pitchFamily="2" charset="-122"/>
                <a:ea typeface="华文楷体" panose="02010600040101010101" pitchFamily="2" charset="-122"/>
              </a:rPr>
              <a:t>u </a:t>
            </a:r>
            <a:r>
              <a:rPr lang="en-US" altLang="zh-CN" sz="2800" b="1" baseline="-25000" dirty="0" err="1">
                <a:latin typeface="华文楷体" panose="02010600040101010101" pitchFamily="2" charset="-122"/>
                <a:ea typeface="华文楷体" panose="02010600040101010101" pitchFamily="2" charset="-122"/>
              </a:rPr>
              <a:t>i</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直流电压</a:t>
            </a:r>
            <a:r>
              <a:rPr lang="en-US" altLang="zh-CN" sz="2800" b="1" dirty="0">
                <a:latin typeface="华文楷体" panose="02010600040101010101" pitchFamily="2" charset="-122"/>
                <a:ea typeface="华文楷体" panose="02010600040101010101" pitchFamily="2" charset="-122"/>
              </a:rPr>
              <a:t>U,</a:t>
            </a:r>
            <a:r>
              <a:rPr lang="zh-CN" altLang="en-US" sz="2800" b="1" dirty="0">
                <a:latin typeface="华文楷体" panose="02010600040101010101" pitchFamily="2" charset="-122"/>
                <a:ea typeface="华文楷体" panose="02010600040101010101" pitchFamily="2" charset="-122"/>
              </a:rPr>
              <a:t>输出将反相积分，经过一定的时间后输出饱和。</a:t>
            </a:r>
            <a:endParaRPr lang="zh-CN" altLang="en-US" sz="2800" b="1" dirty="0">
              <a:latin typeface="华文楷体" panose="02010600040101010101" pitchFamily="2" charset="-122"/>
              <a:ea typeface="华文楷体" panose="02010600040101010101" pitchFamily="2" charset="-122"/>
            </a:endParaRPr>
          </a:p>
        </p:txBody>
      </p:sp>
      <p:graphicFrame>
        <p:nvGraphicFramePr>
          <p:cNvPr id="27651" name="Object 3"/>
          <p:cNvGraphicFramePr>
            <a:graphicFrameLocks noChangeAspect="1"/>
          </p:cNvGraphicFramePr>
          <p:nvPr/>
        </p:nvGraphicFramePr>
        <p:xfrm>
          <a:off x="1365250" y="2863850"/>
          <a:ext cx="2782888" cy="1008063"/>
        </p:xfrm>
        <a:graphic>
          <a:graphicData uri="http://schemas.openxmlformats.org/presentationml/2006/ole">
            <mc:AlternateContent xmlns:mc="http://schemas.openxmlformats.org/markup-compatibility/2006">
              <mc:Choice xmlns:v="urn:schemas-microsoft-com:vml" Requires="v">
                <p:oleObj spid="_x0000_s45057" name="公式" r:id="rId1" imgW="1485900" imgH="546100" progId="Equation.3">
                  <p:embed/>
                </p:oleObj>
              </mc:Choice>
              <mc:Fallback>
                <p:oleObj name="公式" r:id="rId1" imgW="1485900" imgH="546100" progId="Equation.3">
                  <p:embed/>
                  <p:pic>
                    <p:nvPicPr>
                      <p:cNvPr id="0" name="图片 45056"/>
                      <p:cNvPicPr>
                        <a:picLocks noChangeAspect="1"/>
                      </p:cNvPicPr>
                      <p:nvPr/>
                    </p:nvPicPr>
                    <p:blipFill>
                      <a:blip r:embed="rId2"/>
                      <a:stretch>
                        <a:fillRect/>
                      </a:stretch>
                    </p:blipFill>
                    <p:spPr>
                      <a:xfrm>
                        <a:off x="1365250" y="2863850"/>
                        <a:ext cx="2782888" cy="1008063"/>
                      </a:xfrm>
                      <a:prstGeom prst="rect">
                        <a:avLst/>
                      </a:prstGeom>
                      <a:solidFill>
                        <a:srgbClr val="7030A0"/>
                      </a:solidFill>
                      <a:ln w="9525">
                        <a:noFill/>
                      </a:ln>
                    </p:spPr>
                  </p:pic>
                </p:oleObj>
              </mc:Fallback>
            </mc:AlternateContent>
          </a:graphicData>
        </a:graphic>
      </p:graphicFrame>
      <p:grpSp>
        <p:nvGrpSpPr>
          <p:cNvPr id="27652" name="Group 4"/>
          <p:cNvGrpSpPr/>
          <p:nvPr/>
        </p:nvGrpSpPr>
        <p:grpSpPr bwMode="auto">
          <a:xfrm>
            <a:off x="5162550" y="836613"/>
            <a:ext cx="3467100" cy="1905000"/>
            <a:chOff x="3324" y="1379"/>
            <a:chExt cx="2184" cy="1200"/>
          </a:xfrm>
          <a:noFill/>
        </p:grpSpPr>
        <p:grpSp>
          <p:nvGrpSpPr>
            <p:cNvPr id="27653" name="Group 5"/>
            <p:cNvGrpSpPr/>
            <p:nvPr/>
          </p:nvGrpSpPr>
          <p:grpSpPr bwMode="auto">
            <a:xfrm>
              <a:off x="3396" y="1379"/>
              <a:ext cx="2112" cy="1200"/>
              <a:chOff x="3154" y="1766"/>
              <a:chExt cx="2112" cy="1200"/>
            </a:xfrm>
            <a:grpFill/>
          </p:grpSpPr>
          <p:sp>
            <p:nvSpPr>
              <p:cNvPr id="27654" name="Text Box 6"/>
              <p:cNvSpPr txBox="1">
                <a:spLocks noChangeArrowheads="1"/>
              </p:cNvSpPr>
              <p:nvPr/>
            </p:nvSpPr>
            <p:spPr bwMode="auto">
              <a:xfrm>
                <a:off x="5026" y="2438"/>
                <a:ext cx="240" cy="327"/>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ea typeface="楷体_GB2312" pitchFamily="49" charset="-122"/>
                  </a:rPr>
                  <a:t>t</a:t>
                </a:r>
                <a:endParaRPr lang="en-US" altLang="zh-CN" sz="2800" b="1">
                  <a:solidFill>
                    <a:schemeClr val="bg1"/>
                  </a:solidFill>
                  <a:ea typeface="楷体_GB2312" pitchFamily="49" charset="-122"/>
                </a:endParaRPr>
              </a:p>
            </p:txBody>
          </p:sp>
          <p:grpSp>
            <p:nvGrpSpPr>
              <p:cNvPr id="27655" name="Group 7"/>
              <p:cNvGrpSpPr/>
              <p:nvPr/>
            </p:nvGrpSpPr>
            <p:grpSpPr bwMode="auto">
              <a:xfrm>
                <a:off x="3298" y="1958"/>
                <a:ext cx="1728" cy="1008"/>
                <a:chOff x="3298" y="1958"/>
                <a:chExt cx="1728" cy="1008"/>
              </a:xfrm>
              <a:grpFill/>
            </p:grpSpPr>
            <p:sp>
              <p:nvSpPr>
                <p:cNvPr id="27656" name="Line 8"/>
                <p:cNvSpPr>
                  <a:spLocks noChangeShapeType="1"/>
                </p:cNvSpPr>
                <p:nvPr/>
              </p:nvSpPr>
              <p:spPr bwMode="auto">
                <a:xfrm>
                  <a:off x="3442" y="2102"/>
                  <a:ext cx="0" cy="864"/>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57" name="Line 9"/>
                <p:cNvSpPr>
                  <a:spLocks noChangeShapeType="1"/>
                </p:cNvSpPr>
                <p:nvPr/>
              </p:nvSpPr>
              <p:spPr bwMode="auto">
                <a:xfrm>
                  <a:off x="3298" y="2582"/>
                  <a:ext cx="1584" cy="0"/>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58" name="Line 10"/>
                <p:cNvSpPr>
                  <a:spLocks noChangeShapeType="1"/>
                </p:cNvSpPr>
                <p:nvPr/>
              </p:nvSpPr>
              <p:spPr bwMode="auto">
                <a:xfrm>
                  <a:off x="4834" y="2582"/>
                  <a:ext cx="192" cy="0"/>
                </a:xfrm>
                <a:prstGeom prst="line">
                  <a:avLst/>
                </a:prstGeom>
                <a:grp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59" name="Line 11"/>
                <p:cNvSpPr>
                  <a:spLocks noChangeShapeType="1"/>
                </p:cNvSpPr>
                <p:nvPr/>
              </p:nvSpPr>
              <p:spPr bwMode="auto">
                <a:xfrm flipV="1">
                  <a:off x="3442" y="1958"/>
                  <a:ext cx="0" cy="144"/>
                </a:xfrm>
                <a:prstGeom prst="line">
                  <a:avLst/>
                </a:prstGeom>
                <a:grp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7660" name="Text Box 12"/>
              <p:cNvSpPr txBox="1">
                <a:spLocks noChangeArrowheads="1"/>
              </p:cNvSpPr>
              <p:nvPr/>
            </p:nvSpPr>
            <p:spPr bwMode="auto">
              <a:xfrm>
                <a:off x="3154" y="1766"/>
                <a:ext cx="370" cy="327"/>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ea typeface="楷体_GB2312" pitchFamily="49" charset="-122"/>
                  </a:rPr>
                  <a:t>u</a:t>
                </a:r>
                <a:r>
                  <a:rPr lang="en-US" altLang="zh-CN" sz="2800" b="1" baseline="-25000">
                    <a:solidFill>
                      <a:schemeClr val="bg1"/>
                    </a:solidFill>
                    <a:ea typeface="楷体_GB2312" pitchFamily="49" charset="-122"/>
                  </a:rPr>
                  <a:t>i</a:t>
                </a:r>
                <a:endParaRPr lang="en-US" altLang="zh-CN" sz="2800" b="1">
                  <a:solidFill>
                    <a:schemeClr val="bg1"/>
                  </a:solidFill>
                  <a:ea typeface="楷体_GB2312" pitchFamily="49" charset="-122"/>
                </a:endParaRPr>
              </a:p>
            </p:txBody>
          </p:sp>
          <p:sp>
            <p:nvSpPr>
              <p:cNvPr id="27661" name="Text Box 13"/>
              <p:cNvSpPr txBox="1">
                <a:spLocks noChangeArrowheads="1"/>
              </p:cNvSpPr>
              <p:nvPr/>
            </p:nvSpPr>
            <p:spPr bwMode="auto">
              <a:xfrm>
                <a:off x="3250" y="2562"/>
                <a:ext cx="240" cy="288"/>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ea typeface="楷体_GB2312" pitchFamily="49" charset="-122"/>
                  </a:rPr>
                  <a:t>0</a:t>
                </a:r>
                <a:endParaRPr lang="en-US" altLang="zh-CN" b="1">
                  <a:solidFill>
                    <a:schemeClr val="bg1"/>
                  </a:solidFill>
                  <a:ea typeface="楷体_GB2312" pitchFamily="49" charset="-122"/>
                </a:endParaRPr>
              </a:p>
            </p:txBody>
          </p:sp>
        </p:grpSp>
        <p:grpSp>
          <p:nvGrpSpPr>
            <p:cNvPr id="27662" name="Group 14"/>
            <p:cNvGrpSpPr/>
            <p:nvPr/>
          </p:nvGrpSpPr>
          <p:grpSpPr bwMode="auto">
            <a:xfrm>
              <a:off x="3678" y="1822"/>
              <a:ext cx="1200" cy="370"/>
              <a:chOff x="1854" y="1882"/>
              <a:chExt cx="1200" cy="370"/>
            </a:xfrm>
            <a:grpFill/>
          </p:grpSpPr>
          <p:sp>
            <p:nvSpPr>
              <p:cNvPr id="27663" name="Line 15"/>
              <p:cNvSpPr>
                <a:spLocks noChangeShapeType="1"/>
              </p:cNvSpPr>
              <p:nvPr/>
            </p:nvSpPr>
            <p:spPr bwMode="auto">
              <a:xfrm>
                <a:off x="1854" y="1882"/>
                <a:ext cx="1200" cy="0"/>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64" name="Line 16"/>
              <p:cNvSpPr>
                <a:spLocks noChangeShapeType="1"/>
              </p:cNvSpPr>
              <p:nvPr/>
            </p:nvSpPr>
            <p:spPr bwMode="auto">
              <a:xfrm flipH="1">
                <a:off x="1860" y="1882"/>
                <a:ext cx="3" cy="370"/>
              </a:xfrm>
              <a:prstGeom prst="line">
                <a:avLst/>
              </a:prstGeom>
              <a:grp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7665" name="Text Box 17"/>
            <p:cNvSpPr txBox="1">
              <a:spLocks noChangeArrowheads="1"/>
            </p:cNvSpPr>
            <p:nvPr/>
          </p:nvSpPr>
          <p:spPr bwMode="auto">
            <a:xfrm>
              <a:off x="3324" y="1630"/>
              <a:ext cx="552"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U</a:t>
              </a:r>
              <a:endParaRPr lang="en-US" altLang="zh-CN" sz="3200" b="1">
                <a:solidFill>
                  <a:schemeClr val="bg1"/>
                </a:solidFill>
                <a:ea typeface="楷体_GB2312" pitchFamily="49" charset="-122"/>
              </a:endParaRPr>
            </a:p>
          </p:txBody>
        </p:sp>
      </p:grpSp>
      <p:graphicFrame>
        <p:nvGraphicFramePr>
          <p:cNvPr id="27666" name="Object 18"/>
          <p:cNvGraphicFramePr>
            <a:graphicFrameLocks noChangeAspect="1"/>
          </p:cNvGraphicFramePr>
          <p:nvPr/>
        </p:nvGraphicFramePr>
        <p:xfrm>
          <a:off x="1217613" y="4756149"/>
          <a:ext cx="3078162" cy="1008063"/>
        </p:xfrm>
        <a:graphic>
          <a:graphicData uri="http://schemas.openxmlformats.org/presentationml/2006/ole">
            <mc:AlternateContent xmlns:mc="http://schemas.openxmlformats.org/markup-compatibility/2006">
              <mc:Choice xmlns:v="urn:schemas-microsoft-com:vml" Requires="v">
                <p:oleObj spid="_x0000_s45058" name="公式" r:id="rId3" imgW="1638300" imgH="546100" progId="Equation.3">
                  <p:embed/>
                </p:oleObj>
              </mc:Choice>
              <mc:Fallback>
                <p:oleObj name="公式" r:id="rId3" imgW="1638300" imgH="546100" progId="Equation.3">
                  <p:embed/>
                  <p:pic>
                    <p:nvPicPr>
                      <p:cNvPr id="0" name="图片 45057"/>
                      <p:cNvPicPr>
                        <a:picLocks noChangeAspect="1"/>
                      </p:cNvPicPr>
                      <p:nvPr/>
                    </p:nvPicPr>
                    <p:blipFill>
                      <a:blip r:embed="rId4"/>
                      <a:stretch>
                        <a:fillRect/>
                      </a:stretch>
                    </p:blipFill>
                    <p:spPr>
                      <a:xfrm>
                        <a:off x="1217613" y="4756149"/>
                        <a:ext cx="3078162" cy="1008063"/>
                      </a:xfrm>
                      <a:prstGeom prst="rect">
                        <a:avLst/>
                      </a:prstGeom>
                      <a:solidFill>
                        <a:srgbClr val="7030A0"/>
                      </a:solidFill>
                      <a:ln w="9525">
                        <a:noFill/>
                      </a:ln>
                    </p:spPr>
                  </p:pic>
                </p:oleObj>
              </mc:Fallback>
            </mc:AlternateContent>
          </a:graphicData>
        </a:graphic>
      </p:graphicFrame>
      <p:graphicFrame>
        <p:nvGraphicFramePr>
          <p:cNvPr id="27667" name="Object 19"/>
          <p:cNvGraphicFramePr>
            <a:graphicFrameLocks noChangeAspect="1"/>
          </p:cNvGraphicFramePr>
          <p:nvPr/>
        </p:nvGraphicFramePr>
        <p:xfrm>
          <a:off x="1079500" y="5804694"/>
          <a:ext cx="2214563" cy="1008062"/>
        </p:xfrm>
        <a:graphic>
          <a:graphicData uri="http://schemas.openxmlformats.org/presentationml/2006/ole">
            <mc:AlternateContent xmlns:mc="http://schemas.openxmlformats.org/markup-compatibility/2006">
              <mc:Choice xmlns:v="urn:schemas-microsoft-com:vml" Requires="v">
                <p:oleObj spid="_x0000_s45059" name="公式" r:id="rId5" imgW="1181100" imgH="546100" progId="Equation.3">
                  <p:embed/>
                </p:oleObj>
              </mc:Choice>
              <mc:Fallback>
                <p:oleObj name="公式" r:id="rId5" imgW="1181100" imgH="546100" progId="Equation.3">
                  <p:embed/>
                  <p:pic>
                    <p:nvPicPr>
                      <p:cNvPr id="0" name="图片 45058"/>
                      <p:cNvPicPr>
                        <a:picLocks noChangeAspect="1"/>
                      </p:cNvPicPr>
                      <p:nvPr/>
                    </p:nvPicPr>
                    <p:blipFill>
                      <a:blip r:embed="rId6"/>
                      <a:stretch>
                        <a:fillRect/>
                      </a:stretch>
                    </p:blipFill>
                    <p:spPr>
                      <a:xfrm>
                        <a:off x="1079500" y="5804694"/>
                        <a:ext cx="2214563" cy="1008062"/>
                      </a:xfrm>
                      <a:prstGeom prst="rect">
                        <a:avLst/>
                      </a:prstGeom>
                      <a:solidFill>
                        <a:srgbClr val="7030A0"/>
                      </a:solidFill>
                      <a:ln w="9525">
                        <a:noFill/>
                      </a:ln>
                    </p:spPr>
                  </p:pic>
                </p:oleObj>
              </mc:Fallback>
            </mc:AlternateContent>
          </a:graphicData>
        </a:graphic>
      </p:graphicFrame>
      <p:sp>
        <p:nvSpPr>
          <p:cNvPr id="27668" name="Line 20"/>
          <p:cNvSpPr>
            <a:spLocks noChangeShapeType="1"/>
          </p:cNvSpPr>
          <p:nvPr/>
        </p:nvSpPr>
        <p:spPr bwMode="auto">
          <a:xfrm flipV="1">
            <a:off x="6743700" y="2800350"/>
            <a:ext cx="0" cy="1676400"/>
          </a:xfrm>
          <a:prstGeom prst="line">
            <a:avLst/>
          </a:prstGeom>
          <a:noFill/>
          <a:ln w="38100">
            <a:solidFill>
              <a:srgbClr val="00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27669" name="Group 21"/>
          <p:cNvGrpSpPr/>
          <p:nvPr/>
        </p:nvGrpSpPr>
        <p:grpSpPr bwMode="auto">
          <a:xfrm>
            <a:off x="5295900" y="2486025"/>
            <a:ext cx="3352800" cy="1905000"/>
            <a:chOff x="3154" y="1766"/>
            <a:chExt cx="2112" cy="1200"/>
          </a:xfrm>
        </p:grpSpPr>
        <p:sp>
          <p:nvSpPr>
            <p:cNvPr id="27670" name="Text Box 22"/>
            <p:cNvSpPr txBox="1">
              <a:spLocks noChangeArrowheads="1"/>
            </p:cNvSpPr>
            <p:nvPr/>
          </p:nvSpPr>
          <p:spPr bwMode="auto">
            <a:xfrm>
              <a:off x="5026" y="243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ea typeface="楷体_GB2312" pitchFamily="49" charset="-122"/>
                </a:rPr>
                <a:t>t</a:t>
              </a:r>
              <a:endParaRPr lang="en-US" altLang="zh-CN" sz="2800" b="1">
                <a:solidFill>
                  <a:schemeClr val="bg1"/>
                </a:solidFill>
                <a:ea typeface="楷体_GB2312" pitchFamily="49" charset="-122"/>
              </a:endParaRPr>
            </a:p>
          </p:txBody>
        </p:sp>
        <p:grpSp>
          <p:nvGrpSpPr>
            <p:cNvPr id="27671" name="Group 23"/>
            <p:cNvGrpSpPr/>
            <p:nvPr/>
          </p:nvGrpSpPr>
          <p:grpSpPr bwMode="auto">
            <a:xfrm>
              <a:off x="3298" y="1958"/>
              <a:ext cx="1728" cy="1008"/>
              <a:chOff x="3298" y="1958"/>
              <a:chExt cx="1728" cy="1008"/>
            </a:xfrm>
          </p:grpSpPr>
          <p:sp>
            <p:nvSpPr>
              <p:cNvPr id="27672" name="Line 24"/>
              <p:cNvSpPr>
                <a:spLocks noChangeShapeType="1"/>
              </p:cNvSpPr>
              <p:nvPr/>
            </p:nvSpPr>
            <p:spPr bwMode="auto">
              <a:xfrm>
                <a:off x="3442" y="2102"/>
                <a:ext cx="0" cy="864"/>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73" name="Line 25"/>
              <p:cNvSpPr>
                <a:spLocks noChangeShapeType="1"/>
              </p:cNvSpPr>
              <p:nvPr/>
            </p:nvSpPr>
            <p:spPr bwMode="auto">
              <a:xfrm>
                <a:off x="3298" y="2582"/>
                <a:ext cx="1584"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74" name="Line 26"/>
              <p:cNvSpPr>
                <a:spLocks noChangeShapeType="1"/>
              </p:cNvSpPr>
              <p:nvPr/>
            </p:nvSpPr>
            <p:spPr bwMode="auto">
              <a:xfrm>
                <a:off x="4834" y="2582"/>
                <a:ext cx="192" cy="0"/>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75" name="Line 27"/>
              <p:cNvSpPr>
                <a:spLocks noChangeShapeType="1"/>
              </p:cNvSpPr>
              <p:nvPr/>
            </p:nvSpPr>
            <p:spPr bwMode="auto">
              <a:xfrm flipV="1">
                <a:off x="3442" y="1958"/>
                <a:ext cx="0" cy="144"/>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7676" name="Text Box 28"/>
            <p:cNvSpPr txBox="1">
              <a:spLocks noChangeArrowheads="1"/>
            </p:cNvSpPr>
            <p:nvPr/>
          </p:nvSpPr>
          <p:spPr bwMode="auto">
            <a:xfrm>
              <a:off x="3154" y="1766"/>
              <a:ext cx="3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chemeClr val="bg1"/>
                  </a:solidFill>
                  <a:ea typeface="楷体_GB2312" pitchFamily="49" charset="-122"/>
                </a:rPr>
                <a:t>u</a:t>
              </a:r>
              <a:r>
                <a:rPr lang="en-US" altLang="zh-CN" sz="2800" b="1" baseline="-25000">
                  <a:solidFill>
                    <a:schemeClr val="bg1"/>
                  </a:solidFill>
                  <a:ea typeface="楷体_GB2312" pitchFamily="49" charset="-122"/>
                </a:rPr>
                <a:t>o</a:t>
              </a:r>
              <a:endParaRPr lang="en-US" altLang="zh-CN" sz="2800" b="1">
                <a:solidFill>
                  <a:schemeClr val="bg1"/>
                </a:solidFill>
                <a:ea typeface="楷体_GB2312" pitchFamily="49" charset="-122"/>
              </a:endParaRPr>
            </a:p>
          </p:txBody>
        </p:sp>
        <p:sp>
          <p:nvSpPr>
            <p:cNvPr id="27677" name="Text Box 29"/>
            <p:cNvSpPr txBox="1">
              <a:spLocks noChangeArrowheads="1"/>
            </p:cNvSpPr>
            <p:nvPr/>
          </p:nvSpPr>
          <p:spPr bwMode="auto">
            <a:xfrm>
              <a:off x="3250" y="256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ea typeface="楷体_GB2312" pitchFamily="49" charset="-122"/>
                </a:rPr>
                <a:t>0</a:t>
              </a:r>
              <a:endParaRPr lang="en-US" altLang="zh-CN" b="1">
                <a:solidFill>
                  <a:schemeClr val="bg1"/>
                </a:solidFill>
                <a:ea typeface="楷体_GB2312" pitchFamily="49" charset="-122"/>
              </a:endParaRPr>
            </a:p>
          </p:txBody>
        </p:sp>
      </p:grpSp>
      <p:sp>
        <p:nvSpPr>
          <p:cNvPr id="27678" name="Line 30"/>
          <p:cNvSpPr>
            <a:spLocks noChangeShapeType="1"/>
          </p:cNvSpPr>
          <p:nvPr/>
        </p:nvSpPr>
        <p:spPr bwMode="auto">
          <a:xfrm>
            <a:off x="5743575" y="3800475"/>
            <a:ext cx="942975" cy="51435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79" name="Line 31"/>
          <p:cNvSpPr>
            <a:spLocks noChangeShapeType="1"/>
          </p:cNvSpPr>
          <p:nvPr/>
        </p:nvSpPr>
        <p:spPr bwMode="auto">
          <a:xfrm>
            <a:off x="6686550" y="4324350"/>
            <a:ext cx="1371600"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7680" name="Group 32"/>
          <p:cNvGrpSpPr/>
          <p:nvPr/>
        </p:nvGrpSpPr>
        <p:grpSpPr bwMode="auto">
          <a:xfrm>
            <a:off x="5219700" y="4324350"/>
            <a:ext cx="1485900" cy="579438"/>
            <a:chOff x="3372" y="3708"/>
            <a:chExt cx="936" cy="365"/>
          </a:xfrm>
        </p:grpSpPr>
        <p:sp>
          <p:nvSpPr>
            <p:cNvPr id="27681" name="Line 33"/>
            <p:cNvSpPr>
              <a:spLocks noChangeShapeType="1"/>
            </p:cNvSpPr>
            <p:nvPr/>
          </p:nvSpPr>
          <p:spPr bwMode="auto">
            <a:xfrm flipH="1">
              <a:off x="3408" y="3708"/>
              <a:ext cx="900" cy="0"/>
            </a:xfrm>
            <a:prstGeom prst="line">
              <a:avLst/>
            </a:prstGeom>
            <a:noFill/>
            <a:ln w="38100">
              <a:solidFill>
                <a:srgbClr val="00FF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82" name="Text Box 34"/>
            <p:cNvSpPr txBox="1">
              <a:spLocks noChangeArrowheads="1"/>
            </p:cNvSpPr>
            <p:nvPr/>
          </p:nvSpPr>
          <p:spPr bwMode="auto">
            <a:xfrm>
              <a:off x="3372" y="3708"/>
              <a:ext cx="7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-U</a:t>
              </a:r>
              <a:r>
                <a:rPr lang="en-US" altLang="zh-CN" sz="3200" b="1" baseline="-25000">
                  <a:solidFill>
                    <a:schemeClr val="bg1"/>
                  </a:solidFill>
                  <a:ea typeface="楷体_GB2312" pitchFamily="49" charset="-122"/>
                </a:rPr>
                <a:t>om</a:t>
              </a:r>
              <a:endParaRPr lang="en-US" altLang="zh-CN" sz="3200" b="1">
                <a:solidFill>
                  <a:schemeClr val="bg1"/>
                </a:solidFill>
                <a:ea typeface="楷体_GB2312" pitchFamily="49" charset="-122"/>
              </a:endParaRPr>
            </a:p>
          </p:txBody>
        </p:sp>
      </p:grpSp>
      <p:grpSp>
        <p:nvGrpSpPr>
          <p:cNvPr id="27683" name="Group 35"/>
          <p:cNvGrpSpPr/>
          <p:nvPr/>
        </p:nvGrpSpPr>
        <p:grpSpPr bwMode="auto">
          <a:xfrm>
            <a:off x="5724525" y="2708275"/>
            <a:ext cx="990600" cy="590550"/>
            <a:chOff x="3684" y="2760"/>
            <a:chExt cx="624" cy="372"/>
          </a:xfrm>
        </p:grpSpPr>
        <p:sp>
          <p:nvSpPr>
            <p:cNvPr id="27684" name="Line 36"/>
            <p:cNvSpPr>
              <a:spLocks noChangeShapeType="1"/>
            </p:cNvSpPr>
            <p:nvPr/>
          </p:nvSpPr>
          <p:spPr bwMode="auto">
            <a:xfrm>
              <a:off x="3684" y="3132"/>
              <a:ext cx="624" cy="0"/>
            </a:xfrm>
            <a:prstGeom prst="line">
              <a:avLst/>
            </a:prstGeom>
            <a:noFill/>
            <a:ln w="38100">
              <a:solidFill>
                <a:schemeClr val="bg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685" name="Text Box 37"/>
            <p:cNvSpPr txBox="1">
              <a:spLocks noChangeArrowheads="1"/>
            </p:cNvSpPr>
            <p:nvPr/>
          </p:nvSpPr>
          <p:spPr bwMode="auto">
            <a:xfrm>
              <a:off x="3768" y="2760"/>
              <a:ext cx="5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bg1"/>
                  </a:solidFill>
                  <a:ea typeface="楷体_GB2312" pitchFamily="49" charset="-122"/>
                </a:rPr>
                <a:t>T</a:t>
              </a:r>
              <a:r>
                <a:rPr lang="en-US" altLang="zh-CN" sz="3200" b="1" baseline="-25000">
                  <a:solidFill>
                    <a:schemeClr val="bg1"/>
                  </a:solidFill>
                  <a:ea typeface="楷体_GB2312" pitchFamily="49" charset="-122"/>
                </a:rPr>
                <a:t>M</a:t>
              </a:r>
              <a:endParaRPr lang="en-US" altLang="zh-CN" sz="3200" b="1">
                <a:solidFill>
                  <a:schemeClr val="bg1"/>
                </a:solidFill>
                <a:ea typeface="楷体_GB2312" pitchFamily="49" charset="-122"/>
              </a:endParaRPr>
            </a:p>
          </p:txBody>
        </p:sp>
      </p:grpSp>
      <p:sp>
        <p:nvSpPr>
          <p:cNvPr id="27686" name="AutoShape 38"/>
          <p:cNvSpPr>
            <a:spLocks noChangeArrowheads="1"/>
          </p:cNvSpPr>
          <p:nvPr/>
        </p:nvSpPr>
        <p:spPr bwMode="auto">
          <a:xfrm>
            <a:off x="6665357" y="2228414"/>
            <a:ext cx="1879124" cy="646986"/>
          </a:xfrm>
          <a:prstGeom prst="wedgeRoundRectCallout">
            <a:avLst>
              <a:gd name="adj1" fmla="val -69630"/>
              <a:gd name="adj2" fmla="val 55380"/>
              <a:gd name="adj3" fmla="val 16667"/>
            </a:avLst>
          </a:prstGeom>
          <a:noFill/>
          <a:ln w="28575">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zh-CN" altLang="en-US" sz="3200" b="1" dirty="0">
                <a:latin typeface="华文楷体" panose="02010600040101010101" pitchFamily="2" charset="-122"/>
                <a:ea typeface="华文楷体" panose="02010600040101010101" pitchFamily="2" charset="-122"/>
              </a:rPr>
              <a:t>积分时限</a:t>
            </a:r>
            <a:endParaRPr lang="zh-CN" altLang="en-US" sz="3200" b="1" dirty="0">
              <a:latin typeface="华文楷体" panose="02010600040101010101" pitchFamily="2" charset="-122"/>
              <a:ea typeface="华文楷体" panose="02010600040101010101" pitchFamily="2" charset="-122"/>
            </a:endParaRPr>
          </a:p>
        </p:txBody>
      </p:sp>
      <p:graphicFrame>
        <p:nvGraphicFramePr>
          <p:cNvPr id="27687" name="Object 39"/>
          <p:cNvGraphicFramePr>
            <a:graphicFrameLocks noChangeAspect="1"/>
          </p:cNvGraphicFramePr>
          <p:nvPr/>
        </p:nvGraphicFramePr>
        <p:xfrm>
          <a:off x="1217613" y="1555750"/>
          <a:ext cx="2655887" cy="1008063"/>
        </p:xfrm>
        <a:graphic>
          <a:graphicData uri="http://schemas.openxmlformats.org/presentationml/2006/ole">
            <mc:AlternateContent xmlns:mc="http://schemas.openxmlformats.org/markup-compatibility/2006">
              <mc:Choice xmlns:v="urn:schemas-microsoft-com:vml" Requires="v">
                <p:oleObj spid="_x0000_s45060" name="公式" r:id="rId7" imgW="25603200" imgH="9753600" progId="Equation.3">
                  <p:embed/>
                </p:oleObj>
              </mc:Choice>
              <mc:Fallback>
                <p:oleObj name="公式" r:id="rId7" imgW="25603200" imgH="9753600" progId="Equation.3">
                  <p:embed/>
                  <p:pic>
                    <p:nvPicPr>
                      <p:cNvPr id="0" name="图片 45059"/>
                      <p:cNvPicPr>
                        <a:picLocks noChangeAspect="1"/>
                      </p:cNvPicPr>
                      <p:nvPr/>
                    </p:nvPicPr>
                    <p:blipFill>
                      <a:blip r:embed="rId8"/>
                      <a:stretch>
                        <a:fillRect/>
                      </a:stretch>
                    </p:blipFill>
                    <p:spPr>
                      <a:xfrm>
                        <a:off x="1217613" y="1555750"/>
                        <a:ext cx="2655887" cy="1008063"/>
                      </a:xfrm>
                      <a:prstGeom prst="rect">
                        <a:avLst/>
                      </a:prstGeom>
                      <a:solidFill>
                        <a:srgbClr val="7030A0"/>
                      </a:solidFill>
                      <a:ln w="9525" cap="flat" cmpd="sng">
                        <a:solidFill>
                          <a:srgbClr val="FF3300"/>
                        </a:solidFill>
                        <a:prstDash val="solid"/>
                        <a:miter/>
                        <a:headEnd type="none" w="med" len="med"/>
                        <a:tailEnd type="none" w="med" len="med"/>
                      </a:ln>
                    </p:spPr>
                  </p:pic>
                </p:oleObj>
              </mc:Fallback>
            </mc:AlternateContent>
          </a:graphicData>
        </a:graphic>
      </p:graphicFrame>
      <p:grpSp>
        <p:nvGrpSpPr>
          <p:cNvPr id="27688" name="Group 40"/>
          <p:cNvGrpSpPr/>
          <p:nvPr/>
        </p:nvGrpSpPr>
        <p:grpSpPr bwMode="auto">
          <a:xfrm>
            <a:off x="1866900" y="3867149"/>
            <a:ext cx="1828800" cy="976313"/>
            <a:chOff x="1176" y="2436"/>
            <a:chExt cx="1152" cy="615"/>
          </a:xfrm>
        </p:grpSpPr>
        <p:sp>
          <p:nvSpPr>
            <p:cNvPr id="27689" name="Text Box 41"/>
            <p:cNvSpPr txBox="1">
              <a:spLocks noChangeArrowheads="1"/>
            </p:cNvSpPr>
            <p:nvPr/>
          </p:nvSpPr>
          <p:spPr bwMode="auto">
            <a:xfrm>
              <a:off x="1176" y="2544"/>
              <a:ext cx="115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a:t>
              </a:r>
              <a:r>
                <a:rPr lang="en-US" altLang="zh-CN" sz="2800" b="1" dirty="0">
                  <a:solidFill>
                    <a:schemeClr val="bg1"/>
                  </a:solidFill>
                </a:rPr>
                <a:t> </a:t>
              </a:r>
              <a:r>
                <a:rPr lang="en-US" altLang="zh-CN" sz="2800" b="1" dirty="0"/>
                <a:t>–</a:t>
              </a:r>
              <a:r>
                <a:rPr lang="en-US" altLang="zh-CN" sz="2800" b="1" dirty="0">
                  <a:solidFill>
                    <a:schemeClr val="bg1"/>
                  </a:solidFill>
                </a:rPr>
                <a:t>         </a:t>
              </a:r>
              <a:r>
                <a:rPr lang="en-US" altLang="zh-CN" sz="2800" b="1" dirty="0"/>
                <a:t>t </a:t>
              </a:r>
              <a:endParaRPr lang="en-US" altLang="zh-CN" sz="2800" b="1" dirty="0"/>
            </a:p>
          </p:txBody>
        </p:sp>
        <p:sp>
          <p:nvSpPr>
            <p:cNvPr id="27690" name="Line 42"/>
            <p:cNvSpPr>
              <a:spLocks noChangeShapeType="1"/>
            </p:cNvSpPr>
            <p:nvPr/>
          </p:nvSpPr>
          <p:spPr bwMode="auto">
            <a:xfrm>
              <a:off x="1608" y="2724"/>
              <a:ext cx="3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1" name="Text Box 43"/>
            <p:cNvSpPr txBox="1">
              <a:spLocks noChangeArrowheads="1"/>
            </p:cNvSpPr>
            <p:nvPr/>
          </p:nvSpPr>
          <p:spPr bwMode="auto">
            <a:xfrm>
              <a:off x="1632" y="2436"/>
              <a:ext cx="3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U</a:t>
              </a:r>
              <a:endParaRPr lang="en-US" altLang="zh-CN" sz="2800" b="1" dirty="0"/>
            </a:p>
          </p:txBody>
        </p:sp>
        <p:sp>
          <p:nvSpPr>
            <p:cNvPr id="27692" name="Text Box 44"/>
            <p:cNvSpPr txBox="1">
              <a:spLocks noChangeArrowheads="1"/>
            </p:cNvSpPr>
            <p:nvPr/>
          </p:nvSpPr>
          <p:spPr bwMode="auto">
            <a:xfrm>
              <a:off x="1595" y="2724"/>
              <a:ext cx="48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RC</a:t>
              </a:r>
              <a:endParaRPr lang="en-US" altLang="zh-CN" sz="2800" b="1" dirty="0"/>
            </a:p>
          </p:txBody>
        </p:sp>
      </p:grpSp>
      <p:sp>
        <p:nvSpPr>
          <p:cNvPr id="27693" name="Text Box 45"/>
          <p:cNvSpPr txBox="1">
            <a:spLocks noChangeArrowheads="1"/>
          </p:cNvSpPr>
          <p:nvPr/>
        </p:nvSpPr>
        <p:spPr bwMode="auto">
          <a:xfrm>
            <a:off x="5505450" y="5637257"/>
            <a:ext cx="3371850" cy="1169988"/>
          </a:xfrm>
          <a:prstGeom prst="rect">
            <a:avLst/>
          </a:prstGeom>
          <a:noFill/>
          <a:ln w="9525">
            <a:solidFill>
              <a:srgbClr val="FF33CC"/>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设</a:t>
            </a:r>
            <a:r>
              <a:rPr lang="en-US" altLang="zh-CN" sz="2800" b="1" dirty="0" err="1">
                <a:latin typeface="华文楷体" panose="02010600040101010101" pitchFamily="2" charset="-122"/>
                <a:ea typeface="华文楷体" panose="02010600040101010101" pitchFamily="2" charset="-122"/>
              </a:rPr>
              <a:t>U</a:t>
            </a:r>
            <a:r>
              <a:rPr lang="en-US" altLang="zh-CN" sz="2800" b="1" baseline="-25000" dirty="0" err="1">
                <a:latin typeface="华文楷体" panose="02010600040101010101" pitchFamily="2" charset="-122"/>
                <a:ea typeface="华文楷体" panose="02010600040101010101" pitchFamily="2" charset="-122"/>
              </a:rPr>
              <a:t>om</a:t>
            </a:r>
            <a:r>
              <a:rPr lang="en-US" altLang="zh-CN" sz="2800" b="1" dirty="0">
                <a:latin typeface="华文楷体" panose="02010600040101010101" pitchFamily="2" charset="-122"/>
                <a:ea typeface="华文楷体" panose="02010600040101010101" pitchFamily="2" charset="-122"/>
              </a:rPr>
              <a:t>=15V,U=+3V, </a:t>
            </a:r>
            <a:endParaRPr lang="en-US" altLang="zh-CN" sz="2800" b="1" dirty="0">
              <a:latin typeface="华文楷体" panose="02010600040101010101" pitchFamily="2" charset="-122"/>
              <a:ea typeface="华文楷体" panose="02010600040101010101" pitchFamily="2" charset="-122"/>
            </a:endParaRPr>
          </a:p>
          <a:p>
            <a:pPr>
              <a:spcBef>
                <a:spcPct val="50000"/>
              </a:spcBef>
            </a:pPr>
            <a:r>
              <a:rPr lang="en-US" altLang="zh-CN" sz="2800" b="1" dirty="0">
                <a:latin typeface="华文楷体" panose="02010600040101010101" pitchFamily="2" charset="-122"/>
                <a:ea typeface="华文楷体" panose="02010600040101010101" pitchFamily="2" charset="-122"/>
              </a:rPr>
              <a:t>     R=10k</a:t>
            </a:r>
            <a:r>
              <a:rPr lang="en-US" altLang="zh-CN" sz="2800" b="1" dirty="0">
                <a:latin typeface="华文楷体" panose="02010600040101010101" pitchFamily="2" charset="-122"/>
                <a:ea typeface="华文楷体" panose="02010600040101010101" pitchFamily="2" charset="-122"/>
                <a:sym typeface="Symbol" panose="05050102010706020507" pitchFamily="18" charset="2"/>
              </a:rPr>
              <a:t> ,C=1F</a:t>
            </a:r>
            <a:endParaRPr lang="en-US" altLang="zh-CN" sz="2800" b="1" dirty="0">
              <a:latin typeface="华文楷体" panose="02010600040101010101" pitchFamily="2" charset="-122"/>
              <a:ea typeface="华文楷体" panose="02010600040101010101" pitchFamily="2" charset="-122"/>
              <a:sym typeface="Symbol" panose="05050102010706020507" pitchFamily="18" charset="2"/>
            </a:endParaRPr>
          </a:p>
        </p:txBody>
      </p:sp>
      <p:sp>
        <p:nvSpPr>
          <p:cNvPr id="27694" name="Text Box 46"/>
          <p:cNvSpPr txBox="1">
            <a:spLocks noChangeArrowheads="1"/>
          </p:cNvSpPr>
          <p:nvPr/>
        </p:nvSpPr>
        <p:spPr bwMode="auto">
          <a:xfrm>
            <a:off x="3294063" y="6049168"/>
            <a:ext cx="16192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=0.05</a:t>
            </a:r>
            <a:r>
              <a:rPr lang="zh-CN" altLang="en-US" sz="2800" b="1" dirty="0"/>
              <a:t>秒</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left)">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87"/>
                                        </p:tgtEl>
                                        <p:attrNameLst>
                                          <p:attrName>style.visibility</p:attrName>
                                        </p:attrNameLst>
                                      </p:cBhvr>
                                      <p:to>
                                        <p:strVal val="visible"/>
                                      </p:to>
                                    </p:set>
                                    <p:animEffect transition="in" filter="wipe(left)">
                                      <p:cBhvr>
                                        <p:cTn id="12" dur="500"/>
                                        <p:tgtEl>
                                          <p:spTgt spid="276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1"/>
                                        </p:tgtEl>
                                        <p:attrNameLst>
                                          <p:attrName>style.visibility</p:attrName>
                                        </p:attrNameLst>
                                      </p:cBhvr>
                                      <p:to>
                                        <p:strVal val="visible"/>
                                      </p:to>
                                    </p:set>
                                    <p:animEffect transition="in" filter="wipe(left)">
                                      <p:cBhvr>
                                        <p:cTn id="17" dur="500"/>
                                        <p:tgtEl>
                                          <p:spTgt spid="276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688"/>
                                        </p:tgtEl>
                                        <p:attrNameLst>
                                          <p:attrName>style.visibility</p:attrName>
                                        </p:attrNameLst>
                                      </p:cBhvr>
                                      <p:to>
                                        <p:strVal val="visible"/>
                                      </p:to>
                                    </p:set>
                                    <p:animEffect transition="in" filter="wipe(left)">
                                      <p:cBhvr>
                                        <p:cTn id="22" dur="500"/>
                                        <p:tgtEl>
                                          <p:spTgt spid="276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669"/>
                                        </p:tgtEl>
                                        <p:attrNameLst>
                                          <p:attrName>style.visibility</p:attrName>
                                        </p:attrNameLst>
                                      </p:cBhvr>
                                      <p:to>
                                        <p:strVal val="visible"/>
                                      </p:to>
                                    </p:set>
                                    <p:animEffect transition="in" filter="wipe(left)">
                                      <p:cBhvr>
                                        <p:cTn id="27" dur="500"/>
                                        <p:tgtEl>
                                          <p:spTgt spid="276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7678"/>
                                        </p:tgtEl>
                                        <p:attrNameLst>
                                          <p:attrName>style.visibility</p:attrName>
                                        </p:attrNameLst>
                                      </p:cBhvr>
                                      <p:to>
                                        <p:strVal val="visible"/>
                                      </p:to>
                                    </p:set>
                                    <p:animEffect transition="in" filter="wipe(up)">
                                      <p:cBhvr>
                                        <p:cTn id="32" dur="500"/>
                                        <p:tgtEl>
                                          <p:spTgt spid="276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679"/>
                                        </p:tgtEl>
                                        <p:attrNameLst>
                                          <p:attrName>style.visibility</p:attrName>
                                        </p:attrNameLst>
                                      </p:cBhvr>
                                      <p:to>
                                        <p:strVal val="visible"/>
                                      </p:to>
                                    </p:set>
                                    <p:animEffect transition="in" filter="wipe(left)">
                                      <p:cBhvr>
                                        <p:cTn id="37" dur="500"/>
                                        <p:tgtEl>
                                          <p:spTgt spid="2767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680"/>
                                        </p:tgtEl>
                                        <p:attrNameLst>
                                          <p:attrName>style.visibility</p:attrName>
                                        </p:attrNameLst>
                                      </p:cBhvr>
                                      <p:to>
                                        <p:strVal val="visible"/>
                                      </p:to>
                                    </p:set>
                                    <p:animEffect transition="in" filter="wipe(right)">
                                      <p:cBhvr>
                                        <p:cTn id="42" dur="500"/>
                                        <p:tgtEl>
                                          <p:spTgt spid="2768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7668"/>
                                        </p:tgtEl>
                                        <p:attrNameLst>
                                          <p:attrName>style.visibility</p:attrName>
                                        </p:attrNameLst>
                                      </p:cBhvr>
                                      <p:to>
                                        <p:strVal val="visible"/>
                                      </p:to>
                                    </p:set>
                                    <p:animEffect transition="in" filter="dissolve">
                                      <p:cBhvr>
                                        <p:cTn id="47" dur="500"/>
                                        <p:tgtEl>
                                          <p:spTgt spid="27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7683"/>
                                        </p:tgtEl>
                                        <p:attrNameLst>
                                          <p:attrName>style.visibility</p:attrName>
                                        </p:attrNameLst>
                                      </p:cBhvr>
                                      <p:to>
                                        <p:strVal val="visible"/>
                                      </p:to>
                                    </p:set>
                                    <p:animEffect transition="in" filter="wipe(left)">
                                      <p:cBhvr>
                                        <p:cTn id="52" dur="500"/>
                                        <p:tgtEl>
                                          <p:spTgt spid="27683"/>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27686"/>
                                        </p:tgtEl>
                                        <p:attrNameLst>
                                          <p:attrName>style.visibility</p:attrName>
                                        </p:attrNameLst>
                                      </p:cBhvr>
                                      <p:to>
                                        <p:strVal val="visible"/>
                                      </p:to>
                                    </p:set>
                                    <p:animEffect transition="in" filter="strips(downLeft)">
                                      <p:cBhvr>
                                        <p:cTn id="57" dur="500"/>
                                        <p:tgtEl>
                                          <p:spTgt spid="2768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7666"/>
                                        </p:tgtEl>
                                        <p:attrNameLst>
                                          <p:attrName>style.visibility</p:attrName>
                                        </p:attrNameLst>
                                      </p:cBhvr>
                                      <p:to>
                                        <p:strVal val="visible"/>
                                      </p:to>
                                    </p:set>
                                    <p:animEffect transition="in" filter="wipe(left)">
                                      <p:cBhvr>
                                        <p:cTn id="62" dur="500"/>
                                        <p:tgtEl>
                                          <p:spTgt spid="2766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7667"/>
                                        </p:tgtEl>
                                        <p:attrNameLst>
                                          <p:attrName>style.visibility</p:attrName>
                                        </p:attrNameLst>
                                      </p:cBhvr>
                                      <p:to>
                                        <p:strVal val="visible"/>
                                      </p:to>
                                    </p:set>
                                    <p:animEffect transition="in" filter="wipe(left)">
                                      <p:cBhvr>
                                        <p:cTn id="67" dur="500"/>
                                        <p:tgtEl>
                                          <p:spTgt spid="27667"/>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27693"/>
                                        </p:tgtEl>
                                        <p:attrNameLst>
                                          <p:attrName>style.visibility</p:attrName>
                                        </p:attrNameLst>
                                      </p:cBhvr>
                                      <p:to>
                                        <p:strVal val="visible"/>
                                      </p:to>
                                    </p:set>
                                    <p:anim calcmode="lin" valueType="num">
                                      <p:cBhvr additive="base">
                                        <p:cTn id="72" dur="500" fill="hold"/>
                                        <p:tgtEl>
                                          <p:spTgt spid="27693"/>
                                        </p:tgtEl>
                                        <p:attrNameLst>
                                          <p:attrName>ppt_x</p:attrName>
                                        </p:attrNameLst>
                                      </p:cBhvr>
                                      <p:tavLst>
                                        <p:tav tm="0">
                                          <p:val>
                                            <p:strVal val="1+#ppt_w/2"/>
                                          </p:val>
                                        </p:tav>
                                        <p:tav tm="100000">
                                          <p:val>
                                            <p:strVal val="#ppt_x"/>
                                          </p:val>
                                        </p:tav>
                                      </p:tavLst>
                                    </p:anim>
                                    <p:anim calcmode="lin" valueType="num">
                                      <p:cBhvr additive="base">
                                        <p:cTn id="73" dur="500" fill="hold"/>
                                        <p:tgtEl>
                                          <p:spTgt spid="27693"/>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7694"/>
                                        </p:tgtEl>
                                        <p:attrNameLst>
                                          <p:attrName>style.visibility</p:attrName>
                                        </p:attrNameLst>
                                      </p:cBhvr>
                                      <p:to>
                                        <p:strVal val="visible"/>
                                      </p:to>
                                    </p:set>
                                    <p:animEffect transition="in" filter="wipe(left)">
                                      <p:cBhvr>
                                        <p:cTn id="78" dur="500"/>
                                        <p:tgtEl>
                                          <p:spTgt spid="27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8" grpId="0" animBg="1"/>
      <p:bldP spid="27678" grpId="0" animBg="1"/>
      <p:bldP spid="27679" grpId="0" animBg="1"/>
      <p:bldP spid="27686" grpId="0" animBg="1" autoUpdateAnimBg="0"/>
      <p:bldP spid="27693" grpId="0" animBg="1" autoUpdateAnimBg="0"/>
      <p:bldP spid="27694"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878421" y="1366338"/>
            <a:ext cx="5190308" cy="4302942"/>
          </a:xfrm>
          <a:prstGeom prst="rect">
            <a:avLst/>
          </a:prstGeom>
          <a:solidFill>
            <a:srgbClr val="7030A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98" name="Text Box 2"/>
          <p:cNvSpPr txBox="1">
            <a:spLocks noChangeArrowheads="1"/>
          </p:cNvSpPr>
          <p:nvPr/>
        </p:nvSpPr>
        <p:spPr bwMode="auto">
          <a:xfrm>
            <a:off x="293688" y="280988"/>
            <a:ext cx="7240587" cy="579437"/>
          </a:xfrm>
          <a:prstGeom prst="rect">
            <a:avLst/>
          </a:prstGeom>
          <a:noFill/>
          <a:ln>
            <a:noFill/>
          </a:ln>
          <a:effectLst/>
          <a:extLst>
            <a:ext uri="{909E8E84-426E-40DD-AFC4-6F175D3DCCD1}">
              <a14:hiddenFill xmlns:a14="http://schemas.microsoft.com/office/drawing/2010/main">
                <a:solidFill>
                  <a:srgbClr val="66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华文楷体" panose="02010600040101010101" pitchFamily="2" charset="-122"/>
                <a:ea typeface="华文楷体" panose="02010600040101010101" pitchFamily="2" charset="-122"/>
              </a:rPr>
              <a:t>应用举例：输入方波，输出是三角波。</a:t>
            </a:r>
            <a:endParaRPr lang="zh-CN" altLang="en-US" sz="3200" b="1" dirty="0">
              <a:latin typeface="华文楷体" panose="02010600040101010101" pitchFamily="2" charset="-122"/>
              <a:ea typeface="华文楷体" panose="02010600040101010101" pitchFamily="2" charset="-122"/>
            </a:endParaRPr>
          </a:p>
        </p:txBody>
      </p:sp>
      <p:grpSp>
        <p:nvGrpSpPr>
          <p:cNvPr id="29699" name="Group 3"/>
          <p:cNvGrpSpPr/>
          <p:nvPr/>
        </p:nvGrpSpPr>
        <p:grpSpPr bwMode="auto">
          <a:xfrm>
            <a:off x="3559175" y="1908175"/>
            <a:ext cx="1371600" cy="3562350"/>
            <a:chOff x="624" y="2880"/>
            <a:chExt cx="864" cy="432"/>
          </a:xfrm>
        </p:grpSpPr>
        <p:sp>
          <p:nvSpPr>
            <p:cNvPr id="29700" name="Line 4"/>
            <p:cNvSpPr>
              <a:spLocks noChangeShapeType="1"/>
            </p:cNvSpPr>
            <p:nvPr/>
          </p:nvSpPr>
          <p:spPr bwMode="auto">
            <a:xfrm>
              <a:off x="624" y="2880"/>
              <a:ext cx="0" cy="432"/>
            </a:xfrm>
            <a:prstGeom prst="line">
              <a:avLst/>
            </a:prstGeom>
            <a:noFill/>
            <a:ln w="2857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01" name="Line 5"/>
            <p:cNvSpPr>
              <a:spLocks noChangeShapeType="1"/>
            </p:cNvSpPr>
            <p:nvPr/>
          </p:nvSpPr>
          <p:spPr bwMode="auto">
            <a:xfrm>
              <a:off x="912" y="2880"/>
              <a:ext cx="0" cy="432"/>
            </a:xfrm>
            <a:prstGeom prst="line">
              <a:avLst/>
            </a:prstGeom>
            <a:noFill/>
            <a:ln w="2857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02" name="Line 6"/>
            <p:cNvSpPr>
              <a:spLocks noChangeShapeType="1"/>
            </p:cNvSpPr>
            <p:nvPr/>
          </p:nvSpPr>
          <p:spPr bwMode="auto">
            <a:xfrm>
              <a:off x="1200" y="2880"/>
              <a:ext cx="0" cy="432"/>
            </a:xfrm>
            <a:prstGeom prst="line">
              <a:avLst/>
            </a:prstGeom>
            <a:noFill/>
            <a:ln w="2857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03" name="Line 7"/>
            <p:cNvSpPr>
              <a:spLocks noChangeShapeType="1"/>
            </p:cNvSpPr>
            <p:nvPr/>
          </p:nvSpPr>
          <p:spPr bwMode="auto">
            <a:xfrm>
              <a:off x="1488" y="2880"/>
              <a:ext cx="0" cy="432"/>
            </a:xfrm>
            <a:prstGeom prst="line">
              <a:avLst/>
            </a:prstGeom>
            <a:noFill/>
            <a:ln w="28575">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9704" name="Group 8"/>
          <p:cNvGrpSpPr/>
          <p:nvPr/>
        </p:nvGrpSpPr>
        <p:grpSpPr bwMode="auto">
          <a:xfrm>
            <a:off x="3101975" y="2308225"/>
            <a:ext cx="2286000" cy="914400"/>
            <a:chOff x="3442" y="2294"/>
            <a:chExt cx="1440" cy="576"/>
          </a:xfrm>
        </p:grpSpPr>
        <p:sp>
          <p:nvSpPr>
            <p:cNvPr id="29705" name="Line 9"/>
            <p:cNvSpPr>
              <a:spLocks noChangeShapeType="1"/>
            </p:cNvSpPr>
            <p:nvPr/>
          </p:nvSpPr>
          <p:spPr bwMode="auto">
            <a:xfrm>
              <a:off x="3730" y="2870"/>
              <a:ext cx="288"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9706" name="Group 10"/>
            <p:cNvGrpSpPr/>
            <p:nvPr/>
          </p:nvGrpSpPr>
          <p:grpSpPr bwMode="auto">
            <a:xfrm>
              <a:off x="3442" y="2294"/>
              <a:ext cx="1440" cy="576"/>
              <a:chOff x="3442" y="2294"/>
              <a:chExt cx="1440" cy="576"/>
            </a:xfrm>
          </p:grpSpPr>
          <p:sp>
            <p:nvSpPr>
              <p:cNvPr id="29707" name="Line 11"/>
              <p:cNvSpPr>
                <a:spLocks noChangeShapeType="1"/>
              </p:cNvSpPr>
              <p:nvPr/>
            </p:nvSpPr>
            <p:spPr bwMode="auto">
              <a:xfrm>
                <a:off x="3442" y="2294"/>
                <a:ext cx="288"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08" name="Line 12"/>
              <p:cNvSpPr>
                <a:spLocks noChangeShapeType="1"/>
              </p:cNvSpPr>
              <p:nvPr/>
            </p:nvSpPr>
            <p:spPr bwMode="auto">
              <a:xfrm>
                <a:off x="4018" y="2294"/>
                <a:ext cx="288"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09" name="Line 13"/>
              <p:cNvSpPr>
                <a:spLocks noChangeShapeType="1"/>
              </p:cNvSpPr>
              <p:nvPr/>
            </p:nvSpPr>
            <p:spPr bwMode="auto">
              <a:xfrm>
                <a:off x="4306" y="2870"/>
                <a:ext cx="288"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10" name="Line 14"/>
              <p:cNvSpPr>
                <a:spLocks noChangeShapeType="1"/>
              </p:cNvSpPr>
              <p:nvPr/>
            </p:nvSpPr>
            <p:spPr bwMode="auto">
              <a:xfrm>
                <a:off x="4594" y="2294"/>
                <a:ext cx="288"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11" name="Line 15"/>
              <p:cNvSpPr>
                <a:spLocks noChangeShapeType="1"/>
              </p:cNvSpPr>
              <p:nvPr/>
            </p:nvSpPr>
            <p:spPr bwMode="auto">
              <a:xfrm>
                <a:off x="3730" y="2294"/>
                <a:ext cx="0" cy="576"/>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12" name="Line 16"/>
              <p:cNvSpPr>
                <a:spLocks noChangeShapeType="1"/>
              </p:cNvSpPr>
              <p:nvPr/>
            </p:nvSpPr>
            <p:spPr bwMode="auto">
              <a:xfrm>
                <a:off x="4018" y="2294"/>
                <a:ext cx="0" cy="576"/>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13" name="Line 17"/>
              <p:cNvSpPr>
                <a:spLocks noChangeShapeType="1"/>
              </p:cNvSpPr>
              <p:nvPr/>
            </p:nvSpPr>
            <p:spPr bwMode="auto">
              <a:xfrm>
                <a:off x="4306" y="2294"/>
                <a:ext cx="0" cy="576"/>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14" name="Line 18"/>
              <p:cNvSpPr>
                <a:spLocks noChangeShapeType="1"/>
              </p:cNvSpPr>
              <p:nvPr/>
            </p:nvSpPr>
            <p:spPr bwMode="auto">
              <a:xfrm>
                <a:off x="4594" y="2294"/>
                <a:ext cx="0" cy="576"/>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grpSp>
        <p:nvGrpSpPr>
          <p:cNvPr id="29715" name="Group 19"/>
          <p:cNvGrpSpPr/>
          <p:nvPr/>
        </p:nvGrpSpPr>
        <p:grpSpPr bwMode="auto">
          <a:xfrm>
            <a:off x="2644775" y="1470025"/>
            <a:ext cx="3352800" cy="1905000"/>
            <a:chOff x="3154" y="1766"/>
            <a:chExt cx="2112" cy="1200"/>
          </a:xfrm>
        </p:grpSpPr>
        <p:sp>
          <p:nvSpPr>
            <p:cNvPr id="29716" name="Text Box 20"/>
            <p:cNvSpPr txBox="1">
              <a:spLocks noChangeArrowheads="1"/>
            </p:cNvSpPr>
            <p:nvPr/>
          </p:nvSpPr>
          <p:spPr bwMode="auto">
            <a:xfrm>
              <a:off x="5026" y="243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FF99"/>
                  </a:solidFill>
                  <a:ea typeface="楷体_GB2312" pitchFamily="49" charset="-122"/>
                </a:rPr>
                <a:t>t</a:t>
              </a:r>
              <a:endParaRPr lang="en-US" altLang="zh-CN" sz="2800" b="1">
                <a:solidFill>
                  <a:srgbClr val="FFFF99"/>
                </a:solidFill>
                <a:ea typeface="楷体_GB2312" pitchFamily="49" charset="-122"/>
              </a:endParaRPr>
            </a:p>
          </p:txBody>
        </p:sp>
        <p:grpSp>
          <p:nvGrpSpPr>
            <p:cNvPr id="29717" name="Group 21"/>
            <p:cNvGrpSpPr/>
            <p:nvPr/>
          </p:nvGrpSpPr>
          <p:grpSpPr bwMode="auto">
            <a:xfrm>
              <a:off x="3298" y="1958"/>
              <a:ext cx="1728" cy="1008"/>
              <a:chOff x="3298" y="1958"/>
              <a:chExt cx="1728" cy="1008"/>
            </a:xfrm>
          </p:grpSpPr>
          <p:sp>
            <p:nvSpPr>
              <p:cNvPr id="29718" name="Line 22"/>
              <p:cNvSpPr>
                <a:spLocks noChangeShapeType="1"/>
              </p:cNvSpPr>
              <p:nvPr/>
            </p:nvSpPr>
            <p:spPr bwMode="auto">
              <a:xfrm>
                <a:off x="3442" y="2102"/>
                <a:ext cx="0" cy="864"/>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19" name="Line 23"/>
              <p:cNvSpPr>
                <a:spLocks noChangeShapeType="1"/>
              </p:cNvSpPr>
              <p:nvPr/>
            </p:nvSpPr>
            <p:spPr bwMode="auto">
              <a:xfrm>
                <a:off x="3298" y="2582"/>
                <a:ext cx="1584"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20" name="Line 24"/>
              <p:cNvSpPr>
                <a:spLocks noChangeShapeType="1"/>
              </p:cNvSpPr>
              <p:nvPr/>
            </p:nvSpPr>
            <p:spPr bwMode="auto">
              <a:xfrm>
                <a:off x="4834" y="2582"/>
                <a:ext cx="192" cy="0"/>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21" name="Line 25"/>
              <p:cNvSpPr>
                <a:spLocks noChangeShapeType="1"/>
              </p:cNvSpPr>
              <p:nvPr/>
            </p:nvSpPr>
            <p:spPr bwMode="auto">
              <a:xfrm flipV="1">
                <a:off x="3442" y="1958"/>
                <a:ext cx="0" cy="144"/>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9722" name="Text Box 26"/>
            <p:cNvSpPr txBox="1">
              <a:spLocks noChangeArrowheads="1"/>
            </p:cNvSpPr>
            <p:nvPr/>
          </p:nvSpPr>
          <p:spPr bwMode="auto">
            <a:xfrm>
              <a:off x="3154" y="1766"/>
              <a:ext cx="3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FF99"/>
                  </a:solidFill>
                  <a:ea typeface="楷体_GB2312" pitchFamily="49" charset="-122"/>
                </a:rPr>
                <a:t>u</a:t>
              </a:r>
              <a:r>
                <a:rPr lang="en-US" altLang="zh-CN" sz="2800" b="1" baseline="-25000">
                  <a:solidFill>
                    <a:srgbClr val="FFFF99"/>
                  </a:solidFill>
                  <a:ea typeface="楷体_GB2312" pitchFamily="49" charset="-122"/>
                </a:rPr>
                <a:t>i</a:t>
              </a:r>
              <a:endParaRPr lang="en-US" altLang="zh-CN" sz="2800" b="1">
                <a:solidFill>
                  <a:srgbClr val="FFFF99"/>
                </a:solidFill>
                <a:ea typeface="楷体_GB2312" pitchFamily="49" charset="-122"/>
              </a:endParaRPr>
            </a:p>
          </p:txBody>
        </p:sp>
        <p:sp>
          <p:nvSpPr>
            <p:cNvPr id="29723" name="Text Box 27"/>
            <p:cNvSpPr txBox="1">
              <a:spLocks noChangeArrowheads="1"/>
            </p:cNvSpPr>
            <p:nvPr/>
          </p:nvSpPr>
          <p:spPr bwMode="auto">
            <a:xfrm>
              <a:off x="3250" y="256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FF99"/>
                  </a:solidFill>
                  <a:ea typeface="楷体_GB2312" pitchFamily="49" charset="-122"/>
                </a:rPr>
                <a:t>0</a:t>
              </a:r>
              <a:endParaRPr lang="en-US" altLang="zh-CN" b="1">
                <a:solidFill>
                  <a:srgbClr val="FFFF99"/>
                </a:solidFill>
                <a:ea typeface="楷体_GB2312" pitchFamily="49" charset="-122"/>
              </a:endParaRPr>
            </a:p>
          </p:txBody>
        </p:sp>
      </p:grpSp>
      <p:grpSp>
        <p:nvGrpSpPr>
          <p:cNvPr id="29724" name="Group 28"/>
          <p:cNvGrpSpPr/>
          <p:nvPr/>
        </p:nvGrpSpPr>
        <p:grpSpPr bwMode="auto">
          <a:xfrm>
            <a:off x="3101975" y="4289425"/>
            <a:ext cx="2286000" cy="762000"/>
            <a:chOff x="3442" y="3542"/>
            <a:chExt cx="1440" cy="480"/>
          </a:xfrm>
        </p:grpSpPr>
        <p:sp>
          <p:nvSpPr>
            <p:cNvPr id="29725" name="Line 29"/>
            <p:cNvSpPr>
              <a:spLocks noChangeShapeType="1"/>
            </p:cNvSpPr>
            <p:nvPr/>
          </p:nvSpPr>
          <p:spPr bwMode="auto">
            <a:xfrm>
              <a:off x="4594" y="3542"/>
              <a:ext cx="288" cy="480"/>
            </a:xfrm>
            <a:prstGeom prst="line">
              <a:avLst/>
            </a:prstGeom>
            <a:noFill/>
            <a:ln w="38100">
              <a:solidFill>
                <a:srgbClr val="66FF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26" name="Line 30"/>
            <p:cNvSpPr>
              <a:spLocks noChangeShapeType="1"/>
            </p:cNvSpPr>
            <p:nvPr/>
          </p:nvSpPr>
          <p:spPr bwMode="auto">
            <a:xfrm>
              <a:off x="4018" y="3542"/>
              <a:ext cx="288" cy="480"/>
            </a:xfrm>
            <a:prstGeom prst="line">
              <a:avLst/>
            </a:prstGeom>
            <a:noFill/>
            <a:ln w="38100">
              <a:solidFill>
                <a:srgbClr val="66FF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27" name="Line 31"/>
            <p:cNvSpPr>
              <a:spLocks noChangeShapeType="1"/>
            </p:cNvSpPr>
            <p:nvPr/>
          </p:nvSpPr>
          <p:spPr bwMode="auto">
            <a:xfrm>
              <a:off x="3442" y="3542"/>
              <a:ext cx="288" cy="480"/>
            </a:xfrm>
            <a:prstGeom prst="line">
              <a:avLst/>
            </a:prstGeom>
            <a:noFill/>
            <a:ln w="38100">
              <a:solidFill>
                <a:srgbClr val="66FF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28" name="Line 32"/>
            <p:cNvSpPr>
              <a:spLocks noChangeShapeType="1"/>
            </p:cNvSpPr>
            <p:nvPr/>
          </p:nvSpPr>
          <p:spPr bwMode="auto">
            <a:xfrm flipV="1">
              <a:off x="3730" y="3542"/>
              <a:ext cx="288" cy="480"/>
            </a:xfrm>
            <a:prstGeom prst="line">
              <a:avLst/>
            </a:prstGeom>
            <a:noFill/>
            <a:ln w="38100">
              <a:solidFill>
                <a:srgbClr val="66FF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29" name="Line 33"/>
            <p:cNvSpPr>
              <a:spLocks noChangeShapeType="1"/>
            </p:cNvSpPr>
            <p:nvPr/>
          </p:nvSpPr>
          <p:spPr bwMode="auto">
            <a:xfrm flipV="1">
              <a:off x="4306" y="3542"/>
              <a:ext cx="288" cy="480"/>
            </a:xfrm>
            <a:prstGeom prst="line">
              <a:avLst/>
            </a:prstGeom>
            <a:noFill/>
            <a:ln w="38100">
              <a:solidFill>
                <a:srgbClr val="66FF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29730" name="Group 34"/>
          <p:cNvGrpSpPr/>
          <p:nvPr/>
        </p:nvGrpSpPr>
        <p:grpSpPr bwMode="auto">
          <a:xfrm>
            <a:off x="2654300" y="3394075"/>
            <a:ext cx="3352800" cy="1905000"/>
            <a:chOff x="3154" y="1766"/>
            <a:chExt cx="2112" cy="1200"/>
          </a:xfrm>
        </p:grpSpPr>
        <p:sp>
          <p:nvSpPr>
            <p:cNvPr id="29731" name="Text Box 35"/>
            <p:cNvSpPr txBox="1">
              <a:spLocks noChangeArrowheads="1"/>
            </p:cNvSpPr>
            <p:nvPr/>
          </p:nvSpPr>
          <p:spPr bwMode="auto">
            <a:xfrm>
              <a:off x="5026" y="243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FF99"/>
                  </a:solidFill>
                  <a:ea typeface="楷体_GB2312" pitchFamily="49" charset="-122"/>
                </a:rPr>
                <a:t>t</a:t>
              </a:r>
              <a:endParaRPr lang="en-US" altLang="zh-CN" sz="2800" b="1">
                <a:solidFill>
                  <a:srgbClr val="FFFF99"/>
                </a:solidFill>
                <a:ea typeface="楷体_GB2312" pitchFamily="49" charset="-122"/>
              </a:endParaRPr>
            </a:p>
          </p:txBody>
        </p:sp>
        <p:grpSp>
          <p:nvGrpSpPr>
            <p:cNvPr id="29732" name="Group 36"/>
            <p:cNvGrpSpPr/>
            <p:nvPr/>
          </p:nvGrpSpPr>
          <p:grpSpPr bwMode="auto">
            <a:xfrm>
              <a:off x="3298" y="1958"/>
              <a:ext cx="1728" cy="1008"/>
              <a:chOff x="3298" y="1958"/>
              <a:chExt cx="1728" cy="1008"/>
            </a:xfrm>
          </p:grpSpPr>
          <p:sp>
            <p:nvSpPr>
              <p:cNvPr id="29733" name="Line 37"/>
              <p:cNvSpPr>
                <a:spLocks noChangeShapeType="1"/>
              </p:cNvSpPr>
              <p:nvPr/>
            </p:nvSpPr>
            <p:spPr bwMode="auto">
              <a:xfrm>
                <a:off x="3442" y="2102"/>
                <a:ext cx="0" cy="864"/>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34" name="Line 38"/>
              <p:cNvSpPr>
                <a:spLocks noChangeShapeType="1"/>
              </p:cNvSpPr>
              <p:nvPr/>
            </p:nvSpPr>
            <p:spPr bwMode="auto">
              <a:xfrm>
                <a:off x="3298" y="2582"/>
                <a:ext cx="1584"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35" name="Line 39"/>
              <p:cNvSpPr>
                <a:spLocks noChangeShapeType="1"/>
              </p:cNvSpPr>
              <p:nvPr/>
            </p:nvSpPr>
            <p:spPr bwMode="auto">
              <a:xfrm>
                <a:off x="4834" y="2582"/>
                <a:ext cx="192" cy="0"/>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36" name="Line 40"/>
              <p:cNvSpPr>
                <a:spLocks noChangeShapeType="1"/>
              </p:cNvSpPr>
              <p:nvPr/>
            </p:nvSpPr>
            <p:spPr bwMode="auto">
              <a:xfrm flipV="1">
                <a:off x="3442" y="1958"/>
                <a:ext cx="0" cy="144"/>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9737" name="Text Box 41"/>
            <p:cNvSpPr txBox="1">
              <a:spLocks noChangeArrowheads="1"/>
            </p:cNvSpPr>
            <p:nvPr/>
          </p:nvSpPr>
          <p:spPr bwMode="auto">
            <a:xfrm>
              <a:off x="3154" y="1766"/>
              <a:ext cx="3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FF99"/>
                  </a:solidFill>
                  <a:ea typeface="楷体_GB2312" pitchFamily="49" charset="-122"/>
                </a:rPr>
                <a:t>u</a:t>
              </a:r>
              <a:r>
                <a:rPr lang="en-US" altLang="zh-CN" sz="2800" b="1" baseline="-25000">
                  <a:solidFill>
                    <a:srgbClr val="FFFF99"/>
                  </a:solidFill>
                  <a:ea typeface="楷体_GB2312" pitchFamily="49" charset="-122"/>
                </a:rPr>
                <a:t>o</a:t>
              </a:r>
              <a:endParaRPr lang="en-US" altLang="zh-CN" sz="2800" b="1">
                <a:solidFill>
                  <a:srgbClr val="FFFF99"/>
                </a:solidFill>
                <a:ea typeface="楷体_GB2312" pitchFamily="49" charset="-122"/>
              </a:endParaRPr>
            </a:p>
          </p:txBody>
        </p:sp>
        <p:sp>
          <p:nvSpPr>
            <p:cNvPr id="29738" name="Text Box 42"/>
            <p:cNvSpPr txBox="1">
              <a:spLocks noChangeArrowheads="1"/>
            </p:cNvSpPr>
            <p:nvPr/>
          </p:nvSpPr>
          <p:spPr bwMode="auto">
            <a:xfrm>
              <a:off x="3250" y="256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FF99"/>
                  </a:solidFill>
                  <a:ea typeface="楷体_GB2312" pitchFamily="49" charset="-122"/>
                </a:rPr>
                <a:t>0</a:t>
              </a:r>
              <a:endParaRPr lang="en-US" altLang="zh-CN" b="1">
                <a:solidFill>
                  <a:srgbClr val="FFFF99"/>
                </a:solidFill>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715"/>
                                        </p:tgtEl>
                                        <p:attrNameLst>
                                          <p:attrName>style.visibility</p:attrName>
                                        </p:attrNameLst>
                                      </p:cBhvr>
                                      <p:to>
                                        <p:strVal val="visible"/>
                                      </p:to>
                                    </p:set>
                                    <p:animEffect transition="in" filter="wipe(left)">
                                      <p:cBhvr>
                                        <p:cTn id="7" dur="500"/>
                                        <p:tgtEl>
                                          <p:spTgt spid="297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704"/>
                                        </p:tgtEl>
                                        <p:attrNameLst>
                                          <p:attrName>style.visibility</p:attrName>
                                        </p:attrNameLst>
                                      </p:cBhvr>
                                      <p:to>
                                        <p:strVal val="visible"/>
                                      </p:to>
                                    </p:set>
                                    <p:animEffect transition="in" filter="wipe(left)">
                                      <p:cBhvr>
                                        <p:cTn id="12" dur="500"/>
                                        <p:tgtEl>
                                          <p:spTgt spid="297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730"/>
                                        </p:tgtEl>
                                        <p:attrNameLst>
                                          <p:attrName>style.visibility</p:attrName>
                                        </p:attrNameLst>
                                      </p:cBhvr>
                                      <p:to>
                                        <p:strVal val="visible"/>
                                      </p:to>
                                    </p:set>
                                    <p:animEffect transition="in" filter="wipe(left)">
                                      <p:cBhvr>
                                        <p:cTn id="17" dur="500"/>
                                        <p:tgtEl>
                                          <p:spTgt spid="297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699"/>
                                        </p:tgtEl>
                                        <p:attrNameLst>
                                          <p:attrName>style.visibility</p:attrName>
                                        </p:attrNameLst>
                                      </p:cBhvr>
                                      <p:to>
                                        <p:strVal val="visible"/>
                                      </p:to>
                                    </p:set>
                                    <p:animEffect transition="in" filter="wipe(up)">
                                      <p:cBhvr>
                                        <p:cTn id="22" dur="500"/>
                                        <p:tgtEl>
                                          <p:spTgt spid="296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724"/>
                                        </p:tgtEl>
                                        <p:attrNameLst>
                                          <p:attrName>style.visibility</p:attrName>
                                        </p:attrNameLst>
                                      </p:cBhvr>
                                      <p:to>
                                        <p:strVal val="visible"/>
                                      </p:to>
                                    </p:set>
                                    <p:animEffect transition="in" filter="wipe(left)">
                                      <p:cBhvr>
                                        <p:cTn id="27" dur="500"/>
                                        <p:tgtEl>
                                          <p:spTgt spid="29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7854" y="41628"/>
            <a:ext cx="533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dirty="0">
                <a:solidFill>
                  <a:schemeClr val="accent2"/>
                </a:solidFill>
                <a:latin typeface="华文楷体" panose="02010600040101010101" pitchFamily="2" charset="-122"/>
                <a:ea typeface="华文楷体" panose="02010600040101010101" pitchFamily="2" charset="-122"/>
              </a:rPr>
              <a:t>(</a:t>
            </a:r>
            <a:r>
              <a:rPr kumimoji="1" lang="zh-CN" altLang="en-US" sz="3600" b="1" dirty="0">
                <a:solidFill>
                  <a:schemeClr val="accent2"/>
                </a:solidFill>
                <a:latin typeface="华文楷体" panose="02010600040101010101" pitchFamily="2" charset="-122"/>
                <a:ea typeface="华文楷体" panose="02010600040101010101" pitchFamily="2" charset="-122"/>
              </a:rPr>
              <a:t>二</a:t>
            </a:r>
            <a:r>
              <a:rPr kumimoji="1" lang="en-US" altLang="zh-CN" sz="3600" b="1" dirty="0">
                <a:solidFill>
                  <a:schemeClr val="accent2"/>
                </a:solidFill>
                <a:latin typeface="华文楷体" panose="02010600040101010101" pitchFamily="2" charset="-122"/>
                <a:ea typeface="华文楷体" panose="02010600040101010101" pitchFamily="2" charset="-122"/>
              </a:rPr>
              <a:t>)</a:t>
            </a:r>
            <a:r>
              <a:rPr kumimoji="1" lang="zh-CN" altLang="en-US" sz="3600" b="1" dirty="0">
                <a:solidFill>
                  <a:schemeClr val="accent2"/>
                </a:solidFill>
                <a:latin typeface="华文楷体" panose="02010600040101010101" pitchFamily="2" charset="-122"/>
                <a:ea typeface="华文楷体" panose="02010600040101010101" pitchFamily="2" charset="-122"/>
              </a:rPr>
              <a:t>输入电压为正弦波</a:t>
            </a:r>
            <a:endParaRPr kumimoji="1" lang="zh-CN" altLang="en-US" sz="3600" b="1" dirty="0">
              <a:solidFill>
                <a:schemeClr val="accent2"/>
              </a:solidFill>
              <a:latin typeface="华文楷体" panose="02010600040101010101" pitchFamily="2" charset="-122"/>
              <a:ea typeface="华文楷体" panose="02010600040101010101" pitchFamily="2" charset="-122"/>
            </a:endParaRPr>
          </a:p>
        </p:txBody>
      </p:sp>
      <p:sp>
        <p:nvSpPr>
          <p:cNvPr id="23555" name="Line 3"/>
          <p:cNvSpPr>
            <a:spLocks noChangeShapeType="1"/>
          </p:cNvSpPr>
          <p:nvPr/>
        </p:nvSpPr>
        <p:spPr bwMode="auto">
          <a:xfrm>
            <a:off x="5638800" y="2330450"/>
            <a:ext cx="0" cy="213360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 name="Line 4"/>
          <p:cNvSpPr>
            <a:spLocks noChangeShapeType="1"/>
          </p:cNvSpPr>
          <p:nvPr/>
        </p:nvSpPr>
        <p:spPr bwMode="auto">
          <a:xfrm>
            <a:off x="6248400" y="2330450"/>
            <a:ext cx="0" cy="114300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7" name="Line 5"/>
          <p:cNvSpPr>
            <a:spLocks noChangeShapeType="1"/>
          </p:cNvSpPr>
          <p:nvPr/>
        </p:nvSpPr>
        <p:spPr bwMode="auto">
          <a:xfrm>
            <a:off x="6858000" y="2330450"/>
            <a:ext cx="0" cy="205740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 name="Line 6"/>
          <p:cNvSpPr>
            <a:spLocks noChangeShapeType="1"/>
          </p:cNvSpPr>
          <p:nvPr/>
        </p:nvSpPr>
        <p:spPr bwMode="auto">
          <a:xfrm>
            <a:off x="7467600" y="2330450"/>
            <a:ext cx="0" cy="160020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59" name="Object 7"/>
          <p:cNvGraphicFramePr>
            <a:graphicFrameLocks noChangeAspect="1"/>
          </p:cNvGraphicFramePr>
          <p:nvPr/>
        </p:nvGraphicFramePr>
        <p:xfrm>
          <a:off x="609600" y="1114425"/>
          <a:ext cx="2157412" cy="530225"/>
        </p:xfrm>
        <a:graphic>
          <a:graphicData uri="http://schemas.openxmlformats.org/presentationml/2006/ole">
            <mc:AlternateContent xmlns:mc="http://schemas.openxmlformats.org/markup-compatibility/2006">
              <mc:Choice xmlns:v="urn:schemas-microsoft-com:vml" Requires="v">
                <p:oleObj spid="_x0000_s46081" name="Equation" r:id="rId1" imgW="19812000" imgH="4876800" progId="Equation.3">
                  <p:embed/>
                </p:oleObj>
              </mc:Choice>
              <mc:Fallback>
                <p:oleObj name="Equation" r:id="rId1" imgW="19812000" imgH="4876800" progId="Equation.3">
                  <p:embed/>
                  <p:pic>
                    <p:nvPicPr>
                      <p:cNvPr id="0" name="图片 46080"/>
                      <p:cNvPicPr>
                        <a:picLocks noChangeAspect="1"/>
                      </p:cNvPicPr>
                      <p:nvPr/>
                    </p:nvPicPr>
                    <p:blipFill>
                      <a:blip r:embed="rId2"/>
                      <a:stretch>
                        <a:fillRect/>
                      </a:stretch>
                    </p:blipFill>
                    <p:spPr>
                      <a:xfrm>
                        <a:off x="609600" y="1114425"/>
                        <a:ext cx="2157412" cy="530225"/>
                      </a:xfrm>
                      <a:prstGeom prst="rect">
                        <a:avLst/>
                      </a:prstGeom>
                      <a:noFill/>
                      <a:ln w="9525">
                        <a:noFill/>
                      </a:ln>
                    </p:spPr>
                  </p:pic>
                </p:oleObj>
              </mc:Fallback>
            </mc:AlternateContent>
          </a:graphicData>
        </a:graphic>
      </p:graphicFrame>
      <p:graphicFrame>
        <p:nvGraphicFramePr>
          <p:cNvPr id="23560" name="Object 8"/>
          <p:cNvGraphicFramePr>
            <a:graphicFrameLocks noChangeAspect="1"/>
          </p:cNvGraphicFramePr>
          <p:nvPr/>
        </p:nvGraphicFramePr>
        <p:xfrm>
          <a:off x="395536" y="1921668"/>
          <a:ext cx="3417888" cy="1738313"/>
        </p:xfrm>
        <a:graphic>
          <a:graphicData uri="http://schemas.openxmlformats.org/presentationml/2006/ole">
            <mc:AlternateContent xmlns:mc="http://schemas.openxmlformats.org/markup-compatibility/2006">
              <mc:Choice xmlns:v="urn:schemas-microsoft-com:vml" Requires="v">
                <p:oleObj spid="_x0000_s46082" name="公式" r:id="rId3" imgW="37185600" imgH="18897600" progId="Equation.3">
                  <p:embed/>
                </p:oleObj>
              </mc:Choice>
              <mc:Fallback>
                <p:oleObj name="公式" r:id="rId3" imgW="37185600" imgH="18897600" progId="Equation.3">
                  <p:embed/>
                  <p:pic>
                    <p:nvPicPr>
                      <p:cNvPr id="0" name="图片 46081"/>
                      <p:cNvPicPr>
                        <a:picLocks noChangeAspect="1"/>
                      </p:cNvPicPr>
                      <p:nvPr/>
                    </p:nvPicPr>
                    <p:blipFill>
                      <a:blip r:embed="rId4"/>
                      <a:stretch>
                        <a:fillRect/>
                      </a:stretch>
                    </p:blipFill>
                    <p:spPr>
                      <a:xfrm>
                        <a:off x="395536" y="1921668"/>
                        <a:ext cx="3417888" cy="1738313"/>
                      </a:xfrm>
                      <a:prstGeom prst="rect">
                        <a:avLst/>
                      </a:prstGeom>
                      <a:noFill/>
                      <a:ln w="9525">
                        <a:noFill/>
                      </a:ln>
                    </p:spPr>
                  </p:pic>
                </p:oleObj>
              </mc:Fallback>
            </mc:AlternateContent>
          </a:graphicData>
        </a:graphic>
      </p:graphicFrame>
      <p:grpSp>
        <p:nvGrpSpPr>
          <p:cNvPr id="2" name="Group 9"/>
          <p:cNvGrpSpPr/>
          <p:nvPr/>
        </p:nvGrpSpPr>
        <p:grpSpPr bwMode="auto">
          <a:xfrm>
            <a:off x="4572000" y="2863850"/>
            <a:ext cx="3886200" cy="1676400"/>
            <a:chOff x="3120" y="1584"/>
            <a:chExt cx="2448" cy="1056"/>
          </a:xfrm>
        </p:grpSpPr>
        <p:sp>
          <p:nvSpPr>
            <p:cNvPr id="23562" name="Line 10"/>
            <p:cNvSpPr>
              <a:spLocks noChangeShapeType="1"/>
            </p:cNvSpPr>
            <p:nvPr/>
          </p:nvSpPr>
          <p:spPr bwMode="auto">
            <a:xfrm flipV="1">
              <a:off x="3408" y="1824"/>
              <a:ext cx="0" cy="81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 name="Group 11"/>
            <p:cNvGrpSpPr/>
            <p:nvPr/>
          </p:nvGrpSpPr>
          <p:grpSpPr bwMode="auto">
            <a:xfrm>
              <a:off x="3120" y="1584"/>
              <a:ext cx="2448" cy="883"/>
              <a:chOff x="3120" y="1584"/>
              <a:chExt cx="2448" cy="883"/>
            </a:xfrm>
          </p:grpSpPr>
          <p:sp>
            <p:nvSpPr>
              <p:cNvPr id="23564" name="Line 12"/>
              <p:cNvSpPr>
                <a:spLocks noChangeShapeType="1"/>
              </p:cNvSpPr>
              <p:nvPr/>
            </p:nvSpPr>
            <p:spPr bwMode="auto">
              <a:xfrm>
                <a:off x="3408" y="2256"/>
                <a:ext cx="192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 name="Text Box 13"/>
              <p:cNvSpPr txBox="1">
                <a:spLocks noChangeArrowheads="1"/>
              </p:cNvSpPr>
              <p:nvPr/>
            </p:nvSpPr>
            <p:spPr bwMode="auto">
              <a:xfrm>
                <a:off x="5184" y="2217"/>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solidFill>
                      <a:schemeClr val="accent2"/>
                    </a:solidFill>
                    <a:latin typeface="Times New Roman" panose="02020603050405020304" pitchFamily="18" charset="0"/>
                    <a:sym typeface="Symbol" panose="05050102010706020507" pitchFamily="18" charset="2"/>
                  </a:rPr>
                  <a:t></a:t>
                </a:r>
                <a:r>
                  <a:rPr kumimoji="1" lang="en-US" altLang="zh-CN" sz="2000" b="1" i="1">
                    <a:solidFill>
                      <a:schemeClr val="accent2"/>
                    </a:solidFill>
                    <a:latin typeface="Times New Roman" panose="02020603050405020304" pitchFamily="18" charset="0"/>
                  </a:rPr>
                  <a:t>t</a:t>
                </a:r>
                <a:endParaRPr kumimoji="1" lang="en-US" altLang="zh-CN" sz="2000" b="1" i="1">
                  <a:solidFill>
                    <a:schemeClr val="accent2"/>
                  </a:solidFill>
                  <a:latin typeface="Times New Roman" panose="02020603050405020304" pitchFamily="18" charset="0"/>
                </a:endParaRPr>
              </a:p>
            </p:txBody>
          </p:sp>
          <p:sp>
            <p:nvSpPr>
              <p:cNvPr id="23566" name="Text Box 14"/>
              <p:cNvSpPr txBox="1">
                <a:spLocks noChangeArrowheads="1"/>
              </p:cNvSpPr>
              <p:nvPr/>
            </p:nvSpPr>
            <p:spPr bwMode="auto">
              <a:xfrm>
                <a:off x="3120" y="158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chemeClr val="accent2"/>
                    </a:solidFill>
                    <a:latin typeface="Times New Roman" panose="02020603050405020304" pitchFamily="18" charset="0"/>
                  </a:rPr>
                  <a:t>u</a:t>
                </a:r>
                <a:r>
                  <a:rPr kumimoji="1" lang="en-US" altLang="zh-CN" sz="2400" b="1" baseline="-25000">
                    <a:solidFill>
                      <a:schemeClr val="accent2"/>
                    </a:solidFill>
                    <a:latin typeface="Times New Roman" panose="02020603050405020304" pitchFamily="18" charset="0"/>
                  </a:rPr>
                  <a:t>O</a:t>
                </a:r>
                <a:endParaRPr kumimoji="1" lang="en-US" altLang="zh-CN" sz="2400" b="1" baseline="-25000">
                  <a:solidFill>
                    <a:schemeClr val="accent2"/>
                  </a:solidFill>
                  <a:latin typeface="Times New Roman" panose="02020603050405020304" pitchFamily="18" charset="0"/>
                </a:endParaRPr>
              </a:p>
            </p:txBody>
          </p:sp>
          <p:sp>
            <p:nvSpPr>
              <p:cNvPr id="23567" name="Text Box 15"/>
              <p:cNvSpPr txBox="1">
                <a:spLocks noChangeArrowheads="1"/>
              </p:cNvSpPr>
              <p:nvPr/>
            </p:nvSpPr>
            <p:spPr bwMode="auto">
              <a:xfrm>
                <a:off x="3216" y="2150"/>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solidFill>
                      <a:schemeClr val="accent2"/>
                    </a:solidFill>
                    <a:latin typeface="Times New Roman" panose="02020603050405020304" pitchFamily="18" charset="0"/>
                  </a:rPr>
                  <a:t>O</a:t>
                </a:r>
                <a:endParaRPr kumimoji="1" lang="en-US" altLang="zh-CN" sz="2000" b="1" i="1">
                  <a:solidFill>
                    <a:schemeClr val="accent2"/>
                  </a:solidFill>
                  <a:latin typeface="Times New Roman" panose="02020603050405020304" pitchFamily="18" charset="0"/>
                </a:endParaRPr>
              </a:p>
            </p:txBody>
          </p:sp>
        </p:grpSp>
      </p:grpSp>
      <p:sp>
        <p:nvSpPr>
          <p:cNvPr id="23568" name="Line 16"/>
          <p:cNvSpPr>
            <a:spLocks noChangeShapeType="1"/>
          </p:cNvSpPr>
          <p:nvPr/>
        </p:nvSpPr>
        <p:spPr bwMode="auto">
          <a:xfrm>
            <a:off x="5029200" y="3473450"/>
            <a:ext cx="2819400" cy="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9" name="Line 17"/>
          <p:cNvSpPr>
            <a:spLocks noChangeShapeType="1"/>
          </p:cNvSpPr>
          <p:nvPr/>
        </p:nvSpPr>
        <p:spPr bwMode="auto">
          <a:xfrm>
            <a:off x="5029200" y="4387850"/>
            <a:ext cx="2743200" cy="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0" name="Freeform 18"/>
          <p:cNvSpPr/>
          <p:nvPr/>
        </p:nvSpPr>
        <p:spPr bwMode="auto">
          <a:xfrm>
            <a:off x="5029200" y="3460750"/>
            <a:ext cx="2438400" cy="1003300"/>
          </a:xfrm>
          <a:custGeom>
            <a:avLst/>
            <a:gdLst>
              <a:gd name="T0" fmla="*/ 0 w 1536"/>
              <a:gd name="T1" fmla="*/ 8 h 632"/>
              <a:gd name="T2" fmla="*/ 40 w 1536"/>
              <a:gd name="T3" fmla="*/ 48 h 632"/>
              <a:gd name="T4" fmla="*/ 160 w 1536"/>
              <a:gd name="T5" fmla="*/ 296 h 632"/>
              <a:gd name="T6" fmla="*/ 384 w 1536"/>
              <a:gd name="T7" fmla="*/ 584 h 632"/>
              <a:gd name="T8" fmla="*/ 768 w 1536"/>
              <a:gd name="T9" fmla="*/ 8 h 632"/>
              <a:gd name="T10" fmla="*/ 1152 w 1536"/>
              <a:gd name="T11" fmla="*/ 576 h 632"/>
              <a:gd name="T12" fmla="*/ 1344 w 1536"/>
              <a:gd name="T13" fmla="*/ 300 h 632"/>
              <a:gd name="T14" fmla="*/ 1428 w 1536"/>
              <a:gd name="T15" fmla="*/ 152 h 632"/>
              <a:gd name="T16" fmla="*/ 1536 w 1536"/>
              <a:gd name="T17" fmla="*/ 8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632">
                <a:moveTo>
                  <a:pt x="0" y="8"/>
                </a:moveTo>
                <a:cubicBezTo>
                  <a:pt x="7" y="15"/>
                  <a:pt x="13" y="0"/>
                  <a:pt x="40" y="48"/>
                </a:cubicBezTo>
                <a:cubicBezTo>
                  <a:pt x="67" y="96"/>
                  <a:pt x="103" y="207"/>
                  <a:pt x="160" y="296"/>
                </a:cubicBezTo>
                <a:cubicBezTo>
                  <a:pt x="217" y="385"/>
                  <a:pt x="283" y="632"/>
                  <a:pt x="384" y="584"/>
                </a:cubicBezTo>
                <a:cubicBezTo>
                  <a:pt x="485" y="536"/>
                  <a:pt x="640" y="9"/>
                  <a:pt x="768" y="8"/>
                </a:cubicBezTo>
                <a:cubicBezTo>
                  <a:pt x="896" y="7"/>
                  <a:pt x="1056" y="527"/>
                  <a:pt x="1152" y="576"/>
                </a:cubicBezTo>
                <a:cubicBezTo>
                  <a:pt x="1248" y="625"/>
                  <a:pt x="1298" y="371"/>
                  <a:pt x="1344" y="300"/>
                </a:cubicBezTo>
                <a:cubicBezTo>
                  <a:pt x="1390" y="229"/>
                  <a:pt x="1396" y="201"/>
                  <a:pt x="1428" y="152"/>
                </a:cubicBezTo>
                <a:cubicBezTo>
                  <a:pt x="1460" y="103"/>
                  <a:pt x="1514" y="38"/>
                  <a:pt x="1536" y="8"/>
                </a:cubicBezTo>
              </a:path>
            </a:pathLst>
          </a:cu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71" name="Object 19"/>
          <p:cNvGraphicFramePr>
            <a:graphicFrameLocks noChangeAspect="1"/>
          </p:cNvGraphicFramePr>
          <p:nvPr/>
        </p:nvGraphicFramePr>
        <p:xfrm>
          <a:off x="4379913" y="3284538"/>
          <a:ext cx="479425" cy="496887"/>
        </p:xfrm>
        <a:graphic>
          <a:graphicData uri="http://schemas.openxmlformats.org/presentationml/2006/ole">
            <mc:AlternateContent xmlns:mc="http://schemas.openxmlformats.org/markup-compatibility/2006">
              <mc:Choice xmlns:v="urn:schemas-microsoft-com:vml" Requires="v">
                <p:oleObj spid="_x0000_s46083" name="公式" r:id="rId5" imgW="9144000" imgH="9448800" progId="Equation.3">
                  <p:embed/>
                </p:oleObj>
              </mc:Choice>
              <mc:Fallback>
                <p:oleObj name="公式" r:id="rId5" imgW="9144000" imgH="9448800" progId="Equation.3">
                  <p:embed/>
                  <p:pic>
                    <p:nvPicPr>
                      <p:cNvPr id="0" name="图片 46082"/>
                      <p:cNvPicPr>
                        <a:picLocks noChangeAspect="1"/>
                      </p:cNvPicPr>
                      <p:nvPr/>
                    </p:nvPicPr>
                    <p:blipFill>
                      <a:blip r:embed="rId6"/>
                      <a:stretch>
                        <a:fillRect/>
                      </a:stretch>
                    </p:blipFill>
                    <p:spPr>
                      <a:xfrm>
                        <a:off x="4379913" y="3284538"/>
                        <a:ext cx="479425" cy="496887"/>
                      </a:xfrm>
                      <a:prstGeom prst="rect">
                        <a:avLst/>
                      </a:prstGeom>
                      <a:noFill/>
                      <a:ln w="9525">
                        <a:noFill/>
                      </a:ln>
                    </p:spPr>
                  </p:pic>
                </p:oleObj>
              </mc:Fallback>
            </mc:AlternateContent>
          </a:graphicData>
        </a:graphic>
      </p:graphicFrame>
      <p:sp>
        <p:nvSpPr>
          <p:cNvPr id="23572" name="Text Box 20"/>
          <p:cNvSpPr txBox="1">
            <a:spLocks noChangeArrowheads="1"/>
          </p:cNvSpPr>
          <p:nvPr/>
        </p:nvSpPr>
        <p:spPr bwMode="auto">
          <a:xfrm>
            <a:off x="533400" y="4419600"/>
            <a:ext cx="67818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kumimoji="1" lang="zh-CN" altLang="en-US" sz="2600" b="1" dirty="0">
                <a:latin typeface="华文楷体" panose="02010600040101010101" pitchFamily="2" charset="-122"/>
                <a:ea typeface="华文楷体" panose="02010600040101010101" pitchFamily="2" charset="-122"/>
              </a:rPr>
              <a:t>可见，输出电压的相位比输入电压的相位领先 </a:t>
            </a:r>
            <a:r>
              <a:rPr kumimoji="1" lang="en-US" altLang="zh-CN" sz="2600" b="1" dirty="0">
                <a:latin typeface="华文楷体" panose="02010600040101010101" pitchFamily="2" charset="-122"/>
                <a:ea typeface="华文楷体" panose="02010600040101010101" pitchFamily="2" charset="-122"/>
              </a:rPr>
              <a:t>90</a:t>
            </a:r>
            <a:r>
              <a:rPr kumimoji="1" lang="en-US" altLang="zh-CN" sz="2600" b="1"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600" b="1" baseline="30000" dirty="0">
                <a:latin typeface="华文楷体" panose="02010600040101010101" pitchFamily="2" charset="-122"/>
                <a:ea typeface="华文楷体" panose="02010600040101010101" pitchFamily="2" charset="-122"/>
              </a:rPr>
              <a:t> </a:t>
            </a:r>
            <a:r>
              <a:rPr kumimoji="1" lang="zh-CN" altLang="en-US" sz="2600" b="1" dirty="0">
                <a:latin typeface="华文楷体" panose="02010600040101010101" pitchFamily="2" charset="-122"/>
                <a:ea typeface="华文楷体" panose="02010600040101010101" pitchFamily="2" charset="-122"/>
              </a:rPr>
              <a:t>。因此，此时积分电路的作用是</a:t>
            </a:r>
            <a:r>
              <a:rPr kumimoji="1" lang="zh-CN" altLang="en-US" sz="2600" b="1" dirty="0">
                <a:solidFill>
                  <a:srgbClr val="FF0000"/>
                </a:solidFill>
                <a:latin typeface="华文楷体" panose="02010600040101010101" pitchFamily="2" charset="-122"/>
                <a:ea typeface="华文楷体" panose="02010600040101010101" pitchFamily="2" charset="-122"/>
              </a:rPr>
              <a:t>移相</a:t>
            </a:r>
            <a:r>
              <a:rPr kumimoji="1" lang="zh-CN" altLang="en-US" sz="2600" b="1" dirty="0">
                <a:latin typeface="华文楷体" panose="02010600040101010101" pitchFamily="2" charset="-122"/>
                <a:ea typeface="华文楷体" panose="02010600040101010101" pitchFamily="2" charset="-122"/>
              </a:rPr>
              <a:t>。</a:t>
            </a:r>
            <a:endParaRPr kumimoji="1" lang="zh-CN" altLang="en-US" sz="2600" b="1" dirty="0">
              <a:latin typeface="华文楷体" panose="02010600040101010101" pitchFamily="2" charset="-122"/>
              <a:ea typeface="华文楷体" panose="02010600040101010101" pitchFamily="2" charset="-122"/>
            </a:endParaRPr>
          </a:p>
        </p:txBody>
      </p:sp>
      <p:grpSp>
        <p:nvGrpSpPr>
          <p:cNvPr id="4" name="Group 21"/>
          <p:cNvGrpSpPr/>
          <p:nvPr/>
        </p:nvGrpSpPr>
        <p:grpSpPr bwMode="auto">
          <a:xfrm>
            <a:off x="4413247" y="901700"/>
            <a:ext cx="4038600" cy="1676400"/>
            <a:chOff x="2880" y="796"/>
            <a:chExt cx="2544" cy="1056"/>
          </a:xfrm>
        </p:grpSpPr>
        <p:sp>
          <p:nvSpPr>
            <p:cNvPr id="23574" name="Line 22"/>
            <p:cNvSpPr>
              <a:spLocks noChangeShapeType="1"/>
            </p:cNvSpPr>
            <p:nvPr/>
          </p:nvSpPr>
          <p:spPr bwMode="auto">
            <a:xfrm>
              <a:off x="3168" y="1468"/>
              <a:ext cx="187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5" name="Line 23"/>
            <p:cNvSpPr>
              <a:spLocks noChangeShapeType="1"/>
            </p:cNvSpPr>
            <p:nvPr/>
          </p:nvSpPr>
          <p:spPr bwMode="auto">
            <a:xfrm flipV="1">
              <a:off x="3168" y="1036"/>
              <a:ext cx="0" cy="81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6" name="Text Box 24"/>
            <p:cNvSpPr txBox="1">
              <a:spLocks noChangeArrowheads="1"/>
            </p:cNvSpPr>
            <p:nvPr/>
          </p:nvSpPr>
          <p:spPr bwMode="auto">
            <a:xfrm>
              <a:off x="4992" y="142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solidFill>
                    <a:schemeClr val="accent2"/>
                  </a:solidFill>
                  <a:latin typeface="Times New Roman" panose="02020603050405020304" pitchFamily="18" charset="0"/>
                  <a:sym typeface="Symbol" panose="05050102010706020507" pitchFamily="18" charset="2"/>
                </a:rPr>
                <a:t></a:t>
              </a:r>
              <a:r>
                <a:rPr kumimoji="1" lang="en-US" altLang="zh-CN" sz="2000" b="1" i="1">
                  <a:solidFill>
                    <a:schemeClr val="accent2"/>
                  </a:solidFill>
                  <a:latin typeface="Times New Roman" panose="02020603050405020304" pitchFamily="18" charset="0"/>
                </a:rPr>
                <a:t>t</a:t>
              </a:r>
              <a:endParaRPr kumimoji="1" lang="en-US" altLang="zh-CN" sz="2000" b="1" i="1">
                <a:solidFill>
                  <a:schemeClr val="accent2"/>
                </a:solidFill>
                <a:latin typeface="Times New Roman" panose="02020603050405020304" pitchFamily="18" charset="0"/>
              </a:endParaRPr>
            </a:p>
          </p:txBody>
        </p:sp>
        <p:sp>
          <p:nvSpPr>
            <p:cNvPr id="23577" name="Text Box 25"/>
            <p:cNvSpPr txBox="1">
              <a:spLocks noChangeArrowheads="1"/>
            </p:cNvSpPr>
            <p:nvPr/>
          </p:nvSpPr>
          <p:spPr bwMode="auto">
            <a:xfrm>
              <a:off x="2880" y="79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chemeClr val="accent2"/>
                  </a:solidFill>
                  <a:latin typeface="Times New Roman" panose="02020603050405020304" pitchFamily="18" charset="0"/>
                </a:rPr>
                <a:t>u</a:t>
              </a:r>
              <a:r>
                <a:rPr kumimoji="1" lang="en-US" altLang="zh-CN" sz="2400" b="1" baseline="-25000">
                  <a:solidFill>
                    <a:schemeClr val="accent2"/>
                  </a:solidFill>
                  <a:latin typeface="Times New Roman" panose="02020603050405020304" pitchFamily="18" charset="0"/>
                </a:rPr>
                <a:t>I</a:t>
              </a:r>
              <a:endParaRPr kumimoji="1" lang="en-US" altLang="zh-CN" sz="2400" b="1" baseline="-25000">
                <a:solidFill>
                  <a:schemeClr val="accent2"/>
                </a:solidFill>
                <a:latin typeface="Times New Roman" panose="02020603050405020304" pitchFamily="18" charset="0"/>
              </a:endParaRPr>
            </a:p>
          </p:txBody>
        </p:sp>
        <p:sp>
          <p:nvSpPr>
            <p:cNvPr id="23578" name="Text Box 26"/>
            <p:cNvSpPr txBox="1">
              <a:spLocks noChangeArrowheads="1"/>
            </p:cNvSpPr>
            <p:nvPr/>
          </p:nvSpPr>
          <p:spPr bwMode="auto">
            <a:xfrm>
              <a:off x="2976" y="136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solidFill>
                    <a:schemeClr val="accent2"/>
                  </a:solidFill>
                  <a:latin typeface="Times New Roman" panose="02020603050405020304" pitchFamily="18" charset="0"/>
                </a:rPr>
                <a:t>O</a:t>
              </a:r>
              <a:endParaRPr kumimoji="1" lang="en-US" altLang="zh-CN" sz="2000" b="1" i="1">
                <a:solidFill>
                  <a:schemeClr val="accent2"/>
                </a:solidFill>
                <a:latin typeface="Times New Roman" panose="02020603050405020304" pitchFamily="18" charset="0"/>
              </a:endParaRPr>
            </a:p>
          </p:txBody>
        </p:sp>
        <p:sp>
          <p:nvSpPr>
            <p:cNvPr id="23579" name="Line 27"/>
            <p:cNvSpPr>
              <a:spLocks noChangeShapeType="1"/>
            </p:cNvSpPr>
            <p:nvPr/>
          </p:nvSpPr>
          <p:spPr bwMode="auto">
            <a:xfrm>
              <a:off x="3168" y="1180"/>
              <a:ext cx="1680" cy="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0" name="Line 28"/>
            <p:cNvSpPr>
              <a:spLocks noChangeShapeType="1"/>
            </p:cNvSpPr>
            <p:nvPr/>
          </p:nvSpPr>
          <p:spPr bwMode="auto">
            <a:xfrm>
              <a:off x="3168" y="1756"/>
              <a:ext cx="1824" cy="0"/>
            </a:xfrm>
            <a:prstGeom prst="line">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1" name="Freeform 29"/>
            <p:cNvSpPr/>
            <p:nvPr/>
          </p:nvSpPr>
          <p:spPr bwMode="auto">
            <a:xfrm>
              <a:off x="3168" y="1180"/>
              <a:ext cx="1536" cy="578"/>
            </a:xfrm>
            <a:custGeom>
              <a:avLst/>
              <a:gdLst>
                <a:gd name="T0" fmla="*/ 0 w 1536"/>
                <a:gd name="T1" fmla="*/ 288 h 578"/>
                <a:gd name="T2" fmla="*/ 192 w 1536"/>
                <a:gd name="T3" fmla="*/ 4 h 578"/>
                <a:gd name="T4" fmla="*/ 377 w 1536"/>
                <a:gd name="T5" fmla="*/ 283 h 578"/>
                <a:gd name="T6" fmla="*/ 584 w 1536"/>
                <a:gd name="T7" fmla="*/ 576 h 578"/>
                <a:gd name="T8" fmla="*/ 770 w 1536"/>
                <a:gd name="T9" fmla="*/ 293 h 578"/>
                <a:gd name="T10" fmla="*/ 981 w 1536"/>
                <a:gd name="T11" fmla="*/ 0 h 578"/>
                <a:gd name="T12" fmla="*/ 1163 w 1536"/>
                <a:gd name="T13" fmla="*/ 293 h 578"/>
                <a:gd name="T14" fmla="*/ 1364 w 1536"/>
                <a:gd name="T15" fmla="*/ 572 h 578"/>
                <a:gd name="T16" fmla="*/ 1536 w 1536"/>
                <a:gd name="T17" fmla="*/ 288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6" h="578">
                  <a:moveTo>
                    <a:pt x="0" y="288"/>
                  </a:moveTo>
                  <a:cubicBezTo>
                    <a:pt x="32" y="241"/>
                    <a:pt x="129" y="5"/>
                    <a:pt x="192" y="4"/>
                  </a:cubicBezTo>
                  <a:cubicBezTo>
                    <a:pt x="255" y="3"/>
                    <a:pt x="312" y="188"/>
                    <a:pt x="377" y="283"/>
                  </a:cubicBezTo>
                  <a:cubicBezTo>
                    <a:pt x="442" y="378"/>
                    <a:pt x="519" y="574"/>
                    <a:pt x="584" y="576"/>
                  </a:cubicBezTo>
                  <a:cubicBezTo>
                    <a:pt x="649" y="578"/>
                    <a:pt x="704" y="389"/>
                    <a:pt x="770" y="293"/>
                  </a:cubicBezTo>
                  <a:cubicBezTo>
                    <a:pt x="836" y="197"/>
                    <a:pt x="916" y="0"/>
                    <a:pt x="981" y="0"/>
                  </a:cubicBezTo>
                  <a:cubicBezTo>
                    <a:pt x="1046" y="0"/>
                    <a:pt x="1099" y="198"/>
                    <a:pt x="1163" y="293"/>
                  </a:cubicBezTo>
                  <a:cubicBezTo>
                    <a:pt x="1227" y="388"/>
                    <a:pt x="1302" y="573"/>
                    <a:pt x="1364" y="572"/>
                  </a:cubicBezTo>
                  <a:cubicBezTo>
                    <a:pt x="1426" y="571"/>
                    <a:pt x="1500" y="347"/>
                    <a:pt x="1536" y="288"/>
                  </a:cubicBezTo>
                </a:path>
              </a:pathLst>
            </a:custGeom>
            <a:noFill/>
            <a:ln w="38100" cmpd="sng">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82" name="Text Box 30"/>
            <p:cNvSpPr txBox="1">
              <a:spLocks noChangeArrowheads="1"/>
            </p:cNvSpPr>
            <p:nvPr/>
          </p:nvSpPr>
          <p:spPr bwMode="auto">
            <a:xfrm>
              <a:off x="2880" y="103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latin typeface="Times New Roman" panose="02020603050405020304" pitchFamily="18" charset="0"/>
                </a:rPr>
                <a:t>U</a:t>
              </a:r>
              <a:r>
                <a:rPr kumimoji="1" lang="en-US" altLang="zh-CN" sz="2000" b="1" baseline="-25000">
                  <a:latin typeface="Times New Roman" panose="02020603050405020304" pitchFamily="18" charset="0"/>
                </a:rPr>
                <a:t>m</a:t>
              </a:r>
              <a:endParaRPr kumimoji="1" lang="en-US" altLang="zh-CN" sz="2000" b="1" baseline="-25000">
                <a:latin typeface="Times New Roman" panose="02020603050405020304" pitchFamily="18" charset="0"/>
              </a:endParaRPr>
            </a:p>
          </p:txBody>
        </p:sp>
        <p:graphicFrame>
          <p:nvGraphicFramePr>
            <p:cNvPr id="23583" name="Object 31"/>
            <p:cNvGraphicFramePr>
              <a:graphicFrameLocks noChangeAspect="1"/>
            </p:cNvGraphicFramePr>
            <p:nvPr/>
          </p:nvGraphicFramePr>
          <p:xfrm>
            <a:off x="3424" y="1524"/>
            <a:ext cx="92" cy="92"/>
          </p:xfrm>
          <a:graphic>
            <a:graphicData uri="http://schemas.openxmlformats.org/presentationml/2006/ole">
              <mc:AlternateContent xmlns:mc="http://schemas.openxmlformats.org/markup-compatibility/2006">
                <mc:Choice xmlns:v="urn:schemas-microsoft-com:vml" Requires="v">
                  <p:oleObj spid="_x0000_s46084" name="Equation" r:id="rId7" imgW="5181600" imgH="5181600" progId="Equation.3">
                    <p:embed/>
                  </p:oleObj>
                </mc:Choice>
                <mc:Fallback>
                  <p:oleObj name="Equation" r:id="rId7" imgW="5181600" imgH="5181600" progId="Equation.3">
                    <p:embed/>
                    <p:pic>
                      <p:nvPicPr>
                        <p:cNvPr id="0" name="图片 46083"/>
                        <p:cNvPicPr>
                          <a:picLocks noChangeAspect="1"/>
                        </p:cNvPicPr>
                        <p:nvPr/>
                      </p:nvPicPr>
                      <p:blipFill>
                        <a:blip r:embed="rId8"/>
                        <a:stretch>
                          <a:fillRect/>
                        </a:stretch>
                      </p:blipFill>
                      <p:spPr>
                        <a:xfrm>
                          <a:off x="3424" y="1524"/>
                          <a:ext cx="92" cy="92"/>
                        </a:xfrm>
                        <a:prstGeom prst="rect">
                          <a:avLst/>
                        </a:prstGeom>
                        <a:noFill/>
                        <a:ln w="9525">
                          <a:noFill/>
                        </a:ln>
                      </p:spPr>
                    </p:pic>
                  </p:oleObj>
                </mc:Fallback>
              </mc:AlternateContent>
            </a:graphicData>
          </a:graphic>
        </p:graphicFrame>
        <p:graphicFrame>
          <p:nvGraphicFramePr>
            <p:cNvPr id="23584" name="Object 32"/>
            <p:cNvGraphicFramePr>
              <a:graphicFrameLocks noChangeAspect="1"/>
            </p:cNvGraphicFramePr>
            <p:nvPr/>
          </p:nvGraphicFramePr>
          <p:xfrm>
            <a:off x="3937" y="1505"/>
            <a:ext cx="151" cy="103"/>
          </p:xfrm>
          <a:graphic>
            <a:graphicData uri="http://schemas.openxmlformats.org/presentationml/2006/ole">
              <mc:AlternateContent xmlns:mc="http://schemas.openxmlformats.org/markup-compatibility/2006">
                <mc:Choice xmlns:v="urn:schemas-microsoft-com:vml" Requires="v">
                  <p:oleObj spid="_x0000_s46085" name="Equation" r:id="rId9" imgW="8534400" imgH="5791200" progId="Equation.3">
                    <p:embed/>
                  </p:oleObj>
                </mc:Choice>
                <mc:Fallback>
                  <p:oleObj name="Equation" r:id="rId9" imgW="8534400" imgH="5791200" progId="Equation.3">
                    <p:embed/>
                    <p:pic>
                      <p:nvPicPr>
                        <p:cNvPr id="0" name="图片 46084"/>
                        <p:cNvPicPr>
                          <a:picLocks noChangeAspect="1"/>
                        </p:cNvPicPr>
                        <p:nvPr/>
                      </p:nvPicPr>
                      <p:blipFill>
                        <a:blip r:embed="rId10"/>
                        <a:stretch>
                          <a:fillRect/>
                        </a:stretch>
                      </p:blipFill>
                      <p:spPr>
                        <a:xfrm>
                          <a:off x="3937" y="1505"/>
                          <a:ext cx="151" cy="103"/>
                        </a:xfrm>
                        <a:prstGeom prst="rect">
                          <a:avLst/>
                        </a:prstGeom>
                        <a:noFill/>
                        <a:ln w="9525">
                          <a:noFill/>
                        </a:ln>
                      </p:spPr>
                    </p:pic>
                  </p:oleObj>
                </mc:Fallback>
              </mc:AlternateContent>
            </a:graphicData>
          </a:graphic>
        </p:graphicFrame>
        <p:graphicFrame>
          <p:nvGraphicFramePr>
            <p:cNvPr id="23585" name="Object 33"/>
            <p:cNvGraphicFramePr>
              <a:graphicFrameLocks noChangeAspect="1"/>
            </p:cNvGraphicFramePr>
            <p:nvPr/>
          </p:nvGraphicFramePr>
          <p:xfrm>
            <a:off x="4169" y="1513"/>
            <a:ext cx="151" cy="103"/>
          </p:xfrm>
          <a:graphic>
            <a:graphicData uri="http://schemas.openxmlformats.org/presentationml/2006/ole">
              <mc:AlternateContent xmlns:mc="http://schemas.openxmlformats.org/markup-compatibility/2006">
                <mc:Choice xmlns:v="urn:schemas-microsoft-com:vml" Requires="v">
                  <p:oleObj spid="_x0000_s46086" name="Equation" r:id="rId11" imgW="8534400" imgH="5791200" progId="Equation.3">
                    <p:embed/>
                  </p:oleObj>
                </mc:Choice>
                <mc:Fallback>
                  <p:oleObj name="Equation" r:id="rId11" imgW="8534400" imgH="5791200" progId="Equation.3">
                    <p:embed/>
                    <p:pic>
                      <p:nvPicPr>
                        <p:cNvPr id="0" name="图片 46085"/>
                        <p:cNvPicPr>
                          <a:picLocks noChangeAspect="1"/>
                        </p:cNvPicPr>
                        <p:nvPr/>
                      </p:nvPicPr>
                      <p:blipFill>
                        <a:blip r:embed="rId12"/>
                        <a:stretch>
                          <a:fillRect/>
                        </a:stretch>
                      </p:blipFill>
                      <p:spPr>
                        <a:xfrm>
                          <a:off x="4169" y="1513"/>
                          <a:ext cx="151" cy="103"/>
                        </a:xfrm>
                        <a:prstGeom prst="rect">
                          <a:avLst/>
                        </a:prstGeom>
                        <a:noFill/>
                        <a:ln w="9525">
                          <a:noFill/>
                        </a:ln>
                      </p:spPr>
                    </p:pic>
                  </p:oleObj>
                </mc:Fallback>
              </mc:AlternateContent>
            </a:graphicData>
          </a:graphic>
        </p:graphicFrame>
      </p:grpSp>
      <p:sp>
        <p:nvSpPr>
          <p:cNvPr id="23588" name="Rectangle 36"/>
          <p:cNvSpPr>
            <a:spLocks noChangeArrowheads="1"/>
          </p:cNvSpPr>
          <p:nvPr/>
        </p:nvSpPr>
        <p:spPr bwMode="auto">
          <a:xfrm>
            <a:off x="168966" y="5562600"/>
            <a:ext cx="897503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solidFill>
                  <a:schemeClr val="hlink"/>
                </a:solidFill>
                <a:latin typeface="华文楷体" panose="02010600040101010101" pitchFamily="2" charset="-122"/>
                <a:ea typeface="华文楷体" panose="02010600040101010101" pitchFamily="2" charset="-122"/>
              </a:rPr>
              <a:t>注意：为防止低频信号增益过大，常在电容上并联电阻。</a:t>
            </a:r>
            <a:endParaRPr kumimoji="1" lang="zh-CN" altLang="en-US" sz="2800" b="1" dirty="0">
              <a:solidFill>
                <a:schemeClr val="hlink"/>
              </a:solidFill>
              <a:latin typeface="华文楷体" panose="02010600040101010101" pitchFamily="2" charset="-122"/>
              <a:ea typeface="华文楷体" panose="02010600040101010101" pitchFamily="2" charset="-122"/>
            </a:endParaRPr>
          </a:p>
          <a:p>
            <a:r>
              <a:rPr kumimoji="1" lang="zh-CN" altLang="en-US" sz="2400" b="1" dirty="0">
                <a:solidFill>
                  <a:schemeClr val="hlink"/>
                </a:solidFill>
                <a:latin typeface="Times New Roman" panose="02020603050405020304" pitchFamily="18" charset="0"/>
              </a:rPr>
              <a:t>            </a:t>
            </a:r>
            <a:endParaRPr kumimoji="1" lang="en-US" altLang="zh-CN" sz="2400" b="1" dirty="0">
              <a:solidFill>
                <a:srgbClr val="FF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dissolve">
                                      <p:cBhvr>
                                        <p:cTn id="7" dur="500"/>
                                        <p:tgtEl>
                                          <p:spTgt spid="23554"/>
                                        </p:tgtEl>
                                      </p:cBhvr>
                                    </p:animEffect>
                                  </p:childTnLst>
                                </p:cTn>
                              </p:par>
                            </p:childTnLst>
                          </p:cTn>
                        </p:par>
                        <p:par>
                          <p:cTn id="8" fill="hold">
                            <p:stCondLst>
                              <p:cond delay="500"/>
                            </p:stCondLst>
                            <p:childTnLst>
                              <p:par>
                                <p:cTn id="9" presetID="9" presetClass="entr" presetSubtype="0" fill="hold" nodeType="afterEffect">
                                  <p:stCondLst>
                                    <p:cond delay="200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23559"/>
                                        </p:tgtEl>
                                        <p:attrNameLst>
                                          <p:attrName>style.visibility</p:attrName>
                                        </p:attrNameLst>
                                      </p:cBhvr>
                                      <p:to>
                                        <p:strVal val="visible"/>
                                      </p:to>
                                    </p:set>
                                    <p:animEffect transition="in" filter="randombar(horizontal)">
                                      <p:cBhvr>
                                        <p:cTn id="16" dur="500"/>
                                        <p:tgtEl>
                                          <p:spTgt spid="2355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3560"/>
                                        </p:tgtEl>
                                        <p:attrNameLst>
                                          <p:attrName>style.visibility</p:attrName>
                                        </p:attrNameLst>
                                      </p:cBhvr>
                                      <p:to>
                                        <p:strVal val="visible"/>
                                      </p:to>
                                    </p:set>
                                    <p:animEffect transition="in" filter="wipe(up)">
                                      <p:cBhvr>
                                        <p:cTn id="21" dur="500"/>
                                        <p:tgtEl>
                                          <p:spTgt spid="23560"/>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3568"/>
                                        </p:tgtEl>
                                        <p:attrNameLst>
                                          <p:attrName>style.visibility</p:attrName>
                                        </p:attrNameLst>
                                      </p:cBhvr>
                                      <p:to>
                                        <p:strVal val="visible"/>
                                      </p:to>
                                    </p:set>
                                    <p:animEffect transition="in" filter="wipe(left)">
                                      <p:cBhvr>
                                        <p:cTn id="31" dur="500"/>
                                        <p:tgtEl>
                                          <p:spTgt spid="23568"/>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23571"/>
                                        </p:tgtEl>
                                        <p:attrNameLst>
                                          <p:attrName>style.visibility</p:attrName>
                                        </p:attrNameLst>
                                      </p:cBhvr>
                                      <p:to>
                                        <p:strVal val="visible"/>
                                      </p:to>
                                    </p:set>
                                    <p:animEffect transition="in" filter="dissolve">
                                      <p:cBhvr>
                                        <p:cTn id="35" dur="500"/>
                                        <p:tgtEl>
                                          <p:spTgt spid="23571"/>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23569"/>
                                        </p:tgtEl>
                                        <p:attrNameLst>
                                          <p:attrName>style.visibility</p:attrName>
                                        </p:attrNameLst>
                                      </p:cBhvr>
                                      <p:to>
                                        <p:strVal val="visible"/>
                                      </p:to>
                                    </p:set>
                                    <p:animEffect transition="in" filter="wipe(left)">
                                      <p:cBhvr>
                                        <p:cTn id="39" dur="500"/>
                                        <p:tgtEl>
                                          <p:spTgt spid="23569"/>
                                        </p:tgtEl>
                                      </p:cBhvr>
                                    </p:animEffect>
                                  </p:childTnLst>
                                </p:cTn>
                              </p:par>
                            </p:childTnLst>
                          </p:cTn>
                        </p:par>
                        <p:par>
                          <p:cTn id="40" fill="hold">
                            <p:stCondLst>
                              <p:cond delay="2000"/>
                            </p:stCondLst>
                            <p:childTnLst>
                              <p:par>
                                <p:cTn id="41" presetID="22" presetClass="entr" presetSubtype="1" fill="hold" grpId="0" nodeType="afterEffect">
                                  <p:stCondLst>
                                    <p:cond delay="0"/>
                                  </p:stCondLst>
                                  <p:childTnLst>
                                    <p:set>
                                      <p:cBhvr>
                                        <p:cTn id="42" dur="1" fill="hold">
                                          <p:stCondLst>
                                            <p:cond delay="0"/>
                                          </p:stCondLst>
                                        </p:cTn>
                                        <p:tgtEl>
                                          <p:spTgt spid="23555"/>
                                        </p:tgtEl>
                                        <p:attrNameLst>
                                          <p:attrName>style.visibility</p:attrName>
                                        </p:attrNameLst>
                                      </p:cBhvr>
                                      <p:to>
                                        <p:strVal val="visible"/>
                                      </p:to>
                                    </p:set>
                                    <p:animEffect transition="in" filter="wipe(up)">
                                      <p:cBhvr>
                                        <p:cTn id="43" dur="500"/>
                                        <p:tgtEl>
                                          <p:spTgt spid="23555"/>
                                        </p:tgtEl>
                                      </p:cBhvr>
                                    </p:animEffect>
                                  </p:childTnLst>
                                </p:cTn>
                              </p:par>
                            </p:childTnLst>
                          </p:cTn>
                        </p:par>
                        <p:par>
                          <p:cTn id="44" fill="hold">
                            <p:stCondLst>
                              <p:cond delay="2500"/>
                            </p:stCondLst>
                            <p:childTnLst>
                              <p:par>
                                <p:cTn id="45" presetID="22" presetClass="entr" presetSubtype="1" fill="hold" grpId="0" nodeType="afterEffect">
                                  <p:stCondLst>
                                    <p:cond delay="0"/>
                                  </p:stCondLst>
                                  <p:childTnLst>
                                    <p:set>
                                      <p:cBhvr>
                                        <p:cTn id="46" dur="1" fill="hold">
                                          <p:stCondLst>
                                            <p:cond delay="0"/>
                                          </p:stCondLst>
                                        </p:cTn>
                                        <p:tgtEl>
                                          <p:spTgt spid="23556"/>
                                        </p:tgtEl>
                                        <p:attrNameLst>
                                          <p:attrName>style.visibility</p:attrName>
                                        </p:attrNameLst>
                                      </p:cBhvr>
                                      <p:to>
                                        <p:strVal val="visible"/>
                                      </p:to>
                                    </p:set>
                                    <p:animEffect transition="in" filter="wipe(up)">
                                      <p:cBhvr>
                                        <p:cTn id="47" dur="500"/>
                                        <p:tgtEl>
                                          <p:spTgt spid="23556"/>
                                        </p:tgtEl>
                                      </p:cBhvr>
                                    </p:animEffect>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23557"/>
                                        </p:tgtEl>
                                        <p:attrNameLst>
                                          <p:attrName>style.visibility</p:attrName>
                                        </p:attrNameLst>
                                      </p:cBhvr>
                                      <p:to>
                                        <p:strVal val="visible"/>
                                      </p:to>
                                    </p:set>
                                    <p:animEffect transition="in" filter="wipe(up)">
                                      <p:cBhvr>
                                        <p:cTn id="51" dur="500"/>
                                        <p:tgtEl>
                                          <p:spTgt spid="23557"/>
                                        </p:tgtEl>
                                      </p:cBhvr>
                                    </p:animEffect>
                                  </p:childTnLst>
                                </p:cTn>
                              </p:par>
                            </p:childTnLst>
                          </p:cTn>
                        </p:par>
                        <p:par>
                          <p:cTn id="52" fill="hold">
                            <p:stCondLst>
                              <p:cond delay="3500"/>
                            </p:stCondLst>
                            <p:childTnLst>
                              <p:par>
                                <p:cTn id="53" presetID="22" presetClass="entr" presetSubtype="1" fill="hold" grpId="0" nodeType="afterEffect">
                                  <p:stCondLst>
                                    <p:cond delay="0"/>
                                  </p:stCondLst>
                                  <p:childTnLst>
                                    <p:set>
                                      <p:cBhvr>
                                        <p:cTn id="54" dur="1" fill="hold">
                                          <p:stCondLst>
                                            <p:cond delay="0"/>
                                          </p:stCondLst>
                                        </p:cTn>
                                        <p:tgtEl>
                                          <p:spTgt spid="23558"/>
                                        </p:tgtEl>
                                        <p:attrNameLst>
                                          <p:attrName>style.visibility</p:attrName>
                                        </p:attrNameLst>
                                      </p:cBhvr>
                                      <p:to>
                                        <p:strVal val="visible"/>
                                      </p:to>
                                    </p:set>
                                    <p:animEffect transition="in" filter="wipe(up)">
                                      <p:cBhvr>
                                        <p:cTn id="55" dur="500"/>
                                        <p:tgtEl>
                                          <p:spTgt spid="2355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570"/>
                                        </p:tgtEl>
                                        <p:attrNameLst>
                                          <p:attrName>style.visibility</p:attrName>
                                        </p:attrNameLst>
                                      </p:cBhvr>
                                      <p:to>
                                        <p:strVal val="visible"/>
                                      </p:to>
                                    </p:set>
                                    <p:animEffect transition="in" filter="wipe(left)">
                                      <p:cBhvr>
                                        <p:cTn id="60" dur="500"/>
                                        <p:tgtEl>
                                          <p:spTgt spid="23570"/>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23572"/>
                                        </p:tgtEl>
                                        <p:attrNameLst>
                                          <p:attrName>style.visibility</p:attrName>
                                        </p:attrNameLst>
                                      </p:cBhvr>
                                      <p:to>
                                        <p:strVal val="visible"/>
                                      </p:to>
                                    </p:set>
                                    <p:animEffect transition="in" filter="checkerboard(across)">
                                      <p:cBhvr>
                                        <p:cTn id="65" dur="500"/>
                                        <p:tgtEl>
                                          <p:spTgt spid="23572"/>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23588">
                                            <p:txEl>
                                              <p:pRg st="0" end="0"/>
                                            </p:txEl>
                                          </p:spTgt>
                                        </p:tgtEl>
                                        <p:attrNameLst>
                                          <p:attrName>style.visibility</p:attrName>
                                        </p:attrNameLst>
                                      </p:cBhvr>
                                      <p:to>
                                        <p:strVal val="visible"/>
                                      </p:to>
                                    </p:set>
                                    <p:animEffect transition="in" filter="box(out)">
                                      <p:cBhvr>
                                        <p:cTn id="70" dur="500"/>
                                        <p:tgtEl>
                                          <p:spTgt spid="23588">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23588">
                                            <p:txEl>
                                              <p:pRg st="1" end="1"/>
                                            </p:txEl>
                                          </p:spTgt>
                                        </p:tgtEl>
                                        <p:attrNameLst>
                                          <p:attrName>style.visibility</p:attrName>
                                        </p:attrNameLst>
                                      </p:cBhvr>
                                      <p:to>
                                        <p:strVal val="visible"/>
                                      </p:to>
                                    </p:set>
                                    <p:animEffect transition="in" filter="box(out)">
                                      <p:cBhvr>
                                        <p:cTn id="75" dur="500"/>
                                        <p:tgtEl>
                                          <p:spTgt spid="235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animBg="1"/>
      <p:bldP spid="23556" grpId="0" animBg="1"/>
      <p:bldP spid="23557" grpId="0" animBg="1"/>
      <p:bldP spid="23558" grpId="0" animBg="1"/>
      <p:bldP spid="23568" grpId="0" animBg="1"/>
      <p:bldP spid="23569" grpId="0" animBg="1"/>
      <p:bldP spid="23570" grpId="0" animBg="1"/>
      <p:bldP spid="23572" grpId="0" autoUpdateAnimBg="0"/>
      <p:bldP spid="23588"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6146"/>
          <p:cNvSpPr>
            <a:spLocks noGrp="1" noChangeArrowheads="1"/>
          </p:cNvSpPr>
          <p:nvPr>
            <p:ph idx="1"/>
          </p:nvPr>
        </p:nvSpPr>
        <p:spPr>
          <a:xfrm>
            <a:off x="308202" y="256722"/>
            <a:ext cx="8540750" cy="4902200"/>
          </a:xfrm>
        </p:spPr>
        <p:txBody>
          <a:bodyPr/>
          <a:lstStyle/>
          <a:p>
            <a:pPr marL="0" indent="0" algn="ctr">
              <a:buNone/>
            </a:pPr>
            <a:r>
              <a:rPr lang="en-US" altLang="zh-CN" sz="3200" b="1" dirty="0" smtClean="0">
                <a:latin typeface="华文楷体" panose="02010600040101010101" pitchFamily="2" charset="-122"/>
                <a:ea typeface="华文楷体" panose="02010600040101010101" pitchFamily="2" charset="-122"/>
              </a:rPr>
              <a:t>8.2 </a:t>
            </a:r>
            <a:r>
              <a:rPr lang="zh-CN" altLang="en-US" sz="3200" b="1" dirty="0" smtClean="0">
                <a:latin typeface="华文楷体" panose="02010600040101010101" pitchFamily="2" charset="-122"/>
                <a:ea typeface="华文楷体" panose="02010600040101010101" pitchFamily="2" charset="-122"/>
              </a:rPr>
              <a:t>差动放大电路</a:t>
            </a:r>
            <a:endParaRPr lang="en-US" altLang="zh-CN" sz="3200" b="1" dirty="0" smtClean="0">
              <a:latin typeface="华文楷体" panose="02010600040101010101" pitchFamily="2" charset="-122"/>
              <a:ea typeface="华文楷体" panose="02010600040101010101" pitchFamily="2" charset="-122"/>
            </a:endParaRPr>
          </a:p>
          <a:p>
            <a:pPr marL="0" indent="0" algn="ctr">
              <a:buNone/>
            </a:pPr>
            <a:endParaRPr lang="en-US" altLang="zh-CN" sz="3200" b="1" dirty="0" smtClean="0">
              <a:latin typeface="华文楷体" panose="02010600040101010101" pitchFamily="2" charset="-122"/>
              <a:ea typeface="华文楷体" panose="02010600040101010101" pitchFamily="2" charset="-122"/>
            </a:endParaRPr>
          </a:p>
          <a:p>
            <a:pPr marL="0" indent="0" algn="just">
              <a:buNone/>
            </a:pPr>
            <a:r>
              <a:rPr lang="zh-CN" altLang="en-US" sz="2800" b="1" dirty="0" smtClean="0">
                <a:latin typeface="华文楷体" panose="02010600040101010101" pitchFamily="2" charset="-122"/>
                <a:ea typeface="华文楷体" panose="02010600040101010101" pitchFamily="2" charset="-122"/>
              </a:rPr>
              <a:t>集成运放的输入级电路</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solidFill>
                  <a:srgbClr val="FF0000"/>
                </a:solidFill>
                <a:latin typeface="华文楷体" panose="02010600040101010101" pitchFamily="2" charset="-122"/>
                <a:ea typeface="华文楷体" panose="02010600040101010101" pitchFamily="2" charset="-122"/>
              </a:rPr>
              <a:t>基本差动放大电路</a:t>
            </a:r>
            <a:endParaRPr lang="zh-CN" altLang="en-US" sz="2800" b="1" dirty="0" smtClean="0">
              <a:solidFill>
                <a:srgbClr val="FF0000"/>
              </a:solidFill>
              <a:latin typeface="华文楷体" panose="02010600040101010101" pitchFamily="2" charset="-122"/>
              <a:ea typeface="华文楷体" panose="02010600040101010101" pitchFamily="2" charset="-122"/>
            </a:endParaRPr>
          </a:p>
          <a:p>
            <a:r>
              <a:rPr lang="en-US" altLang="zh-CN" sz="2800" b="1" dirty="0" smtClean="0">
                <a:latin typeface="华文楷体" panose="02010600040101010101" pitchFamily="2" charset="-122"/>
                <a:ea typeface="华文楷体" panose="02010600040101010101" pitchFamily="2" charset="-122"/>
              </a:rPr>
              <a:t>1 </a:t>
            </a:r>
            <a:r>
              <a:rPr lang="zh-CN" altLang="en-US" sz="2800" b="1" dirty="0" smtClean="0">
                <a:latin typeface="华文楷体" panose="02010600040101010101" pitchFamily="2" charset="-122"/>
                <a:ea typeface="华文楷体" panose="02010600040101010101" pitchFamily="2" charset="-122"/>
              </a:rPr>
              <a:t>由两个</a:t>
            </a:r>
            <a:r>
              <a:rPr lang="zh-CN" altLang="en-US" sz="2800" b="1" dirty="0" smtClean="0">
                <a:solidFill>
                  <a:srgbClr val="FF0000"/>
                </a:solidFill>
                <a:latin typeface="华文楷体" panose="02010600040101010101" pitchFamily="2" charset="-122"/>
                <a:ea typeface="华文楷体" panose="02010600040101010101" pitchFamily="2" charset="-122"/>
              </a:rPr>
              <a:t>对称</a:t>
            </a:r>
            <a:r>
              <a:rPr lang="zh-CN" altLang="en-US" sz="2800" b="1" dirty="0" smtClean="0">
                <a:latin typeface="华文楷体" panose="02010600040101010101" pitchFamily="2" charset="-122"/>
                <a:ea typeface="华文楷体" panose="02010600040101010101" pitchFamily="2" charset="-122"/>
              </a:rPr>
              <a:t>的单管共射放大电路组成的</a:t>
            </a:r>
            <a:r>
              <a:rPr lang="zh-CN" altLang="en-US" b="1" dirty="0" smtClean="0">
                <a:latin typeface="华文楷体" panose="02010600040101010101" pitchFamily="2" charset="-122"/>
                <a:ea typeface="华文楷体" panose="02010600040101010101" pitchFamily="2" charset="-122"/>
              </a:rPr>
              <a:t> </a:t>
            </a:r>
            <a:endParaRPr lang="zh-CN" altLang="en-US" b="1" dirty="0" smtClean="0">
              <a:latin typeface="华文楷体" panose="02010600040101010101" pitchFamily="2" charset="-122"/>
              <a:ea typeface="华文楷体" panose="02010600040101010101" pitchFamily="2" charset="-122"/>
            </a:endParaRPr>
          </a:p>
        </p:txBody>
      </p:sp>
      <p:pic>
        <p:nvPicPr>
          <p:cNvPr id="6148" name="图片 6147" descr="未标题-1 拷贝"/>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8313" y="2636838"/>
            <a:ext cx="55165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文本框 6148"/>
          <p:cNvSpPr txBox="1">
            <a:spLocks noChangeArrowheads="1"/>
          </p:cNvSpPr>
          <p:nvPr/>
        </p:nvSpPr>
        <p:spPr bwMode="auto">
          <a:xfrm>
            <a:off x="6084887" y="3071359"/>
            <a:ext cx="2990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en-US" altLang="zh-CN" dirty="0" err="1">
                <a:latin typeface="华文楷体" panose="02010600040101010101" pitchFamily="2" charset="-122"/>
                <a:ea typeface="华文楷体" panose="02010600040101010101" pitchFamily="2" charset="-122"/>
              </a:rPr>
              <a:t>V</a:t>
            </a:r>
            <a:r>
              <a:rPr lang="en-US" altLang="zh-CN" sz="1800" dirty="0" err="1">
                <a:latin typeface="华文楷体" panose="02010600040101010101" pitchFamily="2" charset="-122"/>
                <a:ea typeface="华文楷体" panose="02010600040101010101" pitchFamily="2" charset="-122"/>
              </a:rPr>
              <a:t>l</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V</a:t>
            </a:r>
            <a:r>
              <a:rPr lang="en-US" altLang="zh-CN" sz="1800"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是两只特性</a:t>
            </a:r>
            <a:endParaRPr lang="zh-CN" altLang="en-US" dirty="0">
              <a:latin typeface="华文楷体" panose="02010600040101010101" pitchFamily="2" charset="-122"/>
              <a:ea typeface="华文楷体" panose="02010600040101010101" pitchFamily="2" charset="-122"/>
            </a:endParaRPr>
          </a:p>
          <a:p>
            <a:pPr>
              <a:lnSpc>
                <a:spcPct val="100000"/>
              </a:lnSpc>
              <a:spcBef>
                <a:spcPct val="0"/>
              </a:spcBef>
            </a:pPr>
            <a:r>
              <a:rPr lang="zh-CN" altLang="en-US" dirty="0">
                <a:latin typeface="华文楷体" panose="02010600040101010101" pitchFamily="2" charset="-122"/>
                <a:ea typeface="华文楷体" panose="02010600040101010101" pitchFamily="2" charset="-122"/>
              </a:rPr>
              <a:t>相同的三极管、</a:t>
            </a:r>
            <a:r>
              <a:rPr lang="zh-CN" altLang="en-US" sz="1800" dirty="0">
                <a:latin typeface="华文楷体" panose="02010600040101010101" pitchFamily="2" charset="-122"/>
                <a:ea typeface="华文楷体" panose="02010600040101010101" pitchFamily="2" charset="-122"/>
              </a:rPr>
              <a:t> </a:t>
            </a:r>
            <a:endParaRPr lang="zh-CN" altLang="en-US" sz="1800" dirty="0">
              <a:latin typeface="华文楷体" panose="02010600040101010101" pitchFamily="2" charset="-122"/>
              <a:ea typeface="华文楷体" panose="02010600040101010101" pitchFamily="2" charset="-122"/>
            </a:endParaRPr>
          </a:p>
        </p:txBody>
      </p:sp>
      <p:sp>
        <p:nvSpPr>
          <p:cNvPr id="6150" name="矩形 6149"/>
          <p:cNvSpPr>
            <a:spLocks noChangeArrowheads="1"/>
          </p:cNvSpPr>
          <p:nvPr/>
        </p:nvSpPr>
        <p:spPr bwMode="auto">
          <a:xfrm>
            <a:off x="6016625" y="4147672"/>
            <a:ext cx="29177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00000"/>
              </a:lnSpc>
              <a:spcBef>
                <a:spcPct val="0"/>
              </a:spcBef>
            </a:pPr>
            <a:r>
              <a:rPr lang="en-US" altLang="zh-CN" dirty="0">
                <a:latin typeface="华文楷体" panose="02010600040101010101" pitchFamily="2" charset="-122"/>
                <a:ea typeface="华文楷体" panose="02010600040101010101" pitchFamily="2" charset="-122"/>
              </a:rPr>
              <a:t>R</a:t>
            </a:r>
            <a:r>
              <a:rPr lang="en-US" altLang="zh-CN" sz="1600" dirty="0">
                <a:latin typeface="华文楷体" panose="02010600040101010101" pitchFamily="2" charset="-122"/>
                <a:ea typeface="华文楷体" panose="02010600040101010101" pitchFamily="2" charset="-122"/>
              </a:rPr>
              <a:t>B1</a:t>
            </a:r>
            <a:r>
              <a:rPr lang="en-US" altLang="zh-CN" dirty="0">
                <a:latin typeface="华文楷体" panose="02010600040101010101" pitchFamily="2" charset="-122"/>
                <a:ea typeface="华文楷体" panose="02010600040101010101" pitchFamily="2" charset="-122"/>
              </a:rPr>
              <a:t>= R</a:t>
            </a:r>
            <a:r>
              <a:rPr lang="en-US" altLang="zh-CN" sz="1600" dirty="0">
                <a:latin typeface="华文楷体" panose="02010600040101010101" pitchFamily="2" charset="-122"/>
                <a:ea typeface="华文楷体" panose="02010600040101010101" pitchFamily="2" charset="-122"/>
              </a:rPr>
              <a:t>B2</a:t>
            </a:r>
            <a:r>
              <a:rPr lang="zh-CN" altLang="en-US"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a:t>
            </a:r>
            <a:r>
              <a:rPr lang="en-US" altLang="zh-CN" sz="1600" dirty="0" err="1">
                <a:latin typeface="华文楷体" panose="02010600040101010101" pitchFamily="2" charset="-122"/>
                <a:ea typeface="华文楷体" panose="02010600040101010101" pitchFamily="2" charset="-122"/>
              </a:rPr>
              <a:t>Cl</a:t>
            </a:r>
            <a:r>
              <a:rPr lang="en-US" altLang="zh-CN" dirty="0">
                <a:latin typeface="华文楷体" panose="02010600040101010101" pitchFamily="2" charset="-122"/>
                <a:ea typeface="华文楷体" panose="02010600040101010101" pitchFamily="2" charset="-122"/>
              </a:rPr>
              <a:t>=R</a:t>
            </a:r>
            <a:r>
              <a:rPr lang="en-US" altLang="zh-CN" sz="1600" dirty="0">
                <a:latin typeface="华文楷体" panose="02010600040101010101" pitchFamily="2" charset="-122"/>
                <a:ea typeface="华文楷体" panose="02010600040101010101" pitchFamily="2" charset="-122"/>
              </a:rPr>
              <a:t>C2</a:t>
            </a:r>
            <a:r>
              <a:rPr lang="en-US" altLang="zh-CN" sz="1800" b="0" dirty="0">
                <a:latin typeface="华文楷体" panose="02010600040101010101" pitchFamily="2" charset="-122"/>
                <a:ea typeface="华文楷体" panose="02010600040101010101" pitchFamily="2" charset="-122"/>
              </a:rPr>
              <a:t> </a:t>
            </a:r>
            <a:endParaRPr lang="en-US" altLang="zh-CN" sz="1800" b="0"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box(in)">
                                      <p:cBhvr>
                                        <p:cTn id="19" dur="500"/>
                                        <p:tgtEl>
                                          <p:spTgt spid="614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6148"/>
                                        </p:tgtEl>
                                        <p:attrNameLst>
                                          <p:attrName>style.visibility</p:attrName>
                                        </p:attrNameLst>
                                      </p:cBhvr>
                                      <p:to>
                                        <p:strVal val="visible"/>
                                      </p:to>
                                    </p:set>
                                    <p:animEffect transition="in" filter="checkerboard(across)">
                                      <p:cBhvr>
                                        <p:cTn id="24" dur="500"/>
                                        <p:tgtEl>
                                          <p:spTgt spid="6148"/>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6149"/>
                                        </p:tgtEl>
                                        <p:attrNameLst>
                                          <p:attrName>style.visibility</p:attrName>
                                        </p:attrNameLst>
                                      </p:cBhvr>
                                      <p:to>
                                        <p:strVal val="visible"/>
                                      </p:to>
                                    </p:set>
                                    <p:animEffect transition="in" filter="slide(fromBottom)">
                                      <p:cBhvr>
                                        <p:cTn id="29" dur="500"/>
                                        <p:tgtEl>
                                          <p:spTgt spid="614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150"/>
                                        </p:tgtEl>
                                        <p:attrNameLst>
                                          <p:attrName>style.visibility</p:attrName>
                                        </p:attrNameLst>
                                      </p:cBhvr>
                                      <p:to>
                                        <p:strVal val="visible"/>
                                      </p:to>
                                    </p:set>
                                    <p:anim calcmode="lin" valueType="num">
                                      <p:cBhvr additive="base">
                                        <p:cTn id="34" dur="500" fill="hold"/>
                                        <p:tgtEl>
                                          <p:spTgt spid="6150"/>
                                        </p:tgtEl>
                                        <p:attrNameLst>
                                          <p:attrName>ppt_x</p:attrName>
                                        </p:attrNameLst>
                                      </p:cBhvr>
                                      <p:tavLst>
                                        <p:tav tm="0">
                                          <p:val>
                                            <p:strVal val="#ppt_x"/>
                                          </p:val>
                                        </p:tav>
                                        <p:tav tm="100000">
                                          <p:val>
                                            <p:strVal val="#ppt_x"/>
                                          </p:val>
                                        </p:tav>
                                      </p:tavLst>
                                    </p:anim>
                                    <p:anim calcmode="lin" valueType="num">
                                      <p:cBhvr additive="base">
                                        <p:cTn id="35"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8469" y="1846384"/>
            <a:ext cx="4088423" cy="1446550"/>
          </a:xfrm>
          <a:prstGeom prst="rect">
            <a:avLst/>
          </a:prstGeom>
          <a:noFill/>
        </p:spPr>
        <p:txBody>
          <a:bodyPr wrap="square" rtlCol="0">
            <a:spAutoFit/>
          </a:bodyPr>
          <a:lstStyle/>
          <a:p>
            <a:r>
              <a:rPr lang="zh-CN" altLang="en-US" sz="8800" b="1" dirty="0" smtClean="0"/>
              <a:t>仿真</a:t>
            </a:r>
            <a:endParaRPr lang="zh-CN" altLang="en-US" sz="88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334192" y="1166019"/>
            <a:ext cx="4636271" cy="4017373"/>
          </a:xfrm>
          <a:prstGeom prst="rect">
            <a:avLst/>
          </a:prstGeom>
          <a:solidFill>
            <a:srgbClr val="7030A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22" name="Text Box 2"/>
          <p:cNvSpPr txBox="1">
            <a:spLocks noChangeArrowheads="1"/>
          </p:cNvSpPr>
          <p:nvPr/>
        </p:nvSpPr>
        <p:spPr bwMode="auto">
          <a:xfrm>
            <a:off x="838200" y="285750"/>
            <a:ext cx="2705100" cy="579438"/>
          </a:xfrm>
          <a:prstGeom prst="rect">
            <a:avLst/>
          </a:prstGeom>
          <a:noFill/>
          <a:ln>
            <a:noFill/>
          </a:ln>
          <a:effectLst/>
        </p:spPr>
        <p:txBody>
          <a:bodyPr>
            <a:spAutoFit/>
          </a:bodyPr>
          <a:lstStyle/>
          <a:p>
            <a:pPr>
              <a:spcBef>
                <a:spcPct val="50000"/>
              </a:spcBef>
            </a:pPr>
            <a:r>
              <a:rPr lang="en-US" altLang="zh-CN" sz="3200" b="1" dirty="0">
                <a:latin typeface="华文楷体" panose="02010600040101010101" pitchFamily="2" charset="-122"/>
                <a:ea typeface="华文楷体" panose="02010600040101010101" pitchFamily="2" charset="-122"/>
              </a:rPr>
              <a:t>2.  </a:t>
            </a:r>
            <a:r>
              <a:rPr lang="zh-CN" altLang="en-US" sz="3200" b="1" dirty="0">
                <a:latin typeface="华文楷体" panose="02010600040101010101" pitchFamily="2" charset="-122"/>
                <a:ea typeface="华文楷体" panose="02010600040101010101" pitchFamily="2" charset="-122"/>
              </a:rPr>
              <a:t>微分电路：</a:t>
            </a:r>
            <a:endParaRPr lang="zh-CN" altLang="en-US" sz="3200" b="1" dirty="0">
              <a:latin typeface="华文楷体" panose="02010600040101010101" pitchFamily="2" charset="-122"/>
              <a:ea typeface="华文楷体" panose="02010600040101010101" pitchFamily="2" charset="-122"/>
            </a:endParaRPr>
          </a:p>
        </p:txBody>
      </p:sp>
      <p:sp>
        <p:nvSpPr>
          <p:cNvPr id="30723" name="Text Box 3"/>
          <p:cNvSpPr txBox="1">
            <a:spLocks noChangeArrowheads="1"/>
          </p:cNvSpPr>
          <p:nvPr/>
        </p:nvSpPr>
        <p:spPr bwMode="auto">
          <a:xfrm>
            <a:off x="5524500" y="876300"/>
            <a:ext cx="1866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ea typeface="楷体_GB2312" pitchFamily="49" charset="-122"/>
              </a:rPr>
              <a:t>u</a:t>
            </a:r>
            <a:r>
              <a:rPr lang="en-US" altLang="zh-CN" sz="3200" b="1" baseline="-25000" dirty="0">
                <a:ea typeface="楷体_GB2312" pitchFamily="49" charset="-122"/>
              </a:rPr>
              <a:t>-</a:t>
            </a:r>
            <a:r>
              <a:rPr lang="en-US" altLang="zh-CN" sz="3200" b="1" dirty="0">
                <a:ea typeface="楷体_GB2312" pitchFamily="49" charset="-122"/>
              </a:rPr>
              <a:t>= u</a:t>
            </a:r>
            <a:r>
              <a:rPr lang="en-US" altLang="zh-CN" sz="3200" b="1" baseline="-25000" dirty="0">
                <a:ea typeface="楷体_GB2312" pitchFamily="49" charset="-122"/>
              </a:rPr>
              <a:t>+</a:t>
            </a:r>
            <a:r>
              <a:rPr lang="en-US" altLang="zh-CN" sz="3200" b="1" dirty="0">
                <a:ea typeface="楷体_GB2312" pitchFamily="49" charset="-122"/>
              </a:rPr>
              <a:t>= 0</a:t>
            </a:r>
            <a:endParaRPr lang="en-US" altLang="zh-CN" sz="3200" b="1" dirty="0">
              <a:ea typeface="楷体_GB2312" pitchFamily="49" charset="-122"/>
            </a:endParaRPr>
          </a:p>
        </p:txBody>
      </p:sp>
      <p:graphicFrame>
        <p:nvGraphicFramePr>
          <p:cNvPr id="30724" name="Object 4"/>
          <p:cNvGraphicFramePr>
            <a:graphicFrameLocks noChangeAspect="1"/>
          </p:cNvGraphicFramePr>
          <p:nvPr/>
        </p:nvGraphicFramePr>
        <p:xfrm>
          <a:off x="5410200" y="3276600"/>
          <a:ext cx="2089150" cy="666750"/>
        </p:xfrm>
        <a:graphic>
          <a:graphicData uri="http://schemas.openxmlformats.org/presentationml/2006/ole">
            <mc:AlternateContent xmlns:mc="http://schemas.openxmlformats.org/markup-compatibility/2006">
              <mc:Choice xmlns:v="urn:schemas-microsoft-com:vml" Requires="v">
                <p:oleObj spid="_x0000_s47105" name="公式" r:id="rId1" imgW="850900" imgH="266700" progId="Equation.3">
                  <p:embed/>
                </p:oleObj>
              </mc:Choice>
              <mc:Fallback>
                <p:oleObj name="公式" r:id="rId1" imgW="850900" imgH="266700" progId="Equation.3">
                  <p:embed/>
                  <p:pic>
                    <p:nvPicPr>
                      <p:cNvPr id="0" name="图片 47104"/>
                      <p:cNvPicPr>
                        <a:picLocks noChangeAspect="1"/>
                      </p:cNvPicPr>
                      <p:nvPr/>
                    </p:nvPicPr>
                    <p:blipFill>
                      <a:blip r:embed="rId2"/>
                      <a:stretch>
                        <a:fillRect/>
                      </a:stretch>
                    </p:blipFill>
                    <p:spPr>
                      <a:xfrm>
                        <a:off x="5410200" y="3276600"/>
                        <a:ext cx="2089150" cy="666750"/>
                      </a:xfrm>
                      <a:prstGeom prst="rect">
                        <a:avLst/>
                      </a:prstGeom>
                      <a:solidFill>
                        <a:srgbClr val="7030A0"/>
                      </a:solidFill>
                      <a:ln w="9525">
                        <a:noFill/>
                      </a:ln>
                    </p:spPr>
                  </p:pic>
                </p:oleObj>
              </mc:Fallback>
            </mc:AlternateContent>
          </a:graphicData>
        </a:graphic>
      </p:graphicFrame>
      <p:graphicFrame>
        <p:nvGraphicFramePr>
          <p:cNvPr id="30725" name="Object 5"/>
          <p:cNvGraphicFramePr>
            <a:graphicFrameLocks noChangeAspect="1"/>
          </p:cNvGraphicFramePr>
          <p:nvPr/>
        </p:nvGraphicFramePr>
        <p:xfrm>
          <a:off x="5562600" y="1524000"/>
          <a:ext cx="1682750" cy="1014413"/>
        </p:xfrm>
        <a:graphic>
          <a:graphicData uri="http://schemas.openxmlformats.org/presentationml/2006/ole">
            <mc:AlternateContent xmlns:mc="http://schemas.openxmlformats.org/markup-compatibility/2006">
              <mc:Choice xmlns:v="urn:schemas-microsoft-com:vml" Requires="v">
                <p:oleObj spid="_x0000_s47106" name="公式" r:id="rId3" imgW="901700" imgH="546100" progId="Equation.3">
                  <p:embed/>
                </p:oleObj>
              </mc:Choice>
              <mc:Fallback>
                <p:oleObj name="公式" r:id="rId3" imgW="901700" imgH="546100" progId="Equation.3">
                  <p:embed/>
                  <p:pic>
                    <p:nvPicPr>
                      <p:cNvPr id="0" name="图片 47105"/>
                      <p:cNvPicPr>
                        <a:picLocks noChangeAspect="1"/>
                      </p:cNvPicPr>
                      <p:nvPr/>
                    </p:nvPicPr>
                    <p:blipFill>
                      <a:blip r:embed="rId4"/>
                      <a:stretch>
                        <a:fillRect/>
                      </a:stretch>
                    </p:blipFill>
                    <p:spPr>
                      <a:xfrm>
                        <a:off x="5562600" y="1524000"/>
                        <a:ext cx="1682750" cy="1014413"/>
                      </a:xfrm>
                      <a:prstGeom prst="rect">
                        <a:avLst/>
                      </a:prstGeom>
                      <a:solidFill>
                        <a:srgbClr val="7030A0"/>
                      </a:solidFill>
                      <a:ln w="9525">
                        <a:noFill/>
                      </a:ln>
                    </p:spPr>
                  </p:pic>
                </p:oleObj>
              </mc:Fallback>
            </mc:AlternateContent>
          </a:graphicData>
        </a:graphic>
      </p:graphicFrame>
      <p:graphicFrame>
        <p:nvGraphicFramePr>
          <p:cNvPr id="30726" name="Object 6"/>
          <p:cNvGraphicFramePr>
            <a:graphicFrameLocks noChangeAspect="1"/>
          </p:cNvGraphicFramePr>
          <p:nvPr/>
        </p:nvGraphicFramePr>
        <p:xfrm>
          <a:off x="5634037" y="2583454"/>
          <a:ext cx="1052513" cy="538163"/>
        </p:xfrm>
        <a:graphic>
          <a:graphicData uri="http://schemas.openxmlformats.org/presentationml/2006/ole">
            <mc:AlternateContent xmlns:mc="http://schemas.openxmlformats.org/markup-compatibility/2006">
              <mc:Choice xmlns:v="urn:schemas-microsoft-com:vml" Requires="v">
                <p:oleObj spid="_x0000_s47107" name="公式" r:id="rId5" imgW="558800" imgH="292100" progId="Equation.3">
                  <p:embed/>
                </p:oleObj>
              </mc:Choice>
              <mc:Fallback>
                <p:oleObj name="公式" r:id="rId5" imgW="558800" imgH="292100" progId="Equation.3">
                  <p:embed/>
                  <p:pic>
                    <p:nvPicPr>
                      <p:cNvPr id="0" name="图片 47106"/>
                      <p:cNvPicPr>
                        <a:picLocks noChangeAspect="1"/>
                      </p:cNvPicPr>
                      <p:nvPr/>
                    </p:nvPicPr>
                    <p:blipFill>
                      <a:blip r:embed="rId6"/>
                      <a:stretch>
                        <a:fillRect/>
                      </a:stretch>
                    </p:blipFill>
                    <p:spPr>
                      <a:xfrm>
                        <a:off x="5634037" y="2583454"/>
                        <a:ext cx="1052513" cy="538163"/>
                      </a:xfrm>
                      <a:prstGeom prst="rect">
                        <a:avLst/>
                      </a:prstGeom>
                      <a:solidFill>
                        <a:srgbClr val="7030A0"/>
                      </a:solidFill>
                      <a:ln w="9525">
                        <a:noFill/>
                      </a:ln>
                    </p:spPr>
                  </p:pic>
                </p:oleObj>
              </mc:Fallback>
            </mc:AlternateContent>
          </a:graphicData>
        </a:graphic>
      </p:graphicFrame>
      <p:sp>
        <p:nvSpPr>
          <p:cNvPr id="30727" name="AutoShape 7"/>
          <p:cNvSpPr>
            <a:spLocks noChangeArrowheads="1"/>
          </p:cNvSpPr>
          <p:nvPr/>
        </p:nvSpPr>
        <p:spPr bwMode="auto">
          <a:xfrm>
            <a:off x="5715000" y="4267200"/>
            <a:ext cx="971550" cy="838200"/>
          </a:xfrm>
          <a:prstGeom prst="downArrow">
            <a:avLst>
              <a:gd name="adj1" fmla="val 50000"/>
              <a:gd name="adj2" fmla="val 25000"/>
            </a:avLst>
          </a:prstGeom>
          <a:gradFill rotWithShape="0">
            <a:gsLst>
              <a:gs pos="0">
                <a:srgbClr val="FF0000"/>
              </a:gs>
              <a:gs pos="100000">
                <a:srgbClr val="FF0000">
                  <a:gamma/>
                  <a:shade val="46275"/>
                  <a:invGamma/>
                </a:srgbClr>
              </a:gs>
            </a:gsLst>
            <a:lin ang="5400000" scaled="1"/>
          </a:gra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0728" name="Object 8"/>
          <p:cNvGraphicFramePr>
            <a:graphicFrameLocks noChangeAspect="1"/>
          </p:cNvGraphicFramePr>
          <p:nvPr/>
        </p:nvGraphicFramePr>
        <p:xfrm>
          <a:off x="5164138" y="5213350"/>
          <a:ext cx="2322512" cy="1014413"/>
        </p:xfrm>
        <a:graphic>
          <a:graphicData uri="http://schemas.openxmlformats.org/presentationml/2006/ole">
            <mc:AlternateContent xmlns:mc="http://schemas.openxmlformats.org/markup-compatibility/2006">
              <mc:Choice xmlns:v="urn:schemas-microsoft-com:vml" Requires="v">
                <p:oleObj spid="_x0000_s47108" name="公式" r:id="rId7" imgW="22250400" imgH="9753600" progId="Equation.3">
                  <p:embed/>
                </p:oleObj>
              </mc:Choice>
              <mc:Fallback>
                <p:oleObj name="公式" r:id="rId7" imgW="22250400" imgH="9753600" progId="Equation.3">
                  <p:embed/>
                  <p:pic>
                    <p:nvPicPr>
                      <p:cNvPr id="0" name="图片 47107"/>
                      <p:cNvPicPr>
                        <a:picLocks noChangeAspect="1"/>
                      </p:cNvPicPr>
                      <p:nvPr/>
                    </p:nvPicPr>
                    <p:blipFill>
                      <a:blip r:embed="rId8"/>
                      <a:stretch>
                        <a:fillRect/>
                      </a:stretch>
                    </p:blipFill>
                    <p:spPr>
                      <a:xfrm>
                        <a:off x="5164138" y="5213350"/>
                        <a:ext cx="2322512" cy="1014413"/>
                      </a:xfrm>
                      <a:prstGeom prst="rect">
                        <a:avLst/>
                      </a:prstGeom>
                      <a:noFill/>
                      <a:ln w="9525">
                        <a:noFill/>
                      </a:ln>
                    </p:spPr>
                  </p:pic>
                </p:oleObj>
              </mc:Fallback>
            </mc:AlternateContent>
          </a:graphicData>
        </a:graphic>
      </p:graphicFrame>
      <p:grpSp>
        <p:nvGrpSpPr>
          <p:cNvPr id="30729" name="Group 9"/>
          <p:cNvGrpSpPr/>
          <p:nvPr/>
        </p:nvGrpSpPr>
        <p:grpSpPr bwMode="auto">
          <a:xfrm>
            <a:off x="571500" y="1447800"/>
            <a:ext cx="4457700" cy="2857500"/>
            <a:chOff x="312" y="465"/>
            <a:chExt cx="2412" cy="1475"/>
          </a:xfrm>
        </p:grpSpPr>
        <p:grpSp>
          <p:nvGrpSpPr>
            <p:cNvPr id="30730" name="Group 10"/>
            <p:cNvGrpSpPr/>
            <p:nvPr/>
          </p:nvGrpSpPr>
          <p:grpSpPr bwMode="auto">
            <a:xfrm>
              <a:off x="312" y="465"/>
              <a:ext cx="2412" cy="1475"/>
              <a:chOff x="300" y="792"/>
              <a:chExt cx="2412" cy="1475"/>
            </a:xfrm>
          </p:grpSpPr>
          <p:sp>
            <p:nvSpPr>
              <p:cNvPr id="30731" name="Text Box 11"/>
              <p:cNvSpPr txBox="1">
                <a:spLocks noChangeArrowheads="1"/>
              </p:cNvSpPr>
              <p:nvPr/>
            </p:nvSpPr>
            <p:spPr bwMode="auto">
              <a:xfrm>
                <a:off x="300" y="1464"/>
                <a:ext cx="384"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chemeClr val="bg1"/>
                    </a:solidFill>
                    <a:ea typeface="楷体_GB2312" pitchFamily="49" charset="-122"/>
                  </a:rPr>
                  <a:t>u</a:t>
                </a:r>
                <a:r>
                  <a:rPr lang="en-US" altLang="zh-CN" sz="2000" b="1">
                    <a:solidFill>
                      <a:schemeClr val="bg1"/>
                    </a:solidFill>
                    <a:ea typeface="楷体_GB2312" pitchFamily="49" charset="-122"/>
                  </a:rPr>
                  <a:t> i</a:t>
                </a:r>
                <a:endParaRPr lang="en-US" altLang="zh-CN" sz="3600" b="1">
                  <a:solidFill>
                    <a:schemeClr val="bg1"/>
                  </a:solidFill>
                  <a:ea typeface="楷体_GB2312" pitchFamily="49" charset="-122"/>
                </a:endParaRPr>
              </a:p>
            </p:txBody>
          </p:sp>
          <p:grpSp>
            <p:nvGrpSpPr>
              <p:cNvPr id="30732" name="Group 12"/>
              <p:cNvGrpSpPr/>
              <p:nvPr/>
            </p:nvGrpSpPr>
            <p:grpSpPr bwMode="auto">
              <a:xfrm>
                <a:off x="876" y="1935"/>
                <a:ext cx="384" cy="96"/>
                <a:chOff x="1584" y="432"/>
                <a:chExt cx="384" cy="96"/>
              </a:xfrm>
            </p:grpSpPr>
            <p:sp>
              <p:nvSpPr>
                <p:cNvPr id="30733" name="Rectangle 13"/>
                <p:cNvSpPr>
                  <a:spLocks noChangeArrowheads="1"/>
                </p:cNvSpPr>
                <p:nvPr/>
              </p:nvSpPr>
              <p:spPr bwMode="auto">
                <a:xfrm>
                  <a:off x="1680" y="432"/>
                  <a:ext cx="192" cy="96"/>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4" name="Line 14"/>
                <p:cNvSpPr>
                  <a:spLocks noChangeShapeType="1"/>
                </p:cNvSpPr>
                <p:nvPr/>
              </p:nvSpPr>
              <p:spPr bwMode="auto">
                <a:xfrm>
                  <a:off x="1584" y="480"/>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5" name="Line 15"/>
                <p:cNvSpPr>
                  <a:spLocks noChangeShapeType="1"/>
                </p:cNvSpPr>
                <p:nvPr/>
              </p:nvSpPr>
              <p:spPr bwMode="auto">
                <a:xfrm>
                  <a:off x="1872" y="480"/>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30736" name="Group 16"/>
              <p:cNvGrpSpPr/>
              <p:nvPr/>
            </p:nvGrpSpPr>
            <p:grpSpPr bwMode="auto">
              <a:xfrm>
                <a:off x="1452" y="1215"/>
                <a:ext cx="384" cy="96"/>
                <a:chOff x="1584" y="432"/>
                <a:chExt cx="384" cy="96"/>
              </a:xfrm>
            </p:grpSpPr>
            <p:sp>
              <p:nvSpPr>
                <p:cNvPr id="30737" name="Rectangle 17"/>
                <p:cNvSpPr>
                  <a:spLocks noChangeArrowheads="1"/>
                </p:cNvSpPr>
                <p:nvPr/>
              </p:nvSpPr>
              <p:spPr bwMode="auto">
                <a:xfrm>
                  <a:off x="1680" y="432"/>
                  <a:ext cx="192" cy="96"/>
                </a:xfrm>
                <a:prstGeom prst="rect">
                  <a:avLst/>
                </a:prstGeom>
                <a:noFill/>
                <a:ln w="38100">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8" name="Line 18"/>
                <p:cNvSpPr>
                  <a:spLocks noChangeShapeType="1"/>
                </p:cNvSpPr>
                <p:nvPr/>
              </p:nvSpPr>
              <p:spPr bwMode="auto">
                <a:xfrm>
                  <a:off x="1584" y="480"/>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39" name="Line 19"/>
                <p:cNvSpPr>
                  <a:spLocks noChangeShapeType="1"/>
                </p:cNvSpPr>
                <p:nvPr/>
              </p:nvSpPr>
              <p:spPr bwMode="auto">
                <a:xfrm>
                  <a:off x="1872" y="480"/>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0740" name="Rectangle 20"/>
              <p:cNvSpPr>
                <a:spLocks noChangeArrowheads="1"/>
              </p:cNvSpPr>
              <p:nvPr/>
            </p:nvSpPr>
            <p:spPr bwMode="auto">
              <a:xfrm>
                <a:off x="1404" y="1503"/>
                <a:ext cx="480" cy="672"/>
              </a:xfrm>
              <a:prstGeom prst="rect">
                <a:avLst/>
              </a:prstGeom>
              <a:noFill/>
              <a:ln w="38100">
                <a:solidFill>
                  <a:schemeClr val="bg1"/>
                </a:solidFill>
                <a:miter lim="800000"/>
              </a:ln>
              <a:extLst>
                <a:ext uri="{909E8E84-426E-40DD-AFC4-6F175D3DCCD1}">
                  <a14:hiddenFill xmlns:a14="http://schemas.microsoft.com/office/drawing/2010/main">
                    <a:solidFill>
                      <a:srgbClr val="FFCCCC"/>
                    </a:solidFill>
                  </a14:hiddenFill>
                </a:ext>
              </a:extLst>
            </p:spPr>
            <p:txBody>
              <a:bodyPr wrap="none" anchor="ctr"/>
              <a:lstStyle/>
              <a:p>
                <a:endParaRPr lang="zh-CN" altLang="en-US"/>
              </a:p>
            </p:txBody>
          </p:sp>
          <p:sp>
            <p:nvSpPr>
              <p:cNvPr id="30741" name="Line 21"/>
              <p:cNvSpPr>
                <a:spLocks noChangeShapeType="1"/>
              </p:cNvSpPr>
              <p:nvPr/>
            </p:nvSpPr>
            <p:spPr bwMode="auto">
              <a:xfrm>
                <a:off x="1260" y="1983"/>
                <a:ext cx="144"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2" name="Line 22"/>
              <p:cNvSpPr>
                <a:spLocks noChangeShapeType="1"/>
              </p:cNvSpPr>
              <p:nvPr/>
            </p:nvSpPr>
            <p:spPr bwMode="auto">
              <a:xfrm>
                <a:off x="1884" y="1839"/>
                <a:ext cx="192"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3" name="AutoShape 23"/>
              <p:cNvSpPr>
                <a:spLocks noChangeArrowheads="1"/>
              </p:cNvSpPr>
              <p:nvPr/>
            </p:nvSpPr>
            <p:spPr bwMode="auto">
              <a:xfrm rot="-5400000">
                <a:off x="1548" y="1551"/>
                <a:ext cx="96" cy="96"/>
              </a:xfrm>
              <a:prstGeom prst="flowChartMerge">
                <a:avLst/>
              </a:prstGeom>
              <a:solidFill>
                <a:srgbClr val="FFCCCC"/>
              </a:solidFill>
              <a:ln w="9525">
                <a:solidFill>
                  <a:schemeClr val="bg1"/>
                </a:solidFill>
                <a:miter lim="800000"/>
              </a:ln>
            </p:spPr>
            <p:txBody>
              <a:bodyPr wrap="none" anchor="ctr"/>
              <a:lstStyle/>
              <a:p>
                <a:endParaRPr lang="zh-CN" altLang="en-US"/>
              </a:p>
            </p:txBody>
          </p:sp>
          <p:graphicFrame>
            <p:nvGraphicFramePr>
              <p:cNvPr id="30744" name="Object 24"/>
              <p:cNvGraphicFramePr>
                <a:graphicFrameLocks noChangeAspect="1"/>
              </p:cNvGraphicFramePr>
              <p:nvPr/>
            </p:nvGraphicFramePr>
            <p:xfrm>
              <a:off x="1692" y="1535"/>
              <a:ext cx="192" cy="160"/>
            </p:xfrm>
            <a:graphic>
              <a:graphicData uri="http://schemas.openxmlformats.org/presentationml/2006/ole">
                <mc:AlternateContent xmlns:mc="http://schemas.openxmlformats.org/markup-compatibility/2006">
                  <mc:Choice xmlns:v="urn:schemas-microsoft-com:vml" Requires="v">
                    <p:oleObj spid="_x0000_s47109" name="公式" r:id="rId9" imgW="203200" imgH="165100" progId="Equation.3">
                      <p:embed/>
                    </p:oleObj>
                  </mc:Choice>
                  <mc:Fallback>
                    <p:oleObj name="公式" r:id="rId9" imgW="203200" imgH="165100" progId="Equation.3">
                      <p:embed/>
                      <p:pic>
                        <p:nvPicPr>
                          <p:cNvPr id="0" name="图片 47108"/>
                          <p:cNvPicPr>
                            <a:picLocks noChangeAspect="1"/>
                          </p:cNvPicPr>
                          <p:nvPr/>
                        </p:nvPicPr>
                        <p:blipFill>
                          <a:blip r:embed="rId10"/>
                          <a:stretch>
                            <a:fillRect/>
                          </a:stretch>
                        </p:blipFill>
                        <p:spPr>
                          <a:xfrm>
                            <a:off x="1692" y="1535"/>
                            <a:ext cx="192" cy="160"/>
                          </a:xfrm>
                          <a:prstGeom prst="rect">
                            <a:avLst/>
                          </a:prstGeom>
                          <a:noFill/>
                          <a:ln w="9525">
                            <a:noFill/>
                          </a:ln>
                        </p:spPr>
                      </p:pic>
                    </p:oleObj>
                  </mc:Fallback>
                </mc:AlternateContent>
              </a:graphicData>
            </a:graphic>
          </p:graphicFrame>
          <p:sp>
            <p:nvSpPr>
              <p:cNvPr id="30745" name="Text Box 25"/>
              <p:cNvSpPr txBox="1">
                <a:spLocks noChangeArrowheads="1"/>
              </p:cNvSpPr>
              <p:nvPr/>
            </p:nvSpPr>
            <p:spPr bwMode="auto">
              <a:xfrm>
                <a:off x="1356" y="1560"/>
                <a:ext cx="240" cy="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Lst>
            </p:spPr>
            <p:txBody>
              <a:bodyPr>
                <a:spAutoFit/>
              </a:bodyPr>
              <a:lstStyle/>
              <a:p>
                <a:pPr>
                  <a:spcBef>
                    <a:spcPct val="50000"/>
                  </a:spcBef>
                </a:pPr>
                <a:r>
                  <a:rPr lang="zh-CN" altLang="en-US" sz="2800" b="1">
                    <a:solidFill>
                      <a:schemeClr val="bg1"/>
                    </a:solidFill>
                    <a:ea typeface="楷体_GB2312" pitchFamily="49" charset="-122"/>
                  </a:rPr>
                  <a:t>－</a:t>
                </a:r>
                <a:endParaRPr lang="zh-CN" altLang="en-US" sz="2800" b="1">
                  <a:solidFill>
                    <a:schemeClr val="bg1"/>
                  </a:solidFill>
                  <a:ea typeface="楷体_GB2312" pitchFamily="49" charset="-122"/>
                </a:endParaRPr>
              </a:p>
            </p:txBody>
          </p:sp>
          <p:sp>
            <p:nvSpPr>
              <p:cNvPr id="30746" name="Text Box 26"/>
              <p:cNvSpPr txBox="1">
                <a:spLocks noChangeArrowheads="1"/>
              </p:cNvSpPr>
              <p:nvPr/>
            </p:nvSpPr>
            <p:spPr bwMode="auto">
              <a:xfrm>
                <a:off x="1404" y="1800"/>
                <a:ext cx="432" cy="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Lst>
            </p:spPr>
            <p:txBody>
              <a:bodyPr>
                <a:spAutoFit/>
              </a:bodyPr>
              <a:lstStyle/>
              <a:p>
                <a:pPr>
                  <a:spcBef>
                    <a:spcPct val="50000"/>
                  </a:spcBef>
                </a:pPr>
                <a:r>
                  <a:rPr lang="en-US" altLang="zh-CN" sz="2800" b="1">
                    <a:solidFill>
                      <a:schemeClr val="bg1"/>
                    </a:solidFill>
                    <a:ea typeface="楷体_GB2312" pitchFamily="49" charset="-122"/>
                  </a:rPr>
                  <a:t>+</a:t>
                </a:r>
                <a:endParaRPr lang="en-US" altLang="zh-CN" sz="2800" b="1">
                  <a:solidFill>
                    <a:schemeClr val="bg1"/>
                  </a:solidFill>
                  <a:ea typeface="楷体_GB2312" pitchFamily="49" charset="-122"/>
                </a:endParaRPr>
              </a:p>
            </p:txBody>
          </p:sp>
          <p:sp>
            <p:nvSpPr>
              <p:cNvPr id="30747" name="Text Box 27"/>
              <p:cNvSpPr txBox="1">
                <a:spLocks noChangeArrowheads="1"/>
              </p:cNvSpPr>
              <p:nvPr/>
            </p:nvSpPr>
            <p:spPr bwMode="auto">
              <a:xfrm>
                <a:off x="1644" y="1656"/>
                <a:ext cx="384" cy="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Lst>
            </p:spPr>
            <p:txBody>
              <a:bodyPr>
                <a:spAutoFit/>
              </a:bodyPr>
              <a:lstStyle/>
              <a:p>
                <a:pPr>
                  <a:spcBef>
                    <a:spcPct val="50000"/>
                  </a:spcBef>
                </a:pPr>
                <a:r>
                  <a:rPr lang="en-US" altLang="zh-CN" sz="2800" b="1">
                    <a:solidFill>
                      <a:schemeClr val="bg1"/>
                    </a:solidFill>
                    <a:ea typeface="楷体_GB2312" pitchFamily="49" charset="-122"/>
                  </a:rPr>
                  <a:t>+</a:t>
                </a:r>
                <a:endParaRPr lang="en-US" altLang="zh-CN" sz="2800" b="1">
                  <a:solidFill>
                    <a:schemeClr val="bg1"/>
                  </a:solidFill>
                  <a:ea typeface="楷体_GB2312" pitchFamily="49" charset="-122"/>
                </a:endParaRPr>
              </a:p>
            </p:txBody>
          </p:sp>
          <p:sp>
            <p:nvSpPr>
              <p:cNvPr id="30748" name="Line 28"/>
              <p:cNvSpPr>
                <a:spLocks noChangeShapeType="1"/>
              </p:cNvSpPr>
              <p:nvPr/>
            </p:nvSpPr>
            <p:spPr bwMode="auto">
              <a:xfrm>
                <a:off x="1260" y="1263"/>
                <a:ext cx="0" cy="441"/>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49" name="Line 29"/>
              <p:cNvSpPr>
                <a:spLocks noChangeShapeType="1"/>
              </p:cNvSpPr>
              <p:nvPr/>
            </p:nvSpPr>
            <p:spPr bwMode="auto">
              <a:xfrm>
                <a:off x="1260" y="1263"/>
                <a:ext cx="240"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50" name="Line 30"/>
              <p:cNvSpPr>
                <a:spLocks noChangeShapeType="1"/>
              </p:cNvSpPr>
              <p:nvPr/>
            </p:nvSpPr>
            <p:spPr bwMode="auto">
              <a:xfrm>
                <a:off x="1980" y="1839"/>
                <a:ext cx="33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51" name="Line 31"/>
              <p:cNvSpPr>
                <a:spLocks noChangeShapeType="1"/>
              </p:cNvSpPr>
              <p:nvPr/>
            </p:nvSpPr>
            <p:spPr bwMode="auto">
              <a:xfrm>
                <a:off x="2028" y="1263"/>
                <a:ext cx="0" cy="576"/>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52" name="Line 32"/>
              <p:cNvSpPr>
                <a:spLocks noChangeShapeType="1"/>
              </p:cNvSpPr>
              <p:nvPr/>
            </p:nvSpPr>
            <p:spPr bwMode="auto">
              <a:xfrm>
                <a:off x="1836" y="1263"/>
                <a:ext cx="192"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53" name="Line 33"/>
              <p:cNvSpPr>
                <a:spLocks noChangeShapeType="1"/>
              </p:cNvSpPr>
              <p:nvPr/>
            </p:nvSpPr>
            <p:spPr bwMode="auto">
              <a:xfrm>
                <a:off x="732" y="1983"/>
                <a:ext cx="192"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54" name="Line 34"/>
              <p:cNvSpPr>
                <a:spLocks noChangeShapeType="1"/>
              </p:cNvSpPr>
              <p:nvPr/>
            </p:nvSpPr>
            <p:spPr bwMode="auto">
              <a:xfrm>
                <a:off x="732" y="1983"/>
                <a:ext cx="0" cy="96"/>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55" name="Line 35"/>
              <p:cNvSpPr>
                <a:spLocks noChangeShapeType="1"/>
              </p:cNvSpPr>
              <p:nvPr/>
            </p:nvSpPr>
            <p:spPr bwMode="auto">
              <a:xfrm>
                <a:off x="732" y="1983"/>
                <a:ext cx="0" cy="192"/>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56" name="Line 36"/>
              <p:cNvSpPr>
                <a:spLocks noChangeShapeType="1"/>
              </p:cNvSpPr>
              <p:nvPr/>
            </p:nvSpPr>
            <p:spPr bwMode="auto">
              <a:xfrm>
                <a:off x="636" y="2175"/>
                <a:ext cx="192"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57" name="Text Box 37"/>
              <p:cNvSpPr txBox="1">
                <a:spLocks noChangeArrowheads="1"/>
              </p:cNvSpPr>
              <p:nvPr/>
            </p:nvSpPr>
            <p:spPr bwMode="auto">
              <a:xfrm>
                <a:off x="2328" y="1576"/>
                <a:ext cx="384"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chemeClr val="bg1"/>
                    </a:solidFill>
                    <a:ea typeface="楷体_GB2312" pitchFamily="49" charset="-122"/>
                  </a:rPr>
                  <a:t>u</a:t>
                </a:r>
                <a:r>
                  <a:rPr lang="en-US" altLang="zh-CN" sz="2000" b="1">
                    <a:solidFill>
                      <a:schemeClr val="bg1"/>
                    </a:solidFill>
                    <a:ea typeface="楷体_GB2312" pitchFamily="49" charset="-122"/>
                  </a:rPr>
                  <a:t>o</a:t>
                </a:r>
                <a:endParaRPr lang="en-US" altLang="zh-CN" sz="3600" b="1">
                  <a:solidFill>
                    <a:schemeClr val="bg1"/>
                  </a:solidFill>
                  <a:ea typeface="楷体_GB2312" pitchFamily="49" charset="-122"/>
                </a:endParaRPr>
              </a:p>
            </p:txBody>
          </p:sp>
          <p:sp>
            <p:nvSpPr>
              <p:cNvPr id="30758" name="Text Box 38"/>
              <p:cNvSpPr txBox="1">
                <a:spLocks noChangeArrowheads="1"/>
              </p:cNvSpPr>
              <p:nvPr/>
            </p:nvSpPr>
            <p:spPr bwMode="auto">
              <a:xfrm>
                <a:off x="1548" y="936"/>
                <a:ext cx="288"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ea typeface="楷体_GB2312" pitchFamily="49" charset="-122"/>
                  </a:rPr>
                  <a:t>R</a:t>
                </a:r>
                <a:endParaRPr lang="en-US" altLang="zh-CN" b="1">
                  <a:solidFill>
                    <a:schemeClr val="bg1"/>
                  </a:solidFill>
                  <a:ea typeface="楷体_GB2312" pitchFamily="49" charset="-122"/>
                </a:endParaRPr>
              </a:p>
            </p:txBody>
          </p:sp>
          <p:sp>
            <p:nvSpPr>
              <p:cNvPr id="30759" name="Text Box 39"/>
              <p:cNvSpPr txBox="1">
                <a:spLocks noChangeArrowheads="1"/>
              </p:cNvSpPr>
              <p:nvPr/>
            </p:nvSpPr>
            <p:spPr bwMode="auto">
              <a:xfrm>
                <a:off x="924" y="2031"/>
                <a:ext cx="43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ea typeface="楷体_GB2312" pitchFamily="49" charset="-122"/>
                  </a:rPr>
                  <a:t>R</a:t>
                </a:r>
                <a:r>
                  <a:rPr lang="en-US" altLang="zh-CN" sz="1600" b="1">
                    <a:solidFill>
                      <a:schemeClr val="bg1"/>
                    </a:solidFill>
                    <a:ea typeface="楷体_GB2312" pitchFamily="49" charset="-122"/>
                  </a:rPr>
                  <a:t>2</a:t>
                </a:r>
                <a:endParaRPr lang="en-US" altLang="zh-CN" b="1">
                  <a:solidFill>
                    <a:schemeClr val="bg1"/>
                  </a:solidFill>
                  <a:ea typeface="楷体_GB2312" pitchFamily="49" charset="-122"/>
                </a:endParaRPr>
              </a:p>
            </p:txBody>
          </p:sp>
          <p:sp>
            <p:nvSpPr>
              <p:cNvPr id="30760" name="Line 40"/>
              <p:cNvSpPr>
                <a:spLocks noChangeShapeType="1"/>
              </p:cNvSpPr>
              <p:nvPr/>
            </p:nvSpPr>
            <p:spPr bwMode="auto">
              <a:xfrm>
                <a:off x="732" y="1551"/>
                <a:ext cx="144" cy="0"/>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61" name="Text Box 41"/>
              <p:cNvSpPr txBox="1">
                <a:spLocks noChangeArrowheads="1"/>
              </p:cNvSpPr>
              <p:nvPr/>
            </p:nvSpPr>
            <p:spPr bwMode="auto">
              <a:xfrm>
                <a:off x="684" y="1233"/>
                <a:ext cx="384"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ea typeface="楷体_GB2312" pitchFamily="49" charset="-122"/>
                  </a:rPr>
                  <a:t>i</a:t>
                </a:r>
                <a:r>
                  <a:rPr lang="en-US" altLang="zh-CN" b="1" baseline="-25000">
                    <a:solidFill>
                      <a:schemeClr val="bg1"/>
                    </a:solidFill>
                    <a:ea typeface="楷体_GB2312" pitchFamily="49" charset="-122"/>
                  </a:rPr>
                  <a:t>1</a:t>
                </a:r>
                <a:endParaRPr lang="en-US" altLang="zh-CN" b="1">
                  <a:solidFill>
                    <a:schemeClr val="bg1"/>
                  </a:solidFill>
                  <a:ea typeface="楷体_GB2312" pitchFamily="49" charset="-122"/>
                </a:endParaRPr>
              </a:p>
            </p:txBody>
          </p:sp>
          <p:sp>
            <p:nvSpPr>
              <p:cNvPr id="30762" name="Line 42"/>
              <p:cNvSpPr>
                <a:spLocks noChangeShapeType="1"/>
              </p:cNvSpPr>
              <p:nvPr/>
            </p:nvSpPr>
            <p:spPr bwMode="auto">
              <a:xfrm>
                <a:off x="1260" y="1119"/>
                <a:ext cx="144" cy="0"/>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63" name="Text Box 43"/>
              <p:cNvSpPr txBox="1">
                <a:spLocks noChangeArrowheads="1"/>
              </p:cNvSpPr>
              <p:nvPr/>
            </p:nvSpPr>
            <p:spPr bwMode="auto">
              <a:xfrm>
                <a:off x="1212" y="792"/>
                <a:ext cx="336"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ea typeface="楷体_GB2312" pitchFamily="49" charset="-122"/>
                  </a:rPr>
                  <a:t>i</a:t>
                </a:r>
                <a:r>
                  <a:rPr lang="en-US" altLang="zh-CN" b="1" baseline="-25000">
                    <a:solidFill>
                      <a:schemeClr val="bg1"/>
                    </a:solidFill>
                    <a:ea typeface="楷体_GB2312" pitchFamily="49" charset="-122"/>
                  </a:rPr>
                  <a:t>F</a:t>
                </a:r>
                <a:endParaRPr lang="en-US" altLang="zh-CN" sz="2800" b="1">
                  <a:solidFill>
                    <a:schemeClr val="bg1"/>
                  </a:solidFill>
                  <a:ea typeface="楷体_GB2312" pitchFamily="49" charset="-122"/>
                </a:endParaRPr>
              </a:p>
            </p:txBody>
          </p:sp>
          <p:sp>
            <p:nvSpPr>
              <p:cNvPr id="30764" name="Text Box 44"/>
              <p:cNvSpPr txBox="1">
                <a:spLocks noChangeArrowheads="1"/>
              </p:cNvSpPr>
              <p:nvPr/>
            </p:nvSpPr>
            <p:spPr bwMode="auto">
              <a:xfrm>
                <a:off x="924" y="1320"/>
                <a:ext cx="240"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ea typeface="楷体_GB2312" pitchFamily="49" charset="-122"/>
                  </a:rPr>
                  <a:t>C</a:t>
                </a:r>
                <a:endParaRPr lang="en-US" altLang="zh-CN" b="1">
                  <a:solidFill>
                    <a:schemeClr val="bg1"/>
                  </a:solidFill>
                  <a:ea typeface="楷体_GB2312" pitchFamily="49" charset="-122"/>
                </a:endParaRPr>
              </a:p>
            </p:txBody>
          </p:sp>
          <p:sp>
            <p:nvSpPr>
              <p:cNvPr id="30765" name="Line 45"/>
              <p:cNvSpPr>
                <a:spLocks noChangeShapeType="1"/>
              </p:cNvSpPr>
              <p:nvPr/>
            </p:nvSpPr>
            <p:spPr bwMode="auto">
              <a:xfrm>
                <a:off x="972" y="1608"/>
                <a:ext cx="0" cy="192"/>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66" name="Line 46"/>
              <p:cNvSpPr>
                <a:spLocks noChangeShapeType="1"/>
              </p:cNvSpPr>
              <p:nvPr/>
            </p:nvSpPr>
            <p:spPr bwMode="auto">
              <a:xfrm>
                <a:off x="1068" y="1608"/>
                <a:ext cx="0" cy="192"/>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67" name="Line 47"/>
              <p:cNvSpPr>
                <a:spLocks noChangeShapeType="1"/>
              </p:cNvSpPr>
              <p:nvPr/>
            </p:nvSpPr>
            <p:spPr bwMode="auto">
              <a:xfrm>
                <a:off x="684" y="1704"/>
                <a:ext cx="288"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68" name="Line 48"/>
              <p:cNvSpPr>
                <a:spLocks noChangeShapeType="1"/>
              </p:cNvSpPr>
              <p:nvPr/>
            </p:nvSpPr>
            <p:spPr bwMode="auto">
              <a:xfrm>
                <a:off x="1068" y="1704"/>
                <a:ext cx="33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30769" name="Oval 49"/>
            <p:cNvSpPr>
              <a:spLocks noChangeArrowheads="1"/>
            </p:cNvSpPr>
            <p:nvPr/>
          </p:nvSpPr>
          <p:spPr bwMode="auto">
            <a:xfrm>
              <a:off x="1248" y="1344"/>
              <a:ext cx="60" cy="60"/>
            </a:xfrm>
            <a:prstGeom prst="ellipse">
              <a:avLst/>
            </a:prstGeom>
            <a:solidFill>
              <a:schemeClr val="tx1"/>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70" name="Oval 50"/>
            <p:cNvSpPr>
              <a:spLocks noChangeArrowheads="1"/>
            </p:cNvSpPr>
            <p:nvPr/>
          </p:nvSpPr>
          <p:spPr bwMode="auto">
            <a:xfrm>
              <a:off x="2016" y="1476"/>
              <a:ext cx="60" cy="60"/>
            </a:xfrm>
            <a:prstGeom prst="ellipse">
              <a:avLst/>
            </a:prstGeom>
            <a:solidFill>
              <a:schemeClr val="tx1"/>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71" name="Oval 51"/>
            <p:cNvSpPr>
              <a:spLocks noChangeArrowheads="1"/>
            </p:cNvSpPr>
            <p:nvPr/>
          </p:nvSpPr>
          <p:spPr bwMode="auto">
            <a:xfrm>
              <a:off x="636" y="1344"/>
              <a:ext cx="60" cy="60"/>
            </a:xfrm>
            <a:prstGeom prst="ellipse">
              <a:avLst/>
            </a:prstGeom>
            <a:noFill/>
            <a:ln w="38100">
              <a:solidFill>
                <a:schemeClr val="bg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72" name="Oval 52"/>
            <p:cNvSpPr>
              <a:spLocks noChangeArrowheads="1"/>
            </p:cNvSpPr>
            <p:nvPr/>
          </p:nvSpPr>
          <p:spPr bwMode="auto">
            <a:xfrm>
              <a:off x="2316" y="1476"/>
              <a:ext cx="60" cy="60"/>
            </a:xfrm>
            <a:prstGeom prst="ellipse">
              <a:avLst/>
            </a:prstGeom>
            <a:noFill/>
            <a:ln w="38100">
              <a:solidFill>
                <a:schemeClr val="bg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9"/>
                                        </p:tgtEl>
                                        <p:attrNameLst>
                                          <p:attrName>style.visibility</p:attrName>
                                        </p:attrNameLst>
                                      </p:cBhvr>
                                      <p:to>
                                        <p:strVal val="visible"/>
                                      </p:to>
                                    </p:set>
                                    <p:animEffect transition="in" filter="wipe(left)">
                                      <p:cBhvr>
                                        <p:cTn id="7" dur="500"/>
                                        <p:tgtEl>
                                          <p:spTgt spid="307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3">
                                            <p:txEl>
                                              <p:pRg st="0" end="0"/>
                                            </p:txEl>
                                          </p:spTgt>
                                        </p:tgtEl>
                                        <p:attrNameLst>
                                          <p:attrName>style.visibility</p:attrName>
                                        </p:attrNameLst>
                                      </p:cBhvr>
                                      <p:to>
                                        <p:strVal val="visible"/>
                                      </p:to>
                                    </p:set>
                                    <p:animEffect transition="in" filter="wipe(left)">
                                      <p:cBhvr>
                                        <p:cTn id="12" dur="500"/>
                                        <p:tgtEl>
                                          <p:spTgt spid="307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725"/>
                                        </p:tgtEl>
                                        <p:attrNameLst>
                                          <p:attrName>style.visibility</p:attrName>
                                        </p:attrNameLst>
                                      </p:cBhvr>
                                      <p:to>
                                        <p:strVal val="visible"/>
                                      </p:to>
                                    </p:set>
                                    <p:animEffect transition="in" filter="wipe(left)">
                                      <p:cBhvr>
                                        <p:cTn id="17" dur="500"/>
                                        <p:tgtEl>
                                          <p:spTgt spid="307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726"/>
                                        </p:tgtEl>
                                        <p:attrNameLst>
                                          <p:attrName>style.visibility</p:attrName>
                                        </p:attrNameLst>
                                      </p:cBhvr>
                                      <p:to>
                                        <p:strVal val="visible"/>
                                      </p:to>
                                    </p:set>
                                    <p:animEffect transition="in" filter="wipe(left)">
                                      <p:cBhvr>
                                        <p:cTn id="22" dur="500"/>
                                        <p:tgtEl>
                                          <p:spTgt spid="307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724"/>
                                        </p:tgtEl>
                                        <p:attrNameLst>
                                          <p:attrName>style.visibility</p:attrName>
                                        </p:attrNameLst>
                                      </p:cBhvr>
                                      <p:to>
                                        <p:strVal val="visible"/>
                                      </p:to>
                                    </p:set>
                                    <p:animEffect transition="in" filter="wipe(left)">
                                      <p:cBhvr>
                                        <p:cTn id="27" dur="500"/>
                                        <p:tgtEl>
                                          <p:spTgt spid="307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727"/>
                                        </p:tgtEl>
                                        <p:attrNameLst>
                                          <p:attrName>style.visibility</p:attrName>
                                        </p:attrNameLst>
                                      </p:cBhvr>
                                      <p:to>
                                        <p:strVal val="visible"/>
                                      </p:to>
                                    </p:set>
                                    <p:animEffect transition="in" filter="wipe(up)">
                                      <p:cBhvr>
                                        <p:cTn id="32" dur="500"/>
                                        <p:tgtEl>
                                          <p:spTgt spid="307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728"/>
                                        </p:tgtEl>
                                        <p:attrNameLst>
                                          <p:attrName>style.visibility</p:attrName>
                                        </p:attrNameLst>
                                      </p:cBhvr>
                                      <p:to>
                                        <p:strVal val="visible"/>
                                      </p:to>
                                    </p:set>
                                    <p:animEffect transition="in" filter="wipe(left)">
                                      <p:cBhvr>
                                        <p:cTn id="37"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build="p"/>
      <p:bldP spid="3072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9" name="Group 7"/>
          <p:cNvGrpSpPr>
            <a:grpSpLocks noChangeAspect="1"/>
          </p:cNvGrpSpPr>
          <p:nvPr/>
        </p:nvGrpSpPr>
        <p:grpSpPr bwMode="auto">
          <a:xfrm>
            <a:off x="542925" y="746125"/>
            <a:ext cx="8202613" cy="60325"/>
            <a:chOff x="0" y="0"/>
            <a:chExt cx="2548" cy="108"/>
          </a:xfrm>
        </p:grpSpPr>
        <p:pic>
          <p:nvPicPr>
            <p:cNvPr id="95240" name="Picture 8"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2" y="0"/>
              <a:ext cx="120"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41" name="Picture 9"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65"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42" name="Picture 10"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71"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43" name="Picture 11"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0"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95244" name="Group 12"/>
            <p:cNvGrpSpPr>
              <a:grpSpLocks noChangeAspect="1"/>
            </p:cNvGrpSpPr>
            <p:nvPr/>
          </p:nvGrpSpPr>
          <p:grpSpPr bwMode="auto">
            <a:xfrm>
              <a:off x="0" y="0"/>
              <a:ext cx="331" cy="108"/>
              <a:chOff x="0" y="0"/>
              <a:chExt cx="331" cy="108"/>
            </a:xfrm>
          </p:grpSpPr>
          <p:pic>
            <p:nvPicPr>
              <p:cNvPr id="95245" name="Picture 13"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46" name="Picture 14"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9"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47" name="Picture 15"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95248" name="Picture 16"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7"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49" name="Picture 17"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9"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50" name="Picture 18"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5"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51" name="Picture 19"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 y="0"/>
              <a:ext cx="120"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52" name="Picture 20"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7"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53" name="Picture 21"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8"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54" name="Picture 22"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53"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55" name="Picture 23"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83" y="0"/>
              <a:ext cx="112"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56" name="Picture 24"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89" y="0"/>
              <a:ext cx="112"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57" name="Picture 25"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88" y="0"/>
              <a:ext cx="112"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58" name="Picture 26"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0" y="0"/>
              <a:ext cx="11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59" name="Picture 27"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6" y="0"/>
              <a:ext cx="11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60" name="Picture 28"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06" y="0"/>
              <a:ext cx="112"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61" name="Picture 29"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18" y="0"/>
              <a:ext cx="11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62" name="Picture 30"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23" y="0"/>
              <a:ext cx="11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63" name="Picture 31"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6" y="0"/>
              <a:ext cx="112"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5264" name="Picture 32"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24" y="0"/>
              <a:ext cx="11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95305" name="Rectangle 73"/>
          <p:cNvSpPr>
            <a:spLocks noChangeArrowheads="1"/>
          </p:cNvSpPr>
          <p:nvPr/>
        </p:nvSpPr>
        <p:spPr bwMode="auto">
          <a:xfrm>
            <a:off x="269875" y="1600200"/>
            <a:ext cx="83518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sz="2800" b="1">
                <a:latin typeface="宋体" panose="02010600030101010101" pitchFamily="2" charset="-122"/>
              </a:rPr>
              <a:t>( )1.</a:t>
            </a:r>
            <a:r>
              <a:rPr lang="zh-CN" altLang="en-US" sz="2800" b="1">
                <a:latin typeface="宋体" panose="02010600030101010101" pitchFamily="2" charset="-122"/>
              </a:rPr>
              <a:t>运算放大器的输入电压接近于零，所以可以将</a:t>
            </a:r>
            <a:endParaRPr lang="zh-CN" altLang="en-US" sz="2800" b="1">
              <a:latin typeface="宋体" panose="02010600030101010101" pitchFamily="2" charset="-122"/>
            </a:endParaRPr>
          </a:p>
          <a:p>
            <a:pPr>
              <a:lnSpc>
                <a:spcPct val="120000"/>
              </a:lnSpc>
            </a:pPr>
            <a:r>
              <a:rPr lang="zh-CN" altLang="en-US" sz="2800" b="1">
                <a:latin typeface="宋体" panose="02010600030101010101" pitchFamily="2" charset="-122"/>
              </a:rPr>
              <a:t>     输入端短路，运算放大器仍可以正常工作。</a:t>
            </a:r>
            <a:endParaRPr lang="zh-CN" altLang="en-US" sz="2800" b="1">
              <a:latin typeface="宋体" panose="02010600030101010101" pitchFamily="2" charset="-122"/>
            </a:endParaRPr>
          </a:p>
        </p:txBody>
      </p:sp>
      <p:sp>
        <p:nvSpPr>
          <p:cNvPr id="95311" name="Rectangle 79"/>
          <p:cNvSpPr>
            <a:spLocks noChangeArrowheads="1"/>
          </p:cNvSpPr>
          <p:nvPr/>
        </p:nvSpPr>
        <p:spPr bwMode="auto">
          <a:xfrm>
            <a:off x="287338" y="2735263"/>
            <a:ext cx="8385175" cy="1630362"/>
          </a:xfrm>
          <a:prstGeom prst="rect">
            <a:avLst/>
          </a:prstGeom>
          <a:noFill/>
          <a:ln>
            <a:noFill/>
          </a:ln>
          <a:effectLst/>
        </p:spPr>
        <p:txBody>
          <a:bodyPr>
            <a:spAutoFit/>
          </a:bodyPr>
          <a:lstStyle/>
          <a:p>
            <a:pPr>
              <a:lnSpc>
                <a:spcPct val="120000"/>
              </a:lnSpc>
            </a:pPr>
            <a:r>
              <a:rPr lang="en-US" altLang="zh-CN" sz="2800" b="1">
                <a:latin typeface="宋体" panose="02010600030101010101" pitchFamily="2" charset="-122"/>
              </a:rPr>
              <a:t>( )2.</a:t>
            </a:r>
            <a:r>
              <a:rPr lang="zh-CN" altLang="en-US" sz="2800" b="1" dirty="0">
                <a:latin typeface="宋体" panose="02010600030101010101" pitchFamily="2" charset="-122"/>
              </a:rPr>
              <a:t>运算放大器在线性工作时，同相输入端与反相</a:t>
            </a:r>
            <a:endParaRPr lang="zh-CN" altLang="en-US" sz="2800" b="1" dirty="0">
              <a:latin typeface="宋体" panose="02010600030101010101" pitchFamily="2" charset="-122"/>
            </a:endParaRPr>
          </a:p>
          <a:p>
            <a:pPr>
              <a:lnSpc>
                <a:spcPct val="120000"/>
              </a:lnSpc>
            </a:pPr>
            <a:r>
              <a:rPr lang="zh-CN" altLang="en-US" sz="2800" b="1" dirty="0">
                <a:latin typeface="宋体" panose="02010600030101010101" pitchFamily="2" charset="-122"/>
              </a:rPr>
              <a:t>     输入端电位相等，故可以将其两端短接使用而</a:t>
            </a:r>
            <a:endParaRPr lang="zh-CN" altLang="en-US" sz="2800" b="1" dirty="0">
              <a:latin typeface="宋体" panose="02010600030101010101" pitchFamily="2" charset="-122"/>
            </a:endParaRPr>
          </a:p>
          <a:p>
            <a:pPr>
              <a:lnSpc>
                <a:spcPct val="120000"/>
              </a:lnSpc>
            </a:pPr>
            <a:r>
              <a:rPr lang="zh-CN" altLang="en-US" sz="2800" b="1" dirty="0">
                <a:latin typeface="宋体" panose="02010600030101010101" pitchFamily="2" charset="-122"/>
              </a:rPr>
              <a:t>     不影响其正常工作。</a:t>
            </a:r>
            <a:endParaRPr lang="zh-CN" altLang="en-US" sz="2800" b="1" dirty="0">
              <a:latin typeface="宋体" panose="02010600030101010101" pitchFamily="2" charset="-122"/>
            </a:endParaRPr>
          </a:p>
        </p:txBody>
      </p:sp>
      <p:sp>
        <p:nvSpPr>
          <p:cNvPr id="95312" name="Rectangle 80"/>
          <p:cNvSpPr>
            <a:spLocks noChangeArrowheads="1"/>
          </p:cNvSpPr>
          <p:nvPr/>
        </p:nvSpPr>
        <p:spPr bwMode="auto">
          <a:xfrm>
            <a:off x="390525" y="1727200"/>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b="1" dirty="0" smtClean="0">
                <a:solidFill>
                  <a:srgbClr val="CC6600"/>
                </a:solidFill>
              </a:rPr>
              <a:t>×</a:t>
            </a:r>
            <a:endParaRPr kumimoji="1" lang="zh-CN" altLang="en-US" b="1" dirty="0">
              <a:solidFill>
                <a:srgbClr val="CC6600"/>
              </a:solidFill>
            </a:endParaRPr>
          </a:p>
        </p:txBody>
      </p:sp>
      <p:sp>
        <p:nvSpPr>
          <p:cNvPr id="95313" name="Rectangle 81"/>
          <p:cNvSpPr>
            <a:spLocks noChangeArrowheads="1"/>
          </p:cNvSpPr>
          <p:nvPr/>
        </p:nvSpPr>
        <p:spPr bwMode="auto">
          <a:xfrm>
            <a:off x="390525" y="5270500"/>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b="1">
                <a:solidFill>
                  <a:srgbClr val="CC6600"/>
                </a:solidFill>
              </a:rPr>
              <a:t>√</a:t>
            </a:r>
            <a:endParaRPr kumimoji="1" lang="zh-CN" altLang="en-US" b="1">
              <a:solidFill>
                <a:srgbClr val="CC6600"/>
              </a:solidFill>
            </a:endParaRPr>
          </a:p>
        </p:txBody>
      </p:sp>
      <p:sp>
        <p:nvSpPr>
          <p:cNvPr id="95314" name="Rectangle 82"/>
          <p:cNvSpPr>
            <a:spLocks noChangeArrowheads="1"/>
          </p:cNvSpPr>
          <p:nvPr/>
        </p:nvSpPr>
        <p:spPr bwMode="auto">
          <a:xfrm>
            <a:off x="417513" y="2846388"/>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b="1" dirty="0" smtClean="0">
                <a:solidFill>
                  <a:srgbClr val="CC6600"/>
                </a:solidFill>
              </a:rPr>
              <a:t>×</a:t>
            </a:r>
            <a:endParaRPr kumimoji="1" lang="zh-CN" altLang="en-US" b="1" dirty="0">
              <a:solidFill>
                <a:srgbClr val="CC6600"/>
              </a:solidFill>
            </a:endParaRPr>
          </a:p>
        </p:txBody>
      </p:sp>
      <p:sp>
        <p:nvSpPr>
          <p:cNvPr id="95317" name="Rectangle 85"/>
          <p:cNvSpPr>
            <a:spLocks noChangeArrowheads="1"/>
          </p:cNvSpPr>
          <p:nvPr/>
        </p:nvSpPr>
        <p:spPr bwMode="auto">
          <a:xfrm>
            <a:off x="288925" y="4483100"/>
            <a:ext cx="829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800" b="1">
                <a:latin typeface="宋体" panose="02010600030101010101" pitchFamily="2" charset="-122"/>
              </a:rPr>
              <a:t>( )3.</a:t>
            </a:r>
            <a:r>
              <a:rPr lang="zh-CN" altLang="en-US" sz="2800" b="1">
                <a:latin typeface="宋体" panose="02010600030101010101" pitchFamily="2" charset="-122"/>
              </a:rPr>
              <a:t>运算放大器只能用来放大直流信号。 </a:t>
            </a:r>
            <a:endParaRPr lang="zh-CN" altLang="en-US" sz="2800" b="1">
              <a:latin typeface="宋体" panose="02010600030101010101" pitchFamily="2" charset="-122"/>
            </a:endParaRPr>
          </a:p>
        </p:txBody>
      </p:sp>
      <p:sp>
        <p:nvSpPr>
          <p:cNvPr id="95318" name="Rectangle 86"/>
          <p:cNvSpPr>
            <a:spLocks noChangeArrowheads="1"/>
          </p:cNvSpPr>
          <p:nvPr/>
        </p:nvSpPr>
        <p:spPr bwMode="auto">
          <a:xfrm>
            <a:off x="431800" y="4524375"/>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b="1">
                <a:solidFill>
                  <a:srgbClr val="CC6600"/>
                </a:solidFill>
              </a:rPr>
              <a:t>×</a:t>
            </a:r>
            <a:endParaRPr kumimoji="1" lang="zh-CN" altLang="en-US" b="1">
              <a:solidFill>
                <a:srgbClr val="CC6600"/>
              </a:solidFill>
            </a:endParaRPr>
          </a:p>
        </p:txBody>
      </p:sp>
      <p:sp>
        <p:nvSpPr>
          <p:cNvPr id="95320" name="Rectangle 88"/>
          <p:cNvSpPr>
            <a:spLocks noChangeArrowheads="1"/>
          </p:cNvSpPr>
          <p:nvPr/>
        </p:nvSpPr>
        <p:spPr bwMode="auto">
          <a:xfrm>
            <a:off x="123825" y="5114925"/>
            <a:ext cx="8443913"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778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sz="2800" b="1" dirty="0">
                <a:latin typeface="宋体" panose="02010600030101010101" pitchFamily="2" charset="-122"/>
              </a:rPr>
              <a:t>( )4.</a:t>
            </a:r>
            <a:r>
              <a:rPr lang="zh-CN" altLang="en-US" sz="2800" b="1" dirty="0">
                <a:latin typeface="宋体" panose="02010600030101010101" pitchFamily="2" charset="-122"/>
              </a:rPr>
              <a:t>理想运算放大器工作在线性区时，两个输入端</a:t>
            </a:r>
            <a:endParaRPr lang="zh-CN" altLang="en-US" sz="2800" b="1" dirty="0">
              <a:latin typeface="宋体" panose="02010600030101010101" pitchFamily="2" charset="-122"/>
            </a:endParaRPr>
          </a:p>
          <a:p>
            <a:pPr>
              <a:lnSpc>
                <a:spcPct val="130000"/>
              </a:lnSpc>
            </a:pPr>
            <a:r>
              <a:rPr lang="zh-CN" altLang="en-US" sz="2800" b="1" dirty="0">
                <a:latin typeface="宋体" panose="02010600030101010101" pitchFamily="2" charset="-122"/>
              </a:rPr>
              <a:t>     电位必相等。</a:t>
            </a:r>
            <a:endParaRPr lang="zh-CN" altLang="en-US" sz="28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5305"/>
                                        </p:tgtEl>
                                        <p:attrNameLst>
                                          <p:attrName>style.visibility</p:attrName>
                                        </p:attrNameLst>
                                      </p:cBhvr>
                                      <p:to>
                                        <p:strVal val="visible"/>
                                      </p:to>
                                    </p:set>
                                    <p:animEffect transition="in" filter="strips(downRight)">
                                      <p:cBhvr>
                                        <p:cTn id="7" dur="500"/>
                                        <p:tgtEl>
                                          <p:spTgt spid="953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312"/>
                                        </p:tgtEl>
                                        <p:attrNameLst>
                                          <p:attrName>style.visibility</p:attrName>
                                        </p:attrNameLst>
                                      </p:cBhvr>
                                      <p:to>
                                        <p:strVal val="visible"/>
                                      </p:to>
                                    </p:set>
                                    <p:animEffect transition="in" filter="wipe(left)">
                                      <p:cBhvr>
                                        <p:cTn id="12" dur="500"/>
                                        <p:tgtEl>
                                          <p:spTgt spid="953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5311"/>
                                        </p:tgtEl>
                                        <p:attrNameLst>
                                          <p:attrName>style.visibility</p:attrName>
                                        </p:attrNameLst>
                                      </p:cBhvr>
                                      <p:to>
                                        <p:strVal val="visible"/>
                                      </p:to>
                                    </p:set>
                                    <p:animEffect transition="in" filter="strips(downRight)">
                                      <p:cBhvr>
                                        <p:cTn id="17" dur="500"/>
                                        <p:tgtEl>
                                          <p:spTgt spid="953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314"/>
                                        </p:tgtEl>
                                        <p:attrNameLst>
                                          <p:attrName>style.visibility</p:attrName>
                                        </p:attrNameLst>
                                      </p:cBhvr>
                                      <p:to>
                                        <p:strVal val="visible"/>
                                      </p:to>
                                    </p:set>
                                    <p:animEffect transition="in" filter="wipe(left)">
                                      <p:cBhvr>
                                        <p:cTn id="22" dur="500"/>
                                        <p:tgtEl>
                                          <p:spTgt spid="9531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5317"/>
                                        </p:tgtEl>
                                        <p:attrNameLst>
                                          <p:attrName>style.visibility</p:attrName>
                                        </p:attrNameLst>
                                      </p:cBhvr>
                                      <p:to>
                                        <p:strVal val="visible"/>
                                      </p:to>
                                    </p:set>
                                    <p:animEffect transition="in" filter="strips(downRight)">
                                      <p:cBhvr>
                                        <p:cTn id="27" dur="500"/>
                                        <p:tgtEl>
                                          <p:spTgt spid="953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5318"/>
                                        </p:tgtEl>
                                        <p:attrNameLst>
                                          <p:attrName>style.visibility</p:attrName>
                                        </p:attrNameLst>
                                      </p:cBhvr>
                                      <p:to>
                                        <p:strVal val="visible"/>
                                      </p:to>
                                    </p:set>
                                    <p:animEffect transition="in" filter="wipe(left)">
                                      <p:cBhvr>
                                        <p:cTn id="32" dur="500"/>
                                        <p:tgtEl>
                                          <p:spTgt spid="953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5320"/>
                                        </p:tgtEl>
                                        <p:attrNameLst>
                                          <p:attrName>style.visibility</p:attrName>
                                        </p:attrNameLst>
                                      </p:cBhvr>
                                      <p:to>
                                        <p:strVal val="visible"/>
                                      </p:to>
                                    </p:set>
                                    <p:animEffect transition="in" filter="wipe(left)">
                                      <p:cBhvr>
                                        <p:cTn id="37" dur="500"/>
                                        <p:tgtEl>
                                          <p:spTgt spid="953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5313"/>
                                        </p:tgtEl>
                                        <p:attrNameLst>
                                          <p:attrName>style.visibility</p:attrName>
                                        </p:attrNameLst>
                                      </p:cBhvr>
                                      <p:to>
                                        <p:strVal val="visible"/>
                                      </p:to>
                                    </p:set>
                                    <p:animEffect transition="in" filter="wipe(left)">
                                      <p:cBhvr>
                                        <p:cTn id="42" dur="500"/>
                                        <p:tgtEl>
                                          <p:spTgt spid="95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05" grpId="0"/>
      <p:bldP spid="95311" grpId="0"/>
      <p:bldP spid="95312" grpId="0"/>
      <p:bldP spid="95313" grpId="0"/>
      <p:bldP spid="95314" grpId="0"/>
      <p:bldP spid="95317" grpId="0"/>
      <p:bldP spid="95318" grpId="0"/>
      <p:bldP spid="9532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779" name="Group 3"/>
          <p:cNvGrpSpPr>
            <a:grpSpLocks noChangeAspect="1"/>
          </p:cNvGrpSpPr>
          <p:nvPr/>
        </p:nvGrpSpPr>
        <p:grpSpPr bwMode="auto">
          <a:xfrm>
            <a:off x="542925" y="746125"/>
            <a:ext cx="8202613" cy="60325"/>
            <a:chOff x="0" y="0"/>
            <a:chExt cx="2548" cy="108"/>
          </a:xfrm>
        </p:grpSpPr>
        <p:pic>
          <p:nvPicPr>
            <p:cNvPr id="203780" name="Picture 4"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2" y="0"/>
              <a:ext cx="120"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81" name="Picture 5"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65"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82" name="Picture 6"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71"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83" name="Picture 7"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70"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03784" name="Group 8"/>
            <p:cNvGrpSpPr>
              <a:grpSpLocks noChangeAspect="1"/>
            </p:cNvGrpSpPr>
            <p:nvPr/>
          </p:nvGrpSpPr>
          <p:grpSpPr bwMode="auto">
            <a:xfrm>
              <a:off x="0" y="0"/>
              <a:ext cx="331" cy="108"/>
              <a:chOff x="0" y="0"/>
              <a:chExt cx="331" cy="108"/>
            </a:xfrm>
          </p:grpSpPr>
          <p:pic>
            <p:nvPicPr>
              <p:cNvPr id="203785" name="Picture 9"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86" name="Picture 10"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9"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87" name="Picture 11"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203788" name="Picture 12"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7"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89" name="Picture 13"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9"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90" name="Picture 14"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5"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91" name="Picture 15"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 y="0"/>
              <a:ext cx="120"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92" name="Picture 16"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7"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93" name="Picture 17"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8"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94" name="Picture 18"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53" y="0"/>
              <a:ext cx="119"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95" name="Picture 19"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83" y="0"/>
              <a:ext cx="112"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96" name="Picture 20"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89" y="0"/>
              <a:ext cx="112"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97" name="Picture 21"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88" y="0"/>
              <a:ext cx="112"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98" name="Picture 22"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00" y="0"/>
              <a:ext cx="11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799" name="Picture 23"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06" y="0"/>
              <a:ext cx="11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800" name="Picture 24"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06" y="0"/>
              <a:ext cx="112"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801" name="Picture 25"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18" y="0"/>
              <a:ext cx="11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802" name="Picture 26"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23" y="0"/>
              <a:ext cx="11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803" name="Picture 27"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6" y="0"/>
              <a:ext cx="112"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3804" name="Picture 28" descr="Green and Black Diamond"/>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24" y="0"/>
              <a:ext cx="11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03822" name="Rectangle 46"/>
          <p:cNvSpPr>
            <a:spLocks noChangeArrowheads="1"/>
          </p:cNvSpPr>
          <p:nvPr/>
        </p:nvSpPr>
        <p:spPr bwMode="auto">
          <a:xfrm>
            <a:off x="390525" y="3848100"/>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b="1">
                <a:solidFill>
                  <a:srgbClr val="CC6600"/>
                </a:solidFill>
              </a:rPr>
              <a:t>×</a:t>
            </a:r>
            <a:endParaRPr kumimoji="1" lang="zh-CN" altLang="en-US" b="1">
              <a:solidFill>
                <a:srgbClr val="CC6600"/>
              </a:solidFill>
            </a:endParaRPr>
          </a:p>
        </p:txBody>
      </p:sp>
      <p:sp>
        <p:nvSpPr>
          <p:cNvPr id="203823" name="Rectangle 47"/>
          <p:cNvSpPr>
            <a:spLocks noChangeArrowheads="1"/>
          </p:cNvSpPr>
          <p:nvPr/>
        </p:nvSpPr>
        <p:spPr bwMode="auto">
          <a:xfrm>
            <a:off x="415925" y="1638300"/>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b="1">
                <a:solidFill>
                  <a:srgbClr val="CC6600"/>
                </a:solidFill>
              </a:rPr>
              <a:t>√</a:t>
            </a:r>
            <a:endParaRPr kumimoji="1" lang="zh-CN" altLang="en-US" b="1">
              <a:solidFill>
                <a:srgbClr val="CC6600"/>
              </a:solidFill>
            </a:endParaRPr>
          </a:p>
        </p:txBody>
      </p:sp>
      <p:sp>
        <p:nvSpPr>
          <p:cNvPr id="203829" name="Rectangle 53"/>
          <p:cNvSpPr>
            <a:spLocks noChangeArrowheads="1"/>
          </p:cNvSpPr>
          <p:nvPr/>
        </p:nvSpPr>
        <p:spPr bwMode="auto">
          <a:xfrm>
            <a:off x="128588" y="1471613"/>
            <a:ext cx="8520112"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778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sz="2800" b="1">
                <a:latin typeface="宋体" panose="02010600030101010101" pitchFamily="2" charset="-122"/>
              </a:rPr>
              <a:t>( )5.</a:t>
            </a:r>
            <a:r>
              <a:rPr lang="zh-CN" altLang="en-US" sz="2800" b="1">
                <a:latin typeface="宋体" panose="02010600030101010101" pitchFamily="2" charset="-122"/>
              </a:rPr>
              <a:t>当集成运放工作在非线性区时，输出电压不是</a:t>
            </a:r>
            <a:endParaRPr lang="zh-CN" altLang="en-US" sz="2800" b="1">
              <a:latin typeface="宋体" panose="02010600030101010101" pitchFamily="2" charset="-122"/>
            </a:endParaRPr>
          </a:p>
          <a:p>
            <a:pPr>
              <a:lnSpc>
                <a:spcPct val="130000"/>
              </a:lnSpc>
            </a:pPr>
            <a:r>
              <a:rPr lang="zh-CN" altLang="en-US" sz="2800" b="1">
                <a:latin typeface="宋体" panose="02010600030101010101" pitchFamily="2" charset="-122"/>
              </a:rPr>
              <a:t>     高电平，就是低电平。</a:t>
            </a:r>
            <a:endParaRPr lang="zh-CN" altLang="en-US" sz="2800" b="1">
              <a:latin typeface="宋体" panose="02010600030101010101" pitchFamily="2" charset="-122"/>
            </a:endParaRPr>
          </a:p>
        </p:txBody>
      </p:sp>
      <p:sp>
        <p:nvSpPr>
          <p:cNvPr id="203831" name="Rectangle 55"/>
          <p:cNvSpPr>
            <a:spLocks noChangeArrowheads="1"/>
          </p:cNvSpPr>
          <p:nvPr/>
        </p:nvSpPr>
        <p:spPr bwMode="auto">
          <a:xfrm>
            <a:off x="179388" y="2741613"/>
            <a:ext cx="7618412" cy="6477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778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sz="2800" b="1">
                <a:latin typeface="宋体" panose="02010600030101010101" pitchFamily="2" charset="-122"/>
              </a:rPr>
              <a:t>( )6.</a:t>
            </a:r>
            <a:r>
              <a:rPr lang="zh-CN" altLang="en-US" sz="2800" b="1">
                <a:latin typeface="宋体" panose="02010600030101010101" pitchFamily="2" charset="-122"/>
              </a:rPr>
              <a:t>运算放大电路对差模输入有放大能力。</a:t>
            </a:r>
            <a:endParaRPr lang="zh-CN" altLang="en-US" sz="2800" b="1">
              <a:latin typeface="宋体" panose="02010600030101010101" pitchFamily="2" charset="-122"/>
            </a:endParaRPr>
          </a:p>
        </p:txBody>
      </p:sp>
      <p:sp>
        <p:nvSpPr>
          <p:cNvPr id="203832" name="Rectangle 56"/>
          <p:cNvSpPr>
            <a:spLocks noChangeArrowheads="1"/>
          </p:cNvSpPr>
          <p:nvPr/>
        </p:nvSpPr>
        <p:spPr bwMode="auto">
          <a:xfrm>
            <a:off x="79375" y="3684588"/>
            <a:ext cx="8520113"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778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sz="2800" b="1">
                <a:latin typeface="宋体" panose="02010600030101010101" pitchFamily="2" charset="-122"/>
              </a:rPr>
              <a:t>( )7.</a:t>
            </a:r>
            <a:r>
              <a:rPr lang="zh-CN" altLang="en-US" sz="2800" b="1">
                <a:latin typeface="宋体" panose="02010600030101010101" pitchFamily="2" charset="-122"/>
              </a:rPr>
              <a:t>运算放大器只能放大直流信号，不能放大交流</a:t>
            </a:r>
            <a:endParaRPr lang="zh-CN" altLang="en-US" sz="2800" b="1">
              <a:latin typeface="宋体" panose="02010600030101010101" pitchFamily="2" charset="-122"/>
            </a:endParaRPr>
          </a:p>
          <a:p>
            <a:pPr>
              <a:lnSpc>
                <a:spcPct val="130000"/>
              </a:lnSpc>
            </a:pPr>
            <a:r>
              <a:rPr lang="zh-CN" altLang="en-US" sz="2800" b="1">
                <a:latin typeface="宋体" panose="02010600030101010101" pitchFamily="2" charset="-122"/>
              </a:rPr>
              <a:t>     正弦信号。</a:t>
            </a:r>
            <a:endParaRPr lang="zh-CN" altLang="en-US" sz="2800" b="1">
              <a:latin typeface="宋体" panose="02010600030101010101" pitchFamily="2" charset="-122"/>
            </a:endParaRPr>
          </a:p>
        </p:txBody>
      </p:sp>
      <p:sp>
        <p:nvSpPr>
          <p:cNvPr id="203833" name="Rectangle 57"/>
          <p:cNvSpPr>
            <a:spLocks noChangeArrowheads="1"/>
          </p:cNvSpPr>
          <p:nvPr/>
        </p:nvSpPr>
        <p:spPr bwMode="auto">
          <a:xfrm>
            <a:off x="430213" y="2859088"/>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b="1">
                <a:solidFill>
                  <a:srgbClr val="CC6600"/>
                </a:solidFill>
              </a:rPr>
              <a:t>√</a:t>
            </a:r>
            <a:endParaRPr kumimoji="1" lang="zh-CN" altLang="en-US" b="1">
              <a:solidFill>
                <a:srgbClr val="CC6600"/>
              </a:solidFill>
            </a:endParaRPr>
          </a:p>
        </p:txBody>
      </p:sp>
      <p:sp>
        <p:nvSpPr>
          <p:cNvPr id="203835" name="Rectangle 59"/>
          <p:cNvSpPr>
            <a:spLocks noChangeArrowheads="1"/>
          </p:cNvSpPr>
          <p:nvPr/>
        </p:nvSpPr>
        <p:spPr bwMode="auto">
          <a:xfrm>
            <a:off x="80963" y="4956175"/>
            <a:ext cx="8520112"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778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sz="2800" b="1">
                <a:latin typeface="宋体" panose="02010600030101010101" pitchFamily="2" charset="-122"/>
              </a:rPr>
              <a:t>( )8.</a:t>
            </a:r>
            <a:r>
              <a:rPr lang="zh-CN" altLang="en-US" sz="2800" b="1">
                <a:latin typeface="宋体" panose="02010600030101010101" pitchFamily="2" charset="-122"/>
              </a:rPr>
              <a:t>运算放大器</a:t>
            </a:r>
            <a:r>
              <a:rPr lang="zh-CN" altLang="en-US" sz="2800" b="1"/>
              <a:t>工作在饱和区，两个输入端的输入</a:t>
            </a:r>
            <a:endParaRPr lang="zh-CN" altLang="en-US" sz="2800" b="1"/>
          </a:p>
          <a:p>
            <a:pPr>
              <a:lnSpc>
                <a:spcPct val="130000"/>
              </a:lnSpc>
            </a:pPr>
            <a:r>
              <a:rPr lang="zh-CN" altLang="en-US" sz="2800" b="1"/>
              <a:t>          电流也为零，但</a:t>
            </a:r>
            <a:r>
              <a:rPr lang="en-US" altLang="zh-CN" sz="2800" b="1" i="1"/>
              <a:t>u</a:t>
            </a:r>
            <a:r>
              <a:rPr lang="en-US" altLang="zh-CN" sz="2800" b="1" baseline="-25000"/>
              <a:t>+</a:t>
            </a:r>
            <a:r>
              <a:rPr lang="en-US" altLang="zh-CN" sz="2800" b="1"/>
              <a:t>  </a:t>
            </a:r>
            <a:r>
              <a:rPr lang="zh-CN" altLang="en-US" sz="2800" b="1"/>
              <a:t>和 </a:t>
            </a:r>
            <a:r>
              <a:rPr lang="en-US" altLang="zh-CN" sz="2800" b="1" i="1"/>
              <a:t>u</a:t>
            </a:r>
            <a:r>
              <a:rPr lang="en-US" altLang="zh-CN" sz="2800" b="1"/>
              <a:t>-  </a:t>
            </a:r>
            <a:r>
              <a:rPr lang="zh-CN" altLang="en-US" sz="2800" b="1"/>
              <a:t>不一定相等。 </a:t>
            </a:r>
            <a:endParaRPr lang="zh-CN" altLang="en-US" sz="2800" b="1"/>
          </a:p>
        </p:txBody>
      </p:sp>
      <p:sp>
        <p:nvSpPr>
          <p:cNvPr id="203836" name="Rectangle 60"/>
          <p:cNvSpPr>
            <a:spLocks noChangeArrowheads="1"/>
          </p:cNvSpPr>
          <p:nvPr/>
        </p:nvSpPr>
        <p:spPr bwMode="auto">
          <a:xfrm>
            <a:off x="368300" y="5095875"/>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b="1">
                <a:solidFill>
                  <a:srgbClr val="CC6600"/>
                </a:solidFill>
              </a:rPr>
              <a:t>√</a:t>
            </a:r>
            <a:endParaRPr kumimoji="1" lang="zh-CN" altLang="en-US" b="1">
              <a:solidFill>
                <a:srgbClr val="CC66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3829"/>
                                        </p:tgtEl>
                                        <p:attrNameLst>
                                          <p:attrName>style.visibility</p:attrName>
                                        </p:attrNameLst>
                                      </p:cBhvr>
                                      <p:to>
                                        <p:strVal val="visible"/>
                                      </p:to>
                                    </p:set>
                                    <p:animEffect transition="in" filter="wipe(left)">
                                      <p:cBhvr>
                                        <p:cTn id="7" dur="500"/>
                                        <p:tgtEl>
                                          <p:spTgt spid="2038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3823"/>
                                        </p:tgtEl>
                                        <p:attrNameLst>
                                          <p:attrName>style.visibility</p:attrName>
                                        </p:attrNameLst>
                                      </p:cBhvr>
                                      <p:to>
                                        <p:strVal val="visible"/>
                                      </p:to>
                                    </p:set>
                                    <p:animEffect transition="in" filter="wipe(left)">
                                      <p:cBhvr>
                                        <p:cTn id="12" dur="500"/>
                                        <p:tgtEl>
                                          <p:spTgt spid="2038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3831"/>
                                        </p:tgtEl>
                                        <p:attrNameLst>
                                          <p:attrName>style.visibility</p:attrName>
                                        </p:attrNameLst>
                                      </p:cBhvr>
                                      <p:to>
                                        <p:strVal val="visible"/>
                                      </p:to>
                                    </p:set>
                                    <p:animEffect transition="in" filter="wipe(left)">
                                      <p:cBhvr>
                                        <p:cTn id="17" dur="500"/>
                                        <p:tgtEl>
                                          <p:spTgt spid="2038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3833"/>
                                        </p:tgtEl>
                                        <p:attrNameLst>
                                          <p:attrName>style.visibility</p:attrName>
                                        </p:attrNameLst>
                                      </p:cBhvr>
                                      <p:to>
                                        <p:strVal val="visible"/>
                                      </p:to>
                                    </p:set>
                                    <p:animEffect transition="in" filter="wipe(left)">
                                      <p:cBhvr>
                                        <p:cTn id="22" dur="500"/>
                                        <p:tgtEl>
                                          <p:spTgt spid="2038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3832"/>
                                        </p:tgtEl>
                                        <p:attrNameLst>
                                          <p:attrName>style.visibility</p:attrName>
                                        </p:attrNameLst>
                                      </p:cBhvr>
                                      <p:to>
                                        <p:strVal val="visible"/>
                                      </p:to>
                                    </p:set>
                                    <p:animEffect transition="in" filter="wipe(left)">
                                      <p:cBhvr>
                                        <p:cTn id="27" dur="500"/>
                                        <p:tgtEl>
                                          <p:spTgt spid="2038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3822"/>
                                        </p:tgtEl>
                                        <p:attrNameLst>
                                          <p:attrName>style.visibility</p:attrName>
                                        </p:attrNameLst>
                                      </p:cBhvr>
                                      <p:to>
                                        <p:strVal val="visible"/>
                                      </p:to>
                                    </p:set>
                                    <p:animEffect transition="in" filter="wipe(left)">
                                      <p:cBhvr>
                                        <p:cTn id="32" dur="500"/>
                                        <p:tgtEl>
                                          <p:spTgt spid="2038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3835"/>
                                        </p:tgtEl>
                                        <p:attrNameLst>
                                          <p:attrName>style.visibility</p:attrName>
                                        </p:attrNameLst>
                                      </p:cBhvr>
                                      <p:to>
                                        <p:strVal val="visible"/>
                                      </p:to>
                                    </p:set>
                                    <p:animEffect transition="in" filter="wipe(left)">
                                      <p:cBhvr>
                                        <p:cTn id="37" dur="500"/>
                                        <p:tgtEl>
                                          <p:spTgt spid="2038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3836"/>
                                        </p:tgtEl>
                                        <p:attrNameLst>
                                          <p:attrName>style.visibility</p:attrName>
                                        </p:attrNameLst>
                                      </p:cBhvr>
                                      <p:to>
                                        <p:strVal val="visible"/>
                                      </p:to>
                                    </p:set>
                                    <p:animEffect transition="in" filter="wipe(left)">
                                      <p:cBhvr>
                                        <p:cTn id="42" dur="500"/>
                                        <p:tgtEl>
                                          <p:spTgt spid="203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22" grpId="0"/>
      <p:bldP spid="203823" grpId="0"/>
      <p:bldP spid="203829" grpId="0"/>
      <p:bldP spid="203831" grpId="0" animBg="1"/>
      <p:bldP spid="203832" grpId="0"/>
      <p:bldP spid="203833" grpId="0"/>
      <p:bldP spid="203835" grpId="0"/>
      <p:bldP spid="20383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1" cstate="print"/>
          <a:srcRect t="32352" r="51345" b="29134"/>
          <a:stretch>
            <a:fillRect/>
          </a:stretch>
        </p:blipFill>
        <p:spPr bwMode="auto">
          <a:xfrm>
            <a:off x="1831431" y="917667"/>
            <a:ext cx="4400414" cy="2295797"/>
          </a:xfrm>
          <a:prstGeom prst="rect">
            <a:avLst/>
          </a:prstGeom>
          <a:noFill/>
          <a:ln w="9525">
            <a:noFill/>
            <a:miter lim="800000"/>
            <a:headEnd/>
            <a:tailEnd/>
          </a:ln>
        </p:spPr>
      </p:pic>
      <p:sp>
        <p:nvSpPr>
          <p:cNvPr id="4" name="矩形 3"/>
          <p:cNvSpPr/>
          <p:nvPr/>
        </p:nvSpPr>
        <p:spPr>
          <a:xfrm>
            <a:off x="316672" y="176093"/>
            <a:ext cx="8094141" cy="461665"/>
          </a:xfrm>
          <a:prstGeom prst="rect">
            <a:avLst/>
          </a:prstGeom>
        </p:spPr>
        <p:txBody>
          <a:bodyPr wrap="square">
            <a:spAutoFit/>
          </a:bodyPr>
          <a:lstStyle/>
          <a:p>
            <a:pPr algn="just">
              <a:spcAft>
                <a:spcPts val="0"/>
              </a:spcAft>
            </a:pPr>
            <a:r>
              <a:rPr lang="zh-CN" altLang="zh-CN" sz="2400" b="1" kern="100" dirty="0">
                <a:latin typeface="Times New Roman" panose="02020603050405020304" pitchFamily="18" charset="0"/>
              </a:rPr>
              <a:t>求图所示各电路输出电压与输入电压的运算关系式。</a:t>
            </a:r>
            <a:endParaRPr lang="zh-CN" altLang="zh-CN" b="1" kern="100" dirty="0">
              <a:latin typeface="Times New Roman" panose="02020603050405020304" pitchFamily="18" charset="0"/>
            </a:endParaRPr>
          </a:p>
        </p:txBody>
      </p:sp>
      <p:grpSp>
        <p:nvGrpSpPr>
          <p:cNvPr id="76" name="组合 75"/>
          <p:cNvGrpSpPr/>
          <p:nvPr/>
        </p:nvGrpSpPr>
        <p:grpSpPr>
          <a:xfrm>
            <a:off x="316672" y="3414996"/>
            <a:ext cx="7653167" cy="3148149"/>
            <a:chOff x="278396" y="3618276"/>
            <a:chExt cx="7653167" cy="3148149"/>
          </a:xfrm>
        </p:grpSpPr>
        <p:sp>
          <p:nvSpPr>
            <p:cNvPr id="75" name="矩形 74"/>
            <p:cNvSpPr/>
            <p:nvPr/>
          </p:nvSpPr>
          <p:spPr>
            <a:xfrm>
              <a:off x="278396" y="3618276"/>
              <a:ext cx="7653167" cy="3148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138"/>
            <p:cNvGrpSpPr/>
            <p:nvPr/>
          </p:nvGrpSpPr>
          <p:grpSpPr bwMode="auto">
            <a:xfrm>
              <a:off x="743857" y="3618276"/>
              <a:ext cx="6575425" cy="2995612"/>
              <a:chOff x="688" y="1297"/>
              <a:chExt cx="4142" cy="1887"/>
            </a:xfrm>
          </p:grpSpPr>
          <p:sp>
            <p:nvSpPr>
              <p:cNvPr id="6" name="Text Box 96"/>
              <p:cNvSpPr txBox="1">
                <a:spLocks noChangeArrowheads="1"/>
              </p:cNvSpPr>
              <p:nvPr/>
            </p:nvSpPr>
            <p:spPr bwMode="auto">
              <a:xfrm>
                <a:off x="3290" y="283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i="1"/>
                  <a:t>R</a:t>
                </a:r>
                <a:r>
                  <a:rPr kumimoji="1" lang="en-US" altLang="zh-CN" b="1" baseline="-25000"/>
                  <a:t>7</a:t>
                </a:r>
                <a:endParaRPr kumimoji="1" lang="en-US" altLang="zh-CN" b="1"/>
              </a:p>
            </p:txBody>
          </p:sp>
          <p:grpSp>
            <p:nvGrpSpPr>
              <p:cNvPr id="7" name="Group 125"/>
              <p:cNvGrpSpPr/>
              <p:nvPr/>
            </p:nvGrpSpPr>
            <p:grpSpPr bwMode="auto">
              <a:xfrm>
                <a:off x="688" y="1297"/>
                <a:ext cx="4142" cy="1887"/>
                <a:chOff x="598" y="1345"/>
                <a:chExt cx="4142" cy="1887"/>
              </a:xfrm>
            </p:grpSpPr>
            <p:grpSp>
              <p:nvGrpSpPr>
                <p:cNvPr id="8" name="Group 64"/>
                <p:cNvGrpSpPr/>
                <p:nvPr/>
              </p:nvGrpSpPr>
              <p:grpSpPr bwMode="auto">
                <a:xfrm>
                  <a:off x="1910" y="1869"/>
                  <a:ext cx="631" cy="936"/>
                  <a:chOff x="1910" y="1869"/>
                  <a:chExt cx="631" cy="936"/>
                </a:xfrm>
              </p:grpSpPr>
              <p:sp>
                <p:nvSpPr>
                  <p:cNvPr id="65" name="Rectangle 38"/>
                  <p:cNvSpPr>
                    <a:spLocks noChangeArrowheads="1"/>
                  </p:cNvSpPr>
                  <p:nvPr/>
                </p:nvSpPr>
                <p:spPr bwMode="auto">
                  <a:xfrm>
                    <a:off x="1910" y="1896"/>
                    <a:ext cx="631" cy="909"/>
                  </a:xfrm>
                  <a:prstGeom prst="rect">
                    <a:avLst/>
                  </a:prstGeom>
                  <a:noFill/>
                  <a:ln w="38100">
                    <a:solidFill>
                      <a:srgbClr val="000000"/>
                    </a:solidFill>
                    <a:miter lim="800000"/>
                  </a:ln>
                  <a:extLst>
                    <a:ext uri="{909E8E84-426E-40DD-AFC4-6F175D3DCCD1}">
                      <a14:hiddenFill xmlns:a14="http://schemas.microsoft.com/office/drawing/2010/main">
                        <a:solidFill>
                          <a:srgbClr val="FFCCFF"/>
                        </a:solidFill>
                      </a14:hiddenFill>
                    </a:ext>
                  </a:extLst>
                </p:spPr>
                <p:txBody>
                  <a:bodyPr/>
                  <a:lstStyle/>
                  <a:p>
                    <a:endParaRPr lang="zh-CN" altLang="en-US"/>
                  </a:p>
                </p:txBody>
              </p:sp>
              <p:sp>
                <p:nvSpPr>
                  <p:cNvPr id="66" name="Freeform 39"/>
                  <p:cNvSpPr/>
                  <p:nvPr/>
                </p:nvSpPr>
                <p:spPr bwMode="auto">
                  <a:xfrm>
                    <a:off x="2066" y="1971"/>
                    <a:ext cx="110" cy="119"/>
                  </a:xfrm>
                  <a:custGeom>
                    <a:avLst/>
                    <a:gdLst>
                      <a:gd name="T0" fmla="*/ 0 w 199"/>
                      <a:gd name="T1" fmla="*/ 292 h 292"/>
                      <a:gd name="T2" fmla="*/ 0 w 199"/>
                      <a:gd name="T3" fmla="*/ 0 h 292"/>
                      <a:gd name="T4" fmla="*/ 199 w 199"/>
                      <a:gd name="T5" fmla="*/ 146 h 292"/>
                      <a:gd name="T6" fmla="*/ 0 w 199"/>
                      <a:gd name="T7" fmla="*/ 292 h 292"/>
                    </a:gdLst>
                    <a:ahLst/>
                    <a:cxnLst>
                      <a:cxn ang="0">
                        <a:pos x="T0" y="T1"/>
                      </a:cxn>
                      <a:cxn ang="0">
                        <a:pos x="T2" y="T3"/>
                      </a:cxn>
                      <a:cxn ang="0">
                        <a:pos x="T4" y="T5"/>
                      </a:cxn>
                      <a:cxn ang="0">
                        <a:pos x="T6" y="T7"/>
                      </a:cxn>
                    </a:cxnLst>
                    <a:rect l="0" t="0" r="r" b="b"/>
                    <a:pathLst>
                      <a:path w="199" h="292">
                        <a:moveTo>
                          <a:pt x="0" y="292"/>
                        </a:moveTo>
                        <a:lnTo>
                          <a:pt x="0" y="0"/>
                        </a:lnTo>
                        <a:lnTo>
                          <a:pt x="199" y="146"/>
                        </a:lnTo>
                        <a:lnTo>
                          <a:pt x="0" y="292"/>
                        </a:lnTo>
                        <a:close/>
                      </a:path>
                    </a:pathLst>
                  </a:custGeom>
                  <a:noFill/>
                  <a:ln w="19050" cmpd="sng">
                    <a:solidFill>
                      <a:srgbClr val="000000"/>
                    </a:solidFill>
                    <a:prstDash val="solid"/>
                    <a:round/>
                  </a:ln>
                  <a:extLst>
                    <a:ext uri="{909E8E84-426E-40DD-AFC4-6F175D3DCCD1}">
                      <a14:hiddenFill xmlns:a14="http://schemas.microsoft.com/office/drawing/2010/main">
                        <a:solidFill>
                          <a:srgbClr val="00FFFF"/>
                        </a:solidFill>
                      </a14:hiddenFill>
                    </a:ext>
                  </a:extLst>
                </p:spPr>
                <p:txBody>
                  <a:bodyPr/>
                  <a:lstStyle/>
                  <a:p>
                    <a:endParaRPr lang="zh-CN" altLang="en-US"/>
                  </a:p>
                </p:txBody>
              </p:sp>
              <p:sp>
                <p:nvSpPr>
                  <p:cNvPr id="67" name="Line 40"/>
                  <p:cNvSpPr>
                    <a:spLocks noChangeShapeType="1"/>
                  </p:cNvSpPr>
                  <p:nvPr/>
                </p:nvSpPr>
                <p:spPr bwMode="auto">
                  <a:xfrm flipH="1">
                    <a:off x="1939" y="2138"/>
                    <a:ext cx="121"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8" name="Group 41"/>
                  <p:cNvGrpSpPr/>
                  <p:nvPr/>
                </p:nvGrpSpPr>
                <p:grpSpPr bwMode="auto">
                  <a:xfrm>
                    <a:off x="1951" y="2590"/>
                    <a:ext cx="116" cy="108"/>
                    <a:chOff x="1008" y="864"/>
                    <a:chExt cx="384" cy="384"/>
                  </a:xfrm>
                </p:grpSpPr>
                <p:sp>
                  <p:nvSpPr>
                    <p:cNvPr id="73" name="Line 42"/>
                    <p:cNvSpPr>
                      <a:spLocks noChangeShapeType="1"/>
                    </p:cNvSpPr>
                    <p:nvPr/>
                  </p:nvSpPr>
                  <p:spPr bwMode="auto">
                    <a:xfrm>
                      <a:off x="1008" y="1056"/>
                      <a:ext cx="38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 name="Line 43"/>
                    <p:cNvSpPr>
                      <a:spLocks noChangeShapeType="1"/>
                    </p:cNvSpPr>
                    <p:nvPr/>
                  </p:nvSpPr>
                  <p:spPr bwMode="auto">
                    <a:xfrm>
                      <a:off x="1200" y="864"/>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9" name="Group 44"/>
                  <p:cNvGrpSpPr/>
                  <p:nvPr/>
                </p:nvGrpSpPr>
                <p:grpSpPr bwMode="auto">
                  <a:xfrm>
                    <a:off x="2388" y="2304"/>
                    <a:ext cx="116" cy="107"/>
                    <a:chOff x="1008" y="864"/>
                    <a:chExt cx="384" cy="384"/>
                  </a:xfrm>
                </p:grpSpPr>
                <p:sp>
                  <p:nvSpPr>
                    <p:cNvPr id="71" name="Line 45"/>
                    <p:cNvSpPr>
                      <a:spLocks noChangeShapeType="1"/>
                    </p:cNvSpPr>
                    <p:nvPr/>
                  </p:nvSpPr>
                  <p:spPr bwMode="auto">
                    <a:xfrm>
                      <a:off x="1008" y="1056"/>
                      <a:ext cx="38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 name="Line 46"/>
                    <p:cNvSpPr>
                      <a:spLocks noChangeShapeType="1"/>
                    </p:cNvSpPr>
                    <p:nvPr/>
                  </p:nvSpPr>
                  <p:spPr bwMode="auto">
                    <a:xfrm>
                      <a:off x="1200" y="864"/>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0" name="Text Box 47"/>
                  <p:cNvSpPr txBox="1">
                    <a:spLocks noChangeArrowheads="1"/>
                  </p:cNvSpPr>
                  <p:nvPr/>
                </p:nvSpPr>
                <p:spPr bwMode="auto">
                  <a:xfrm>
                    <a:off x="2157" y="1869"/>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en-US" altLang="zh-CN" b="1"/>
                      <a:t>∞</a:t>
                    </a:r>
                    <a:endParaRPr kumimoji="1" lang="en-US" altLang="zh-CN" b="1"/>
                  </a:p>
                </p:txBody>
              </p:sp>
            </p:grpSp>
            <p:sp>
              <p:nvSpPr>
                <p:cNvPr id="9" name="Text Box 59"/>
                <p:cNvSpPr txBox="1">
                  <a:spLocks noChangeArrowheads="1"/>
                </p:cNvSpPr>
                <p:nvPr/>
              </p:nvSpPr>
              <p:spPr bwMode="auto">
                <a:xfrm>
                  <a:off x="1342" y="1833"/>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i="1"/>
                    <a:t>R</a:t>
                  </a:r>
                  <a:r>
                    <a:rPr kumimoji="1" lang="en-US" altLang="zh-CN" b="1" baseline="-25000"/>
                    <a:t>1</a:t>
                  </a:r>
                  <a:endParaRPr kumimoji="1" lang="en-US" altLang="zh-CN" b="1"/>
                </a:p>
              </p:txBody>
            </p:sp>
            <p:sp>
              <p:nvSpPr>
                <p:cNvPr id="10" name="Rectangle 60"/>
                <p:cNvSpPr>
                  <a:spLocks noChangeArrowheads="1"/>
                </p:cNvSpPr>
                <p:nvPr/>
              </p:nvSpPr>
              <p:spPr bwMode="auto">
                <a:xfrm>
                  <a:off x="1348" y="2115"/>
                  <a:ext cx="285" cy="102"/>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61"/>
                <p:cNvSpPr>
                  <a:spLocks noChangeShapeType="1"/>
                </p:cNvSpPr>
                <p:nvPr/>
              </p:nvSpPr>
              <p:spPr bwMode="auto">
                <a:xfrm flipH="1">
                  <a:off x="1629" y="2172"/>
                  <a:ext cx="2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Oval 62"/>
                <p:cNvSpPr>
                  <a:spLocks noChangeArrowheads="1"/>
                </p:cNvSpPr>
                <p:nvPr/>
              </p:nvSpPr>
              <p:spPr bwMode="auto">
                <a:xfrm>
                  <a:off x="984" y="2145"/>
                  <a:ext cx="51" cy="51"/>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63"/>
                <p:cNvSpPr>
                  <a:spLocks noChangeShapeType="1"/>
                </p:cNvSpPr>
                <p:nvPr/>
              </p:nvSpPr>
              <p:spPr bwMode="auto">
                <a:xfrm flipH="1">
                  <a:off x="1037" y="2171"/>
                  <a:ext cx="31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 name="Group 65"/>
                <p:cNvGrpSpPr/>
                <p:nvPr/>
              </p:nvGrpSpPr>
              <p:grpSpPr bwMode="auto">
                <a:xfrm>
                  <a:off x="3424" y="1868"/>
                  <a:ext cx="631" cy="936"/>
                  <a:chOff x="1910" y="1869"/>
                  <a:chExt cx="631" cy="936"/>
                </a:xfrm>
              </p:grpSpPr>
              <p:sp>
                <p:nvSpPr>
                  <p:cNvPr id="55" name="Rectangle 66"/>
                  <p:cNvSpPr>
                    <a:spLocks noChangeArrowheads="1"/>
                  </p:cNvSpPr>
                  <p:nvPr/>
                </p:nvSpPr>
                <p:spPr bwMode="auto">
                  <a:xfrm>
                    <a:off x="1910" y="1896"/>
                    <a:ext cx="631" cy="909"/>
                  </a:xfrm>
                  <a:prstGeom prst="rect">
                    <a:avLst/>
                  </a:prstGeom>
                  <a:noFill/>
                  <a:ln w="38100">
                    <a:solidFill>
                      <a:srgbClr val="000000"/>
                    </a:solidFill>
                    <a:miter lim="800000"/>
                  </a:ln>
                  <a:extLst>
                    <a:ext uri="{909E8E84-426E-40DD-AFC4-6F175D3DCCD1}">
                      <a14:hiddenFill xmlns:a14="http://schemas.microsoft.com/office/drawing/2010/main">
                        <a:solidFill>
                          <a:srgbClr val="FFCCFF"/>
                        </a:solidFill>
                      </a14:hiddenFill>
                    </a:ext>
                  </a:extLst>
                </p:spPr>
                <p:txBody>
                  <a:bodyPr/>
                  <a:lstStyle/>
                  <a:p>
                    <a:endParaRPr lang="zh-CN" altLang="en-US"/>
                  </a:p>
                </p:txBody>
              </p:sp>
              <p:sp>
                <p:nvSpPr>
                  <p:cNvPr id="56" name="Freeform 67"/>
                  <p:cNvSpPr/>
                  <p:nvPr/>
                </p:nvSpPr>
                <p:spPr bwMode="auto">
                  <a:xfrm>
                    <a:off x="2066" y="1971"/>
                    <a:ext cx="110" cy="119"/>
                  </a:xfrm>
                  <a:custGeom>
                    <a:avLst/>
                    <a:gdLst>
                      <a:gd name="T0" fmla="*/ 0 w 199"/>
                      <a:gd name="T1" fmla="*/ 292 h 292"/>
                      <a:gd name="T2" fmla="*/ 0 w 199"/>
                      <a:gd name="T3" fmla="*/ 0 h 292"/>
                      <a:gd name="T4" fmla="*/ 199 w 199"/>
                      <a:gd name="T5" fmla="*/ 146 h 292"/>
                      <a:gd name="T6" fmla="*/ 0 w 199"/>
                      <a:gd name="T7" fmla="*/ 292 h 292"/>
                    </a:gdLst>
                    <a:ahLst/>
                    <a:cxnLst>
                      <a:cxn ang="0">
                        <a:pos x="T0" y="T1"/>
                      </a:cxn>
                      <a:cxn ang="0">
                        <a:pos x="T2" y="T3"/>
                      </a:cxn>
                      <a:cxn ang="0">
                        <a:pos x="T4" y="T5"/>
                      </a:cxn>
                      <a:cxn ang="0">
                        <a:pos x="T6" y="T7"/>
                      </a:cxn>
                    </a:cxnLst>
                    <a:rect l="0" t="0" r="r" b="b"/>
                    <a:pathLst>
                      <a:path w="199" h="292">
                        <a:moveTo>
                          <a:pt x="0" y="292"/>
                        </a:moveTo>
                        <a:lnTo>
                          <a:pt x="0" y="0"/>
                        </a:lnTo>
                        <a:lnTo>
                          <a:pt x="199" y="146"/>
                        </a:lnTo>
                        <a:lnTo>
                          <a:pt x="0" y="292"/>
                        </a:lnTo>
                        <a:close/>
                      </a:path>
                    </a:pathLst>
                  </a:custGeom>
                  <a:noFill/>
                  <a:ln w="19050" cmpd="sng">
                    <a:solidFill>
                      <a:srgbClr val="000000"/>
                    </a:solidFill>
                    <a:prstDash val="solid"/>
                    <a:round/>
                  </a:ln>
                  <a:extLst>
                    <a:ext uri="{909E8E84-426E-40DD-AFC4-6F175D3DCCD1}">
                      <a14:hiddenFill xmlns:a14="http://schemas.microsoft.com/office/drawing/2010/main">
                        <a:solidFill>
                          <a:srgbClr val="00FFFF"/>
                        </a:solidFill>
                      </a14:hiddenFill>
                    </a:ext>
                  </a:extLst>
                </p:spPr>
                <p:txBody>
                  <a:bodyPr/>
                  <a:lstStyle/>
                  <a:p>
                    <a:endParaRPr lang="zh-CN" altLang="en-US"/>
                  </a:p>
                </p:txBody>
              </p:sp>
              <p:sp>
                <p:nvSpPr>
                  <p:cNvPr id="57" name="Line 68"/>
                  <p:cNvSpPr>
                    <a:spLocks noChangeShapeType="1"/>
                  </p:cNvSpPr>
                  <p:nvPr/>
                </p:nvSpPr>
                <p:spPr bwMode="auto">
                  <a:xfrm flipH="1">
                    <a:off x="1939" y="2138"/>
                    <a:ext cx="121" cy="1"/>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8" name="Group 69"/>
                  <p:cNvGrpSpPr/>
                  <p:nvPr/>
                </p:nvGrpSpPr>
                <p:grpSpPr bwMode="auto">
                  <a:xfrm>
                    <a:off x="1951" y="2590"/>
                    <a:ext cx="116" cy="108"/>
                    <a:chOff x="1008" y="864"/>
                    <a:chExt cx="384" cy="384"/>
                  </a:xfrm>
                </p:grpSpPr>
                <p:sp>
                  <p:nvSpPr>
                    <p:cNvPr id="63" name="Line 70"/>
                    <p:cNvSpPr>
                      <a:spLocks noChangeShapeType="1"/>
                    </p:cNvSpPr>
                    <p:nvPr/>
                  </p:nvSpPr>
                  <p:spPr bwMode="auto">
                    <a:xfrm>
                      <a:off x="1008" y="1056"/>
                      <a:ext cx="38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 name="Line 71"/>
                    <p:cNvSpPr>
                      <a:spLocks noChangeShapeType="1"/>
                    </p:cNvSpPr>
                    <p:nvPr/>
                  </p:nvSpPr>
                  <p:spPr bwMode="auto">
                    <a:xfrm>
                      <a:off x="1200" y="864"/>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59" name="Group 72"/>
                  <p:cNvGrpSpPr/>
                  <p:nvPr/>
                </p:nvGrpSpPr>
                <p:grpSpPr bwMode="auto">
                  <a:xfrm>
                    <a:off x="2388" y="2304"/>
                    <a:ext cx="116" cy="107"/>
                    <a:chOff x="1008" y="864"/>
                    <a:chExt cx="384" cy="384"/>
                  </a:xfrm>
                </p:grpSpPr>
                <p:sp>
                  <p:nvSpPr>
                    <p:cNvPr id="61" name="Line 73"/>
                    <p:cNvSpPr>
                      <a:spLocks noChangeShapeType="1"/>
                    </p:cNvSpPr>
                    <p:nvPr/>
                  </p:nvSpPr>
                  <p:spPr bwMode="auto">
                    <a:xfrm>
                      <a:off x="1008" y="1056"/>
                      <a:ext cx="38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 name="Line 74"/>
                    <p:cNvSpPr>
                      <a:spLocks noChangeShapeType="1"/>
                    </p:cNvSpPr>
                    <p:nvPr/>
                  </p:nvSpPr>
                  <p:spPr bwMode="auto">
                    <a:xfrm>
                      <a:off x="1200" y="864"/>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0" name="Text Box 75"/>
                  <p:cNvSpPr txBox="1">
                    <a:spLocks noChangeArrowheads="1"/>
                  </p:cNvSpPr>
                  <p:nvPr/>
                </p:nvSpPr>
                <p:spPr bwMode="auto">
                  <a:xfrm>
                    <a:off x="2157" y="1869"/>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en-US" altLang="zh-CN" b="1"/>
                      <a:t>∞</a:t>
                    </a:r>
                    <a:endParaRPr kumimoji="1" lang="en-US" altLang="zh-CN" b="1"/>
                  </a:p>
                </p:txBody>
              </p:sp>
            </p:grpSp>
            <p:sp>
              <p:nvSpPr>
                <p:cNvPr id="15" name="Text Box 76"/>
                <p:cNvSpPr txBox="1">
                  <a:spLocks noChangeArrowheads="1"/>
                </p:cNvSpPr>
                <p:nvPr/>
              </p:nvSpPr>
              <p:spPr bwMode="auto">
                <a:xfrm>
                  <a:off x="1341" y="2297"/>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i="1"/>
                    <a:t>R</a:t>
                  </a:r>
                  <a:r>
                    <a:rPr kumimoji="1" lang="en-US" altLang="zh-CN" b="1" baseline="-25000"/>
                    <a:t>5</a:t>
                  </a:r>
                  <a:endParaRPr kumimoji="1" lang="en-US" altLang="zh-CN" b="1"/>
                </a:p>
              </p:txBody>
            </p:sp>
            <p:sp>
              <p:nvSpPr>
                <p:cNvPr id="16" name="Rectangle 77"/>
                <p:cNvSpPr>
                  <a:spLocks noChangeArrowheads="1"/>
                </p:cNvSpPr>
                <p:nvPr/>
              </p:nvSpPr>
              <p:spPr bwMode="auto">
                <a:xfrm>
                  <a:off x="1347" y="2570"/>
                  <a:ext cx="285" cy="102"/>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78"/>
                <p:cNvSpPr>
                  <a:spLocks noChangeShapeType="1"/>
                </p:cNvSpPr>
                <p:nvPr/>
              </p:nvSpPr>
              <p:spPr bwMode="auto">
                <a:xfrm flipH="1">
                  <a:off x="1628" y="2627"/>
                  <a:ext cx="2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79"/>
                <p:cNvSpPr>
                  <a:spLocks noChangeShapeType="1"/>
                </p:cNvSpPr>
                <p:nvPr/>
              </p:nvSpPr>
              <p:spPr bwMode="auto">
                <a:xfrm flipH="1">
                  <a:off x="1144" y="2626"/>
                  <a:ext cx="20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80"/>
                <p:cNvSpPr txBox="1">
                  <a:spLocks noChangeArrowheads="1"/>
                </p:cNvSpPr>
                <p:nvPr/>
              </p:nvSpPr>
              <p:spPr bwMode="auto">
                <a:xfrm>
                  <a:off x="2090" y="1345"/>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i="1"/>
                    <a:t>R</a:t>
                  </a:r>
                  <a:r>
                    <a:rPr kumimoji="1" lang="en-US" altLang="zh-CN" b="1" baseline="-25000"/>
                    <a:t>2</a:t>
                  </a:r>
                  <a:endParaRPr kumimoji="1" lang="en-US" altLang="zh-CN" b="1"/>
                </a:p>
              </p:txBody>
            </p:sp>
            <p:sp>
              <p:nvSpPr>
                <p:cNvPr id="20" name="Rectangle 81"/>
                <p:cNvSpPr>
                  <a:spLocks noChangeArrowheads="1"/>
                </p:cNvSpPr>
                <p:nvPr/>
              </p:nvSpPr>
              <p:spPr bwMode="auto">
                <a:xfrm>
                  <a:off x="2090" y="1627"/>
                  <a:ext cx="285" cy="102"/>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83"/>
                <p:cNvSpPr>
                  <a:spLocks noChangeShapeType="1"/>
                </p:cNvSpPr>
                <p:nvPr/>
              </p:nvSpPr>
              <p:spPr bwMode="auto">
                <a:xfrm flipH="1">
                  <a:off x="1779" y="1683"/>
                  <a:ext cx="31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84"/>
                <p:cNvSpPr txBox="1">
                  <a:spLocks noChangeArrowheads="1"/>
                </p:cNvSpPr>
                <p:nvPr/>
              </p:nvSpPr>
              <p:spPr bwMode="auto">
                <a:xfrm>
                  <a:off x="2858" y="181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i="1"/>
                    <a:t>R</a:t>
                  </a:r>
                  <a:r>
                    <a:rPr kumimoji="1" lang="en-US" altLang="zh-CN" b="1" baseline="-25000"/>
                    <a:t>3</a:t>
                  </a:r>
                  <a:endParaRPr kumimoji="1" lang="en-US" altLang="zh-CN" b="1"/>
                </a:p>
              </p:txBody>
            </p:sp>
            <p:sp>
              <p:nvSpPr>
                <p:cNvPr id="23" name="Rectangle 85"/>
                <p:cNvSpPr>
                  <a:spLocks noChangeArrowheads="1"/>
                </p:cNvSpPr>
                <p:nvPr/>
              </p:nvSpPr>
              <p:spPr bwMode="auto">
                <a:xfrm>
                  <a:off x="2864" y="2080"/>
                  <a:ext cx="285" cy="102"/>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86"/>
                <p:cNvSpPr>
                  <a:spLocks noChangeShapeType="1"/>
                </p:cNvSpPr>
                <p:nvPr/>
              </p:nvSpPr>
              <p:spPr bwMode="auto">
                <a:xfrm flipH="1">
                  <a:off x="3145" y="2137"/>
                  <a:ext cx="2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87"/>
                <p:cNvSpPr>
                  <a:spLocks noChangeShapeType="1"/>
                </p:cNvSpPr>
                <p:nvPr/>
              </p:nvSpPr>
              <p:spPr bwMode="auto">
                <a:xfrm flipH="1">
                  <a:off x="2691" y="2136"/>
                  <a:ext cx="17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88"/>
                <p:cNvSpPr txBox="1">
                  <a:spLocks noChangeArrowheads="1"/>
                </p:cNvSpPr>
                <p:nvPr/>
              </p:nvSpPr>
              <p:spPr bwMode="auto">
                <a:xfrm>
                  <a:off x="3587" y="1369"/>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i="1"/>
                    <a:t>R</a:t>
                  </a:r>
                  <a:r>
                    <a:rPr kumimoji="1" lang="en-US" altLang="zh-CN" b="1" baseline="-25000"/>
                    <a:t>4</a:t>
                  </a:r>
                  <a:endParaRPr kumimoji="1" lang="en-US" altLang="zh-CN" b="1"/>
                </a:p>
              </p:txBody>
            </p:sp>
            <p:sp>
              <p:nvSpPr>
                <p:cNvPr id="27" name="Rectangle 89"/>
                <p:cNvSpPr>
                  <a:spLocks noChangeArrowheads="1"/>
                </p:cNvSpPr>
                <p:nvPr/>
              </p:nvSpPr>
              <p:spPr bwMode="auto">
                <a:xfrm>
                  <a:off x="3593" y="1645"/>
                  <a:ext cx="285" cy="102"/>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91"/>
                <p:cNvSpPr>
                  <a:spLocks noChangeShapeType="1"/>
                </p:cNvSpPr>
                <p:nvPr/>
              </p:nvSpPr>
              <p:spPr bwMode="auto">
                <a:xfrm flipH="1">
                  <a:off x="3282" y="1701"/>
                  <a:ext cx="31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Text Box 92"/>
                <p:cNvSpPr txBox="1">
                  <a:spLocks noChangeArrowheads="1"/>
                </p:cNvSpPr>
                <p:nvPr/>
              </p:nvSpPr>
              <p:spPr bwMode="auto">
                <a:xfrm>
                  <a:off x="1343" y="276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b="1" i="1"/>
                    <a:t>R</a:t>
                  </a:r>
                  <a:r>
                    <a:rPr kumimoji="1" lang="en-US" altLang="zh-CN" b="1" baseline="-25000"/>
                    <a:t>6</a:t>
                  </a:r>
                  <a:endParaRPr kumimoji="1" lang="en-US" altLang="zh-CN" b="1"/>
                </a:p>
              </p:txBody>
            </p:sp>
            <p:sp>
              <p:nvSpPr>
                <p:cNvPr id="30" name="Rectangle 93"/>
                <p:cNvSpPr>
                  <a:spLocks noChangeArrowheads="1"/>
                </p:cNvSpPr>
                <p:nvPr/>
              </p:nvSpPr>
              <p:spPr bwMode="auto">
                <a:xfrm>
                  <a:off x="1349" y="3046"/>
                  <a:ext cx="285" cy="102"/>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94"/>
                <p:cNvSpPr>
                  <a:spLocks noChangeShapeType="1"/>
                </p:cNvSpPr>
                <p:nvPr/>
              </p:nvSpPr>
              <p:spPr bwMode="auto">
                <a:xfrm flipH="1">
                  <a:off x="1630" y="3103"/>
                  <a:ext cx="123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95"/>
                <p:cNvSpPr>
                  <a:spLocks noChangeShapeType="1"/>
                </p:cNvSpPr>
                <p:nvPr/>
              </p:nvSpPr>
              <p:spPr bwMode="auto">
                <a:xfrm flipH="1">
                  <a:off x="1038" y="3102"/>
                  <a:ext cx="31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Rectangle 97"/>
                <p:cNvSpPr>
                  <a:spLocks noChangeArrowheads="1"/>
                </p:cNvSpPr>
                <p:nvPr/>
              </p:nvSpPr>
              <p:spPr bwMode="auto">
                <a:xfrm rot="16200000">
                  <a:off x="3023" y="2923"/>
                  <a:ext cx="285" cy="102"/>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98"/>
                <p:cNvSpPr>
                  <a:spLocks noChangeShapeType="1"/>
                </p:cNvSpPr>
                <p:nvPr/>
              </p:nvSpPr>
              <p:spPr bwMode="auto">
                <a:xfrm flipH="1">
                  <a:off x="3160" y="2641"/>
                  <a:ext cx="25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99"/>
                <p:cNvSpPr>
                  <a:spLocks noChangeShapeType="1"/>
                </p:cNvSpPr>
                <p:nvPr/>
              </p:nvSpPr>
              <p:spPr bwMode="auto">
                <a:xfrm flipH="1">
                  <a:off x="2859" y="2391"/>
                  <a:ext cx="43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01"/>
                <p:cNvSpPr>
                  <a:spLocks noChangeShapeType="1"/>
                </p:cNvSpPr>
                <p:nvPr/>
              </p:nvSpPr>
              <p:spPr bwMode="auto">
                <a:xfrm flipV="1">
                  <a:off x="1148" y="2618"/>
                  <a:ext cx="2" cy="12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02"/>
                <p:cNvSpPr>
                  <a:spLocks noChangeShapeType="1"/>
                </p:cNvSpPr>
                <p:nvPr/>
              </p:nvSpPr>
              <p:spPr bwMode="auto">
                <a:xfrm flipH="1">
                  <a:off x="2540" y="2363"/>
                  <a:ext cx="1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103"/>
                <p:cNvSpPr>
                  <a:spLocks noChangeShapeType="1"/>
                </p:cNvSpPr>
                <p:nvPr/>
              </p:nvSpPr>
              <p:spPr bwMode="auto">
                <a:xfrm flipH="1">
                  <a:off x="1093" y="2737"/>
                  <a:ext cx="10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104"/>
                <p:cNvSpPr>
                  <a:spLocks noChangeShapeType="1"/>
                </p:cNvSpPr>
                <p:nvPr/>
              </p:nvSpPr>
              <p:spPr bwMode="auto">
                <a:xfrm flipH="1">
                  <a:off x="4057" y="2350"/>
                  <a:ext cx="27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Oval 106"/>
                <p:cNvSpPr>
                  <a:spLocks noChangeArrowheads="1"/>
                </p:cNvSpPr>
                <p:nvPr/>
              </p:nvSpPr>
              <p:spPr bwMode="auto">
                <a:xfrm>
                  <a:off x="1001" y="3077"/>
                  <a:ext cx="51" cy="51"/>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107"/>
                <p:cNvSpPr>
                  <a:spLocks noChangeArrowheads="1"/>
                </p:cNvSpPr>
                <p:nvPr/>
              </p:nvSpPr>
              <p:spPr bwMode="auto">
                <a:xfrm>
                  <a:off x="4333" y="2326"/>
                  <a:ext cx="51" cy="51"/>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08"/>
                <p:cNvSpPr>
                  <a:spLocks noChangeShapeType="1"/>
                </p:cNvSpPr>
                <p:nvPr/>
              </p:nvSpPr>
              <p:spPr bwMode="auto">
                <a:xfrm flipV="1">
                  <a:off x="3163" y="3112"/>
                  <a:ext cx="2" cy="12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09"/>
                <p:cNvSpPr>
                  <a:spLocks noChangeShapeType="1"/>
                </p:cNvSpPr>
                <p:nvPr/>
              </p:nvSpPr>
              <p:spPr bwMode="auto">
                <a:xfrm flipH="1">
                  <a:off x="3108" y="3231"/>
                  <a:ext cx="10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11"/>
                <p:cNvSpPr>
                  <a:spLocks noChangeShapeType="1"/>
                </p:cNvSpPr>
                <p:nvPr/>
              </p:nvSpPr>
              <p:spPr bwMode="auto">
                <a:xfrm>
                  <a:off x="3162" y="2637"/>
                  <a:ext cx="0" cy="18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14"/>
                <p:cNvSpPr>
                  <a:spLocks noChangeShapeType="1"/>
                </p:cNvSpPr>
                <p:nvPr/>
              </p:nvSpPr>
              <p:spPr bwMode="auto">
                <a:xfrm>
                  <a:off x="2688" y="1680"/>
                  <a:ext cx="0" cy="68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15"/>
                <p:cNvSpPr>
                  <a:spLocks noChangeShapeType="1"/>
                </p:cNvSpPr>
                <p:nvPr/>
              </p:nvSpPr>
              <p:spPr bwMode="auto">
                <a:xfrm>
                  <a:off x="1772" y="1679"/>
                  <a:ext cx="0" cy="49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16"/>
                <p:cNvSpPr>
                  <a:spLocks noChangeShapeType="1"/>
                </p:cNvSpPr>
                <p:nvPr/>
              </p:nvSpPr>
              <p:spPr bwMode="auto">
                <a:xfrm>
                  <a:off x="4186" y="1702"/>
                  <a:ext cx="0" cy="64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17"/>
                <p:cNvSpPr>
                  <a:spLocks noChangeShapeType="1"/>
                </p:cNvSpPr>
                <p:nvPr/>
              </p:nvSpPr>
              <p:spPr bwMode="auto">
                <a:xfrm>
                  <a:off x="3288" y="1707"/>
                  <a:ext cx="0" cy="68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18"/>
                <p:cNvSpPr>
                  <a:spLocks noChangeShapeType="1"/>
                </p:cNvSpPr>
                <p:nvPr/>
              </p:nvSpPr>
              <p:spPr bwMode="auto">
                <a:xfrm flipH="1">
                  <a:off x="3875" y="1697"/>
                  <a:ext cx="31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19"/>
                <p:cNvSpPr>
                  <a:spLocks noChangeShapeType="1"/>
                </p:cNvSpPr>
                <p:nvPr/>
              </p:nvSpPr>
              <p:spPr bwMode="auto">
                <a:xfrm flipH="1">
                  <a:off x="2375" y="1682"/>
                  <a:ext cx="31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121"/>
                <p:cNvSpPr>
                  <a:spLocks noChangeShapeType="1"/>
                </p:cNvSpPr>
                <p:nvPr/>
              </p:nvSpPr>
              <p:spPr bwMode="auto">
                <a:xfrm>
                  <a:off x="2864" y="2390"/>
                  <a:ext cx="0" cy="72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Rectangle 122"/>
                <p:cNvSpPr>
                  <a:spLocks noChangeArrowheads="1"/>
                </p:cNvSpPr>
                <p:nvPr/>
              </p:nvSpPr>
              <p:spPr bwMode="auto">
                <a:xfrm>
                  <a:off x="598" y="1972"/>
                  <a:ext cx="33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spcBef>
                      <a:spcPct val="50000"/>
                    </a:spcBef>
                  </a:pPr>
                  <a:r>
                    <a:rPr kumimoji="1" lang="zh-CN" altLang="en-US" sz="2800" b="1" i="1"/>
                    <a:t> </a:t>
                  </a:r>
                  <a:r>
                    <a:rPr kumimoji="1" lang="en-US" altLang="zh-CN" sz="2800" b="1" i="1"/>
                    <a:t>u</a:t>
                  </a:r>
                  <a:r>
                    <a:rPr kumimoji="1" lang="en-US" altLang="zh-CN" sz="2800" b="1" i="1" baseline="-25000"/>
                    <a:t>i</a:t>
                  </a:r>
                  <a:r>
                    <a:rPr kumimoji="1" lang="en-US" altLang="zh-CN" sz="2800" b="1" baseline="-25000"/>
                    <a:t>1</a:t>
                  </a:r>
                  <a:endParaRPr kumimoji="1" lang="en-US" altLang="zh-CN" sz="2800" b="1"/>
                </a:p>
              </p:txBody>
            </p:sp>
            <p:sp>
              <p:nvSpPr>
                <p:cNvPr id="53" name="Rectangle 123"/>
                <p:cNvSpPr>
                  <a:spLocks noChangeArrowheads="1"/>
                </p:cNvSpPr>
                <p:nvPr/>
              </p:nvSpPr>
              <p:spPr bwMode="auto">
                <a:xfrm>
                  <a:off x="4423" y="2181"/>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800" b="1" i="1"/>
                    <a:t>u</a:t>
                  </a:r>
                  <a:r>
                    <a:rPr kumimoji="1" lang="en-US" altLang="zh-CN" sz="2800" b="1" baseline="-25000"/>
                    <a:t>o</a:t>
                  </a:r>
                  <a:endParaRPr kumimoji="1" lang="en-US" altLang="zh-CN" sz="2800" b="1" baseline="-25000"/>
                </a:p>
              </p:txBody>
            </p:sp>
            <p:sp>
              <p:nvSpPr>
                <p:cNvPr id="54" name="Rectangle 124"/>
                <p:cNvSpPr>
                  <a:spLocks noChangeArrowheads="1"/>
                </p:cNvSpPr>
                <p:nvPr/>
              </p:nvSpPr>
              <p:spPr bwMode="auto">
                <a:xfrm>
                  <a:off x="645" y="2925"/>
                  <a:ext cx="33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spcBef>
                      <a:spcPct val="50000"/>
                    </a:spcBef>
                  </a:pPr>
                  <a:r>
                    <a:rPr kumimoji="1" lang="zh-CN" altLang="en-US" sz="2800" b="1" i="1"/>
                    <a:t> </a:t>
                  </a:r>
                  <a:r>
                    <a:rPr kumimoji="1" lang="en-US" altLang="zh-CN" sz="2800" b="1" i="1"/>
                    <a:t>u</a:t>
                  </a:r>
                  <a:r>
                    <a:rPr kumimoji="1" lang="en-US" altLang="zh-CN" sz="2800" b="1" i="1" baseline="-25000"/>
                    <a:t>i</a:t>
                  </a:r>
                  <a:r>
                    <a:rPr kumimoji="1" lang="en-US" altLang="zh-CN" sz="2800" b="1" baseline="-25000"/>
                    <a:t>2</a:t>
                  </a:r>
                  <a:endParaRPr kumimoji="1" lang="en-US" altLang="zh-CN" sz="2800" b="1"/>
                </a:p>
              </p:txBody>
            </p:sp>
          </p:grpSp>
        </p:grpSp>
      </p:gr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6400800" y="4902200"/>
              <a:ext cx="127000" cy="120650"/>
            </p14:xfrm>
          </p:contentPart>
        </mc:Choice>
        <mc:Fallback xmlns="">
          <p:pic>
            <p:nvPicPr>
              <p:cNvPr id="3" name="墨迹 2"/>
            </p:nvPicPr>
            <p:blipFill>
              <a:blip r:embed="rId3"/>
            </p:blipFill>
            <p:spPr>
              <a:xfrm>
                <a:off x="6400800" y="4902200"/>
                <a:ext cx="127000" cy="1206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7" name="墨迹 76"/>
              <p14:cNvContentPartPr/>
              <p14:nvPr/>
            </p14:nvContentPartPr>
            <p14:xfrm>
              <a:off x="5073650" y="4616450"/>
              <a:ext cx="88900" cy="50800"/>
            </p14:xfrm>
          </p:contentPart>
        </mc:Choice>
        <mc:Fallback xmlns="">
          <p:pic>
            <p:nvPicPr>
              <p:cNvPr id="77" name="墨迹 76"/>
            </p:nvPicPr>
            <p:blipFill>
              <a:blip r:embed="rId5"/>
            </p:blipFill>
            <p:spPr>
              <a:xfrm>
                <a:off x="5073650" y="4616450"/>
                <a:ext cx="88900" cy="508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8" name="墨迹 77"/>
              <p14:cNvContentPartPr/>
              <p14:nvPr/>
            </p14:nvContentPartPr>
            <p14:xfrm>
              <a:off x="5016500" y="4578350"/>
              <a:ext cx="63500" cy="120650"/>
            </p14:xfrm>
          </p:contentPart>
        </mc:Choice>
        <mc:Fallback xmlns="">
          <p:pic>
            <p:nvPicPr>
              <p:cNvPr id="78" name="墨迹 77"/>
            </p:nvPicPr>
            <p:blipFill>
              <a:blip r:embed="rId7"/>
            </p:blipFill>
            <p:spPr>
              <a:xfrm>
                <a:off x="5016500" y="4578350"/>
                <a:ext cx="63500" cy="1206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9" name="墨迹 78"/>
              <p14:cNvContentPartPr/>
              <p14:nvPr/>
            </p14:nvContentPartPr>
            <p14:xfrm>
              <a:off x="5041900" y="4597400"/>
              <a:ext cx="95250" cy="69850"/>
            </p14:xfrm>
          </p:contentPart>
        </mc:Choice>
        <mc:Fallback xmlns="">
          <p:pic>
            <p:nvPicPr>
              <p:cNvPr id="79" name="墨迹 78"/>
            </p:nvPicPr>
            <p:blipFill>
              <a:blip r:embed="rId9"/>
            </p:blipFill>
            <p:spPr>
              <a:xfrm>
                <a:off x="5041900" y="4597400"/>
                <a:ext cx="95250" cy="698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0" name="墨迹 79"/>
              <p14:cNvContentPartPr/>
              <p14:nvPr/>
            </p14:nvContentPartPr>
            <p14:xfrm>
              <a:off x="5022850" y="4559300"/>
              <a:ext cx="82550" cy="184150"/>
            </p14:xfrm>
          </p:contentPart>
        </mc:Choice>
        <mc:Fallback xmlns="">
          <p:pic>
            <p:nvPicPr>
              <p:cNvPr id="80" name="墨迹 79"/>
            </p:nvPicPr>
            <p:blipFill>
              <a:blip r:embed="rId11"/>
            </p:blipFill>
            <p:spPr>
              <a:xfrm>
                <a:off x="5022850" y="4559300"/>
                <a:ext cx="82550" cy="184150"/>
              </a:xfrm>
              <a:prstGeom prst="rect"/>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内容占位符 7169"/>
          <p:cNvSpPr>
            <a:spLocks noGrp="1" noChangeArrowheads="1"/>
          </p:cNvSpPr>
          <p:nvPr>
            <p:ph idx="1"/>
          </p:nvPr>
        </p:nvSpPr>
        <p:spPr>
          <a:xfrm>
            <a:off x="301625" y="692150"/>
            <a:ext cx="8540750" cy="5407025"/>
          </a:xfrm>
        </p:spPr>
        <p:txBody>
          <a:bodyPr/>
          <a:lstStyle/>
          <a:p>
            <a:pPr algn="just">
              <a:buFontTx/>
              <a:buNone/>
            </a:pPr>
            <a:r>
              <a:rPr lang="en-US" altLang="zh-CN" b="1" dirty="0" smtClean="0">
                <a:latin typeface="华文楷体" panose="02010600040101010101" pitchFamily="2" charset="-122"/>
                <a:ea typeface="华文楷体" panose="02010600040101010101" pitchFamily="2" charset="-122"/>
              </a:rPr>
              <a:t>2 </a:t>
            </a:r>
            <a:r>
              <a:rPr lang="zh-CN" altLang="en-US" b="1" dirty="0" smtClean="0">
                <a:latin typeface="华文楷体" panose="02010600040101010101" pitchFamily="2" charset="-122"/>
                <a:ea typeface="华文楷体" panose="02010600040101010101" pitchFamily="2" charset="-122"/>
              </a:rPr>
              <a:t>对零点漂移的抑制作用</a:t>
            </a:r>
            <a:endParaRPr lang="zh-CN" altLang="en-US" b="1" dirty="0" smtClean="0">
              <a:latin typeface="华文楷体" panose="02010600040101010101" pitchFamily="2" charset="-122"/>
              <a:ea typeface="华文楷体" panose="02010600040101010101" pitchFamily="2" charset="-122"/>
            </a:endParaRPr>
          </a:p>
          <a:p>
            <a:endParaRPr lang="zh-CN" altLang="en-US" dirty="0" smtClean="0"/>
          </a:p>
        </p:txBody>
      </p:sp>
      <p:sp>
        <p:nvSpPr>
          <p:cNvPr id="7171" name="文本框 7170"/>
          <p:cNvSpPr txBox="1">
            <a:spLocks noChangeArrowheads="1"/>
          </p:cNvSpPr>
          <p:nvPr/>
        </p:nvSpPr>
        <p:spPr bwMode="auto">
          <a:xfrm>
            <a:off x="395288" y="1550988"/>
            <a:ext cx="8399462"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lnSpc>
                <a:spcPct val="90000"/>
              </a:lnSpc>
              <a:spcBef>
                <a:spcPct val="2000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35000"/>
              </a:lnSpc>
              <a:spcBef>
                <a:spcPct val="0"/>
              </a:spcBef>
            </a:pPr>
            <a:r>
              <a:rPr lang="zh-CN" altLang="en-US" dirty="0">
                <a:latin typeface="华文楷体" panose="02010600040101010101" pitchFamily="2" charset="-122"/>
                <a:ea typeface="华文楷体" panose="02010600040101010101" pitchFamily="2" charset="-122"/>
              </a:rPr>
              <a:t>电路完全对称，由此，当</a:t>
            </a:r>
            <a:r>
              <a:rPr lang="en-US" altLang="zh-CN" i="1" dirty="0" err="1">
                <a:latin typeface="华文楷体" panose="02010600040101010101" pitchFamily="2" charset="-122"/>
                <a:ea typeface="华文楷体" panose="02010600040101010101" pitchFamily="2" charset="-122"/>
              </a:rPr>
              <a:t>u</a:t>
            </a:r>
            <a:r>
              <a:rPr lang="en-US" altLang="zh-CN" sz="1800"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=0</a:t>
            </a:r>
            <a:r>
              <a:rPr lang="zh-CN" altLang="en-US" dirty="0">
                <a:latin typeface="华文楷体" panose="02010600040101010101" pitchFamily="2" charset="-122"/>
                <a:ea typeface="华文楷体" panose="02010600040101010101" pitchFamily="2" charset="-122"/>
              </a:rPr>
              <a:t>时，</a:t>
            </a:r>
            <a:r>
              <a:rPr lang="en-US" altLang="zh-CN" i="1" dirty="0" err="1">
                <a:latin typeface="华文楷体" panose="02010600040101010101" pitchFamily="2" charset="-122"/>
                <a:ea typeface="华文楷体" panose="02010600040101010101" pitchFamily="2" charset="-122"/>
              </a:rPr>
              <a:t>u</a:t>
            </a:r>
            <a:r>
              <a:rPr lang="en-US" altLang="zh-CN" sz="1800" dirty="0" err="1">
                <a:latin typeface="华文楷体" panose="02010600040101010101" pitchFamily="2" charset="-122"/>
                <a:ea typeface="华文楷体" panose="02010600040101010101" pitchFamily="2" charset="-122"/>
              </a:rPr>
              <a:t>Ol</a:t>
            </a:r>
            <a:r>
              <a:rPr lang="en-US" altLang="zh-CN" sz="1800" dirty="0">
                <a:latin typeface="华文楷体" panose="02010600040101010101" pitchFamily="2" charset="-122"/>
                <a:ea typeface="华文楷体" panose="02010600040101010101" pitchFamily="2" charset="-122"/>
              </a:rPr>
              <a:t>=</a:t>
            </a:r>
            <a:r>
              <a:rPr lang="en-US" altLang="zh-CN" i="1" dirty="0">
                <a:latin typeface="华文楷体" panose="02010600040101010101" pitchFamily="2" charset="-122"/>
                <a:ea typeface="华文楷体" panose="02010600040101010101" pitchFamily="2" charset="-122"/>
              </a:rPr>
              <a:t>u</a:t>
            </a:r>
            <a:r>
              <a:rPr lang="en-US" altLang="zh-CN" sz="1600" dirty="0">
                <a:latin typeface="华文楷体" panose="02010600040101010101" pitchFamily="2" charset="-122"/>
                <a:ea typeface="华文楷体" panose="02010600040101010101" pitchFamily="2" charset="-122"/>
              </a:rPr>
              <a:t>O2</a:t>
            </a: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pPr>
              <a:lnSpc>
                <a:spcPct val="135000"/>
              </a:lnSpc>
              <a:spcBef>
                <a:spcPct val="0"/>
              </a:spcBef>
            </a:pPr>
            <a:r>
              <a:rPr lang="en-US" altLang="zh-CN" i="1" dirty="0" err="1">
                <a:latin typeface="华文楷体" panose="02010600040101010101" pitchFamily="2" charset="-122"/>
                <a:ea typeface="华文楷体" panose="02010600040101010101" pitchFamily="2" charset="-122"/>
              </a:rPr>
              <a:t>u</a:t>
            </a:r>
            <a:r>
              <a:rPr lang="en-US" altLang="zh-CN" sz="1800" dirty="0" err="1">
                <a:latin typeface="华文楷体" panose="02010600040101010101" pitchFamily="2" charset="-122"/>
                <a:ea typeface="华文楷体" panose="02010600040101010101" pitchFamily="2" charset="-122"/>
              </a:rPr>
              <a:t>O</a:t>
            </a:r>
            <a:r>
              <a:rPr lang="en-US" altLang="zh-CN" dirty="0">
                <a:latin typeface="华文楷体" panose="02010600040101010101" pitchFamily="2" charset="-122"/>
                <a:ea typeface="华文楷体" panose="02010600040101010101" pitchFamily="2" charset="-122"/>
              </a:rPr>
              <a:t>=</a:t>
            </a:r>
            <a:r>
              <a:rPr lang="en-US" altLang="zh-CN" i="1" dirty="0">
                <a:latin typeface="华文楷体" panose="02010600040101010101" pitchFamily="2" charset="-122"/>
                <a:ea typeface="华文楷体" panose="02010600040101010101" pitchFamily="2" charset="-122"/>
              </a:rPr>
              <a:t>u</a:t>
            </a:r>
            <a:r>
              <a:rPr lang="en-US" altLang="zh-CN" sz="1600" dirty="0">
                <a:latin typeface="华文楷体" panose="02010600040101010101" pitchFamily="2" charset="-122"/>
                <a:ea typeface="华文楷体" panose="02010600040101010101" pitchFamily="2" charset="-122"/>
              </a:rPr>
              <a:t>Ol</a:t>
            </a:r>
            <a:r>
              <a:rPr lang="en-US" altLang="zh-CN" dirty="0">
                <a:latin typeface="华文楷体" panose="02010600040101010101" pitchFamily="2" charset="-122"/>
                <a:ea typeface="华文楷体" panose="02010600040101010101" pitchFamily="2" charset="-122"/>
              </a:rPr>
              <a:t>-</a:t>
            </a:r>
            <a:r>
              <a:rPr lang="en-US" altLang="zh-CN" i="1" dirty="0">
                <a:latin typeface="华文楷体" panose="02010600040101010101" pitchFamily="2" charset="-122"/>
                <a:ea typeface="华文楷体" panose="02010600040101010101" pitchFamily="2" charset="-122"/>
              </a:rPr>
              <a:t>u</a:t>
            </a:r>
            <a:r>
              <a:rPr lang="en-US" altLang="zh-CN" sz="1800" dirty="0">
                <a:latin typeface="华文楷体" panose="02010600040101010101" pitchFamily="2" charset="-122"/>
                <a:ea typeface="华文楷体" panose="02010600040101010101" pitchFamily="2" charset="-122"/>
              </a:rPr>
              <a:t>O2</a:t>
            </a:r>
            <a:r>
              <a:rPr lang="en-US" altLang="zh-CN" dirty="0">
                <a:latin typeface="华文楷体" panose="02010600040101010101" pitchFamily="2" charset="-122"/>
                <a:ea typeface="华文楷体" panose="02010600040101010101" pitchFamily="2" charset="-122"/>
              </a:rPr>
              <a:t>=0</a:t>
            </a:r>
            <a:r>
              <a:rPr lang="zh-CN" altLang="en-US" dirty="0">
                <a:latin typeface="华文楷体" panose="02010600040101010101" pitchFamily="2" charset="-122"/>
                <a:ea typeface="华文楷体" panose="02010600040101010101" pitchFamily="2" charset="-122"/>
              </a:rPr>
              <a:t>。如果由于某种原因，使两管集电极</a:t>
            </a:r>
            <a:endParaRPr lang="zh-CN" altLang="en-US" dirty="0">
              <a:latin typeface="华文楷体" panose="02010600040101010101" pitchFamily="2" charset="-122"/>
              <a:ea typeface="华文楷体" panose="02010600040101010101" pitchFamily="2" charset="-122"/>
            </a:endParaRPr>
          </a:p>
          <a:p>
            <a:pPr>
              <a:lnSpc>
                <a:spcPct val="135000"/>
              </a:lnSpc>
              <a:spcBef>
                <a:spcPct val="0"/>
              </a:spcBef>
            </a:pPr>
            <a:r>
              <a:rPr lang="zh-CN" altLang="en-US" dirty="0">
                <a:latin typeface="华文楷体" panose="02010600040101010101" pitchFamily="2" charset="-122"/>
                <a:ea typeface="华文楷体" panose="02010600040101010101" pitchFamily="2" charset="-122"/>
              </a:rPr>
              <a:t>电流发生变化，那么，它们各自的变化量大小相等，</a:t>
            </a:r>
            <a:endParaRPr lang="zh-CN" altLang="en-US" dirty="0">
              <a:latin typeface="华文楷体" panose="02010600040101010101" pitchFamily="2" charset="-122"/>
              <a:ea typeface="华文楷体" panose="02010600040101010101" pitchFamily="2" charset="-122"/>
            </a:endParaRPr>
          </a:p>
          <a:p>
            <a:pPr>
              <a:lnSpc>
                <a:spcPct val="135000"/>
              </a:lnSpc>
              <a:spcBef>
                <a:spcPct val="0"/>
              </a:spcBef>
            </a:pPr>
            <a:r>
              <a:rPr lang="zh-CN" altLang="en-US" dirty="0">
                <a:latin typeface="华文楷体" panose="02010600040101010101" pitchFamily="2" charset="-122"/>
                <a:ea typeface="华文楷体" panose="02010600040101010101" pitchFamily="2" charset="-122"/>
              </a:rPr>
              <a:t>方向相同。即</a:t>
            </a:r>
            <a:r>
              <a:rPr lang="en-US" altLang="zh-CN" dirty="0" err="1">
                <a:latin typeface="华文楷体" panose="02010600040101010101" pitchFamily="2" charset="-122"/>
                <a:ea typeface="华文楷体" panose="02010600040101010101" pitchFamily="2" charset="-122"/>
              </a:rPr>
              <a:t>Δ</a:t>
            </a:r>
            <a:r>
              <a:rPr lang="en-US" altLang="zh-CN" i="1" dirty="0" err="1">
                <a:latin typeface="华文楷体" panose="02010600040101010101" pitchFamily="2" charset="-122"/>
                <a:ea typeface="华文楷体" panose="02010600040101010101" pitchFamily="2" charset="-122"/>
              </a:rPr>
              <a:t>u</a:t>
            </a:r>
            <a:r>
              <a:rPr lang="en-US" altLang="zh-CN" sz="1600" dirty="0" err="1">
                <a:latin typeface="华文楷体" panose="02010600040101010101" pitchFamily="2" charset="-122"/>
                <a:ea typeface="华文楷体" panose="02010600040101010101" pitchFamily="2" charset="-122"/>
              </a:rPr>
              <a:t>Ol</a:t>
            </a:r>
            <a:r>
              <a:rPr lang="en-US" altLang="zh-CN" dirty="0">
                <a:latin typeface="华文楷体" panose="02010600040101010101" pitchFamily="2" charset="-122"/>
                <a:ea typeface="华文楷体" panose="02010600040101010101" pitchFamily="2" charset="-122"/>
              </a:rPr>
              <a:t>=Δ</a:t>
            </a:r>
            <a:r>
              <a:rPr lang="en-US" altLang="zh-CN" i="1" dirty="0">
                <a:latin typeface="华文楷体" panose="02010600040101010101" pitchFamily="2" charset="-122"/>
                <a:ea typeface="华文楷体" panose="02010600040101010101" pitchFamily="2" charset="-122"/>
              </a:rPr>
              <a:t>u</a:t>
            </a:r>
            <a:r>
              <a:rPr lang="en-US" altLang="zh-CN" sz="1800" dirty="0">
                <a:latin typeface="华文楷体" panose="02010600040101010101" pitchFamily="2" charset="-122"/>
                <a:ea typeface="华文楷体" panose="02010600040101010101" pitchFamily="2" charset="-122"/>
              </a:rPr>
              <a:t>O2</a:t>
            </a:r>
            <a:r>
              <a:rPr lang="zh-CN" altLang="en-US" dirty="0">
                <a:latin typeface="华文楷体" panose="02010600040101010101" pitchFamily="2" charset="-122"/>
                <a:ea typeface="华文楷体" panose="02010600040101010101" pitchFamily="2" charset="-122"/>
              </a:rPr>
              <a:t>，则输出变化量</a:t>
            </a:r>
            <a:endParaRPr lang="zh-CN" altLang="en-US" dirty="0">
              <a:latin typeface="华文楷体" panose="02010600040101010101" pitchFamily="2" charset="-122"/>
              <a:ea typeface="华文楷体" panose="02010600040101010101" pitchFamily="2" charset="-122"/>
            </a:endParaRPr>
          </a:p>
          <a:p>
            <a:pPr>
              <a:lnSpc>
                <a:spcPct val="135000"/>
              </a:lnSpc>
              <a:spcBef>
                <a:spcPct val="0"/>
              </a:spcBef>
            </a:pPr>
            <a:r>
              <a:rPr lang="en-US" altLang="zh-CN" dirty="0" err="1">
                <a:latin typeface="华文楷体" panose="02010600040101010101" pitchFamily="2" charset="-122"/>
                <a:ea typeface="华文楷体" panose="02010600040101010101" pitchFamily="2" charset="-122"/>
              </a:rPr>
              <a:t>Δ</a:t>
            </a:r>
            <a:r>
              <a:rPr lang="en-US" altLang="zh-CN" i="1" dirty="0" err="1">
                <a:latin typeface="华文楷体" panose="02010600040101010101" pitchFamily="2" charset="-122"/>
                <a:ea typeface="华文楷体" panose="02010600040101010101" pitchFamily="2" charset="-122"/>
              </a:rPr>
              <a:t>u</a:t>
            </a:r>
            <a:r>
              <a:rPr lang="en-US" altLang="zh-CN" sz="1800" dirty="0" err="1">
                <a:latin typeface="华文楷体" panose="02010600040101010101" pitchFamily="2" charset="-122"/>
                <a:ea typeface="华文楷体" panose="02010600040101010101" pitchFamily="2" charset="-122"/>
              </a:rPr>
              <a:t>O</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Δ</a:t>
            </a:r>
            <a:r>
              <a:rPr lang="en-US" altLang="zh-CN" i="1" dirty="0" err="1">
                <a:latin typeface="华文楷体" panose="02010600040101010101" pitchFamily="2" charset="-122"/>
                <a:ea typeface="华文楷体" panose="02010600040101010101" pitchFamily="2" charset="-122"/>
              </a:rPr>
              <a:t>u</a:t>
            </a:r>
            <a:r>
              <a:rPr lang="en-US" altLang="zh-CN" sz="1800" dirty="0" err="1">
                <a:latin typeface="华文楷体" panose="02010600040101010101" pitchFamily="2" charset="-122"/>
                <a:ea typeface="华文楷体" panose="02010600040101010101" pitchFamily="2" charset="-122"/>
              </a:rPr>
              <a:t>Ol</a:t>
            </a:r>
            <a:r>
              <a:rPr lang="en-US" altLang="zh-CN" dirty="0">
                <a:latin typeface="华文楷体" panose="02010600040101010101" pitchFamily="2" charset="-122"/>
                <a:ea typeface="华文楷体" panose="02010600040101010101" pitchFamily="2" charset="-122"/>
              </a:rPr>
              <a:t>—Δ</a:t>
            </a:r>
            <a:r>
              <a:rPr lang="en-US" altLang="zh-CN" i="1" dirty="0">
                <a:latin typeface="华文楷体" panose="02010600040101010101" pitchFamily="2" charset="-122"/>
                <a:ea typeface="华文楷体" panose="02010600040101010101" pitchFamily="2" charset="-122"/>
              </a:rPr>
              <a:t>u</a:t>
            </a:r>
            <a:r>
              <a:rPr lang="en-US" altLang="zh-CN" sz="1600" dirty="0">
                <a:latin typeface="华文楷体" panose="02010600040101010101" pitchFamily="2" charset="-122"/>
                <a:ea typeface="华文楷体" panose="02010600040101010101" pitchFamily="2" charset="-122"/>
              </a:rPr>
              <a:t>O2</a:t>
            </a:r>
            <a:r>
              <a:rPr lang="en-US" altLang="zh-CN" dirty="0">
                <a:latin typeface="华文楷体" panose="02010600040101010101" pitchFamily="2" charset="-122"/>
                <a:ea typeface="华文楷体" panose="02010600040101010101" pitchFamily="2" charset="-122"/>
              </a:rPr>
              <a:t>=0</a:t>
            </a:r>
            <a:r>
              <a:rPr lang="zh-CN" altLang="en-US" dirty="0">
                <a:latin typeface="华文楷体" panose="02010600040101010101" pitchFamily="2" charset="-122"/>
                <a:ea typeface="华文楷体" panose="02010600040101010101" pitchFamily="2" charset="-122"/>
              </a:rPr>
              <a:t>，说明抑制了零点漂移。</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 calcmode="lin" valueType="num">
                                      <p:cBhvr additive="base">
                                        <p:cTn id="7" dur="500" fill="hold"/>
                                        <p:tgtEl>
                                          <p:spTgt spid="71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500" fill="hold"/>
                                        <p:tgtEl>
                                          <p:spTgt spid="7171"/>
                                        </p:tgtEl>
                                        <p:attrNameLst>
                                          <p:attrName>ppt_x</p:attrName>
                                        </p:attrNameLst>
                                      </p:cBhvr>
                                      <p:tavLst>
                                        <p:tav tm="0">
                                          <p:val>
                                            <p:strVal val="#ppt_x"/>
                                          </p:val>
                                        </p:tav>
                                        <p:tav tm="100000">
                                          <p:val>
                                            <p:strVal val="#ppt_x"/>
                                          </p:val>
                                        </p:tav>
                                      </p:tavLst>
                                    </p:anim>
                                    <p:anim calcmode="lin" valueType="num">
                                      <p:cBhvr additive="base">
                                        <p:cTn id="1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noChangeArrowheads="1"/>
          </p:cNvSpPr>
          <p:nvPr>
            <p:ph type="title"/>
          </p:nvPr>
        </p:nvSpPr>
        <p:spPr>
          <a:xfrm>
            <a:off x="0" y="232410"/>
            <a:ext cx="3419475" cy="777875"/>
          </a:xfrm>
        </p:spPr>
        <p:txBody>
          <a:bodyPr/>
          <a:lstStyle/>
          <a:p>
            <a:pPr algn="l"/>
            <a:r>
              <a:rPr lang="en-US" altLang="zh-CN" sz="3200" b="1" dirty="0" smtClean="0">
                <a:latin typeface="华文楷体" panose="02010600040101010101" pitchFamily="2" charset="-122"/>
                <a:ea typeface="华文楷体" panose="02010600040101010101" pitchFamily="2" charset="-122"/>
              </a:rPr>
              <a:t>3 </a:t>
            </a:r>
            <a:r>
              <a:rPr lang="zh-CN" altLang="en-US" sz="3200" b="1" dirty="0" smtClean="0">
                <a:latin typeface="华文楷体" panose="02010600040101010101" pitchFamily="2" charset="-122"/>
                <a:ea typeface="华文楷体" panose="02010600040101010101" pitchFamily="2" charset="-122"/>
              </a:rPr>
              <a:t>差模放大倍数</a:t>
            </a:r>
            <a:endParaRPr lang="zh-CN" altLang="en-US" sz="4000" b="1" dirty="0" smtClean="0">
              <a:latin typeface="华文楷体" panose="02010600040101010101" pitchFamily="2" charset="-122"/>
              <a:ea typeface="华文楷体" panose="02010600040101010101" pitchFamily="2" charset="-122"/>
            </a:endParaRPr>
          </a:p>
        </p:txBody>
      </p:sp>
      <p:sp>
        <p:nvSpPr>
          <p:cNvPr id="8195" name="内容占位符 8194"/>
          <p:cNvSpPr>
            <a:spLocks noGrp="1" noChangeArrowheads="1"/>
          </p:cNvSpPr>
          <p:nvPr>
            <p:ph idx="1"/>
          </p:nvPr>
        </p:nvSpPr>
        <p:spPr>
          <a:xfrm>
            <a:off x="301625" y="1196975"/>
            <a:ext cx="8540750" cy="4902200"/>
          </a:xfrm>
        </p:spPr>
        <p:txBody>
          <a:bodyPr/>
          <a:lstStyle/>
          <a:p>
            <a:r>
              <a:rPr lang="zh-CN" altLang="en-US" b="1" dirty="0" smtClean="0">
                <a:solidFill>
                  <a:srgbClr val="FF0000"/>
                </a:solidFill>
                <a:latin typeface="华文楷体" panose="02010600040101010101" pitchFamily="2" charset="-122"/>
                <a:ea typeface="华文楷体" panose="02010600040101010101" pitchFamily="2" charset="-122"/>
              </a:rPr>
              <a:t>差模信号</a:t>
            </a:r>
            <a:r>
              <a:rPr lang="zh-CN" altLang="en-US" b="1" dirty="0" smtClean="0">
                <a:latin typeface="华文楷体" panose="02010600040101010101" pitchFamily="2" charset="-122"/>
                <a:ea typeface="华文楷体" panose="02010600040101010101" pitchFamily="2" charset="-122"/>
              </a:rPr>
              <a:t>：幅度相等极性相反的信号</a:t>
            </a:r>
            <a:endParaRPr lang="zh-CN" altLang="en-US" b="1" dirty="0" smtClean="0">
              <a:latin typeface="华文楷体" panose="02010600040101010101" pitchFamily="2" charset="-122"/>
              <a:ea typeface="华文楷体" panose="02010600040101010101" pitchFamily="2" charset="-122"/>
            </a:endParaRPr>
          </a:p>
          <a:p>
            <a:r>
              <a:rPr lang="zh-CN" altLang="en-US" b="1" dirty="0" smtClean="0">
                <a:solidFill>
                  <a:srgbClr val="FF0000"/>
                </a:solidFill>
                <a:latin typeface="华文楷体" panose="02010600040101010101" pitchFamily="2" charset="-122"/>
                <a:ea typeface="华文楷体" panose="02010600040101010101" pitchFamily="2" charset="-122"/>
              </a:rPr>
              <a:t>差模输入方式：</a:t>
            </a:r>
            <a:r>
              <a:rPr lang="zh-CN" altLang="en-US" b="1" dirty="0" smtClean="0">
                <a:latin typeface="华文楷体" panose="02010600040101010101" pitchFamily="2" charset="-122"/>
                <a:ea typeface="华文楷体" panose="02010600040101010101" pitchFamily="2" charset="-122"/>
              </a:rPr>
              <a:t>  </a:t>
            </a:r>
            <a:endParaRPr lang="zh-CN" altLang="en-US" b="1" dirty="0" smtClean="0">
              <a:latin typeface="华文楷体" panose="02010600040101010101" pitchFamily="2" charset="-122"/>
              <a:ea typeface="华文楷体" panose="02010600040101010101" pitchFamily="2" charset="-122"/>
            </a:endParaRPr>
          </a:p>
        </p:txBody>
      </p:sp>
      <p:pic>
        <p:nvPicPr>
          <p:cNvPr id="8196" name="图片 8195" descr="未标题-1 拷贝"/>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8313" y="2492375"/>
            <a:ext cx="6335712"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 calcmode="lin" valueType="num">
                                      <p:cBhvr additive="base">
                                        <p:cTn id="13"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 calcmode="lin" valueType="num">
                                      <p:cBhvr additive="base">
                                        <p:cTn id="19"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8196"/>
                                        </p:tgtEl>
                                        <p:attrNameLst>
                                          <p:attrName>style.visibility</p:attrName>
                                        </p:attrNameLst>
                                      </p:cBhvr>
                                      <p:to>
                                        <p:strVal val="visible"/>
                                      </p:to>
                                    </p:set>
                                    <p:animEffect transition="in" filter="slide(fromBottom)">
                                      <p:cBhvr>
                                        <p:cTn id="25"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8151</Words>
  <Application>WPS 演示</Application>
  <PresentationFormat>全屏显示(4:3)</PresentationFormat>
  <Paragraphs>1499</Paragraphs>
  <Slides>74</Slides>
  <Notes>3</Notes>
  <HiddenSlides>15</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137</vt:i4>
      </vt:variant>
      <vt:variant>
        <vt:lpstr>幻灯片标题</vt:lpstr>
      </vt:variant>
      <vt:variant>
        <vt:i4>74</vt:i4>
      </vt:variant>
    </vt:vector>
  </HeadingPairs>
  <TitlesOfParts>
    <vt:vector size="233" baseType="lpstr">
      <vt:lpstr>Arial</vt:lpstr>
      <vt:lpstr>宋体</vt:lpstr>
      <vt:lpstr>Wingdings</vt:lpstr>
      <vt:lpstr>华文楷体</vt:lpstr>
      <vt:lpstr>Times New Roman</vt:lpstr>
      <vt:lpstr>Tahoma</vt:lpstr>
      <vt:lpstr>Segoe UI Symbol</vt:lpstr>
      <vt:lpstr>微软雅黑</vt:lpstr>
      <vt:lpstr>Arial Unicode MS</vt:lpstr>
      <vt:lpstr>Calibri Light</vt:lpstr>
      <vt:lpstr>Calibri</vt:lpstr>
      <vt:lpstr>黑体</vt:lpstr>
      <vt:lpstr>楷体_GB2312</vt:lpstr>
      <vt:lpstr>新宋体</vt:lpstr>
      <vt:lpstr>Symbol</vt:lpstr>
      <vt:lpstr>隶书</vt:lpstr>
      <vt:lpstr>Comic Sans MS</vt:lpstr>
      <vt:lpstr>Arial Narrow</vt:lpstr>
      <vt:lpstr>Math C</vt:lpstr>
      <vt:lpstr>楷体</vt:lpstr>
      <vt:lpstr>Segoe Print</vt:lpstr>
      <vt:lpstr>Office 主题</vt:lpstr>
      <vt:lpstr>Equation.3</vt:lpstr>
      <vt:lpstr>Equation.3</vt:lpstr>
      <vt:lpstr>Word.Picture.8</vt:lpstr>
      <vt:lpstr>Equation.3</vt:lpstr>
      <vt:lpstr>Equation.3</vt:lpstr>
      <vt:lpstr>Word.Picture.8</vt:lpstr>
      <vt:lpstr>Equation.3</vt:lpstr>
      <vt:lpstr>Equation.3</vt:lpstr>
      <vt:lpstr>Equation.3</vt:lpstr>
      <vt:lpstr>Word.Picture.8</vt:lpstr>
      <vt:lpstr>Equation.3</vt:lpstr>
      <vt:lpstr>Equation.3</vt:lpstr>
      <vt:lpstr>Equation.3</vt:lpstr>
      <vt:lpstr>Equation.3</vt:lpstr>
      <vt:lpstr>Word.Picture.8</vt:lpstr>
      <vt:lpstr>Equation.3</vt:lpstr>
      <vt:lpstr>Equation.3</vt:lpstr>
      <vt:lpstr>Equation.3</vt:lpstr>
      <vt:lpstr>Word.Picture.8</vt:lpstr>
      <vt:lpstr>Equation.3</vt:lpstr>
      <vt:lpstr>Word.Picture.8</vt:lpstr>
      <vt:lpstr>Equation.3</vt:lpstr>
      <vt:lpstr>Equation.3</vt:lpstr>
      <vt:lpstr>Equation.3</vt:lpstr>
      <vt:lpstr>Equation.3</vt:lpstr>
      <vt:lpstr>PBrush</vt:lpstr>
      <vt:lpstr>Equation.3</vt:lpstr>
      <vt:lpstr>Equation.3</vt:lpstr>
      <vt:lpstr>Word.Picture.8</vt:lpstr>
      <vt:lpstr>Equation.3</vt:lpstr>
      <vt:lpstr>Equation.3</vt:lpstr>
      <vt:lpstr>Equation.3</vt:lpstr>
      <vt:lpstr>Equation.3</vt:lpstr>
      <vt:lpstr>Equation.3</vt:lpstr>
      <vt:lpstr>Equation.3</vt:lpstr>
      <vt:lpstr>Equation.3</vt:lpstr>
      <vt:lpstr>PBrush</vt:lpstr>
      <vt:lpstr>Equation.3</vt:lpstr>
      <vt:lpstr>Equation.3</vt:lpstr>
      <vt:lpstr>Equation.3</vt:lpstr>
      <vt:lpstr>Equation.3</vt:lpstr>
      <vt:lpstr>Equation.3</vt:lpstr>
      <vt:lpstr>Equation.3</vt:lpstr>
      <vt:lpstr>Equation.3</vt:lpstr>
      <vt:lpstr>Equation.3</vt:lpstr>
      <vt:lpstr>Equation.3</vt:lpstr>
      <vt:lpstr>Equation.3</vt:lpstr>
      <vt:lpstr>PBrush</vt:lpstr>
      <vt:lpstr>Equation.3</vt:lpstr>
      <vt:lpstr>Equation.3</vt:lpstr>
      <vt:lpstr>Equation.3</vt:lpstr>
      <vt:lpstr>Equation.3</vt:lpstr>
      <vt:lpstr>Equation.3</vt:lpstr>
      <vt:lpstr>Equation.3</vt:lpstr>
      <vt:lpstr>Equation.3</vt:lpstr>
      <vt:lpstr>Equation.3</vt:lpstr>
      <vt:lpstr>PBrush</vt:lpstr>
      <vt:lpstr>Equation.3</vt:lpstr>
      <vt:lpstr>Equation.3</vt:lpstr>
      <vt:lpstr>Equation.3</vt:lpstr>
      <vt:lpstr>Equation.3</vt:lpstr>
      <vt:lpstr>Equation.3</vt:lpstr>
      <vt:lpstr>Equation.3</vt:lpstr>
      <vt:lpstr>Equation.3</vt:lpstr>
      <vt:lpstr>Equation.3</vt:lpstr>
      <vt:lpstr>PBrush</vt:lpstr>
      <vt:lpstr>Equation.3</vt:lpstr>
      <vt:lpstr>Equation.3</vt:lpstr>
      <vt:lpstr>Equation.3</vt:lpstr>
      <vt:lpstr>Equation.3</vt:lpstr>
      <vt:lpstr>Equation.3</vt:lpstr>
      <vt:lpstr>PBrush</vt:lpstr>
      <vt:lpstr>Equation.3</vt:lpstr>
      <vt:lpstr>Equation.3</vt:lpstr>
      <vt:lpstr>Equation.3</vt:lpstr>
      <vt:lpstr>Equation.3</vt:lpstr>
      <vt:lpstr>Equation.3</vt:lpstr>
      <vt:lpstr>Equation.3</vt:lpstr>
      <vt:lpstr>Equation.3</vt:lpstr>
      <vt:lpstr>PBrush</vt:lpstr>
      <vt:lpstr>PBrush</vt:lpstr>
      <vt:lpstr>Equation.3</vt:lpstr>
      <vt:lpstr>Equation.3</vt:lpstr>
      <vt:lpstr>Equation.3</vt:lpstr>
      <vt:lpstr>Equation.3</vt:lpstr>
      <vt:lpstr>Equation.3</vt:lpstr>
      <vt:lpstr>Equation.3</vt:lpstr>
      <vt:lpstr>Equation.3</vt:lpstr>
      <vt:lpstr>PBrush</vt:lpstr>
      <vt:lpstr>Equation.3</vt:lpstr>
      <vt:lpstr>Equation.3</vt:lpstr>
      <vt:lpstr>Equation.3</vt:lpstr>
      <vt:lpstr>PBrush</vt:lpstr>
      <vt:lpstr>Equation.3</vt:lpstr>
      <vt:lpstr>Equation.3</vt:lpstr>
      <vt:lpstr>Equation.3</vt:lpstr>
      <vt:lpstr>Equation.3</vt:lpstr>
      <vt:lpstr>Word.Picture.8</vt:lpstr>
      <vt:lpstr>Equation.3</vt:lpstr>
      <vt:lpstr>Word.Picture.8</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差模放大倍数</vt:lpstr>
      <vt:lpstr>PowerPoint 演示文稿</vt:lpstr>
      <vt:lpstr>PowerPoint 演示文稿</vt:lpstr>
      <vt:lpstr>4．电路分析</vt:lpstr>
      <vt:lpstr>（2）动态分析 </vt:lpstr>
      <vt:lpstr>4 差动放大电路的连接方式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8.7 信号的运算电路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(null)</dc:creator>
  <cp:lastModifiedBy>lenovo</cp:lastModifiedBy>
  <cp:revision>17</cp:revision>
  <dcterms:created xsi:type="dcterms:W3CDTF">2018-12-10T05:53:00Z</dcterms:created>
  <dcterms:modified xsi:type="dcterms:W3CDTF">2020-01-07T13:08:58Z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