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409" r:id="rId2"/>
  </p:sldMasterIdLst>
  <p:notesMasterIdLst>
    <p:notesMasterId r:id="rId57"/>
  </p:notesMasterIdLst>
  <p:handoutMasterIdLst>
    <p:handoutMasterId r:id="rId58"/>
  </p:handoutMasterIdLst>
  <p:sldIdLst>
    <p:sldId id="256" r:id="rId3"/>
    <p:sldId id="587" r:id="rId4"/>
    <p:sldId id="588" r:id="rId5"/>
    <p:sldId id="589" r:id="rId6"/>
    <p:sldId id="590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99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477" r:id="rId23"/>
    <p:sldId id="580" r:id="rId24"/>
    <p:sldId id="479" r:id="rId25"/>
    <p:sldId id="586" r:id="rId26"/>
    <p:sldId id="481" r:id="rId27"/>
    <p:sldId id="482" r:id="rId28"/>
    <p:sldId id="483" r:id="rId29"/>
    <p:sldId id="484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502" r:id="rId45"/>
    <p:sldId id="503" r:id="rId46"/>
    <p:sldId id="581" r:id="rId47"/>
    <p:sldId id="512" r:id="rId48"/>
    <p:sldId id="505" r:id="rId49"/>
    <p:sldId id="506" r:id="rId50"/>
    <p:sldId id="507" r:id="rId51"/>
    <p:sldId id="508" r:id="rId52"/>
    <p:sldId id="509" r:id="rId53"/>
    <p:sldId id="510" r:id="rId54"/>
    <p:sldId id="511" r:id="rId55"/>
    <p:sldId id="366" r:id="rId56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F0066"/>
    <a:srgbClr val="9933FF"/>
    <a:srgbClr val="CCECFF"/>
    <a:srgbClr val="66FF99"/>
    <a:srgbClr val="FF5050"/>
    <a:srgbClr val="0000CC"/>
    <a:srgbClr val="FFCC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82696" autoAdjust="0"/>
  </p:normalViewPr>
  <p:slideViewPr>
    <p:cSldViewPr snapToGrid="0">
      <p:cViewPr varScale="1">
        <p:scale>
          <a:sx n="51" d="100"/>
          <a:sy n="51" d="100"/>
        </p:scale>
        <p:origin x="1848" y="72"/>
      </p:cViewPr>
      <p:guideLst>
        <p:guide orient="horz" pos="2152"/>
        <p:guide pos="28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18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44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6294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21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B428E-A04F-49A5-AD21-1695252E520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56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F7E70B-800D-4C87-9FC6-D3E63603CA7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54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94B80C-7DDA-4A20-A08E-42C96CBFD9C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031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44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160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411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63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142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16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054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081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4863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327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089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875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58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318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423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86" r:id="rId2"/>
    <p:sldLayoutId id="2147484408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9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0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  <p:sldLayoutId id="214748442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90.png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1.png"/><Relationship Id="rId18" Type="http://schemas.openxmlformats.org/officeDocument/2006/relationships/image" Target="../media/image44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17" Type="http://schemas.openxmlformats.org/officeDocument/2006/relationships/image" Target="../media/image430.png"/><Relationship Id="rId2" Type="http://schemas.openxmlformats.org/officeDocument/2006/relationships/image" Target="../media/image28.png"/><Relationship Id="rId16" Type="http://schemas.openxmlformats.org/officeDocument/2006/relationships/image" Target="../media/image42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0.png"/><Relationship Id="rId11" Type="http://schemas.openxmlformats.org/officeDocument/2006/relationships/image" Target="../media/image370.png"/><Relationship Id="rId5" Type="http://schemas.openxmlformats.org/officeDocument/2006/relationships/image" Target="../media/image310.png"/><Relationship Id="rId15" Type="http://schemas.openxmlformats.org/officeDocument/2006/relationships/image" Target="../media/image410.png"/><Relationship Id="rId10" Type="http://schemas.openxmlformats.org/officeDocument/2006/relationships/image" Target="../media/image360.png"/><Relationship Id="rId19" Type="http://schemas.openxmlformats.org/officeDocument/2006/relationships/image" Target="../media/image450.png"/><Relationship Id="rId4" Type="http://schemas.openxmlformats.org/officeDocument/2006/relationships/image" Target="../media/image300.png"/><Relationship Id="rId9" Type="http://schemas.openxmlformats.org/officeDocument/2006/relationships/image" Target="../media/image350.png"/><Relationship Id="rId14" Type="http://schemas.openxmlformats.org/officeDocument/2006/relationships/image" Target="../media/image4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00.png"/><Relationship Id="rId5" Type="http://schemas.openxmlformats.org/officeDocument/2006/relationships/image" Target="../media/image36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2020年3月31日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kumimoji="0" lang="zh-CN" altLang="en-US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图论第七讲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 smtClean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构造中国邮路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算法：奇偶点图上作业法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690179" name="Rectangle 3"/>
          <p:cNvSpPr>
            <a:spLocks noChangeArrowheads="1"/>
          </p:cNvSpPr>
          <p:nvPr/>
        </p:nvSpPr>
        <p:spPr bwMode="auto">
          <a:xfrm>
            <a:off x="0" y="1943100"/>
            <a:ext cx="8915400" cy="268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①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找出度为奇的点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②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依据条件1构造邮路，即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G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的每条边最多重复一次，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并保证计算重复边之后度都是偶数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③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由条件2对所有回路进行判断，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的任意一个回路上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如果重复边的长度之和超过该回路长度的一半，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则令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回路中的重复边不重复，不重复边变为重复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5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中国邮路</a:t>
            </a:r>
            <a:endParaRPr kumimoji="0" lang="en-US" altLang="zh-CN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599" y="5072063"/>
            <a:ext cx="80554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管梅谷</a:t>
            </a:r>
            <a:r>
              <a:rPr lang="en-US" altLang="zh-CN" dirty="0">
                <a:solidFill>
                  <a:srgbClr val="1A1A1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"</a:t>
            </a:r>
            <a:r>
              <a:rPr lang="zh-CN" altLang="en-US" dirty="0">
                <a:solidFill>
                  <a:srgbClr val="1A1A1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奇偶点图上作业法</a:t>
            </a:r>
            <a:r>
              <a:rPr lang="en-US" altLang="zh-CN" dirty="0">
                <a:solidFill>
                  <a:srgbClr val="1A1A1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." </a:t>
            </a:r>
            <a:r>
              <a:rPr lang="zh-CN" altLang="en-US" i="1" dirty="0">
                <a:solidFill>
                  <a:srgbClr val="1A1A1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数学学报 </a:t>
            </a:r>
            <a:r>
              <a:rPr lang="en-US" altLang="zh-CN" dirty="0">
                <a:solidFill>
                  <a:srgbClr val="1A1A1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10.3 (1960): 263-266.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0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ChangeArrowheads="1"/>
          </p:cNvSpPr>
          <p:nvPr/>
        </p:nvSpPr>
        <p:spPr bwMode="auto">
          <a:xfrm>
            <a:off x="522288" y="1341489"/>
            <a:ext cx="7912100" cy="299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求下图的中国邮递员问题的解。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解：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变为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Euler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(2) ∵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在回路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4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5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7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重复边的权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&gt;1/2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回路的权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∴ 在回路中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重复边不重复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不重复边重复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(3)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在回路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7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6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重复边的权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&gt;1/2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回路的权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∴ 同理修改。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82875" y="3891013"/>
          <a:ext cx="20383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4" name="Visio" r:id="rId4" imgW="1549088" imgH="1868117" progId="Visio.Drawing.11">
                  <p:embed/>
                </p:oleObj>
              </mc:Choice>
              <mc:Fallback>
                <p:oleObj name="Visio" r:id="rId4" imgW="1549088" imgH="1868117" progId="Visio.Drawing.11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5" y="3891013"/>
                        <a:ext cx="2038350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4" name="Object 4"/>
          <p:cNvGraphicFramePr>
            <a:graphicFrameLocks noChangeAspect="1"/>
          </p:cNvGraphicFramePr>
          <p:nvPr/>
        </p:nvGraphicFramePr>
        <p:xfrm>
          <a:off x="2233925" y="3756075"/>
          <a:ext cx="2209800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5" name="Visio" r:id="rId6" imgW="1559991" imgH="1870415" progId="Visio.Drawing.11">
                  <p:embed/>
                </p:oleObj>
              </mc:Choice>
              <mc:Fallback>
                <p:oleObj name="Visio" r:id="rId6" imgW="1559991" imgH="1870415" progId="Visio.Drawing.11">
                  <p:embed/>
                  <p:pic>
                    <p:nvPicPr>
                      <p:cNvPr id="69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925" y="3756075"/>
                        <a:ext cx="2209800" cy="262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5" name="Object 5"/>
          <p:cNvGraphicFramePr>
            <a:graphicFrameLocks noChangeAspect="1"/>
          </p:cNvGraphicFramePr>
          <p:nvPr/>
        </p:nvGraphicFramePr>
        <p:xfrm>
          <a:off x="4529450" y="3802113"/>
          <a:ext cx="2160588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6" name="Visio" r:id="rId8" imgW="1559991" imgH="1874914" progId="Visio.Drawing.11">
                  <p:embed/>
                </p:oleObj>
              </mc:Choice>
              <mc:Fallback>
                <p:oleObj name="Visio" r:id="rId8" imgW="1559991" imgH="1874914" progId="Visio.Drawing.11">
                  <p:embed/>
                  <p:pic>
                    <p:nvPicPr>
                      <p:cNvPr id="69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450" y="3802113"/>
                        <a:ext cx="2160588" cy="259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6" name="Object 6"/>
          <p:cNvGraphicFramePr>
            <a:graphicFrameLocks noChangeAspect="1"/>
          </p:cNvGraphicFramePr>
          <p:nvPr/>
        </p:nvGraphicFramePr>
        <p:xfrm>
          <a:off x="6734488" y="3756075"/>
          <a:ext cx="2312987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7" name="Visio" r:id="rId10" imgW="1559991" imgH="1874914" progId="Visio.Drawing.11">
                  <p:embed/>
                </p:oleObj>
              </mc:Choice>
              <mc:Fallback>
                <p:oleObj name="Visio" r:id="rId10" imgW="1559991" imgH="1874914" progId="Visio.Drawing.11">
                  <p:embed/>
                  <p:pic>
                    <p:nvPicPr>
                      <p:cNvPr id="691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488" y="3756075"/>
                        <a:ext cx="2312987" cy="278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中国邮路</a:t>
            </a:r>
            <a:endParaRPr kumimoji="0" lang="en-US" altLang="zh-CN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312544" y="4664016"/>
            <a:ext cx="854014" cy="1331344"/>
            <a:chOff x="3312544" y="4664016"/>
            <a:chExt cx="854014" cy="1331344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29796" y="5555412"/>
              <a:ext cx="836762" cy="43994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312544" y="4664016"/>
              <a:ext cx="854014" cy="43994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166558" y="4664016"/>
              <a:ext cx="0" cy="89139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335546" y="5103964"/>
              <a:ext cx="0" cy="89139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810664" y="4295956"/>
            <a:ext cx="1607389" cy="1276709"/>
            <a:chOff x="4810664" y="4295956"/>
            <a:chExt cx="1607389" cy="1276709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4810664" y="4681269"/>
              <a:ext cx="0" cy="89139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4810664" y="4313367"/>
              <a:ext cx="805133" cy="40528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604295" y="4295956"/>
              <a:ext cx="813758" cy="44569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4810664" y="4718650"/>
              <a:ext cx="1607389" cy="83101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15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000"/>
                                        <p:tgtEl>
                                          <p:spTgt spid="6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9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10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424655" y="1996849"/>
            <a:ext cx="8618537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①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确定G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中度为奇的结点，构成V</a:t>
            </a:r>
            <a:r>
              <a:rPr kumimoji="1" lang="zh-CN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0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(G)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②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(G)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各结点在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中的最短路径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及其长度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π(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③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对V</a:t>
            </a:r>
            <a:r>
              <a:rPr kumimoji="1" lang="zh-CN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0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(G)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的结点进行最小权匹配，即选出| V</a:t>
            </a:r>
            <a:r>
              <a:rPr kumimoji="1" lang="zh-CN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0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(G) |/2个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π(v</a:t>
            </a:r>
            <a:r>
              <a:rPr kumimoji="1" lang="zh-CN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zh-CN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)，保证每个结点在P</a:t>
            </a:r>
            <a:r>
              <a:rPr kumimoji="1" lang="zh-CN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中只出现一次，并且这些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π(v</a:t>
            </a:r>
            <a:r>
              <a:rPr kumimoji="1" lang="zh-CN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,v</a:t>
            </a:r>
            <a:r>
              <a:rPr kumimoji="1" lang="zh-CN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j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)的总和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最小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（最佳匹配问题，在后面二分图匹配中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会讲如何实现）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④ 在最小权匹配里各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π(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所对应的路径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中的各边在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中重复一次，得到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G’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⑤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G’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是欧拉图，它的一条欧拉回路即为解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724693" y="1284287"/>
            <a:ext cx="8018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Edmonds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最小权匹配算法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1973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年</a:t>
            </a:r>
          </a:p>
        </p:txBody>
      </p:sp>
      <p:sp>
        <p:nvSpPr>
          <p:cNvPr id="6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中国邮路</a:t>
            </a:r>
            <a:endParaRPr kumimoji="0" lang="en-US" altLang="zh-CN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5463" y="6150114"/>
            <a:ext cx="86185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Edmonds, Jack, and Ellis L. Johnson. "Matching, Euler tours and the Chinese postman." </a:t>
            </a:r>
            <a:r>
              <a:rPr lang="en-US" altLang="zh-CN" sz="2000" i="1" dirty="0"/>
              <a:t>Mathematical programming </a:t>
            </a:r>
            <a:r>
              <a:rPr lang="en-US" altLang="zh-CN" sz="2000" dirty="0"/>
              <a:t>5.1 (1973): 88-124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2120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323850" y="1358900"/>
            <a:ext cx="882015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有向图可能没有中国邮路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323850" y="1987550"/>
            <a:ext cx="8469772" cy="401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marR="0" lvl="0" indent="-358775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图中含有正度或负度为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的点时，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没有中国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邮路</a:t>
            </a:r>
          </a:p>
          <a:p>
            <a:pPr marL="358775" marR="0" lvl="0" indent="-358775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图中各点正负度相同，则存在有向欧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拉回路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，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任一条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欧拉回路都是问题的解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58775" marR="0" lvl="0" indent="-358775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对于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一般的非对称有向图（即存在正负度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不相等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的结点），如何确定中国邮路？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有向图</a:t>
            </a:r>
            <a:r>
              <a:rPr lang="zh-CN" altLang="en-US" dirty="0"/>
              <a:t>的中国邮路</a:t>
            </a:r>
          </a:p>
        </p:txBody>
      </p:sp>
    </p:spTree>
    <p:extLst>
      <p:ext uri="{BB962C8B-B14F-4D97-AF65-F5344CB8AC3E}">
        <p14:creationId xmlns:p14="http://schemas.microsoft.com/office/powerpoint/2010/main" val="14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503238" y="1763713"/>
            <a:ext cx="86407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)=d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，表示需要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次重复经过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发出的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一些边，或者说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可供应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个单位量。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，表示需要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次重复经过进入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一些边，或者说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可接收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个单位量。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是中间结点。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算法设计？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所有结点的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配对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存在正负度不相等的结点时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有向图的中国邮路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7223371" y="3505674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371" y="3505674"/>
                <a:ext cx="540748" cy="531737"/>
              </a:xfrm>
              <a:prstGeom prst="ellipse">
                <a:avLst/>
              </a:prstGeom>
              <a:blipFill rotWithShape="0">
                <a:blip r:embed="rId2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8529504" y="4626179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04" y="4626179"/>
                <a:ext cx="540748" cy="53173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5954900" y="4626177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00" y="4626177"/>
                <a:ext cx="540748" cy="531737"/>
              </a:xfrm>
              <a:prstGeom prst="ellipse">
                <a:avLst/>
              </a:prstGeom>
              <a:blipFill rotWithShape="0">
                <a:blip r:embed="rId4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6467399" y="6143500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399" y="6143500"/>
                <a:ext cx="540748" cy="531737"/>
              </a:xfrm>
              <a:prstGeom prst="ellipse">
                <a:avLst/>
              </a:prstGeom>
              <a:blipFill rotWithShape="0">
                <a:blip r:embed="rId5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7940332" y="6143500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32" y="6143500"/>
                <a:ext cx="540748" cy="531737"/>
              </a:xfrm>
              <a:prstGeom prst="ellipse">
                <a:avLst/>
              </a:prstGeom>
              <a:blipFill rotWithShape="0">
                <a:blip r:embed="rId6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stCxn id="6" idx="3"/>
            <a:endCxn id="9" idx="0"/>
          </p:cNvCxnSpPr>
          <p:nvPr/>
        </p:nvCxnSpPr>
        <p:spPr>
          <a:xfrm flipH="1">
            <a:off x="6737774" y="3959539"/>
            <a:ext cx="564787" cy="218396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5"/>
            <a:endCxn id="7" idx="1"/>
          </p:cNvCxnSpPr>
          <p:nvPr/>
        </p:nvCxnSpPr>
        <p:spPr>
          <a:xfrm>
            <a:off x="7684928" y="3959539"/>
            <a:ext cx="923766" cy="74451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9" idx="7"/>
          </p:cNvCxnSpPr>
          <p:nvPr/>
        </p:nvCxnSpPr>
        <p:spPr>
          <a:xfrm flipH="1">
            <a:off x="6928957" y="5080044"/>
            <a:ext cx="1679737" cy="114132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6"/>
          </p:cNvCxnSpPr>
          <p:nvPr/>
        </p:nvCxnSpPr>
        <p:spPr>
          <a:xfrm flipH="1" flipV="1">
            <a:off x="6495648" y="4892047"/>
            <a:ext cx="2033856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4"/>
            <a:endCxn id="9" idx="1"/>
          </p:cNvCxnSpPr>
          <p:nvPr/>
        </p:nvCxnSpPr>
        <p:spPr>
          <a:xfrm>
            <a:off x="6225274" y="5157914"/>
            <a:ext cx="321315" cy="1063457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6"/>
            <a:endCxn id="10" idx="2"/>
          </p:cNvCxnSpPr>
          <p:nvPr/>
        </p:nvCxnSpPr>
        <p:spPr>
          <a:xfrm>
            <a:off x="7008147" y="6409369"/>
            <a:ext cx="93218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70811" y="4037411"/>
            <a:ext cx="729067" cy="38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1771" y="5555820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1940" y="4603212"/>
            <a:ext cx="729067" cy="38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5739" y="4097312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21398" y="5510852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16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1745" y="6363979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11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" name="直接箭头连接符 22"/>
          <p:cNvCxnSpPr>
            <a:stCxn id="10" idx="0"/>
            <a:endCxn id="6" idx="4"/>
          </p:cNvCxnSpPr>
          <p:nvPr/>
        </p:nvCxnSpPr>
        <p:spPr>
          <a:xfrm flipH="1" flipV="1">
            <a:off x="7493745" y="4037411"/>
            <a:ext cx="716962" cy="210608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92613" y="5706986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7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80374" y="6296979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)=2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9817" y="3561061"/>
            <a:ext cx="1125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)=-1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96407" y="5258605"/>
            <a:ext cx="1125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)=-1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98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9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9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7" grpId="0"/>
      <p:bldP spid="27" grpId="1"/>
      <p:bldP spid="28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例：找出下图中的中国邮路</a:t>
            </a:r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5472113" y="3563938"/>
            <a:ext cx="301466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6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6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6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 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6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6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0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有向图的中国邮路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1571" y="2148658"/>
            <a:ext cx="3805743" cy="3871967"/>
            <a:chOff x="831571" y="2148658"/>
            <a:chExt cx="3805743" cy="3871967"/>
          </a:xfrm>
        </p:grpSpPr>
        <p:grpSp>
          <p:nvGrpSpPr>
            <p:cNvPr id="2" name="组合 1"/>
            <p:cNvGrpSpPr/>
            <p:nvPr/>
          </p:nvGrpSpPr>
          <p:grpSpPr>
            <a:xfrm>
              <a:off x="831571" y="2148658"/>
              <a:ext cx="3805743" cy="3871967"/>
              <a:chOff x="2011439" y="2781701"/>
              <a:chExt cx="2656127" cy="27023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椭圆 6"/>
                  <p:cNvSpPr/>
                  <p:nvPr/>
                </p:nvSpPr>
                <p:spPr>
                  <a:xfrm>
                    <a:off x="3092928" y="2781701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椭圆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2928" y="2781701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椭圆 7"/>
                  <p:cNvSpPr/>
                  <p:nvPr/>
                </p:nvSpPr>
                <p:spPr>
                  <a:xfrm>
                    <a:off x="4206528" y="3737035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椭圆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6528" y="3737035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椭圆 8"/>
                  <p:cNvSpPr/>
                  <p:nvPr/>
                </p:nvSpPr>
                <p:spPr>
                  <a:xfrm>
                    <a:off x="2011439" y="3737034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椭圆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1439" y="3737034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椭圆 9"/>
                  <p:cNvSpPr/>
                  <p:nvPr/>
                </p:nvSpPr>
                <p:spPr>
                  <a:xfrm>
                    <a:off x="2448392" y="5030692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" name="椭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8392" y="5030692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椭圆 10"/>
                  <p:cNvSpPr/>
                  <p:nvPr/>
                </p:nvSpPr>
                <p:spPr>
                  <a:xfrm>
                    <a:off x="3704204" y="5030692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椭圆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4204" y="5030692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接箭头连接符 11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2678912" y="3168663"/>
                <a:ext cx="481533" cy="186202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7" idx="5"/>
                <a:endCxn id="8" idx="1"/>
              </p:cNvCxnSpPr>
              <p:nvPr/>
            </p:nvCxnSpPr>
            <p:spPr>
              <a:xfrm>
                <a:off x="3486449" y="3168663"/>
                <a:ext cx="787596" cy="634764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8" idx="3"/>
                <a:endCxn id="10" idx="7"/>
              </p:cNvCxnSpPr>
              <p:nvPr/>
            </p:nvCxnSpPr>
            <p:spPr>
              <a:xfrm flipH="1">
                <a:off x="2841913" y="4123997"/>
                <a:ext cx="1432132" cy="97308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2472477" y="3963712"/>
                <a:ext cx="1734051" cy="1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4"/>
                <a:endCxn id="10" idx="1"/>
              </p:cNvCxnSpPr>
              <p:nvPr/>
            </p:nvCxnSpPr>
            <p:spPr>
              <a:xfrm>
                <a:off x="2241958" y="4190389"/>
                <a:ext cx="273951" cy="906696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6"/>
                <a:endCxn id="11" idx="2"/>
              </p:cNvCxnSpPr>
              <p:nvPr/>
            </p:nvCxnSpPr>
            <p:spPr>
              <a:xfrm>
                <a:off x="2909430" y="5257370"/>
                <a:ext cx="794773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815450" y="3235056"/>
                <a:ext cx="621597" cy="330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10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97747" y="4610540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25812" y="3768935"/>
                <a:ext cx="621597" cy="330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05066" y="3286127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40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68135" y="4491301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16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93853" y="5218671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11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cxnSp>
          <p:nvCxnSpPr>
            <p:cNvPr id="24" name="直接箭头连接符 23"/>
            <p:cNvCxnSpPr>
              <a:stCxn id="11" idx="0"/>
              <a:endCxn id="7" idx="4"/>
            </p:cNvCxnSpPr>
            <p:nvPr/>
          </p:nvCxnSpPr>
          <p:spPr>
            <a:xfrm flipH="1" flipV="1">
              <a:off x="2711438" y="2798233"/>
              <a:ext cx="875847" cy="2572817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325803" y="4769048"/>
              <a:ext cx="89063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 7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4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701675" y="1538288"/>
            <a:ext cx="4860925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得到两条总和最小的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道路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=(v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P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=(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重复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重复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重复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次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有向图的中国邮路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  <p:sp>
        <p:nvSpPr>
          <p:cNvPr id="4" name="弧形 3"/>
          <p:cNvSpPr/>
          <p:nvPr/>
        </p:nvSpPr>
        <p:spPr>
          <a:xfrm>
            <a:off x="4152553" y="1530141"/>
            <a:ext cx="4267723" cy="3629932"/>
          </a:xfrm>
          <a:prstGeom prst="arc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6694487" y="2224602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87" y="2224602"/>
                <a:ext cx="540748" cy="531737"/>
              </a:xfrm>
              <a:prstGeom prst="ellipse">
                <a:avLst/>
              </a:prstGeom>
              <a:blipFill rotWithShape="0">
                <a:blip r:embed="rId2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/>
              <p:cNvSpPr/>
              <p:nvPr/>
            </p:nvSpPr>
            <p:spPr>
              <a:xfrm>
                <a:off x="8000620" y="3345107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620" y="3345107"/>
                <a:ext cx="540748" cy="53173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5426016" y="3345105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16" y="3345105"/>
                <a:ext cx="540748" cy="531737"/>
              </a:xfrm>
              <a:prstGeom prst="ellipse">
                <a:avLst/>
              </a:prstGeom>
              <a:blipFill rotWithShape="0">
                <a:blip r:embed="rId4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5938515" y="4862428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15" y="4862428"/>
                <a:ext cx="540748" cy="531737"/>
              </a:xfrm>
              <a:prstGeom prst="ellipse">
                <a:avLst/>
              </a:prstGeom>
              <a:blipFill rotWithShape="0">
                <a:blip r:embed="rId5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7411448" y="4862428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448" y="4862428"/>
                <a:ext cx="540748" cy="531737"/>
              </a:xfrm>
              <a:prstGeom prst="ellipse">
                <a:avLst/>
              </a:prstGeom>
              <a:blipFill rotWithShape="0">
                <a:blip r:embed="rId6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>
            <a:stCxn id="10" idx="3"/>
            <a:endCxn id="13" idx="0"/>
          </p:cNvCxnSpPr>
          <p:nvPr/>
        </p:nvCxnSpPr>
        <p:spPr>
          <a:xfrm flipH="1">
            <a:off x="6208890" y="2678467"/>
            <a:ext cx="564787" cy="218396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5"/>
            <a:endCxn id="11" idx="1"/>
          </p:cNvCxnSpPr>
          <p:nvPr/>
        </p:nvCxnSpPr>
        <p:spPr>
          <a:xfrm>
            <a:off x="7156044" y="2678467"/>
            <a:ext cx="923766" cy="74451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13" idx="7"/>
          </p:cNvCxnSpPr>
          <p:nvPr/>
        </p:nvCxnSpPr>
        <p:spPr>
          <a:xfrm flipH="1">
            <a:off x="6400073" y="3798972"/>
            <a:ext cx="1679737" cy="114132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2" idx="6"/>
          </p:cNvCxnSpPr>
          <p:nvPr/>
        </p:nvCxnSpPr>
        <p:spPr>
          <a:xfrm flipH="1" flipV="1">
            <a:off x="5966764" y="3610975"/>
            <a:ext cx="2033856" cy="1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4"/>
            <a:endCxn id="13" idx="1"/>
          </p:cNvCxnSpPr>
          <p:nvPr/>
        </p:nvCxnSpPr>
        <p:spPr>
          <a:xfrm>
            <a:off x="5696390" y="3876842"/>
            <a:ext cx="321315" cy="1063457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6"/>
            <a:endCxn id="14" idx="2"/>
          </p:cNvCxnSpPr>
          <p:nvPr/>
        </p:nvCxnSpPr>
        <p:spPr>
          <a:xfrm>
            <a:off x="6479263" y="5128297"/>
            <a:ext cx="932183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41927" y="2756339"/>
            <a:ext cx="729067" cy="38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82887" y="4274748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3056" y="3322140"/>
            <a:ext cx="729067" cy="38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56855" y="2816240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2514" y="4229780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16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12861" y="5082907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11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8" name="直接箭头连接符 7"/>
          <p:cNvCxnSpPr>
            <a:stCxn id="14" idx="0"/>
            <a:endCxn id="10" idx="4"/>
          </p:cNvCxnSpPr>
          <p:nvPr/>
        </p:nvCxnSpPr>
        <p:spPr>
          <a:xfrm flipH="1" flipV="1">
            <a:off x="6964861" y="2756339"/>
            <a:ext cx="716962" cy="2106089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63729" y="4425914"/>
            <a:ext cx="729067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7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/>
              <p:cNvSpPr/>
              <p:nvPr/>
            </p:nvSpPr>
            <p:spPr>
              <a:xfrm>
                <a:off x="5680833" y="1356069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833" y="1356069"/>
                <a:ext cx="540748" cy="531737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/>
              <p:cNvSpPr/>
              <p:nvPr/>
            </p:nvSpPr>
            <p:spPr>
              <a:xfrm>
                <a:off x="6923999" y="6071592"/>
                <a:ext cx="540748" cy="531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999" y="6071592"/>
                <a:ext cx="540748" cy="531737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444958" y="1922614"/>
            <a:ext cx="101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超收点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00211" y="6261536"/>
            <a:ext cx="101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超发点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1" name="直接箭头连接符 30"/>
          <p:cNvCxnSpPr>
            <a:stCxn id="10" idx="1"/>
            <a:endCxn id="27" idx="5"/>
          </p:cNvCxnSpPr>
          <p:nvPr/>
        </p:nvCxnSpPr>
        <p:spPr>
          <a:xfrm flipH="1" flipV="1">
            <a:off x="6142390" y="1809935"/>
            <a:ext cx="631288" cy="49253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28048" y="1954989"/>
            <a:ext cx="72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96644" y="1625269"/>
            <a:ext cx="72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" name="弧形 35"/>
          <p:cNvSpPr/>
          <p:nvPr/>
        </p:nvSpPr>
        <p:spPr>
          <a:xfrm>
            <a:off x="5687763" y="5281402"/>
            <a:ext cx="1470135" cy="1485681"/>
          </a:xfrm>
          <a:prstGeom prst="arc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弧形 36"/>
          <p:cNvSpPr/>
          <p:nvPr/>
        </p:nvSpPr>
        <p:spPr>
          <a:xfrm rot="10800000">
            <a:off x="6236674" y="4677202"/>
            <a:ext cx="1483179" cy="1485681"/>
          </a:xfrm>
          <a:prstGeom prst="arc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36673" y="5793552"/>
            <a:ext cx="72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1510" y="5530160"/>
            <a:ext cx="72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479262" y="5066985"/>
            <a:ext cx="93218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7058219" y="2748420"/>
            <a:ext cx="716962" cy="210608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2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1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60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4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7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29" grpId="0"/>
      <p:bldP spid="30" grpId="0"/>
      <p:bldP spid="33" grpId="0"/>
      <p:bldP spid="35" grpId="0"/>
      <p:bldP spid="36" grpId="0" animBg="1"/>
      <p:bldP spid="37" grpId="0" animBg="1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例：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437063" y="4103688"/>
            <a:ext cx="40751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添加重复边，所构成的图即为欧拉图，其中的一条欧拉回路就是问题的解。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有向图的中国邮路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9507" y="2261730"/>
            <a:ext cx="3541993" cy="3603627"/>
            <a:chOff x="831571" y="2148658"/>
            <a:chExt cx="3805743" cy="3871967"/>
          </a:xfrm>
        </p:grpSpPr>
        <p:grpSp>
          <p:nvGrpSpPr>
            <p:cNvPr id="8" name="组合 7"/>
            <p:cNvGrpSpPr/>
            <p:nvPr/>
          </p:nvGrpSpPr>
          <p:grpSpPr>
            <a:xfrm>
              <a:off x="831571" y="2148658"/>
              <a:ext cx="3805743" cy="3871967"/>
              <a:chOff x="2011439" y="2781701"/>
              <a:chExt cx="2656127" cy="27023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椭圆 10"/>
                  <p:cNvSpPr/>
                  <p:nvPr/>
                </p:nvSpPr>
                <p:spPr>
                  <a:xfrm>
                    <a:off x="3092928" y="2781701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椭圆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2928" y="2781701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椭圆 11"/>
                  <p:cNvSpPr/>
                  <p:nvPr/>
                </p:nvSpPr>
                <p:spPr>
                  <a:xfrm>
                    <a:off x="4206528" y="3737035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椭圆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6528" y="3737035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椭圆 12"/>
                  <p:cNvSpPr/>
                  <p:nvPr/>
                </p:nvSpPr>
                <p:spPr>
                  <a:xfrm>
                    <a:off x="2011439" y="3737034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" name="椭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1439" y="3737034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椭圆 13"/>
                  <p:cNvSpPr/>
                  <p:nvPr/>
                </p:nvSpPr>
                <p:spPr>
                  <a:xfrm>
                    <a:off x="2448392" y="5030692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" name="椭圆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8392" y="5030692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椭圆 14"/>
                  <p:cNvSpPr/>
                  <p:nvPr/>
                </p:nvSpPr>
                <p:spPr>
                  <a:xfrm>
                    <a:off x="3704204" y="5030692"/>
                    <a:ext cx="461038" cy="45335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" name="椭圆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4204" y="5030692"/>
                    <a:ext cx="461038" cy="453355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直接箭头连接符 1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2678912" y="3168663"/>
                <a:ext cx="481533" cy="186202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1" idx="5"/>
                <a:endCxn id="12" idx="1"/>
              </p:cNvCxnSpPr>
              <p:nvPr/>
            </p:nvCxnSpPr>
            <p:spPr>
              <a:xfrm>
                <a:off x="3486449" y="3168663"/>
                <a:ext cx="787596" cy="634764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2" idx="3"/>
                <a:endCxn id="14" idx="7"/>
              </p:cNvCxnSpPr>
              <p:nvPr/>
            </p:nvCxnSpPr>
            <p:spPr>
              <a:xfrm flipH="1">
                <a:off x="2841913" y="4123997"/>
                <a:ext cx="1432132" cy="97308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2" idx="2"/>
                <a:endCxn id="13" idx="6"/>
              </p:cNvCxnSpPr>
              <p:nvPr/>
            </p:nvCxnSpPr>
            <p:spPr>
              <a:xfrm flipH="1" flipV="1">
                <a:off x="2472477" y="3963712"/>
                <a:ext cx="1734051" cy="1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4"/>
                <a:endCxn id="14" idx="1"/>
              </p:cNvCxnSpPr>
              <p:nvPr/>
            </p:nvCxnSpPr>
            <p:spPr>
              <a:xfrm>
                <a:off x="2241958" y="4190389"/>
                <a:ext cx="273951" cy="906696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4" idx="6"/>
                <a:endCxn id="15" idx="2"/>
              </p:cNvCxnSpPr>
              <p:nvPr/>
            </p:nvCxnSpPr>
            <p:spPr>
              <a:xfrm>
                <a:off x="2909430" y="5257370"/>
                <a:ext cx="794773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815450" y="3235056"/>
                <a:ext cx="621597" cy="330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10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097747" y="4610540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5812" y="3768935"/>
                <a:ext cx="621597" cy="330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805066" y="3286127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40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68135" y="4491301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16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193853" y="5218671"/>
                <a:ext cx="621597" cy="25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11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cxnSp>
          <p:nvCxnSpPr>
            <p:cNvPr id="9" name="直接箭头连接符 8"/>
            <p:cNvCxnSpPr>
              <a:stCxn id="15" idx="0"/>
              <a:endCxn id="11" idx="4"/>
            </p:cNvCxnSpPr>
            <p:nvPr/>
          </p:nvCxnSpPr>
          <p:spPr>
            <a:xfrm flipH="1" flipV="1">
              <a:off x="2711438" y="2798233"/>
              <a:ext cx="875847" cy="2572817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25803" y="4769048"/>
              <a:ext cx="89063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 7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弧形 27"/>
          <p:cNvSpPr/>
          <p:nvPr/>
        </p:nvSpPr>
        <p:spPr>
          <a:xfrm rot="10800000">
            <a:off x="2222507" y="2138538"/>
            <a:ext cx="1887853" cy="1485681"/>
          </a:xfrm>
          <a:prstGeom prst="arc">
            <a:avLst/>
          </a:prstGeom>
          <a:ln w="28575">
            <a:solidFill>
              <a:srgbClr val="00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376039" y="5801819"/>
            <a:ext cx="1225118" cy="204187"/>
          </a:xfrm>
          <a:custGeom>
            <a:avLst/>
            <a:gdLst>
              <a:gd name="connsiteX0" fmla="*/ 0 w 1225118"/>
              <a:gd name="connsiteY0" fmla="*/ 0 h 204187"/>
              <a:gd name="connsiteX1" fmla="*/ 639192 w 1225118"/>
              <a:gd name="connsiteY1" fmla="*/ 204187 h 204187"/>
              <a:gd name="connsiteX2" fmla="*/ 1225118 w 1225118"/>
              <a:gd name="connsiteY2" fmla="*/ 0 h 20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118" h="204187">
                <a:moveTo>
                  <a:pt x="0" y="0"/>
                </a:moveTo>
                <a:cubicBezTo>
                  <a:pt x="217503" y="102093"/>
                  <a:pt x="435006" y="204187"/>
                  <a:pt x="639192" y="204187"/>
                </a:cubicBezTo>
                <a:cubicBezTo>
                  <a:pt x="843378" y="204187"/>
                  <a:pt x="1034248" y="102093"/>
                  <a:pt x="1225118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1303406" y="5903913"/>
            <a:ext cx="1381782" cy="730666"/>
          </a:xfrm>
          <a:custGeom>
            <a:avLst/>
            <a:gdLst>
              <a:gd name="connsiteX0" fmla="*/ 0 w 1225118"/>
              <a:gd name="connsiteY0" fmla="*/ 0 h 204187"/>
              <a:gd name="connsiteX1" fmla="*/ 639192 w 1225118"/>
              <a:gd name="connsiteY1" fmla="*/ 204187 h 204187"/>
              <a:gd name="connsiteX2" fmla="*/ 1225118 w 1225118"/>
              <a:gd name="connsiteY2" fmla="*/ 0 h 20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118" h="204187">
                <a:moveTo>
                  <a:pt x="0" y="0"/>
                </a:moveTo>
                <a:cubicBezTo>
                  <a:pt x="217503" y="102093"/>
                  <a:pt x="435006" y="204187"/>
                  <a:pt x="639192" y="204187"/>
                </a:cubicBezTo>
                <a:cubicBezTo>
                  <a:pt x="843378" y="204187"/>
                  <a:pt x="1034248" y="102093"/>
                  <a:pt x="1225118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任意多边形 32"/>
          <p:cNvSpPr/>
          <p:nvPr/>
        </p:nvSpPr>
        <p:spPr>
          <a:xfrm rot="15157961">
            <a:off x="1916740" y="3207486"/>
            <a:ext cx="2901526" cy="1319585"/>
          </a:xfrm>
          <a:custGeom>
            <a:avLst/>
            <a:gdLst>
              <a:gd name="connsiteX0" fmla="*/ 0 w 1225118"/>
              <a:gd name="connsiteY0" fmla="*/ 0 h 204187"/>
              <a:gd name="connsiteX1" fmla="*/ 639192 w 1225118"/>
              <a:gd name="connsiteY1" fmla="*/ 204187 h 204187"/>
              <a:gd name="connsiteX2" fmla="*/ 1225118 w 1225118"/>
              <a:gd name="connsiteY2" fmla="*/ 0 h 20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118" h="204187">
                <a:moveTo>
                  <a:pt x="0" y="0"/>
                </a:moveTo>
                <a:cubicBezTo>
                  <a:pt x="217503" y="102093"/>
                  <a:pt x="435006" y="204187"/>
                  <a:pt x="639192" y="204187"/>
                </a:cubicBezTo>
                <a:cubicBezTo>
                  <a:pt x="843378" y="204187"/>
                  <a:pt x="1034248" y="102093"/>
                  <a:pt x="1225118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任意多边形 33"/>
          <p:cNvSpPr/>
          <p:nvPr/>
        </p:nvSpPr>
        <p:spPr>
          <a:xfrm rot="15249620">
            <a:off x="1982784" y="3000239"/>
            <a:ext cx="3155064" cy="1632136"/>
          </a:xfrm>
          <a:custGeom>
            <a:avLst/>
            <a:gdLst>
              <a:gd name="connsiteX0" fmla="*/ 0 w 1225118"/>
              <a:gd name="connsiteY0" fmla="*/ 0 h 204187"/>
              <a:gd name="connsiteX1" fmla="*/ 639192 w 1225118"/>
              <a:gd name="connsiteY1" fmla="*/ 204187 h 204187"/>
              <a:gd name="connsiteX2" fmla="*/ 1225118 w 1225118"/>
              <a:gd name="connsiteY2" fmla="*/ 0 h 20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118" h="204187">
                <a:moveTo>
                  <a:pt x="0" y="0"/>
                </a:moveTo>
                <a:cubicBezTo>
                  <a:pt x="217503" y="102093"/>
                  <a:pt x="435006" y="204187"/>
                  <a:pt x="639192" y="204187"/>
                </a:cubicBezTo>
                <a:cubicBezTo>
                  <a:pt x="843378" y="204187"/>
                  <a:pt x="1034248" y="102093"/>
                  <a:pt x="1225118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5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构造有向图的中国邮路算法</a:t>
            </a:r>
          </a:p>
        </p:txBody>
      </p:sp>
      <p:sp>
        <p:nvSpPr>
          <p:cNvPr id="696323" name="Rectangle 3"/>
          <p:cNvSpPr>
            <a:spLocks noChangeArrowheads="1"/>
          </p:cNvSpPr>
          <p:nvPr/>
        </p:nvSpPr>
        <p:spPr bwMode="auto">
          <a:xfrm>
            <a:off x="0" y="1719263"/>
            <a:ext cx="8915400" cy="42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①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计算各点的正负度，求出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)=d</a:t>
            </a:r>
            <a:r>
              <a:rPr kumimoji="1" lang="en-US" altLang="zh-CN" sz="26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 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26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(v</a:t>
            </a:r>
            <a:r>
              <a:rPr kumimoji="1" lang="en-US" altLang="en-US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②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添加一个超发点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，对满足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)&gt;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的结点，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加入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条有向边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，权为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③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添加一个超收点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，对满足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)&lt;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的结点，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加入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d’(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条有向边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,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，权为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。得到图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④ 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中求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d(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条过以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为两端点的形如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),(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每边一次且仅一次的总和最小的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道路。记下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中各边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在这些道路里的重复次数。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⑤ 计入各边的重复次数，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中存在有向欧拉回路，其中一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条即为解。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有向图的中国邮路</a:t>
            </a:r>
            <a:endParaRPr kumimoji="0" lang="zh-CN" altLang="en-US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3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章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67644" y="1341438"/>
            <a:ext cx="7632700" cy="457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zh-CN" altLang="zh-CN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道路与回路的定义和相关概念</a:t>
            </a:r>
          </a:p>
          <a:p>
            <a:pPr eaLnBrk="1" hangingPunct="1"/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zh-CN" altLang="zh-CN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道路与回路的判定方法</a:t>
            </a:r>
          </a:p>
          <a:p>
            <a:pPr eaLnBrk="1" hangingPunct="1"/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zh-CN" altLang="zh-CN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欧拉道路与回路</a:t>
            </a:r>
          </a:p>
          <a:p>
            <a:pPr eaLnBrk="1" hangingPunct="1"/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zh-CN" altLang="zh-CN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哈密顿道路与回路</a:t>
            </a:r>
          </a:p>
          <a:p>
            <a:pPr eaLnBrk="1" hangingPunct="1"/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zh-CN" altLang="zh-CN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旅行商问题与分支定界法</a:t>
            </a:r>
          </a:p>
          <a:p>
            <a:pPr eaLnBrk="1" hangingPunct="1"/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最短路径</a:t>
            </a:r>
          </a:p>
          <a:p>
            <a:pPr eaLnBrk="1" hangingPunct="1"/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关键路径</a:t>
            </a:r>
          </a:p>
          <a:p>
            <a:pPr eaLnBrk="1" hangingPunct="1"/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中国邮路</a:t>
            </a:r>
            <a:endParaRPr lang="zh-CN" altLang="en-US" sz="28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道路与回路</a:t>
            </a:r>
            <a:endParaRPr lang="zh-CN" altLang="en-US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4102" y="1341438"/>
            <a:ext cx="7632700" cy="45720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道路与回路的定义和相关概念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道路与回路的判定方法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欧拉道路与回路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哈密顿道路与回路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旅行商问题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最短路径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B2B2B2"/>
                </a:solidFill>
                <a:latin typeface="Times New Roman" pitchFamily="18" charset="0"/>
              </a:rPr>
              <a:t>关键路径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rgbClr val="FF3399"/>
                </a:solidFill>
                <a:latin typeface="Times New Roman" pitchFamily="18" charset="0"/>
              </a:rPr>
              <a:t>中国邮路</a:t>
            </a:r>
            <a:endParaRPr lang="zh-CN" altLang="en-US" sz="2800" dirty="0" smtClean="0">
              <a:solidFill>
                <a:srgbClr val="FF33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657225" y="1256665"/>
            <a:ext cx="84867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道路与回路的定义和判定方法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邻接矩阵判定法，Warshall算法、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深度、广度优先搜索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欧拉、哈密顿道路与回路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判定、构造方法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旅行商问题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分支定界法、便宜算法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最短路径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Dijkstra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正权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BFS 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权为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Ford(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无负回路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Floyd算法 （任意两点）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关键路径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PERT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图，最早、最晚启动时间和最大允许延误时间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中国邮路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无向图、有向图的中国邮路构造方法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1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3.1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树的有关定义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3.2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基本关联矩阵及其性质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3.3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支撑树的计数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3.4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回路矩阵与割集矩阵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3.5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最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短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3.6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树的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生成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3.7 Huffman</a:t>
            </a:r>
            <a:r>
              <a:rPr lang="zh-CN" altLang="en-US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endParaRPr lang="zh-CN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Times New Roman" pitchFamily="18" charset="0"/>
              </a:rPr>
              <a:t>3.1 </a:t>
            </a:r>
            <a:r>
              <a:rPr lang="zh-CN" altLang="zh-CN" sz="3600" dirty="0" smtClean="0">
                <a:solidFill>
                  <a:srgbClr val="C00000"/>
                </a:solidFill>
                <a:latin typeface="Times New Roman" pitchFamily="18" charset="0"/>
              </a:rPr>
              <a:t>树的有关定义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3.2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基本关联矩阵及其性质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3.3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支撑树的计数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3.4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回路矩阵与割集矩阵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3.5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最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短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3.6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树的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生成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3.7 Huffman</a:t>
            </a:r>
            <a:r>
              <a:rPr lang="zh-CN" altLang="en-US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endParaRPr lang="zh-CN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609600" y="1268413"/>
            <a:ext cx="809897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树是一种特殊的图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它是图论中重要的概念之一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它有着广泛的应用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. 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3032" y="2214563"/>
            <a:ext cx="8244115" cy="244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5E2CAE"/>
                </a:solidFill>
                <a:latin typeface="Tahoma" pitchFamily="34" charset="0"/>
                <a:sym typeface="MT Extra" pitchFamily="18" charset="2"/>
              </a:rPr>
              <a:t>例：饱和碳氢化合物与树  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英国数学家</a:t>
            </a: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Arthur </a:t>
            </a:r>
            <a:r>
              <a:rPr lang="en-US" altLang="zh-CN" dirty="0" err="1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Cayley</a:t>
            </a: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 (1821-1895)      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最早提出树的概念（</a:t>
            </a: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1857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年）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        在研究</a:t>
            </a: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H</a:t>
            </a:r>
            <a:r>
              <a:rPr lang="en-US" altLang="zh-CN" baseline="-250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2n+2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的化合物的同分异构体的过程中提出的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        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1904485" y="514963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C</a:t>
            </a:r>
          </a:p>
        </p:txBody>
      </p:sp>
      <p:sp>
        <p:nvSpPr>
          <p:cNvPr id="64" name="Line 5"/>
          <p:cNvSpPr>
            <a:spLocks noChangeShapeType="1"/>
          </p:cNvSpPr>
          <p:nvPr/>
        </p:nvSpPr>
        <p:spPr bwMode="auto">
          <a:xfrm>
            <a:off x="2174360" y="5329023"/>
            <a:ext cx="360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2488685" y="514963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C</a:t>
            </a: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2758560" y="5329023"/>
            <a:ext cx="360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3749160" y="514963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C</a:t>
            </a:r>
          </a:p>
        </p:txBody>
      </p:sp>
      <p:sp>
        <p:nvSpPr>
          <p:cNvPr id="68" name="Line 9"/>
          <p:cNvSpPr>
            <a:spLocks noChangeShapeType="1"/>
          </p:cNvSpPr>
          <p:nvPr/>
        </p:nvSpPr>
        <p:spPr bwMode="auto">
          <a:xfrm>
            <a:off x="4065073" y="5329023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69" name="Text Box 10"/>
          <p:cNvSpPr txBox="1">
            <a:spLocks noChangeArrowheads="1"/>
          </p:cNvSpPr>
          <p:nvPr/>
        </p:nvSpPr>
        <p:spPr bwMode="auto">
          <a:xfrm>
            <a:off x="3074473" y="5149636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C</a:t>
            </a: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3314185" y="5329023"/>
            <a:ext cx="48101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1318698" y="514963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72" name="Line 13"/>
          <p:cNvSpPr>
            <a:spLocks noChangeShapeType="1"/>
          </p:cNvSpPr>
          <p:nvPr/>
        </p:nvSpPr>
        <p:spPr bwMode="auto">
          <a:xfrm>
            <a:off x="1588573" y="5329023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73" name="Text Box 14"/>
          <p:cNvSpPr txBox="1">
            <a:spLocks noChangeArrowheads="1"/>
          </p:cNvSpPr>
          <p:nvPr/>
        </p:nvSpPr>
        <p:spPr bwMode="auto">
          <a:xfrm>
            <a:off x="4379398" y="5149636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 flipV="1">
            <a:off x="2083873" y="483372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2534723" y="568938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76" name="Text Box 17"/>
          <p:cNvSpPr txBox="1">
            <a:spLocks noChangeArrowheads="1"/>
          </p:cNvSpPr>
          <p:nvPr/>
        </p:nvSpPr>
        <p:spPr bwMode="auto">
          <a:xfrm>
            <a:off x="1904485" y="4519398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1904485" y="5689386"/>
            <a:ext cx="314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78" name="Text Box 19"/>
          <p:cNvSpPr txBox="1">
            <a:spLocks noChangeArrowheads="1"/>
          </p:cNvSpPr>
          <p:nvPr/>
        </p:nvSpPr>
        <p:spPr bwMode="auto">
          <a:xfrm>
            <a:off x="3793610" y="568938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79" name="Text Box 20"/>
          <p:cNvSpPr txBox="1">
            <a:spLocks noChangeArrowheads="1"/>
          </p:cNvSpPr>
          <p:nvPr/>
        </p:nvSpPr>
        <p:spPr bwMode="auto">
          <a:xfrm>
            <a:off x="3074473" y="568938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2083873" y="537347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81" name="Line 22"/>
          <p:cNvSpPr>
            <a:spLocks noChangeShapeType="1"/>
          </p:cNvSpPr>
          <p:nvPr/>
        </p:nvSpPr>
        <p:spPr bwMode="auto">
          <a:xfrm flipV="1">
            <a:off x="2669660" y="537347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 flipV="1">
            <a:off x="3253860" y="541951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 flipV="1">
            <a:off x="3928548" y="541951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 flipV="1">
            <a:off x="2668073" y="487817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2488685" y="4563848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86" name="Line 27"/>
          <p:cNvSpPr>
            <a:spLocks noChangeShapeType="1"/>
          </p:cNvSpPr>
          <p:nvPr/>
        </p:nvSpPr>
        <p:spPr bwMode="auto">
          <a:xfrm flipV="1">
            <a:off x="3253860" y="483372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3074473" y="4563848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 flipV="1">
            <a:off x="3884098" y="483372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89" name="Text Box 30"/>
          <p:cNvSpPr txBox="1">
            <a:spLocks noChangeArrowheads="1"/>
          </p:cNvSpPr>
          <p:nvPr/>
        </p:nvSpPr>
        <p:spPr bwMode="auto">
          <a:xfrm>
            <a:off x="3704710" y="4519398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5774810" y="528457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C</a:t>
            </a:r>
          </a:p>
        </p:txBody>
      </p:sp>
      <p:sp>
        <p:nvSpPr>
          <p:cNvPr id="91" name="Line 32"/>
          <p:cNvSpPr>
            <a:spLocks noChangeShapeType="1"/>
          </p:cNvSpPr>
          <p:nvPr/>
        </p:nvSpPr>
        <p:spPr bwMode="auto">
          <a:xfrm>
            <a:off x="6044685" y="5463961"/>
            <a:ext cx="360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92" name="Text Box 33"/>
          <p:cNvSpPr txBox="1">
            <a:spLocks noChangeArrowheads="1"/>
          </p:cNvSpPr>
          <p:nvPr/>
        </p:nvSpPr>
        <p:spPr bwMode="auto">
          <a:xfrm>
            <a:off x="6359010" y="528457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C</a:t>
            </a:r>
          </a:p>
        </p:txBody>
      </p:sp>
      <p:sp>
        <p:nvSpPr>
          <p:cNvPr id="93" name="Line 34"/>
          <p:cNvSpPr>
            <a:spLocks noChangeShapeType="1"/>
          </p:cNvSpPr>
          <p:nvPr/>
        </p:nvSpPr>
        <p:spPr bwMode="auto">
          <a:xfrm>
            <a:off x="6628885" y="5463961"/>
            <a:ext cx="360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6359010" y="433842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C</a:t>
            </a:r>
          </a:p>
        </p:txBody>
      </p:sp>
      <p:sp>
        <p:nvSpPr>
          <p:cNvPr id="95" name="Line 36"/>
          <p:cNvSpPr>
            <a:spLocks noChangeShapeType="1"/>
          </p:cNvSpPr>
          <p:nvPr/>
        </p:nvSpPr>
        <p:spPr bwMode="auto">
          <a:xfrm>
            <a:off x="6674923" y="4519398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96" name="Text Box 37"/>
          <p:cNvSpPr txBox="1">
            <a:spLocks noChangeArrowheads="1"/>
          </p:cNvSpPr>
          <p:nvPr/>
        </p:nvSpPr>
        <p:spPr bwMode="auto">
          <a:xfrm>
            <a:off x="6944798" y="5284573"/>
            <a:ext cx="3603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C</a:t>
            </a:r>
          </a:p>
        </p:txBody>
      </p:sp>
      <p:sp>
        <p:nvSpPr>
          <p:cNvPr id="97" name="Line 38"/>
          <p:cNvSpPr>
            <a:spLocks noChangeShapeType="1"/>
          </p:cNvSpPr>
          <p:nvPr/>
        </p:nvSpPr>
        <p:spPr bwMode="auto">
          <a:xfrm>
            <a:off x="7184510" y="5463961"/>
            <a:ext cx="481013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5189023" y="528457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99" name="Line 40"/>
          <p:cNvSpPr>
            <a:spLocks noChangeShapeType="1"/>
          </p:cNvSpPr>
          <p:nvPr/>
        </p:nvSpPr>
        <p:spPr bwMode="auto">
          <a:xfrm>
            <a:off x="5458898" y="5463961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100" name="Text Box 41"/>
          <p:cNvSpPr txBox="1">
            <a:spLocks noChangeArrowheads="1"/>
          </p:cNvSpPr>
          <p:nvPr/>
        </p:nvSpPr>
        <p:spPr bwMode="auto">
          <a:xfrm>
            <a:off x="7619485" y="5329023"/>
            <a:ext cx="360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 flipV="1">
            <a:off x="5954198" y="496866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102" name="Text Box 43"/>
          <p:cNvSpPr txBox="1">
            <a:spLocks noChangeArrowheads="1"/>
          </p:cNvSpPr>
          <p:nvPr/>
        </p:nvSpPr>
        <p:spPr bwMode="auto">
          <a:xfrm>
            <a:off x="6405048" y="582432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5774810" y="465433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104" name="Text Box 45"/>
          <p:cNvSpPr txBox="1">
            <a:spLocks noChangeArrowheads="1"/>
          </p:cNvSpPr>
          <p:nvPr/>
        </p:nvSpPr>
        <p:spPr bwMode="auto">
          <a:xfrm>
            <a:off x="5774810" y="5824323"/>
            <a:ext cx="314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5728773" y="4384461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106" name="Text Box 47"/>
          <p:cNvSpPr txBox="1">
            <a:spLocks noChangeArrowheads="1"/>
          </p:cNvSpPr>
          <p:nvPr/>
        </p:nvSpPr>
        <p:spPr bwMode="auto">
          <a:xfrm>
            <a:off x="6944798" y="582432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 flipV="1">
            <a:off x="5954198" y="550841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108" name="Line 49"/>
          <p:cNvSpPr>
            <a:spLocks noChangeShapeType="1"/>
          </p:cNvSpPr>
          <p:nvPr/>
        </p:nvSpPr>
        <p:spPr bwMode="auto">
          <a:xfrm flipV="1">
            <a:off x="6539985" y="550841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V="1">
            <a:off x="7124185" y="5554448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V="1">
            <a:off x="6539985" y="4068548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111" name="Line 52"/>
          <p:cNvSpPr>
            <a:spLocks noChangeShapeType="1"/>
          </p:cNvSpPr>
          <p:nvPr/>
        </p:nvSpPr>
        <p:spPr bwMode="auto">
          <a:xfrm flipV="1">
            <a:off x="6538398" y="4563848"/>
            <a:ext cx="1587" cy="809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112" name="Text Box 53"/>
          <p:cNvSpPr txBox="1">
            <a:spLocks noChangeArrowheads="1"/>
          </p:cNvSpPr>
          <p:nvPr/>
        </p:nvSpPr>
        <p:spPr bwMode="auto">
          <a:xfrm>
            <a:off x="6584435" y="3979648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113" name="Line 54"/>
          <p:cNvSpPr>
            <a:spLocks noChangeShapeType="1"/>
          </p:cNvSpPr>
          <p:nvPr/>
        </p:nvSpPr>
        <p:spPr bwMode="auto">
          <a:xfrm flipV="1">
            <a:off x="7124185" y="496866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114" name="Text Box 55"/>
          <p:cNvSpPr txBox="1">
            <a:spLocks noChangeArrowheads="1"/>
          </p:cNvSpPr>
          <p:nvPr/>
        </p:nvSpPr>
        <p:spPr bwMode="auto">
          <a:xfrm>
            <a:off x="6944798" y="4698786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115" name="Line 56"/>
          <p:cNvSpPr>
            <a:spLocks noChangeShapeType="1"/>
          </p:cNvSpPr>
          <p:nvPr/>
        </p:nvSpPr>
        <p:spPr bwMode="auto">
          <a:xfrm flipV="1">
            <a:off x="6044685" y="4519398"/>
            <a:ext cx="4048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>
              <a:solidFill>
                <a:srgbClr val="89AAD3">
                  <a:lumMod val="50000"/>
                </a:srgbClr>
              </a:solidFill>
            </a:endParaRPr>
          </a:p>
        </p:txBody>
      </p:sp>
      <p:sp>
        <p:nvSpPr>
          <p:cNvPr id="116" name="Text Box 57"/>
          <p:cNvSpPr txBox="1">
            <a:spLocks noChangeArrowheads="1"/>
          </p:cNvSpPr>
          <p:nvPr/>
        </p:nvSpPr>
        <p:spPr bwMode="auto">
          <a:xfrm>
            <a:off x="7035285" y="4338423"/>
            <a:ext cx="269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89AAD3">
                    <a:lumMod val="50000"/>
                  </a:srgbClr>
                </a:solidFill>
              </a:rPr>
              <a:t>H</a:t>
            </a:r>
          </a:p>
        </p:txBody>
      </p:sp>
      <p:sp>
        <p:nvSpPr>
          <p:cNvPr id="117" name="Rectangle 58"/>
          <p:cNvSpPr>
            <a:spLocks noChangeArrowheads="1"/>
          </p:cNvSpPr>
          <p:nvPr/>
        </p:nvSpPr>
        <p:spPr bwMode="auto">
          <a:xfrm>
            <a:off x="1886796" y="6413512"/>
            <a:ext cx="4522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MT Extra" pitchFamily="18" charset="2"/>
              </a:rPr>
              <a:t>N=4</a:t>
            </a:r>
            <a:r>
              <a:rPr lang="zh-CN" altLang="en-US" dirty="0">
                <a:solidFill>
                  <a:srgbClr val="000000"/>
                </a:solidFill>
                <a:sym typeface="MT Extra" pitchFamily="18" charset="2"/>
              </a:rPr>
              <a:t>时的同分异构体，分别为丁烷和异丁烷</a:t>
            </a:r>
          </a:p>
        </p:txBody>
      </p:sp>
    </p:spTree>
    <p:extLst>
      <p:ext uri="{BB962C8B-B14F-4D97-AF65-F5344CB8AC3E}">
        <p14:creationId xmlns:p14="http://schemas.microsoft.com/office/powerpoint/2010/main" val="39007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7" name="Rectangle 5"/>
          <p:cNvSpPr>
            <a:spLocks noChangeArrowheads="1"/>
          </p:cNvSpPr>
          <p:nvPr/>
        </p:nvSpPr>
        <p:spPr bwMode="auto">
          <a:xfrm>
            <a:off x="609599" y="1369884"/>
            <a:ext cx="7100021" cy="362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    树在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计算机科学中有着非常重要的作用：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    如</a:t>
            </a:r>
            <a:r>
              <a:rPr lang="zh-CN" altLang="en-US" sz="2800" dirty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判定树、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        语法树、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        分类树、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        搜索树、</a:t>
            </a: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        目录</a:t>
            </a:r>
            <a:r>
              <a:rPr lang="zh-CN" altLang="en-US" sz="2800" dirty="0" smtClean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树、</a:t>
            </a:r>
            <a:endParaRPr lang="en-US" altLang="zh-CN" sz="2800" dirty="0" smtClean="0">
              <a:solidFill>
                <a:srgbClr val="FF0066"/>
              </a:solidFill>
              <a:latin typeface="Tahoma" pitchFamily="34" charset="0"/>
              <a:sym typeface="MT Extra" pitchFamily="18" charset="2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        </a:t>
            </a:r>
            <a:r>
              <a:rPr lang="zh-CN" altLang="en-US" sz="2800" dirty="0" smtClean="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编码树</a:t>
            </a:r>
            <a:r>
              <a:rPr lang="zh-CN" altLang="en-US" sz="2800" dirty="0" smtClean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等等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.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1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4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4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14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9" name="Rectangle 3"/>
          <p:cNvSpPr>
            <a:spLocks noChangeArrowheads="1"/>
          </p:cNvSpPr>
          <p:nvPr/>
        </p:nvSpPr>
        <p:spPr bwMode="auto">
          <a:xfrm>
            <a:off x="737278" y="2781300"/>
            <a:ext cx="7913236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350963" indent="-1350963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3.1.1</a:t>
            </a:r>
            <a:r>
              <a:rPr lang="en-US" altLang="zh-CN" sz="2800" dirty="0">
                <a:solidFill>
                  <a:srgbClr val="DDDDDD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一个不含任何回路的连通图称为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树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1350963" indent="-1350963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用T表示，T中的边称为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树枝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1350963" indent="-1350963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度为1的结点称为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树叶</a:t>
            </a:r>
            <a:r>
              <a:rPr lang="zh-CN" altLang="zh-CN" sz="2800" dirty="0">
                <a:solidFill>
                  <a:srgbClr val="5E2CAE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endParaRPr lang="zh-CN" altLang="en-US" sz="2800" dirty="0">
              <a:solidFill>
                <a:srgbClr val="5E2CAE"/>
              </a:solidFill>
              <a:latin typeface="Times New Roman" pitchFamily="18" charset="0"/>
              <a:ea typeface="楷体_GB2312" pitchFamily="49" charset="-122"/>
            </a:endParaRPr>
          </a:p>
          <a:p>
            <a:pPr marL="1350963" indent="-1350963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E8DED8"/>
                </a:solidFill>
                <a:latin typeface="Times New Roman" pitchFamily="18" charset="0"/>
                <a:ea typeface="楷体_GB2312" pitchFamily="49" charset="-122"/>
              </a:rPr>
              <a:t>          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度数大于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的结点为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分支结点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内结点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5E2CAE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656998" y="1484313"/>
            <a:ext cx="7966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一个图</a:t>
            </a:r>
            <a:r>
              <a:rPr lang="en-US" altLang="zh-CN" sz="2800" dirty="0">
                <a:solidFill>
                  <a:srgbClr val="000000"/>
                </a:solidFill>
                <a:latin typeface="Tahoma" pitchFamily="34" charset="0"/>
              </a:rPr>
              <a:t>G=(V,E)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，若</a:t>
            </a:r>
            <a:r>
              <a:rPr lang="zh-CN" altLang="en-US" sz="2800" dirty="0">
                <a:solidFill>
                  <a:srgbClr val="FF0000"/>
                </a:solidFill>
                <a:latin typeface="Tahoma" pitchFamily="34" charset="0"/>
              </a:rPr>
              <a:t>不含任何回路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，则称为</a:t>
            </a:r>
            <a:r>
              <a:rPr lang="zh-CN" altLang="en-US" sz="2800" dirty="0">
                <a:solidFill>
                  <a:srgbClr val="FF0000"/>
                </a:solidFill>
                <a:latin typeface="Tahoma" pitchFamily="34" charset="0"/>
              </a:rPr>
              <a:t>林</a:t>
            </a:r>
            <a:r>
              <a:rPr lang="zh-CN" altLang="en-US" sz="2800" dirty="0">
                <a:solidFill>
                  <a:srgbClr val="000000"/>
                </a:solidFill>
                <a:latin typeface="Tahoma" pitchFamily="34" charset="0"/>
              </a:rPr>
              <a:t>，若此图是连通的，则称为</a:t>
            </a:r>
            <a:r>
              <a:rPr lang="zh-CN" altLang="en-US" sz="2800" dirty="0">
                <a:solidFill>
                  <a:srgbClr val="FF0000"/>
                </a:solidFill>
                <a:latin typeface="Tahoma" pitchFamily="34" charset="0"/>
              </a:rPr>
              <a:t>树</a:t>
            </a:r>
          </a:p>
        </p:txBody>
      </p:sp>
      <p:sp>
        <p:nvSpPr>
          <p:cNvPr id="1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9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ChangeArrowheads="1"/>
          </p:cNvSpPr>
          <p:nvPr/>
        </p:nvSpPr>
        <p:spPr bwMode="auto">
          <a:xfrm>
            <a:off x="206375" y="1268413"/>
            <a:ext cx="8621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例：下面哪个图是树？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274888"/>
            <a:ext cx="2819400" cy="1371600"/>
            <a:chOff x="528" y="1008"/>
            <a:chExt cx="1776" cy="86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56" y="1104"/>
              <a:ext cx="144" cy="768"/>
              <a:chOff x="576" y="1248"/>
              <a:chExt cx="144" cy="768"/>
            </a:xfrm>
          </p:grpSpPr>
          <p:sp>
            <p:nvSpPr>
              <p:cNvPr id="86075" name="Oval 6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  <p:sp>
            <p:nvSpPr>
              <p:cNvPr id="86076" name="Line 7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6077" name="Oval 8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632" y="1104"/>
              <a:ext cx="144" cy="768"/>
              <a:chOff x="576" y="1248"/>
              <a:chExt cx="144" cy="768"/>
            </a:xfrm>
          </p:grpSpPr>
          <p:sp>
            <p:nvSpPr>
              <p:cNvPr id="86072" name="Oval 10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  <p:sp>
            <p:nvSpPr>
              <p:cNvPr id="86073" name="Line 11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6074" name="Oval 12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160" y="1104"/>
              <a:ext cx="144" cy="768"/>
              <a:chOff x="576" y="1248"/>
              <a:chExt cx="144" cy="768"/>
            </a:xfrm>
          </p:grpSpPr>
          <p:sp>
            <p:nvSpPr>
              <p:cNvPr id="86069" name="Oval 14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  <p:sp>
            <p:nvSpPr>
              <p:cNvPr id="86070" name="Line 15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6071" name="Oval 16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</p:grpSp>
        <p:sp>
          <p:nvSpPr>
            <p:cNvPr id="86066" name="Line 17"/>
            <p:cNvSpPr>
              <a:spLocks noChangeShapeType="1"/>
            </p:cNvSpPr>
            <p:nvPr/>
          </p:nvSpPr>
          <p:spPr bwMode="auto">
            <a:xfrm>
              <a:off x="1728" y="120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6067" name="Line 18"/>
            <p:cNvSpPr>
              <a:spLocks noChangeShapeType="1"/>
            </p:cNvSpPr>
            <p:nvPr/>
          </p:nvSpPr>
          <p:spPr bwMode="auto">
            <a:xfrm flipH="1">
              <a:off x="1152" y="120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6068" name="Text Box 19"/>
            <p:cNvSpPr txBox="1">
              <a:spLocks noChangeArrowheads="1"/>
            </p:cNvSpPr>
            <p:nvPr/>
          </p:nvSpPr>
          <p:spPr bwMode="auto">
            <a:xfrm>
              <a:off x="528" y="1008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</a:rPr>
                <a:t> a)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257800" y="2198688"/>
            <a:ext cx="2819400" cy="1447800"/>
            <a:chOff x="3312" y="960"/>
            <a:chExt cx="1776" cy="912"/>
          </a:xfrm>
        </p:grpSpPr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3840" y="1104"/>
              <a:ext cx="144" cy="768"/>
              <a:chOff x="576" y="1248"/>
              <a:chExt cx="144" cy="768"/>
            </a:xfrm>
          </p:grpSpPr>
          <p:sp>
            <p:nvSpPr>
              <p:cNvPr id="86060" name="Oval 22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  <p:sp>
            <p:nvSpPr>
              <p:cNvPr id="86061" name="Line 23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6062" name="Oval 24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416" y="1104"/>
              <a:ext cx="144" cy="768"/>
              <a:chOff x="576" y="1248"/>
              <a:chExt cx="144" cy="768"/>
            </a:xfrm>
          </p:grpSpPr>
          <p:sp>
            <p:nvSpPr>
              <p:cNvPr id="86057" name="Oval 26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  <p:sp>
            <p:nvSpPr>
              <p:cNvPr id="86058" name="Line 27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6059" name="Oval 28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4944" y="1104"/>
              <a:ext cx="144" cy="768"/>
              <a:chOff x="576" y="1248"/>
              <a:chExt cx="144" cy="768"/>
            </a:xfrm>
          </p:grpSpPr>
          <p:sp>
            <p:nvSpPr>
              <p:cNvPr id="86054" name="Oval 30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  <p:sp>
            <p:nvSpPr>
              <p:cNvPr id="86055" name="Line 31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6056" name="Oval 32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</p:grpSp>
        <p:sp>
          <p:nvSpPr>
            <p:cNvPr id="86050" name="Line 33"/>
            <p:cNvSpPr>
              <a:spLocks noChangeShapeType="1"/>
            </p:cNvSpPr>
            <p:nvPr/>
          </p:nvSpPr>
          <p:spPr bwMode="auto">
            <a:xfrm>
              <a:off x="4512" y="120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6051" name="Line 34"/>
            <p:cNvSpPr>
              <a:spLocks noChangeShapeType="1"/>
            </p:cNvSpPr>
            <p:nvPr/>
          </p:nvSpPr>
          <p:spPr bwMode="auto">
            <a:xfrm flipH="1">
              <a:off x="3936" y="120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6052" name="Line 35"/>
            <p:cNvSpPr>
              <a:spLocks noChangeShapeType="1"/>
            </p:cNvSpPr>
            <p:nvPr/>
          </p:nvSpPr>
          <p:spPr bwMode="auto">
            <a:xfrm>
              <a:off x="3936" y="1152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6053" name="Text Box 36"/>
            <p:cNvSpPr txBox="1">
              <a:spLocks noChangeArrowheads="1"/>
            </p:cNvSpPr>
            <p:nvPr/>
          </p:nvSpPr>
          <p:spPr bwMode="auto">
            <a:xfrm>
              <a:off x="3312" y="960"/>
              <a:ext cx="29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</a:rPr>
                <a:t>b)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649537" y="3810000"/>
            <a:ext cx="3295650" cy="2209800"/>
            <a:chOff x="1669" y="2400"/>
            <a:chExt cx="2076" cy="1392"/>
          </a:xfrm>
        </p:grpSpPr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2064" y="3024"/>
              <a:ext cx="144" cy="768"/>
              <a:chOff x="576" y="1248"/>
              <a:chExt cx="144" cy="768"/>
            </a:xfrm>
          </p:grpSpPr>
          <p:sp>
            <p:nvSpPr>
              <p:cNvPr id="86044" name="Oval 39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  <p:sp>
            <p:nvSpPr>
              <p:cNvPr id="86045" name="Line 40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6046" name="Oval 41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</p:grp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2640" y="2400"/>
              <a:ext cx="144" cy="768"/>
              <a:chOff x="576" y="1248"/>
              <a:chExt cx="144" cy="768"/>
            </a:xfrm>
          </p:grpSpPr>
          <p:sp>
            <p:nvSpPr>
              <p:cNvPr id="86041" name="Oval 43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  <p:sp>
            <p:nvSpPr>
              <p:cNvPr id="86042" name="Line 44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6043" name="Oval 45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</p:grp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 flipV="1">
              <a:off x="3168" y="3024"/>
              <a:ext cx="144" cy="768"/>
              <a:chOff x="576" y="1248"/>
              <a:chExt cx="144" cy="768"/>
            </a:xfrm>
          </p:grpSpPr>
          <p:sp>
            <p:nvSpPr>
              <p:cNvPr id="86038" name="Oval 47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  <p:sp>
            <p:nvSpPr>
              <p:cNvPr id="86039" name="Line 48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6040" name="Oval 49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</p:grpSp>
        <p:sp>
          <p:nvSpPr>
            <p:cNvPr id="86027" name="Line 50"/>
            <p:cNvSpPr>
              <a:spLocks noChangeShapeType="1"/>
            </p:cNvSpPr>
            <p:nvPr/>
          </p:nvSpPr>
          <p:spPr bwMode="auto">
            <a:xfrm>
              <a:off x="2736" y="2496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6028" name="Line 51"/>
            <p:cNvSpPr>
              <a:spLocks noChangeShapeType="1"/>
            </p:cNvSpPr>
            <p:nvPr/>
          </p:nvSpPr>
          <p:spPr bwMode="auto">
            <a:xfrm flipH="1">
              <a:off x="2160" y="2496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2640" y="3024"/>
              <a:ext cx="144" cy="768"/>
              <a:chOff x="576" y="1248"/>
              <a:chExt cx="144" cy="768"/>
            </a:xfrm>
          </p:grpSpPr>
          <p:sp>
            <p:nvSpPr>
              <p:cNvPr id="86035" name="Oval 53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  <p:sp>
            <p:nvSpPr>
              <p:cNvPr id="86036" name="Line 54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86037" name="Oval 55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>
                  <a:solidFill>
                    <a:srgbClr val="4D5B6B"/>
                  </a:solidFill>
                </a:endParaRPr>
              </a:p>
            </p:txBody>
          </p:sp>
        </p:grpSp>
        <p:sp>
          <p:nvSpPr>
            <p:cNvPr id="86030" name="Line 56"/>
            <p:cNvSpPr>
              <a:spLocks noChangeShapeType="1"/>
            </p:cNvSpPr>
            <p:nvPr/>
          </p:nvSpPr>
          <p:spPr bwMode="auto">
            <a:xfrm rot="2112640">
              <a:off x="1924" y="3124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6031" name="Oval 57"/>
            <p:cNvSpPr>
              <a:spLocks noChangeArrowheads="1"/>
            </p:cNvSpPr>
            <p:nvPr/>
          </p:nvSpPr>
          <p:spPr bwMode="auto">
            <a:xfrm rot="2112640">
              <a:off x="1669" y="3613"/>
              <a:ext cx="144" cy="1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solidFill>
                  <a:srgbClr val="4D5B6B"/>
                </a:solidFill>
              </a:endParaRPr>
            </a:p>
          </p:txBody>
        </p:sp>
        <p:sp>
          <p:nvSpPr>
            <p:cNvPr id="86032" name="Line 58"/>
            <p:cNvSpPr>
              <a:spLocks noChangeShapeType="1"/>
            </p:cNvSpPr>
            <p:nvPr/>
          </p:nvSpPr>
          <p:spPr bwMode="auto">
            <a:xfrm rot="19487360" flipH="1">
              <a:off x="3477" y="3100"/>
              <a:ext cx="0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86033" name="Oval 59"/>
            <p:cNvSpPr>
              <a:spLocks noChangeArrowheads="1"/>
            </p:cNvSpPr>
            <p:nvPr/>
          </p:nvSpPr>
          <p:spPr bwMode="auto">
            <a:xfrm rot="19487360" flipH="1">
              <a:off x="3615" y="3604"/>
              <a:ext cx="130" cy="14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solidFill>
                  <a:srgbClr val="4D5B6B"/>
                </a:solidFill>
              </a:endParaRPr>
            </a:p>
          </p:txBody>
        </p:sp>
        <p:sp>
          <p:nvSpPr>
            <p:cNvPr id="86034" name="Text Box 60"/>
            <p:cNvSpPr txBox="1">
              <a:spLocks noChangeArrowheads="1"/>
            </p:cNvSpPr>
            <p:nvPr/>
          </p:nvSpPr>
          <p:spPr bwMode="auto">
            <a:xfrm>
              <a:off x="1720" y="2425"/>
              <a:ext cx="28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</a:rPr>
                <a:t>c)</a:t>
              </a:r>
            </a:p>
          </p:txBody>
        </p:sp>
      </p:grpSp>
      <p:sp>
        <p:nvSpPr>
          <p:cNvPr id="916541" name="Line 61"/>
          <p:cNvSpPr>
            <a:spLocks noChangeShapeType="1"/>
          </p:cNvSpPr>
          <p:nvPr/>
        </p:nvSpPr>
        <p:spPr bwMode="auto">
          <a:xfrm>
            <a:off x="3402013" y="4914900"/>
            <a:ext cx="900112" cy="989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6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0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3" grpId="0"/>
      <p:bldP spid="916541" grpId="0" animBg="1"/>
      <p:bldP spid="91654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ChangeArrowheads="1"/>
          </p:cNvSpPr>
          <p:nvPr/>
        </p:nvSpPr>
        <p:spPr bwMode="auto">
          <a:xfrm>
            <a:off x="-21537" y="3232659"/>
            <a:ext cx="8802687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800225" indent="-449263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(1) </a:t>
            </a:r>
            <a:r>
              <a:rPr lang="en-US" altLang="zh-CN" sz="2500" dirty="0" smtClean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500" dirty="0" smtClean="0">
                <a:solidFill>
                  <a:srgbClr val="000000"/>
                </a:solidFill>
                <a:ea typeface="楷体_GB2312" pitchFamily="49" charset="-122"/>
              </a:rPr>
              <a:t>是树（连通且无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回路）</a:t>
            </a:r>
          </a:p>
          <a:p>
            <a:pPr marL="1800225" indent="-449263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(2) 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中任意两个顶点之间存在唯一的路径</a:t>
            </a:r>
          </a:p>
          <a:p>
            <a:pPr marL="1800225" indent="-449263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(3) 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中无回路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m = n-1</a:t>
            </a:r>
          </a:p>
          <a:p>
            <a:pPr marL="1800225" indent="-449263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(4) 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是连通的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m = n-1</a:t>
            </a:r>
          </a:p>
          <a:p>
            <a:pPr marL="1800225" indent="-449263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(5) 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是连通的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中任何边均为桥</a:t>
            </a:r>
          </a:p>
          <a:p>
            <a:pPr marL="1800225" indent="-449263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(6) 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中没有回路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但在任何两个不同的顶点之间加一条新边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在所得图中得到唯一一个含新边的回路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188" y="1207215"/>
            <a:ext cx="8166100" cy="91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33413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树有许多性质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它们是树的充要条件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因此它们都可看作是树的定义。 </a:t>
            </a:r>
          </a:p>
        </p:txBody>
      </p:sp>
      <p:sp>
        <p:nvSpPr>
          <p:cNvPr id="919556" name="Rectangle 4"/>
          <p:cNvSpPr>
            <a:spLocks noChangeArrowheads="1"/>
          </p:cNvSpPr>
          <p:nvPr/>
        </p:nvSpPr>
        <p:spPr bwMode="auto">
          <a:xfrm>
            <a:off x="660627" y="2197815"/>
            <a:ext cx="8166100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indent="-1350963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ea typeface="楷体_GB2312" pitchFamily="49" charset="-122"/>
              </a:rPr>
              <a:t>定理</a:t>
            </a: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</a:rPr>
              <a:t>3.1.2 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 = &lt;V, E&gt;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阶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条边的无向图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则下面各命题是等价</a:t>
            </a:r>
            <a:r>
              <a:rPr lang="zh-CN" altLang="en-US" sz="2600" dirty="0" smtClean="0">
                <a:solidFill>
                  <a:srgbClr val="000000"/>
                </a:solidFill>
                <a:ea typeface="楷体_GB2312" pitchFamily="49" charset="-122"/>
              </a:rPr>
              <a:t>的，都是树的定义</a:t>
            </a:r>
            <a:r>
              <a:rPr lang="en-US" altLang="zh-CN" sz="2600" dirty="0" smtClean="0">
                <a:solidFill>
                  <a:srgbClr val="000000"/>
                </a:solidFill>
                <a:ea typeface="楷体_GB2312" pitchFamily="49" charset="-122"/>
              </a:rPr>
              <a:t>:</a:t>
            </a:r>
            <a:endParaRPr lang="en-US" altLang="zh-CN" sz="2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9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ChangeArrowheads="1"/>
          </p:cNvSpPr>
          <p:nvPr/>
        </p:nvSpPr>
        <p:spPr bwMode="auto">
          <a:xfrm>
            <a:off x="566738" y="2436813"/>
            <a:ext cx="8221662" cy="257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534988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</a:rPr>
              <a:t>(1) </a:t>
            </a: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</a:rPr>
              <a:t>(2)</a:t>
            </a:r>
          </a:p>
          <a:p>
            <a:pPr indent="534988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的连通性可知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u,v</a:t>
            </a:r>
            <a:r>
              <a:rPr lang="en-US" altLang="zh-CN" sz="2600" dirty="0" err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u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与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之间存在路径。</a:t>
            </a:r>
          </a:p>
          <a:p>
            <a:pPr indent="534988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若路径不是唯一的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与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都是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的路径。</a:t>
            </a:r>
          </a:p>
          <a:p>
            <a:pPr indent="534988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显然必存在由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上边构成的回路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这就与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中无</a:t>
            </a:r>
          </a:p>
          <a:p>
            <a:pPr indent="534988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回路矛盾。 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66738" y="1268413"/>
            <a:ext cx="8166100" cy="14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buClr>
                <a:srgbClr val="89AAD3"/>
              </a:buClr>
              <a:buSzPct val="70000"/>
            </a:pP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	(1) </a:t>
            </a:r>
            <a:r>
              <a:rPr lang="en-US" altLang="zh-CN" sz="2500" dirty="0" smtClean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连通且无</a:t>
            </a:r>
            <a:r>
              <a:rPr lang="zh-CN" altLang="en-US" sz="2500" dirty="0" smtClean="0">
                <a:solidFill>
                  <a:srgbClr val="000000"/>
                </a:solidFill>
                <a:ea typeface="楷体_GB2312" pitchFamily="49" charset="-122"/>
              </a:rPr>
              <a:t>回路</a:t>
            </a:r>
            <a:endParaRPr lang="zh-CN" altLang="en-US" sz="25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	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(2) 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中任意两个顶点之间存在唯一的路径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证</a:t>
            </a: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27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ChangeArrowheads="1"/>
          </p:cNvSpPr>
          <p:nvPr/>
        </p:nvSpPr>
        <p:spPr bwMode="auto">
          <a:xfrm>
            <a:off x="414956" y="1251256"/>
            <a:ext cx="8596312" cy="523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800225" indent="-1263650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(2) G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中任意两个顶点之间存在唯一的路径</a:t>
            </a:r>
          </a:p>
          <a:p>
            <a:pPr marL="1800225" indent="-1263650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(3) G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中无回路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m = 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n-1</a:t>
            </a:r>
            <a:endParaRPr lang="en-US" altLang="zh-CN" sz="2200" dirty="0" smtClean="0">
              <a:solidFill>
                <a:srgbClr val="FF0066"/>
              </a:solidFill>
              <a:ea typeface="楷体_GB2312" pitchFamily="49" charset="-122"/>
            </a:endParaRPr>
          </a:p>
          <a:p>
            <a:pPr indent="534988">
              <a:lnSpc>
                <a:spcPct val="10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FF0066"/>
                </a:solidFill>
                <a:ea typeface="楷体_GB2312" pitchFamily="49" charset="-122"/>
              </a:rPr>
              <a:t>(</a:t>
            </a:r>
            <a:r>
              <a:rPr lang="en-US" altLang="zh-CN" sz="2200" dirty="0">
                <a:solidFill>
                  <a:srgbClr val="FF0066"/>
                </a:solidFill>
                <a:ea typeface="楷体_GB2312" pitchFamily="49" charset="-122"/>
              </a:rPr>
              <a:t>2) </a:t>
            </a:r>
            <a:r>
              <a:rPr lang="en-US" altLang="zh-CN" sz="2200" dirty="0">
                <a:solidFill>
                  <a:srgbClr val="FF0066"/>
                </a:solidFill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200" dirty="0">
                <a:solidFill>
                  <a:srgbClr val="FF0066"/>
                </a:solidFill>
                <a:ea typeface="楷体_GB2312" pitchFamily="49" charset="-122"/>
              </a:rPr>
              <a:t> (3)</a:t>
            </a:r>
          </a:p>
          <a:p>
            <a:pPr indent="534988">
              <a:lnSpc>
                <a:spcPct val="10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先证明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: G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中无回路</a:t>
            </a:r>
            <a:r>
              <a:rPr lang="zh-CN" altLang="en-US" sz="2000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indent="534988">
              <a:lnSpc>
                <a:spcPct val="10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中存在关联某顶点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的环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存在长为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的两条路经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这与已知矛盾。</a:t>
            </a:r>
          </a:p>
          <a:p>
            <a:pPr indent="534988">
              <a:lnSpc>
                <a:spcPct val="10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中存在长度大于或等于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的圈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则圈上任何两个顶点之间都存在两条不同的路径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这与已知条件矛盾。</a:t>
            </a:r>
          </a:p>
          <a:p>
            <a:pPr indent="534988">
              <a:lnSpc>
                <a:spcPct val="10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下面用归纳法证明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: m = n-1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indent="534988">
              <a:lnSpc>
                <a:spcPct val="10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1) n = 1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结论显然成立。</a:t>
            </a:r>
          </a:p>
          <a:p>
            <a:pPr indent="534988">
              <a:lnSpc>
                <a:spcPct val="10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2)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n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k(k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1)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结论成立。</a:t>
            </a:r>
          </a:p>
          <a:p>
            <a:pPr indent="534988">
              <a:lnSpc>
                <a:spcPct val="10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3)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当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n = k+1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时</a:t>
            </a:r>
          </a:p>
          <a:p>
            <a:pPr indent="534988">
              <a:lnSpc>
                <a:spcPct val="10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e = (u, v)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中的一条边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由于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中无回路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, G-e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有两个连通分支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en-US" altLang="zh-CN" sz="20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en-US" altLang="zh-CN" sz="20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indent="534988">
              <a:lnSpc>
                <a:spcPct val="10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000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 sz="20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分别为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en-US" altLang="zh-CN" sz="2000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中的顶点数和边数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000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k(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= 1, 2)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indent="534988">
              <a:lnSpc>
                <a:spcPct val="10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由归纳假设可知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: m</a:t>
            </a:r>
            <a:r>
              <a:rPr lang="en-US" altLang="zh-CN" sz="20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= n</a:t>
            </a:r>
            <a:r>
              <a:rPr lang="en-US" altLang="zh-CN" sz="20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-1,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于是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, m=m</a:t>
            </a:r>
            <a:r>
              <a:rPr lang="en-US" altLang="zh-CN" sz="20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+m</a:t>
            </a:r>
            <a:r>
              <a:rPr lang="en-US" altLang="zh-CN" sz="20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+1=n</a:t>
            </a:r>
            <a:r>
              <a:rPr lang="en-US" altLang="zh-CN" sz="20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+n</a:t>
            </a:r>
            <a:r>
              <a:rPr lang="en-US" altLang="zh-CN" sz="20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+1-2=n-1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0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ChangeArrowheads="1"/>
          </p:cNvSpPr>
          <p:nvPr/>
        </p:nvSpPr>
        <p:spPr bwMode="auto">
          <a:xfrm>
            <a:off x="341313" y="1898650"/>
            <a:ext cx="8640762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邮递员从邮局出发，走遍辖区内所有的街道至少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一次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可以重复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，最后回到邮局。要走怎样的路 线全程才最短？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问题提出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我国管梅谷教授在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1960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年首先提出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323850" y="3519488"/>
            <a:ext cx="8820150" cy="24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图论模型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在一个正权连通图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中，从某点出发经过每条边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至少一次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最后返回出发点的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最短回路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称为最佳邮路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（中国邮路）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这是一个既与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Euler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图有关又与最短路有关的问题。</a:t>
            </a:r>
          </a:p>
        </p:txBody>
      </p:sp>
      <p:sp>
        <p:nvSpPr>
          <p:cNvPr id="7" name="Rectangle 4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z="4000" dirty="0" smtClean="0"/>
              <a:t>中国</a:t>
            </a:r>
            <a:r>
              <a:rPr lang="zh-CN" altLang="en-US" sz="4000" dirty="0"/>
              <a:t>邮路</a:t>
            </a:r>
            <a:r>
              <a:rPr lang="en-US" altLang="zh-CN" sz="3200" dirty="0"/>
              <a:t>(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The Chinese postman problem)</a:t>
            </a:r>
          </a:p>
        </p:txBody>
      </p:sp>
    </p:spTree>
    <p:extLst>
      <p:ext uri="{BB962C8B-B14F-4D97-AF65-F5344CB8AC3E}">
        <p14:creationId xmlns:p14="http://schemas.microsoft.com/office/powerpoint/2010/main" val="7926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7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7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7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ChangeArrowheads="1"/>
          </p:cNvSpPr>
          <p:nvPr/>
        </p:nvSpPr>
        <p:spPr bwMode="auto">
          <a:xfrm>
            <a:off x="476250" y="1177513"/>
            <a:ext cx="81661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33413">
              <a:lnSpc>
                <a:spcPct val="12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(3)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中无回路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 = n-1</a:t>
            </a:r>
          </a:p>
          <a:p>
            <a:pPr indent="633413">
              <a:lnSpc>
                <a:spcPct val="12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(4)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是连通的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 = n-1</a:t>
            </a:r>
          </a:p>
          <a:p>
            <a:pPr indent="633413">
              <a:lnSpc>
                <a:spcPct val="12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</a:rPr>
              <a:t>(3) </a:t>
            </a: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</a:rPr>
              <a:t>(4)</a:t>
            </a:r>
          </a:p>
          <a:p>
            <a:pPr indent="633413">
              <a:lnSpc>
                <a:spcPct val="12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反证法：假设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不是连通的。</a:t>
            </a:r>
          </a:p>
          <a:p>
            <a:pPr indent="633413">
              <a:lnSpc>
                <a:spcPct val="12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s(s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2)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个连通分支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G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…, G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en-US" altLang="zh-CN" sz="2600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中均无</a:t>
            </a:r>
          </a:p>
          <a:p>
            <a:pPr indent="633413">
              <a:lnSpc>
                <a:spcPct val="12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回路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因此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en-US" altLang="zh-CN" sz="2600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全为树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=1..s)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indent="633413">
              <a:lnSpc>
                <a:spcPct val="12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(1)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(2)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(3)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可知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m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 = n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-1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indent="633413">
              <a:lnSpc>
                <a:spcPct val="12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于是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m =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600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=1..s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 =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600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=1..s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 - s = n - s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indent="633413">
              <a:lnSpc>
                <a:spcPct val="12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由于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s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2,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这显然与条件“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m=n-1”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相矛盾。</a:t>
            </a:r>
          </a:p>
          <a:p>
            <a:pPr indent="633413">
              <a:lnSpc>
                <a:spcPct val="125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是连通的。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5" name="Rectangle 3"/>
          <p:cNvSpPr>
            <a:spLocks noChangeArrowheads="1"/>
          </p:cNvSpPr>
          <p:nvPr/>
        </p:nvSpPr>
        <p:spPr bwMode="auto">
          <a:xfrm>
            <a:off x="431800" y="1358900"/>
            <a:ext cx="8166100" cy="416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(4)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是连通的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 = n-1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(5)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是连通的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中任何边均为桥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</a:rPr>
              <a:t>(4) </a:t>
            </a: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</a:rPr>
              <a:t> (5)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需证明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中每条边均为桥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sz="2600" dirty="0" err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均有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		E(G-e) = n-1-1 = n-2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 smtClean="0">
                <a:solidFill>
                  <a:srgbClr val="000000"/>
                </a:solidFill>
                <a:ea typeface="楷体_GB2312" pitchFamily="49" charset="-122"/>
              </a:rPr>
              <a:t>类似的，可用数学归纳法证明“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阶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条边的无向连通图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n-1</a:t>
            </a:r>
            <a:r>
              <a:rPr lang="en-US" altLang="zh-CN" sz="2600" dirty="0" smtClean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2600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r>
              <a:rPr lang="en-US" altLang="zh-CN" sz="26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en-US" altLang="zh-CN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 G-e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不是连通图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故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为桥。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8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割边的性质</a:t>
            </a:r>
            <a:endParaRPr lang="zh-CN" alt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定理：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的边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是割边当且仅当存在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两点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，使得任意一条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u-v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路过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6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2.1.1</a:t>
            </a:r>
            <a:r>
              <a:rPr lang="zh-CN" altLang="en-US" sz="26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的边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是割边的充要条件是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的任一回路上。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5E2C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充分条件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设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的割边，则存在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u,vV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u,v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在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中连通但在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中不连通，设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e=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。若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在某个圈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上，则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有路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C-e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相连，所以，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u,v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在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中连通，矛盾。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因此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不在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的任一圈上。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 smtClean="0">
                <a:solidFill>
                  <a:srgbClr val="5E2CA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必要条件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：设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e=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不是割边，则在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连通，所以在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中存在一条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x-y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通路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，此时，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在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的圈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P+e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上，矛盾。所以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是割边。</a:t>
            </a:r>
          </a:p>
        </p:txBody>
      </p:sp>
    </p:spTree>
    <p:extLst>
      <p:ext uri="{BB962C8B-B14F-4D97-AF65-F5344CB8AC3E}">
        <p14:creationId xmlns:p14="http://schemas.microsoft.com/office/powerpoint/2010/main" val="807183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9" name="Rectangle 3"/>
          <p:cNvSpPr>
            <a:spLocks noChangeArrowheads="1"/>
          </p:cNvSpPr>
          <p:nvPr/>
        </p:nvSpPr>
        <p:spPr bwMode="auto">
          <a:xfrm>
            <a:off x="566738" y="1133475"/>
            <a:ext cx="81661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(5)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是连通的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中任何边均为桥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(6)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中没有回路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但在任何两个不同的顶点之间加一条新边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在所得图中得到唯一一个含新边的回路。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</a:rPr>
              <a:t>(5) </a:t>
            </a: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</a:rPr>
              <a:t>(6)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由于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中每条边均为桥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因此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中无圈。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又由于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连通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为树。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(1)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(2)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可知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u,v</a:t>
            </a:r>
            <a:r>
              <a:rPr lang="en-US" altLang="zh-CN" sz="2600" dirty="0" err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u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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与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之间存在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唯一的路径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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∪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u,v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中的回路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显然该回路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是唯一的。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2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3" name="Rectangle 3"/>
          <p:cNvSpPr>
            <a:spLocks noChangeArrowheads="1"/>
          </p:cNvSpPr>
          <p:nvPr/>
        </p:nvSpPr>
        <p:spPr bwMode="auto">
          <a:xfrm>
            <a:off x="431800" y="1179513"/>
            <a:ext cx="8166100" cy="441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(6)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中没有回路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但在任何两个不同的顶点之间加一条新边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在所得图中得到唯一一个含新边的回路</a:t>
            </a:r>
          </a:p>
          <a:p>
            <a:pPr indent="633413">
              <a:lnSpc>
                <a:spcPct val="130000"/>
              </a:lnSpc>
              <a:spcAft>
                <a:spcPct val="50000"/>
              </a:spcAft>
              <a:buClr>
                <a:srgbClr val="89AAD3"/>
              </a:buClr>
              <a:buSzPct val="70000"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(1) </a:t>
            </a:r>
            <a:r>
              <a:rPr lang="en-US" altLang="zh-CN" sz="2600" dirty="0" smtClean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连通且无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回路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</a:rPr>
              <a:t>(6) </a:t>
            </a: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</a:rPr>
              <a:t>(1)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证明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需证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是连通的。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u, 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dirty="0" err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u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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u,v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)∪G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产生唯一的回路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显然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有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C - (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u,v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中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的通路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故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u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可达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indent="633413">
              <a:lnSpc>
                <a:spcPct val="13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由“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的任意性”可知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是连通的。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86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ChangeArrowheads="1"/>
          </p:cNvSpPr>
          <p:nvPr/>
        </p:nvSpPr>
        <p:spPr bwMode="auto">
          <a:xfrm>
            <a:off x="-21537" y="3247407"/>
            <a:ext cx="8802687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800225" indent="-449263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500" dirty="0" smtClean="0">
                <a:solidFill>
                  <a:srgbClr val="000000"/>
                </a:solidFill>
                <a:ea typeface="楷体_GB2312" pitchFamily="49" charset="-122"/>
              </a:rPr>
              <a:t>(1) G</a:t>
            </a:r>
            <a:r>
              <a:rPr lang="zh-CN" altLang="en-US" sz="2500" dirty="0" smtClean="0">
                <a:solidFill>
                  <a:srgbClr val="000000"/>
                </a:solidFill>
                <a:ea typeface="楷体_GB2312" pitchFamily="49" charset="-122"/>
              </a:rPr>
              <a:t>是树（连通且无回路）</a:t>
            </a:r>
          </a:p>
          <a:p>
            <a:pPr marL="1800225" indent="-449263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500" dirty="0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2) 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中任意两个顶点之间存在唯一的路径</a:t>
            </a:r>
          </a:p>
          <a:p>
            <a:pPr marL="1800225" indent="-449263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(3) 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中无回路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m = n-1</a:t>
            </a:r>
          </a:p>
          <a:p>
            <a:pPr marL="1800225" indent="-449263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(4) 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是连通的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m = n-1</a:t>
            </a:r>
          </a:p>
          <a:p>
            <a:pPr marL="1800225" indent="-449263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(5) 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是连通的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中任何边均为桥</a:t>
            </a:r>
          </a:p>
          <a:p>
            <a:pPr marL="1800225" indent="-449263">
              <a:lnSpc>
                <a:spcPct val="11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(6) G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中没有回路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但在任何两个不同的顶点之间加一条新边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ea typeface="楷体_GB2312" pitchFamily="49" charset="-122"/>
              </a:rPr>
              <a:t>在所得图中得到唯一一个含新边的回路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188" y="1266207"/>
            <a:ext cx="8166100" cy="91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33413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树有许多性质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它们是树的充要条件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因此它们都可看作是树的定义。 </a:t>
            </a:r>
          </a:p>
        </p:txBody>
      </p:sp>
      <p:sp>
        <p:nvSpPr>
          <p:cNvPr id="919556" name="Rectangle 4"/>
          <p:cNvSpPr>
            <a:spLocks noChangeArrowheads="1"/>
          </p:cNvSpPr>
          <p:nvPr/>
        </p:nvSpPr>
        <p:spPr bwMode="auto">
          <a:xfrm>
            <a:off x="660627" y="2256807"/>
            <a:ext cx="8166100" cy="91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indent="-1350963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ea typeface="楷体_GB2312" pitchFamily="49" charset="-122"/>
              </a:rPr>
              <a:t>定理</a:t>
            </a:r>
            <a:r>
              <a:rPr lang="en-US" altLang="zh-CN" sz="2600" dirty="0">
                <a:solidFill>
                  <a:srgbClr val="FF0066"/>
                </a:solidFill>
                <a:ea typeface="楷体_GB2312" pitchFamily="49" charset="-122"/>
              </a:rPr>
              <a:t>3.1.2 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 = &lt;V, E&gt;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阶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条边的无向图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则下面各命题是等价的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7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41313" y="1223963"/>
            <a:ext cx="8162607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082675" indent="-1082675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9966FF"/>
                </a:solidFill>
                <a:ea typeface="楷体_GB2312" pitchFamily="49" charset="-122"/>
              </a:rPr>
              <a:t>例</a:t>
            </a:r>
            <a:r>
              <a:rPr lang="en-US" altLang="zh-CN" sz="2600" dirty="0">
                <a:solidFill>
                  <a:srgbClr val="9966FF"/>
                </a:solidFill>
                <a:ea typeface="楷体_GB2312" pitchFamily="49" charset="-122"/>
              </a:rPr>
              <a:t>3.1.2</a:t>
            </a:r>
            <a:r>
              <a:rPr lang="en-US" altLang="zh-CN" sz="2600" dirty="0">
                <a:solidFill>
                  <a:srgbClr val="E8DED8"/>
                </a:solidFill>
                <a:ea typeface="楷体_GB2312" pitchFamily="49" charset="-122"/>
              </a:rPr>
              <a:t> 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阶无向树有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个叶结点和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个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度顶点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其余</a:t>
            </a:r>
            <a:r>
              <a:rPr lang="en-US" altLang="zh-CN" sz="2600" dirty="0" smtClean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ea typeface="楷体_GB2312" pitchFamily="49" charset="-122"/>
              </a:rPr>
              <a:t>个结点的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度数均无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。试画出满足要求的所有非同构的无向树。</a:t>
            </a:r>
          </a:p>
        </p:txBody>
      </p:sp>
      <p:sp>
        <p:nvSpPr>
          <p:cNvPr id="930819" name="Rectangle 3"/>
          <p:cNvSpPr>
            <a:spLocks noChangeArrowheads="1"/>
          </p:cNvSpPr>
          <p:nvPr/>
        </p:nvSpPr>
        <p:spPr bwMode="auto">
          <a:xfrm>
            <a:off x="899795" y="2909888"/>
            <a:ext cx="8056563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7F7F7F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为满足要求的无向树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则边数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=6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buClr>
                <a:srgbClr val="7F7F7F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不妨假设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结点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是叶结点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度结点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</a:p>
          <a:p>
            <a:pPr>
              <a:lnSpc>
                <a:spcPct val="120000"/>
              </a:lnSpc>
              <a:buClr>
                <a:srgbClr val="7F7F7F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6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是待定结点。</a:t>
            </a:r>
          </a:p>
          <a:p>
            <a:pPr>
              <a:lnSpc>
                <a:spcPct val="120000"/>
              </a:lnSpc>
              <a:buClr>
                <a:srgbClr val="7F7F7F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于是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j=1..7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d(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) = 12 = 3+3+d(v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)+d(v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)+d(v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6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buClr>
                <a:srgbClr val="7F7F7F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由于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d(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6,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d(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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d(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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可知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b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        d(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) = 2 (j = 4, 5, 6)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buClr>
                <a:srgbClr val="7F7F7F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于是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的度数列为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1, 1, 1, 2, 2, 2, 3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930820" name="Rectangle 4"/>
          <p:cNvSpPr>
            <a:spLocks noChangeArrowheads="1"/>
          </p:cNvSpPr>
          <p:nvPr/>
        </p:nvSpPr>
        <p:spPr bwMode="auto">
          <a:xfrm>
            <a:off x="220345" y="2869565"/>
            <a:ext cx="847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66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16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3" name="Rectangle 3"/>
          <p:cNvSpPr>
            <a:spLocks noChangeArrowheads="1"/>
          </p:cNvSpPr>
          <p:nvPr/>
        </p:nvSpPr>
        <p:spPr bwMode="auto">
          <a:xfrm>
            <a:off x="431800" y="1268413"/>
            <a:ext cx="8712200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7F7F7F"/>
              </a:buClr>
              <a:buFont typeface="Wingdings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由度数列可知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: T</a:t>
            </a:r>
            <a:r>
              <a:rPr lang="en-US" altLang="zh-CN" sz="2600" baseline="-25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中有一个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度顶点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sz="2600" baseline="-2500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的邻域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N(v</a:t>
            </a:r>
            <a:r>
              <a:rPr lang="en-US" altLang="zh-CN" sz="2600" baseline="-2500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中</a:t>
            </a:r>
          </a:p>
          <a:p>
            <a:pPr>
              <a:lnSpc>
                <a:spcPct val="120000"/>
              </a:lnSpc>
              <a:buClr>
                <a:srgbClr val="7F7F7F"/>
              </a:buClr>
              <a:buFont typeface="Wingdings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有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个顶点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这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个顶点的度数列只能是下列三种之一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: </a:t>
            </a:r>
          </a:p>
          <a:p>
            <a:pPr>
              <a:lnSpc>
                <a:spcPct val="120000"/>
              </a:lnSpc>
              <a:buClr>
                <a:srgbClr val="7F7F7F"/>
              </a:buClr>
              <a:buFont typeface="Wingdings" pitchFamily="2" charset="2"/>
              <a:buNone/>
            </a:pP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(1, 1, 2), (1, 2, 2), (2, 2, 2)</a:t>
            </a:r>
          </a:p>
          <a:p>
            <a:pPr>
              <a:lnSpc>
                <a:spcPct val="120000"/>
              </a:lnSpc>
              <a:buClr>
                <a:srgbClr val="7F7F7F"/>
              </a:buClr>
              <a:buFont typeface="Wingdings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此度数列只能产生这三棵非同构的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阶无向树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依次对</a:t>
            </a:r>
          </a:p>
          <a:p>
            <a:pPr>
              <a:lnSpc>
                <a:spcPct val="120000"/>
              </a:lnSpc>
              <a:buClr>
                <a:srgbClr val="7F7F7F"/>
              </a:buClr>
              <a:buFont typeface="Wingdings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应下图中的树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sz="2600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, T</a:t>
            </a:r>
            <a:r>
              <a:rPr lang="en-US" altLang="zh-CN" sz="2600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60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sz="2600" baseline="-25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pic>
        <p:nvPicPr>
          <p:cNvPr id="931844" name="Picture 4" descr="16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488" y="3924300"/>
            <a:ext cx="4857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45" name="Picture 5" descr="16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2113" y="3924300"/>
            <a:ext cx="7334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46" name="Picture 6" descr="16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525" y="3924300"/>
            <a:ext cx="428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50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522288" y="1179513"/>
            <a:ext cx="8166100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indent="-1350963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sz="2600" dirty="0">
                <a:solidFill>
                  <a:srgbClr val="FF0000"/>
                </a:solidFill>
                <a:ea typeface="楷体_GB2312" pitchFamily="49" charset="-122"/>
              </a:rPr>
              <a:t>3.1.3</a:t>
            </a:r>
            <a:r>
              <a:rPr lang="en-US" altLang="zh-CN" sz="2600" dirty="0">
                <a:solidFill>
                  <a:srgbClr val="E8DED8"/>
                </a:solidFill>
                <a:ea typeface="楷体_GB2312" pitchFamily="49" charset="-122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设树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是无向图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的子图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则称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的树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932867" name="Rectangle 3"/>
          <p:cNvSpPr>
            <a:spLocks noChangeArrowheads="1"/>
          </p:cNvSpPr>
          <p:nvPr/>
        </p:nvSpPr>
        <p:spPr bwMode="auto">
          <a:xfrm>
            <a:off x="566738" y="1584325"/>
            <a:ext cx="81661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若树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sz="2600" dirty="0">
                <a:solidFill>
                  <a:srgbClr val="C00000"/>
                </a:solidFill>
                <a:ea typeface="楷体_GB2312" pitchFamily="49" charset="-122"/>
              </a:rPr>
              <a:t>支撑子图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则称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sz="2600" dirty="0">
                <a:solidFill>
                  <a:srgbClr val="C00000"/>
                </a:solidFill>
                <a:ea typeface="楷体_GB2312" pitchFamily="49" charset="-122"/>
              </a:rPr>
              <a:t>支撑树</a:t>
            </a:r>
            <a:r>
              <a:rPr lang="en-US" altLang="zh-CN" sz="2600" dirty="0">
                <a:solidFill>
                  <a:srgbClr val="C00000"/>
                </a:solidFill>
                <a:ea typeface="楷体_GB2312" pitchFamily="49" charset="-122"/>
              </a:rPr>
              <a:t>(</a:t>
            </a:r>
            <a:r>
              <a:rPr lang="en-US" altLang="zh-CN" sz="2600" dirty="0">
                <a:solidFill>
                  <a:srgbClr val="C00000"/>
                </a:solidFill>
                <a:latin typeface="Franklin Gothic Book" pitchFamily="34" charset="0"/>
                <a:ea typeface="楷体_GB2312" pitchFamily="49" charset="-122"/>
              </a:rPr>
              <a:t>Spanning Tree</a:t>
            </a:r>
            <a:r>
              <a:rPr lang="en-US" altLang="zh-CN" sz="2600" dirty="0" smtClean="0">
                <a:solidFill>
                  <a:srgbClr val="C00000"/>
                </a:solidFill>
                <a:ea typeface="楷体_GB2312" pitchFamily="49" charset="-122"/>
              </a:rPr>
              <a:t>)</a:t>
            </a:r>
            <a:r>
              <a:rPr lang="en-US" altLang="zh-CN" sz="2600" dirty="0" smtClean="0">
                <a:solidFill>
                  <a:srgbClr val="000000"/>
                </a:solidFill>
                <a:ea typeface="楷体_GB2312" pitchFamily="49" charset="-122"/>
              </a:rPr>
              <a:t>;</a:t>
            </a:r>
            <a:endParaRPr lang="en-US" altLang="zh-CN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marL="1350963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的支撑树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sz="2600" dirty="0" err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(G),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sz="2600" dirty="0" err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2600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(T),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则称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sz="2600" dirty="0">
                <a:solidFill>
                  <a:srgbClr val="C00000"/>
                </a:solidFill>
                <a:ea typeface="楷体_GB2312" pitchFamily="49" charset="-122"/>
              </a:rPr>
              <a:t>树枝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否则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称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sz="2600" dirty="0">
                <a:solidFill>
                  <a:srgbClr val="C00000"/>
                </a:solidFill>
                <a:ea typeface="楷体_GB2312" pitchFamily="49" charset="-122"/>
              </a:rPr>
              <a:t>弦</a:t>
            </a:r>
            <a:r>
              <a:rPr lang="en-US" altLang="zh-CN" sz="2600" dirty="0" smtClean="0">
                <a:solidFill>
                  <a:srgbClr val="000000"/>
                </a:solidFill>
                <a:ea typeface="楷体_GB2312" pitchFamily="49" charset="-122"/>
              </a:rPr>
              <a:t>; </a:t>
            </a:r>
            <a:endParaRPr lang="en-US" altLang="zh-CN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marL="1350963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称子图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G[E(G)-E(T)]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zh-CN" altLang="en-US" sz="2600" dirty="0">
                <a:solidFill>
                  <a:srgbClr val="C00000"/>
                </a:solidFill>
                <a:ea typeface="楷体_GB2312" pitchFamily="49" charset="-122"/>
              </a:rPr>
              <a:t>余树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记作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T;</a:t>
            </a:r>
          </a:p>
        </p:txBody>
      </p:sp>
      <p:sp>
        <p:nvSpPr>
          <p:cNvPr id="932868" name="Rectangle 4"/>
          <p:cNvSpPr>
            <a:spLocks noChangeArrowheads="1"/>
          </p:cNvSpPr>
          <p:nvPr/>
        </p:nvSpPr>
        <p:spPr bwMode="auto">
          <a:xfrm>
            <a:off x="611187" y="4194175"/>
            <a:ext cx="477043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indent="633413">
              <a:lnSpc>
                <a:spcPct val="120000"/>
              </a:lnSpc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ea typeface="楷体_GB2312" pitchFamily="49" charset="-122"/>
              </a:rPr>
              <a:t>注意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en-US" altLang="zh-CN" sz="25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的余树没有什么特点。在右图中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实边图为该图的一棵生成树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T,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虚线部分是构成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的余树。它不连通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但含回路。</a:t>
            </a:r>
          </a:p>
        </p:txBody>
      </p:sp>
      <p:pic>
        <p:nvPicPr>
          <p:cNvPr id="932870" name="Picture 6" descr="1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5" y="3924300"/>
            <a:ext cx="3573463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树的有关定义和性质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4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9" name="Rectangle 3"/>
          <p:cNvSpPr>
            <a:spLocks noChangeArrowheads="1"/>
          </p:cNvSpPr>
          <p:nvPr/>
        </p:nvSpPr>
        <p:spPr bwMode="auto">
          <a:xfrm>
            <a:off x="573537" y="1253253"/>
            <a:ext cx="6038296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破圈法</a:t>
            </a:r>
          </a:p>
        </p:txBody>
      </p:sp>
      <p:sp>
        <p:nvSpPr>
          <p:cNvPr id="997380" name="Rectangle 4"/>
          <p:cNvSpPr>
            <a:spLocks noChangeArrowheads="1"/>
          </p:cNvSpPr>
          <p:nvPr/>
        </p:nvSpPr>
        <p:spPr bwMode="auto">
          <a:xfrm>
            <a:off x="483049" y="1837453"/>
            <a:ext cx="814375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每次去掉回路中的一条边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去掉边的总数为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m-n+1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计算效率低</a:t>
            </a:r>
          </a:p>
        </p:txBody>
      </p:sp>
      <p:sp>
        <p:nvSpPr>
          <p:cNvPr id="997381" name="Rectangle 5"/>
          <p:cNvSpPr>
            <a:spLocks noChangeArrowheads="1"/>
          </p:cNvSpPr>
          <p:nvPr/>
        </p:nvSpPr>
        <p:spPr bwMode="auto">
          <a:xfrm>
            <a:off x="573537" y="3547190"/>
            <a:ext cx="603829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避圈法</a:t>
            </a:r>
          </a:p>
        </p:txBody>
      </p:sp>
      <p:sp>
        <p:nvSpPr>
          <p:cNvPr id="997382" name="Rectangle 6"/>
          <p:cNvSpPr>
            <a:spLocks noChangeArrowheads="1"/>
          </p:cNvSpPr>
          <p:nvPr/>
        </p:nvSpPr>
        <p:spPr bwMode="auto">
          <a:xfrm>
            <a:off x="483050" y="4132978"/>
            <a:ext cx="8559346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每次选取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中一条与已选取的边不构成回路的边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增加的边的总数为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n-1</a:t>
            </a:r>
          </a:p>
          <a:p>
            <a:pPr lvl="1">
              <a:spcBef>
                <a:spcPct val="20000"/>
              </a:spcBef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一般用深度优先或广度优先搜索来实现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支撑树的生成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3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7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97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/>
      <p:bldP spid="9973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341313" y="1898650"/>
            <a:ext cx="8640762" cy="362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的任何最佳邮路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必然通过某些边将超过一次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中国邮递员问题就变化为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: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给出一个连通图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(1)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满足条件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: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中重复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中每条边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使得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  到的图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G*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Euler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称这样的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为可行集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并且使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其边权和尽可能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称这样的可行集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为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最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优集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(2)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G*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Euler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回路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非欧拉图  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中国邮路</a:t>
            </a:r>
            <a:endParaRPr kumimoji="0" lang="en-US" altLang="zh-CN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8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ChangeArrowheads="1"/>
          </p:cNvSpPr>
          <p:nvPr/>
        </p:nvSpPr>
        <p:spPr bwMode="auto">
          <a:xfrm>
            <a:off x="588051" y="1236711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避圈法：深度优先搜索</a:t>
            </a:r>
          </a:p>
        </p:txBody>
      </p:sp>
      <p:sp>
        <p:nvSpPr>
          <p:cNvPr id="998404" name="Rectangle 4"/>
          <p:cNvSpPr>
            <a:spLocks noChangeArrowheads="1"/>
          </p:cNvSpPr>
          <p:nvPr/>
        </p:nvSpPr>
        <p:spPr bwMode="auto">
          <a:xfrm>
            <a:off x="497563" y="1776461"/>
            <a:ext cx="846137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任选图中的一个结点作根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通过相继地增加边来形成从这个顶点开始的通路，其中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  每条新边都和通路上的最后一个结点以及还不在通路上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  的结点关联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若这条通路经过图中的所有结点，则为支撑树，否则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 还必须增加新边：从通路上倒退一个结点，若有可能，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 形成这个结点开始的尚未访问过的结点的通路；否则再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  倒退一个结点；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重复这个过程，从访问过的最后一个结点开始，在通路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  上一次后退一个结点，只要有可能就形成新的通路，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Garamond" pitchFamily="18" charset="0"/>
              </a:rPr>
              <a:t>     直到不能增加新边为止。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支撑树的生成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40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8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8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98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98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3"/>
          <p:cNvSpPr txBox="1">
            <a:spLocks noChangeArrowheads="1"/>
          </p:cNvSpPr>
          <p:nvPr/>
        </p:nvSpPr>
        <p:spPr bwMode="auto">
          <a:xfrm>
            <a:off x="476250" y="1719263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  <a:latin typeface="Times New Roman" pitchFamily="18" charset="0"/>
              </a:rPr>
              <a:t>例</a:t>
            </a:r>
            <a:r>
              <a:rPr lang="en-US" altLang="zh-CN">
                <a:solidFill>
                  <a:srgbClr val="000099"/>
                </a:solidFill>
                <a:latin typeface="Times New Roman" pitchFamily="18" charset="0"/>
              </a:rPr>
              <a:t>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63325" y="3876675"/>
            <a:ext cx="304800" cy="523875"/>
            <a:chOff x="2880" y="2296"/>
            <a:chExt cx="192" cy="330"/>
          </a:xfrm>
        </p:grpSpPr>
        <p:sp>
          <p:nvSpPr>
            <p:cNvPr id="107593" name="Text Box 5"/>
            <p:cNvSpPr txBox="1">
              <a:spLocks noChangeArrowheads="1"/>
            </p:cNvSpPr>
            <p:nvPr/>
          </p:nvSpPr>
          <p:spPr bwMode="auto">
            <a:xfrm>
              <a:off x="2880" y="229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07594" name="Oval 6"/>
            <p:cNvSpPr>
              <a:spLocks noChangeArrowheads="1"/>
            </p:cNvSpPr>
            <p:nvPr/>
          </p:nvSpPr>
          <p:spPr bwMode="auto">
            <a:xfrm>
              <a:off x="2932" y="2530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482975" y="4327405"/>
            <a:ext cx="1247775" cy="2105025"/>
            <a:chOff x="2194" y="2578"/>
            <a:chExt cx="786" cy="1326"/>
          </a:xfrm>
        </p:grpSpPr>
        <p:sp>
          <p:nvSpPr>
            <p:cNvPr id="107581" name="Text Box 8"/>
            <p:cNvSpPr txBox="1">
              <a:spLocks noChangeArrowheads="1"/>
            </p:cNvSpPr>
            <p:nvPr/>
          </p:nvSpPr>
          <p:spPr bwMode="auto">
            <a:xfrm>
              <a:off x="2578" y="275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7582" name="Text Box 9"/>
            <p:cNvSpPr txBox="1">
              <a:spLocks noChangeArrowheads="1"/>
            </p:cNvSpPr>
            <p:nvPr/>
          </p:nvSpPr>
          <p:spPr bwMode="auto">
            <a:xfrm>
              <a:off x="2434" y="307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7583" name="Text Box 10"/>
            <p:cNvSpPr txBox="1">
              <a:spLocks noChangeArrowheads="1"/>
            </p:cNvSpPr>
            <p:nvPr/>
          </p:nvSpPr>
          <p:spPr bwMode="auto">
            <a:xfrm>
              <a:off x="2290" y="337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07584" name="Text Box 11"/>
            <p:cNvSpPr txBox="1">
              <a:spLocks noChangeArrowheads="1"/>
            </p:cNvSpPr>
            <p:nvPr/>
          </p:nvSpPr>
          <p:spPr bwMode="auto">
            <a:xfrm>
              <a:off x="2194" y="3654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07585" name="Oval 12"/>
            <p:cNvSpPr>
              <a:spLocks noChangeArrowheads="1"/>
            </p:cNvSpPr>
            <p:nvPr/>
          </p:nvSpPr>
          <p:spPr bwMode="auto">
            <a:xfrm>
              <a:off x="2836" y="2866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86" name="Line 13"/>
            <p:cNvSpPr>
              <a:spLocks noChangeShapeType="1"/>
            </p:cNvSpPr>
            <p:nvPr/>
          </p:nvSpPr>
          <p:spPr bwMode="auto">
            <a:xfrm flipH="1">
              <a:off x="2884" y="2578"/>
              <a:ext cx="96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87" name="Line 14"/>
            <p:cNvSpPr>
              <a:spLocks noChangeShapeType="1"/>
            </p:cNvSpPr>
            <p:nvPr/>
          </p:nvSpPr>
          <p:spPr bwMode="auto">
            <a:xfrm flipH="1">
              <a:off x="2740" y="2962"/>
              <a:ext cx="144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88" name="Line 15"/>
            <p:cNvSpPr>
              <a:spLocks noChangeShapeType="1"/>
            </p:cNvSpPr>
            <p:nvPr/>
          </p:nvSpPr>
          <p:spPr bwMode="auto">
            <a:xfrm flipH="1">
              <a:off x="2596" y="3298"/>
              <a:ext cx="144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89" name="Line 16"/>
            <p:cNvSpPr>
              <a:spLocks noChangeShapeType="1"/>
            </p:cNvSpPr>
            <p:nvPr/>
          </p:nvSpPr>
          <p:spPr bwMode="auto">
            <a:xfrm flipH="1">
              <a:off x="2468" y="3538"/>
              <a:ext cx="128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90" name="Oval 17"/>
            <p:cNvSpPr>
              <a:spLocks noChangeArrowheads="1"/>
            </p:cNvSpPr>
            <p:nvPr/>
          </p:nvSpPr>
          <p:spPr bwMode="auto">
            <a:xfrm>
              <a:off x="2548" y="3490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91" name="Oval 18"/>
            <p:cNvSpPr>
              <a:spLocks noChangeArrowheads="1"/>
            </p:cNvSpPr>
            <p:nvPr/>
          </p:nvSpPr>
          <p:spPr bwMode="auto">
            <a:xfrm>
              <a:off x="2692" y="320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92" name="Oval 19"/>
            <p:cNvSpPr>
              <a:spLocks noChangeArrowheads="1"/>
            </p:cNvSpPr>
            <p:nvPr/>
          </p:nvSpPr>
          <p:spPr bwMode="auto">
            <a:xfrm>
              <a:off x="2404" y="3778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349750" y="5394205"/>
            <a:ext cx="509588" cy="847725"/>
            <a:chOff x="2740" y="3250"/>
            <a:chExt cx="321" cy="534"/>
          </a:xfrm>
        </p:grpSpPr>
        <p:sp>
          <p:nvSpPr>
            <p:cNvPr id="107578" name="Text Box 21"/>
            <p:cNvSpPr txBox="1">
              <a:spLocks noChangeArrowheads="1"/>
            </p:cNvSpPr>
            <p:nvPr/>
          </p:nvSpPr>
          <p:spPr bwMode="auto">
            <a:xfrm>
              <a:off x="2869" y="3534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579" name="Line 22"/>
            <p:cNvSpPr>
              <a:spLocks noChangeShapeType="1"/>
            </p:cNvSpPr>
            <p:nvPr/>
          </p:nvSpPr>
          <p:spPr bwMode="auto">
            <a:xfrm>
              <a:off x="2740" y="3250"/>
              <a:ext cx="192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80" name="Oval 23"/>
            <p:cNvSpPr>
              <a:spLocks noChangeArrowheads="1"/>
            </p:cNvSpPr>
            <p:nvPr/>
          </p:nvSpPr>
          <p:spPr bwMode="auto">
            <a:xfrm>
              <a:off x="2884" y="3490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730750" y="4327405"/>
            <a:ext cx="1250950" cy="2133600"/>
            <a:chOff x="2980" y="2578"/>
            <a:chExt cx="788" cy="1344"/>
          </a:xfrm>
        </p:grpSpPr>
        <p:sp>
          <p:nvSpPr>
            <p:cNvPr id="107569" name="Text Box 25"/>
            <p:cNvSpPr txBox="1">
              <a:spLocks noChangeArrowheads="1"/>
            </p:cNvSpPr>
            <p:nvPr/>
          </p:nvSpPr>
          <p:spPr bwMode="auto">
            <a:xfrm>
              <a:off x="3180" y="276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7570" name="Text Box 26"/>
            <p:cNvSpPr txBox="1">
              <a:spLocks noChangeArrowheads="1"/>
            </p:cNvSpPr>
            <p:nvPr/>
          </p:nvSpPr>
          <p:spPr bwMode="auto">
            <a:xfrm>
              <a:off x="3333" y="3103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7571" name="Text Box 27"/>
            <p:cNvSpPr txBox="1">
              <a:spLocks noChangeArrowheads="1"/>
            </p:cNvSpPr>
            <p:nvPr/>
          </p:nvSpPr>
          <p:spPr bwMode="auto">
            <a:xfrm>
              <a:off x="3432" y="3384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7572" name="Text Box 28"/>
            <p:cNvSpPr txBox="1">
              <a:spLocks noChangeArrowheads="1"/>
            </p:cNvSpPr>
            <p:nvPr/>
          </p:nvSpPr>
          <p:spPr bwMode="auto">
            <a:xfrm>
              <a:off x="3576" y="367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7573" name="Line 29"/>
            <p:cNvSpPr>
              <a:spLocks noChangeShapeType="1"/>
            </p:cNvSpPr>
            <p:nvPr/>
          </p:nvSpPr>
          <p:spPr bwMode="auto">
            <a:xfrm>
              <a:off x="2980" y="2578"/>
              <a:ext cx="528" cy="12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74" name="Oval 30"/>
            <p:cNvSpPr>
              <a:spLocks noChangeArrowheads="1"/>
            </p:cNvSpPr>
            <p:nvPr/>
          </p:nvSpPr>
          <p:spPr bwMode="auto">
            <a:xfrm>
              <a:off x="3076" y="2866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75" name="Oval 31"/>
            <p:cNvSpPr>
              <a:spLocks noChangeArrowheads="1"/>
            </p:cNvSpPr>
            <p:nvPr/>
          </p:nvSpPr>
          <p:spPr bwMode="auto">
            <a:xfrm>
              <a:off x="3220" y="320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76" name="Oval 32"/>
            <p:cNvSpPr>
              <a:spLocks noChangeArrowheads="1"/>
            </p:cNvSpPr>
            <p:nvPr/>
          </p:nvSpPr>
          <p:spPr bwMode="auto">
            <a:xfrm>
              <a:off x="3316" y="3490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77" name="Oval 33"/>
            <p:cNvSpPr>
              <a:spLocks noChangeArrowheads="1"/>
            </p:cNvSpPr>
            <p:nvPr/>
          </p:nvSpPr>
          <p:spPr bwMode="auto">
            <a:xfrm>
              <a:off x="3460" y="3778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654550" y="5851405"/>
            <a:ext cx="685800" cy="685800"/>
            <a:chOff x="2932" y="3538"/>
            <a:chExt cx="432" cy="432"/>
          </a:xfrm>
        </p:grpSpPr>
        <p:sp>
          <p:nvSpPr>
            <p:cNvPr id="107566" name="Line 35"/>
            <p:cNvSpPr>
              <a:spLocks noChangeShapeType="1"/>
            </p:cNvSpPr>
            <p:nvPr/>
          </p:nvSpPr>
          <p:spPr bwMode="auto">
            <a:xfrm flipH="1">
              <a:off x="3214" y="3538"/>
              <a:ext cx="150" cy="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67" name="Text Box 36"/>
            <p:cNvSpPr txBox="1">
              <a:spLocks noChangeArrowheads="1"/>
            </p:cNvSpPr>
            <p:nvPr/>
          </p:nvSpPr>
          <p:spPr bwMode="auto">
            <a:xfrm>
              <a:off x="2932" y="372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7568" name="Oval 37"/>
            <p:cNvSpPr>
              <a:spLocks noChangeArrowheads="1"/>
            </p:cNvSpPr>
            <p:nvPr/>
          </p:nvSpPr>
          <p:spPr bwMode="auto">
            <a:xfrm>
              <a:off x="3172" y="3778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411413" y="1719263"/>
            <a:ext cx="3933825" cy="1981200"/>
            <a:chOff x="1565" y="799"/>
            <a:chExt cx="2478" cy="1248"/>
          </a:xfrm>
        </p:grpSpPr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1824" y="960"/>
              <a:ext cx="2016" cy="912"/>
              <a:chOff x="1824" y="960"/>
              <a:chExt cx="2016" cy="912"/>
            </a:xfrm>
          </p:grpSpPr>
          <p:sp>
            <p:nvSpPr>
              <p:cNvPr id="107543" name="Oval 40"/>
              <p:cNvSpPr>
                <a:spLocks noChangeArrowheads="1"/>
              </p:cNvSpPr>
              <p:nvPr/>
            </p:nvSpPr>
            <p:spPr bwMode="auto">
              <a:xfrm>
                <a:off x="3744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4" name="Oval 41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5" name="Oval 42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6" name="Oval 43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7" name="Oval 44"/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8" name="Oval 45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9" name="Oval 46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0" name="Oval 47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1" name="Line 48"/>
              <p:cNvSpPr>
                <a:spLocks noChangeShapeType="1"/>
              </p:cNvSpPr>
              <p:nvPr/>
            </p:nvSpPr>
            <p:spPr bwMode="auto">
              <a:xfrm>
                <a:off x="1883" y="1011"/>
                <a:ext cx="362" cy="3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2" name="Line 49"/>
              <p:cNvSpPr>
                <a:spLocks noChangeShapeType="1"/>
              </p:cNvSpPr>
              <p:nvPr/>
            </p:nvSpPr>
            <p:spPr bwMode="auto">
              <a:xfrm flipV="1">
                <a:off x="1920" y="1440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3" name="Line 50"/>
              <p:cNvSpPr>
                <a:spLocks noChangeShapeType="1"/>
              </p:cNvSpPr>
              <p:nvPr/>
            </p:nvSpPr>
            <p:spPr bwMode="auto">
              <a:xfrm>
                <a:off x="2304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4" name="Line 51"/>
              <p:cNvSpPr>
                <a:spLocks noChangeShapeType="1"/>
              </p:cNvSpPr>
              <p:nvPr/>
            </p:nvSpPr>
            <p:spPr bwMode="auto">
              <a:xfrm>
                <a:off x="2688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5" name="Line 52"/>
              <p:cNvSpPr>
                <a:spLocks noChangeShapeType="1"/>
              </p:cNvSpPr>
              <p:nvPr/>
            </p:nvSpPr>
            <p:spPr bwMode="auto">
              <a:xfrm>
                <a:off x="3072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6" name="Line 53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7" name="Line 54"/>
              <p:cNvSpPr>
                <a:spLocks noChangeShapeType="1"/>
              </p:cNvSpPr>
              <p:nvPr/>
            </p:nvSpPr>
            <p:spPr bwMode="auto">
              <a:xfrm>
                <a:off x="3408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8" name="Line 55"/>
              <p:cNvSpPr>
                <a:spLocks noChangeShapeType="1"/>
              </p:cNvSpPr>
              <p:nvPr/>
            </p:nvSpPr>
            <p:spPr bwMode="auto">
              <a:xfrm>
                <a:off x="3792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9" name="Line 56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0" name="Line 57"/>
              <p:cNvSpPr>
                <a:spLocks noChangeShapeType="1"/>
              </p:cNvSpPr>
              <p:nvPr/>
            </p:nvSpPr>
            <p:spPr bwMode="auto">
              <a:xfrm flipV="1">
                <a:off x="3072" y="144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1" name="Line 58"/>
              <p:cNvSpPr>
                <a:spLocks noChangeShapeType="1"/>
              </p:cNvSpPr>
              <p:nvPr/>
            </p:nvSpPr>
            <p:spPr bwMode="auto">
              <a:xfrm>
                <a:off x="2640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2" name="Line 59"/>
              <p:cNvSpPr>
                <a:spLocks noChangeShapeType="1"/>
              </p:cNvSpPr>
              <p:nvPr/>
            </p:nvSpPr>
            <p:spPr bwMode="auto">
              <a:xfrm>
                <a:off x="2640" y="1008"/>
                <a:ext cx="384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3" name="Oval 60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4" name="Oval 61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5" name="Oval 62"/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532" name="Text Box 63"/>
            <p:cNvSpPr txBox="1">
              <a:spLocks noChangeArrowheads="1"/>
            </p:cNvSpPr>
            <p:nvPr/>
          </p:nvSpPr>
          <p:spPr bwMode="auto">
            <a:xfrm>
              <a:off x="1565" y="89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7533" name="Text Box 64"/>
            <p:cNvSpPr txBox="1">
              <a:spLocks noChangeArrowheads="1"/>
            </p:cNvSpPr>
            <p:nvPr/>
          </p:nvSpPr>
          <p:spPr bwMode="auto">
            <a:xfrm>
              <a:off x="1973" y="1253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7534" name="Text Box 65"/>
            <p:cNvSpPr txBox="1">
              <a:spLocks noChangeArrowheads="1"/>
            </p:cNvSpPr>
            <p:nvPr/>
          </p:nvSpPr>
          <p:spPr bwMode="auto">
            <a:xfrm>
              <a:off x="1610" y="161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7535" name="Text Box 66"/>
            <p:cNvSpPr txBox="1">
              <a:spLocks noChangeArrowheads="1"/>
            </p:cNvSpPr>
            <p:nvPr/>
          </p:nvSpPr>
          <p:spPr bwMode="auto">
            <a:xfrm>
              <a:off x="2517" y="139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7536" name="Text Box 67"/>
            <p:cNvSpPr txBox="1">
              <a:spLocks noChangeArrowheads="1"/>
            </p:cNvSpPr>
            <p:nvPr/>
          </p:nvSpPr>
          <p:spPr bwMode="auto">
            <a:xfrm>
              <a:off x="2336" y="89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7537" name="Text Box 68"/>
            <p:cNvSpPr txBox="1">
              <a:spLocks noChangeArrowheads="1"/>
            </p:cNvSpPr>
            <p:nvPr/>
          </p:nvSpPr>
          <p:spPr bwMode="auto">
            <a:xfrm>
              <a:off x="2971" y="1117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07538" name="Text Box 69"/>
            <p:cNvSpPr txBox="1">
              <a:spLocks noChangeArrowheads="1"/>
            </p:cNvSpPr>
            <p:nvPr/>
          </p:nvSpPr>
          <p:spPr bwMode="auto">
            <a:xfrm>
              <a:off x="2744" y="1797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7539" name="Text Box 70"/>
            <p:cNvSpPr txBox="1">
              <a:spLocks noChangeArrowheads="1"/>
            </p:cNvSpPr>
            <p:nvPr/>
          </p:nvSpPr>
          <p:spPr bwMode="auto">
            <a:xfrm>
              <a:off x="3198" y="799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540" name="Text Box 71"/>
            <p:cNvSpPr txBox="1">
              <a:spLocks noChangeArrowheads="1"/>
            </p:cNvSpPr>
            <p:nvPr/>
          </p:nvSpPr>
          <p:spPr bwMode="auto">
            <a:xfrm>
              <a:off x="3379" y="1434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7541" name="Text Box 72"/>
            <p:cNvSpPr txBox="1">
              <a:spLocks noChangeArrowheads="1"/>
            </p:cNvSpPr>
            <p:nvPr/>
          </p:nvSpPr>
          <p:spPr bwMode="auto">
            <a:xfrm>
              <a:off x="3833" y="129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07542" name="Text Box 73"/>
            <p:cNvSpPr txBox="1">
              <a:spLocks noChangeArrowheads="1"/>
            </p:cNvSpPr>
            <p:nvPr/>
          </p:nvSpPr>
          <p:spPr bwMode="auto">
            <a:xfrm>
              <a:off x="3851" y="845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07529" name="Rectangle 74"/>
          <p:cNvSpPr>
            <a:spLocks noChangeArrowheads="1"/>
          </p:cNvSpPr>
          <p:nvPr/>
        </p:nvSpPr>
        <p:spPr bwMode="auto">
          <a:xfrm>
            <a:off x="341313" y="1133475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避圈法：深度优先搜索</a:t>
            </a:r>
          </a:p>
        </p:txBody>
      </p:sp>
      <p:sp>
        <p:nvSpPr>
          <p:cNvPr id="7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支撑树的生成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7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ChangeArrowheads="1"/>
          </p:cNvSpPr>
          <p:nvPr/>
        </p:nvSpPr>
        <p:spPr bwMode="auto">
          <a:xfrm>
            <a:off x="617079" y="1251459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>
                <a:solidFill>
                  <a:srgbClr val="000000"/>
                </a:solidFill>
                <a:latin typeface="Garamond" pitchFamily="18" charset="0"/>
              </a:rPr>
              <a:t>避圈法：广度优先搜索</a:t>
            </a:r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275766" y="1926147"/>
            <a:ext cx="8461375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任选图中的一个结点作根；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添加与这个结点相关联的所有边，形成支撑树中在一层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的所有结点，任意对这些新结点排序；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按顺序访问一层上的每个结点，只要不产生简单回路，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就将与这个结点关联的每条边添加到树中，这样就产生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  了树在二层上的结点；</a:t>
            </a:r>
          </a:p>
          <a:p>
            <a:pPr lvl="1">
              <a:spcAft>
                <a:spcPct val="1000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重复这个过程，直到已经添加了图中所有的结点为止。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支撑树的生成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93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0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0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0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476250" y="1719263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  <a:latin typeface="Times New Roman" pitchFamily="18" charset="0"/>
              </a:rPr>
              <a:t>例</a:t>
            </a:r>
            <a:r>
              <a:rPr lang="en-US" altLang="zh-CN">
                <a:solidFill>
                  <a:srgbClr val="000099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09571" name="Rectangle 4"/>
          <p:cNvSpPr>
            <a:spLocks noChangeArrowheads="1"/>
          </p:cNvSpPr>
          <p:nvPr/>
        </p:nvSpPr>
        <p:spPr bwMode="auto">
          <a:xfrm>
            <a:off x="341313" y="1133475"/>
            <a:ext cx="627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E8DED8"/>
                </a:solidFill>
                <a:latin typeface="Garamond" pitchFamily="18" charset="0"/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避圈法：广度优先搜索</a:t>
            </a:r>
          </a:p>
        </p:txBody>
      </p:sp>
      <p:sp>
        <p:nvSpPr>
          <p:cNvPr id="1001477" name="Oval 5"/>
          <p:cNvSpPr>
            <a:spLocks noChangeArrowheads="1"/>
          </p:cNvSpPr>
          <p:nvPr/>
        </p:nvSpPr>
        <p:spPr bwMode="auto">
          <a:xfrm>
            <a:off x="5707063" y="4267200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78" name="Oval 6"/>
          <p:cNvSpPr>
            <a:spLocks noChangeArrowheads="1"/>
          </p:cNvSpPr>
          <p:nvPr/>
        </p:nvSpPr>
        <p:spPr bwMode="auto">
          <a:xfrm>
            <a:off x="7307263" y="4267200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79" name="Line 7"/>
          <p:cNvSpPr>
            <a:spLocks noChangeShapeType="1"/>
          </p:cNvSpPr>
          <p:nvPr/>
        </p:nvSpPr>
        <p:spPr bwMode="auto">
          <a:xfrm flipH="1">
            <a:off x="5402263" y="2667000"/>
            <a:ext cx="11430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80" name="Line 8"/>
          <p:cNvSpPr>
            <a:spLocks noChangeShapeType="1"/>
          </p:cNvSpPr>
          <p:nvPr/>
        </p:nvSpPr>
        <p:spPr bwMode="auto">
          <a:xfrm flipH="1">
            <a:off x="6164263" y="2667000"/>
            <a:ext cx="3810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81" name="Line 9"/>
          <p:cNvSpPr>
            <a:spLocks noChangeShapeType="1"/>
          </p:cNvSpPr>
          <p:nvPr/>
        </p:nvSpPr>
        <p:spPr bwMode="auto">
          <a:xfrm>
            <a:off x="6545263" y="2667000"/>
            <a:ext cx="4572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82" name="Line 10"/>
          <p:cNvSpPr>
            <a:spLocks noChangeShapeType="1"/>
          </p:cNvSpPr>
          <p:nvPr/>
        </p:nvSpPr>
        <p:spPr bwMode="auto">
          <a:xfrm>
            <a:off x="6545263" y="2667000"/>
            <a:ext cx="1219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83" name="Line 11"/>
          <p:cNvSpPr>
            <a:spLocks noChangeShapeType="1"/>
          </p:cNvSpPr>
          <p:nvPr/>
        </p:nvSpPr>
        <p:spPr bwMode="auto">
          <a:xfrm flipH="1">
            <a:off x="5029200" y="3429000"/>
            <a:ext cx="373063" cy="893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84" name="Line 12"/>
          <p:cNvSpPr>
            <a:spLocks noChangeShapeType="1"/>
          </p:cNvSpPr>
          <p:nvPr/>
        </p:nvSpPr>
        <p:spPr bwMode="auto">
          <a:xfrm>
            <a:off x="5402263" y="3429000"/>
            <a:ext cx="38100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85" name="Line 13"/>
          <p:cNvSpPr>
            <a:spLocks noChangeShapeType="1"/>
          </p:cNvSpPr>
          <p:nvPr/>
        </p:nvSpPr>
        <p:spPr bwMode="auto">
          <a:xfrm>
            <a:off x="6164263" y="3429000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86" name="Line 14"/>
          <p:cNvSpPr>
            <a:spLocks noChangeShapeType="1"/>
          </p:cNvSpPr>
          <p:nvPr/>
        </p:nvSpPr>
        <p:spPr bwMode="auto">
          <a:xfrm flipH="1">
            <a:off x="6697663" y="3429000"/>
            <a:ext cx="30480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87" name="Line 15"/>
          <p:cNvSpPr>
            <a:spLocks noChangeShapeType="1"/>
          </p:cNvSpPr>
          <p:nvPr/>
        </p:nvSpPr>
        <p:spPr bwMode="auto">
          <a:xfrm>
            <a:off x="7002463" y="3429000"/>
            <a:ext cx="38100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88" name="Line 16"/>
          <p:cNvSpPr>
            <a:spLocks noChangeShapeType="1"/>
          </p:cNvSpPr>
          <p:nvPr/>
        </p:nvSpPr>
        <p:spPr bwMode="auto">
          <a:xfrm>
            <a:off x="7764463" y="35052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89" name="Line 17"/>
          <p:cNvSpPr>
            <a:spLocks noChangeShapeType="1"/>
          </p:cNvSpPr>
          <p:nvPr/>
        </p:nvSpPr>
        <p:spPr bwMode="auto">
          <a:xfrm>
            <a:off x="7764463" y="4343400"/>
            <a:ext cx="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90" name="Line 18"/>
          <p:cNvSpPr>
            <a:spLocks noChangeShapeType="1"/>
          </p:cNvSpPr>
          <p:nvPr/>
        </p:nvSpPr>
        <p:spPr bwMode="auto">
          <a:xfrm>
            <a:off x="6697663" y="44196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491" name="Text Box 19"/>
          <p:cNvSpPr txBox="1">
            <a:spLocks noChangeArrowheads="1"/>
          </p:cNvSpPr>
          <p:nvPr/>
        </p:nvSpPr>
        <p:spPr bwMode="auto">
          <a:xfrm>
            <a:off x="4868863" y="44037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01492" name="Text Box 20"/>
          <p:cNvSpPr txBox="1">
            <a:spLocks noChangeArrowheads="1"/>
          </p:cNvSpPr>
          <p:nvPr/>
        </p:nvSpPr>
        <p:spPr bwMode="auto">
          <a:xfrm>
            <a:off x="4945063" y="32607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01493" name="Text Box 21"/>
          <p:cNvSpPr txBox="1">
            <a:spLocks noChangeArrowheads="1"/>
          </p:cNvSpPr>
          <p:nvPr/>
        </p:nvSpPr>
        <p:spPr bwMode="auto">
          <a:xfrm>
            <a:off x="5630863" y="44037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01494" name="Text Box 22"/>
          <p:cNvSpPr txBox="1">
            <a:spLocks noChangeArrowheads="1"/>
          </p:cNvSpPr>
          <p:nvPr/>
        </p:nvSpPr>
        <p:spPr bwMode="auto">
          <a:xfrm>
            <a:off x="5707063" y="3276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01495" name="Text Box 23"/>
          <p:cNvSpPr txBox="1">
            <a:spLocks noChangeArrowheads="1"/>
          </p:cNvSpPr>
          <p:nvPr/>
        </p:nvSpPr>
        <p:spPr bwMode="auto">
          <a:xfrm>
            <a:off x="6392863" y="2133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01496" name="Text Box 24"/>
          <p:cNvSpPr txBox="1">
            <a:spLocks noChangeArrowheads="1"/>
          </p:cNvSpPr>
          <p:nvPr/>
        </p:nvSpPr>
        <p:spPr bwMode="auto">
          <a:xfrm>
            <a:off x="7078663" y="32607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001497" name="Text Box 25"/>
          <p:cNvSpPr txBox="1">
            <a:spLocks noChangeArrowheads="1"/>
          </p:cNvSpPr>
          <p:nvPr/>
        </p:nvSpPr>
        <p:spPr bwMode="auto">
          <a:xfrm>
            <a:off x="6697663" y="42513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001498" name="Text Box 26"/>
          <p:cNvSpPr txBox="1">
            <a:spLocks noChangeArrowheads="1"/>
          </p:cNvSpPr>
          <p:nvPr/>
        </p:nvSpPr>
        <p:spPr bwMode="auto">
          <a:xfrm>
            <a:off x="6011863" y="4419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001499" name="Text Box 27"/>
          <p:cNvSpPr txBox="1">
            <a:spLocks noChangeArrowheads="1"/>
          </p:cNvSpPr>
          <p:nvPr/>
        </p:nvSpPr>
        <p:spPr bwMode="auto">
          <a:xfrm>
            <a:off x="7840663" y="3276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01500" name="Text Box 28"/>
          <p:cNvSpPr txBox="1">
            <a:spLocks noChangeArrowheads="1"/>
          </p:cNvSpPr>
          <p:nvPr/>
        </p:nvSpPr>
        <p:spPr bwMode="auto">
          <a:xfrm>
            <a:off x="7231063" y="44037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1001501" name="Text Box 29"/>
          <p:cNvSpPr txBox="1">
            <a:spLocks noChangeArrowheads="1"/>
          </p:cNvSpPr>
          <p:nvPr/>
        </p:nvSpPr>
        <p:spPr bwMode="auto">
          <a:xfrm>
            <a:off x="6545263" y="53340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001502" name="Text Box 30"/>
          <p:cNvSpPr txBox="1">
            <a:spLocks noChangeArrowheads="1"/>
          </p:cNvSpPr>
          <p:nvPr/>
        </p:nvSpPr>
        <p:spPr bwMode="auto">
          <a:xfrm>
            <a:off x="7535863" y="53181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001503" name="Text Box 31"/>
          <p:cNvSpPr txBox="1">
            <a:spLocks noChangeArrowheads="1"/>
          </p:cNvSpPr>
          <p:nvPr/>
        </p:nvSpPr>
        <p:spPr bwMode="auto">
          <a:xfrm>
            <a:off x="7840663" y="4267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00"/>
                </a:solidFill>
              </a:rPr>
              <a:t>k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25463" y="2286000"/>
            <a:ext cx="3276600" cy="3292475"/>
            <a:chOff x="336" y="1104"/>
            <a:chExt cx="2064" cy="2074"/>
          </a:xfrm>
        </p:grpSpPr>
        <p:sp>
          <p:nvSpPr>
            <p:cNvPr id="109612" name="Line 33"/>
            <p:cNvSpPr>
              <a:spLocks noChangeShapeType="1"/>
            </p:cNvSpPr>
            <p:nvPr/>
          </p:nvSpPr>
          <p:spPr bwMode="auto">
            <a:xfrm>
              <a:off x="624" y="144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13" name="Line 34"/>
            <p:cNvSpPr>
              <a:spLocks noChangeShapeType="1"/>
            </p:cNvSpPr>
            <p:nvPr/>
          </p:nvSpPr>
          <p:spPr bwMode="auto">
            <a:xfrm>
              <a:off x="1152" y="1440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14" name="Line 35"/>
            <p:cNvSpPr>
              <a:spLocks noChangeShapeType="1"/>
            </p:cNvSpPr>
            <p:nvPr/>
          </p:nvSpPr>
          <p:spPr bwMode="auto">
            <a:xfrm>
              <a:off x="1632" y="1920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15" name="Line 36"/>
            <p:cNvSpPr>
              <a:spLocks noChangeShapeType="1"/>
            </p:cNvSpPr>
            <p:nvPr/>
          </p:nvSpPr>
          <p:spPr bwMode="auto">
            <a:xfrm>
              <a:off x="624" y="1440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16" name="Line 37"/>
            <p:cNvSpPr>
              <a:spLocks noChangeShapeType="1"/>
            </p:cNvSpPr>
            <p:nvPr/>
          </p:nvSpPr>
          <p:spPr bwMode="auto">
            <a:xfrm flipV="1">
              <a:off x="612" y="1915"/>
              <a:ext cx="1032" cy="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17" name="Line 38"/>
            <p:cNvSpPr>
              <a:spLocks noChangeShapeType="1"/>
            </p:cNvSpPr>
            <p:nvPr/>
          </p:nvSpPr>
          <p:spPr bwMode="auto">
            <a:xfrm>
              <a:off x="624" y="2400"/>
              <a:ext cx="9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18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19" name="Line 40"/>
            <p:cNvSpPr>
              <a:spLocks noChangeShapeType="1"/>
            </p:cNvSpPr>
            <p:nvPr/>
          </p:nvSpPr>
          <p:spPr bwMode="auto">
            <a:xfrm>
              <a:off x="1584" y="1440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20" name="Line 41"/>
            <p:cNvSpPr>
              <a:spLocks noChangeShapeType="1"/>
            </p:cNvSpPr>
            <p:nvPr/>
          </p:nvSpPr>
          <p:spPr bwMode="auto">
            <a:xfrm flipV="1">
              <a:off x="1584" y="1920"/>
              <a:ext cx="48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21" name="Line 42"/>
            <p:cNvSpPr>
              <a:spLocks noChangeShapeType="1"/>
            </p:cNvSpPr>
            <p:nvPr/>
          </p:nvSpPr>
          <p:spPr bwMode="auto">
            <a:xfrm>
              <a:off x="2064" y="1440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22" name="Line 43"/>
            <p:cNvSpPr>
              <a:spLocks noChangeShapeType="1"/>
            </p:cNvSpPr>
            <p:nvPr/>
          </p:nvSpPr>
          <p:spPr bwMode="auto">
            <a:xfrm>
              <a:off x="1104" y="2400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23" name="Line 44"/>
            <p:cNvSpPr>
              <a:spLocks noChangeShapeType="1"/>
            </p:cNvSpPr>
            <p:nvPr/>
          </p:nvSpPr>
          <p:spPr bwMode="auto">
            <a:xfrm>
              <a:off x="624" y="288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24" name="Line 45"/>
            <p:cNvSpPr>
              <a:spLocks noChangeShapeType="1"/>
            </p:cNvSpPr>
            <p:nvPr/>
          </p:nvSpPr>
          <p:spPr bwMode="auto">
            <a:xfrm>
              <a:off x="624" y="2400"/>
              <a:ext cx="48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25" name="Text Box 46"/>
            <p:cNvSpPr txBox="1">
              <a:spLocks noChangeArrowheads="1"/>
            </p:cNvSpPr>
            <p:nvPr/>
          </p:nvSpPr>
          <p:spPr bwMode="auto">
            <a:xfrm>
              <a:off x="528" y="11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09626" name="Text Box 47"/>
            <p:cNvSpPr txBox="1">
              <a:spLocks noChangeArrowheads="1"/>
            </p:cNvSpPr>
            <p:nvPr/>
          </p:nvSpPr>
          <p:spPr bwMode="auto">
            <a:xfrm>
              <a:off x="1008" y="11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09627" name="Text Box 48"/>
            <p:cNvSpPr txBox="1">
              <a:spLocks noChangeArrowheads="1"/>
            </p:cNvSpPr>
            <p:nvPr/>
          </p:nvSpPr>
          <p:spPr bwMode="auto">
            <a:xfrm>
              <a:off x="1440" y="11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9628" name="Text Box 49"/>
            <p:cNvSpPr txBox="1">
              <a:spLocks noChangeArrowheads="1"/>
            </p:cNvSpPr>
            <p:nvPr/>
          </p:nvSpPr>
          <p:spPr bwMode="auto">
            <a:xfrm>
              <a:off x="1968" y="11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109629" name="Text Box 50"/>
            <p:cNvSpPr txBox="1">
              <a:spLocks noChangeArrowheads="1"/>
            </p:cNvSpPr>
            <p:nvPr/>
          </p:nvSpPr>
          <p:spPr bwMode="auto">
            <a:xfrm>
              <a:off x="336" y="17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9630" name="Text Box 51"/>
            <p:cNvSpPr txBox="1">
              <a:spLocks noChangeArrowheads="1"/>
            </p:cNvSpPr>
            <p:nvPr/>
          </p:nvSpPr>
          <p:spPr bwMode="auto">
            <a:xfrm>
              <a:off x="864" y="167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9631" name="Text Box 52"/>
            <p:cNvSpPr txBox="1">
              <a:spLocks noChangeArrowheads="1"/>
            </p:cNvSpPr>
            <p:nvPr/>
          </p:nvSpPr>
          <p:spPr bwMode="auto">
            <a:xfrm>
              <a:off x="1344" y="167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9632" name="Text Box 53"/>
            <p:cNvSpPr txBox="1">
              <a:spLocks noChangeArrowheads="1"/>
            </p:cNvSpPr>
            <p:nvPr/>
          </p:nvSpPr>
          <p:spPr bwMode="auto">
            <a:xfrm>
              <a:off x="2112" y="17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109633" name="Text Box 54"/>
            <p:cNvSpPr txBox="1">
              <a:spLocks noChangeArrowheads="1"/>
            </p:cNvSpPr>
            <p:nvPr/>
          </p:nvSpPr>
          <p:spPr bwMode="auto">
            <a:xfrm>
              <a:off x="336" y="224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09634" name="Text Box 55"/>
            <p:cNvSpPr txBox="1">
              <a:spLocks noChangeArrowheads="1"/>
            </p:cNvSpPr>
            <p:nvPr/>
          </p:nvSpPr>
          <p:spPr bwMode="auto">
            <a:xfrm>
              <a:off x="864" y="21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09635" name="Text Box 56"/>
            <p:cNvSpPr txBox="1">
              <a:spLocks noChangeArrowheads="1"/>
            </p:cNvSpPr>
            <p:nvPr/>
          </p:nvSpPr>
          <p:spPr bwMode="auto">
            <a:xfrm>
              <a:off x="1488" y="243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09636" name="Text Box 57"/>
            <p:cNvSpPr txBox="1">
              <a:spLocks noChangeArrowheads="1"/>
            </p:cNvSpPr>
            <p:nvPr/>
          </p:nvSpPr>
          <p:spPr bwMode="auto">
            <a:xfrm>
              <a:off x="528" y="29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09637" name="Text Box 58"/>
            <p:cNvSpPr txBox="1">
              <a:spLocks noChangeArrowheads="1"/>
            </p:cNvSpPr>
            <p:nvPr/>
          </p:nvSpPr>
          <p:spPr bwMode="auto">
            <a:xfrm>
              <a:off x="1008" y="292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109638" name="Oval 59"/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39" name="Oval 60"/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09640" name="Oval 61"/>
            <p:cNvSpPr>
              <a:spLocks noChangeArrowheads="1"/>
            </p:cNvSpPr>
            <p:nvPr/>
          </p:nvSpPr>
          <p:spPr bwMode="auto">
            <a:xfrm>
              <a:off x="1536" y="139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41" name="Oval 62"/>
            <p:cNvSpPr>
              <a:spLocks noChangeArrowheads="1"/>
            </p:cNvSpPr>
            <p:nvPr/>
          </p:nvSpPr>
          <p:spPr bwMode="auto">
            <a:xfrm>
              <a:off x="2016" y="139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42" name="Oval 63"/>
            <p:cNvSpPr>
              <a:spLocks noChangeArrowheads="1"/>
            </p:cNvSpPr>
            <p:nvPr/>
          </p:nvSpPr>
          <p:spPr bwMode="auto">
            <a:xfrm>
              <a:off x="576" y="187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43" name="Oval 64"/>
            <p:cNvSpPr>
              <a:spLocks noChangeArrowheads="1"/>
            </p:cNvSpPr>
            <p:nvPr/>
          </p:nvSpPr>
          <p:spPr bwMode="auto">
            <a:xfrm>
              <a:off x="1056" y="187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44" name="Oval 65"/>
            <p:cNvSpPr>
              <a:spLocks noChangeArrowheads="1"/>
            </p:cNvSpPr>
            <p:nvPr/>
          </p:nvSpPr>
          <p:spPr bwMode="auto">
            <a:xfrm>
              <a:off x="1536" y="187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45" name="Oval 66"/>
            <p:cNvSpPr>
              <a:spLocks noChangeArrowheads="1"/>
            </p:cNvSpPr>
            <p:nvPr/>
          </p:nvSpPr>
          <p:spPr bwMode="auto">
            <a:xfrm>
              <a:off x="2016" y="187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46" name="Oval 67"/>
            <p:cNvSpPr>
              <a:spLocks noChangeArrowheads="1"/>
            </p:cNvSpPr>
            <p:nvPr/>
          </p:nvSpPr>
          <p:spPr bwMode="auto">
            <a:xfrm>
              <a:off x="576" y="235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47" name="Oval 68"/>
            <p:cNvSpPr>
              <a:spLocks noChangeArrowheads="1"/>
            </p:cNvSpPr>
            <p:nvPr/>
          </p:nvSpPr>
          <p:spPr bwMode="auto">
            <a:xfrm>
              <a:off x="1056" y="235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48" name="Oval 69"/>
            <p:cNvSpPr>
              <a:spLocks noChangeArrowheads="1"/>
            </p:cNvSpPr>
            <p:nvPr/>
          </p:nvSpPr>
          <p:spPr bwMode="auto">
            <a:xfrm>
              <a:off x="1536" y="235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49" name="Oval 70"/>
            <p:cNvSpPr>
              <a:spLocks noChangeArrowheads="1"/>
            </p:cNvSpPr>
            <p:nvPr/>
          </p:nvSpPr>
          <p:spPr bwMode="auto">
            <a:xfrm>
              <a:off x="576" y="283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09650" name="Oval 71"/>
            <p:cNvSpPr>
              <a:spLocks noChangeArrowheads="1"/>
            </p:cNvSpPr>
            <p:nvPr/>
          </p:nvSpPr>
          <p:spPr bwMode="auto">
            <a:xfrm>
              <a:off x="1056" y="283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sp>
        <p:nvSpPr>
          <p:cNvPr id="1001544" name="Oval 72"/>
          <p:cNvSpPr>
            <a:spLocks noChangeArrowheads="1"/>
          </p:cNvSpPr>
          <p:nvPr/>
        </p:nvSpPr>
        <p:spPr bwMode="auto">
          <a:xfrm>
            <a:off x="6469063" y="2590800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545" name="Oval 73"/>
          <p:cNvSpPr>
            <a:spLocks noChangeArrowheads="1"/>
          </p:cNvSpPr>
          <p:nvPr/>
        </p:nvSpPr>
        <p:spPr bwMode="auto">
          <a:xfrm>
            <a:off x="5326063" y="3352800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546" name="Oval 74"/>
          <p:cNvSpPr>
            <a:spLocks noChangeArrowheads="1"/>
          </p:cNvSpPr>
          <p:nvPr/>
        </p:nvSpPr>
        <p:spPr bwMode="auto">
          <a:xfrm>
            <a:off x="6088063" y="3352800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547" name="Oval 75"/>
          <p:cNvSpPr>
            <a:spLocks noChangeArrowheads="1"/>
          </p:cNvSpPr>
          <p:nvPr/>
        </p:nvSpPr>
        <p:spPr bwMode="auto">
          <a:xfrm>
            <a:off x="6926263" y="3352800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548" name="Oval 76"/>
          <p:cNvSpPr>
            <a:spLocks noChangeArrowheads="1"/>
          </p:cNvSpPr>
          <p:nvPr/>
        </p:nvSpPr>
        <p:spPr bwMode="auto">
          <a:xfrm>
            <a:off x="7688263" y="3352800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549" name="Oval 77"/>
          <p:cNvSpPr>
            <a:spLocks noChangeArrowheads="1"/>
          </p:cNvSpPr>
          <p:nvPr/>
        </p:nvSpPr>
        <p:spPr bwMode="auto">
          <a:xfrm>
            <a:off x="4945063" y="4267200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550" name="Oval 78"/>
          <p:cNvSpPr>
            <a:spLocks noChangeArrowheads="1"/>
          </p:cNvSpPr>
          <p:nvPr/>
        </p:nvSpPr>
        <p:spPr bwMode="auto">
          <a:xfrm>
            <a:off x="6621463" y="4267200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01551" name="Oval 79"/>
          <p:cNvSpPr>
            <a:spLocks noChangeArrowheads="1"/>
          </p:cNvSpPr>
          <p:nvPr/>
        </p:nvSpPr>
        <p:spPr bwMode="auto">
          <a:xfrm>
            <a:off x="6088063" y="4267200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552" name="Oval 80"/>
          <p:cNvSpPr>
            <a:spLocks noChangeArrowheads="1"/>
          </p:cNvSpPr>
          <p:nvPr/>
        </p:nvSpPr>
        <p:spPr bwMode="auto">
          <a:xfrm>
            <a:off x="7688263" y="4267200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553" name="Oval 81"/>
          <p:cNvSpPr>
            <a:spLocks noChangeArrowheads="1"/>
          </p:cNvSpPr>
          <p:nvPr/>
        </p:nvSpPr>
        <p:spPr bwMode="auto">
          <a:xfrm>
            <a:off x="7688263" y="5105400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01554" name="Oval 82"/>
          <p:cNvSpPr>
            <a:spLocks noChangeArrowheads="1"/>
          </p:cNvSpPr>
          <p:nvPr/>
        </p:nvSpPr>
        <p:spPr bwMode="auto">
          <a:xfrm>
            <a:off x="6621463" y="5105400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8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支撑树的生成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23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0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0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0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0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00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0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0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0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0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00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00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00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00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00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0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00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00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0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00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0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100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00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00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100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100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100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9" dur="500"/>
                                        <p:tgtEl>
                                          <p:spTgt spid="100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100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100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100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100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100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00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100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100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100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2" dur="500"/>
                                        <p:tgtEl>
                                          <p:spTgt spid="100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7" grpId="0" animBg="1"/>
      <p:bldP spid="1001478" grpId="0" animBg="1"/>
      <p:bldP spid="1001479" grpId="0" animBg="1"/>
      <p:bldP spid="1001480" grpId="0" animBg="1"/>
      <p:bldP spid="1001481" grpId="0" animBg="1"/>
      <p:bldP spid="1001482" grpId="0" animBg="1"/>
      <p:bldP spid="1001483" grpId="0" animBg="1"/>
      <p:bldP spid="1001484" grpId="0" animBg="1"/>
      <p:bldP spid="1001485" grpId="0" animBg="1"/>
      <p:bldP spid="1001486" grpId="0" animBg="1"/>
      <p:bldP spid="1001487" grpId="0" animBg="1"/>
      <p:bldP spid="1001488" grpId="0" animBg="1"/>
      <p:bldP spid="1001489" grpId="0" animBg="1"/>
      <p:bldP spid="1001490" grpId="0" animBg="1"/>
      <p:bldP spid="1001491" grpId="0" build="p" autoUpdateAnimBg="0"/>
      <p:bldP spid="1001492" grpId="0" build="p" autoUpdateAnimBg="0"/>
      <p:bldP spid="1001493" grpId="0" build="p" autoUpdateAnimBg="0"/>
      <p:bldP spid="1001494" grpId="0" build="p" autoUpdateAnimBg="0"/>
      <p:bldP spid="1001495" grpId="0" build="p" autoUpdateAnimBg="0"/>
      <p:bldP spid="1001496" grpId="0" build="p" autoUpdateAnimBg="0"/>
      <p:bldP spid="1001497" grpId="0" build="p" autoUpdateAnimBg="0"/>
      <p:bldP spid="1001498" grpId="0" build="p" autoUpdateAnimBg="0"/>
      <p:bldP spid="1001499" grpId="0" build="p" autoUpdateAnimBg="0"/>
      <p:bldP spid="1001500" grpId="0" build="p" autoUpdateAnimBg="0"/>
      <p:bldP spid="1001501" grpId="0" build="p" autoUpdateAnimBg="0"/>
      <p:bldP spid="1001502" grpId="0" build="p" autoUpdateAnimBg="0"/>
      <p:bldP spid="1001503" grpId="0" build="p" autoUpdateAnimBg="0"/>
      <p:bldP spid="1001544" grpId="0" animBg="1"/>
      <p:bldP spid="1001545" grpId="0" animBg="1"/>
      <p:bldP spid="1001546" grpId="0" animBg="1"/>
      <p:bldP spid="1001547" grpId="0" animBg="1"/>
      <p:bldP spid="1001548" grpId="0" animBg="1"/>
      <p:bldP spid="1001549" grpId="0" animBg="1"/>
      <p:bldP spid="1001550" grpId="0" animBg="1" autoUpdateAnimBg="0"/>
      <p:bldP spid="1001551" grpId="0" animBg="1"/>
      <p:bldP spid="1001552" grpId="0" animBg="1"/>
      <p:bldP spid="1001553" grpId="0" animBg="1"/>
      <p:bldP spid="10015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ChangeArrowheads="1"/>
          </p:cNvSpPr>
          <p:nvPr/>
        </p:nvSpPr>
        <p:spPr bwMode="auto">
          <a:xfrm>
            <a:off x="573537" y="1403350"/>
            <a:ext cx="7375844" cy="413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一个图有多少棵不同的支撑树</a:t>
            </a:r>
            <a:endParaRPr lang="en-US" altLang="zh-CN" sz="32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    </a:t>
            </a:r>
            <a:r>
              <a:rPr lang="zh-CN" altLang="en-US" sz="3200" dirty="0" smtClean="0">
                <a:solidFill>
                  <a:srgbClr val="C00000"/>
                </a:solidFill>
                <a:latin typeface="Garamond" pitchFamily="18" charset="0"/>
              </a:rPr>
              <a:t>？</a:t>
            </a:r>
            <a:endParaRPr lang="en-US" altLang="zh-CN" sz="3200" dirty="0" smtClean="0">
              <a:solidFill>
                <a:srgbClr val="C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生成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所有支撑树的快速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方法</a:t>
            </a:r>
            <a:endParaRPr lang="en-US" altLang="zh-CN" sz="32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    </a:t>
            </a:r>
            <a:r>
              <a:rPr lang="zh-CN" altLang="en-US" sz="3200" dirty="0" smtClean="0">
                <a:solidFill>
                  <a:srgbClr val="C00000"/>
                </a:solidFill>
                <a:latin typeface="Garamond" pitchFamily="18" charset="0"/>
              </a:rPr>
              <a:t>？</a:t>
            </a:r>
            <a:endParaRPr lang="en-US" altLang="zh-CN" sz="3200" dirty="0" smtClean="0">
              <a:solidFill>
                <a:srgbClr val="C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  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生成边权和最小的支撑树的方法</a:t>
            </a:r>
            <a:endParaRPr lang="en-US" altLang="zh-CN" sz="32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    </a:t>
            </a:r>
            <a:r>
              <a:rPr lang="zh-CN" altLang="en-US" sz="3200" dirty="0" smtClean="0">
                <a:solidFill>
                  <a:srgbClr val="C00000"/>
                </a:solidFill>
                <a:latin typeface="Garamond" pitchFamily="18" charset="0"/>
              </a:rPr>
              <a:t>？</a:t>
            </a:r>
            <a:endParaRPr lang="en-US" altLang="zh-CN" sz="32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sz="3200" dirty="0" smtClean="0">
                <a:solidFill>
                  <a:srgbClr val="000000"/>
                </a:solidFill>
                <a:latin typeface="Garamond" pitchFamily="18" charset="0"/>
              </a:rPr>
              <a:t>  </a:t>
            </a:r>
            <a:endParaRPr lang="zh-CN" altLang="en-US" sz="3200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支撑树的生成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046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3.1 </a:t>
            </a:r>
            <a:r>
              <a:rPr lang="zh-CN" altLang="zh-CN" sz="3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树的有关定义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Times New Roman" pitchFamily="18" charset="0"/>
              </a:rPr>
              <a:t>3.2 </a:t>
            </a:r>
            <a:r>
              <a:rPr lang="zh-CN" altLang="zh-CN" sz="3600" dirty="0" smtClean="0">
                <a:solidFill>
                  <a:srgbClr val="C00000"/>
                </a:solidFill>
                <a:latin typeface="Times New Roman" pitchFamily="18" charset="0"/>
              </a:rPr>
              <a:t>基本关联矩阵及其性质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3.3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支撑树的计数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3.4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回路矩阵与割集矩阵</a:t>
            </a: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3.5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最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短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3.6 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支撑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树的</a:t>
            </a:r>
            <a:r>
              <a:rPr lang="zh-CN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生成</a:t>
            </a:r>
            <a:endParaRPr lang="en-US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3.7 Huffman</a:t>
            </a:r>
            <a:r>
              <a:rPr lang="zh-CN" altLang="en-US" sz="36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endParaRPr lang="zh-CN" altLang="zh-CN" sz="360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859058" y="4005263"/>
            <a:ext cx="62484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则称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i="1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i="1" dirty="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的关联矩阵</a:t>
            </a:r>
            <a:r>
              <a:rPr lang="en-US" altLang="zh-CN" dirty="0">
                <a:solidFill>
                  <a:srgbClr val="4D5B6B"/>
                </a:solidFill>
                <a:latin typeface="Times New Roman" pitchFamily="18" charset="0"/>
              </a:rPr>
              <a:t>, </a:t>
            </a:r>
            <a:r>
              <a:rPr lang="zh-CN" altLang="en-US" dirty="0">
                <a:solidFill>
                  <a:srgbClr val="4D5B6B"/>
                </a:solidFill>
                <a:latin typeface="Times New Roman" pitchFamily="18" charset="0"/>
              </a:rPr>
              <a:t>记为</a:t>
            </a:r>
            <a:r>
              <a:rPr lang="en-US" altLang="zh-CN" i="1" dirty="0">
                <a:solidFill>
                  <a:srgbClr val="4D5B6B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rgbClr val="4D5B6B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rgbClr val="4D5B6B"/>
                </a:solidFill>
                <a:latin typeface="Times New Roman" pitchFamily="18" charset="0"/>
              </a:rPr>
              <a:t>D</a:t>
            </a:r>
            <a:r>
              <a:rPr lang="en-US" altLang="zh-CN" dirty="0">
                <a:solidFill>
                  <a:srgbClr val="4D5B6B"/>
                </a:solidFill>
                <a:latin typeface="Times New Roman" pitchFamily="18" charset="0"/>
              </a:rPr>
              <a:t>).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154458" y="2565400"/>
          <a:ext cx="330358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4" name="公式" r:id="rId3" imgW="1663700" imgH="685800" progId="Equation.3">
                  <p:embed/>
                </p:oleObj>
              </mc:Choice>
              <mc:Fallback>
                <p:oleObj name="公式" r:id="rId3" imgW="16637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458" y="2565400"/>
                        <a:ext cx="3303588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859058" y="1916113"/>
            <a:ext cx="822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设无环有向图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=&lt;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&gt;,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={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},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={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}. </a:t>
            </a: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令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30496" y="4437063"/>
            <a:ext cx="7696200" cy="1600200"/>
            <a:chOff x="384" y="2976"/>
            <a:chExt cx="4848" cy="1008"/>
          </a:xfrm>
        </p:grpSpPr>
        <p:graphicFrame>
          <p:nvGraphicFramePr>
            <p:cNvPr id="7171" name="Object 7"/>
            <p:cNvGraphicFramePr>
              <a:graphicFrameLocks noChangeAspect="1"/>
            </p:cNvGraphicFramePr>
            <p:nvPr/>
          </p:nvGraphicFramePr>
          <p:xfrm>
            <a:off x="960" y="2976"/>
            <a:ext cx="255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35" name="Equation" r:id="rId5" imgW="2108200" imgH="304800" progId="Equation.3">
                    <p:embed/>
                  </p:oleObj>
                </mc:Choice>
                <mc:Fallback>
                  <p:oleObj name="Equation" r:id="rId5" imgW="2108200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2551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384" y="3696"/>
              <a:ext cx="422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           (3)  </a:t>
              </a:r>
              <a:r>
                <a:rPr lang="en-US" altLang="zh-CN" i="1" dirty="0" err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i="1" baseline="-30000" dirty="0" err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与</a:t>
              </a:r>
              <a:r>
                <a:rPr lang="en-US" altLang="zh-CN" i="1" dirty="0" err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i="1" baseline="-30000" dirty="0" err="1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是重边 </a:t>
              </a:r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 第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j</a:t>
              </a:r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列与第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k</a:t>
              </a:r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列相同</a:t>
              </a:r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4848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           (2) </a:t>
              </a:r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第</a:t>
              </a:r>
              <a:r>
                <a:rPr lang="en-US" altLang="zh-CN" i="1" dirty="0" err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行</a:t>
              </a: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的个数等于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 dirty="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), </a:t>
              </a:r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第</a:t>
              </a:r>
              <a:r>
                <a:rPr lang="en-US" altLang="zh-CN" i="1" dirty="0" err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行</a:t>
              </a:r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的个数等于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 dirty="0">
                  <a:solidFill>
                    <a:srgbClr val="000000"/>
                  </a:solidFill>
                  <a:ea typeface="华文行楷" pitchFamily="2" charset="-122"/>
                  <a:sym typeface="Symbol" pitchFamily="18" charset="2"/>
                </a:rPr>
                <a:t></a:t>
              </a: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384" y="3024"/>
              <a:ext cx="67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sym typeface="Symbol" pitchFamily="18" charset="2"/>
                </a:rPr>
                <a:t>性质</a:t>
              </a:r>
              <a:r>
                <a:rPr lang="en-US" altLang="zh-CN" dirty="0">
                  <a:solidFill>
                    <a:srgbClr val="FFFFFF"/>
                  </a:solidFill>
                  <a:latin typeface="Times New Roman" pitchFamily="18" charset="0"/>
                  <a:sym typeface="Symbol" pitchFamily="18" charset="2"/>
                </a:rPr>
                <a:t>:</a:t>
              </a: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图的代数表示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latin typeface="宋体" panose="02010600030101010101" pitchFamily="2" charset="-122"/>
                <a:cs typeface="+mj-cs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无环有向图的关联矩阵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8565" y="2600059"/>
            <a:ext cx="3114440" cy="177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15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33896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上的向量空间，如果对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个向量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，在数域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中存在不全为零的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，使得</a:t>
                </a: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则称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线性相关；</a:t>
                </a: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反之，则称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线性无关。</a:t>
                </a:r>
                <a:endParaRPr lang="zh-CN" alt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3389646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978" r="-1172" b="-26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latin typeface="宋体" panose="02010600030101010101" pitchFamily="2" charset="-122"/>
                <a:cs typeface="+mj-cs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线性相关</a:t>
            </a:r>
          </a:p>
        </p:txBody>
      </p:sp>
    </p:spTree>
    <p:extLst>
      <p:ext uri="{BB962C8B-B14F-4D97-AF65-F5344CB8AC3E}">
        <p14:creationId xmlns:p14="http://schemas.microsoft.com/office/powerpoint/2010/main" val="31818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859058" y="1916113"/>
            <a:ext cx="7805970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性质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若一向量组线性无关，即使每一向量都在相同位置处增加一分量，仍然线性无关。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</a:pP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性质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若一向量组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线性相关，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即使每一向量都在相同位置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处减去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一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分量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，仍然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线性相关。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latin typeface="宋体" panose="02010600030101010101" pitchFamily="2" charset="-122"/>
                <a:cs typeface="+mj-cs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线性相关</a:t>
            </a:r>
          </a:p>
        </p:txBody>
      </p:sp>
    </p:spTree>
    <p:extLst>
      <p:ext uri="{BB962C8B-B14F-4D97-AF65-F5344CB8AC3E}">
        <p14:creationId xmlns:p14="http://schemas.microsoft.com/office/powerpoint/2010/main" val="285075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750426"/>
                <a:ext cx="7805970" cy="5200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FF3300"/>
                    </a:solidFill>
                    <a:latin typeface="Times New Roman" pitchFamily="18" charset="0"/>
                    <a:sym typeface="Symbol" pitchFamily="18" charset="2"/>
                  </a:rPr>
                  <a:t>定理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若向量组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线性无关，而向量组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线性相关，则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必可由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线性表示，且表示方法唯一。</a:t>
                </a:r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证明：存在不全为零的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，使</a:t>
                </a: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</a:rPr>
                  <a:t>线性无关可得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</a:rPr>
                  <a:t>，</a:t>
                </a: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则</a:t>
                </a: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唯一性：若存在另一种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的表示方法</a:t>
                </a: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则存在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，使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acc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，矛盾！证毕。</a:t>
                </a:r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750426"/>
                <a:ext cx="7805970" cy="5200206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290" r="-11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latin typeface="宋体" panose="02010600030101010101" pitchFamily="2" charset="-122"/>
                <a:cs typeface="+mj-cs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线性相关</a:t>
            </a:r>
          </a:p>
        </p:txBody>
      </p:sp>
    </p:spTree>
    <p:extLst>
      <p:ext uri="{BB962C8B-B14F-4D97-AF65-F5344CB8AC3E}">
        <p14:creationId xmlns:p14="http://schemas.microsoft.com/office/powerpoint/2010/main" val="671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ChangeArrowheads="1"/>
          </p:cNvSpPr>
          <p:nvPr/>
        </p:nvSpPr>
        <p:spPr bwMode="auto">
          <a:xfrm>
            <a:off x="341313" y="1898650"/>
            <a:ext cx="86407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当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所有结点度都是偶数时，即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有欧拉回路，该回路就是最佳邮路</a:t>
            </a:r>
          </a:p>
        </p:txBody>
      </p:sp>
      <p:sp>
        <p:nvSpPr>
          <p:cNvPr id="681987" name="Rectangle 3"/>
          <p:cNvSpPr>
            <a:spLocks noChangeArrowheads="1"/>
          </p:cNvSpPr>
          <p:nvPr/>
        </p:nvSpPr>
        <p:spPr bwMode="auto">
          <a:xfrm>
            <a:off x="323850" y="1268413"/>
            <a:ext cx="8820150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欧拉回路？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323850" y="2843213"/>
            <a:ext cx="8820150" cy="330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当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只有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个结点的度为奇时？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不存在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当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只有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个结点的度为奇时？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则存在一条欧拉道路，该道路加上从起点到终点的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最短路径组成的回路就是最佳邮路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当奇数度结点的个数大于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时？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868362" y="609917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？</a:t>
            </a:r>
          </a:p>
        </p:txBody>
      </p:sp>
      <p:sp>
        <p:nvSpPr>
          <p:cNvPr id="7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中国邮路</a:t>
            </a:r>
            <a:r>
              <a:rPr kumimoji="0" lang="en-US" altLang="zh-CN" sz="3200" b="1" i="0" u="none" strike="noStrike" kern="1200" cap="none" spc="0" normalizeH="0" baseline="0" noProof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(The Chinese postman problem)</a:t>
            </a:r>
            <a:endParaRPr kumimoji="0" lang="en-US" altLang="zh-CN" sz="32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59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/>
      <p:bldP spid="68199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4119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FF3300"/>
                    </a:solidFill>
                    <a:latin typeface="Times New Roman" pitchFamily="18" charset="0"/>
                    <a:sym typeface="Symbol" pitchFamily="18" charset="2"/>
                  </a:rPr>
                  <a:t>定理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若一向量组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线性相关，则向该向量组补充若干向量后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，依然线性相关。</a:t>
                </a: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证明：存在不全为零的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，使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acc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𝒎</m:t>
                        </m:r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𝒎</m:t>
                        </m:r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=⋯=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𝟎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acc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证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毕。</a:t>
                </a: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E8DED8"/>
                  </a:buClr>
                  <a:buSzPct val="75000"/>
                </a:pPr>
                <a:r>
                  <a:rPr lang="zh-CN" altLang="en-US" dirty="0">
                    <a:solidFill>
                      <a:srgbClr val="FF3300"/>
                    </a:solidFill>
                    <a:latin typeface="Times New Roman" pitchFamily="18" charset="0"/>
                    <a:sym typeface="Symbol" pitchFamily="18" charset="2"/>
                  </a:rPr>
                  <a:t>定理 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若一向量组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线性无关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则该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向量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组的任意子集组成的向量组，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依然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线性无关。</a:t>
                </a:r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4119910"/>
              </a:xfrm>
              <a:prstGeom prst="rect">
                <a:avLst/>
              </a:prstGeom>
              <a:blipFill rotWithShape="0">
                <a:blip r:embed="rId2"/>
                <a:stretch>
                  <a:fillRect l="-1250" t="-888" r="-5078" b="-19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latin typeface="宋体" panose="02010600030101010101" pitchFamily="2" charset="-122"/>
                <a:cs typeface="+mj-cs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线性相关</a:t>
            </a:r>
          </a:p>
        </p:txBody>
      </p:sp>
    </p:spTree>
    <p:extLst>
      <p:ext uri="{BB962C8B-B14F-4D97-AF65-F5344CB8AC3E}">
        <p14:creationId xmlns:p14="http://schemas.microsoft.com/office/powerpoint/2010/main" val="15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31208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的列秩是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的线性无关列向量组的极大向量数；</a:t>
                </a: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的行秩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的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线性无关行向量组的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极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大向量数。</a:t>
                </a: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</a:pPr>
                <a:r>
                  <a:rPr lang="zh-CN" altLang="en-US" dirty="0">
                    <a:solidFill>
                      <a:srgbClr val="FF3300"/>
                    </a:solidFill>
                    <a:latin typeface="Times New Roman" pitchFamily="18" charset="0"/>
                    <a:sym typeface="Symbol" pitchFamily="18" charset="2"/>
                  </a:rPr>
                  <a:t>定理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初等变换不影响矩阵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的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行秩和列秩。</a:t>
                </a:r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FF3300"/>
                    </a:solidFill>
                    <a:latin typeface="Times New Roman" pitchFamily="18" charset="0"/>
                    <a:sym typeface="Symbol" pitchFamily="18" charset="2"/>
                  </a:rPr>
                  <a:t>定理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矩阵的行秩等于其列秩。</a:t>
                </a: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将矩阵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的秩记作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𝒓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𝒓𝒂𝒏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𝑨</m:t>
                        </m:r>
                      </m:e>
                    </m:d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𝒓𝒂𝒏𝒌</m:t>
                    </m:r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。</a:t>
                </a:r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3120854"/>
              </a:xfrm>
              <a:prstGeom prst="rect">
                <a:avLst/>
              </a:prstGeom>
              <a:blipFill rotWithShape="0">
                <a:blip r:embed="rId2"/>
                <a:stretch>
                  <a:fillRect l="-1250" t="-2148" b="-29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latin typeface="宋体" panose="02010600030101010101" pitchFamily="2" charset="-122"/>
                <a:cs typeface="+mj-cs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秩</a:t>
            </a:r>
          </a:p>
        </p:txBody>
      </p:sp>
    </p:spTree>
    <p:extLst>
      <p:ext uri="{BB962C8B-B14F-4D97-AF65-F5344CB8AC3E}">
        <p14:creationId xmlns:p14="http://schemas.microsoft.com/office/powerpoint/2010/main" val="41055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391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行列式是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数学中的一个函数，将一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个 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n×n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的矩阵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映射到一个标量，记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作 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det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(A)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或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|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A|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。</a:t>
                </a:r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</a:pPr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lang="en-US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lang="en-US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⋮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altLang="zh-CN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 smtClean="0">
                  <a:solidFill>
                    <a:srgbClr val="000000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:endParaRPr lang="en-US" altLang="zh-CN" i="1" dirty="0" smtClean="0">
                  <a:solidFill>
                    <a:srgbClr val="000000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称为数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域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K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上的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n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阶行列式，他表示从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n</m:t>
                        </m:r>
                      </m:sup>
                    </m:sSup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× 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n</m:t>
                        </m:r>
                      </m:sup>
                    </m:sSup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× </m:t>
                    </m:r>
                    <m:r>
                      <a:rPr lang="en-US" altLang="zh-CN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…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n</m:t>
                        </m:r>
                      </m:sup>
                    </m:sSup>
                    <m:r>
                      <a:rPr lang="zh-CN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到</m:t>
                    </m:r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K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的一个映射。</a:t>
                </a:r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3911327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713" r="-1172" b="-26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latin typeface="宋体" panose="02010600030101010101" pitchFamily="2" charset="-122"/>
                <a:cs typeface="+mj-cs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行列式</a:t>
            </a:r>
          </a:p>
        </p:txBody>
      </p:sp>
    </p:spTree>
    <p:extLst>
      <p:ext uri="{BB962C8B-B14F-4D97-AF65-F5344CB8AC3E}">
        <p14:creationId xmlns:p14="http://schemas.microsoft.com/office/powerpoint/2010/main" val="19420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424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在行列式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中，去掉第 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行与第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j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列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全部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元素后所得的 </a:t>
                </a:r>
                <a:r>
                  <a:rPr lang="en-US" altLang="zh-CN" b="0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n - 1</a:t>
                </a:r>
                <a:r>
                  <a:rPr lang="en-US" altLang="zh-CN" b="0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) </a:t>
                </a:r>
                <a:r>
                  <a:rPr lang="zh-CN" altLang="en-US" b="0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阶行列式，称为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元素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CN" altLang="en-US" b="0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的余子式，记做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𝐌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𝐢𝐣</m:t>
                        </m:r>
                      </m:sub>
                    </m:sSub>
                  </m:oMath>
                </a14:m>
                <a:r>
                  <a:rPr lang="zh-CN" altLang="en-US" b="0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。</a:t>
                </a:r>
                <a:endParaRPr lang="en-US" altLang="zh-CN" b="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</a:pPr>
                <a:r>
                  <a:rPr lang="zh-CN" altLang="en-US" b="0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并</a:t>
                </a:r>
                <a:r>
                  <a:rPr lang="zh-CN" altLang="en-US" b="0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把数</a:t>
                </a:r>
                <a:endParaRPr lang="en-US" altLang="zh-CN" b="0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𝐢𝐣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r>
                                    <a:rPr lang="en-US" altLang="zh-CN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𝒊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+</m:t>
                              </m:r>
                              <m:r>
                                <a:rPr lang="en-US" altLang="zh-CN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𝐌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𝐢𝐣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称为元素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CN" altLang="en-US" b="0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的代数余子式。</a:t>
                </a:r>
                <a:endParaRPr lang="en-US" altLang="zh-CN" b="0" dirty="0" smtClean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</a:pPr>
                <a:endParaRPr lang="en-US" altLang="zh-CN" b="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just">
                  <a:spcBef>
                    <a:spcPct val="20000"/>
                  </a:spcBef>
                  <a:buClr>
                    <a:srgbClr val="E8DED8"/>
                  </a:buClr>
                  <a:buSzPct val="75000"/>
                </a:pPr>
                <a:r>
                  <a:rPr lang="zh-CN" altLang="en-US" dirty="0" smtClean="0">
                    <a:solidFill>
                      <a:srgbClr val="FF3300"/>
                    </a:solidFill>
                    <a:latin typeface="Times New Roman" pitchFamily="18" charset="0"/>
                    <a:sym typeface="Symbol" pitchFamily="18" charset="2"/>
                  </a:rPr>
                  <a:t>定理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设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行列式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 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D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  ， 则</a:t>
                </a:r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algn="ctr">
                  <a:spcBef>
                    <a:spcPct val="20000"/>
                  </a:spcBef>
                  <a:buClr>
                    <a:srgbClr val="E8DED8"/>
                  </a:buClr>
                  <a:buSzPct val="75000"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D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𝒌𝒋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·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𝒌𝒋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Times New Roman" pitchFamily="18" charset="0"/>
                    <a:sym typeface="Symbol" pitchFamily="18" charset="2"/>
                  </a:rPr>
                  <a:t> +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𝒂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𝒎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𝒎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4241610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149" r="-1172" b="-196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 sz="3200" dirty="0" smtClean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latin typeface="宋体" panose="02010600030101010101" pitchFamily="2" charset="-122"/>
                <a:cs typeface="+mj-cs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余子式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0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6107" y="1314450"/>
            <a:ext cx="8118475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23900" indent="-723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1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）课本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P37</a:t>
            </a:r>
            <a:r>
              <a:rPr kumimoji="0" lang="zh-CN" altLang="en-US" sz="3200" kern="0" dirty="0">
                <a:solidFill>
                  <a:srgbClr val="000514"/>
                </a:solidFill>
                <a:latin typeface="Garamond" pitchFamily="18" charset="0"/>
              </a:rPr>
              <a:t>，习题二 </a:t>
            </a:r>
            <a:r>
              <a:rPr kumimoji="0" lang="en-US" altLang="zh-CN" sz="3200" kern="0" dirty="0">
                <a:solidFill>
                  <a:srgbClr val="000514"/>
                </a:solidFill>
                <a:latin typeface="Garamond" pitchFamily="18" charset="0"/>
              </a:rPr>
              <a:t>16(a)</a:t>
            </a:r>
          </a:p>
          <a:p>
            <a:pPr marL="723900" indent="-723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00000"/>
                </a:solidFill>
                <a:latin typeface="Garamond" pitchFamily="18" charset="0"/>
              </a:rPr>
              <a:t>2</a:t>
            </a:r>
            <a:r>
              <a:rPr lang="zh-CN" altLang="en-US" sz="3200" b="1" dirty="0" smtClean="0">
                <a:solidFill>
                  <a:srgbClr val="000000"/>
                </a:solidFill>
                <a:latin typeface="Garamond" pitchFamily="18" charset="0"/>
              </a:rPr>
              <a:t>）课本</a:t>
            </a:r>
            <a:r>
              <a:rPr lang="en-US" altLang="zh-CN" sz="3200" b="1" dirty="0" smtClean="0">
                <a:solidFill>
                  <a:srgbClr val="000000"/>
                </a:solidFill>
                <a:latin typeface="Garamond" pitchFamily="18" charset="0"/>
              </a:rPr>
              <a:t>P66</a:t>
            </a:r>
            <a:r>
              <a:rPr lang="zh-CN" altLang="en-US" sz="3200" b="1" dirty="0">
                <a:solidFill>
                  <a:srgbClr val="000000"/>
                </a:solidFill>
                <a:latin typeface="Garamond" pitchFamily="18" charset="0"/>
              </a:rPr>
              <a:t>，</a:t>
            </a:r>
            <a:r>
              <a:rPr lang="zh-CN" altLang="en-US" sz="3200" b="1" dirty="0" smtClean="0">
                <a:solidFill>
                  <a:srgbClr val="000000"/>
                </a:solidFill>
                <a:latin typeface="Garamond" pitchFamily="18" charset="0"/>
              </a:rPr>
              <a:t>习题三，第</a:t>
            </a:r>
            <a:r>
              <a:rPr lang="en-US" altLang="zh-CN" sz="3200" b="1" dirty="0" smtClean="0">
                <a:solidFill>
                  <a:srgbClr val="000000"/>
                </a:solidFill>
                <a:latin typeface="Garamond" pitchFamily="18" charset="0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latin typeface="Garamond" pitchFamily="18" charset="0"/>
              </a:rPr>
              <a:t>题</a:t>
            </a:r>
            <a:endParaRPr lang="en-US" altLang="zh-CN" sz="3200" b="1" dirty="0">
              <a:solidFill>
                <a:srgbClr val="00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323850" y="1203512"/>
            <a:ext cx="8820150" cy="574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2.8.1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L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是无向连通图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最佳邮路的充要条件是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(1)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的每条边最多重复一次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(2)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的任意一个回路上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重复边的长度之和不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      超过该回路长度的一半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证明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必要性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最佳邮路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中每条边最多重复一次）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•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若一条最佳邮路重复经过图的某些边，将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次重复的边画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次，得到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G’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•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设最佳邮路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L’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中边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重复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n(n&gt;1)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次，这时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G’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中有欧拉回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          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L’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，若使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重复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n-2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次，得到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G’’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G’’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各点度仍是偶数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•   G’’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的欧拉回路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L’’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也是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的一条中国邮路，且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L’’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长度小于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L’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，与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L’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是最佳邮路矛盾。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因此边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最多重复一次。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中国邮路</a:t>
            </a:r>
            <a:endParaRPr kumimoji="0" lang="en-US" altLang="zh-CN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54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证明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必要性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任一回路重复边长不超过回路长度一半）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•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假设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中某个回路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的重复边的长度大于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总长度的一半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•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中重复的边不重复，不重复的边重复，得到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G’’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   •  G’’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仍是欧拉图，因为回路上每个顶点的度数改变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或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        不会改变欧拉图的性质。且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L’’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长度小于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L’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，与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L’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是最佳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        邮路矛盾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•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因此，在任意一个回路上，重复边的长度之和不会超过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        回路的一半</a:t>
            </a:r>
          </a:p>
        </p:txBody>
      </p:sp>
      <p:sp>
        <p:nvSpPr>
          <p:cNvPr id="4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中国邮路</a:t>
            </a:r>
            <a:endParaRPr kumimoji="0" lang="en-US" altLang="zh-CN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  <p:grpSp>
        <p:nvGrpSpPr>
          <p:cNvPr id="3" name="组合 687120"/>
          <p:cNvGrpSpPr/>
          <p:nvPr/>
        </p:nvGrpSpPr>
        <p:grpSpPr>
          <a:xfrm>
            <a:off x="2935263" y="4624429"/>
            <a:ext cx="5462138" cy="2116420"/>
            <a:chOff x="2935263" y="4624429"/>
            <a:chExt cx="5462138" cy="2116420"/>
          </a:xfrm>
        </p:grpSpPr>
        <p:sp>
          <p:nvSpPr>
            <p:cNvPr id="99" name="弧形 98"/>
            <p:cNvSpPr/>
            <p:nvPr/>
          </p:nvSpPr>
          <p:spPr>
            <a:xfrm rot="19500092">
              <a:off x="3857109" y="4624429"/>
              <a:ext cx="937585" cy="944130"/>
            </a:xfrm>
            <a:prstGeom prst="arc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弧形 100"/>
            <p:cNvSpPr/>
            <p:nvPr/>
          </p:nvSpPr>
          <p:spPr>
            <a:xfrm rot="8804914">
              <a:off x="3610515" y="5796719"/>
              <a:ext cx="937585" cy="944130"/>
            </a:xfrm>
            <a:prstGeom prst="arc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组合 687118"/>
            <p:cNvGrpSpPr/>
            <p:nvPr/>
          </p:nvGrpSpPr>
          <p:grpSpPr>
            <a:xfrm>
              <a:off x="2935263" y="4705806"/>
              <a:ext cx="5462138" cy="1976515"/>
              <a:chOff x="2734073" y="4676380"/>
              <a:chExt cx="5462138" cy="1976515"/>
            </a:xfrm>
          </p:grpSpPr>
          <p:grpSp>
            <p:nvGrpSpPr>
              <p:cNvPr id="10" name="组合 687114"/>
              <p:cNvGrpSpPr/>
              <p:nvPr/>
            </p:nvGrpSpPr>
            <p:grpSpPr>
              <a:xfrm>
                <a:off x="5853036" y="4725396"/>
                <a:ext cx="2296501" cy="1927499"/>
                <a:chOff x="4482037" y="4691332"/>
                <a:chExt cx="2296501" cy="1927499"/>
              </a:xfrm>
            </p:grpSpPr>
            <p:cxnSp>
              <p:nvCxnSpPr>
                <p:cNvPr id="7" name="直接连接符 6"/>
                <p:cNvCxnSpPr>
                  <a:stCxn id="2" idx="7"/>
                  <a:endCxn id="6" idx="2"/>
                </p:cNvCxnSpPr>
                <p:nvPr/>
              </p:nvCxnSpPr>
              <p:spPr>
                <a:xfrm flipV="1">
                  <a:off x="4801279" y="4764657"/>
                  <a:ext cx="536896" cy="33884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6" idx="6"/>
                  <a:endCxn id="5" idx="1"/>
                </p:cNvCxnSpPr>
                <p:nvPr/>
              </p:nvCxnSpPr>
              <p:spPr>
                <a:xfrm>
                  <a:off x="5493451" y="4764657"/>
                  <a:ext cx="727160" cy="948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椭圆 1"/>
                <p:cNvSpPr/>
                <p:nvPr/>
              </p:nvSpPr>
              <p:spPr>
                <a:xfrm>
                  <a:off x="4668743" y="5082021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6197871" y="4837981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5338175" y="4691332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4482037" y="5747599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4977427" y="6340816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6467986" y="6058646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6623262" y="5373553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5775398" y="6472182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60" name="直接连接符 59"/>
                <p:cNvCxnSpPr>
                  <a:stCxn id="2" idx="3"/>
                  <a:endCxn id="47" idx="0"/>
                </p:cNvCxnSpPr>
                <p:nvPr/>
              </p:nvCxnSpPr>
              <p:spPr>
                <a:xfrm flipH="1">
                  <a:off x="4559675" y="5207194"/>
                  <a:ext cx="131808" cy="54040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>
                  <a:stCxn id="47" idx="5"/>
                  <a:endCxn id="48" idx="1"/>
                </p:cNvCxnSpPr>
                <p:nvPr/>
              </p:nvCxnSpPr>
              <p:spPr>
                <a:xfrm>
                  <a:off x="4614573" y="5872772"/>
                  <a:ext cx="385594" cy="48952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48" idx="6"/>
                  <a:endCxn id="53" idx="2"/>
                </p:cNvCxnSpPr>
                <p:nvPr/>
              </p:nvCxnSpPr>
              <p:spPr>
                <a:xfrm>
                  <a:off x="5132703" y="6414141"/>
                  <a:ext cx="642695" cy="1313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53" idx="6"/>
                  <a:endCxn id="49" idx="3"/>
                </p:cNvCxnSpPr>
                <p:nvPr/>
              </p:nvCxnSpPr>
              <p:spPr>
                <a:xfrm flipV="1">
                  <a:off x="5930674" y="6183819"/>
                  <a:ext cx="560052" cy="36168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>
                  <a:stCxn id="49" idx="0"/>
                  <a:endCxn id="50" idx="4"/>
                </p:cNvCxnSpPr>
                <p:nvPr/>
              </p:nvCxnSpPr>
              <p:spPr>
                <a:xfrm flipV="1">
                  <a:off x="6545624" y="5520202"/>
                  <a:ext cx="155276" cy="53844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>
                  <a:stCxn id="5" idx="5"/>
                  <a:endCxn id="50" idx="1"/>
                </p:cNvCxnSpPr>
                <p:nvPr/>
              </p:nvCxnSpPr>
              <p:spPr>
                <a:xfrm>
                  <a:off x="6330407" y="4963154"/>
                  <a:ext cx="315595" cy="43187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79"/>
              <p:cNvGrpSpPr/>
              <p:nvPr/>
            </p:nvGrpSpPr>
            <p:grpSpPr>
              <a:xfrm>
                <a:off x="2818300" y="4676380"/>
                <a:ext cx="2296501" cy="1927499"/>
                <a:chOff x="4482037" y="4691332"/>
                <a:chExt cx="2296501" cy="1927499"/>
              </a:xfrm>
            </p:grpSpPr>
            <p:cxnSp>
              <p:nvCxnSpPr>
                <p:cNvPr id="81" name="直接连接符 80"/>
                <p:cNvCxnSpPr>
                  <a:stCxn id="83" idx="7"/>
                  <a:endCxn id="85" idx="2"/>
                </p:cNvCxnSpPr>
                <p:nvPr/>
              </p:nvCxnSpPr>
              <p:spPr>
                <a:xfrm flipV="1">
                  <a:off x="4801279" y="4764657"/>
                  <a:ext cx="536896" cy="33884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>
                  <a:stCxn id="85" idx="6"/>
                  <a:endCxn id="84" idx="1"/>
                </p:cNvCxnSpPr>
                <p:nvPr/>
              </p:nvCxnSpPr>
              <p:spPr>
                <a:xfrm>
                  <a:off x="5493451" y="4764657"/>
                  <a:ext cx="727160" cy="948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椭圆 82"/>
                <p:cNvSpPr/>
                <p:nvPr/>
              </p:nvSpPr>
              <p:spPr>
                <a:xfrm>
                  <a:off x="4668743" y="5082021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6197871" y="4837981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5338175" y="4691332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4482037" y="5747599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4977427" y="6340816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6467986" y="6058646"/>
                  <a:ext cx="155276" cy="14664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6623262" y="5373553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5775398" y="6472182"/>
                  <a:ext cx="155276" cy="14664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91" name="直接连接符 90"/>
                <p:cNvCxnSpPr>
                  <a:stCxn id="83" idx="3"/>
                  <a:endCxn id="86" idx="0"/>
                </p:cNvCxnSpPr>
                <p:nvPr/>
              </p:nvCxnSpPr>
              <p:spPr>
                <a:xfrm flipH="1">
                  <a:off x="4559675" y="5207194"/>
                  <a:ext cx="131808" cy="54040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>
                  <a:stCxn id="86" idx="5"/>
                  <a:endCxn id="87" idx="1"/>
                </p:cNvCxnSpPr>
                <p:nvPr/>
              </p:nvCxnSpPr>
              <p:spPr>
                <a:xfrm>
                  <a:off x="4614573" y="5872772"/>
                  <a:ext cx="385594" cy="48952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>
                  <a:stCxn id="87" idx="6"/>
                  <a:endCxn id="90" idx="2"/>
                </p:cNvCxnSpPr>
                <p:nvPr/>
              </p:nvCxnSpPr>
              <p:spPr>
                <a:xfrm>
                  <a:off x="5132703" y="6414141"/>
                  <a:ext cx="642695" cy="1313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>
                  <a:stCxn id="90" idx="6"/>
                  <a:endCxn id="88" idx="3"/>
                </p:cNvCxnSpPr>
                <p:nvPr/>
              </p:nvCxnSpPr>
              <p:spPr>
                <a:xfrm flipV="1">
                  <a:off x="5930674" y="6183819"/>
                  <a:ext cx="560052" cy="36168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>
                  <a:stCxn id="88" idx="0"/>
                  <a:endCxn id="89" idx="4"/>
                </p:cNvCxnSpPr>
                <p:nvPr/>
              </p:nvCxnSpPr>
              <p:spPr>
                <a:xfrm flipV="1">
                  <a:off x="6545624" y="5520202"/>
                  <a:ext cx="155276" cy="53844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>
                  <a:stCxn id="84" idx="5"/>
                  <a:endCxn id="89" idx="1"/>
                </p:cNvCxnSpPr>
                <p:nvPr/>
              </p:nvCxnSpPr>
              <p:spPr>
                <a:xfrm>
                  <a:off x="6330407" y="4963154"/>
                  <a:ext cx="315595" cy="43187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7116" name="右箭头 687115"/>
              <p:cNvSpPr/>
              <p:nvPr/>
            </p:nvSpPr>
            <p:spPr>
              <a:xfrm>
                <a:off x="5249003" y="5483538"/>
                <a:ext cx="553916" cy="2624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7117" name="弧形 687116"/>
              <p:cNvSpPr/>
              <p:nvPr/>
            </p:nvSpPr>
            <p:spPr>
              <a:xfrm rot="17080485">
                <a:off x="3071187" y="4679072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rot="14448012">
                <a:off x="2737345" y="5071397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弧形 101"/>
              <p:cNvSpPr/>
              <p:nvPr/>
            </p:nvSpPr>
            <p:spPr>
              <a:xfrm rot="583106">
                <a:off x="7219357" y="4890823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弧形 102"/>
              <p:cNvSpPr/>
              <p:nvPr/>
            </p:nvSpPr>
            <p:spPr>
              <a:xfrm rot="11163456">
                <a:off x="5900234" y="5533090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弧形 103"/>
              <p:cNvSpPr/>
              <p:nvPr/>
            </p:nvSpPr>
            <p:spPr>
              <a:xfrm rot="3449221">
                <a:off x="7255353" y="5319550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rot="5960873">
                <a:off x="6958167" y="5710918"/>
                <a:ext cx="937585" cy="944130"/>
              </a:xfrm>
              <a:prstGeom prst="arc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3" name="组合 687117"/>
              <p:cNvGrpSpPr/>
              <p:nvPr/>
            </p:nvGrpSpPr>
            <p:grpSpPr>
              <a:xfrm>
                <a:off x="2903646" y="4767545"/>
                <a:ext cx="1942022" cy="1632942"/>
                <a:chOff x="2903646" y="4767545"/>
                <a:chExt cx="1942022" cy="163294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336430" y="6092710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6430" y="6092710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3611315" y="4767545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1315" y="4767545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903646" y="5627774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3646" y="5627774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4487672" y="5889805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7672" y="5889805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组合 109"/>
              <p:cNvGrpSpPr/>
              <p:nvPr/>
            </p:nvGrpSpPr>
            <p:grpSpPr>
              <a:xfrm>
                <a:off x="5943030" y="4796718"/>
                <a:ext cx="1942022" cy="1632942"/>
                <a:chOff x="2903646" y="4767545"/>
                <a:chExt cx="1942022" cy="163294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3336430" y="6092710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TextBox 1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6430" y="6092710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3611315" y="4767545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1315" y="4767545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2903646" y="5627774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3646" y="5627774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4487672" y="5889805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zh-CN" sz="1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TextBox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7672" y="5889805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6245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ChangeArrowheads="1"/>
          </p:cNvSpPr>
          <p:nvPr/>
        </p:nvSpPr>
        <p:spPr bwMode="auto">
          <a:xfrm>
            <a:off x="323850" y="1119191"/>
            <a:ext cx="8820150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续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充分性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（无向图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满足这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两个条件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后成为的欧拉图必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为最佳邮路）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只需证明凡满足定理中条件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(1)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(2)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的重复边集，其总长度均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相等即可。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•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=E(G)+Q+Q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 L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=E(G)+Q+Q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 其中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Q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共同的重复边集，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是分别只属于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的重复边集，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的结点度数均为偶数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•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设对称差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E’(G)=Q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+Q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G’=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V(G), E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’(G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))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为简单图，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 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可能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不连通，但其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每个结点的度数均为偶数，（因为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L</a:t>
            </a:r>
            <a:r>
              <a:rPr kumimoji="1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+L</a:t>
            </a:r>
            <a:r>
              <a:rPr kumimoji="1" lang="en-US" altLang="zh-CN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为偶数，减去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(2E(G)+2Q),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每个节点度数都减去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的倍数，仍为偶数）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 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所以图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G’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可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分为若干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个回路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，所有结点度数均为偶数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.    </a:t>
            </a:r>
          </a:p>
        </p:txBody>
      </p:sp>
      <p:sp>
        <p:nvSpPr>
          <p:cNvPr id="4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中国邮路</a:t>
            </a:r>
            <a:endParaRPr kumimoji="0" lang="en-US" altLang="zh-CN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  <p:grpSp>
        <p:nvGrpSpPr>
          <p:cNvPr id="688153" name="组合 688152"/>
          <p:cNvGrpSpPr/>
          <p:nvPr/>
        </p:nvGrpSpPr>
        <p:grpSpPr>
          <a:xfrm>
            <a:off x="80985" y="4985269"/>
            <a:ext cx="2590193" cy="2056983"/>
            <a:chOff x="80985" y="4985269"/>
            <a:chExt cx="2590193" cy="2056983"/>
          </a:xfrm>
        </p:grpSpPr>
        <p:grpSp>
          <p:nvGrpSpPr>
            <p:cNvPr id="688150" name="组合 688149"/>
            <p:cNvGrpSpPr/>
            <p:nvPr/>
          </p:nvGrpSpPr>
          <p:grpSpPr>
            <a:xfrm>
              <a:off x="80985" y="4985269"/>
              <a:ext cx="2590193" cy="2056983"/>
              <a:chOff x="230302" y="4985269"/>
              <a:chExt cx="2590193" cy="2056983"/>
            </a:xfrm>
          </p:grpSpPr>
          <p:grpSp>
            <p:nvGrpSpPr>
              <p:cNvPr id="688144" name="组合 688143"/>
              <p:cNvGrpSpPr/>
              <p:nvPr/>
            </p:nvGrpSpPr>
            <p:grpSpPr>
              <a:xfrm>
                <a:off x="898497" y="4985269"/>
                <a:ext cx="1921998" cy="2029637"/>
                <a:chOff x="1556415" y="5231685"/>
                <a:chExt cx="1572228" cy="1660278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1856247" y="5356802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2543485" y="536255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1567922" y="597215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957489" y="5960651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856247" y="657188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2615371" y="6560917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2214592" y="5794798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" name="直接连接符 2"/>
                <p:cNvCxnSpPr>
                  <a:stCxn id="9" idx="7"/>
                  <a:endCxn id="5" idx="4"/>
                </p:cNvCxnSpPr>
                <p:nvPr/>
              </p:nvCxnSpPr>
              <p:spPr>
                <a:xfrm flipV="1">
                  <a:off x="1700458" y="5503451"/>
                  <a:ext cx="233427" cy="49017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5" idx="6"/>
                  <a:endCxn id="8" idx="2"/>
                </p:cNvCxnSpPr>
                <p:nvPr/>
              </p:nvCxnSpPr>
              <p:spPr>
                <a:xfrm>
                  <a:off x="2011523" y="5430127"/>
                  <a:ext cx="531962" cy="575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11" idx="7"/>
                  <a:endCxn id="13" idx="3"/>
                </p:cNvCxnSpPr>
                <p:nvPr/>
              </p:nvCxnSpPr>
              <p:spPr>
                <a:xfrm flipV="1">
                  <a:off x="1988783" y="5919971"/>
                  <a:ext cx="248549" cy="67338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11" idx="1"/>
                  <a:endCxn id="9" idx="5"/>
                </p:cNvCxnSpPr>
                <p:nvPr/>
              </p:nvCxnSpPr>
              <p:spPr>
                <a:xfrm flipH="1" flipV="1">
                  <a:off x="1700458" y="6097326"/>
                  <a:ext cx="178529" cy="49603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13" idx="1"/>
                  <a:endCxn id="5" idx="5"/>
                </p:cNvCxnSpPr>
                <p:nvPr/>
              </p:nvCxnSpPr>
              <p:spPr>
                <a:xfrm flipH="1" flipV="1">
                  <a:off x="1988783" y="5481975"/>
                  <a:ext cx="248549" cy="334299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11" idx="6"/>
                  <a:endCxn id="12" idx="2"/>
                </p:cNvCxnSpPr>
                <p:nvPr/>
              </p:nvCxnSpPr>
              <p:spPr>
                <a:xfrm flipV="1">
                  <a:off x="2011523" y="6634242"/>
                  <a:ext cx="603848" cy="10966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13" idx="7"/>
                  <a:endCxn id="8" idx="3"/>
                </p:cNvCxnSpPr>
                <p:nvPr/>
              </p:nvCxnSpPr>
              <p:spPr>
                <a:xfrm flipV="1">
                  <a:off x="2347128" y="5487726"/>
                  <a:ext cx="219097" cy="32854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10" idx="1"/>
                  <a:endCxn id="8" idx="5"/>
                </p:cNvCxnSpPr>
                <p:nvPr/>
              </p:nvCxnSpPr>
              <p:spPr>
                <a:xfrm flipH="1" flipV="1">
                  <a:off x="2676021" y="5487726"/>
                  <a:ext cx="304208" cy="49440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12" idx="7"/>
                  <a:endCxn id="10" idx="4"/>
                </p:cNvCxnSpPr>
                <p:nvPr/>
              </p:nvCxnSpPr>
              <p:spPr>
                <a:xfrm flipV="1">
                  <a:off x="2747907" y="6107300"/>
                  <a:ext cx="287220" cy="47509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>
                  <a:stCxn id="13" idx="6"/>
                  <a:endCxn id="10" idx="2"/>
                </p:cNvCxnSpPr>
                <p:nvPr/>
              </p:nvCxnSpPr>
              <p:spPr>
                <a:xfrm>
                  <a:off x="2369868" y="5868123"/>
                  <a:ext cx="587621" cy="16585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>
                  <a:stCxn id="13" idx="5"/>
                  <a:endCxn id="12" idx="0"/>
                </p:cNvCxnSpPr>
                <p:nvPr/>
              </p:nvCxnSpPr>
              <p:spPr>
                <a:xfrm>
                  <a:off x="2347128" y="5919971"/>
                  <a:ext cx="345881" cy="640946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2162072" y="5231685"/>
                      <a:ext cx="357996" cy="2517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𝟑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2072" y="5231685"/>
                      <a:ext cx="357996" cy="251767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1556415" y="6232900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𝟒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6415" y="6232900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4449" y="6584186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𝟒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4449" y="6584186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2712519" y="5560345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𝟑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12519" y="5560345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2012012" y="6190956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𝟑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2012" y="6190956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2338285" y="5568388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𝟑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8285" y="5568388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2506923" y="5839740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𝟐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6923" y="5839740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1561955" y="5532564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𝟐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1955" y="5532564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2770647" y="6240444"/>
                      <a:ext cx="357996" cy="2517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𝟐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0647" y="6240444"/>
                      <a:ext cx="357996" cy="25176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1966669" y="5451954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𝟏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6669" y="5451954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2442125" y="6122138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𝟔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2125" y="6122138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8" name="弧形 97"/>
              <p:cNvSpPr/>
              <p:nvPr/>
            </p:nvSpPr>
            <p:spPr>
              <a:xfrm rot="4511591">
                <a:off x="1762236" y="5705927"/>
                <a:ext cx="1009876" cy="1010156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372751" y="6238274"/>
                <a:ext cx="189820" cy="17927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01" name="直接连接符 100"/>
              <p:cNvCxnSpPr>
                <a:stCxn id="100" idx="7"/>
                <a:endCxn id="9" idx="3"/>
              </p:cNvCxnSpPr>
              <p:nvPr/>
            </p:nvCxnSpPr>
            <p:spPr>
              <a:xfrm flipV="1">
                <a:off x="534773" y="6043488"/>
                <a:ext cx="405585" cy="22104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534883" y="5894164"/>
                    <a:ext cx="4376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oMath>
                      </m:oMathPara>
                    </a14:m>
                    <a:endParaRPr kumimoji="1" lang="en-US" altLang="zh-CN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83" y="5894164"/>
                    <a:ext cx="437638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弧形 109"/>
              <p:cNvSpPr/>
              <p:nvPr/>
            </p:nvSpPr>
            <p:spPr>
              <a:xfrm rot="14885459">
                <a:off x="1276693" y="5798335"/>
                <a:ext cx="1288359" cy="1199476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弧形 110"/>
              <p:cNvSpPr/>
              <p:nvPr/>
            </p:nvSpPr>
            <p:spPr>
              <a:xfrm rot="18810053">
                <a:off x="1289124" y="4990547"/>
                <a:ext cx="1009876" cy="1010156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弧形 115"/>
              <p:cNvSpPr/>
              <p:nvPr/>
            </p:nvSpPr>
            <p:spPr>
              <a:xfrm rot="6388563">
                <a:off x="214432" y="5548475"/>
                <a:ext cx="878009" cy="846269"/>
              </a:xfrm>
              <a:prstGeom prst="arc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88152" name="矩形 688151"/>
            <p:cNvSpPr/>
            <p:nvPr/>
          </p:nvSpPr>
          <p:spPr>
            <a:xfrm>
              <a:off x="365710" y="4991587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细黑" pitchFamily="2" charset="-122"/>
                  <a:cs typeface="+mn-cs"/>
                </a:rPr>
                <a:t>L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细黑" pitchFamily="2" charset="-122"/>
                  <a:cs typeface="+mn-cs"/>
                </a:rPr>
                <a:t>1 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细黑" pitchFamily="2" charset="-122"/>
                  <a:cs typeface="+mn-cs"/>
                </a:rPr>
                <a:t>：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88154" name="组合 688153"/>
          <p:cNvGrpSpPr/>
          <p:nvPr/>
        </p:nvGrpSpPr>
        <p:grpSpPr>
          <a:xfrm>
            <a:off x="2759479" y="4951225"/>
            <a:ext cx="2632720" cy="2532429"/>
            <a:chOff x="2759479" y="4951225"/>
            <a:chExt cx="2632720" cy="2532429"/>
          </a:xfrm>
        </p:grpSpPr>
        <p:grpSp>
          <p:nvGrpSpPr>
            <p:cNvPr id="688151" name="组合 688150"/>
            <p:cNvGrpSpPr/>
            <p:nvPr/>
          </p:nvGrpSpPr>
          <p:grpSpPr>
            <a:xfrm>
              <a:off x="2759479" y="4951225"/>
              <a:ext cx="2632720" cy="2532429"/>
              <a:chOff x="3007313" y="4951225"/>
              <a:chExt cx="2632720" cy="2532429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3709489" y="4951225"/>
                <a:ext cx="1930544" cy="2029637"/>
                <a:chOff x="1549424" y="5231685"/>
                <a:chExt cx="1579219" cy="1660278"/>
              </a:xfrm>
            </p:grpSpPr>
            <p:sp>
              <p:nvSpPr>
                <p:cNvPr id="69" name="椭圆 68"/>
                <p:cNvSpPr/>
                <p:nvPr/>
              </p:nvSpPr>
              <p:spPr>
                <a:xfrm>
                  <a:off x="1856247" y="5356802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2543485" y="536255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1567922" y="597215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2957489" y="5960651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1856247" y="6571883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2615371" y="6560917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2214592" y="5794798"/>
                  <a:ext cx="155276" cy="1466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76" name="直接连接符 75"/>
                <p:cNvCxnSpPr>
                  <a:stCxn id="71" idx="7"/>
                  <a:endCxn id="69" idx="4"/>
                </p:cNvCxnSpPr>
                <p:nvPr/>
              </p:nvCxnSpPr>
              <p:spPr>
                <a:xfrm flipV="1">
                  <a:off x="1700458" y="5503451"/>
                  <a:ext cx="233427" cy="49017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>
                  <a:stCxn id="69" idx="6"/>
                  <a:endCxn id="70" idx="2"/>
                </p:cNvCxnSpPr>
                <p:nvPr/>
              </p:nvCxnSpPr>
              <p:spPr>
                <a:xfrm>
                  <a:off x="2011523" y="5430127"/>
                  <a:ext cx="531962" cy="575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>
                  <a:stCxn id="73" idx="7"/>
                  <a:endCxn id="75" idx="3"/>
                </p:cNvCxnSpPr>
                <p:nvPr/>
              </p:nvCxnSpPr>
              <p:spPr>
                <a:xfrm flipV="1">
                  <a:off x="1988783" y="5919971"/>
                  <a:ext cx="248549" cy="67338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>
                  <a:stCxn id="73" idx="1"/>
                  <a:endCxn id="71" idx="5"/>
                </p:cNvCxnSpPr>
                <p:nvPr/>
              </p:nvCxnSpPr>
              <p:spPr>
                <a:xfrm flipH="1" flipV="1">
                  <a:off x="1700458" y="6097326"/>
                  <a:ext cx="178529" cy="49603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>
                  <a:stCxn id="75" idx="1"/>
                  <a:endCxn id="69" idx="5"/>
                </p:cNvCxnSpPr>
                <p:nvPr/>
              </p:nvCxnSpPr>
              <p:spPr>
                <a:xfrm flipH="1" flipV="1">
                  <a:off x="1988783" y="5481975"/>
                  <a:ext cx="248549" cy="334299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>
                  <a:stCxn id="73" idx="6"/>
                  <a:endCxn id="74" idx="2"/>
                </p:cNvCxnSpPr>
                <p:nvPr/>
              </p:nvCxnSpPr>
              <p:spPr>
                <a:xfrm flipV="1">
                  <a:off x="2011523" y="6634242"/>
                  <a:ext cx="603848" cy="10966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>
                  <a:stCxn id="75" idx="7"/>
                  <a:endCxn id="70" idx="3"/>
                </p:cNvCxnSpPr>
                <p:nvPr/>
              </p:nvCxnSpPr>
              <p:spPr>
                <a:xfrm flipV="1">
                  <a:off x="2347128" y="5487726"/>
                  <a:ext cx="219097" cy="328548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>
                  <a:stCxn id="72" idx="1"/>
                  <a:endCxn id="70" idx="5"/>
                </p:cNvCxnSpPr>
                <p:nvPr/>
              </p:nvCxnSpPr>
              <p:spPr>
                <a:xfrm flipH="1" flipV="1">
                  <a:off x="2676021" y="5487726"/>
                  <a:ext cx="304208" cy="49440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>
                  <a:stCxn id="74" idx="7"/>
                  <a:endCxn id="72" idx="4"/>
                </p:cNvCxnSpPr>
                <p:nvPr/>
              </p:nvCxnSpPr>
              <p:spPr>
                <a:xfrm flipV="1">
                  <a:off x="2747907" y="6107300"/>
                  <a:ext cx="287220" cy="47509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>
                  <a:stCxn id="75" idx="6"/>
                  <a:endCxn id="72" idx="2"/>
                </p:cNvCxnSpPr>
                <p:nvPr/>
              </p:nvCxnSpPr>
              <p:spPr>
                <a:xfrm>
                  <a:off x="2369868" y="5868123"/>
                  <a:ext cx="587621" cy="16585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>
                  <a:stCxn id="75" idx="5"/>
                  <a:endCxn id="74" idx="0"/>
                </p:cNvCxnSpPr>
                <p:nvPr/>
              </p:nvCxnSpPr>
              <p:spPr>
                <a:xfrm>
                  <a:off x="2347128" y="5919971"/>
                  <a:ext cx="345881" cy="640946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2162072" y="5231685"/>
                      <a:ext cx="357996" cy="2517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𝟑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2072" y="5231685"/>
                      <a:ext cx="357996" cy="25176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1549424" y="6218920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𝟒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9424" y="6218920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2134449" y="6584186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𝟒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4449" y="6584186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2712519" y="5560345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𝟑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12519" y="5560345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012012" y="6190956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𝟑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2012" y="6190956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2338285" y="5568388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𝟑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8285" y="5568388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2506923" y="5839740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𝟐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6923" y="5839740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1561955" y="5532564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𝟐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94" name="TextBox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1955" y="5532564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770647" y="6240444"/>
                      <a:ext cx="357996" cy="2517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𝟐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0647" y="6240444"/>
                      <a:ext cx="357996" cy="25176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1966669" y="5451954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𝟏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6669" y="5451954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2442125" y="6122138"/>
                      <a:ext cx="357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𝟔</m:t>
                            </m:r>
                          </m:oMath>
                        </m:oMathPara>
                      </a14:m>
                      <a:endParaRPr kumimoji="1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TextBox 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2125" y="6122138"/>
                      <a:ext cx="357996" cy="30777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6" name="椭圆 105"/>
              <p:cNvSpPr/>
              <p:nvPr/>
            </p:nvSpPr>
            <p:spPr>
              <a:xfrm>
                <a:off x="3132329" y="6221222"/>
                <a:ext cx="189820" cy="17927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07" name="直接连接符 106"/>
              <p:cNvCxnSpPr>
                <a:stCxn id="106" idx="7"/>
                <a:endCxn id="71" idx="3"/>
              </p:cNvCxnSpPr>
              <p:nvPr/>
            </p:nvCxnSpPr>
            <p:spPr>
              <a:xfrm flipV="1">
                <a:off x="3294351" y="6009444"/>
                <a:ext cx="465546" cy="23803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294461" y="5877112"/>
                    <a:ext cx="4376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oMath>
                      </m:oMathPara>
                    </a14:m>
                    <a:endParaRPr kumimoji="1" lang="en-US" altLang="zh-CN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4461" y="5877112"/>
                    <a:ext cx="437638" cy="30777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弧形 111"/>
              <p:cNvSpPr/>
              <p:nvPr/>
            </p:nvSpPr>
            <p:spPr>
              <a:xfrm rot="709913">
                <a:off x="4566686" y="5214244"/>
                <a:ext cx="1009876" cy="1010156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弧形 112"/>
              <p:cNvSpPr/>
              <p:nvPr/>
            </p:nvSpPr>
            <p:spPr>
              <a:xfrm rot="11675963">
                <a:off x="4200972" y="5015848"/>
                <a:ext cx="797135" cy="722023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弧形 113"/>
              <p:cNvSpPr/>
              <p:nvPr/>
            </p:nvSpPr>
            <p:spPr>
              <a:xfrm rot="18897188">
                <a:off x="4152254" y="6473638"/>
                <a:ext cx="1009876" cy="1010156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弧形 114"/>
              <p:cNvSpPr/>
              <p:nvPr/>
            </p:nvSpPr>
            <p:spPr>
              <a:xfrm rot="6388563">
                <a:off x="2991443" y="5499781"/>
                <a:ext cx="878009" cy="846269"/>
              </a:xfrm>
              <a:prstGeom prst="arc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0" name="矩形 159"/>
            <p:cNvSpPr/>
            <p:nvPr/>
          </p:nvSpPr>
          <p:spPr>
            <a:xfrm>
              <a:off x="2956450" y="5032632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细黑" pitchFamily="2" charset="-122"/>
                  <a:cs typeface="+mn-cs"/>
                </a:rPr>
                <a:t>L</a:t>
              </a:r>
              <a:r>
                <a:rPr kumimoji="1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细黑" pitchFamily="2" charset="-122"/>
                  <a:cs typeface="+mn-cs"/>
                </a:rPr>
                <a:t>2 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细黑" pitchFamily="2" charset="-122"/>
                  <a:cs typeface="+mn-cs"/>
                </a:rPr>
                <a:t>：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88157" name="组合 688156"/>
          <p:cNvGrpSpPr/>
          <p:nvPr/>
        </p:nvGrpSpPr>
        <p:grpSpPr>
          <a:xfrm>
            <a:off x="5721188" y="4937332"/>
            <a:ext cx="2788760" cy="2503017"/>
            <a:chOff x="5721188" y="4937332"/>
            <a:chExt cx="2788760" cy="2503017"/>
          </a:xfrm>
        </p:grpSpPr>
        <p:grpSp>
          <p:nvGrpSpPr>
            <p:cNvPr id="688156" name="组合 688155"/>
            <p:cNvGrpSpPr/>
            <p:nvPr/>
          </p:nvGrpSpPr>
          <p:grpSpPr>
            <a:xfrm>
              <a:off x="5721188" y="4956594"/>
              <a:ext cx="2709574" cy="2483755"/>
              <a:chOff x="5721188" y="4956594"/>
              <a:chExt cx="2709574" cy="2483755"/>
            </a:xfrm>
          </p:grpSpPr>
          <p:sp>
            <p:nvSpPr>
              <p:cNvPr id="152" name="弧形 151"/>
              <p:cNvSpPr/>
              <p:nvPr/>
            </p:nvSpPr>
            <p:spPr>
              <a:xfrm rot="18897188">
                <a:off x="6958146" y="6430333"/>
                <a:ext cx="1009876" cy="1010156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688155" name="组合 688154"/>
              <p:cNvGrpSpPr/>
              <p:nvPr/>
            </p:nvGrpSpPr>
            <p:grpSpPr>
              <a:xfrm>
                <a:off x="5721188" y="4956594"/>
                <a:ext cx="2709574" cy="2059981"/>
                <a:chOff x="5721188" y="4956594"/>
                <a:chExt cx="2709574" cy="2059981"/>
              </a:xfrm>
            </p:grpSpPr>
            <p:grpSp>
              <p:nvGrpSpPr>
                <p:cNvPr id="688149" name="组合 688148"/>
                <p:cNvGrpSpPr/>
                <p:nvPr/>
              </p:nvGrpSpPr>
              <p:grpSpPr>
                <a:xfrm>
                  <a:off x="5942471" y="4956594"/>
                  <a:ext cx="2488291" cy="2059981"/>
                  <a:chOff x="5942471" y="4956594"/>
                  <a:chExt cx="2488291" cy="2059981"/>
                </a:xfrm>
              </p:grpSpPr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6542242" y="5084191"/>
                    <a:ext cx="1888520" cy="1664671"/>
                    <a:chOff x="1567922" y="5356802"/>
                    <a:chExt cx="1544843" cy="1361730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1856247" y="5356802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19" name="椭圆 118"/>
                    <p:cNvSpPr/>
                    <p:nvPr/>
                  </p:nvSpPr>
                  <p:spPr>
                    <a:xfrm>
                      <a:off x="2543485" y="536255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20" name="椭圆 119"/>
                    <p:cNvSpPr/>
                    <p:nvPr/>
                  </p:nvSpPr>
                  <p:spPr>
                    <a:xfrm>
                      <a:off x="1567922" y="597215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21" name="椭圆 120"/>
                    <p:cNvSpPr/>
                    <p:nvPr/>
                  </p:nvSpPr>
                  <p:spPr>
                    <a:xfrm>
                      <a:off x="2957489" y="5960651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22" name="椭圆 121"/>
                    <p:cNvSpPr/>
                    <p:nvPr/>
                  </p:nvSpPr>
                  <p:spPr>
                    <a:xfrm>
                      <a:off x="1856247" y="657188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23" name="椭圆 122"/>
                    <p:cNvSpPr/>
                    <p:nvPr/>
                  </p:nvSpPr>
                  <p:spPr>
                    <a:xfrm>
                      <a:off x="2615371" y="6560917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24" name="椭圆 123"/>
                    <p:cNvSpPr/>
                    <p:nvPr/>
                  </p:nvSpPr>
                  <p:spPr>
                    <a:xfrm>
                      <a:off x="2214592" y="5794798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147" name="椭圆 146"/>
                  <p:cNvSpPr/>
                  <p:nvPr/>
                </p:nvSpPr>
                <p:spPr>
                  <a:xfrm>
                    <a:off x="5942471" y="6201239"/>
                    <a:ext cx="189820" cy="179274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0" name="弧形 149"/>
                  <p:cNvSpPr/>
                  <p:nvPr/>
                </p:nvSpPr>
                <p:spPr>
                  <a:xfrm rot="709913">
                    <a:off x="7376828" y="5194261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1" name="弧形 150"/>
                  <p:cNvSpPr/>
                  <p:nvPr/>
                </p:nvSpPr>
                <p:spPr>
                  <a:xfrm rot="11675963">
                    <a:off x="7011114" y="4995865"/>
                    <a:ext cx="797135" cy="722023"/>
                  </a:xfrm>
                  <a:prstGeom prst="arc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3" name="弧形 152"/>
                  <p:cNvSpPr/>
                  <p:nvPr/>
                </p:nvSpPr>
                <p:spPr>
                  <a:xfrm rot="4511591">
                    <a:off x="7396404" y="5618825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4" name="弧形 153"/>
                  <p:cNvSpPr/>
                  <p:nvPr/>
                </p:nvSpPr>
                <p:spPr>
                  <a:xfrm rot="14885459">
                    <a:off x="6901501" y="5772658"/>
                    <a:ext cx="1288359" cy="119947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5" name="弧形 154"/>
                  <p:cNvSpPr/>
                  <p:nvPr/>
                </p:nvSpPr>
                <p:spPr>
                  <a:xfrm rot="18810053">
                    <a:off x="6904742" y="4956454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61" name="矩形 160"/>
                <p:cNvSpPr/>
                <p:nvPr/>
              </p:nvSpPr>
              <p:spPr>
                <a:xfrm>
                  <a:off x="5721188" y="5032632"/>
                  <a:ext cx="14013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华文细黑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华文细黑" pitchFamily="2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华文细黑" pitchFamily="2" charset="-122"/>
                      <a:cs typeface="+mn-cs"/>
                    </a:rPr>
                    <a:t>+Q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华文细黑" pitchFamily="2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-2500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华文细黑" pitchFamily="2" charset="-122"/>
                      <a:cs typeface="+mn-cs"/>
                    </a:rPr>
                    <a:t> </a:t>
                  </a:r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华文细黑" pitchFamily="2" charset="-122"/>
                      <a:cs typeface="+mn-cs"/>
                    </a:rPr>
                    <a:t>：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6895137" y="5276922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oMath>
                    </m:oMathPara>
                  </a14:m>
                  <a:endParaRPr kumimoji="1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137" y="5276922"/>
                  <a:ext cx="437638" cy="37624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7244265" y="4937332"/>
                  <a:ext cx="4376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𝟑</m:t>
                        </m:r>
                      </m:oMath>
                    </m:oMathPara>
                  </a14:m>
                  <a:endParaRPr kumimoji="1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265" y="4937332"/>
                  <a:ext cx="43763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7993124" y="5273408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𝟑</m:t>
                        </m:r>
                      </m:oMath>
                    </m:oMathPara>
                  </a14:m>
                  <a:endParaRPr kumimoji="1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124" y="5273408"/>
                  <a:ext cx="437638" cy="3762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8072310" y="6151163"/>
                  <a:ext cx="4376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oMath>
                    </m:oMathPara>
                  </a14:m>
                  <a:endParaRPr kumimoji="1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310" y="6151163"/>
                  <a:ext cx="437638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6846355" y="6059352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𝟑</m:t>
                        </m:r>
                      </m:oMath>
                    </m:oMathPara>
                  </a14:m>
                  <a:endParaRPr kumimoji="1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355" y="6059352"/>
                  <a:ext cx="437638" cy="3762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7256527" y="6435600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𝟒</m:t>
                        </m:r>
                      </m:oMath>
                    </m:oMathPara>
                  </a14:m>
                  <a:endParaRPr kumimoji="1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527" y="6435600"/>
                  <a:ext cx="437638" cy="3762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38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8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8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323850" y="1223963"/>
            <a:ext cx="8820150" cy="55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证明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充分性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（无向图满足了这两个条件后必为最佳邮路）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•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故可构造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G’=(V(G),E’(G))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G’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是简单图，各结点度是偶数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•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E’(G)=Φ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，显然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π(L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)=π(L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•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</a:t>
            </a:r>
            <a:r>
              <a:rPr kumimoji="1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否则（即E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’(G)≠</a:t>
            </a:r>
            <a:r>
              <a:rPr kumimoji="1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Φ，其中对称差E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’(G)=Q</a:t>
            </a:r>
            <a:r>
              <a:rPr kumimoji="1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+Q</a:t>
            </a:r>
            <a:r>
              <a:rPr kumimoji="1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  </a:t>
            </a:r>
            <a:r>
              <a:rPr kumimoji="1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因为G’是简单图，各结点度是偶数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,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可分为若干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个回路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，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  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对任一个回路C，设C</a:t>
            </a:r>
            <a:r>
              <a:rPr kumimoji="1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和C</a:t>
            </a:r>
            <a:r>
              <a:rPr kumimoji="1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分别是L</a:t>
            </a:r>
            <a:r>
              <a:rPr kumimoji="1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和L</a:t>
            </a:r>
            <a:r>
              <a:rPr kumimoji="1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的重复边集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  </a:t>
            </a:r>
            <a:r>
              <a:rPr kumimoji="1" lang="en-US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由已知条件</a:t>
            </a:r>
            <a:r>
              <a:rPr kumimoji="1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(2)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可知，</a:t>
            </a:r>
            <a:r>
              <a:rPr kumimoji="1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π(C</a:t>
            </a:r>
            <a:r>
              <a:rPr kumimoji="1" lang="en-US" altLang="en-US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 ≤ π(C</a:t>
            </a:r>
            <a:r>
              <a:rPr kumimoji="1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), π(C</a:t>
            </a:r>
            <a:r>
              <a:rPr kumimoji="1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 ≤ π(C</a:t>
            </a:r>
            <a:r>
              <a:rPr kumimoji="1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    </a:t>
            </a:r>
            <a:r>
              <a:rPr kumimoji="1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因此π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(C</a:t>
            </a:r>
            <a:r>
              <a:rPr kumimoji="1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)=π(C</a:t>
            </a:r>
            <a:r>
              <a:rPr kumimoji="1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)，</a:t>
            </a:r>
            <a:r>
              <a:rPr kumimoji="1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故π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(L</a:t>
            </a:r>
            <a:r>
              <a:rPr kumimoji="1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)=π(L</a:t>
            </a:r>
            <a:r>
              <a:rPr kumimoji="1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   </a:t>
            </a:r>
            <a:r>
              <a:rPr kumimoji="1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充分性得证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定理给出了中国邮路问题的一种算法称为“奇偶点图上作业法”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细黑" pitchFamily="2" charset="-122"/>
              <a:cs typeface="+mn-cs"/>
            </a:endParaRPr>
          </a:p>
        </p:txBody>
      </p:sp>
      <p:sp>
        <p:nvSpPr>
          <p:cNvPr id="4" name="Rectangle 4"/>
          <p:cNvSpPr txBox="1">
            <a:spLocks noRot="1" noChangeArrowheads="1"/>
          </p:cNvSpPr>
          <p:nvPr/>
        </p:nvSpPr>
        <p:spPr bwMode="auto">
          <a:xfrm>
            <a:off x="609599" y="0"/>
            <a:ext cx="8055429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中国邮路</a:t>
            </a:r>
            <a:endParaRPr kumimoji="0" lang="en-US" altLang="zh-CN" sz="4400" b="1" i="0" u="none" strike="noStrike" kern="1200" cap="none" spc="0" normalizeH="0" baseline="0" noProof="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610242" y="4263165"/>
            <a:ext cx="2788760" cy="2503017"/>
            <a:chOff x="5721188" y="4937332"/>
            <a:chExt cx="2788760" cy="2503017"/>
          </a:xfrm>
        </p:grpSpPr>
        <p:grpSp>
          <p:nvGrpSpPr>
            <p:cNvPr id="42" name="组合 41"/>
            <p:cNvGrpSpPr/>
            <p:nvPr/>
          </p:nvGrpSpPr>
          <p:grpSpPr>
            <a:xfrm>
              <a:off x="5721188" y="4956594"/>
              <a:ext cx="2709565" cy="2483755"/>
              <a:chOff x="5721188" y="4956594"/>
              <a:chExt cx="2709565" cy="2483755"/>
            </a:xfrm>
          </p:grpSpPr>
          <p:sp>
            <p:nvSpPr>
              <p:cNvPr id="49" name="弧形 48"/>
              <p:cNvSpPr/>
              <p:nvPr/>
            </p:nvSpPr>
            <p:spPr>
              <a:xfrm rot="18897188">
                <a:off x="6958146" y="6430333"/>
                <a:ext cx="1009876" cy="1010156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5721188" y="4956594"/>
                <a:ext cx="2709565" cy="2059981"/>
                <a:chOff x="5721188" y="4956594"/>
                <a:chExt cx="2709565" cy="2059981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5942471" y="4956594"/>
                  <a:ext cx="2488282" cy="2059981"/>
                  <a:chOff x="5942471" y="4956594"/>
                  <a:chExt cx="2488282" cy="2059981"/>
                </a:xfrm>
              </p:grpSpPr>
              <p:grpSp>
                <p:nvGrpSpPr>
                  <p:cNvPr id="53" name="组合 52"/>
                  <p:cNvGrpSpPr/>
                  <p:nvPr/>
                </p:nvGrpSpPr>
                <p:grpSpPr>
                  <a:xfrm>
                    <a:off x="6414043" y="5084191"/>
                    <a:ext cx="2016710" cy="1664671"/>
                    <a:chOff x="1463057" y="5356802"/>
                    <a:chExt cx="1649708" cy="1361730"/>
                  </a:xfrm>
                </p:grpSpPr>
                <p:sp>
                  <p:nvSpPr>
                    <p:cNvPr id="60" name="椭圆 59"/>
                    <p:cNvSpPr/>
                    <p:nvPr/>
                  </p:nvSpPr>
                  <p:spPr>
                    <a:xfrm>
                      <a:off x="1856247" y="5356802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1" name="椭圆 60"/>
                    <p:cNvSpPr/>
                    <p:nvPr/>
                  </p:nvSpPr>
                  <p:spPr>
                    <a:xfrm>
                      <a:off x="2543485" y="536255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" name="椭圆 61"/>
                    <p:cNvSpPr/>
                    <p:nvPr/>
                  </p:nvSpPr>
                  <p:spPr>
                    <a:xfrm>
                      <a:off x="1463057" y="597215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" name="椭圆 62"/>
                    <p:cNvSpPr/>
                    <p:nvPr/>
                  </p:nvSpPr>
                  <p:spPr>
                    <a:xfrm>
                      <a:off x="2957489" y="5960651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4" name="椭圆 63"/>
                    <p:cNvSpPr/>
                    <p:nvPr/>
                  </p:nvSpPr>
                  <p:spPr>
                    <a:xfrm>
                      <a:off x="1856247" y="6571883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5" name="椭圆 64"/>
                    <p:cNvSpPr/>
                    <p:nvPr/>
                  </p:nvSpPr>
                  <p:spPr>
                    <a:xfrm>
                      <a:off x="2615371" y="6560917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6" name="椭圆 65"/>
                    <p:cNvSpPr/>
                    <p:nvPr/>
                  </p:nvSpPr>
                  <p:spPr>
                    <a:xfrm>
                      <a:off x="2214592" y="5794798"/>
                      <a:ext cx="155276" cy="14664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54" name="椭圆 53"/>
                  <p:cNvSpPr/>
                  <p:nvPr/>
                </p:nvSpPr>
                <p:spPr>
                  <a:xfrm>
                    <a:off x="5942471" y="6201239"/>
                    <a:ext cx="189820" cy="179274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5" name="弧形 54"/>
                  <p:cNvSpPr/>
                  <p:nvPr/>
                </p:nvSpPr>
                <p:spPr>
                  <a:xfrm rot="709913">
                    <a:off x="7376828" y="5194261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" name="弧形 55"/>
                  <p:cNvSpPr/>
                  <p:nvPr/>
                </p:nvSpPr>
                <p:spPr>
                  <a:xfrm rot="11675963">
                    <a:off x="7011114" y="4995865"/>
                    <a:ext cx="797135" cy="722023"/>
                  </a:xfrm>
                  <a:prstGeom prst="arc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7" name="弧形 56"/>
                  <p:cNvSpPr/>
                  <p:nvPr/>
                </p:nvSpPr>
                <p:spPr>
                  <a:xfrm rot="4511591">
                    <a:off x="7396404" y="5618825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8" name="弧形 57"/>
                  <p:cNvSpPr/>
                  <p:nvPr/>
                </p:nvSpPr>
                <p:spPr>
                  <a:xfrm rot="14885459">
                    <a:off x="6901501" y="5772658"/>
                    <a:ext cx="1288359" cy="119947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9" name="弧形 58"/>
                  <p:cNvSpPr/>
                  <p:nvPr/>
                </p:nvSpPr>
                <p:spPr>
                  <a:xfrm rot="18810053">
                    <a:off x="6904742" y="4956454"/>
                    <a:ext cx="1009876" cy="1010156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2" name="矩形 51"/>
                <p:cNvSpPr/>
                <p:nvPr/>
              </p:nvSpPr>
              <p:spPr>
                <a:xfrm>
                  <a:off x="5721188" y="5032632"/>
                  <a:ext cx="8338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  <a:cs typeface="+mn-cs"/>
                    </a:rPr>
                    <a:t>G’</a:t>
                  </a:r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华文细黑" pitchFamily="2" charset="-122"/>
                      <a:cs typeface="+mn-cs"/>
                    </a:rPr>
                    <a:t>：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895137" y="5276922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oMath>
                    </m:oMathPara>
                  </a14:m>
                  <a:endParaRPr kumimoji="1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137" y="5276922"/>
                  <a:ext cx="437638" cy="37624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244265" y="4937332"/>
                  <a:ext cx="4376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𝟑</m:t>
                        </m:r>
                      </m:oMath>
                    </m:oMathPara>
                  </a14:m>
                  <a:endParaRPr kumimoji="1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265" y="4937332"/>
                  <a:ext cx="43763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993124" y="5273408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𝟑</m:t>
                        </m:r>
                      </m:oMath>
                    </m:oMathPara>
                  </a14:m>
                  <a:endParaRPr kumimoji="1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124" y="5273408"/>
                  <a:ext cx="437638" cy="3762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072310" y="6151163"/>
                  <a:ext cx="4376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𝟐</m:t>
                        </m:r>
                      </m:oMath>
                    </m:oMathPara>
                  </a14:m>
                  <a:endParaRPr kumimoji="1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310" y="6151163"/>
                  <a:ext cx="437638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846355" y="6059352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𝟑</m:t>
                        </m:r>
                      </m:oMath>
                    </m:oMathPara>
                  </a14:m>
                  <a:endParaRPr kumimoji="1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355" y="6059352"/>
                  <a:ext cx="437638" cy="3762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256527" y="6435600"/>
                  <a:ext cx="437638" cy="376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𝟒</m:t>
                        </m:r>
                      </m:oMath>
                    </m:oMathPara>
                  </a14:m>
                  <a:endParaRPr kumimoji="1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527" y="6435600"/>
                  <a:ext cx="437638" cy="3762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椭圆 1"/>
          <p:cNvSpPr/>
          <p:nvPr/>
        </p:nvSpPr>
        <p:spPr>
          <a:xfrm>
            <a:off x="6528288" y="4033618"/>
            <a:ext cx="1897857" cy="24270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75971" y="5740058"/>
            <a:ext cx="2703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1+3+4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细黑" pitchFamily="2" charset="-122"/>
                <a:cs typeface="+mn-cs"/>
              </a:rPr>
              <a:t>2+3+3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21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25867</TotalTime>
  <Words>5002</Words>
  <Application>Microsoft Office PowerPoint</Application>
  <PresentationFormat>全屏显示(4:3)</PresentationFormat>
  <Paragraphs>654</Paragraphs>
  <Slides>54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78" baseType="lpstr">
      <vt:lpstr>Arial Unicode MS</vt:lpstr>
      <vt:lpstr>MS PGothic</vt:lpstr>
      <vt:lpstr>MS PMincho</vt:lpstr>
      <vt:lpstr>黑体</vt:lpstr>
      <vt:lpstr>华文行楷</vt:lpstr>
      <vt:lpstr>华文细黑</vt:lpstr>
      <vt:lpstr>楷体</vt:lpstr>
      <vt:lpstr>楷体_GB2312</vt:lpstr>
      <vt:lpstr>宋体</vt:lpstr>
      <vt:lpstr>Arial</vt:lpstr>
      <vt:lpstr>Calibri</vt:lpstr>
      <vt:lpstr>Cambria Math</vt:lpstr>
      <vt:lpstr>Franklin Gothic Book</vt:lpstr>
      <vt:lpstr>Garamond</vt:lpstr>
      <vt:lpstr>MT Extra</vt:lpstr>
      <vt:lpstr>Symbol</vt:lpstr>
      <vt:lpstr>Tahoma</vt:lpstr>
      <vt:lpstr>Times New Roman</vt:lpstr>
      <vt:lpstr>Wingdings</vt:lpstr>
      <vt:lpstr>热</vt:lpstr>
      <vt:lpstr>3_热</vt:lpstr>
      <vt:lpstr>Visio</vt:lpstr>
      <vt:lpstr>公式</vt:lpstr>
      <vt:lpstr>Equation</vt:lpstr>
      <vt:lpstr>PowerPoint 演示文稿</vt:lpstr>
      <vt:lpstr>第二章 道路与回路</vt:lpstr>
      <vt:lpstr>中国邮路(The Chinese postman problem)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有向图的中国邮路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本章总结</vt:lpstr>
      <vt:lpstr>本章总结</vt:lpstr>
      <vt:lpstr>第三章 树</vt:lpstr>
      <vt:lpstr>第三章 树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割边的性质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支撑树的生成</vt:lpstr>
      <vt:lpstr>3.1 支撑树的生成</vt:lpstr>
      <vt:lpstr>3.1 支撑树的生成</vt:lpstr>
      <vt:lpstr>3.1 支撑树的生成</vt:lpstr>
      <vt:lpstr>3.1 支撑树的生成</vt:lpstr>
      <vt:lpstr>3.1 支撑树的生成</vt:lpstr>
      <vt:lpstr>第三章 树</vt:lpstr>
      <vt:lpstr>图的代数表示</vt:lpstr>
      <vt:lpstr>回顾：线性代数基本概念</vt:lpstr>
      <vt:lpstr>回顾：线性代数基本概念</vt:lpstr>
      <vt:lpstr>回顾：线性代数基本概念</vt:lpstr>
      <vt:lpstr>回顾：线性代数基本概念</vt:lpstr>
      <vt:lpstr>回顾：线性代数基本概念</vt:lpstr>
      <vt:lpstr>回顾：线性代数基本概念</vt:lpstr>
      <vt:lpstr>回顾：线性代数基本概念</vt:lpstr>
      <vt:lpstr>作业</vt:lpstr>
    </vt:vector>
  </TitlesOfParts>
  <Company>软件学院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Li Chen</cp:lastModifiedBy>
  <cp:revision>618</cp:revision>
  <dcterms:created xsi:type="dcterms:W3CDTF">2005-12-26T11:55:13Z</dcterms:created>
  <dcterms:modified xsi:type="dcterms:W3CDTF">2020-03-31T04:38:08Z</dcterms:modified>
</cp:coreProperties>
</file>