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02"/>
  </p:handoutMasterIdLst>
  <p:sldIdLst>
    <p:sldId id="532" r:id="rId4"/>
    <p:sldId id="431" r:id="rId6"/>
    <p:sldId id="351" r:id="rId7"/>
    <p:sldId id="352" r:id="rId8"/>
    <p:sldId id="353" r:id="rId9"/>
    <p:sldId id="354" r:id="rId10"/>
    <p:sldId id="355" r:id="rId11"/>
    <p:sldId id="356" r:id="rId12"/>
    <p:sldId id="591" r:id="rId13"/>
    <p:sldId id="592" r:id="rId14"/>
    <p:sldId id="358" r:id="rId15"/>
    <p:sldId id="359" r:id="rId16"/>
    <p:sldId id="432" r:id="rId17"/>
    <p:sldId id="390" r:id="rId18"/>
    <p:sldId id="415" r:id="rId19"/>
    <p:sldId id="593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2" r:id="rId31"/>
    <p:sldId id="403" r:id="rId32"/>
    <p:sldId id="404" r:id="rId33"/>
    <p:sldId id="405" r:id="rId34"/>
    <p:sldId id="406" r:id="rId35"/>
    <p:sldId id="407" r:id="rId36"/>
    <p:sldId id="409" r:id="rId37"/>
    <p:sldId id="408" r:id="rId38"/>
    <p:sldId id="410" r:id="rId39"/>
    <p:sldId id="411" r:id="rId40"/>
    <p:sldId id="412" r:id="rId41"/>
    <p:sldId id="433" r:id="rId42"/>
    <p:sldId id="428" r:id="rId43"/>
    <p:sldId id="371" r:id="rId44"/>
    <p:sldId id="372" r:id="rId45"/>
    <p:sldId id="373" r:id="rId46"/>
    <p:sldId id="374" r:id="rId47"/>
    <p:sldId id="375" r:id="rId48"/>
    <p:sldId id="533" r:id="rId49"/>
    <p:sldId id="376" r:id="rId50"/>
    <p:sldId id="377" r:id="rId51"/>
    <p:sldId id="378" r:id="rId52"/>
    <p:sldId id="420" r:id="rId53"/>
    <p:sldId id="421" r:id="rId54"/>
    <p:sldId id="422" r:id="rId55"/>
    <p:sldId id="423" r:id="rId56"/>
    <p:sldId id="424" r:id="rId57"/>
    <p:sldId id="425" r:id="rId58"/>
    <p:sldId id="427" r:id="rId59"/>
    <p:sldId id="429" r:id="rId60"/>
    <p:sldId id="436" r:id="rId61"/>
    <p:sldId id="446" r:id="rId62"/>
    <p:sldId id="447" r:id="rId63"/>
    <p:sldId id="448" r:id="rId64"/>
    <p:sldId id="449" r:id="rId65"/>
    <p:sldId id="451" r:id="rId66"/>
    <p:sldId id="441" r:id="rId67"/>
    <p:sldId id="463" r:id="rId68"/>
    <p:sldId id="464" r:id="rId69"/>
    <p:sldId id="442" r:id="rId70"/>
    <p:sldId id="444" r:id="rId71"/>
    <p:sldId id="465" r:id="rId72"/>
    <p:sldId id="466" r:id="rId73"/>
    <p:sldId id="467" r:id="rId74"/>
    <p:sldId id="437" r:id="rId75"/>
    <p:sldId id="439" r:id="rId76"/>
    <p:sldId id="440" r:id="rId77"/>
    <p:sldId id="443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75" r:id="rId86"/>
    <p:sldId id="476" r:id="rId87"/>
    <p:sldId id="534" r:id="rId88"/>
    <p:sldId id="535" r:id="rId89"/>
    <p:sldId id="536" r:id="rId90"/>
    <p:sldId id="537" r:id="rId91"/>
    <p:sldId id="538" r:id="rId92"/>
    <p:sldId id="539" r:id="rId93"/>
    <p:sldId id="540" r:id="rId94"/>
    <p:sldId id="541" r:id="rId95"/>
    <p:sldId id="542" r:id="rId96"/>
    <p:sldId id="543" r:id="rId97"/>
    <p:sldId id="544" r:id="rId98"/>
    <p:sldId id="545" r:id="rId99"/>
    <p:sldId id="418" r:id="rId100"/>
    <p:sldId id="366" r:id="rId101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F0000"/>
    <a:srgbClr val="000000"/>
    <a:srgbClr val="66FF99"/>
    <a:srgbClr val="9933FF"/>
    <a:srgbClr val="FF0066"/>
    <a:srgbClr val="CCECFF"/>
    <a:srgbClr val="FF505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89336" autoAdjust="0"/>
  </p:normalViewPr>
  <p:slideViewPr>
    <p:cSldViewPr snapToGrid="0">
      <p:cViewPr varScale="1">
        <p:scale>
          <a:sx n="56" d="100"/>
          <a:sy n="56" d="100"/>
        </p:scale>
        <p:origin x="1698" y="60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04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handoutMaster" Target="handoutMasters/handoutMaster1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9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9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9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9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9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9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/>
          <a:p>
            <a:pPr lvl="0"/>
            <a:r>
              <a:rPr lang="ja-JP" altLang="en-US" noProof="0"/>
              <a:t>マスタ テキストの書式設定</a:t>
            </a:r>
            <a:endParaRPr lang="ja-JP" altLang="en-US" noProof="0"/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9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9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panose="020B0604020202090204" pitchFamily="34" charset="0"/>
                <a:ea typeface="宋体" pitchFamily="2" charset="-122"/>
              </a:rPr>
            </a:fld>
            <a:endParaRPr lang="en-US" altLang="zh-CN" smtClean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</a:fld>
            <a:endParaRPr lang="en-US" altLang="ja-JP"/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0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19" Type="http://schemas.openxmlformats.org/officeDocument/2006/relationships/image" Target="../media/image46.png"/><Relationship Id="rId18" Type="http://schemas.openxmlformats.org/officeDocument/2006/relationships/image" Target="../media/image45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5" Type="http://schemas.openxmlformats.org/officeDocument/2006/relationships/image" Target="../media/image42.png"/><Relationship Id="rId14" Type="http://schemas.openxmlformats.org/officeDocument/2006/relationships/image" Target="../media/image41.png"/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8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png"/><Relationship Id="rId1" Type="http://schemas.openxmlformats.org/officeDocument/2006/relationships/image" Target="../media/image7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25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0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图论第八讲</a:t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ChangeArrowheads="1"/>
          </p:cNvSpPr>
          <p:nvPr/>
        </p:nvSpPr>
        <p:spPr bwMode="auto">
          <a:xfrm>
            <a:off x="419003" y="1270635"/>
            <a:ext cx="8618317" cy="187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3.4.5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当有向连通图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的完全回路矩阵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和完全割集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             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S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的边次序一致时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有        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5000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: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设      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， 则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其中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S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是第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个割集中的第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条边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,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 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是第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个回路中的第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条边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986116" name="Rectangle 4"/>
          <p:cNvSpPr>
            <a:spLocks noChangeArrowheads="1"/>
          </p:cNvSpPr>
          <p:nvPr/>
        </p:nvSpPr>
        <p:spPr bwMode="auto">
          <a:xfrm>
            <a:off x="509492" y="4601210"/>
            <a:ext cx="8482868" cy="1508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割集S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与回路C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的关系只有2种: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(1) S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与C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不相交. 即C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中的边在S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中不出现.  S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ik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=0或C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jk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=0. ∴ d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ij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=0.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(2) S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与C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相交. 显然它们有偶数条共同的边, 其中相邻两条边e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p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, e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q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组成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  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一对. 如果它们在S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中方向一致, 则在C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中方向相反. 反之亦然.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∴ d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ij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=0.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5594253" y="1721485"/>
          <a:ext cx="13733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0" name="公式" r:id="rId1" imgW="596900" imgH="241300" progId="Equation.3">
                  <p:embed/>
                </p:oleObj>
              </mc:Choice>
              <mc:Fallback>
                <p:oleObj name="公式" r:id="rId1" imgW="5969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253" y="1721485"/>
                        <a:ext cx="1373387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6118" name="Object 6"/>
          <p:cNvGraphicFramePr>
            <a:graphicFrameLocks noChangeAspect="1"/>
          </p:cNvGraphicFramePr>
          <p:nvPr/>
        </p:nvGraphicFramePr>
        <p:xfrm>
          <a:off x="1351022" y="2269173"/>
          <a:ext cx="982791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1" name="公式" r:id="rId3" imgW="609600" imgH="241300" progId="Equation.3">
                  <p:embed/>
                </p:oleObj>
              </mc:Choice>
              <mc:Fallback>
                <p:oleObj name="公式" r:id="rId3" imgW="609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022" y="2269173"/>
                        <a:ext cx="982791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6119" name="Object 7"/>
          <p:cNvGraphicFramePr>
            <a:graphicFrameLocks noChangeAspect="1"/>
          </p:cNvGraphicFramePr>
          <p:nvPr/>
        </p:nvGraphicFramePr>
        <p:xfrm>
          <a:off x="3015975" y="2127886"/>
          <a:ext cx="1507261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2" name="公式" r:id="rId5" imgW="927100" imgH="431800" progId="Equation.3">
                  <p:embed/>
                </p:oleObj>
              </mc:Choice>
              <mc:Fallback>
                <p:oleObj name="公式" r:id="rId5" imgW="9271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975" y="2127886"/>
                        <a:ext cx="1507261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6120" name="Object 8"/>
          <p:cNvGraphicFramePr>
            <a:graphicFrameLocks noChangeAspect="1"/>
          </p:cNvGraphicFramePr>
          <p:nvPr/>
        </p:nvGraphicFramePr>
        <p:xfrm>
          <a:off x="644428" y="3205798"/>
          <a:ext cx="417213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3" name="公式" r:id="rId7" imgW="2413000" imgH="736600" progId="Equation.3">
                  <p:embed/>
                </p:oleObj>
              </mc:Choice>
              <mc:Fallback>
                <p:oleObj name="公式" r:id="rId7" imgW="2413000" imgH="736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8" y="3205798"/>
                        <a:ext cx="4172135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6121" name="Object 9"/>
          <p:cNvGraphicFramePr>
            <a:graphicFrameLocks noChangeAspect="1"/>
          </p:cNvGraphicFramePr>
          <p:nvPr/>
        </p:nvGraphicFramePr>
        <p:xfrm>
          <a:off x="5010053" y="3296285"/>
          <a:ext cx="3710664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4" name="公式" r:id="rId9" imgW="2489200" imgH="787400" progId="Equation.3">
                  <p:embed/>
                </p:oleObj>
              </mc:Choice>
              <mc:Fallback>
                <p:oleObj name="公式" r:id="rId9" imgW="2489200" imgH="787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053" y="3296285"/>
                        <a:ext cx="3710664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8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8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8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ChangeArrowheads="1"/>
          </p:cNvSpPr>
          <p:nvPr/>
        </p:nvSpPr>
        <p:spPr bwMode="auto">
          <a:xfrm>
            <a:off x="463271" y="1240155"/>
            <a:ext cx="8589289" cy="25237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3.4.6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连通图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的完全割集矩阵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503050405090304" pitchFamily="18" charset="0"/>
              </a:rPr>
              <a:t>e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的秩是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n-1.</a:t>
            </a:r>
            <a:endParaRPr lang="en-US" altLang="zh-CN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证明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显然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ran(S</a:t>
            </a:r>
            <a:r>
              <a:rPr lang="en-US" altLang="zh-CN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)≥n-1. 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又        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=0.</a:t>
            </a:r>
            <a:endParaRPr lang="en-US" altLang="zh-CN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∴ </a:t>
            </a:r>
            <a:r>
              <a:rPr lang="zh-CN" alt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由</a:t>
            </a:r>
            <a:r>
              <a:rPr lang="en-US" altLang="zh-CN" dirty="0" smtClean="0">
                <a:solidFill>
                  <a:srgbClr val="000000"/>
                </a:solidFill>
                <a:latin typeface="Tahoma" panose="020B0604030504040204" pitchFamily="34" charset="0"/>
              </a:rPr>
              <a:t>Sylvester</a:t>
            </a:r>
            <a:r>
              <a:rPr lang="zh-CN" alt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定理，</a:t>
            </a:r>
            <a:r>
              <a:rPr lang="en-US" altLang="zh-CN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ran(S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)+ran(C</a:t>
            </a:r>
            <a:r>
              <a:rPr lang="en-US" altLang="zh-CN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)≤m, </a:t>
            </a:r>
            <a:endParaRPr lang="en-US" altLang="zh-CN" b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ahoma" panose="020B0604030504040204" pitchFamily="34" charset="0"/>
              </a:rPr>
              <a:t>  </a:t>
            </a:r>
            <a:r>
              <a:rPr lang="zh-CN" altLang="en-US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而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ran(</a:t>
            </a:r>
            <a:r>
              <a:rPr lang="en-US" altLang="zh-CN" b="1" dirty="0" err="1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b="1" baseline="-25000" dirty="0" err="1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)=m-n+1.</a:t>
            </a:r>
            <a:endParaRPr lang="en-US" altLang="zh-CN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∴ 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ran(S</a:t>
            </a:r>
            <a:r>
              <a:rPr lang="en-US" altLang="zh-CN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)≤n-1</a:t>
            </a:r>
            <a:r>
              <a:rPr lang="en-US" altLang="zh-CN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en-US" altLang="zh-CN" b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    ∴ 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ran(S</a:t>
            </a:r>
            <a:r>
              <a:rPr lang="en-US" altLang="zh-CN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latin typeface="Tahoma" panose="020B0604030504040204" pitchFamily="34" charset="0"/>
              </a:rPr>
              <a:t>)=n-1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en-US" altLang="zh-CN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4380090" y="1664930"/>
          <a:ext cx="755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1" name="公式" r:id="rId1" imgW="355600" imgH="241300" progId="Equation.3">
                  <p:embed/>
                </p:oleObj>
              </mc:Choice>
              <mc:Fallback>
                <p:oleObj name="公式" r:id="rId1" imgW="3556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090" y="1664930"/>
                        <a:ext cx="75565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7141" name="Rectangle 5"/>
          <p:cNvSpPr>
            <a:spLocks noChangeArrowheads="1"/>
          </p:cNvSpPr>
          <p:nvPr/>
        </p:nvSpPr>
        <p:spPr bwMode="auto">
          <a:xfrm>
            <a:off x="418509" y="3829479"/>
            <a:ext cx="8589289" cy="2751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定义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3.4.8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连通图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n-1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个互相独立的割集构成的矩阵</a:t>
            </a:r>
            <a:endParaRPr lang="zh-CN" altLang="en-US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    称为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的割集矩阵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.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记为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S.</a:t>
            </a:r>
            <a:endParaRPr lang="en-US" altLang="zh-CN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66"/>
                </a:solidFill>
                <a:latin typeface="Times New Roman" panose="02020503050405090304" pitchFamily="18" charset="0"/>
              </a:rPr>
              <a:t>性质</a:t>
            </a:r>
            <a:r>
              <a:rPr lang="en-US" altLang="zh-CN" sz="2600" b="1" dirty="0">
                <a:solidFill>
                  <a:srgbClr val="FF0066"/>
                </a:solidFill>
                <a:latin typeface="Times New Roman" panose="02020503050405090304" pitchFamily="18" charset="0"/>
              </a:rPr>
              <a:t>:</a:t>
            </a:r>
            <a:endParaRPr lang="en-US" altLang="zh-CN" sz="2600" b="1" dirty="0">
              <a:solidFill>
                <a:srgbClr val="FF0066"/>
              </a:solidFill>
              <a:latin typeface="Times New Roman" panose="0202050305040509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(1)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基本割集矩阵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600" b="1" baseline="-25000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f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是割集矩阵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.</a:t>
            </a:r>
            <a:endParaRPr lang="en-US" altLang="zh-CN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(2) SC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503050405090304" pitchFamily="18" charset="0"/>
              </a:rPr>
              <a:t>T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=0. S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的边次序一致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.</a:t>
            </a:r>
            <a:endParaRPr lang="en-US" altLang="zh-CN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(3) S=P S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503050405090304" pitchFamily="18" charset="0"/>
              </a:rPr>
              <a:t>f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.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其中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为非奇异方阵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, S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与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600" b="1" baseline="-25000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f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的边次序一致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7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7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7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7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87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7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7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7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7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496655" y="1268413"/>
            <a:ext cx="8647345" cy="140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3.4.7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连通图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G=&lt;V, E&gt;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的割集矩阵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的任一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n-1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阶子阵</a:t>
            </a:r>
            <a:endParaRPr lang="zh-CN" altLang="en-US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     行列式非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，当且仅当这些列对应于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的某棵树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.</a:t>
            </a:r>
            <a:endParaRPr lang="en-US" altLang="zh-CN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408663" y="2528888"/>
            <a:ext cx="8735337" cy="334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3.4.8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若有向连通图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G=&lt;V, E&gt;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中关于某棵树的基本割集</a:t>
            </a:r>
            <a:endParaRPr lang="zh-CN" altLang="en-US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    矩阵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600" b="1" baseline="-25000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f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和基本回路矩阵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C</a:t>
            </a:r>
            <a:r>
              <a:rPr lang="en-US" altLang="zh-CN" sz="2600" b="1" baseline="-25000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f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的边次序一致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并设 </a:t>
            </a:r>
            <a:endParaRPr lang="zh-CN" altLang="en-US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    则</a:t>
            </a:r>
            <a:endParaRPr lang="zh-CN" altLang="en-US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推论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3.4.1: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若连通图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G=&lt;V, E&gt;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的基本割集矩阵与基本关联</a:t>
            </a:r>
            <a:endParaRPr lang="zh-CN" altLang="en-US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      矩阵的边次序一致时，有</a:t>
            </a:r>
            <a:endParaRPr lang="zh-CN" altLang="en-US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    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(</a:t>
            </a:r>
            <a:r>
              <a:rPr lang="zh-CN" altLang="en-US" sz="2600" b="1" dirty="0">
                <a:solidFill>
                  <a:srgbClr val="5E2CAE"/>
                </a:solidFill>
                <a:latin typeface="Times New Roman" panose="02020503050405090304" pitchFamily="18" charset="0"/>
              </a:rPr>
              <a:t>可用来求基本割集矩阵</a:t>
            </a:r>
            <a:r>
              <a:rPr lang="en-US" altLang="zh-CN" sz="2600" b="1" dirty="0" err="1">
                <a:solidFill>
                  <a:srgbClr val="5E2CAE"/>
                </a:solidFill>
                <a:latin typeface="Times New Roman" panose="02020503050405090304" pitchFamily="18" charset="0"/>
              </a:rPr>
              <a:t>C</a:t>
            </a:r>
            <a:r>
              <a:rPr lang="en-US" altLang="zh-CN" sz="2600" b="1" baseline="-25000" dirty="0" err="1">
                <a:solidFill>
                  <a:srgbClr val="5E2CAE"/>
                </a:solidFill>
                <a:latin typeface="Times New Roman" panose="02020503050405090304" pitchFamily="18" charset="0"/>
              </a:rPr>
              <a:t>f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)</a:t>
            </a:r>
            <a:endParaRPr lang="en-US" altLang="zh-CN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988165" name="Object 5"/>
          <p:cNvGraphicFramePr>
            <a:graphicFrameLocks noChangeAspect="1"/>
          </p:cNvGraphicFramePr>
          <p:nvPr/>
        </p:nvGraphicFramePr>
        <p:xfrm>
          <a:off x="3017605" y="3429000"/>
          <a:ext cx="3355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62" name="公式" r:id="rId1" imgW="1651000" imgH="241300" progId="Equation.3">
                  <p:embed/>
                </p:oleObj>
              </mc:Choice>
              <mc:Fallback>
                <p:oleObj name="公式" r:id="rId1" imgW="1651000" imgH="2413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605" y="3429000"/>
                        <a:ext cx="33559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8166" name="Object 6"/>
          <p:cNvGraphicFramePr>
            <a:graphicFrameLocks noChangeAspect="1"/>
          </p:cNvGraphicFramePr>
          <p:nvPr/>
        </p:nvGraphicFramePr>
        <p:xfrm>
          <a:off x="2747730" y="3968750"/>
          <a:ext cx="1292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63" name="公式" r:id="rId3" imgW="723900" imgH="254000" progId="Equation.3">
                  <p:embed/>
                </p:oleObj>
              </mc:Choice>
              <mc:Fallback>
                <p:oleObj name="公式" r:id="rId3" imgW="723900" imgH="2540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730" y="3968750"/>
                        <a:ext cx="12922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8167" name="Object 7"/>
          <p:cNvGraphicFramePr>
            <a:graphicFrameLocks noChangeAspect="1"/>
          </p:cNvGraphicFramePr>
          <p:nvPr/>
        </p:nvGraphicFramePr>
        <p:xfrm>
          <a:off x="5932255" y="4914900"/>
          <a:ext cx="1404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64" name="公式" r:id="rId5" imgW="786765" imgH="254000" progId="Equation.3">
                  <p:embed/>
                </p:oleObj>
              </mc:Choice>
              <mc:Fallback>
                <p:oleObj name="公式" r:id="rId5" imgW="786765" imgH="254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255" y="4914900"/>
                        <a:ext cx="14049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割集矩阵的性质</a:t>
            </a:r>
            <a:endParaRPr lang="zh-CN" altLang="en-US" dirty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213104" y="6165057"/>
          <a:ext cx="171050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65" name="公式" r:id="rId7" imgW="977265" imgH="254000" progId="Equation.3">
                  <p:embed/>
                </p:oleObj>
              </mc:Choice>
              <mc:Fallback>
                <p:oleObj name="公式" r:id="rId7" imgW="977265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104" y="6165057"/>
                        <a:ext cx="171050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8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8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3.1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树的有关定义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3.2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基本关联矩阵及其性质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3.3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支撑树的计数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3.4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回路矩阵与割集矩阵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3.5 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最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503050405090304" pitchFamily="18" charset="0"/>
              </a:rPr>
              <a:t>短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树</a:t>
            </a:r>
            <a:endParaRPr lang="en-US" altLang="zh-CN" sz="3600" dirty="0" smtClean="0">
              <a:solidFill>
                <a:srgbClr val="C00000"/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</a:rPr>
              <a:t>3.6 </a:t>
            </a:r>
            <a:r>
              <a:rPr lang="zh-CN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</a:rPr>
              <a:t>支撑</a:t>
            </a:r>
            <a:r>
              <a:rPr lang="zh-CN" altLang="zh-CN" sz="36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</a:rPr>
              <a:t>树的</a:t>
            </a:r>
            <a:r>
              <a:rPr lang="zh-CN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</a:rPr>
              <a:t>生成</a:t>
            </a:r>
            <a:endParaRPr lang="en-US" altLang="zh-CN" sz="3600" dirty="0" smtClean="0">
              <a:solidFill>
                <a:schemeClr val="bg1">
                  <a:lumMod val="65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3.7 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ChangeArrowheads="1"/>
          </p:cNvSpPr>
          <p:nvPr/>
        </p:nvSpPr>
        <p:spPr bwMode="auto">
          <a:xfrm>
            <a:off x="602565" y="1179513"/>
            <a:ext cx="6273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最小支撑树（最短树）</a:t>
            </a:r>
            <a:endParaRPr lang="zh-CN" altLang="en-US" sz="32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03524" name="Rectangle 4"/>
          <p:cNvSpPr>
            <a:spLocks noChangeArrowheads="1"/>
          </p:cNvSpPr>
          <p:nvPr/>
        </p:nvSpPr>
        <p:spPr bwMode="auto">
          <a:xfrm>
            <a:off x="512077" y="1898650"/>
            <a:ext cx="8461375" cy="410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定义：一棵支撑树中的所有边的权之和称为该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           支撑树的权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具有最小权的支撑树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称为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           最小支撑树（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Minimal Spanning Tree)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实际应用很广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例如城市间的通信网络问题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如何布线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使得总的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线使总长度最短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. </a:t>
            </a:r>
            <a:endParaRPr lang="en-US" altLang="zh-CN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03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03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3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3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4" grpId="0" autoUpdateAnimBg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 smtClean="0"/>
              <a:t>最短支撑</a:t>
            </a:r>
            <a:r>
              <a:rPr lang="zh-CN" altLang="en-US" dirty="0"/>
              <a:t>树的生成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599" y="1536505"/>
            <a:ext cx="2643192" cy="1766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连通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没有回路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权值和最小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37441" y="1767115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69575" y="1752601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09375" y="228259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b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309375" y="291312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c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09374" y="3668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d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09373" y="448460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e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50197" y="542192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z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6" name="直接连接符 15"/>
          <p:cNvCxnSpPr>
            <a:stCxn id="23" idx="6"/>
            <a:endCxn id="14" idx="2"/>
          </p:cNvCxnSpPr>
          <p:nvPr/>
        </p:nvCxnSpPr>
        <p:spPr>
          <a:xfrm>
            <a:off x="4190722" y="2489314"/>
            <a:ext cx="3118651" cy="2198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3" idx="6"/>
          </p:cNvCxnSpPr>
          <p:nvPr/>
        </p:nvCxnSpPr>
        <p:spPr>
          <a:xfrm>
            <a:off x="4190722" y="2489314"/>
            <a:ext cx="3103594" cy="13204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3" idx="6"/>
            <a:endCxn id="12" idx="2"/>
          </p:cNvCxnSpPr>
          <p:nvPr/>
        </p:nvCxnSpPr>
        <p:spPr>
          <a:xfrm>
            <a:off x="4190722" y="2489314"/>
            <a:ext cx="3118653" cy="6270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47"/>
              <p:cNvSpPr txBox="1"/>
              <p:nvPr/>
            </p:nvSpPr>
            <p:spPr>
              <a:xfrm>
                <a:off x="5883380" y="308869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19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80" y="3088696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20" t="-12" r="30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0" name="直接连接符 19"/>
          <p:cNvCxnSpPr/>
          <p:nvPr/>
        </p:nvCxnSpPr>
        <p:spPr>
          <a:xfrm>
            <a:off x="4190722" y="2489315"/>
            <a:ext cx="31186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50"/>
          <p:cNvSpPr txBox="1"/>
          <p:nvPr/>
        </p:nvSpPr>
        <p:spPr>
          <a:xfrm>
            <a:off x="5883380" y="2620791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66048" y="2893486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74871" y="228611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a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24" name="直接连接符 23"/>
          <p:cNvCxnSpPr>
            <a:endCxn id="15" idx="1"/>
          </p:cNvCxnSpPr>
          <p:nvPr/>
        </p:nvCxnSpPr>
        <p:spPr>
          <a:xfrm>
            <a:off x="4190722" y="2538610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88"/>
          <p:cNvSpPr txBox="1"/>
          <p:nvPr/>
        </p:nvSpPr>
        <p:spPr>
          <a:xfrm>
            <a:off x="5969141" y="2076945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4</a:t>
            </a:r>
            <a:endParaRPr lang="zh-CN" altLang="en-US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90"/>
              <p:cNvSpPr txBox="1"/>
              <p:nvPr/>
            </p:nvSpPr>
            <p:spPr>
              <a:xfrm>
                <a:off x="5969230" y="35903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26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30" y="3590363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43" t="-16" r="54" b="-2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91"/>
              <p:cNvSpPr txBox="1"/>
              <p:nvPr/>
            </p:nvSpPr>
            <p:spPr>
              <a:xfrm>
                <a:off x="5975525" y="4139714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27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25" y="4139714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33" t="-32" r="43" b="-2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738928" y="6411265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</a:t>
            </a:r>
            <a:r>
              <a:rPr lang="en-US" altLang="zh-CN" sz="2000" dirty="0" smtClean="0">
                <a:solidFill>
                  <a:srgbClr val="000000"/>
                </a:solidFill>
              </a:rPr>
              <a:t>, a, a, a, a, a]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5337" y="6411265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</a:t>
            </a:r>
            <a:r>
              <a:rPr lang="en-US" altLang="zh-CN" sz="2000" dirty="0" smtClean="0">
                <a:solidFill>
                  <a:srgbClr val="000000"/>
                </a:solidFill>
              </a:rPr>
              <a:t>, a, 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a,</a:t>
            </a:r>
            <a:r>
              <a:rPr lang="en-US" altLang="zh-CN" sz="2000" dirty="0" smtClean="0">
                <a:solidFill>
                  <a:srgbClr val="000000"/>
                </a:solidFill>
              </a:rPr>
              <a:t> a, a, a]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39"/>
              <p:cNvSpPr txBox="1"/>
              <p:nvPr/>
            </p:nvSpPr>
            <p:spPr>
              <a:xfrm>
                <a:off x="7766048" y="2219881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66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3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48" y="2219881"/>
                <a:ext cx="45397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9" t="-120" r="127" b="-2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41"/>
              <p:cNvSpPr txBox="1"/>
              <p:nvPr/>
            </p:nvSpPr>
            <p:spPr>
              <a:xfrm>
                <a:off x="7766048" y="2873111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66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31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48" y="2873111"/>
                <a:ext cx="45397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39" t="-80" r="127" b="-2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42"/>
              <p:cNvSpPr txBox="1"/>
              <p:nvPr/>
            </p:nvSpPr>
            <p:spPr>
              <a:xfrm>
                <a:off x="7766048" y="365660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32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48" y="3656606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19" t="-60" r="10" b="-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44"/>
              <p:cNvSpPr txBox="1"/>
              <p:nvPr/>
            </p:nvSpPr>
            <p:spPr>
              <a:xfrm>
                <a:off x="7766048" y="4461332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33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48" y="4461332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19" t="-99" r="10" b="-2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46"/>
              <p:cNvSpPr txBox="1"/>
              <p:nvPr/>
            </p:nvSpPr>
            <p:spPr>
              <a:xfrm>
                <a:off x="7766048" y="5378020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3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48" y="5378020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19" t="-44" r="10" b="-2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1014403" y="6164350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[a, b, c, d, e, z]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C -0.04427 0.00833 -0.08785 0.00856 -0.13247 0.0118 C -0.25 0.00787 -0.2033 0.00995 -0.2724 0.00671 C -0.34427 -0.00046 -0.25903 0.00717 -0.36875 0.00162 C -0.37396 0.00139 -0.3783 -0.00347 -0.38368 1.85185E-6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4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9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 smtClean="0"/>
              <a:t>最短支撑</a:t>
            </a:r>
            <a:r>
              <a:rPr lang="zh-CN" altLang="en-US" dirty="0"/>
              <a:t>树的生成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599" y="1536505"/>
            <a:ext cx="2643192" cy="1766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连通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没有回路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权值和最小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798560" y="1547472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369575" y="1536505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309375" y="20665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b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774870" y="2697033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c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309374" y="345239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d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309373" y="426850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e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350197" y="520582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z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0106" y="6505415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a, </a:t>
            </a:r>
            <a:r>
              <a:rPr lang="en-US" altLang="zh-CN" sz="2000" dirty="0" smtClean="0">
                <a:solidFill>
                  <a:srgbClr val="000000"/>
                </a:solidFill>
              </a:rPr>
              <a:t>a, 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a, </a:t>
            </a:r>
            <a:r>
              <a:rPr lang="en-US" altLang="zh-CN" sz="2000" dirty="0" smtClean="0">
                <a:solidFill>
                  <a:srgbClr val="000000"/>
                </a:solidFill>
              </a:rPr>
              <a:t>a, a, a]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46769" y="2032452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774871" y="207001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a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6" name="TextBox 88"/>
          <p:cNvSpPr txBox="1"/>
          <p:nvPr/>
        </p:nvSpPr>
        <p:spPr>
          <a:xfrm>
            <a:off x="5969141" y="1860849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4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7" name="直接连接符 46"/>
          <p:cNvCxnSpPr>
            <a:stCxn id="39" idx="6"/>
            <a:endCxn id="38" idx="2"/>
          </p:cNvCxnSpPr>
          <p:nvPr/>
        </p:nvCxnSpPr>
        <p:spPr>
          <a:xfrm flipV="1">
            <a:off x="4190721" y="2269700"/>
            <a:ext cx="3118654" cy="6305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41" idx="2"/>
          </p:cNvCxnSpPr>
          <p:nvPr/>
        </p:nvCxnSpPr>
        <p:spPr>
          <a:xfrm>
            <a:off x="4190722" y="2273218"/>
            <a:ext cx="3118651" cy="2198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190722" y="2273218"/>
            <a:ext cx="3103594" cy="13204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53"/>
              <p:cNvSpPr txBox="1"/>
              <p:nvPr/>
            </p:nvSpPr>
            <p:spPr>
              <a:xfrm>
                <a:off x="5883380" y="2872600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50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80" y="2872600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20" t="-107" r="30" b="-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1" name="直接连接符 50"/>
          <p:cNvCxnSpPr/>
          <p:nvPr/>
        </p:nvCxnSpPr>
        <p:spPr>
          <a:xfrm>
            <a:off x="4190722" y="2273219"/>
            <a:ext cx="31186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42" idx="1"/>
          </p:cNvCxnSpPr>
          <p:nvPr/>
        </p:nvCxnSpPr>
        <p:spPr>
          <a:xfrm>
            <a:off x="4190722" y="2322514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6"/>
              <p:cNvSpPr txBox="1"/>
              <p:nvPr/>
            </p:nvSpPr>
            <p:spPr>
              <a:xfrm>
                <a:off x="5969230" y="337426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53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30" y="3374267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43" t="-111" r="54" b="-2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8"/>
              <p:cNvSpPr txBox="1"/>
              <p:nvPr/>
            </p:nvSpPr>
            <p:spPr>
              <a:xfrm>
                <a:off x="5975525" y="392361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54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25" y="3923618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33" t="-127" r="43" b="-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9"/>
              <p:cNvSpPr txBox="1"/>
              <p:nvPr/>
            </p:nvSpPr>
            <p:spPr>
              <a:xfrm>
                <a:off x="5938268" y="2302129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66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55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268" y="2302129"/>
                <a:ext cx="45397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4" t="-55" r="72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6" name="直接连接符 55"/>
          <p:cNvCxnSpPr>
            <a:endCxn id="40" idx="2"/>
          </p:cNvCxnSpPr>
          <p:nvPr/>
        </p:nvCxnSpPr>
        <p:spPr>
          <a:xfrm>
            <a:off x="4190722" y="2900233"/>
            <a:ext cx="3118652" cy="7553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61"/>
              <p:cNvSpPr txBox="1"/>
              <p:nvPr/>
            </p:nvSpPr>
            <p:spPr>
              <a:xfrm>
                <a:off x="5883380" y="3075929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66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57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80" y="3075929"/>
                <a:ext cx="45397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3" t="-135" r="11" b="-2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680106" y="650347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a, </a:t>
            </a:r>
            <a:r>
              <a:rPr lang="en-US" altLang="zh-CN" sz="2000" dirty="0" smtClean="0">
                <a:solidFill>
                  <a:srgbClr val="FF0066"/>
                </a:solidFill>
              </a:rPr>
              <a:t>c,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a, </a:t>
            </a:r>
            <a:r>
              <a:rPr lang="en-US" altLang="zh-CN" sz="2000" dirty="0" smtClean="0">
                <a:solidFill>
                  <a:srgbClr val="000000"/>
                </a:solidFill>
              </a:rPr>
              <a:t>a, a, a]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3184" y="650347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a, </a:t>
            </a:r>
            <a:r>
              <a:rPr lang="en-US" altLang="zh-CN" sz="2000" dirty="0" smtClean="0">
                <a:solidFill>
                  <a:srgbClr val="FF0066"/>
                </a:solidFill>
              </a:rPr>
              <a:t>c,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a, </a:t>
            </a:r>
            <a:r>
              <a:rPr lang="en-US" altLang="zh-CN" sz="2000" dirty="0" smtClean="0">
                <a:solidFill>
                  <a:srgbClr val="FF0066"/>
                </a:solidFill>
              </a:rPr>
              <a:t>c, </a:t>
            </a:r>
            <a:r>
              <a:rPr lang="en-US" altLang="zh-CN" sz="2000" dirty="0" smtClean="0">
                <a:solidFill>
                  <a:srgbClr val="000000"/>
                </a:solidFill>
              </a:rPr>
              <a:t>a, a]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45"/>
              <p:cNvSpPr txBox="1"/>
              <p:nvPr/>
            </p:nvSpPr>
            <p:spPr>
              <a:xfrm>
                <a:off x="7766048" y="200378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66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62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48" y="2003785"/>
                <a:ext cx="45397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39" t="-78" r="127" b="-2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48"/>
              <p:cNvSpPr txBox="1"/>
              <p:nvPr/>
            </p:nvSpPr>
            <p:spPr>
              <a:xfrm>
                <a:off x="7766048" y="3440510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63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48" y="3440510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19" t="-17" r="10" b="-2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49"/>
              <p:cNvSpPr txBox="1"/>
              <p:nvPr/>
            </p:nvSpPr>
            <p:spPr>
              <a:xfrm>
                <a:off x="7766048" y="424523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64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48" y="4245236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19" t="-57" r="10" b="-2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7"/>
              <p:cNvSpPr txBox="1"/>
              <p:nvPr/>
            </p:nvSpPr>
            <p:spPr>
              <a:xfrm>
                <a:off x="7773784" y="1991701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66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65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784" y="1991701"/>
                <a:ext cx="45397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" t="-74" r="13" b="-2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9"/>
              <p:cNvSpPr txBox="1"/>
              <p:nvPr/>
            </p:nvSpPr>
            <p:spPr>
              <a:xfrm>
                <a:off x="7694488" y="3447811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66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66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88" y="3447811"/>
                <a:ext cx="63831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0" t="-86" r="52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67" name="直接连接符 66"/>
          <p:cNvCxnSpPr>
            <a:stCxn id="39" idx="6"/>
            <a:endCxn id="41" idx="2"/>
          </p:cNvCxnSpPr>
          <p:nvPr/>
        </p:nvCxnSpPr>
        <p:spPr>
          <a:xfrm>
            <a:off x="4190721" y="2900233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72"/>
              <p:cNvSpPr txBox="1"/>
              <p:nvPr/>
            </p:nvSpPr>
            <p:spPr>
              <a:xfrm>
                <a:off x="5800909" y="3605099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66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68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909" y="3605099"/>
                <a:ext cx="63831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9" t="-44" r="51" b="-2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680326" y="650792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a, </a:t>
            </a:r>
            <a:r>
              <a:rPr lang="en-US" altLang="zh-CN" sz="2000" dirty="0" smtClean="0">
                <a:solidFill>
                  <a:srgbClr val="FF0066"/>
                </a:solidFill>
              </a:rPr>
              <a:t>c,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FFFF">
                    <a:lumMod val="65000"/>
                  </a:srgbClr>
                </a:solidFill>
              </a:rPr>
              <a:t>a, </a:t>
            </a:r>
            <a:r>
              <a:rPr lang="en-US" altLang="zh-CN" sz="2000" dirty="0" smtClean="0">
                <a:solidFill>
                  <a:srgbClr val="FF0066"/>
                </a:solidFill>
              </a:rPr>
              <a:t>c,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0066"/>
                </a:solidFill>
              </a:rPr>
              <a:t>c,</a:t>
            </a:r>
            <a:r>
              <a:rPr lang="en-US" altLang="zh-CN" sz="2000" dirty="0" smtClean="0">
                <a:solidFill>
                  <a:srgbClr val="000000"/>
                </a:solidFill>
              </a:rPr>
              <a:t> a]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74"/>
              <p:cNvSpPr txBox="1"/>
              <p:nvPr/>
            </p:nvSpPr>
            <p:spPr>
              <a:xfrm>
                <a:off x="7712347" y="4268509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66"/>
                          </a:solidFill>
                          <a:latin typeface="Cambria Math"/>
                          <a:ea typeface="Cambria Math"/>
                        </a:rPr>
                        <m:t>𝟏𝟐</m:t>
                      </m:r>
                    </m:oMath>
                  </m:oMathPara>
                </a14:m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70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347" y="4268509"/>
                <a:ext cx="63831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3" t="-8" r="65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955581" y="6258500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[a, b, c, d, e, z]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2" name="TextBox 1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6702" y="4888163"/>
            <a:ext cx="530915" cy="461665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9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C -0.00868 0.00995 -0.01632 0.02199 -0.02622 0.03009 C -0.03698 0.03889 -0.04965 0.04305 -0.06129 0.05 C -0.07813 0.06018 -0.09427 0.07222 -0.11129 0.08171 C -0.13368 0.09421 -0.15833 0.09514 -0.18125 0.10509 C -0.19583 0.11134 -0.21059 0.11643 -0.225 0.12338 C -0.29392 0.15648 -0.2349 0.13079 -0.2724 0.15347 C -0.28386 0.16042 -0.29583 0.16528 -0.30747 0.17176 C -0.32361 0.18079 -0.34202 0.18518 -0.35868 0.19167 C -0.36458 0.19398 -0.37882 0.19514 -0.38368 0.20162 " pathEditMode="relative" rAng="0" ptsTypes="AAAAAAAAAA">
                                      <p:cBhvr>
                                        <p:cTn id="9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4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/>
      <p:bldP spid="44" grpId="0" animBg="1"/>
      <p:bldP spid="46" grpId="0"/>
      <p:bldP spid="50" grpId="0" animBg="1"/>
      <p:bldP spid="53" grpId="0" animBg="1"/>
      <p:bldP spid="55" grpId="0" animBg="1"/>
      <p:bldP spid="55" grpId="1" animBg="1"/>
      <p:bldP spid="57" grpId="0" animBg="1"/>
      <p:bldP spid="58" grpId="0"/>
      <p:bldP spid="58" grpId="1"/>
      <p:bldP spid="59" grpId="0"/>
      <p:bldP spid="59" grpId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8" grpId="0" animBg="1"/>
      <p:bldP spid="69" grpId="0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660621" y="1179513"/>
            <a:ext cx="6273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Prim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算法</a:t>
            </a:r>
            <a:endParaRPr lang="zh-CN" altLang="en-US" sz="32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14788" name="Rectangle 4"/>
          <p:cNvSpPr>
            <a:spLocks noChangeArrowheads="1"/>
          </p:cNvSpPr>
          <p:nvPr/>
        </p:nvSpPr>
        <p:spPr bwMode="auto">
          <a:xfrm>
            <a:off x="914395" y="1844675"/>
            <a:ext cx="7736119" cy="24191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基本思想：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 首先任选一个结点</a:t>
            </a:r>
            <a:r>
              <a:rPr lang="en-US" altLang="zh-CN" sz="2800" i="1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sz="2800" i="1" baseline="-25000" dirty="0">
                <a:solidFill>
                  <a:srgbClr val="000000"/>
                </a:solidFill>
                <a:latin typeface="Garamond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构成集合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sz="2800" dirty="0">
                <a:solidFill>
                  <a:srgbClr val="000000"/>
                </a:solidFill>
              </a:rPr>
              <a:t>’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，</a:t>
            </a:r>
            <a:endParaRPr lang="zh-CN" altLang="zh-CN" sz="28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503050405090304" pitchFamily="18" charset="0"/>
              </a:rPr>
              <a:t>      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503050405090304" pitchFamily="18" charset="0"/>
              </a:rPr>
              <a:t>然后不断在V-V’中选一条到V’中某点(如点v)最短的边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503050405090304" pitchFamily="18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503050405090304" pitchFamily="18" charset="0"/>
              </a:rPr>
              <a:t>(u,v)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503050405090304" pitchFamily="18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503050405090304" pitchFamily="18" charset="0"/>
              </a:rPr>
              <a:t>进入树T,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503050405090304" pitchFamily="18" charset="0"/>
              </a:rPr>
              <a:t>   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503050405090304" pitchFamily="18" charset="0"/>
              </a:rPr>
              <a:t>并令V’=V’+u, 直至V’=V</a:t>
            </a:r>
            <a:endParaRPr lang="zh-CN" altLang="zh-CN" sz="2800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1381" y="4269193"/>
            <a:ext cx="7736119" cy="1040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实现：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 与</a:t>
            </a:r>
            <a:r>
              <a:rPr lang="en-US" altLang="zh-CN" sz="2800" dirty="0" err="1">
                <a:solidFill>
                  <a:srgbClr val="000000"/>
                </a:solidFill>
                <a:latin typeface="Garamond" pitchFamily="18" charset="0"/>
              </a:rPr>
              <a:t>Dijkstra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算法类似</a:t>
            </a:r>
            <a:endParaRPr lang="zh-CN" altLang="zh-CN" sz="2800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8" grpId="0" autoUpdateAnimBg="0"/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27281" y="1268413"/>
            <a:ext cx="8124833" cy="1282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524000" indent="-15240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定理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3.7.3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V’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是赋权连通图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503050405090304" pitchFamily="18" charset="0"/>
              </a:rPr>
              <a:t>G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=(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503050405090304" pitchFamily="18" charset="0"/>
              </a:rPr>
              <a:t>V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503050405090304" pitchFamily="18" charset="0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的结点真子集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503050405090304" pitchFamily="18" charset="0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是二端点分跨在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503050405090304" pitchFamily="18" charset="0"/>
              </a:rPr>
              <a:t>V’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和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503050405090304" pitchFamily="18" charset="0"/>
              </a:rPr>
              <a:t>V-V’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的最短边，则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503050405090304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中一定存在包含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503050405090304" pitchFamily="18" charset="0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的最短树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503050405090304" pitchFamily="18" charset="0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850456" y="2789012"/>
            <a:ext cx="7040240" cy="300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证明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设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的一棵最短树，</a:t>
            </a:r>
            <a:endParaRPr lang="zh-CN" altLang="en-US" sz="2800" dirty="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如果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e∉ T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 则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0 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+e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构成唯一回路，该回路一定包含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e’=(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u,v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),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其中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u∈V’,v∈V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-V’, 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由已知条件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w(e)&lt;=w(e’), 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作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⊕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(e, e’), 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得到的仍然是最短树。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                                    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19710" y="1628775"/>
            <a:ext cx="7010400" cy="4100513"/>
            <a:chOff x="340" y="1026"/>
            <a:chExt cx="4416" cy="2583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55315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5316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5317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5318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5319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5320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cxnSp>
            <p:nvCxnSpPr>
              <p:cNvPr id="55321" name="AutoShape 14"/>
              <p:cNvCxnSpPr>
                <a:cxnSpLocks noChangeShapeType="1"/>
                <a:stCxn id="55315" idx="7"/>
                <a:endCxn id="55316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2" name="AutoShape 15"/>
              <p:cNvCxnSpPr>
                <a:cxnSpLocks noChangeShapeType="1"/>
                <a:stCxn id="55316" idx="6"/>
                <a:endCxn id="5531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3" name="AutoShape 16"/>
              <p:cNvCxnSpPr>
                <a:cxnSpLocks noChangeShapeType="1"/>
                <a:stCxn id="55319" idx="5"/>
                <a:endCxn id="5531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4" name="AutoShape 17"/>
              <p:cNvCxnSpPr>
                <a:cxnSpLocks noChangeShapeType="1"/>
                <a:stCxn id="55318" idx="3"/>
                <a:endCxn id="5532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5" name="AutoShape 18"/>
              <p:cNvCxnSpPr>
                <a:cxnSpLocks noChangeShapeType="1"/>
                <a:stCxn id="55320" idx="2"/>
                <a:endCxn id="5531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6" name="AutoShape 19"/>
              <p:cNvCxnSpPr>
                <a:cxnSpLocks noChangeShapeType="1"/>
                <a:stCxn id="55317" idx="1"/>
                <a:endCxn id="55315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7" name="AutoShape 20"/>
              <p:cNvCxnSpPr>
                <a:cxnSpLocks noChangeShapeType="1"/>
                <a:stCxn id="55317" idx="0"/>
                <a:endCxn id="55316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8" name="AutoShape 21"/>
              <p:cNvCxnSpPr>
                <a:cxnSpLocks noChangeShapeType="1"/>
                <a:stCxn id="55320" idx="0"/>
                <a:endCxn id="5531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9" name="AutoShape 22"/>
              <p:cNvCxnSpPr>
                <a:cxnSpLocks noChangeShapeType="1"/>
                <a:stCxn id="55317" idx="7"/>
                <a:endCxn id="5531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62671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a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671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b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671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d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671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z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671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e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671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c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4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671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2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6719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1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6720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5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6721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8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6722" name="Text Box 34"/>
            <p:cNvSpPr txBox="1">
              <a:spLocks noChangeArrowheads="1"/>
            </p:cNvSpPr>
            <p:nvPr/>
          </p:nvSpPr>
          <p:spPr bwMode="auto">
            <a:xfrm>
              <a:off x="2304" y="2907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4</a:t>
              </a:r>
              <a:endParaRPr lang="en-US" sz="28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6723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2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6724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6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6725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3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</p:grpSp>
      <p:sp>
        <p:nvSpPr>
          <p:cNvPr id="55304" name="Rectangle 39"/>
          <p:cNvSpPr>
            <a:spLocks noChangeArrowheads="1"/>
          </p:cNvSpPr>
          <p:nvPr/>
        </p:nvSpPr>
        <p:spPr bwMode="auto">
          <a:xfrm>
            <a:off x="569225" y="1179513"/>
            <a:ext cx="802323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503050405090304" pitchFamily="18" charset="0"/>
              </a:rPr>
              <a:t>例：求下图最小生成树</a:t>
            </a:r>
            <a:endParaRPr lang="zh-CN" altLang="en-US" sz="3200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40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en-US" altLang="zh-CN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Prim</a:t>
            </a:r>
            <a:r>
              <a:rPr kumimoji="0"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实例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</a:rPr>
              <a:t>3.1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</a:rPr>
              <a:t>树的有关定义</a:t>
            </a:r>
            <a:endParaRPr lang="zh-CN" altLang="zh-CN" sz="3600" dirty="0" smtClean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</a:rPr>
              <a:t>3.2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</a:rPr>
              <a:t>基本关联矩阵及其性质</a:t>
            </a:r>
            <a:endParaRPr lang="zh-CN" altLang="zh-CN" sz="3600" dirty="0" smtClean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</a:rPr>
              <a:t>3.3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</a:rPr>
              <a:t>支撑树的计数</a:t>
            </a:r>
            <a:endParaRPr lang="zh-CN" altLang="zh-CN" sz="3600" dirty="0" smtClean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3.4</a:t>
            </a: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</a:rPr>
              <a:t>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</a:rPr>
              <a:t>回路矩阵与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割集矩阵</a:t>
            </a:r>
            <a:endParaRPr lang="zh-CN" altLang="zh-CN" sz="3600" dirty="0" smtClean="0">
              <a:solidFill>
                <a:srgbClr val="C00000"/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3.5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最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短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树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3.6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支撑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树的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生成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3.7 Huffman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69225" y="1179513"/>
            <a:ext cx="64992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Times New Roman" panose="02020503050405090304" pitchFamily="18" charset="0"/>
              </a:rPr>
              <a:t>解：步骤</a:t>
            </a:r>
            <a:r>
              <a:rPr lang="en-US" altLang="zh-CN" sz="32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endParaRPr lang="en-US" altLang="zh-CN" sz="320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7394" y="1628775"/>
            <a:ext cx="7010400" cy="4100513"/>
            <a:chOff x="340" y="1026"/>
            <a:chExt cx="4416" cy="258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56339" name="AutoShape 10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6340" name="AutoShape 11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6341" name="AutoShape 12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6342" name="AutoShape 13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6343" name="AutoShape 14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6344" name="AutoShape 15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cxnSp>
            <p:nvCxnSpPr>
              <p:cNvPr id="56345" name="AutoShape 16"/>
              <p:cNvCxnSpPr>
                <a:cxnSpLocks noChangeShapeType="1"/>
                <a:stCxn id="56339" idx="7"/>
                <a:endCxn id="56340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46" name="AutoShape 17"/>
              <p:cNvCxnSpPr>
                <a:cxnSpLocks noChangeShapeType="1"/>
                <a:stCxn id="56340" idx="6"/>
                <a:endCxn id="5634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47" name="AutoShape 18"/>
              <p:cNvCxnSpPr>
                <a:cxnSpLocks noChangeShapeType="1"/>
                <a:stCxn id="56343" idx="5"/>
                <a:endCxn id="56342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48" name="AutoShape 19"/>
              <p:cNvCxnSpPr>
                <a:cxnSpLocks noChangeShapeType="1"/>
                <a:stCxn id="56342" idx="3"/>
                <a:endCxn id="56344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49" name="AutoShape 20"/>
              <p:cNvCxnSpPr>
                <a:cxnSpLocks noChangeShapeType="1"/>
                <a:stCxn id="56344" idx="2"/>
                <a:endCxn id="56341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50" name="AutoShape 21"/>
              <p:cNvCxnSpPr>
                <a:cxnSpLocks noChangeShapeType="1"/>
                <a:stCxn id="56341" idx="1"/>
                <a:endCxn id="5633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51" name="AutoShape 22"/>
              <p:cNvCxnSpPr>
                <a:cxnSpLocks noChangeShapeType="1"/>
                <a:stCxn id="56341" idx="0"/>
                <a:endCxn id="56340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52" name="AutoShape 23"/>
              <p:cNvCxnSpPr>
                <a:cxnSpLocks noChangeShapeType="1"/>
                <a:stCxn id="56344" idx="0"/>
                <a:endCxn id="56343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53" name="AutoShape 24"/>
              <p:cNvCxnSpPr>
                <a:cxnSpLocks noChangeShapeType="1"/>
                <a:stCxn id="56341" idx="7"/>
                <a:endCxn id="5634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627737" name="Text Box 25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a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7738" name="Text Box 26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b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7739" name="Text Box 27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d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7740" name="Text Box 28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z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7741" name="Text Box 29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e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27742" name="Text Box 30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c</a:t>
                </a:r>
                <a:endParaRPr lang="en-US" sz="2800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627743" name="Text Box 31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4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7744" name="Text Box 32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2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7745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1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7746" name="Text Box 34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5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7747" name="Text Box 35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8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7748" name="Text Box 36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4</a:t>
              </a:r>
              <a:endParaRPr lang="en-US" sz="28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7749" name="Text Box 37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2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7750" name="Text Box 38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6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  <p:sp>
          <p:nvSpPr>
            <p:cNvPr id="627751" name="Text Box 39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rPr>
                <a:t>3</a:t>
              </a:r>
              <a:endParaRPr lang="en-US" sz="2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</a:endParaRPr>
            </a:p>
          </p:txBody>
        </p:sp>
      </p:grpSp>
      <p:sp>
        <p:nvSpPr>
          <p:cNvPr id="40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en-US" altLang="zh-CN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Prim</a:t>
            </a:r>
            <a:r>
              <a:rPr kumimoji="0"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实例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6551932" y="3872548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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sym typeface="Symbol" pitchFamily="18" charset="2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98253" y="1179513"/>
            <a:ext cx="610734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503050405090304" pitchFamily="18" charset="0"/>
              </a:rPr>
              <a:t>解：步骤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endParaRPr lang="en-US" altLang="zh-CN" sz="3200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25401" y="1603375"/>
            <a:ext cx="7064375" cy="4191000"/>
            <a:chOff x="578" y="1026"/>
            <a:chExt cx="4450" cy="2640"/>
          </a:xfrm>
        </p:grpSpPr>
        <p:grpSp>
          <p:nvGrpSpPr>
            <p:cNvPr id="3" name="Group 13"/>
            <p:cNvGrpSpPr/>
            <p:nvPr/>
          </p:nvGrpSpPr>
          <p:grpSpPr bwMode="auto">
            <a:xfrm>
              <a:off x="612" y="1026"/>
              <a:ext cx="4416" cy="2583"/>
              <a:chOff x="340" y="1026"/>
              <a:chExt cx="4416" cy="2583"/>
            </a:xfrm>
          </p:grpSpPr>
          <p:grpSp>
            <p:nvGrpSpPr>
              <p:cNvPr id="4" name="Group 14"/>
              <p:cNvGrpSpPr/>
              <p:nvPr/>
            </p:nvGrpSpPr>
            <p:grpSpPr bwMode="auto">
              <a:xfrm>
                <a:off x="340" y="1026"/>
                <a:ext cx="4416" cy="2583"/>
                <a:chOff x="336" y="1008"/>
                <a:chExt cx="4416" cy="2583"/>
              </a:xfrm>
            </p:grpSpPr>
            <p:sp>
              <p:nvSpPr>
                <p:cNvPr id="57379" name="AutoShape 15"/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4D5B6B"/>
                    </a:solidFill>
                  </a:endParaRPr>
                </a:p>
              </p:txBody>
            </p:sp>
            <p:sp>
              <p:nvSpPr>
                <p:cNvPr id="57380" name="AutoShape 16"/>
                <p:cNvSpPr>
                  <a:spLocks noChangeArrowheads="1"/>
                </p:cNvSpPr>
                <p:nvPr/>
              </p:nvSpPr>
              <p:spPr bwMode="auto">
                <a:xfrm>
                  <a:off x="1584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4D5B6B"/>
                    </a:solidFill>
                  </a:endParaRPr>
                </a:p>
              </p:txBody>
            </p:sp>
            <p:sp>
              <p:nvSpPr>
                <p:cNvPr id="57381" name="AutoShape 17"/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4D5B6B"/>
                    </a:solidFill>
                  </a:endParaRPr>
                </a:p>
              </p:txBody>
            </p:sp>
            <p:sp>
              <p:nvSpPr>
                <p:cNvPr id="57382" name="AutoShape 18"/>
                <p:cNvSpPr>
                  <a:spLocks noChangeArrowheads="1"/>
                </p:cNvSpPr>
                <p:nvPr/>
              </p:nvSpPr>
              <p:spPr bwMode="auto">
                <a:xfrm>
                  <a:off x="4320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4D5B6B"/>
                    </a:solidFill>
                  </a:endParaRPr>
                </a:p>
              </p:txBody>
            </p:sp>
            <p:sp>
              <p:nvSpPr>
                <p:cNvPr id="57383" name="AutoShape 19"/>
                <p:cNvSpPr>
                  <a:spLocks noChangeArrowheads="1"/>
                </p:cNvSpPr>
                <p:nvPr/>
              </p:nvSpPr>
              <p:spPr bwMode="auto">
                <a:xfrm>
                  <a:off x="3312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4D5B6B"/>
                    </a:solidFill>
                  </a:endParaRPr>
                </a:p>
              </p:txBody>
            </p:sp>
            <p:sp>
              <p:nvSpPr>
                <p:cNvPr id="57384" name="AutoShape 20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4D5B6B"/>
                    </a:solidFill>
                  </a:endParaRPr>
                </a:p>
              </p:txBody>
            </p:sp>
            <p:cxnSp>
              <p:nvCxnSpPr>
                <p:cNvPr id="57385" name="AutoShape 21"/>
                <p:cNvCxnSpPr>
                  <a:cxnSpLocks noChangeShapeType="1"/>
                  <a:stCxn id="57379" idx="7"/>
                  <a:endCxn id="57380" idx="3"/>
                </p:cNvCxnSpPr>
                <p:nvPr/>
              </p:nvCxnSpPr>
              <p:spPr bwMode="auto">
                <a:xfrm flipV="1">
                  <a:off x="658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86" name="AutoShape 22"/>
                <p:cNvCxnSpPr>
                  <a:cxnSpLocks noChangeShapeType="1"/>
                  <a:stCxn id="57380" idx="6"/>
                  <a:endCxn id="57383" idx="2"/>
                </p:cNvCxnSpPr>
                <p:nvPr/>
              </p:nvCxnSpPr>
              <p:spPr bwMode="auto">
                <a:xfrm>
                  <a:off x="1680" y="1392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87" name="AutoShape 23"/>
                <p:cNvCxnSpPr>
                  <a:cxnSpLocks noChangeShapeType="1"/>
                  <a:stCxn id="57383" idx="5"/>
                  <a:endCxn id="57382" idx="1"/>
                </p:cNvCxnSpPr>
                <p:nvPr/>
              </p:nvCxnSpPr>
              <p:spPr bwMode="auto">
                <a:xfrm>
                  <a:off x="3394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88" name="AutoShape 24"/>
                <p:cNvCxnSpPr>
                  <a:cxnSpLocks noChangeShapeType="1"/>
                  <a:stCxn id="57382" idx="3"/>
                  <a:endCxn id="57384" idx="7"/>
                </p:cNvCxnSpPr>
                <p:nvPr/>
              </p:nvCxnSpPr>
              <p:spPr bwMode="auto">
                <a:xfrm flipH="1">
                  <a:off x="3394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89" name="AutoShape 25"/>
                <p:cNvCxnSpPr>
                  <a:cxnSpLocks noChangeShapeType="1"/>
                  <a:stCxn id="57384" idx="2"/>
                  <a:endCxn id="57381" idx="6"/>
                </p:cNvCxnSpPr>
                <p:nvPr/>
              </p:nvCxnSpPr>
              <p:spPr bwMode="auto">
                <a:xfrm flipH="1">
                  <a:off x="1680" y="3216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90" name="AutoShape 26"/>
                <p:cNvCxnSpPr>
                  <a:cxnSpLocks noChangeShapeType="1"/>
                  <a:stCxn id="57381" idx="1"/>
                  <a:endCxn id="57379" idx="5"/>
                </p:cNvCxnSpPr>
                <p:nvPr/>
              </p:nvCxnSpPr>
              <p:spPr bwMode="auto">
                <a:xfrm flipH="1" flipV="1">
                  <a:off x="658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91" name="AutoShape 27"/>
                <p:cNvCxnSpPr>
                  <a:cxnSpLocks noChangeShapeType="1"/>
                  <a:stCxn id="57381" idx="0"/>
                  <a:endCxn id="57380" idx="4"/>
                </p:cNvCxnSpPr>
                <p:nvPr/>
              </p:nvCxnSpPr>
              <p:spPr bwMode="auto">
                <a:xfrm flipV="1">
                  <a:off x="1632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92" name="AutoShape 28"/>
                <p:cNvCxnSpPr>
                  <a:cxnSpLocks noChangeShapeType="1"/>
                  <a:stCxn id="57384" idx="0"/>
                  <a:endCxn id="57383" idx="4"/>
                </p:cNvCxnSpPr>
                <p:nvPr/>
              </p:nvCxnSpPr>
              <p:spPr bwMode="auto">
                <a:xfrm flipV="1">
                  <a:off x="3360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93" name="AutoShape 29"/>
                <p:cNvCxnSpPr>
                  <a:cxnSpLocks noChangeShapeType="1"/>
                  <a:stCxn id="57381" idx="7"/>
                  <a:endCxn id="57383" idx="3"/>
                </p:cNvCxnSpPr>
                <p:nvPr/>
              </p:nvCxnSpPr>
              <p:spPr bwMode="auto">
                <a:xfrm flipV="1">
                  <a:off x="1666" y="1426"/>
                  <a:ext cx="1660" cy="1756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sp>
              <p:nvSpPr>
                <p:cNvPr id="6287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36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i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rPr>
                    <a:t>a</a:t>
                  </a:r>
                  <a:endParaRPr lang="en-US" sz="280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6287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88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rPr>
                    <a:t>b</a:t>
                  </a:r>
                  <a:endPara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62876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16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rPr>
                    <a:t>d</a:t>
                  </a:r>
                  <a:endPara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62876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6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rPr>
                    <a:t>z</a:t>
                  </a:r>
                  <a:endPara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62877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264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rPr>
                    <a:t>e</a:t>
                  </a:r>
                  <a:endPara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62877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488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rPr>
                    <a:t>c</a:t>
                  </a:r>
                  <a:endParaRPr lang="en-US" sz="280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endParaRPr>
                </a:p>
              </p:txBody>
            </p:sp>
          </p:grpSp>
          <p:sp>
            <p:nvSpPr>
              <p:cNvPr id="628772" name="Text Box 36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rPr>
                  <a:t>4</a:t>
                </a:r>
                <a:endPara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  <p:sp>
            <p:nvSpPr>
              <p:cNvPr id="628773" name="Text Box 37"/>
              <p:cNvSpPr txBox="1">
                <a:spLocks noChangeArrowheads="1"/>
              </p:cNvSpPr>
              <p:nvPr/>
            </p:nvSpPr>
            <p:spPr bwMode="auto">
              <a:xfrm>
                <a:off x="816" y="27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rPr>
                  <a:t>2</a:t>
                </a:r>
                <a:endPara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  <p:sp>
            <p:nvSpPr>
              <p:cNvPr id="628774" name="Text Box 38"/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rPr>
                  <a:t>1</a:t>
                </a:r>
                <a:endPara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  <p:sp>
            <p:nvSpPr>
              <p:cNvPr id="62877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rPr>
                  <a:t>5</a:t>
                </a:r>
                <a:endPara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  <p:sp>
            <p:nvSpPr>
              <p:cNvPr id="628776" name="Text Box 40"/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rPr>
                  <a:t>8</a:t>
                </a:r>
                <a:endPara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  <p:sp>
            <p:nvSpPr>
              <p:cNvPr id="62877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384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dirty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rPr>
                  <a:t>4</a:t>
                </a:r>
                <a:endParaRPr lang="en-US" sz="2800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  <p:sp>
            <p:nvSpPr>
              <p:cNvPr id="628778" name="Text Box 42"/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rPr>
                  <a:t>2</a:t>
                </a:r>
                <a:endPara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  <p:sp>
            <p:nvSpPr>
              <p:cNvPr id="628779" name="Text Box 43"/>
              <p:cNvSpPr txBox="1">
                <a:spLocks noChangeArrowheads="1"/>
              </p:cNvSpPr>
              <p:nvPr/>
            </p:nvSpPr>
            <p:spPr bwMode="auto">
              <a:xfrm>
                <a:off x="3840" y="15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rPr>
                  <a:t>6</a:t>
                </a:r>
                <a:endPara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  <p:sp>
            <p:nvSpPr>
              <p:cNvPr id="628780" name="Text Box 44"/>
              <p:cNvSpPr txBox="1">
                <a:spLocks noChangeArrowheads="1"/>
              </p:cNvSpPr>
              <p:nvPr/>
            </p:nvSpPr>
            <p:spPr bwMode="auto">
              <a:xfrm>
                <a:off x="3696" y="240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rPr>
                  <a:t>3</a:t>
                </a:r>
                <a:endParaRPr lang="en-US" sz="28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628782" name="Text Box 46"/>
            <p:cNvSpPr txBox="1">
              <a:spLocks noChangeArrowheads="1"/>
            </p:cNvSpPr>
            <p:nvPr/>
          </p:nvSpPr>
          <p:spPr bwMode="auto">
            <a:xfrm>
              <a:off x="2018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</a:t>
              </a:r>
              <a:endParaRPr lang="en-US" sz="28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sym typeface="Symbol" pitchFamily="18" charset="2"/>
              </a:endParaRPr>
            </a:p>
          </p:txBody>
        </p:sp>
        <p:sp>
          <p:nvSpPr>
            <p:cNvPr id="628783" name="Text Box 47"/>
            <p:cNvSpPr txBox="1">
              <a:spLocks noChangeArrowheads="1"/>
            </p:cNvSpPr>
            <p:nvPr/>
          </p:nvSpPr>
          <p:spPr bwMode="auto">
            <a:xfrm>
              <a:off x="3787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sym typeface="Symbol" pitchFamily="18" charset="2"/>
              </a:endParaRPr>
            </a:p>
          </p:txBody>
        </p:sp>
        <p:sp>
          <p:nvSpPr>
            <p:cNvPr id="628784" name="Text Box 48"/>
            <p:cNvSpPr txBox="1">
              <a:spLocks noChangeArrowheads="1"/>
            </p:cNvSpPr>
            <p:nvPr/>
          </p:nvSpPr>
          <p:spPr bwMode="auto">
            <a:xfrm>
              <a:off x="2018" y="333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</a:t>
              </a:r>
              <a:endParaRPr lang="en-US" sz="28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sym typeface="Symbol" pitchFamily="18" charset="2"/>
              </a:endParaRPr>
            </a:p>
          </p:txBody>
        </p:sp>
        <p:sp>
          <p:nvSpPr>
            <p:cNvPr id="628786" name="Text Box 50"/>
            <p:cNvSpPr txBox="1">
              <a:spLocks noChangeArrowheads="1"/>
            </p:cNvSpPr>
            <p:nvPr/>
          </p:nvSpPr>
          <p:spPr bwMode="auto">
            <a:xfrm>
              <a:off x="578" y="23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</a:t>
              </a:r>
              <a:endPara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sym typeface="Symbol" pitchFamily="18" charset="2"/>
              </a:endParaRPr>
            </a:p>
          </p:txBody>
        </p:sp>
      </p:grp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4597401" y="1634331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 marL="457200" indent="-457200" algn="ctr">
              <a:spcBef>
                <a:spcPct val="30000"/>
              </a:spcBef>
              <a:defRPr/>
            </a:pPr>
            <a:endParaRPr lang="zh-CN" altLang="zh-CN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 useBgFill="1">
        <p:nvSpPr>
          <p:cNvPr id="628788" name="Text Box 52"/>
          <p:cNvSpPr txBox="1">
            <a:spLocks noChangeArrowheads="1"/>
          </p:cNvSpPr>
          <p:nvPr/>
        </p:nvSpPr>
        <p:spPr bwMode="auto">
          <a:xfrm>
            <a:off x="2174875" y="163195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5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 useBgFill="1"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2159000" y="5227638"/>
            <a:ext cx="10668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8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7272338" y="1358900"/>
            <a:ext cx="1709737" cy="19389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(a)=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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(b)=5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(c)=8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(e)=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2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  <a:sym typeface="Symbol" pitchFamily="18" charset="2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(z)=6</a:t>
            </a:r>
            <a:endParaRPr lang="el-GR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  <p:sp>
        <p:nvSpPr>
          <p:cNvPr id="5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en-US" altLang="zh-CN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Prim</a:t>
            </a:r>
            <a:r>
              <a:rPr kumimoji="0"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实例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sp useBgFill="1"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6327776" y="3943985"/>
            <a:ext cx="10668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6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5222876" y="517906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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sym typeface="Symbol" pitchFamily="18" charset="2"/>
            </a:endParaRPr>
          </a:p>
        </p:txBody>
      </p:sp>
      <p:sp useBgFill="1"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184776" y="5175409"/>
            <a:ext cx="10668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2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87" grpId="0" animBg="1"/>
      <p:bldP spid="628788" grpId="0" animBg="1" autoUpdateAnimBg="0"/>
      <p:bldP spid="628789" grpId="0" animBg="1" autoUpdateAnimBg="0"/>
      <p:bldP spid="57" grpId="0" animBg="1" autoUpdateAnimBg="0"/>
      <p:bldP spid="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Text Box 53"/>
          <p:cNvSpPr txBox="1">
            <a:spLocks noChangeArrowheads="1"/>
          </p:cNvSpPr>
          <p:nvPr/>
        </p:nvSpPr>
        <p:spPr bwMode="auto">
          <a:xfrm>
            <a:off x="6334125" y="3942081"/>
            <a:ext cx="10668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6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 useBgFill="1">
        <p:nvSpPr>
          <p:cNvPr id="629818" name="Text Box 58"/>
          <p:cNvSpPr txBox="1">
            <a:spLocks noChangeArrowheads="1"/>
          </p:cNvSpPr>
          <p:nvPr/>
        </p:nvSpPr>
        <p:spPr bwMode="auto">
          <a:xfrm>
            <a:off x="5074193" y="5286376"/>
            <a:ext cx="182948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2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83739" y="1179513"/>
            <a:ext cx="73555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503050405090304" pitchFamily="18" charset="0"/>
              </a:rPr>
              <a:t>解：步骤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endParaRPr lang="en-US" altLang="zh-CN" sz="3200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73025" y="1628775"/>
            <a:ext cx="7010400" cy="4191000"/>
            <a:chOff x="612" y="1026"/>
            <a:chExt cx="4416" cy="2640"/>
          </a:xfrm>
        </p:grpSpPr>
        <p:grpSp>
          <p:nvGrpSpPr>
            <p:cNvPr id="3" name="Group 13"/>
            <p:cNvGrpSpPr/>
            <p:nvPr/>
          </p:nvGrpSpPr>
          <p:grpSpPr bwMode="auto">
            <a:xfrm>
              <a:off x="612" y="1026"/>
              <a:ext cx="4416" cy="2640"/>
              <a:chOff x="612" y="1026"/>
              <a:chExt cx="4416" cy="2640"/>
            </a:xfrm>
          </p:grpSpPr>
          <p:grpSp>
            <p:nvGrpSpPr>
              <p:cNvPr id="4" name="Group 14"/>
              <p:cNvGrpSpPr/>
              <p:nvPr/>
            </p:nvGrpSpPr>
            <p:grpSpPr bwMode="auto">
              <a:xfrm>
                <a:off x="612" y="1026"/>
                <a:ext cx="4416" cy="2583"/>
                <a:chOff x="340" y="1026"/>
                <a:chExt cx="4416" cy="2583"/>
              </a:xfrm>
            </p:grpSpPr>
            <p:grpSp>
              <p:nvGrpSpPr>
                <p:cNvPr id="5" name="Group 15"/>
                <p:cNvGrpSpPr/>
                <p:nvPr/>
              </p:nvGrpSpPr>
              <p:grpSpPr bwMode="auto">
                <a:xfrm>
                  <a:off x="340" y="1026"/>
                  <a:ext cx="4416" cy="2583"/>
                  <a:chOff x="336" y="1008"/>
                  <a:chExt cx="4416" cy="2583"/>
                </a:xfrm>
              </p:grpSpPr>
              <p:sp>
                <p:nvSpPr>
                  <p:cNvPr id="5840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4D5B6B"/>
                      </a:solidFill>
                    </a:endParaRPr>
                  </a:p>
                </p:txBody>
              </p:sp>
              <p:sp>
                <p:nvSpPr>
                  <p:cNvPr id="58409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4D5B6B"/>
                      </a:solidFill>
                    </a:endParaRPr>
                  </a:p>
                </p:txBody>
              </p:sp>
              <p:sp>
                <p:nvSpPr>
                  <p:cNvPr id="5841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4D5B6B"/>
                      </a:solidFill>
                    </a:endParaRPr>
                  </a:p>
                </p:txBody>
              </p:sp>
              <p:sp>
                <p:nvSpPr>
                  <p:cNvPr id="58411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4D5B6B"/>
                      </a:solidFill>
                    </a:endParaRPr>
                  </a:p>
                </p:txBody>
              </p:sp>
              <p:sp>
                <p:nvSpPr>
                  <p:cNvPr id="58412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4D5B6B"/>
                      </a:solidFill>
                    </a:endParaRPr>
                  </a:p>
                </p:txBody>
              </p:sp>
              <p:sp>
                <p:nvSpPr>
                  <p:cNvPr id="58413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4D5B6B"/>
                      </a:solidFill>
                    </a:endParaRPr>
                  </a:p>
                </p:txBody>
              </p:sp>
              <p:cxnSp>
                <p:nvCxnSpPr>
                  <p:cNvPr id="58414" name="AutoShape 22"/>
                  <p:cNvCxnSpPr>
                    <a:cxnSpLocks noChangeShapeType="1"/>
                    <a:stCxn id="58408" idx="7"/>
                    <a:endCxn id="58409" idx="3"/>
                  </p:cNvCxnSpPr>
                  <p:nvPr/>
                </p:nvCxnSpPr>
                <p:spPr bwMode="auto">
                  <a:xfrm flipV="1">
                    <a:off x="658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5" name="AutoShape 23"/>
                  <p:cNvCxnSpPr>
                    <a:cxnSpLocks noChangeShapeType="1"/>
                    <a:stCxn id="58409" idx="6"/>
                    <a:endCxn id="58412" idx="2"/>
                  </p:cNvCxnSpPr>
                  <p:nvPr/>
                </p:nvCxnSpPr>
                <p:spPr bwMode="auto">
                  <a:xfrm>
                    <a:off x="1680" y="1392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6" name="AutoShape 24"/>
                  <p:cNvCxnSpPr>
                    <a:cxnSpLocks noChangeShapeType="1"/>
                    <a:stCxn id="58412" idx="5"/>
                    <a:endCxn id="58411" idx="1"/>
                  </p:cNvCxnSpPr>
                  <p:nvPr/>
                </p:nvCxnSpPr>
                <p:spPr bwMode="auto">
                  <a:xfrm>
                    <a:off x="3394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7" name="AutoShape 25"/>
                  <p:cNvCxnSpPr>
                    <a:cxnSpLocks noChangeShapeType="1"/>
                    <a:stCxn id="58411" idx="3"/>
                    <a:endCxn id="58413" idx="7"/>
                  </p:cNvCxnSpPr>
                  <p:nvPr/>
                </p:nvCxnSpPr>
                <p:spPr bwMode="auto">
                  <a:xfrm flipH="1">
                    <a:off x="3394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8" name="AutoShape 26"/>
                  <p:cNvCxnSpPr>
                    <a:cxnSpLocks noChangeShapeType="1"/>
                    <a:stCxn id="58413" idx="2"/>
                    <a:endCxn id="58410" idx="6"/>
                  </p:cNvCxnSpPr>
                  <p:nvPr/>
                </p:nvCxnSpPr>
                <p:spPr bwMode="auto">
                  <a:xfrm flipH="1">
                    <a:off x="1680" y="3216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9" name="AutoShape 27"/>
                  <p:cNvCxnSpPr>
                    <a:cxnSpLocks noChangeShapeType="1"/>
                    <a:stCxn id="58410" idx="1"/>
                    <a:endCxn id="58408" idx="5"/>
                  </p:cNvCxnSpPr>
                  <p:nvPr/>
                </p:nvCxnSpPr>
                <p:spPr bwMode="auto">
                  <a:xfrm flipH="1" flipV="1">
                    <a:off x="658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20" name="AutoShape 28"/>
                  <p:cNvCxnSpPr>
                    <a:cxnSpLocks noChangeShapeType="1"/>
                    <a:stCxn id="58410" idx="0"/>
                    <a:endCxn id="58409" idx="4"/>
                  </p:cNvCxnSpPr>
                  <p:nvPr/>
                </p:nvCxnSpPr>
                <p:spPr bwMode="auto">
                  <a:xfrm flipV="1">
                    <a:off x="1632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21" name="AutoShape 29"/>
                  <p:cNvCxnSpPr>
                    <a:cxnSpLocks noChangeShapeType="1"/>
                    <a:stCxn id="58413" idx="0"/>
                    <a:endCxn id="58412" idx="4"/>
                  </p:cNvCxnSpPr>
                  <p:nvPr/>
                </p:nvCxnSpPr>
                <p:spPr bwMode="auto">
                  <a:xfrm flipV="1">
                    <a:off x="3360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22" name="AutoShape 30"/>
                  <p:cNvCxnSpPr>
                    <a:cxnSpLocks noChangeShapeType="1"/>
                    <a:stCxn id="58410" idx="7"/>
                    <a:endCxn id="58412" idx="3"/>
                  </p:cNvCxnSpPr>
                  <p:nvPr/>
                </p:nvCxnSpPr>
                <p:spPr bwMode="auto">
                  <a:xfrm flipV="1">
                    <a:off x="1666" y="1426"/>
                    <a:ext cx="1660" cy="1756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sp>
                <p:nvSpPr>
                  <p:cNvPr id="62979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i="1" dirty="0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rPr>
                      <a:t>a</a:t>
                    </a:r>
                    <a:endParaRPr lang="en-US" sz="2800" i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endParaRPr>
                  </a:p>
                </p:txBody>
              </p:sp>
              <p:sp>
                <p:nvSpPr>
                  <p:cNvPr id="62979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rPr>
                      <a:t>b</a:t>
                    </a:r>
                    <a:endParaRPr lang="en-US" sz="280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endParaRPr>
                  </a:p>
                </p:txBody>
              </p:sp>
              <p:sp>
                <p:nvSpPr>
                  <p:cNvPr id="62979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rPr>
                      <a:t>d</a:t>
                    </a:r>
                    <a:endParaRPr lang="en-US" sz="280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endParaRPr>
                  </a:p>
                </p:txBody>
              </p:sp>
              <p:sp>
                <p:nvSpPr>
                  <p:cNvPr id="62979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rPr>
                      <a:t>z</a:t>
                    </a:r>
                    <a:endParaRPr lang="en-US" sz="280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endParaRPr>
                  </a:p>
                </p:txBody>
              </p:sp>
              <p:sp>
                <p:nvSpPr>
                  <p:cNvPr id="62979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rPr>
                      <a:t>e</a:t>
                    </a:r>
                    <a:endParaRPr lang="en-US" sz="280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endParaRPr>
                  </a:p>
                </p:txBody>
              </p:sp>
              <p:sp>
                <p:nvSpPr>
                  <p:cNvPr id="62979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i="1" dirty="0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rPr>
                      <a:t>c</a:t>
                    </a:r>
                    <a:endParaRPr lang="en-US" sz="2800" i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503050405090304" pitchFamily="18" charset="0"/>
                    </a:endParaRPr>
                  </a:p>
                </p:txBody>
              </p:sp>
            </p:grpSp>
            <p:sp>
              <p:nvSpPr>
                <p:cNvPr id="62979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rPr>
                    <a:t>4</a:t>
                  </a:r>
                  <a:endPara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62979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816" y="27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rPr>
                    <a:t>2</a:t>
                  </a:r>
                  <a:endPara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62979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4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rPr>
                    <a:t>1</a:t>
                  </a:r>
                  <a:endPara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62980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rPr>
                    <a:t>5</a:t>
                  </a:r>
                  <a:endPara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6298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208" y="20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rPr>
                    <a:t>8</a:t>
                  </a:r>
                  <a:endPara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62980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04" y="2880"/>
                  <a:ext cx="384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dirty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rPr>
                    <a:t>4</a:t>
                  </a:r>
                  <a:endParaRPr lang="en-US" sz="2800" dirty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62980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072" y="216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rPr>
                    <a:t>2</a:t>
                  </a:r>
                  <a:endPara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62980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840" y="15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rPr>
                    <a:t>6</a:t>
                  </a:r>
                  <a:endPara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62980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696" y="240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rPr>
                    <a:t>3</a:t>
                  </a:r>
                  <a:endParaRPr lang="en-US" sz="28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</p:grpSp>
          <p:sp>
            <p:nvSpPr>
              <p:cNvPr id="629809" name="Text Box 49"/>
              <p:cNvSpPr txBox="1">
                <a:spLocks noChangeArrowheads="1"/>
              </p:cNvSpPr>
              <p:nvPr/>
            </p:nvSpPr>
            <p:spPr bwMode="auto">
              <a:xfrm>
                <a:off x="2018" y="333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  <a:sym typeface="Symbol" pitchFamily="18" charset="2"/>
                  </a:rPr>
                  <a:t></a:t>
                </a:r>
                <a:endParaRPr lang="en-US" sz="280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endParaRPr>
              </a:p>
            </p:txBody>
          </p:sp>
        </p:grpSp>
        <p:sp>
          <p:nvSpPr>
            <p:cNvPr id="629812" name="Oval 52"/>
            <p:cNvSpPr>
              <a:spLocks noChangeArrowheads="1"/>
            </p:cNvSpPr>
            <p:nvPr/>
          </p:nvSpPr>
          <p:spPr bwMode="auto">
            <a:xfrm>
              <a:off x="3474" y="1053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pPr marL="457200" indent="-457200" algn="ctr">
                <a:spcBef>
                  <a:spcPct val="30000"/>
                </a:spcBef>
                <a:defRPr/>
              </a:pPr>
              <a:endParaRPr lang="zh-CN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 useBgFill="1">
          <p:nvSpPr>
            <p:cNvPr id="629814" name="Text Box 54"/>
            <p:cNvSpPr txBox="1">
              <a:spLocks noChangeArrowheads="1"/>
            </p:cNvSpPr>
            <p:nvPr/>
          </p:nvSpPr>
          <p:spPr bwMode="auto">
            <a:xfrm>
              <a:off x="1926" y="3309"/>
              <a:ext cx="672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8 (</a:t>
              </a:r>
              <a:r>
                <a:rPr lang="en-US" sz="2800" i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d</a:t>
              </a: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)</a:t>
              </a:r>
              <a:endPara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</a:endParaRPr>
            </a:p>
          </p:txBody>
        </p:sp>
      </p:grpSp>
      <p:sp>
        <p:nvSpPr>
          <p:cNvPr id="629815" name="Oval 55"/>
          <p:cNvSpPr>
            <a:spLocks noChangeArrowheads="1"/>
          </p:cNvSpPr>
          <p:nvPr/>
        </p:nvSpPr>
        <p:spPr bwMode="auto">
          <a:xfrm>
            <a:off x="4634138" y="5300663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 useBgFill="1">
        <p:nvSpPr>
          <p:cNvPr id="629816" name="Text Box 56"/>
          <p:cNvSpPr txBox="1">
            <a:spLocks noChangeArrowheads="1"/>
          </p:cNvSpPr>
          <p:nvPr/>
        </p:nvSpPr>
        <p:spPr bwMode="auto">
          <a:xfrm>
            <a:off x="2184400" y="1668780"/>
            <a:ext cx="15240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5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629819" name="Text Box 59"/>
          <p:cNvSpPr txBox="1">
            <a:spLocks noChangeArrowheads="1"/>
          </p:cNvSpPr>
          <p:nvPr/>
        </p:nvSpPr>
        <p:spPr bwMode="auto">
          <a:xfrm>
            <a:off x="6867525" y="1268413"/>
            <a:ext cx="2097088" cy="23083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min </a:t>
            </a: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=2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(a)=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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(b)=5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(c)=8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 -&gt;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4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(e)=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2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  <a:sym typeface="Symbol" pitchFamily="18" charset="2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(z)=6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 -&gt;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3</a:t>
            </a:r>
            <a:endParaRPr lang="el-GR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  <p:sp>
        <p:nvSpPr>
          <p:cNvPr id="58386" name="Line 60"/>
          <p:cNvSpPr>
            <a:spLocks noChangeShapeType="1"/>
          </p:cNvSpPr>
          <p:nvPr/>
        </p:nvSpPr>
        <p:spPr bwMode="auto">
          <a:xfrm>
            <a:off x="7052469" y="2962275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1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en-US" altLang="zh-CN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Prim</a:t>
            </a:r>
            <a:r>
              <a:rPr kumimoji="0"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实例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cxnSp>
        <p:nvCxnSpPr>
          <p:cNvPr id="63" name="AutoShape 67"/>
          <p:cNvCxnSpPr>
            <a:cxnSpLocks noChangeShapeType="1"/>
            <a:stCxn id="58412" idx="4"/>
            <a:endCxn id="58413" idx="0"/>
          </p:cNvCxnSpPr>
          <p:nvPr/>
        </p:nvCxnSpPr>
        <p:spPr bwMode="auto">
          <a:xfrm>
            <a:off x="4873625" y="2314575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sp useBgFill="1">
        <p:nvSpPr>
          <p:cNvPr id="64" name="Text Box 53"/>
          <p:cNvSpPr txBox="1">
            <a:spLocks noChangeArrowheads="1"/>
          </p:cNvSpPr>
          <p:nvPr/>
        </p:nvSpPr>
        <p:spPr bwMode="auto">
          <a:xfrm>
            <a:off x="6318159" y="3963829"/>
            <a:ext cx="10668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3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e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25401" y="3667125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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sym typeface="Symbol" pitchFamily="18" charset="2"/>
            </a:endParaRPr>
          </a:p>
        </p:txBody>
      </p:sp>
      <p:sp useBgFill="1">
        <p:nvSpPr>
          <p:cNvPr id="67" name="Text Box 54"/>
          <p:cNvSpPr txBox="1">
            <a:spLocks noChangeArrowheads="1"/>
          </p:cNvSpPr>
          <p:nvPr/>
        </p:nvSpPr>
        <p:spPr bwMode="auto">
          <a:xfrm>
            <a:off x="2149475" y="5253038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4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e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815" grpId="0" animBg="1"/>
      <p:bldP spid="64" grpId="0" animBg="1" autoUpdateAnimBg="0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2159000" y="5253038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4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e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 useBgFill="1">
        <p:nvSpPr>
          <p:cNvPr id="72" name="Text Box 56"/>
          <p:cNvSpPr txBox="1">
            <a:spLocks noChangeArrowheads="1"/>
          </p:cNvSpPr>
          <p:nvPr/>
        </p:nvSpPr>
        <p:spPr bwMode="auto">
          <a:xfrm>
            <a:off x="2184400" y="1671638"/>
            <a:ext cx="15240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5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22280" y="1179513"/>
            <a:ext cx="561725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503050405090304" pitchFamily="18" charset="0"/>
              </a:rPr>
              <a:t>解：步骤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endParaRPr lang="en-US" altLang="zh-CN" sz="3200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73025" y="1628775"/>
            <a:ext cx="7010400" cy="4148138"/>
            <a:chOff x="612" y="1026"/>
            <a:chExt cx="4416" cy="2613"/>
          </a:xfrm>
        </p:grpSpPr>
        <p:sp useBgFill="1">
          <p:nvSpPr>
            <p:cNvPr id="630847" name="Text Box 63"/>
            <p:cNvSpPr txBox="1">
              <a:spLocks noChangeArrowheads="1"/>
            </p:cNvSpPr>
            <p:nvPr/>
          </p:nvSpPr>
          <p:spPr bwMode="auto">
            <a:xfrm>
              <a:off x="3729" y="3309"/>
              <a:ext cx="1235" cy="330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2 (</a:t>
              </a:r>
              <a:r>
                <a:rPr lang="en-US" sz="2800" i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d</a:t>
              </a: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)</a:t>
              </a:r>
              <a:endPara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</a:endParaRPr>
            </a:p>
          </p:txBody>
        </p:sp>
        <p:grpSp>
          <p:nvGrpSpPr>
            <p:cNvPr id="3" name="Group 17"/>
            <p:cNvGrpSpPr/>
            <p:nvPr/>
          </p:nvGrpSpPr>
          <p:grpSpPr bwMode="auto">
            <a:xfrm>
              <a:off x="612" y="1026"/>
              <a:ext cx="4416" cy="2583"/>
              <a:chOff x="612" y="1026"/>
              <a:chExt cx="4416" cy="2583"/>
            </a:xfrm>
          </p:grpSpPr>
          <p:grpSp>
            <p:nvGrpSpPr>
              <p:cNvPr id="4" name="Group 18"/>
              <p:cNvGrpSpPr/>
              <p:nvPr/>
            </p:nvGrpSpPr>
            <p:grpSpPr bwMode="auto">
              <a:xfrm>
                <a:off x="612" y="1026"/>
                <a:ext cx="4416" cy="2583"/>
                <a:chOff x="612" y="1026"/>
                <a:chExt cx="4416" cy="2583"/>
              </a:xfrm>
            </p:grpSpPr>
            <p:grpSp>
              <p:nvGrpSpPr>
                <p:cNvPr id="5" name="Group 19"/>
                <p:cNvGrpSpPr/>
                <p:nvPr/>
              </p:nvGrpSpPr>
              <p:grpSpPr bwMode="auto">
                <a:xfrm>
                  <a:off x="612" y="1026"/>
                  <a:ext cx="4416" cy="2583"/>
                  <a:chOff x="340" y="1026"/>
                  <a:chExt cx="4416" cy="2583"/>
                </a:xfrm>
              </p:grpSpPr>
              <p:grpSp>
                <p:nvGrpSpPr>
                  <p:cNvPr id="6" name="Group 20"/>
                  <p:cNvGrpSpPr/>
                  <p:nvPr/>
                </p:nvGrpSpPr>
                <p:grpSpPr bwMode="auto">
                  <a:xfrm>
                    <a:off x="340" y="1026"/>
                    <a:ext cx="4416" cy="2583"/>
                    <a:chOff x="336" y="1008"/>
                    <a:chExt cx="4416" cy="2583"/>
                  </a:xfrm>
                </p:grpSpPr>
                <p:sp>
                  <p:nvSpPr>
                    <p:cNvPr id="59439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4D5B6B"/>
                        </a:solidFill>
                      </a:endParaRPr>
                    </a:p>
                  </p:txBody>
                </p:sp>
                <p:sp>
                  <p:nvSpPr>
                    <p:cNvPr id="59440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4D5B6B"/>
                        </a:solidFill>
                      </a:endParaRPr>
                    </a:p>
                  </p:txBody>
                </p:sp>
                <p:sp>
                  <p:nvSpPr>
                    <p:cNvPr id="59441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4D5B6B"/>
                        </a:solidFill>
                      </a:endParaRPr>
                    </a:p>
                  </p:txBody>
                </p:sp>
                <p:sp>
                  <p:nvSpPr>
                    <p:cNvPr id="59442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4D5B6B"/>
                        </a:solidFill>
                      </a:endParaRPr>
                    </a:p>
                  </p:txBody>
                </p:sp>
                <p:sp>
                  <p:nvSpPr>
                    <p:cNvPr id="5944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4D5B6B"/>
                        </a:solidFill>
                      </a:endParaRPr>
                    </a:p>
                  </p:txBody>
                </p:sp>
                <p:sp>
                  <p:nvSpPr>
                    <p:cNvPr id="59444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4D5B6B"/>
                        </a:solidFill>
                      </a:endParaRPr>
                    </a:p>
                  </p:txBody>
                </p:sp>
                <p:cxnSp>
                  <p:nvCxnSpPr>
                    <p:cNvPr id="59445" name="AutoShape 27"/>
                    <p:cNvCxnSpPr>
                      <a:cxnSpLocks noChangeShapeType="1"/>
                      <a:stCxn id="59439" idx="7"/>
                      <a:endCxn id="59440" idx="3"/>
                    </p:cNvCxnSpPr>
                    <p:nvPr/>
                  </p:nvCxnSpPr>
                  <p:spPr bwMode="auto">
                    <a:xfrm flipV="1">
                      <a:off x="658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46" name="AutoShape 28"/>
                    <p:cNvCxnSpPr>
                      <a:cxnSpLocks noChangeShapeType="1"/>
                      <a:stCxn id="59440" idx="6"/>
                      <a:endCxn id="59443" idx="2"/>
                    </p:cNvCxnSpPr>
                    <p:nvPr/>
                  </p:nvCxnSpPr>
                  <p:spPr bwMode="auto">
                    <a:xfrm>
                      <a:off x="1680" y="1392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47" name="AutoShape 29"/>
                    <p:cNvCxnSpPr>
                      <a:cxnSpLocks noChangeShapeType="1"/>
                      <a:stCxn id="59443" idx="5"/>
                      <a:endCxn id="59442" idx="1"/>
                    </p:cNvCxnSpPr>
                    <p:nvPr/>
                  </p:nvCxnSpPr>
                  <p:spPr bwMode="auto">
                    <a:xfrm>
                      <a:off x="3394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48" name="AutoShape 30"/>
                    <p:cNvCxnSpPr>
                      <a:cxnSpLocks noChangeShapeType="1"/>
                      <a:stCxn id="59442" idx="3"/>
                      <a:endCxn id="59444" idx="7"/>
                    </p:cNvCxnSpPr>
                    <p:nvPr/>
                  </p:nvCxnSpPr>
                  <p:spPr bwMode="auto">
                    <a:xfrm flipH="1">
                      <a:off x="3394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49" name="AutoShape 31"/>
                    <p:cNvCxnSpPr>
                      <a:cxnSpLocks noChangeShapeType="1"/>
                      <a:stCxn id="59444" idx="2"/>
                      <a:endCxn id="59441" idx="6"/>
                    </p:cNvCxnSpPr>
                    <p:nvPr/>
                  </p:nvCxnSpPr>
                  <p:spPr bwMode="auto">
                    <a:xfrm flipH="1">
                      <a:off x="1680" y="3216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50" name="AutoShape 32"/>
                    <p:cNvCxnSpPr>
                      <a:cxnSpLocks noChangeShapeType="1"/>
                      <a:stCxn id="59441" idx="1"/>
                      <a:endCxn id="59439" idx="5"/>
                    </p:cNvCxnSpPr>
                    <p:nvPr/>
                  </p:nvCxnSpPr>
                  <p:spPr bwMode="auto">
                    <a:xfrm flipH="1" flipV="1">
                      <a:off x="658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51" name="AutoShape 33"/>
                    <p:cNvCxnSpPr>
                      <a:cxnSpLocks noChangeShapeType="1"/>
                      <a:stCxn id="59441" idx="0"/>
                      <a:endCxn id="59440" idx="4"/>
                    </p:cNvCxnSpPr>
                    <p:nvPr/>
                  </p:nvCxnSpPr>
                  <p:spPr bwMode="auto">
                    <a:xfrm flipV="1">
                      <a:off x="1632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52" name="AutoShape 34"/>
                    <p:cNvCxnSpPr>
                      <a:cxnSpLocks noChangeShapeType="1"/>
                      <a:stCxn id="59444" idx="0"/>
                      <a:endCxn id="59443" idx="4"/>
                    </p:cNvCxnSpPr>
                    <p:nvPr/>
                  </p:nvCxnSpPr>
                  <p:spPr bwMode="auto">
                    <a:xfrm flipV="1">
                      <a:off x="3360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53" name="AutoShape 35"/>
                    <p:cNvCxnSpPr>
                      <a:cxnSpLocks noChangeShapeType="1"/>
                      <a:stCxn id="59441" idx="7"/>
                      <a:endCxn id="59443" idx="3"/>
                    </p:cNvCxnSpPr>
                    <p:nvPr/>
                  </p:nvCxnSpPr>
                  <p:spPr bwMode="auto">
                    <a:xfrm flipV="1">
                      <a:off x="1666" y="1426"/>
                      <a:ext cx="1660" cy="17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sp>
                  <p:nvSpPr>
                    <p:cNvPr id="630820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rPr>
                        <a:t>a</a:t>
                      </a:r>
                      <a:endPara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endParaRPr>
                    </a:p>
                  </p:txBody>
                </p:sp>
                <p:sp>
                  <p:nvSpPr>
                    <p:cNvPr id="630821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rPr>
                        <a:t>b</a:t>
                      </a:r>
                      <a:endPara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endParaRPr>
                    </a:p>
                  </p:txBody>
                </p:sp>
                <p:sp>
                  <p:nvSpPr>
                    <p:cNvPr id="63082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16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rPr>
                        <a:t>d</a:t>
                      </a:r>
                      <a:endPara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endParaRPr>
                    </a:p>
                  </p:txBody>
                </p:sp>
                <p:sp>
                  <p:nvSpPr>
                    <p:cNvPr id="630823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rPr>
                        <a:t>z</a:t>
                      </a:r>
                      <a:endPara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endParaRPr>
                    </a:p>
                  </p:txBody>
                </p:sp>
                <p:sp>
                  <p:nvSpPr>
                    <p:cNvPr id="630824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4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rPr>
                        <a:t>e</a:t>
                      </a:r>
                      <a:endPara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endParaRPr>
                    </a:p>
                  </p:txBody>
                </p:sp>
                <p:sp>
                  <p:nvSpPr>
                    <p:cNvPr id="630825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rPr>
                        <a:t>c</a:t>
                      </a:r>
                      <a:endParaRPr lang="en-US" sz="280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503050405090304" pitchFamily="18" charset="0"/>
                      </a:endParaRPr>
                    </a:p>
                  </p:txBody>
                </p:sp>
              </p:grpSp>
              <p:sp>
                <p:nvSpPr>
                  <p:cNvPr id="63082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rPr>
                      <a:t>4</a:t>
                    </a:r>
                    <a:endPara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63082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27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rPr>
                      <a:t>2</a:t>
                    </a:r>
                    <a:endPara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63082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rPr>
                      <a:t>1</a:t>
                    </a:r>
                    <a:endPara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63082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139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rPr>
                      <a:t>5</a:t>
                    </a:r>
                    <a:endPara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63083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0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rPr>
                      <a:t>8</a:t>
                    </a:r>
                    <a:endPara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630831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880"/>
                    <a:ext cx="384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dirty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rPr>
                      <a:t>4</a:t>
                    </a:r>
                    <a:endParaRPr lang="en-US" sz="2800" dirty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63083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16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rPr>
                      <a:t>2</a:t>
                    </a:r>
                    <a:endPara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63083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rPr>
                      <a:t>6</a:t>
                    </a:r>
                    <a:endPara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630834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240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rPr>
                      <a:t>3</a:t>
                    </a:r>
                    <a:endParaRPr lang="en-US" sz="280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</p:grpSp>
            <p:sp>
              <p:nvSpPr>
                <p:cNvPr id="63084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712" y="246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</a:t>
                  </a:r>
                  <a:endParaRPr lang="en-US" sz="280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902030302020204" pitchFamily="66" charset="0"/>
                    <a:sym typeface="Symbol" pitchFamily="18" charset="2"/>
                  </a:endParaRPr>
                </a:p>
              </p:txBody>
            </p:sp>
          </p:grpSp>
          <p:sp>
            <p:nvSpPr>
              <p:cNvPr id="630841" name="Oval 57"/>
              <p:cNvSpPr>
                <a:spLocks noChangeArrowheads="1"/>
              </p:cNvSpPr>
              <p:nvPr/>
            </p:nvSpPr>
            <p:spPr bwMode="auto">
              <a:xfrm>
                <a:off x="3458" y="1065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457200" indent="-457200" algn="ctr">
                  <a:spcBef>
                    <a:spcPct val="30000"/>
                  </a:spcBef>
                  <a:defRPr/>
                </a:pPr>
                <a:endParaRPr lang="zh-CN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59414" name="Oval 60"/>
            <p:cNvSpPr>
              <a:spLocks noChangeArrowheads="1"/>
            </p:cNvSpPr>
            <p:nvPr/>
          </p:nvSpPr>
          <p:spPr bwMode="auto">
            <a:xfrm>
              <a:off x="3487" y="3330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630848" name="Oval 64"/>
          <p:cNvSpPr>
            <a:spLocks noChangeArrowheads="1"/>
          </p:cNvSpPr>
          <p:nvPr/>
        </p:nvSpPr>
        <p:spPr bwMode="auto">
          <a:xfrm>
            <a:off x="6593840" y="3472816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30850" name="Text Box 66"/>
          <p:cNvSpPr txBox="1">
            <a:spLocks noChangeArrowheads="1"/>
          </p:cNvSpPr>
          <p:nvPr/>
        </p:nvSpPr>
        <p:spPr bwMode="auto">
          <a:xfrm>
            <a:off x="6864350" y="1276033"/>
            <a:ext cx="2097088" cy="19389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min </a:t>
            </a: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=3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(a)=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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(b)=5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(c)=4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(z)=3</a:t>
            </a:r>
            <a:endParaRPr lang="el-GR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  <p:sp>
        <p:nvSpPr>
          <p:cNvPr id="59412" name="Line 67"/>
          <p:cNvSpPr>
            <a:spLocks noChangeShapeType="1"/>
          </p:cNvSpPr>
          <p:nvPr/>
        </p:nvSpPr>
        <p:spPr bwMode="auto">
          <a:xfrm>
            <a:off x="6711859" y="2957513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en-US" altLang="zh-CN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Prim</a:t>
            </a:r>
            <a:r>
              <a:rPr kumimoji="0"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实例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cxnSp>
        <p:nvCxnSpPr>
          <p:cNvPr id="70" name="AutoShape 67"/>
          <p:cNvCxnSpPr>
            <a:cxnSpLocks noChangeShapeType="1"/>
            <a:stCxn id="59443" idx="4"/>
            <a:endCxn id="59444" idx="0"/>
          </p:cNvCxnSpPr>
          <p:nvPr/>
        </p:nvCxnSpPr>
        <p:spPr bwMode="auto">
          <a:xfrm>
            <a:off x="4873625" y="2314575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71" name="AutoShape 67"/>
          <p:cNvCxnSpPr>
            <a:cxnSpLocks noChangeShapeType="1"/>
            <a:stCxn id="59444" idx="7"/>
            <a:endCxn id="59442" idx="3"/>
          </p:cNvCxnSpPr>
          <p:nvPr/>
        </p:nvCxnSpPr>
        <p:spPr bwMode="auto">
          <a:xfrm flipV="1">
            <a:off x="4927507" y="3740057"/>
            <a:ext cx="1492436" cy="1340036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sp useBgFill="1">
        <p:nvSpPr>
          <p:cNvPr id="74" name="Text Box 53"/>
          <p:cNvSpPr txBox="1">
            <a:spLocks noChangeArrowheads="1"/>
          </p:cNvSpPr>
          <p:nvPr/>
        </p:nvSpPr>
        <p:spPr bwMode="auto">
          <a:xfrm>
            <a:off x="6318159" y="3963829"/>
            <a:ext cx="10668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3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e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75" name="Text Box 50"/>
          <p:cNvSpPr txBox="1">
            <a:spLocks noChangeArrowheads="1"/>
          </p:cNvSpPr>
          <p:nvPr/>
        </p:nvSpPr>
        <p:spPr bwMode="auto">
          <a:xfrm>
            <a:off x="25401" y="3667125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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8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1880" name="Text Box 72"/>
          <p:cNvSpPr txBox="1">
            <a:spLocks noChangeArrowheads="1"/>
          </p:cNvSpPr>
          <p:nvPr/>
        </p:nvSpPr>
        <p:spPr bwMode="auto">
          <a:xfrm>
            <a:off x="5021035" y="5252088"/>
            <a:ext cx="2905579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2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99851" y="1179513"/>
            <a:ext cx="7529749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503050405090304" pitchFamily="18" charset="0"/>
              </a:rPr>
              <a:t>解：步骤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endParaRPr lang="en-US" altLang="zh-CN" sz="3200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73025" y="1584325"/>
            <a:ext cx="7010400" cy="4191000"/>
            <a:chOff x="612" y="1026"/>
            <a:chExt cx="4416" cy="2640"/>
          </a:xfrm>
        </p:grpSpPr>
        <p:grpSp>
          <p:nvGrpSpPr>
            <p:cNvPr id="3" name="Group 21"/>
            <p:cNvGrpSpPr/>
            <p:nvPr/>
          </p:nvGrpSpPr>
          <p:grpSpPr bwMode="auto">
            <a:xfrm>
              <a:off x="612" y="1026"/>
              <a:ext cx="4416" cy="2640"/>
              <a:chOff x="612" y="1026"/>
              <a:chExt cx="4416" cy="2640"/>
            </a:xfrm>
          </p:grpSpPr>
          <p:grpSp>
            <p:nvGrpSpPr>
              <p:cNvPr id="4" name="Group 22"/>
              <p:cNvGrpSpPr/>
              <p:nvPr/>
            </p:nvGrpSpPr>
            <p:grpSpPr bwMode="auto">
              <a:xfrm>
                <a:off x="612" y="1026"/>
                <a:ext cx="4416" cy="2640"/>
                <a:chOff x="612" y="1026"/>
                <a:chExt cx="4416" cy="2640"/>
              </a:xfrm>
            </p:grpSpPr>
            <p:grpSp>
              <p:nvGrpSpPr>
                <p:cNvPr id="5" name="Group 23"/>
                <p:cNvGrpSpPr/>
                <p:nvPr/>
              </p:nvGrpSpPr>
              <p:grpSpPr bwMode="auto">
                <a:xfrm>
                  <a:off x="612" y="1026"/>
                  <a:ext cx="4416" cy="2640"/>
                  <a:chOff x="612" y="1026"/>
                  <a:chExt cx="4416" cy="2640"/>
                </a:xfrm>
              </p:grpSpPr>
              <p:sp>
                <p:nvSpPr>
                  <p:cNvPr id="63186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" y="239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dirty="0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</a:t>
                    </a:r>
                    <a:endParaRPr lang="en-US" sz="2800" dirty="0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endParaRPr>
                  </a:p>
                </p:txBody>
              </p:sp>
              <p:grpSp>
                <p:nvGrpSpPr>
                  <p:cNvPr id="6" name="Group 24"/>
                  <p:cNvGrpSpPr/>
                  <p:nvPr/>
                </p:nvGrpSpPr>
                <p:grpSpPr bwMode="auto">
                  <a:xfrm>
                    <a:off x="612" y="1026"/>
                    <a:ext cx="4416" cy="2583"/>
                    <a:chOff x="340" y="1026"/>
                    <a:chExt cx="4416" cy="2583"/>
                  </a:xfrm>
                </p:grpSpPr>
                <p:grpSp>
                  <p:nvGrpSpPr>
                    <p:cNvPr id="7" name="Group 25"/>
                    <p:cNvGrpSpPr/>
                    <p:nvPr/>
                  </p:nvGrpSpPr>
                  <p:grpSpPr bwMode="auto">
                    <a:xfrm>
                      <a:off x="340" y="1026"/>
                      <a:ext cx="4416" cy="2583"/>
                      <a:chOff x="336" y="1008"/>
                      <a:chExt cx="4416" cy="2583"/>
                    </a:xfrm>
                  </p:grpSpPr>
                  <p:sp>
                    <p:nvSpPr>
                      <p:cNvPr id="60471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6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rgbClr val="4D5B6B"/>
                          </a:solidFill>
                        </a:endParaRPr>
                      </a:p>
                    </p:txBody>
                  </p:sp>
                  <p:sp>
                    <p:nvSpPr>
                      <p:cNvPr id="60472" name="AutoShap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rgbClr val="4D5B6B"/>
                          </a:solidFill>
                        </a:endParaRPr>
                      </a:p>
                    </p:txBody>
                  </p:sp>
                  <p:sp>
                    <p:nvSpPr>
                      <p:cNvPr id="60473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rgbClr val="4D5B6B"/>
                          </a:solidFill>
                        </a:endParaRPr>
                      </a:p>
                    </p:txBody>
                  </p:sp>
                  <p:sp>
                    <p:nvSpPr>
                      <p:cNvPr id="60474" name="AutoShap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rgbClr val="4D5B6B"/>
                          </a:solidFill>
                        </a:endParaRPr>
                      </a:p>
                    </p:txBody>
                  </p:sp>
                  <p:sp>
                    <p:nvSpPr>
                      <p:cNvPr id="60475" name="AutoShap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rgbClr val="4D5B6B"/>
                          </a:solidFill>
                        </a:endParaRPr>
                      </a:p>
                    </p:txBody>
                  </p:sp>
                  <p:sp>
                    <p:nvSpPr>
                      <p:cNvPr id="60476" name="AutoShap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rgbClr val="4D5B6B"/>
                          </a:solidFill>
                        </a:endParaRPr>
                      </a:p>
                    </p:txBody>
                  </p:sp>
                  <p:cxnSp>
                    <p:nvCxnSpPr>
                      <p:cNvPr id="60477" name="AutoShape 32"/>
                      <p:cNvCxnSpPr>
                        <a:cxnSpLocks noChangeShapeType="1"/>
                        <a:stCxn id="60471" idx="7"/>
                        <a:endCxn id="60472" idx="3"/>
                      </p:cNvCxnSpPr>
                      <p:nvPr/>
                    </p:nvCxnSpPr>
                    <p:spPr bwMode="auto">
                      <a:xfrm flipV="1">
                        <a:off x="658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78" name="AutoShape 33"/>
                      <p:cNvCxnSpPr>
                        <a:cxnSpLocks noChangeShapeType="1"/>
                        <a:stCxn id="60472" idx="6"/>
                        <a:endCxn id="60475" idx="2"/>
                      </p:cNvCxnSpPr>
                      <p:nvPr/>
                    </p:nvCxnSpPr>
                    <p:spPr bwMode="auto">
                      <a:xfrm>
                        <a:off x="1680" y="1392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79" name="AutoShape 34"/>
                      <p:cNvCxnSpPr>
                        <a:cxnSpLocks noChangeShapeType="1"/>
                        <a:stCxn id="60475" idx="5"/>
                        <a:endCxn id="60474" idx="1"/>
                      </p:cNvCxnSpPr>
                      <p:nvPr/>
                    </p:nvCxnSpPr>
                    <p:spPr bwMode="auto">
                      <a:xfrm>
                        <a:off x="3394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0" name="AutoShape 35"/>
                      <p:cNvCxnSpPr>
                        <a:cxnSpLocks noChangeShapeType="1"/>
                        <a:stCxn id="60474" idx="3"/>
                        <a:endCxn id="60476" idx="7"/>
                      </p:cNvCxnSpPr>
                      <p:nvPr/>
                    </p:nvCxnSpPr>
                    <p:spPr bwMode="auto">
                      <a:xfrm flipH="1">
                        <a:off x="3394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1" name="AutoShape 36"/>
                      <p:cNvCxnSpPr>
                        <a:cxnSpLocks noChangeShapeType="1"/>
                        <a:stCxn id="60476" idx="2"/>
                        <a:endCxn id="60473" idx="6"/>
                      </p:cNvCxnSpPr>
                      <p:nvPr/>
                    </p:nvCxnSpPr>
                    <p:spPr bwMode="auto">
                      <a:xfrm flipH="1">
                        <a:off x="1680" y="3216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2" name="AutoShape 37"/>
                      <p:cNvCxnSpPr>
                        <a:cxnSpLocks noChangeShapeType="1"/>
                        <a:stCxn id="60473" idx="1"/>
                        <a:endCxn id="60471" idx="5"/>
                      </p:cNvCxnSpPr>
                      <p:nvPr/>
                    </p:nvCxnSpPr>
                    <p:spPr bwMode="auto">
                      <a:xfrm flipH="1" flipV="1">
                        <a:off x="658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3" name="AutoShape 38"/>
                      <p:cNvCxnSpPr>
                        <a:cxnSpLocks noChangeShapeType="1"/>
                        <a:stCxn id="60473" idx="0"/>
                        <a:endCxn id="60472" idx="4"/>
                      </p:cNvCxnSpPr>
                      <p:nvPr/>
                    </p:nvCxnSpPr>
                    <p:spPr bwMode="auto">
                      <a:xfrm flipV="1">
                        <a:off x="1632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4" name="AutoShape 39"/>
                      <p:cNvCxnSpPr>
                        <a:cxnSpLocks noChangeShapeType="1"/>
                        <a:stCxn id="60476" idx="0"/>
                        <a:endCxn id="60475" idx="4"/>
                      </p:cNvCxnSpPr>
                      <p:nvPr/>
                    </p:nvCxnSpPr>
                    <p:spPr bwMode="auto">
                      <a:xfrm flipV="1">
                        <a:off x="3360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5" name="AutoShape 40"/>
                      <p:cNvCxnSpPr>
                        <a:cxnSpLocks noChangeShapeType="1"/>
                        <a:stCxn id="60473" idx="7"/>
                        <a:endCxn id="60475" idx="3"/>
                      </p:cNvCxnSpPr>
                      <p:nvPr/>
                    </p:nvCxnSpPr>
                    <p:spPr bwMode="auto">
                      <a:xfrm flipV="1">
                        <a:off x="1666" y="1426"/>
                        <a:ext cx="1660" cy="1756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sp>
                    <p:nvSpPr>
                      <p:cNvPr id="631849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6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rPr>
                          <a:t>a</a:t>
                        </a:r>
                        <a:endPara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endParaRPr>
                      </a:p>
                    </p:txBody>
                  </p:sp>
                  <p:sp>
                    <p:nvSpPr>
                      <p:cNvPr id="631850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rPr>
                          <a:t>b</a:t>
                        </a:r>
                        <a:endPara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endParaRPr>
                      </a:p>
                    </p:txBody>
                  </p:sp>
                  <p:sp>
                    <p:nvSpPr>
                      <p:cNvPr id="631851" name="Text 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16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rPr>
                          <a:t>d</a:t>
                        </a:r>
                        <a:endPara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endParaRPr>
                      </a:p>
                    </p:txBody>
                  </p:sp>
                  <p:sp>
                    <p:nvSpPr>
                      <p:cNvPr id="631852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6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rPr>
                          <a:t>z</a:t>
                        </a:r>
                        <a:endPara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endParaRPr>
                      </a:p>
                    </p:txBody>
                  </p:sp>
                  <p:sp>
                    <p:nvSpPr>
                      <p:cNvPr id="631853" name="Text Box 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rPr>
                          <a:t>e</a:t>
                        </a:r>
                        <a:endPara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endParaRPr>
                      </a:p>
                    </p:txBody>
                  </p:sp>
                  <p:sp>
                    <p:nvSpPr>
                      <p:cNvPr id="631854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rPr>
                          <a:t>c</a:t>
                        </a:r>
                        <a:endParaRPr lang="en-US" sz="280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503050405090304" pitchFamily="18" charset="0"/>
                        </a:endParaRPr>
                      </a:p>
                    </p:txBody>
                  </p:sp>
                </p:grpSp>
                <p:sp>
                  <p:nvSpPr>
                    <p:cNvPr id="63185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158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rPr>
                        <a:t>4</a:t>
                      </a:r>
                      <a:endPara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631856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27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rPr>
                        <a:t>2</a:t>
                      </a:r>
                      <a:endPara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631857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rPr>
                        <a:t>1</a:t>
                      </a:r>
                      <a:endPara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631858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139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rPr>
                        <a:t>5</a:t>
                      </a:r>
                      <a:endPara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631859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8" y="20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rPr>
                        <a:t>8</a:t>
                      </a:r>
                      <a:endPara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631860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880"/>
                      <a:ext cx="384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 dirty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rPr>
                        <a:t>4</a:t>
                      </a:r>
                      <a:endParaRPr lang="en-US" sz="2800" dirty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631861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216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rPr>
                        <a:t>2</a:t>
                      </a:r>
                      <a:endPara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631862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0" y="15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rPr>
                        <a:t>6</a:t>
                      </a:r>
                      <a:endPara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631863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96" y="240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rPr>
                        <a:t>3</a:t>
                      </a:r>
                      <a:endParaRPr lang="en-US" sz="280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63186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</a:t>
                    </a:r>
                    <a:endParaRPr lang="en-US" sz="280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endParaRPr>
                  </a:p>
                </p:txBody>
              </p:sp>
              <p:sp>
                <p:nvSpPr>
                  <p:cNvPr id="63186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333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</a:t>
                    </a:r>
                    <a:endParaRPr lang="en-US" sz="280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endParaRPr>
                  </a:p>
                </p:txBody>
              </p:sp>
              <p:sp>
                <p:nvSpPr>
                  <p:cNvPr id="63186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2" y="246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</a:t>
                    </a:r>
                    <a:endParaRPr lang="en-US" sz="280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endParaRPr>
                  </a:p>
                </p:txBody>
              </p:sp>
            </p:grpSp>
            <p:sp useBgFill="1">
              <p:nvSpPr>
                <p:cNvPr id="63187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936" y="1044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4 (</a:t>
                  </a:r>
                  <a:r>
                    <a:rPr lang="en-US" sz="280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a</a:t>
                  </a:r>
                  <a:r>
                    <a:rPr lang="en-US" sz="280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)</a:t>
                  </a:r>
                  <a:endParaRPr lang="en-US" sz="280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 useBgFill="1">
              <p:nvSpPr>
                <p:cNvPr id="63187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926" y="3309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4 (</a:t>
                  </a:r>
                  <a:r>
                    <a:rPr lang="en-US" sz="2800" i="1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4</a:t>
                  </a:r>
                  <a:r>
                    <a:rPr lang="en-US" sz="2800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)</a:t>
                  </a:r>
                  <a:endParaRPr lang="en-US" sz="2800" dirty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631870" name="Oval 62"/>
                <p:cNvSpPr>
                  <a:spLocks noChangeArrowheads="1"/>
                </p:cNvSpPr>
                <p:nvPr/>
              </p:nvSpPr>
              <p:spPr bwMode="auto">
                <a:xfrm>
                  <a:off x="3487" y="3329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457200" indent="-457200" algn="ctr">
                    <a:spcBef>
                      <a:spcPct val="30000"/>
                    </a:spcBef>
                    <a:defRPr/>
                  </a:pPr>
                  <a:endParaRPr lang="zh-CN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endParaRPr>
                </a:p>
              </p:txBody>
            </p:sp>
          </p:grpSp>
          <p:sp>
            <p:nvSpPr>
              <p:cNvPr id="60446" name="Oval 65"/>
              <p:cNvSpPr>
                <a:spLocks noChangeArrowheads="1"/>
              </p:cNvSpPr>
              <p:nvPr/>
            </p:nvSpPr>
            <p:spPr bwMode="auto">
              <a:xfrm>
                <a:off x="3458" y="1045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 useBgFill="1">
            <p:nvSpPr>
              <p:cNvPr id="631874" name="Text Box 66"/>
              <p:cNvSpPr txBox="1">
                <a:spLocks noChangeArrowheads="1"/>
              </p:cNvSpPr>
              <p:nvPr/>
            </p:nvSpPr>
            <p:spPr bwMode="auto">
              <a:xfrm>
                <a:off x="1953" y="1053"/>
                <a:ext cx="960" cy="327"/>
              </a:xfrm>
              <a:prstGeom prst="rect">
                <a:avLst/>
              </a:prstGeom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dirty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902030302020204" pitchFamily="66" charset="0"/>
                    <a:sym typeface="Symbol" pitchFamily="18" charset="2"/>
                  </a:rPr>
                  <a:t>5 (</a:t>
                </a:r>
                <a:r>
                  <a:rPr lang="en-US" sz="2800" i="1" dirty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902030302020204" pitchFamily="66" charset="0"/>
                    <a:sym typeface="Symbol" pitchFamily="18" charset="2"/>
                  </a:rPr>
                  <a:t>d</a:t>
                </a:r>
                <a:r>
                  <a:rPr lang="en-US" sz="2800" dirty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902030302020204" pitchFamily="66" charset="0"/>
                    <a:sym typeface="Symbol" pitchFamily="18" charset="2"/>
                  </a:rPr>
                  <a:t>)</a:t>
                </a:r>
                <a:endPara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60443" name="Oval 69"/>
            <p:cNvSpPr>
              <a:spLocks noChangeArrowheads="1"/>
            </p:cNvSpPr>
            <p:nvPr/>
          </p:nvSpPr>
          <p:spPr bwMode="auto">
            <a:xfrm>
              <a:off x="4712" y="2195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631879" name="Oval 71"/>
          <p:cNvSpPr>
            <a:spLocks noChangeArrowheads="1"/>
          </p:cNvSpPr>
          <p:nvPr/>
        </p:nvSpPr>
        <p:spPr bwMode="auto">
          <a:xfrm>
            <a:off x="1825625" y="5251453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 useBgFill="1">
        <p:nvSpPr>
          <p:cNvPr id="631881" name="Text Box 73"/>
          <p:cNvSpPr txBox="1">
            <a:spLocks noChangeArrowheads="1"/>
          </p:cNvSpPr>
          <p:nvPr/>
        </p:nvSpPr>
        <p:spPr bwMode="auto">
          <a:xfrm>
            <a:off x="6211888" y="3976688"/>
            <a:ext cx="2932112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3 (</a:t>
            </a:r>
            <a:r>
              <a:rPr lang="en-US" altLang="zh-CN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e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631882" name="Text Box 74"/>
          <p:cNvSpPr txBox="1">
            <a:spLocks noChangeArrowheads="1"/>
          </p:cNvSpPr>
          <p:nvPr/>
        </p:nvSpPr>
        <p:spPr bwMode="auto">
          <a:xfrm>
            <a:off x="6980234" y="1268413"/>
            <a:ext cx="2097087" cy="15696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min </a:t>
            </a: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=4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(a)=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-&gt;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2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(b)=5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-&gt;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1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(c)=4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  <p:sp>
        <p:nvSpPr>
          <p:cNvPr id="60441" name="Line 75"/>
          <p:cNvSpPr>
            <a:spLocks noChangeShapeType="1"/>
          </p:cNvSpPr>
          <p:nvPr/>
        </p:nvSpPr>
        <p:spPr bwMode="auto">
          <a:xfrm>
            <a:off x="6980234" y="2640806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en-US" altLang="zh-CN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Prim</a:t>
            </a:r>
            <a:r>
              <a:rPr kumimoji="0"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实例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cxnSp>
        <p:nvCxnSpPr>
          <p:cNvPr id="77" name="AutoShape 67"/>
          <p:cNvCxnSpPr>
            <a:cxnSpLocks noChangeShapeType="1"/>
            <a:stCxn id="60475" idx="4"/>
            <a:endCxn id="60476" idx="0"/>
          </p:cNvCxnSpPr>
          <p:nvPr/>
        </p:nvCxnSpPr>
        <p:spPr bwMode="auto">
          <a:xfrm>
            <a:off x="4873625" y="2270125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79" name="AutoShape 67"/>
          <p:cNvCxnSpPr>
            <a:cxnSpLocks noChangeShapeType="1"/>
            <a:stCxn id="60474" idx="3"/>
            <a:endCxn id="60476" idx="7"/>
          </p:cNvCxnSpPr>
          <p:nvPr/>
        </p:nvCxnSpPr>
        <p:spPr bwMode="auto">
          <a:xfrm flipH="1">
            <a:off x="4927507" y="3695607"/>
            <a:ext cx="1492436" cy="1340036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82" name="AutoShape 67"/>
          <p:cNvCxnSpPr>
            <a:cxnSpLocks noChangeShapeType="1"/>
            <a:stCxn id="60476" idx="2"/>
            <a:endCxn id="60473" idx="6"/>
          </p:cNvCxnSpPr>
          <p:nvPr/>
        </p:nvCxnSpPr>
        <p:spPr bwMode="auto">
          <a:xfrm flipH="1">
            <a:off x="2206625" y="5089525"/>
            <a:ext cx="2590800" cy="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sp useBgFill="1">
        <p:nvSpPr>
          <p:cNvPr id="85" name="Text Box 66"/>
          <p:cNvSpPr txBox="1">
            <a:spLocks noChangeArrowheads="1"/>
          </p:cNvSpPr>
          <p:nvPr/>
        </p:nvSpPr>
        <p:spPr bwMode="auto">
          <a:xfrm>
            <a:off x="2276475" y="1614488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1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 useBgFill="1">
        <p:nvSpPr>
          <p:cNvPr id="86" name="Text Box 66"/>
          <p:cNvSpPr txBox="1">
            <a:spLocks noChangeArrowheads="1"/>
          </p:cNvSpPr>
          <p:nvPr/>
        </p:nvSpPr>
        <p:spPr bwMode="auto">
          <a:xfrm>
            <a:off x="184785" y="383413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2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79" grpId="0" animBg="1"/>
      <p:bldP spid="85" grpId="0" animBg="1"/>
      <p:bldP spid="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184785" y="383413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2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54711" y="11795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Times New Roman" panose="02020503050405090304" pitchFamily="18" charset="0"/>
              </a:rPr>
              <a:t>解：步骤</a:t>
            </a:r>
            <a:r>
              <a:rPr lang="en-US" altLang="zh-CN" sz="32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endParaRPr lang="en-US" altLang="zh-CN" sz="320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3025" y="1628775"/>
            <a:ext cx="9070975" cy="4191000"/>
            <a:chOff x="341" y="1026"/>
            <a:chExt cx="5714" cy="2640"/>
          </a:xfrm>
        </p:grpSpPr>
        <p:sp useBgFill="1">
          <p:nvSpPr>
            <p:cNvPr id="632893" name="Text Box 61"/>
            <p:cNvSpPr txBox="1">
              <a:spLocks noChangeArrowheads="1"/>
            </p:cNvSpPr>
            <p:nvPr/>
          </p:nvSpPr>
          <p:spPr bwMode="auto">
            <a:xfrm>
              <a:off x="3494" y="3304"/>
              <a:ext cx="2183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2 (</a:t>
              </a:r>
              <a:r>
                <a:rPr lang="en-US" sz="2800" i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d</a:t>
              </a: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)</a:t>
              </a:r>
              <a:endPara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</a:endParaRPr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341" y="1026"/>
              <a:ext cx="4416" cy="2640"/>
              <a:chOff x="612" y="1026"/>
              <a:chExt cx="4416" cy="264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612" y="1026"/>
                <a:ext cx="4416" cy="2640"/>
                <a:chOff x="612" y="1026"/>
                <a:chExt cx="4416" cy="2640"/>
              </a:xfrm>
            </p:grpSpPr>
            <p:grpSp>
              <p:nvGrpSpPr>
                <p:cNvPr id="5" name="Group 11"/>
                <p:cNvGrpSpPr/>
                <p:nvPr/>
              </p:nvGrpSpPr>
              <p:grpSpPr bwMode="auto">
                <a:xfrm>
                  <a:off x="612" y="1026"/>
                  <a:ext cx="4416" cy="2640"/>
                  <a:chOff x="612" y="1026"/>
                  <a:chExt cx="4416" cy="2640"/>
                </a:xfrm>
              </p:grpSpPr>
              <p:grpSp>
                <p:nvGrpSpPr>
                  <p:cNvPr id="6" name="Group 12"/>
                  <p:cNvGrpSpPr/>
                  <p:nvPr/>
                </p:nvGrpSpPr>
                <p:grpSpPr bwMode="auto">
                  <a:xfrm>
                    <a:off x="612" y="1026"/>
                    <a:ext cx="4416" cy="2640"/>
                    <a:chOff x="612" y="1026"/>
                    <a:chExt cx="4416" cy="2640"/>
                  </a:xfrm>
                </p:grpSpPr>
                <p:grpSp>
                  <p:nvGrpSpPr>
                    <p:cNvPr id="7" name="Group 13"/>
                    <p:cNvGrpSpPr/>
                    <p:nvPr/>
                  </p:nvGrpSpPr>
                  <p:grpSpPr bwMode="auto">
                    <a:xfrm>
                      <a:off x="612" y="1026"/>
                      <a:ext cx="4416" cy="2583"/>
                      <a:chOff x="340" y="1026"/>
                      <a:chExt cx="4416" cy="2583"/>
                    </a:xfrm>
                  </p:grpSpPr>
                  <p:grpSp>
                    <p:nvGrpSpPr>
                      <p:cNvPr id="8" name="Group 14"/>
                      <p:cNvGrpSpPr/>
                      <p:nvPr/>
                    </p:nvGrpSpPr>
                    <p:grpSpPr bwMode="auto">
                      <a:xfrm>
                        <a:off x="340" y="1026"/>
                        <a:ext cx="4416" cy="2583"/>
                        <a:chOff x="336" y="1008"/>
                        <a:chExt cx="4416" cy="2583"/>
                      </a:xfrm>
                    </p:grpSpPr>
                    <p:sp>
                      <p:nvSpPr>
                        <p:cNvPr id="61486" name="AutoShap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6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87" name="AutoShap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88" name="AutoShap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89" name="AutoShap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0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90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91" name="AutoShap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61492" name="AutoShape 21"/>
                        <p:cNvCxnSpPr>
                          <a:cxnSpLocks noChangeShapeType="1"/>
                          <a:stCxn id="61486" idx="7"/>
                          <a:endCxn id="61487" idx="3"/>
                        </p:cNvCxnSpPr>
                        <p:nvPr/>
                      </p:nvCxnSpPr>
                      <p:spPr bwMode="auto">
                        <a:xfrm flipV="1">
                          <a:off x="658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3" name="AutoShape 22"/>
                        <p:cNvCxnSpPr>
                          <a:cxnSpLocks noChangeShapeType="1"/>
                          <a:stCxn id="61487" idx="6"/>
                          <a:endCxn id="61490" idx="2"/>
                        </p:cNvCxnSpPr>
                        <p:nvPr/>
                      </p:nvCxnSpPr>
                      <p:spPr bwMode="auto">
                        <a:xfrm>
                          <a:off x="1680" y="1392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4" name="AutoShape 23"/>
                        <p:cNvCxnSpPr>
                          <a:cxnSpLocks noChangeShapeType="1"/>
                          <a:stCxn id="61490" idx="5"/>
                          <a:endCxn id="61489" idx="1"/>
                        </p:cNvCxnSpPr>
                        <p:nvPr/>
                      </p:nvCxnSpPr>
                      <p:spPr bwMode="auto">
                        <a:xfrm>
                          <a:off x="3394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5" name="AutoShape 24"/>
                        <p:cNvCxnSpPr>
                          <a:cxnSpLocks noChangeShapeType="1"/>
                          <a:stCxn id="61489" idx="3"/>
                          <a:endCxn id="61491" idx="7"/>
                        </p:cNvCxnSpPr>
                        <p:nvPr/>
                      </p:nvCxnSpPr>
                      <p:spPr bwMode="auto">
                        <a:xfrm flipH="1">
                          <a:off x="3394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6" name="AutoShape 25"/>
                        <p:cNvCxnSpPr>
                          <a:cxnSpLocks noChangeShapeType="1"/>
                          <a:stCxn id="61491" idx="2"/>
                          <a:endCxn id="61488" idx="6"/>
                        </p:cNvCxnSpPr>
                        <p:nvPr/>
                      </p:nvCxnSpPr>
                      <p:spPr bwMode="auto">
                        <a:xfrm flipH="1">
                          <a:off x="1680" y="3216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7" name="AutoShape 26"/>
                        <p:cNvCxnSpPr>
                          <a:cxnSpLocks noChangeShapeType="1"/>
                          <a:stCxn id="61488" idx="1"/>
                          <a:endCxn id="61486" idx="5"/>
                        </p:cNvCxnSpPr>
                        <p:nvPr/>
                      </p:nvCxnSpPr>
                      <p:spPr bwMode="auto">
                        <a:xfrm flipH="1" flipV="1">
                          <a:off x="658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8" name="AutoShape 27"/>
                        <p:cNvCxnSpPr>
                          <a:cxnSpLocks noChangeShapeType="1"/>
                          <a:stCxn id="61488" idx="0"/>
                          <a:endCxn id="61487" idx="4"/>
                        </p:cNvCxnSpPr>
                        <p:nvPr/>
                      </p:nvCxnSpPr>
                      <p:spPr bwMode="auto">
                        <a:xfrm flipV="1">
                          <a:off x="1632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9" name="AutoShape 28"/>
                        <p:cNvCxnSpPr>
                          <a:cxnSpLocks noChangeShapeType="1"/>
                          <a:stCxn id="61491" idx="0"/>
                          <a:endCxn id="61490" idx="4"/>
                        </p:cNvCxnSpPr>
                        <p:nvPr/>
                      </p:nvCxnSpPr>
                      <p:spPr bwMode="auto">
                        <a:xfrm flipV="1">
                          <a:off x="3360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500" name="AutoShape 29"/>
                        <p:cNvCxnSpPr>
                          <a:cxnSpLocks noChangeShapeType="1"/>
                          <a:stCxn id="61488" idx="7"/>
                          <a:endCxn id="61490" idx="3"/>
                        </p:cNvCxnSpPr>
                        <p:nvPr/>
                      </p:nvCxnSpPr>
                      <p:spPr bwMode="auto">
                        <a:xfrm flipV="1">
                          <a:off x="1666" y="1426"/>
                          <a:ext cx="1660" cy="1756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sp>
                      <p:nvSpPr>
                        <p:cNvPr id="632862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a</a:t>
                          </a:r>
                          <a:endPara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3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b</a:t>
                          </a:r>
                          <a:endPara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4" name="Text Box 3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16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d</a:t>
                          </a:r>
                          <a:endPara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5" name="Text Box 3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6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z</a:t>
                          </a:r>
                          <a:endPara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6" name="Text Box 3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 dirty="0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e</a:t>
                          </a:r>
                          <a:endParaRPr lang="en-US" sz="2800" i="1" dirty="0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7" name="Text Box 3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c</a:t>
                          </a:r>
                          <a:endPara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32868" name="Text 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158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4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69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27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2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0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1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1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139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5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2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8" y="20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8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3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2880"/>
                        <a:ext cx="384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 dirty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4</a:t>
                        </a:r>
                        <a:endParaRPr lang="en-US" sz="2800" dirty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4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72" y="216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2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5" name="Text 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0" y="15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6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6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240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3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</p:grpSp>
                <p:sp>
                  <p:nvSpPr>
                    <p:cNvPr id="632878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  <a:sym typeface="Symbol" pitchFamily="18" charset="2"/>
                        </a:rPr>
                        <a:t></a:t>
                      </a:r>
                      <a:endPara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632880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333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  <a:sym typeface="Symbol" pitchFamily="18" charset="2"/>
                        </a:rPr>
                        <a:t></a:t>
                      </a:r>
                      <a:endPara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632882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12" y="246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  <a:sym typeface="Symbol" pitchFamily="18" charset="2"/>
                        </a:rPr>
                        <a:t></a:t>
                      </a:r>
                      <a:endPara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endParaRPr>
                    </a:p>
                  </p:txBody>
                </p:sp>
              </p:grpSp>
              <p:sp useBgFill="1">
                <p:nvSpPr>
                  <p:cNvPr id="63288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1044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4 (</a:t>
                    </a:r>
                    <a:r>
                      <a:rPr lang="en-US" sz="280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a</a:t>
                    </a:r>
                    <a:r>
                      <a: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)</a:t>
                    </a:r>
                    <a:endParaRPr lang="en-US" sz="280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 useBgFill="1">
                <p:nvSpPr>
                  <p:cNvPr id="63288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6" y="3309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dirty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4 (</a:t>
                    </a:r>
                    <a:r>
                      <a:rPr lang="en-US" sz="2800" i="1" dirty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e</a:t>
                    </a:r>
                    <a:r>
                      <a:rPr lang="en-US" sz="2800" dirty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)</a:t>
                    </a:r>
                    <a:endParaRPr lang="en-US" sz="2800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</p:grpSp>
            <p:sp>
              <p:nvSpPr>
                <p:cNvPr id="61461" name="Oval 54"/>
                <p:cNvSpPr>
                  <a:spLocks noChangeArrowheads="1"/>
                </p:cNvSpPr>
                <p:nvPr/>
              </p:nvSpPr>
              <p:spPr bwMode="auto">
                <a:xfrm>
                  <a:off x="1719" y="331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4D5B6B"/>
                    </a:solidFill>
                  </a:endParaRPr>
                </a:p>
              </p:txBody>
            </p:sp>
            <p:sp useBgFill="1">
              <p:nvSpPr>
                <p:cNvPr id="63288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953" y="1053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1 (</a:t>
                  </a:r>
                  <a:r>
                    <a:rPr lang="en-US" sz="2800" i="1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c</a:t>
                  </a:r>
                  <a:r>
                    <a:rPr lang="en-US" sz="2800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)</a:t>
                  </a:r>
                  <a:endParaRPr lang="en-US" sz="2800" dirty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</p:grpSp>
          <p:sp>
            <p:nvSpPr>
              <p:cNvPr id="61458" name="Oval 58"/>
              <p:cNvSpPr>
                <a:spLocks noChangeArrowheads="1"/>
              </p:cNvSpPr>
              <p:nvPr/>
            </p:nvSpPr>
            <p:spPr bwMode="auto">
              <a:xfrm>
                <a:off x="3492" y="3323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</p:grpSp>
        <p:sp>
          <p:nvSpPr>
            <p:cNvPr id="61454" name="Oval 60"/>
            <p:cNvSpPr>
              <a:spLocks noChangeArrowheads="1"/>
            </p:cNvSpPr>
            <p:nvPr/>
          </p:nvSpPr>
          <p:spPr bwMode="auto">
            <a:xfrm>
              <a:off x="3190" y="1047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 useBgFill="1">
          <p:nvSpPr>
            <p:cNvPr id="632894" name="Text Box 62"/>
            <p:cNvSpPr txBox="1">
              <a:spLocks noChangeArrowheads="1"/>
            </p:cNvSpPr>
            <p:nvPr/>
          </p:nvSpPr>
          <p:spPr bwMode="auto">
            <a:xfrm>
              <a:off x="4185" y="2505"/>
              <a:ext cx="1870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6 (</a:t>
              </a:r>
              <a:r>
                <a:rPr lang="en-US" sz="2800" i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d</a:t>
              </a: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)</a:t>
              </a:r>
              <a:endPara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</a:endParaRPr>
            </a:p>
          </p:txBody>
        </p:sp>
      </p:grp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1809751" y="1659732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 useBgFill="1">
        <p:nvSpPr>
          <p:cNvPr id="632896" name="Text Box 64"/>
          <p:cNvSpPr txBox="1">
            <a:spLocks noChangeArrowheads="1"/>
          </p:cNvSpPr>
          <p:nvPr/>
        </p:nvSpPr>
        <p:spPr bwMode="auto">
          <a:xfrm>
            <a:off x="6162676" y="3982254"/>
            <a:ext cx="3602945" cy="52322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3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e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632897" name="Text Box 65"/>
          <p:cNvSpPr txBox="1">
            <a:spLocks noChangeArrowheads="1"/>
          </p:cNvSpPr>
          <p:nvPr/>
        </p:nvSpPr>
        <p:spPr bwMode="auto">
          <a:xfrm>
            <a:off x="6867525" y="1223963"/>
            <a:ext cx="2097088" cy="1196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min </a:t>
            </a: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=1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(a)=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2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(b)=1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  <p:sp>
        <p:nvSpPr>
          <p:cNvPr id="61452" name="Line 66"/>
          <p:cNvSpPr>
            <a:spLocks noChangeShapeType="1"/>
          </p:cNvSpPr>
          <p:nvPr/>
        </p:nvSpPr>
        <p:spPr bwMode="auto">
          <a:xfrm>
            <a:off x="6958013" y="2190751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7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en-US" altLang="zh-CN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Prim</a:t>
            </a:r>
            <a:r>
              <a:rPr kumimoji="0"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实例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cxnSp>
        <p:nvCxnSpPr>
          <p:cNvPr id="68" name="AutoShape 67"/>
          <p:cNvCxnSpPr>
            <a:cxnSpLocks noChangeShapeType="1"/>
            <a:stCxn id="61491" idx="2"/>
            <a:endCxn id="61488" idx="6"/>
          </p:cNvCxnSpPr>
          <p:nvPr/>
        </p:nvCxnSpPr>
        <p:spPr bwMode="auto">
          <a:xfrm flipH="1">
            <a:off x="2206625" y="5133975"/>
            <a:ext cx="2590800" cy="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69" name="AutoShape 67"/>
          <p:cNvCxnSpPr>
            <a:cxnSpLocks noChangeShapeType="1"/>
            <a:stCxn id="61489" idx="3"/>
            <a:endCxn id="61491" idx="7"/>
          </p:cNvCxnSpPr>
          <p:nvPr/>
        </p:nvCxnSpPr>
        <p:spPr bwMode="auto">
          <a:xfrm flipH="1">
            <a:off x="4927507" y="3740057"/>
            <a:ext cx="1492436" cy="1340036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71" name="AutoShape 67"/>
          <p:cNvCxnSpPr>
            <a:cxnSpLocks noChangeShapeType="1"/>
            <a:stCxn id="61487" idx="4"/>
            <a:endCxn id="61488" idx="0"/>
          </p:cNvCxnSpPr>
          <p:nvPr/>
        </p:nvCxnSpPr>
        <p:spPr bwMode="auto">
          <a:xfrm>
            <a:off x="2130425" y="2314575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74" name="AutoShape 67"/>
          <p:cNvCxnSpPr>
            <a:cxnSpLocks noChangeShapeType="1"/>
            <a:stCxn id="61490" idx="4"/>
            <a:endCxn id="61491" idx="0"/>
          </p:cNvCxnSpPr>
          <p:nvPr/>
        </p:nvCxnSpPr>
        <p:spPr bwMode="auto">
          <a:xfrm>
            <a:off x="4873626" y="2314575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154940" y="3900488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2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54711" y="11795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Times New Roman" panose="02020503050405090304" pitchFamily="18" charset="0"/>
              </a:rPr>
              <a:t>解：步骤</a:t>
            </a:r>
            <a:r>
              <a:rPr lang="en-US" altLang="zh-CN" sz="32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endParaRPr lang="en-US" altLang="zh-CN" sz="320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3025" y="1628775"/>
            <a:ext cx="9070975" cy="4191000"/>
            <a:chOff x="341" y="1026"/>
            <a:chExt cx="5714" cy="2640"/>
          </a:xfrm>
        </p:grpSpPr>
        <p:sp useBgFill="1">
          <p:nvSpPr>
            <p:cNvPr id="632893" name="Text Box 61"/>
            <p:cNvSpPr txBox="1">
              <a:spLocks noChangeArrowheads="1"/>
            </p:cNvSpPr>
            <p:nvPr/>
          </p:nvSpPr>
          <p:spPr bwMode="auto">
            <a:xfrm>
              <a:off x="3494" y="3304"/>
              <a:ext cx="2183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2 (</a:t>
              </a:r>
              <a:r>
                <a:rPr lang="en-US" sz="2800" i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d</a:t>
              </a: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)</a:t>
              </a:r>
              <a:endPara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</a:endParaRPr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341" y="1026"/>
              <a:ext cx="4416" cy="2640"/>
              <a:chOff x="612" y="1026"/>
              <a:chExt cx="4416" cy="264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612" y="1026"/>
                <a:ext cx="4416" cy="2640"/>
                <a:chOff x="612" y="1026"/>
                <a:chExt cx="4416" cy="2640"/>
              </a:xfrm>
            </p:grpSpPr>
            <p:grpSp>
              <p:nvGrpSpPr>
                <p:cNvPr id="5" name="Group 11"/>
                <p:cNvGrpSpPr/>
                <p:nvPr/>
              </p:nvGrpSpPr>
              <p:grpSpPr bwMode="auto">
                <a:xfrm>
                  <a:off x="612" y="1026"/>
                  <a:ext cx="4416" cy="2640"/>
                  <a:chOff x="612" y="1026"/>
                  <a:chExt cx="4416" cy="2640"/>
                </a:xfrm>
              </p:grpSpPr>
              <p:grpSp>
                <p:nvGrpSpPr>
                  <p:cNvPr id="6" name="Group 12"/>
                  <p:cNvGrpSpPr/>
                  <p:nvPr/>
                </p:nvGrpSpPr>
                <p:grpSpPr bwMode="auto">
                  <a:xfrm>
                    <a:off x="612" y="1026"/>
                    <a:ext cx="4416" cy="2640"/>
                    <a:chOff x="612" y="1026"/>
                    <a:chExt cx="4416" cy="2640"/>
                  </a:xfrm>
                </p:grpSpPr>
                <p:grpSp>
                  <p:nvGrpSpPr>
                    <p:cNvPr id="7" name="Group 13"/>
                    <p:cNvGrpSpPr/>
                    <p:nvPr/>
                  </p:nvGrpSpPr>
                  <p:grpSpPr bwMode="auto">
                    <a:xfrm>
                      <a:off x="612" y="1026"/>
                      <a:ext cx="4416" cy="2583"/>
                      <a:chOff x="340" y="1026"/>
                      <a:chExt cx="4416" cy="2583"/>
                    </a:xfrm>
                  </p:grpSpPr>
                  <p:grpSp>
                    <p:nvGrpSpPr>
                      <p:cNvPr id="8" name="Group 14"/>
                      <p:cNvGrpSpPr/>
                      <p:nvPr/>
                    </p:nvGrpSpPr>
                    <p:grpSpPr bwMode="auto">
                      <a:xfrm>
                        <a:off x="340" y="1026"/>
                        <a:ext cx="4416" cy="2583"/>
                        <a:chOff x="336" y="1008"/>
                        <a:chExt cx="4416" cy="2583"/>
                      </a:xfrm>
                    </p:grpSpPr>
                    <p:sp>
                      <p:nvSpPr>
                        <p:cNvPr id="61486" name="AutoShap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6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87" name="AutoShap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88" name="AutoShap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89" name="AutoShap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0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90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491" name="AutoShap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rgbClr val="4D5B6B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61492" name="AutoShape 21"/>
                        <p:cNvCxnSpPr>
                          <a:cxnSpLocks noChangeShapeType="1"/>
                          <a:stCxn id="61486" idx="7"/>
                          <a:endCxn id="61487" idx="3"/>
                        </p:cNvCxnSpPr>
                        <p:nvPr/>
                      </p:nvCxnSpPr>
                      <p:spPr bwMode="auto">
                        <a:xfrm flipV="1">
                          <a:off x="658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3" name="AutoShape 22"/>
                        <p:cNvCxnSpPr>
                          <a:cxnSpLocks noChangeShapeType="1"/>
                          <a:stCxn id="61487" idx="6"/>
                          <a:endCxn id="61490" idx="2"/>
                        </p:cNvCxnSpPr>
                        <p:nvPr/>
                      </p:nvCxnSpPr>
                      <p:spPr bwMode="auto">
                        <a:xfrm>
                          <a:off x="1680" y="1392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4" name="AutoShape 23"/>
                        <p:cNvCxnSpPr>
                          <a:cxnSpLocks noChangeShapeType="1"/>
                          <a:stCxn id="61490" idx="5"/>
                          <a:endCxn id="61489" idx="1"/>
                        </p:cNvCxnSpPr>
                        <p:nvPr/>
                      </p:nvCxnSpPr>
                      <p:spPr bwMode="auto">
                        <a:xfrm>
                          <a:off x="3394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5" name="AutoShape 24"/>
                        <p:cNvCxnSpPr>
                          <a:cxnSpLocks noChangeShapeType="1"/>
                          <a:stCxn id="61489" idx="3"/>
                          <a:endCxn id="61491" idx="7"/>
                        </p:cNvCxnSpPr>
                        <p:nvPr/>
                      </p:nvCxnSpPr>
                      <p:spPr bwMode="auto">
                        <a:xfrm flipH="1">
                          <a:off x="3394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6" name="AutoShape 25"/>
                        <p:cNvCxnSpPr>
                          <a:cxnSpLocks noChangeShapeType="1"/>
                          <a:stCxn id="61491" idx="2"/>
                          <a:endCxn id="61488" idx="6"/>
                        </p:cNvCxnSpPr>
                        <p:nvPr/>
                      </p:nvCxnSpPr>
                      <p:spPr bwMode="auto">
                        <a:xfrm flipH="1">
                          <a:off x="1680" y="3216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7" name="AutoShape 26"/>
                        <p:cNvCxnSpPr>
                          <a:cxnSpLocks noChangeShapeType="1"/>
                          <a:stCxn id="61488" idx="1"/>
                          <a:endCxn id="61486" idx="5"/>
                        </p:cNvCxnSpPr>
                        <p:nvPr/>
                      </p:nvCxnSpPr>
                      <p:spPr bwMode="auto">
                        <a:xfrm flipH="1" flipV="1">
                          <a:off x="658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8" name="AutoShape 27"/>
                        <p:cNvCxnSpPr>
                          <a:cxnSpLocks noChangeShapeType="1"/>
                          <a:stCxn id="61488" idx="0"/>
                          <a:endCxn id="61487" idx="4"/>
                        </p:cNvCxnSpPr>
                        <p:nvPr/>
                      </p:nvCxnSpPr>
                      <p:spPr bwMode="auto">
                        <a:xfrm flipV="1">
                          <a:off x="1632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9" name="AutoShape 28"/>
                        <p:cNvCxnSpPr>
                          <a:cxnSpLocks noChangeShapeType="1"/>
                          <a:stCxn id="61491" idx="0"/>
                          <a:endCxn id="61490" idx="4"/>
                        </p:cNvCxnSpPr>
                        <p:nvPr/>
                      </p:nvCxnSpPr>
                      <p:spPr bwMode="auto">
                        <a:xfrm flipV="1">
                          <a:off x="3360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500" name="AutoShape 29"/>
                        <p:cNvCxnSpPr>
                          <a:cxnSpLocks noChangeShapeType="1"/>
                          <a:stCxn id="61488" idx="7"/>
                          <a:endCxn id="61490" idx="3"/>
                        </p:cNvCxnSpPr>
                        <p:nvPr/>
                      </p:nvCxnSpPr>
                      <p:spPr bwMode="auto">
                        <a:xfrm flipV="1">
                          <a:off x="1666" y="1426"/>
                          <a:ext cx="1660" cy="1756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sp>
                      <p:nvSpPr>
                        <p:cNvPr id="632862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a</a:t>
                          </a:r>
                          <a:endPara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3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b</a:t>
                          </a:r>
                          <a:endPara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4" name="Text Box 3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16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d</a:t>
                          </a:r>
                          <a:endPara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5" name="Text Box 3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6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z</a:t>
                          </a:r>
                          <a:endParaRPr lang="en-US" sz="280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6" name="Text Box 3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 dirty="0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e</a:t>
                          </a:r>
                          <a:endParaRPr lang="en-US" sz="2800" i="1" dirty="0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  <p:sp>
                      <p:nvSpPr>
                        <p:cNvPr id="632867" name="Text Box 3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2800" i="1" dirty="0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503050405090304" pitchFamily="18" charset="0"/>
                            </a:rPr>
                            <a:t>c</a:t>
                          </a:r>
                          <a:endParaRPr lang="en-US" sz="2800" i="1" dirty="0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anose="0202050305040509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32868" name="Text 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158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4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69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27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2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0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1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1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139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5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2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8" y="20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8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3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2880"/>
                        <a:ext cx="384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 dirty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4</a:t>
                        </a:r>
                        <a:endParaRPr lang="en-US" sz="2800" dirty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4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72" y="216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2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5" name="Text 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0" y="15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6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632876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240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defRPr/>
                        </a:pPr>
                        <a:r>
                          <a:rPr lang="en-US" sz="280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anose="030F0902030302020204" pitchFamily="66" charset="0"/>
                          </a:rPr>
                          <a:t>3</a:t>
                        </a:r>
                        <a:endParaRPr lang="en-US" sz="280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</a:endParaRPr>
                      </a:p>
                    </p:txBody>
                  </p:sp>
                </p:grpSp>
                <p:sp>
                  <p:nvSpPr>
                    <p:cNvPr id="632878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  <a:sym typeface="Symbol" pitchFamily="18" charset="2"/>
                        </a:rPr>
                        <a:t></a:t>
                      </a:r>
                      <a:endPara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632880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333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  <a:sym typeface="Symbol" pitchFamily="18" charset="2"/>
                        </a:rPr>
                        <a:t></a:t>
                      </a:r>
                      <a:endPara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632882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12" y="246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280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902030302020204" pitchFamily="66" charset="0"/>
                          <a:sym typeface="Symbol" pitchFamily="18" charset="2"/>
                        </a:rPr>
                        <a:t></a:t>
                      </a:r>
                      <a:endPara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endParaRPr>
                    </a:p>
                  </p:txBody>
                </p:sp>
              </p:grpSp>
              <p:sp useBgFill="1">
                <p:nvSpPr>
                  <p:cNvPr id="63288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1044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4 (</a:t>
                    </a:r>
                    <a:r>
                      <a:rPr lang="en-US" sz="280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a</a:t>
                    </a:r>
                    <a:r>
                      <a:rPr lang="en-US" sz="280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)</a:t>
                    </a:r>
                    <a:endParaRPr lang="en-US" sz="280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  <p:sp useBgFill="1">
                <p:nvSpPr>
                  <p:cNvPr id="63288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6" y="3309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2800" dirty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4 (</a:t>
                    </a:r>
                    <a:r>
                      <a:rPr lang="en-US" sz="2800" i="1" dirty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e</a:t>
                    </a:r>
                    <a:r>
                      <a:rPr lang="en-US" sz="2800" dirty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902030302020204" pitchFamily="66" charset="0"/>
                        <a:sym typeface="Symbol" pitchFamily="18" charset="2"/>
                      </a:rPr>
                      <a:t>)</a:t>
                    </a:r>
                    <a:endParaRPr lang="en-US" sz="2800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</a:endParaRPr>
                  </a:p>
                </p:txBody>
              </p:sp>
            </p:grpSp>
            <p:sp>
              <p:nvSpPr>
                <p:cNvPr id="61461" name="Oval 54"/>
                <p:cNvSpPr>
                  <a:spLocks noChangeArrowheads="1"/>
                </p:cNvSpPr>
                <p:nvPr/>
              </p:nvSpPr>
              <p:spPr bwMode="auto">
                <a:xfrm>
                  <a:off x="1719" y="331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4D5B6B"/>
                    </a:solidFill>
                  </a:endParaRPr>
                </a:p>
              </p:txBody>
            </p:sp>
            <p:sp useBgFill="1">
              <p:nvSpPr>
                <p:cNvPr id="63288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953" y="1053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2800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1 (</a:t>
                  </a:r>
                  <a:r>
                    <a:rPr lang="en-US" sz="2800" i="1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c</a:t>
                  </a:r>
                  <a:r>
                    <a:rPr lang="en-US" sz="2800" dirty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anose="030F0902030302020204" pitchFamily="66" charset="0"/>
                      <a:sym typeface="Symbol" pitchFamily="18" charset="2"/>
                    </a:rPr>
                    <a:t>)</a:t>
                  </a:r>
                  <a:endParaRPr lang="en-US" sz="2800" dirty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902030302020204" pitchFamily="66" charset="0"/>
                  </a:endParaRPr>
                </a:p>
              </p:txBody>
            </p:sp>
          </p:grpSp>
          <p:sp>
            <p:nvSpPr>
              <p:cNvPr id="61458" name="Oval 58"/>
              <p:cNvSpPr>
                <a:spLocks noChangeArrowheads="1"/>
              </p:cNvSpPr>
              <p:nvPr/>
            </p:nvSpPr>
            <p:spPr bwMode="auto">
              <a:xfrm>
                <a:off x="3492" y="3323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</p:grpSp>
        <p:sp>
          <p:nvSpPr>
            <p:cNvPr id="61454" name="Oval 60"/>
            <p:cNvSpPr>
              <a:spLocks noChangeArrowheads="1"/>
            </p:cNvSpPr>
            <p:nvPr/>
          </p:nvSpPr>
          <p:spPr bwMode="auto">
            <a:xfrm>
              <a:off x="3190" y="1047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 useBgFill="1">
          <p:nvSpPr>
            <p:cNvPr id="632894" name="Text Box 62"/>
            <p:cNvSpPr txBox="1">
              <a:spLocks noChangeArrowheads="1"/>
            </p:cNvSpPr>
            <p:nvPr/>
          </p:nvSpPr>
          <p:spPr bwMode="auto">
            <a:xfrm>
              <a:off x="4185" y="2505"/>
              <a:ext cx="1870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6 (</a:t>
              </a:r>
              <a:r>
                <a:rPr lang="en-US" sz="2800" i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d</a:t>
              </a:r>
              <a:r>
                <a:rPr lang="en-US" sz="28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902030302020204" pitchFamily="66" charset="0"/>
                  <a:sym typeface="Symbol" pitchFamily="18" charset="2"/>
                </a:rPr>
                <a:t>)</a:t>
              </a:r>
              <a:endPara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</a:endParaRPr>
            </a:p>
          </p:txBody>
        </p:sp>
      </p:grp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0" y="343614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 useBgFill="1">
        <p:nvSpPr>
          <p:cNvPr id="632896" name="Text Box 64"/>
          <p:cNvSpPr txBox="1">
            <a:spLocks noChangeArrowheads="1"/>
          </p:cNvSpPr>
          <p:nvPr/>
        </p:nvSpPr>
        <p:spPr bwMode="auto">
          <a:xfrm>
            <a:off x="6162676" y="3982254"/>
            <a:ext cx="2801937" cy="52322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3 (</a:t>
            </a:r>
            <a:r>
              <a:rPr lang="en-US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e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902030302020204" pitchFamily="66" charset="0"/>
                <a:sym typeface="Symbol" pitchFamily="18" charset="2"/>
              </a:rPr>
              <a:t>)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632897" name="Text Box 65"/>
          <p:cNvSpPr txBox="1">
            <a:spLocks noChangeArrowheads="1"/>
          </p:cNvSpPr>
          <p:nvPr/>
        </p:nvSpPr>
        <p:spPr bwMode="auto">
          <a:xfrm>
            <a:off x="6867525" y="1223963"/>
            <a:ext cx="2097088" cy="8309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min </a:t>
            </a: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=2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>
              <a:defRPr/>
            </a:pPr>
            <a:r>
              <a:rPr lang="el-GR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Π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(a)=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sym typeface="Symbol" pitchFamily="18" charset="2"/>
              </a:rPr>
              <a:t>2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  <p:sp>
        <p:nvSpPr>
          <p:cNvPr id="61452" name="Line 66"/>
          <p:cNvSpPr>
            <a:spLocks noChangeShapeType="1"/>
          </p:cNvSpPr>
          <p:nvPr/>
        </p:nvSpPr>
        <p:spPr bwMode="auto">
          <a:xfrm>
            <a:off x="6958013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7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en-US" altLang="zh-CN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Prim</a:t>
            </a:r>
            <a:r>
              <a:rPr kumimoji="0"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实例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cxnSp>
        <p:nvCxnSpPr>
          <p:cNvPr id="68" name="AutoShape 67"/>
          <p:cNvCxnSpPr>
            <a:cxnSpLocks noChangeShapeType="1"/>
            <a:stCxn id="61491" idx="2"/>
            <a:endCxn id="61488" idx="6"/>
          </p:cNvCxnSpPr>
          <p:nvPr/>
        </p:nvCxnSpPr>
        <p:spPr bwMode="auto">
          <a:xfrm flipH="1">
            <a:off x="2206625" y="5133975"/>
            <a:ext cx="2590800" cy="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69" name="AutoShape 67"/>
          <p:cNvCxnSpPr>
            <a:cxnSpLocks noChangeShapeType="1"/>
            <a:stCxn id="61489" idx="3"/>
            <a:endCxn id="61491" idx="7"/>
          </p:cNvCxnSpPr>
          <p:nvPr/>
        </p:nvCxnSpPr>
        <p:spPr bwMode="auto">
          <a:xfrm flipH="1">
            <a:off x="4927507" y="3740057"/>
            <a:ext cx="1492436" cy="1340036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71" name="AutoShape 67"/>
          <p:cNvCxnSpPr>
            <a:cxnSpLocks noChangeShapeType="1"/>
            <a:stCxn id="61486" idx="5"/>
            <a:endCxn id="61488" idx="1"/>
          </p:cNvCxnSpPr>
          <p:nvPr/>
        </p:nvCxnSpPr>
        <p:spPr bwMode="auto">
          <a:xfrm>
            <a:off x="584107" y="3740057"/>
            <a:ext cx="1492436" cy="1340036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74" name="AutoShape 67"/>
          <p:cNvCxnSpPr>
            <a:cxnSpLocks noChangeShapeType="1"/>
            <a:stCxn id="61490" idx="4"/>
            <a:endCxn id="61491" idx="0"/>
          </p:cNvCxnSpPr>
          <p:nvPr/>
        </p:nvCxnSpPr>
        <p:spPr bwMode="auto">
          <a:xfrm>
            <a:off x="4873626" y="2314575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70" name="AutoShape 67"/>
          <p:cNvCxnSpPr>
            <a:cxnSpLocks noChangeShapeType="1"/>
          </p:cNvCxnSpPr>
          <p:nvPr/>
        </p:nvCxnSpPr>
        <p:spPr bwMode="auto">
          <a:xfrm>
            <a:off x="2130425" y="2314575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1825625" y="1671638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Text Box 2"/>
          <p:cNvSpPr txBox="1">
            <a:spLocks noChangeArrowheads="1"/>
          </p:cNvSpPr>
          <p:nvPr/>
        </p:nvSpPr>
        <p:spPr bwMode="auto">
          <a:xfrm>
            <a:off x="1905000" y="4024313"/>
            <a:ext cx="579120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Choice                     Edge                        Cost</a:t>
            </a:r>
            <a:endParaRPr lang="en-US" altLang="zh-CN" sz="200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     1                           BE                           700</a:t>
            </a:r>
            <a:endParaRPr lang="en-US" altLang="zh-CN" sz="200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     2                           EC                           800</a:t>
            </a:r>
            <a:endParaRPr lang="en-US" altLang="zh-CN" sz="200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     3                           BA                           1200</a:t>
            </a:r>
            <a:endParaRPr lang="en-US" altLang="zh-CN" sz="200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     4                           AD                            900</a:t>
            </a:r>
            <a:endParaRPr lang="en-US" altLang="zh-CN" sz="200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                                           Total:              3600 </a:t>
            </a:r>
            <a:endParaRPr lang="en-US" altLang="zh-CN" sz="200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792163" y="1584325"/>
            <a:ext cx="4394200" cy="2320925"/>
            <a:chOff x="336" y="912"/>
            <a:chExt cx="2768" cy="1462"/>
          </a:xfrm>
        </p:grpSpPr>
        <p:sp>
          <p:nvSpPr>
            <p:cNvPr id="114712" name="Oval 4"/>
            <p:cNvSpPr>
              <a:spLocks noChangeArrowheads="1"/>
            </p:cNvSpPr>
            <p:nvPr/>
          </p:nvSpPr>
          <p:spPr bwMode="auto">
            <a:xfrm>
              <a:off x="608" y="1431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13" name="Oval 5"/>
            <p:cNvSpPr>
              <a:spLocks noChangeArrowheads="1"/>
            </p:cNvSpPr>
            <p:nvPr/>
          </p:nvSpPr>
          <p:spPr bwMode="auto">
            <a:xfrm>
              <a:off x="1952" y="1431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14" name="Oval 6"/>
            <p:cNvSpPr>
              <a:spLocks noChangeArrowheads="1"/>
            </p:cNvSpPr>
            <p:nvPr/>
          </p:nvSpPr>
          <p:spPr bwMode="auto">
            <a:xfrm>
              <a:off x="2624" y="1431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15" name="Oval 7"/>
            <p:cNvSpPr>
              <a:spLocks noChangeArrowheads="1"/>
            </p:cNvSpPr>
            <p:nvPr/>
          </p:nvSpPr>
          <p:spPr bwMode="auto">
            <a:xfrm>
              <a:off x="2288" y="2055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16" name="Oval 8"/>
            <p:cNvSpPr>
              <a:spLocks noChangeArrowheads="1"/>
            </p:cNvSpPr>
            <p:nvPr/>
          </p:nvSpPr>
          <p:spPr bwMode="auto">
            <a:xfrm>
              <a:off x="1136" y="1815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17" name="Line 9"/>
            <p:cNvSpPr>
              <a:spLocks noChangeShapeType="1"/>
            </p:cNvSpPr>
            <p:nvPr/>
          </p:nvSpPr>
          <p:spPr bwMode="auto">
            <a:xfrm>
              <a:off x="704" y="1479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18" name="Line 10"/>
            <p:cNvSpPr>
              <a:spLocks noChangeShapeType="1"/>
            </p:cNvSpPr>
            <p:nvPr/>
          </p:nvSpPr>
          <p:spPr bwMode="auto">
            <a:xfrm>
              <a:off x="2048" y="1479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19" name="Line 11"/>
            <p:cNvSpPr>
              <a:spLocks noChangeShapeType="1"/>
            </p:cNvSpPr>
            <p:nvPr/>
          </p:nvSpPr>
          <p:spPr bwMode="auto">
            <a:xfrm>
              <a:off x="656" y="1527"/>
              <a:ext cx="48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20" name="Line 12"/>
            <p:cNvSpPr>
              <a:spLocks noChangeShapeType="1"/>
            </p:cNvSpPr>
            <p:nvPr/>
          </p:nvSpPr>
          <p:spPr bwMode="auto">
            <a:xfrm>
              <a:off x="1232" y="1911"/>
              <a:ext cx="1056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21" name="Line 13"/>
            <p:cNvSpPr>
              <a:spLocks noChangeShapeType="1"/>
            </p:cNvSpPr>
            <p:nvPr/>
          </p:nvSpPr>
          <p:spPr bwMode="auto">
            <a:xfrm flipV="1">
              <a:off x="2384" y="1527"/>
              <a:ext cx="288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22" name="Line 14"/>
            <p:cNvSpPr>
              <a:spLocks noChangeShapeType="1"/>
            </p:cNvSpPr>
            <p:nvPr/>
          </p:nvSpPr>
          <p:spPr bwMode="auto">
            <a:xfrm>
              <a:off x="2000" y="1527"/>
              <a:ext cx="336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23" name="Line 15"/>
            <p:cNvSpPr>
              <a:spLocks noChangeShapeType="1"/>
            </p:cNvSpPr>
            <p:nvPr/>
          </p:nvSpPr>
          <p:spPr bwMode="auto">
            <a:xfrm flipV="1">
              <a:off x="1184" y="1479"/>
              <a:ext cx="768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24" name="Freeform 16"/>
            <p:cNvSpPr/>
            <p:nvPr/>
          </p:nvSpPr>
          <p:spPr bwMode="auto">
            <a:xfrm>
              <a:off x="656" y="1143"/>
              <a:ext cx="2016" cy="288"/>
            </a:xfrm>
            <a:custGeom>
              <a:avLst/>
              <a:gdLst>
                <a:gd name="T0" fmla="*/ 0 w 2016"/>
                <a:gd name="T1" fmla="*/ 288 h 288"/>
                <a:gd name="T2" fmla="*/ 720 w 2016"/>
                <a:gd name="T3" fmla="*/ 0 h 288"/>
                <a:gd name="T4" fmla="*/ 2016 w 2016"/>
                <a:gd name="T5" fmla="*/ 288 h 288"/>
                <a:gd name="T6" fmla="*/ 0 60000 65536"/>
                <a:gd name="T7" fmla="*/ 0 60000 65536"/>
                <a:gd name="T8" fmla="*/ 0 60000 65536"/>
                <a:gd name="T9" fmla="*/ 0 w 2016"/>
                <a:gd name="T10" fmla="*/ 0 h 288"/>
                <a:gd name="T11" fmla="*/ 2016 w 20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88">
                  <a:moveTo>
                    <a:pt x="0" y="288"/>
                  </a:moveTo>
                  <a:cubicBezTo>
                    <a:pt x="192" y="144"/>
                    <a:pt x="384" y="0"/>
                    <a:pt x="720" y="0"/>
                  </a:cubicBezTo>
                  <a:cubicBezTo>
                    <a:pt x="1056" y="0"/>
                    <a:pt x="1536" y="144"/>
                    <a:pt x="2016" y="288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25" name="Freeform 17"/>
            <p:cNvSpPr/>
            <p:nvPr/>
          </p:nvSpPr>
          <p:spPr bwMode="auto">
            <a:xfrm>
              <a:off x="528" y="1527"/>
              <a:ext cx="1760" cy="624"/>
            </a:xfrm>
            <a:custGeom>
              <a:avLst/>
              <a:gdLst>
                <a:gd name="T0" fmla="*/ 128 w 1760"/>
                <a:gd name="T1" fmla="*/ 0 h 624"/>
                <a:gd name="T2" fmla="*/ 272 w 1760"/>
                <a:gd name="T3" fmla="*/ 480 h 624"/>
                <a:gd name="T4" fmla="*/ 1760 w 1760"/>
                <a:gd name="T5" fmla="*/ 624 h 624"/>
                <a:gd name="T6" fmla="*/ 0 60000 65536"/>
                <a:gd name="T7" fmla="*/ 0 60000 65536"/>
                <a:gd name="T8" fmla="*/ 0 60000 65536"/>
                <a:gd name="T9" fmla="*/ 0 w 1760"/>
                <a:gd name="T10" fmla="*/ 0 h 624"/>
                <a:gd name="T11" fmla="*/ 1760 w 176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0" h="624">
                  <a:moveTo>
                    <a:pt x="128" y="0"/>
                  </a:moveTo>
                  <a:cubicBezTo>
                    <a:pt x="64" y="188"/>
                    <a:pt x="0" y="376"/>
                    <a:pt x="272" y="480"/>
                  </a:cubicBezTo>
                  <a:cubicBezTo>
                    <a:pt x="544" y="584"/>
                    <a:pt x="1152" y="604"/>
                    <a:pt x="1760" y="624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26" name="Freeform 18"/>
            <p:cNvSpPr/>
            <p:nvPr/>
          </p:nvSpPr>
          <p:spPr bwMode="auto">
            <a:xfrm>
              <a:off x="1184" y="1527"/>
              <a:ext cx="1440" cy="344"/>
            </a:xfrm>
            <a:custGeom>
              <a:avLst/>
              <a:gdLst>
                <a:gd name="T0" fmla="*/ 0 w 1440"/>
                <a:gd name="T1" fmla="*/ 336 h 344"/>
                <a:gd name="T2" fmla="*/ 816 w 1440"/>
                <a:gd name="T3" fmla="*/ 288 h 344"/>
                <a:gd name="T4" fmla="*/ 1440 w 1440"/>
                <a:gd name="T5" fmla="*/ 0 h 344"/>
                <a:gd name="T6" fmla="*/ 0 60000 65536"/>
                <a:gd name="T7" fmla="*/ 0 60000 65536"/>
                <a:gd name="T8" fmla="*/ 0 60000 65536"/>
                <a:gd name="T9" fmla="*/ 0 w 1440"/>
                <a:gd name="T10" fmla="*/ 0 h 344"/>
                <a:gd name="T11" fmla="*/ 1440 w 1440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44">
                  <a:moveTo>
                    <a:pt x="0" y="336"/>
                  </a:moveTo>
                  <a:cubicBezTo>
                    <a:pt x="288" y="340"/>
                    <a:pt x="576" y="344"/>
                    <a:pt x="816" y="288"/>
                  </a:cubicBezTo>
                  <a:cubicBezTo>
                    <a:pt x="1056" y="232"/>
                    <a:pt x="1248" y="116"/>
                    <a:pt x="144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4727" name="Text Box 19"/>
            <p:cNvSpPr txBox="1">
              <a:spLocks noChangeArrowheads="1"/>
            </p:cNvSpPr>
            <p:nvPr/>
          </p:nvSpPr>
          <p:spPr bwMode="auto">
            <a:xfrm>
              <a:off x="1136" y="91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2000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28" name="Text Box 20"/>
            <p:cNvSpPr txBox="1">
              <a:spLocks noChangeArrowheads="1"/>
            </p:cNvSpPr>
            <p:nvPr/>
          </p:nvSpPr>
          <p:spPr bwMode="auto">
            <a:xfrm>
              <a:off x="1136" y="124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1200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29" name="Text Box 21"/>
            <p:cNvSpPr txBox="1">
              <a:spLocks noChangeArrowheads="1"/>
            </p:cNvSpPr>
            <p:nvPr/>
          </p:nvSpPr>
          <p:spPr bwMode="auto">
            <a:xfrm>
              <a:off x="2048" y="144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1000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30" name="Text Box 22"/>
            <p:cNvSpPr txBox="1">
              <a:spLocks noChangeArrowheads="1"/>
            </p:cNvSpPr>
            <p:nvPr/>
          </p:nvSpPr>
          <p:spPr bwMode="auto">
            <a:xfrm>
              <a:off x="704" y="168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900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31" name="Text Box 23"/>
            <p:cNvSpPr txBox="1">
              <a:spLocks noChangeArrowheads="1"/>
            </p:cNvSpPr>
            <p:nvPr/>
          </p:nvSpPr>
          <p:spPr bwMode="auto">
            <a:xfrm>
              <a:off x="1184" y="148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1300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32" name="Text Box 24"/>
            <p:cNvSpPr txBox="1">
              <a:spLocks noChangeArrowheads="1"/>
            </p:cNvSpPr>
            <p:nvPr/>
          </p:nvSpPr>
          <p:spPr bwMode="auto">
            <a:xfrm>
              <a:off x="1520" y="163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1600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33" name="Text Box 25"/>
            <p:cNvSpPr txBox="1">
              <a:spLocks noChangeArrowheads="1"/>
            </p:cNvSpPr>
            <p:nvPr/>
          </p:nvSpPr>
          <p:spPr bwMode="auto">
            <a:xfrm>
              <a:off x="1760" y="182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1400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34" name="Text Box 26"/>
            <p:cNvSpPr txBox="1">
              <a:spLocks noChangeArrowheads="1"/>
            </p:cNvSpPr>
            <p:nvPr/>
          </p:nvSpPr>
          <p:spPr bwMode="auto">
            <a:xfrm>
              <a:off x="2192" y="172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700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35" name="Text Box 27"/>
            <p:cNvSpPr txBox="1">
              <a:spLocks noChangeArrowheads="1"/>
            </p:cNvSpPr>
            <p:nvPr/>
          </p:nvSpPr>
          <p:spPr bwMode="auto">
            <a:xfrm>
              <a:off x="2624" y="1767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800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36" name="Text Box 28"/>
            <p:cNvSpPr txBox="1">
              <a:spLocks noChangeArrowheads="1"/>
            </p:cNvSpPr>
            <p:nvPr/>
          </p:nvSpPr>
          <p:spPr bwMode="auto">
            <a:xfrm>
              <a:off x="656" y="206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2200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4737" name="Text Box 29"/>
            <p:cNvSpPr txBox="1">
              <a:spLocks noChangeArrowheads="1"/>
            </p:cNvSpPr>
            <p:nvPr/>
          </p:nvSpPr>
          <p:spPr bwMode="auto">
            <a:xfrm>
              <a:off x="336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A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14738" name="Text Box 30"/>
            <p:cNvSpPr txBox="1">
              <a:spLocks noChangeArrowheads="1"/>
            </p:cNvSpPr>
            <p:nvPr/>
          </p:nvSpPr>
          <p:spPr bwMode="auto">
            <a:xfrm>
              <a:off x="1728" y="1229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B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14739" name="Text Box 31"/>
            <p:cNvSpPr txBox="1">
              <a:spLocks noChangeArrowheads="1"/>
            </p:cNvSpPr>
            <p:nvPr/>
          </p:nvSpPr>
          <p:spPr bwMode="auto">
            <a:xfrm>
              <a:off x="2624" y="1181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C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14740" name="Text Box 32"/>
            <p:cNvSpPr txBox="1">
              <a:spLocks noChangeArrowheads="1"/>
            </p:cNvSpPr>
            <p:nvPr/>
          </p:nvSpPr>
          <p:spPr bwMode="auto">
            <a:xfrm>
              <a:off x="912" y="1805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D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14741" name="Text Box 33"/>
            <p:cNvSpPr txBox="1">
              <a:spLocks noChangeArrowheads="1"/>
            </p:cNvSpPr>
            <p:nvPr/>
          </p:nvSpPr>
          <p:spPr bwMode="auto">
            <a:xfrm>
              <a:off x="2304" y="2141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E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</p:grpSp>
      <p:sp>
        <p:nvSpPr>
          <p:cNvPr id="1016866" name="Oval 34"/>
          <p:cNvSpPr>
            <a:spLocks noChangeArrowheads="1"/>
          </p:cNvSpPr>
          <p:nvPr/>
        </p:nvSpPr>
        <p:spPr bwMode="auto">
          <a:xfrm>
            <a:off x="5202238" y="230346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6867" name="Oval 35"/>
          <p:cNvSpPr>
            <a:spLocks noChangeArrowheads="1"/>
          </p:cNvSpPr>
          <p:nvPr/>
        </p:nvSpPr>
        <p:spPr bwMode="auto">
          <a:xfrm>
            <a:off x="7315200" y="227171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6868" name="Oval 36"/>
          <p:cNvSpPr>
            <a:spLocks noChangeArrowheads="1"/>
          </p:cNvSpPr>
          <p:nvPr/>
        </p:nvSpPr>
        <p:spPr bwMode="auto">
          <a:xfrm>
            <a:off x="8382000" y="227171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6869" name="Oval 37"/>
          <p:cNvSpPr>
            <a:spLocks noChangeArrowheads="1"/>
          </p:cNvSpPr>
          <p:nvPr/>
        </p:nvSpPr>
        <p:spPr bwMode="auto">
          <a:xfrm>
            <a:off x="7848600" y="326231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6870" name="Oval 38"/>
          <p:cNvSpPr>
            <a:spLocks noChangeArrowheads="1"/>
          </p:cNvSpPr>
          <p:nvPr/>
        </p:nvSpPr>
        <p:spPr bwMode="auto">
          <a:xfrm>
            <a:off x="6019800" y="288131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6871" name="Line 39"/>
          <p:cNvSpPr>
            <a:spLocks noChangeShapeType="1"/>
          </p:cNvSpPr>
          <p:nvPr/>
        </p:nvSpPr>
        <p:spPr bwMode="auto">
          <a:xfrm>
            <a:off x="5334000" y="2347913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6872" name="Line 40"/>
          <p:cNvSpPr>
            <a:spLocks noChangeShapeType="1"/>
          </p:cNvSpPr>
          <p:nvPr/>
        </p:nvSpPr>
        <p:spPr bwMode="auto">
          <a:xfrm>
            <a:off x="5246688" y="2349500"/>
            <a:ext cx="855662" cy="584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6873" name="Line 41"/>
          <p:cNvSpPr>
            <a:spLocks noChangeShapeType="1"/>
          </p:cNvSpPr>
          <p:nvPr/>
        </p:nvSpPr>
        <p:spPr bwMode="auto">
          <a:xfrm flipV="1">
            <a:off x="8001000" y="2424113"/>
            <a:ext cx="45720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6874" name="Line 42"/>
          <p:cNvSpPr>
            <a:spLocks noChangeShapeType="1"/>
          </p:cNvSpPr>
          <p:nvPr/>
        </p:nvSpPr>
        <p:spPr bwMode="auto">
          <a:xfrm>
            <a:off x="7391400" y="2424113"/>
            <a:ext cx="5334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6875" name="Text Box 43"/>
          <p:cNvSpPr txBox="1">
            <a:spLocks noChangeArrowheads="1"/>
          </p:cNvSpPr>
          <p:nvPr/>
        </p:nvSpPr>
        <p:spPr bwMode="auto">
          <a:xfrm>
            <a:off x="6019800" y="1981200"/>
            <a:ext cx="762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</a:rPr>
              <a:t>1200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016876" name="Text Box 44"/>
          <p:cNvSpPr txBox="1">
            <a:spLocks noChangeArrowheads="1"/>
          </p:cNvSpPr>
          <p:nvPr/>
        </p:nvSpPr>
        <p:spPr bwMode="auto">
          <a:xfrm>
            <a:off x="5334000" y="2667000"/>
            <a:ext cx="762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</a:rPr>
              <a:t>900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016877" name="Text Box 45"/>
          <p:cNvSpPr txBox="1">
            <a:spLocks noChangeArrowheads="1"/>
          </p:cNvSpPr>
          <p:nvPr/>
        </p:nvSpPr>
        <p:spPr bwMode="auto">
          <a:xfrm>
            <a:off x="7696200" y="2743200"/>
            <a:ext cx="762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</a:rPr>
              <a:t>700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016878" name="Text Box 46"/>
          <p:cNvSpPr txBox="1">
            <a:spLocks noChangeArrowheads="1"/>
          </p:cNvSpPr>
          <p:nvPr/>
        </p:nvSpPr>
        <p:spPr bwMode="auto">
          <a:xfrm>
            <a:off x="8153400" y="2805113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</a:rPr>
              <a:t>800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016879" name="Text Box 47"/>
          <p:cNvSpPr txBox="1">
            <a:spLocks noChangeArrowheads="1"/>
          </p:cNvSpPr>
          <p:nvPr/>
        </p:nvSpPr>
        <p:spPr bwMode="auto">
          <a:xfrm>
            <a:off x="4886325" y="1808163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A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016880" name="Text Box 48"/>
          <p:cNvSpPr txBox="1">
            <a:spLocks noChangeArrowheads="1"/>
          </p:cNvSpPr>
          <p:nvPr/>
        </p:nvSpPr>
        <p:spPr bwMode="auto">
          <a:xfrm>
            <a:off x="6959600" y="1951038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B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016881" name="Text Box 49"/>
          <p:cNvSpPr txBox="1">
            <a:spLocks noChangeArrowheads="1"/>
          </p:cNvSpPr>
          <p:nvPr/>
        </p:nvSpPr>
        <p:spPr bwMode="auto">
          <a:xfrm>
            <a:off x="8331200" y="1874838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C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016882" name="Text Box 50"/>
          <p:cNvSpPr txBox="1">
            <a:spLocks noChangeArrowheads="1"/>
          </p:cNvSpPr>
          <p:nvPr/>
        </p:nvSpPr>
        <p:spPr bwMode="auto">
          <a:xfrm>
            <a:off x="5664200" y="2865438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D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016883" name="Text Box 51"/>
          <p:cNvSpPr txBox="1">
            <a:spLocks noChangeArrowheads="1"/>
          </p:cNvSpPr>
          <p:nvPr/>
        </p:nvSpPr>
        <p:spPr bwMode="auto">
          <a:xfrm>
            <a:off x="7874000" y="3398838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E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14711" name="Rectangle 53"/>
          <p:cNvSpPr>
            <a:spLocks noChangeArrowheads="1"/>
          </p:cNvSpPr>
          <p:nvPr/>
        </p:nvSpPr>
        <p:spPr bwMode="auto">
          <a:xfrm>
            <a:off x="341313" y="1179513"/>
            <a:ext cx="6273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E8DED8"/>
                </a:solidFill>
                <a:latin typeface="Garamond" pitchFamily="18" charset="0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Prim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5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1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1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1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1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1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1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01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1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01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1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1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1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01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01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01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01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01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1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1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1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1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16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4" grpId="0" build="p"/>
      <p:bldP spid="1016866" grpId="0" animBg="1"/>
      <p:bldP spid="1016867" grpId="0" animBg="1"/>
      <p:bldP spid="1016868" grpId="0" animBg="1"/>
      <p:bldP spid="1016869" grpId="0" animBg="1"/>
      <p:bldP spid="1016870" grpId="0" animBg="1"/>
      <p:bldP spid="1016871" grpId="0" animBg="1"/>
      <p:bldP spid="1016872" grpId="0" animBg="1"/>
      <p:bldP spid="1016873" grpId="0" animBg="1"/>
      <p:bldP spid="1016874" grpId="0" animBg="1"/>
      <p:bldP spid="1016875" grpId="0" autoUpdateAnimBg="0" build="p"/>
      <p:bldP spid="1016876" grpId="0" autoUpdateAnimBg="0" build="p"/>
      <p:bldP spid="1016877" grpId="0" autoUpdateAnimBg="0" build="p"/>
      <p:bldP spid="1016878" grpId="0" autoUpdateAnimBg="0" build="p"/>
      <p:bldP spid="1016879" grpId="0" autoUpdateAnimBg="0" build="p"/>
      <p:bldP spid="1016880" grpId="0" autoUpdateAnimBg="0" build="p"/>
      <p:bldP spid="1016881" grpId="0" autoUpdateAnimBg="0" build="p"/>
      <p:bldP spid="1016882" grpId="0" autoUpdateAnimBg="0" build="p"/>
      <p:bldP spid="1016883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573537" y="1179513"/>
            <a:ext cx="6273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Kruskal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算法</a:t>
            </a:r>
            <a:endParaRPr lang="zh-CN" altLang="en-US" sz="32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483049" y="1898650"/>
            <a:ext cx="8461375" cy="205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基本思想：</a:t>
            </a:r>
            <a:endParaRPr lang="zh-CN" altLang="en-US" sz="280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     不断地往</a:t>
            </a: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中添加当前的最短边，如果此时会</a:t>
            </a:r>
            <a:endParaRPr lang="zh-CN" altLang="en-US" sz="280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     构成回路，那么它一定是这个回路的最长边，</a:t>
            </a:r>
            <a:endParaRPr lang="zh-CN" altLang="en-US" sz="280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     删之。直至最后达到</a:t>
            </a: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n-1</a:t>
            </a: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条边为止。</a:t>
            </a:r>
            <a:endParaRPr lang="zh-CN" altLang="zh-CN" sz="280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6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646107" y="1179513"/>
            <a:ext cx="6273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en-US" altLang="zh-CN" sz="3200" dirty="0" err="1">
                <a:solidFill>
                  <a:srgbClr val="000000"/>
                </a:solidFill>
                <a:latin typeface="Garamond" pitchFamily="18" charset="0"/>
              </a:rPr>
              <a:t>Kruskal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773329" y="1989138"/>
            <a:ext cx="8229600" cy="4266519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666633"/>
                </a:solidFill>
                <a:latin typeface="Garamond" pitchFamily="18" charset="0"/>
              </a:rPr>
              <a:t>T</a:t>
            </a:r>
            <a:r>
              <a:rPr lang="en-US" altLang="zh-CN" dirty="0" smtClean="0">
                <a:solidFill>
                  <a:srgbClr val="666633"/>
                </a:solidFill>
                <a:latin typeface="Garamond" pitchFamily="18" charset="0"/>
              </a:rPr>
              <a:t>= </a:t>
            </a:r>
            <a:r>
              <a:rPr lang="en-US" altLang="zh-CN" dirty="0">
                <a:solidFill>
                  <a:srgbClr val="666633"/>
                </a:solidFill>
                <a:latin typeface="Garamond" pitchFamily="18" charset="0"/>
              </a:rPr>
              <a:t>empty graph</a:t>
            </a:r>
            <a:endParaRPr lang="en-US" altLang="zh-CN" dirty="0">
              <a:solidFill>
                <a:srgbClr val="666633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E8DED8"/>
                </a:solidFill>
                <a:ea typeface="楷体_GB2312" pitchFamily="49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楷体_GB2312" pitchFamily="49" charset="-122"/>
              </a:rPr>
              <a:t>E=</a:t>
            </a:r>
            <a:r>
              <a:rPr lang="zh-CN" altLang="en-US" sz="2200" dirty="0">
                <a:solidFill>
                  <a:srgbClr val="000000"/>
                </a:solidFill>
                <a:ea typeface="楷体_GB2312" pitchFamily="49" charset="-122"/>
              </a:rPr>
              <a:t>将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200" dirty="0">
                <a:solidFill>
                  <a:srgbClr val="000000"/>
                </a:solidFill>
                <a:ea typeface="楷体_GB2312" pitchFamily="49" charset="-122"/>
              </a:rPr>
              <a:t>条边按权从小到大顺序排序为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49" charset="-122"/>
              </a:rPr>
              <a:t>: e</a:t>
            </a:r>
            <a:r>
              <a:rPr lang="en-US" altLang="zh-CN" sz="22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49" charset="-122"/>
              </a:rPr>
              <a:t>, e</a:t>
            </a:r>
            <a:r>
              <a:rPr lang="en-US" altLang="zh-CN" sz="22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49" charset="-122"/>
              </a:rPr>
              <a:t>, …, </a:t>
            </a:r>
            <a:r>
              <a:rPr lang="en-US" altLang="zh-CN" sz="22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200" baseline="-25000" dirty="0" err="1">
                <a:solidFill>
                  <a:srgbClr val="000000"/>
                </a:solidFill>
                <a:ea typeface="楷体_GB2312" pitchFamily="49" charset="-122"/>
              </a:rPr>
              <a:t>m</a:t>
            </a: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Garamond" pitchFamily="18" charset="0"/>
              </a:rPr>
              <a:t>for</a:t>
            </a:r>
            <a:r>
              <a:rPr lang="en-US" altLang="zh-CN" dirty="0">
                <a:solidFill>
                  <a:srgbClr val="666633"/>
                </a:solidFill>
                <a:latin typeface="Garamond" pitchFamily="18" charset="0"/>
              </a:rPr>
              <a:t> </a:t>
            </a:r>
            <a:r>
              <a:rPr lang="en-US" altLang="zh-CN" dirty="0" err="1" smtClean="0">
                <a:solidFill>
                  <a:srgbClr val="666633"/>
                </a:solidFill>
                <a:latin typeface="Garamond" pitchFamily="18" charset="0"/>
              </a:rPr>
              <a:t>i</a:t>
            </a:r>
            <a:r>
              <a:rPr lang="en-US" altLang="zh-CN" dirty="0" smtClean="0">
                <a:solidFill>
                  <a:srgbClr val="666633"/>
                </a:solidFill>
                <a:latin typeface="Garamond" pitchFamily="18" charset="0"/>
              </a:rPr>
              <a:t>= </a:t>
            </a:r>
            <a:r>
              <a:rPr lang="en-US" altLang="zh-CN" dirty="0">
                <a:solidFill>
                  <a:srgbClr val="666633"/>
                </a:solidFill>
                <a:latin typeface="Garamond" pitchFamily="18" charset="0"/>
              </a:rPr>
              <a:t>1 to </a:t>
            </a:r>
            <a:r>
              <a:rPr lang="en-US" altLang="zh-CN" i="1" dirty="0">
                <a:solidFill>
                  <a:srgbClr val="666633"/>
                </a:solidFill>
                <a:latin typeface="Garamond" pitchFamily="18" charset="0"/>
              </a:rPr>
              <a:t>n</a:t>
            </a:r>
            <a:r>
              <a:rPr lang="en-US" altLang="zh-CN" dirty="0">
                <a:solidFill>
                  <a:srgbClr val="666633"/>
                </a:solidFill>
                <a:latin typeface="Garamond" pitchFamily="18" charset="0"/>
              </a:rPr>
              <a:t>-1</a:t>
            </a:r>
            <a:endParaRPr lang="en-US" altLang="zh-CN" dirty="0">
              <a:solidFill>
                <a:srgbClr val="666633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666633"/>
                </a:solidFill>
                <a:latin typeface="Garamond" pitchFamily="18" charset="0"/>
              </a:rPr>
              <a:t>{</a:t>
            </a:r>
            <a:r>
              <a:rPr lang="zh-CN" altLang="en-US" sz="2200" dirty="0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200" dirty="0">
                <a:solidFill>
                  <a:srgbClr val="000000"/>
                </a:solidFill>
                <a:ea typeface="楷体_GB2312" pitchFamily="49" charset="-122"/>
              </a:rPr>
              <a:t>中按顺序取边，直到找到不与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200" dirty="0">
                <a:solidFill>
                  <a:srgbClr val="000000"/>
                </a:solidFill>
                <a:ea typeface="楷体_GB2312" pitchFamily="49" charset="-122"/>
              </a:rPr>
              <a:t>中的边构成回路的边</a:t>
            </a:r>
            <a:r>
              <a:rPr lang="en-US" altLang="zh-CN" sz="22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2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endParaRPr lang="en-US" altLang="zh-CN" sz="22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sz="2200" dirty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200" dirty="0">
                <a:solidFill>
                  <a:srgbClr val="000000"/>
                </a:solidFill>
                <a:ea typeface="楷体_GB2312" pitchFamily="49" charset="-122"/>
              </a:rPr>
              <a:t>中删去</a:t>
            </a:r>
            <a:r>
              <a:rPr lang="en-US" altLang="zh-CN" sz="22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2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ea typeface="楷体_GB2312" pitchFamily="49" charset="-122"/>
              </a:rPr>
              <a:t>以及它前面的边</a:t>
            </a:r>
            <a:endParaRPr lang="zh-CN" altLang="en-US" sz="22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666633"/>
                </a:solidFill>
                <a:latin typeface="Garamond" pitchFamily="18" charset="0"/>
              </a:rPr>
              <a:t>     </a:t>
            </a:r>
            <a:r>
              <a:rPr lang="en-US" altLang="zh-CN" i="1" dirty="0" smtClean="0">
                <a:solidFill>
                  <a:srgbClr val="666633"/>
                </a:solidFill>
                <a:latin typeface="Garamond" pitchFamily="18" charset="0"/>
              </a:rPr>
              <a:t>T</a:t>
            </a:r>
            <a:r>
              <a:rPr lang="en-US" altLang="zh-CN" dirty="0" smtClean="0">
                <a:solidFill>
                  <a:srgbClr val="666633"/>
                </a:solidFill>
                <a:latin typeface="Garamond" pitchFamily="18" charset="0"/>
              </a:rPr>
              <a:t>= </a:t>
            </a:r>
            <a:r>
              <a:rPr lang="en-US" altLang="zh-CN" i="1" dirty="0">
                <a:solidFill>
                  <a:srgbClr val="666633"/>
                </a:solidFill>
                <a:latin typeface="Garamond" pitchFamily="18" charset="0"/>
              </a:rPr>
              <a:t>T</a:t>
            </a:r>
            <a:r>
              <a:rPr lang="en-US" altLang="zh-CN" dirty="0">
                <a:solidFill>
                  <a:srgbClr val="666633"/>
                </a:solidFill>
                <a:latin typeface="Garamond" pitchFamily="18" charset="0"/>
              </a:rPr>
              <a:t> </a:t>
            </a:r>
            <a:r>
              <a:rPr lang="zh-CN" altLang="en-US" dirty="0">
                <a:solidFill>
                  <a:srgbClr val="666633"/>
                </a:solidFill>
                <a:latin typeface="Garamond" pitchFamily="18" charset="0"/>
              </a:rPr>
              <a:t>＋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2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666633"/>
                </a:solidFill>
                <a:latin typeface="Garamond" pitchFamily="18" charset="0"/>
              </a:rPr>
              <a:t>  } //</a:t>
            </a:r>
            <a:r>
              <a:rPr lang="en-US" altLang="zh-CN" i="1" dirty="0" smtClean="0">
                <a:solidFill>
                  <a:srgbClr val="666633"/>
                </a:solidFill>
                <a:latin typeface="Garamond" pitchFamily="18" charset="0"/>
              </a:rPr>
              <a:t>T</a:t>
            </a:r>
            <a:r>
              <a:rPr lang="en-US" altLang="zh-CN" dirty="0" smtClean="0">
                <a:solidFill>
                  <a:srgbClr val="666633"/>
                </a:solidFill>
                <a:latin typeface="Garamond" pitchFamily="18" charset="0"/>
              </a:rPr>
              <a:t> </a:t>
            </a:r>
            <a:r>
              <a:rPr lang="zh-CN" altLang="en-US" dirty="0">
                <a:solidFill>
                  <a:srgbClr val="666633"/>
                </a:solidFill>
                <a:latin typeface="Garamond" pitchFamily="18" charset="0"/>
              </a:rPr>
              <a:t>是</a:t>
            </a:r>
            <a:r>
              <a:rPr lang="en-US" altLang="zh-CN" i="1" dirty="0">
                <a:solidFill>
                  <a:srgbClr val="666633"/>
                </a:solidFill>
                <a:latin typeface="Garamond" pitchFamily="18" charset="0"/>
              </a:rPr>
              <a:t>G</a:t>
            </a:r>
            <a:r>
              <a:rPr lang="zh-CN" altLang="en-US" dirty="0">
                <a:solidFill>
                  <a:srgbClr val="666633"/>
                </a:solidFill>
                <a:latin typeface="Garamond" pitchFamily="18" charset="0"/>
              </a:rPr>
              <a:t>的最小支撑</a:t>
            </a:r>
            <a:r>
              <a:rPr lang="zh-CN" altLang="en-US" dirty="0" smtClean="0">
                <a:solidFill>
                  <a:srgbClr val="666633"/>
                </a:solidFill>
                <a:latin typeface="Garamond" pitchFamily="18" charset="0"/>
              </a:rPr>
              <a:t>树</a:t>
            </a:r>
            <a:endParaRPr lang="en-US" altLang="zh-CN" dirty="0">
              <a:solidFill>
                <a:srgbClr val="666633"/>
              </a:solidFill>
              <a:latin typeface="Garamond" pitchFamily="18" charset="0"/>
            </a:endParaRPr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98253" y="1223963"/>
            <a:ext cx="8371576" cy="2296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3.4.4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边割集</a:t>
            </a:r>
            <a:endParaRPr lang="zh-CN" altLang="en-US" sz="2800" b="1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  <a:latin typeface="Garamond" pitchFamily="18" charset="0"/>
              </a:rPr>
              <a:t>    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设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S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是有向图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G=&lt;V, E&gt;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的边子集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, 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若</a:t>
            </a:r>
            <a:endParaRPr lang="zh-CN" altLang="en-US" sz="2400" b="1" dirty="0">
              <a:solidFill>
                <a:srgbClr val="1C1C1C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    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(1) G</a:t>
            </a:r>
            <a:r>
              <a:rPr lang="en-US" altLang="zh-CN" sz="2400" b="1" dirty="0">
                <a:solidFill>
                  <a:srgbClr val="1C1C1C"/>
                </a:solidFill>
              </a:rPr>
              <a:t>’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=&lt;V, E-S&gt;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比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G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的连通分支数多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1.</a:t>
            </a:r>
            <a:endParaRPr lang="en-US" altLang="zh-CN" sz="2400" b="1" dirty="0">
              <a:solidFill>
                <a:srgbClr val="1C1C1C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    (2) 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对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S</a:t>
            </a:r>
            <a:r>
              <a:rPr lang="en-US" altLang="zh-CN" sz="2400" b="1" dirty="0">
                <a:solidFill>
                  <a:srgbClr val="1C1C1C"/>
                </a:solidFill>
              </a:rPr>
              <a:t>’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  <a:sym typeface="Symbol" pitchFamily="18" charset="2"/>
              </a:rPr>
              <a:t>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S, G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与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G</a:t>
            </a:r>
            <a:r>
              <a:rPr lang="en-US" altLang="zh-CN" sz="2400" b="1" dirty="0">
                <a:solidFill>
                  <a:srgbClr val="1C1C1C"/>
                </a:solidFill>
              </a:rPr>
              <a:t>’’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=&lt;V, E-S</a:t>
            </a:r>
            <a:r>
              <a:rPr lang="en-US" altLang="zh-CN" sz="2400" b="1" dirty="0">
                <a:solidFill>
                  <a:srgbClr val="1C1C1C"/>
                </a:solidFill>
              </a:rPr>
              <a:t>’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&gt;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的连通分支数相同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.</a:t>
            </a:r>
            <a:endParaRPr lang="en-US" altLang="zh-CN" sz="2400" b="1" dirty="0">
              <a:solidFill>
                <a:srgbClr val="1C1C1C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    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则称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S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为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G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的一个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(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边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)</a:t>
            </a:r>
            <a:r>
              <a:rPr lang="zh-CN" altLang="en-US" sz="2400" b="1" dirty="0">
                <a:solidFill>
                  <a:srgbClr val="1C1C1C"/>
                </a:solidFill>
                <a:latin typeface="Garamond" pitchFamily="18" charset="0"/>
              </a:rPr>
              <a:t>割集</a:t>
            </a:r>
            <a:r>
              <a:rPr lang="en-US" altLang="zh-CN" sz="2400" b="1" dirty="0">
                <a:solidFill>
                  <a:srgbClr val="1C1C1C"/>
                </a:solidFill>
                <a:latin typeface="Garamond" pitchFamily="18" charset="0"/>
              </a:rPr>
              <a:t>.</a:t>
            </a:r>
            <a:endParaRPr lang="en-US" altLang="zh-CN" sz="2400" b="1" dirty="0">
              <a:solidFill>
                <a:srgbClr val="1C1C1C"/>
              </a:solidFill>
              <a:latin typeface="Garamond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823678" y="3563938"/>
            <a:ext cx="7772400" cy="1125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Garamond" pitchFamily="18" charset="0"/>
              </a:rPr>
              <a:t>有向割集</a:t>
            </a:r>
            <a:r>
              <a:rPr lang="en-US" altLang="zh-CN" sz="2400" b="1">
                <a:solidFill>
                  <a:srgbClr val="FF0000"/>
                </a:solidFill>
                <a:latin typeface="Garamond" pitchFamily="18" charset="0"/>
              </a:rPr>
              <a:t>: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</a:rPr>
              <a:t> </a:t>
            </a:r>
            <a:r>
              <a:rPr lang="zh-CN" altLang="en-US" sz="2400" b="1">
                <a:solidFill>
                  <a:srgbClr val="1C1C1C"/>
                </a:solidFill>
                <a:latin typeface="Garamond" pitchFamily="18" charset="0"/>
              </a:rPr>
              <a:t>给割集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</a:rPr>
              <a:t>S</a:t>
            </a:r>
            <a:r>
              <a:rPr lang="zh-CN" altLang="en-US" sz="2400" b="1">
                <a:solidFill>
                  <a:srgbClr val="1C1C1C"/>
                </a:solidFill>
                <a:latin typeface="Garamond" pitchFamily="18" charset="0"/>
              </a:rPr>
              <a:t>一个方向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</a:rPr>
              <a:t>. (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</a:rPr>
              <a:t>e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</a:rPr>
              <a:t>S, e</a:t>
            </a:r>
            <a:r>
              <a:rPr lang="zh-CN" altLang="en-US" sz="2400" b="1">
                <a:solidFill>
                  <a:srgbClr val="1C1C1C"/>
                </a:solidFill>
                <a:latin typeface="Garamond" pitchFamily="18" charset="0"/>
              </a:rPr>
              <a:t>或与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</a:rPr>
              <a:t>S</a:t>
            </a:r>
            <a:r>
              <a:rPr lang="zh-CN" altLang="en-US" sz="2400" b="1">
                <a:solidFill>
                  <a:srgbClr val="1C1C1C"/>
                </a:solidFill>
                <a:latin typeface="Garamond" pitchFamily="18" charset="0"/>
              </a:rPr>
              <a:t>同向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</a:rPr>
              <a:t>, </a:t>
            </a:r>
            <a:r>
              <a:rPr lang="zh-CN" altLang="en-US" sz="2400" b="1">
                <a:solidFill>
                  <a:srgbClr val="1C1C1C"/>
                </a:solidFill>
                <a:latin typeface="Garamond" pitchFamily="18" charset="0"/>
              </a:rPr>
              <a:t>或与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</a:rPr>
              <a:t>S</a:t>
            </a:r>
            <a:r>
              <a:rPr lang="zh-CN" altLang="en-US" sz="2400" b="1">
                <a:solidFill>
                  <a:srgbClr val="1C1C1C"/>
                </a:solidFill>
                <a:latin typeface="Garamond" pitchFamily="18" charset="0"/>
              </a:rPr>
              <a:t>反向</a:t>
            </a:r>
            <a:r>
              <a:rPr lang="en-US" altLang="zh-CN" sz="2400" b="1">
                <a:solidFill>
                  <a:srgbClr val="1C1C1C"/>
                </a:solidFill>
                <a:latin typeface="Garamond" pitchFamily="18" charset="0"/>
              </a:rPr>
              <a:t>.)</a:t>
            </a:r>
            <a:endParaRPr lang="en-US" altLang="zh-CN" sz="2400" b="1">
              <a:solidFill>
                <a:srgbClr val="1C1C1C"/>
              </a:solidFill>
              <a:latin typeface="Garamond" pitchFamily="18" charset="0"/>
            </a:endParaRPr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2924848" y="3833813"/>
          <a:ext cx="345598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2" name="Visio" r:id="rId1" imgW="1892935" imgH="1286510" progId="Visio.Drawing.11">
                  <p:embed/>
                </p:oleObj>
              </mc:Choice>
              <mc:Fallback>
                <p:oleObj name="Visio" r:id="rId1" imgW="1892935" imgH="128651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848" y="3833813"/>
                        <a:ext cx="3455987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割集矩阵及其性质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41313" y="1628775"/>
            <a:ext cx="4394200" cy="2320925"/>
            <a:chOff x="336" y="912"/>
            <a:chExt cx="2768" cy="1462"/>
          </a:xfrm>
        </p:grpSpPr>
        <p:sp>
          <p:nvSpPr>
            <p:cNvPr id="117784" name="Oval 3"/>
            <p:cNvSpPr>
              <a:spLocks noChangeArrowheads="1"/>
            </p:cNvSpPr>
            <p:nvPr/>
          </p:nvSpPr>
          <p:spPr bwMode="auto">
            <a:xfrm>
              <a:off x="608" y="1431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85" name="Oval 4"/>
            <p:cNvSpPr>
              <a:spLocks noChangeArrowheads="1"/>
            </p:cNvSpPr>
            <p:nvPr/>
          </p:nvSpPr>
          <p:spPr bwMode="auto">
            <a:xfrm>
              <a:off x="1952" y="1431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86" name="Oval 5"/>
            <p:cNvSpPr>
              <a:spLocks noChangeArrowheads="1"/>
            </p:cNvSpPr>
            <p:nvPr/>
          </p:nvSpPr>
          <p:spPr bwMode="auto">
            <a:xfrm>
              <a:off x="2624" y="1431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87" name="Oval 6"/>
            <p:cNvSpPr>
              <a:spLocks noChangeArrowheads="1"/>
            </p:cNvSpPr>
            <p:nvPr/>
          </p:nvSpPr>
          <p:spPr bwMode="auto">
            <a:xfrm>
              <a:off x="2288" y="2055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88" name="Oval 7"/>
            <p:cNvSpPr>
              <a:spLocks noChangeArrowheads="1"/>
            </p:cNvSpPr>
            <p:nvPr/>
          </p:nvSpPr>
          <p:spPr bwMode="auto">
            <a:xfrm>
              <a:off x="1136" y="1815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89" name="Line 8"/>
            <p:cNvSpPr>
              <a:spLocks noChangeShapeType="1"/>
            </p:cNvSpPr>
            <p:nvPr/>
          </p:nvSpPr>
          <p:spPr bwMode="auto">
            <a:xfrm>
              <a:off x="704" y="1479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0" name="Line 9"/>
            <p:cNvSpPr>
              <a:spLocks noChangeShapeType="1"/>
            </p:cNvSpPr>
            <p:nvPr/>
          </p:nvSpPr>
          <p:spPr bwMode="auto">
            <a:xfrm>
              <a:off x="2048" y="1479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1" name="Line 10"/>
            <p:cNvSpPr>
              <a:spLocks noChangeShapeType="1"/>
            </p:cNvSpPr>
            <p:nvPr/>
          </p:nvSpPr>
          <p:spPr bwMode="auto">
            <a:xfrm>
              <a:off x="656" y="1527"/>
              <a:ext cx="48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2" name="Line 11"/>
            <p:cNvSpPr>
              <a:spLocks noChangeShapeType="1"/>
            </p:cNvSpPr>
            <p:nvPr/>
          </p:nvSpPr>
          <p:spPr bwMode="auto">
            <a:xfrm>
              <a:off x="1232" y="1911"/>
              <a:ext cx="1056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3" name="Line 12"/>
            <p:cNvSpPr>
              <a:spLocks noChangeShapeType="1"/>
            </p:cNvSpPr>
            <p:nvPr/>
          </p:nvSpPr>
          <p:spPr bwMode="auto">
            <a:xfrm flipV="1">
              <a:off x="2384" y="1527"/>
              <a:ext cx="288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4" name="Line 13"/>
            <p:cNvSpPr>
              <a:spLocks noChangeShapeType="1"/>
            </p:cNvSpPr>
            <p:nvPr/>
          </p:nvSpPr>
          <p:spPr bwMode="auto">
            <a:xfrm>
              <a:off x="2000" y="1527"/>
              <a:ext cx="336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5" name="Line 14"/>
            <p:cNvSpPr>
              <a:spLocks noChangeShapeType="1"/>
            </p:cNvSpPr>
            <p:nvPr/>
          </p:nvSpPr>
          <p:spPr bwMode="auto">
            <a:xfrm flipV="1">
              <a:off x="1184" y="1479"/>
              <a:ext cx="768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6" name="Freeform 15"/>
            <p:cNvSpPr/>
            <p:nvPr/>
          </p:nvSpPr>
          <p:spPr bwMode="auto">
            <a:xfrm>
              <a:off x="656" y="1143"/>
              <a:ext cx="2016" cy="288"/>
            </a:xfrm>
            <a:custGeom>
              <a:avLst/>
              <a:gdLst>
                <a:gd name="T0" fmla="*/ 0 w 2016"/>
                <a:gd name="T1" fmla="*/ 288 h 288"/>
                <a:gd name="T2" fmla="*/ 720 w 2016"/>
                <a:gd name="T3" fmla="*/ 0 h 288"/>
                <a:gd name="T4" fmla="*/ 2016 w 2016"/>
                <a:gd name="T5" fmla="*/ 288 h 288"/>
                <a:gd name="T6" fmla="*/ 0 60000 65536"/>
                <a:gd name="T7" fmla="*/ 0 60000 65536"/>
                <a:gd name="T8" fmla="*/ 0 60000 65536"/>
                <a:gd name="T9" fmla="*/ 0 w 2016"/>
                <a:gd name="T10" fmla="*/ 0 h 288"/>
                <a:gd name="T11" fmla="*/ 2016 w 20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88">
                  <a:moveTo>
                    <a:pt x="0" y="288"/>
                  </a:moveTo>
                  <a:cubicBezTo>
                    <a:pt x="192" y="144"/>
                    <a:pt x="384" y="0"/>
                    <a:pt x="720" y="0"/>
                  </a:cubicBezTo>
                  <a:cubicBezTo>
                    <a:pt x="1056" y="0"/>
                    <a:pt x="1536" y="144"/>
                    <a:pt x="2016" y="288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7" name="Freeform 16"/>
            <p:cNvSpPr/>
            <p:nvPr/>
          </p:nvSpPr>
          <p:spPr bwMode="auto">
            <a:xfrm>
              <a:off x="528" y="1527"/>
              <a:ext cx="1760" cy="624"/>
            </a:xfrm>
            <a:custGeom>
              <a:avLst/>
              <a:gdLst>
                <a:gd name="T0" fmla="*/ 128 w 1760"/>
                <a:gd name="T1" fmla="*/ 0 h 624"/>
                <a:gd name="T2" fmla="*/ 272 w 1760"/>
                <a:gd name="T3" fmla="*/ 480 h 624"/>
                <a:gd name="T4" fmla="*/ 1760 w 1760"/>
                <a:gd name="T5" fmla="*/ 624 h 624"/>
                <a:gd name="T6" fmla="*/ 0 60000 65536"/>
                <a:gd name="T7" fmla="*/ 0 60000 65536"/>
                <a:gd name="T8" fmla="*/ 0 60000 65536"/>
                <a:gd name="T9" fmla="*/ 0 w 1760"/>
                <a:gd name="T10" fmla="*/ 0 h 624"/>
                <a:gd name="T11" fmla="*/ 1760 w 176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0" h="624">
                  <a:moveTo>
                    <a:pt x="128" y="0"/>
                  </a:moveTo>
                  <a:cubicBezTo>
                    <a:pt x="64" y="188"/>
                    <a:pt x="0" y="376"/>
                    <a:pt x="272" y="480"/>
                  </a:cubicBezTo>
                  <a:cubicBezTo>
                    <a:pt x="544" y="584"/>
                    <a:pt x="1152" y="604"/>
                    <a:pt x="1760" y="624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8" name="Freeform 17"/>
            <p:cNvSpPr/>
            <p:nvPr/>
          </p:nvSpPr>
          <p:spPr bwMode="auto">
            <a:xfrm>
              <a:off x="1184" y="1527"/>
              <a:ext cx="1440" cy="344"/>
            </a:xfrm>
            <a:custGeom>
              <a:avLst/>
              <a:gdLst>
                <a:gd name="T0" fmla="*/ 0 w 1440"/>
                <a:gd name="T1" fmla="*/ 336 h 344"/>
                <a:gd name="T2" fmla="*/ 816 w 1440"/>
                <a:gd name="T3" fmla="*/ 288 h 344"/>
                <a:gd name="T4" fmla="*/ 1440 w 1440"/>
                <a:gd name="T5" fmla="*/ 0 h 344"/>
                <a:gd name="T6" fmla="*/ 0 60000 65536"/>
                <a:gd name="T7" fmla="*/ 0 60000 65536"/>
                <a:gd name="T8" fmla="*/ 0 60000 65536"/>
                <a:gd name="T9" fmla="*/ 0 w 1440"/>
                <a:gd name="T10" fmla="*/ 0 h 344"/>
                <a:gd name="T11" fmla="*/ 1440 w 1440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44">
                  <a:moveTo>
                    <a:pt x="0" y="336"/>
                  </a:moveTo>
                  <a:cubicBezTo>
                    <a:pt x="288" y="340"/>
                    <a:pt x="576" y="344"/>
                    <a:pt x="816" y="288"/>
                  </a:cubicBezTo>
                  <a:cubicBezTo>
                    <a:pt x="1056" y="232"/>
                    <a:pt x="1248" y="116"/>
                    <a:pt x="144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800">
                <a:solidFill>
                  <a:srgbClr val="4D5B6B"/>
                </a:solidFill>
              </a:endParaRPr>
            </a:p>
          </p:txBody>
        </p:sp>
        <p:sp>
          <p:nvSpPr>
            <p:cNvPr id="117799" name="Text Box 18"/>
            <p:cNvSpPr txBox="1">
              <a:spLocks noChangeArrowheads="1"/>
            </p:cNvSpPr>
            <p:nvPr/>
          </p:nvSpPr>
          <p:spPr bwMode="auto">
            <a:xfrm>
              <a:off x="1136" y="91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2000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0" name="Text Box 19"/>
            <p:cNvSpPr txBox="1">
              <a:spLocks noChangeArrowheads="1"/>
            </p:cNvSpPr>
            <p:nvPr/>
          </p:nvSpPr>
          <p:spPr bwMode="auto">
            <a:xfrm>
              <a:off x="1136" y="124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1200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1" name="Text Box 20"/>
            <p:cNvSpPr txBox="1">
              <a:spLocks noChangeArrowheads="1"/>
            </p:cNvSpPr>
            <p:nvPr/>
          </p:nvSpPr>
          <p:spPr bwMode="auto">
            <a:xfrm>
              <a:off x="2048" y="144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1000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2" name="Text Box 21"/>
            <p:cNvSpPr txBox="1">
              <a:spLocks noChangeArrowheads="1"/>
            </p:cNvSpPr>
            <p:nvPr/>
          </p:nvSpPr>
          <p:spPr bwMode="auto">
            <a:xfrm>
              <a:off x="704" y="168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900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3" name="Text Box 22"/>
            <p:cNvSpPr txBox="1">
              <a:spLocks noChangeArrowheads="1"/>
            </p:cNvSpPr>
            <p:nvPr/>
          </p:nvSpPr>
          <p:spPr bwMode="auto">
            <a:xfrm>
              <a:off x="1184" y="148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1300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4" name="Text Box 23"/>
            <p:cNvSpPr txBox="1">
              <a:spLocks noChangeArrowheads="1"/>
            </p:cNvSpPr>
            <p:nvPr/>
          </p:nvSpPr>
          <p:spPr bwMode="auto">
            <a:xfrm>
              <a:off x="1520" y="163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1600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5" name="Text Box 24"/>
            <p:cNvSpPr txBox="1">
              <a:spLocks noChangeArrowheads="1"/>
            </p:cNvSpPr>
            <p:nvPr/>
          </p:nvSpPr>
          <p:spPr bwMode="auto">
            <a:xfrm>
              <a:off x="1760" y="182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1400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6" name="Text Box 25"/>
            <p:cNvSpPr txBox="1">
              <a:spLocks noChangeArrowheads="1"/>
            </p:cNvSpPr>
            <p:nvPr/>
          </p:nvSpPr>
          <p:spPr bwMode="auto">
            <a:xfrm>
              <a:off x="2192" y="172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700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7" name="Text Box 26"/>
            <p:cNvSpPr txBox="1">
              <a:spLocks noChangeArrowheads="1"/>
            </p:cNvSpPr>
            <p:nvPr/>
          </p:nvSpPr>
          <p:spPr bwMode="auto">
            <a:xfrm>
              <a:off x="2624" y="1767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800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8" name="Text Box 27"/>
            <p:cNvSpPr txBox="1">
              <a:spLocks noChangeArrowheads="1"/>
            </p:cNvSpPr>
            <p:nvPr/>
          </p:nvSpPr>
          <p:spPr bwMode="auto">
            <a:xfrm>
              <a:off x="656" y="206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</a:rPr>
                <a:t>2200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7809" name="Text Box 28"/>
            <p:cNvSpPr txBox="1">
              <a:spLocks noChangeArrowheads="1"/>
            </p:cNvSpPr>
            <p:nvPr/>
          </p:nvSpPr>
          <p:spPr bwMode="auto">
            <a:xfrm>
              <a:off x="336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A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17810" name="Text Box 29"/>
            <p:cNvSpPr txBox="1">
              <a:spLocks noChangeArrowheads="1"/>
            </p:cNvSpPr>
            <p:nvPr/>
          </p:nvSpPr>
          <p:spPr bwMode="auto">
            <a:xfrm>
              <a:off x="1728" y="1229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B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17811" name="Text Box 30"/>
            <p:cNvSpPr txBox="1">
              <a:spLocks noChangeArrowheads="1"/>
            </p:cNvSpPr>
            <p:nvPr/>
          </p:nvSpPr>
          <p:spPr bwMode="auto">
            <a:xfrm>
              <a:off x="2624" y="1181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C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17812" name="Text Box 31"/>
            <p:cNvSpPr txBox="1">
              <a:spLocks noChangeArrowheads="1"/>
            </p:cNvSpPr>
            <p:nvPr/>
          </p:nvSpPr>
          <p:spPr bwMode="auto">
            <a:xfrm>
              <a:off x="912" y="1805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D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117813" name="Text Box 32"/>
            <p:cNvSpPr txBox="1">
              <a:spLocks noChangeArrowheads="1"/>
            </p:cNvSpPr>
            <p:nvPr/>
          </p:nvSpPr>
          <p:spPr bwMode="auto">
            <a:xfrm>
              <a:off x="2304" y="2141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E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</p:grpSp>
      <p:sp>
        <p:nvSpPr>
          <p:cNvPr id="117764" name="Rectangle 34"/>
          <p:cNvSpPr>
            <a:spLocks noChangeArrowheads="1"/>
          </p:cNvSpPr>
          <p:nvPr/>
        </p:nvSpPr>
        <p:spPr bwMode="auto">
          <a:xfrm>
            <a:off x="341313" y="1179513"/>
            <a:ext cx="6273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en-US" altLang="zh-CN" sz="3200" dirty="0" err="1">
                <a:solidFill>
                  <a:srgbClr val="000000"/>
                </a:solidFill>
                <a:latin typeface="Garamond" pitchFamily="18" charset="0"/>
              </a:rPr>
              <a:t>Kruskal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19939" name="Oval 35"/>
          <p:cNvSpPr>
            <a:spLocks noChangeArrowheads="1"/>
          </p:cNvSpPr>
          <p:nvPr/>
        </p:nvSpPr>
        <p:spPr bwMode="auto">
          <a:xfrm>
            <a:off x="5003800" y="227171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9940" name="Oval 36"/>
          <p:cNvSpPr>
            <a:spLocks noChangeArrowheads="1"/>
          </p:cNvSpPr>
          <p:nvPr/>
        </p:nvSpPr>
        <p:spPr bwMode="auto">
          <a:xfrm>
            <a:off x="7137400" y="227171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9941" name="Oval 37"/>
          <p:cNvSpPr>
            <a:spLocks noChangeArrowheads="1"/>
          </p:cNvSpPr>
          <p:nvPr/>
        </p:nvSpPr>
        <p:spPr bwMode="auto">
          <a:xfrm>
            <a:off x="8204200" y="227171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9942" name="Oval 38"/>
          <p:cNvSpPr>
            <a:spLocks noChangeArrowheads="1"/>
          </p:cNvSpPr>
          <p:nvPr/>
        </p:nvSpPr>
        <p:spPr bwMode="auto">
          <a:xfrm>
            <a:off x="7670800" y="326231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9943" name="Oval 39"/>
          <p:cNvSpPr>
            <a:spLocks noChangeArrowheads="1"/>
          </p:cNvSpPr>
          <p:nvPr/>
        </p:nvSpPr>
        <p:spPr bwMode="auto">
          <a:xfrm>
            <a:off x="5842000" y="2881313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9944" name="Line 40"/>
          <p:cNvSpPr>
            <a:spLocks noChangeShapeType="1"/>
          </p:cNvSpPr>
          <p:nvPr/>
        </p:nvSpPr>
        <p:spPr bwMode="auto">
          <a:xfrm>
            <a:off x="5156200" y="2347913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9945" name="Line 41"/>
          <p:cNvSpPr>
            <a:spLocks noChangeShapeType="1"/>
          </p:cNvSpPr>
          <p:nvPr/>
        </p:nvSpPr>
        <p:spPr bwMode="auto">
          <a:xfrm>
            <a:off x="5080000" y="2424113"/>
            <a:ext cx="76200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9946" name="Line 42"/>
          <p:cNvSpPr>
            <a:spLocks noChangeShapeType="1"/>
          </p:cNvSpPr>
          <p:nvPr/>
        </p:nvSpPr>
        <p:spPr bwMode="auto">
          <a:xfrm flipV="1">
            <a:off x="7823200" y="2424113"/>
            <a:ext cx="45720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9947" name="Line 43"/>
          <p:cNvSpPr>
            <a:spLocks noChangeShapeType="1"/>
          </p:cNvSpPr>
          <p:nvPr/>
        </p:nvSpPr>
        <p:spPr bwMode="auto">
          <a:xfrm>
            <a:off x="7213600" y="2424113"/>
            <a:ext cx="5334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sz="1800">
              <a:solidFill>
                <a:srgbClr val="4D5B6B"/>
              </a:solidFill>
            </a:endParaRPr>
          </a:p>
        </p:txBody>
      </p:sp>
      <p:sp>
        <p:nvSpPr>
          <p:cNvPr id="1019948" name="Text Box 44"/>
          <p:cNvSpPr txBox="1">
            <a:spLocks noChangeArrowheads="1"/>
          </p:cNvSpPr>
          <p:nvPr/>
        </p:nvSpPr>
        <p:spPr bwMode="auto">
          <a:xfrm>
            <a:off x="5842000" y="1981200"/>
            <a:ext cx="762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</a:rPr>
              <a:t>1200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019949" name="Text Box 45"/>
          <p:cNvSpPr txBox="1">
            <a:spLocks noChangeArrowheads="1"/>
          </p:cNvSpPr>
          <p:nvPr/>
        </p:nvSpPr>
        <p:spPr bwMode="auto">
          <a:xfrm>
            <a:off x="5156200" y="2667000"/>
            <a:ext cx="762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</a:rPr>
              <a:t>900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019950" name="Text Box 46"/>
          <p:cNvSpPr txBox="1">
            <a:spLocks noChangeArrowheads="1"/>
          </p:cNvSpPr>
          <p:nvPr/>
        </p:nvSpPr>
        <p:spPr bwMode="auto">
          <a:xfrm>
            <a:off x="7518400" y="2743200"/>
            <a:ext cx="762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</a:rPr>
              <a:t>700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019951" name="Text Box 47"/>
          <p:cNvSpPr txBox="1">
            <a:spLocks noChangeArrowheads="1"/>
          </p:cNvSpPr>
          <p:nvPr/>
        </p:nvSpPr>
        <p:spPr bwMode="auto">
          <a:xfrm>
            <a:off x="7975600" y="2805113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</a:rPr>
              <a:t>800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019952" name="Text Box 48"/>
          <p:cNvSpPr txBox="1">
            <a:spLocks noChangeArrowheads="1"/>
          </p:cNvSpPr>
          <p:nvPr/>
        </p:nvSpPr>
        <p:spPr bwMode="auto">
          <a:xfrm>
            <a:off x="4572000" y="2133600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A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019953" name="Text Box 49"/>
          <p:cNvSpPr txBox="1">
            <a:spLocks noChangeArrowheads="1"/>
          </p:cNvSpPr>
          <p:nvPr/>
        </p:nvSpPr>
        <p:spPr bwMode="auto">
          <a:xfrm>
            <a:off x="6781800" y="1951038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B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019954" name="Text Box 50"/>
          <p:cNvSpPr txBox="1">
            <a:spLocks noChangeArrowheads="1"/>
          </p:cNvSpPr>
          <p:nvPr/>
        </p:nvSpPr>
        <p:spPr bwMode="auto">
          <a:xfrm>
            <a:off x="8153400" y="1874838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C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019955" name="Text Box 51"/>
          <p:cNvSpPr txBox="1">
            <a:spLocks noChangeArrowheads="1"/>
          </p:cNvSpPr>
          <p:nvPr/>
        </p:nvSpPr>
        <p:spPr bwMode="auto">
          <a:xfrm>
            <a:off x="5486400" y="2865438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D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019956" name="Text Box 52"/>
          <p:cNvSpPr txBox="1">
            <a:spLocks noChangeArrowheads="1"/>
          </p:cNvSpPr>
          <p:nvPr/>
        </p:nvSpPr>
        <p:spPr bwMode="auto">
          <a:xfrm>
            <a:off x="7696200" y="3398838"/>
            <a:ext cx="457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E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019957" name="Text Box 53"/>
          <p:cNvSpPr txBox="1">
            <a:spLocks noChangeArrowheads="1"/>
          </p:cNvSpPr>
          <p:nvPr/>
        </p:nvSpPr>
        <p:spPr bwMode="auto">
          <a:xfrm>
            <a:off x="1905000" y="4024313"/>
            <a:ext cx="5791200" cy="2092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Choice                     Edge                        Cost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     1                           BE                           700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     2                           EC                           800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     3                           AD                           900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     4                           AB                          1200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             Total:     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3600 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5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19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1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19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1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1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1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01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1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019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1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19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1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01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01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019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01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01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1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19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19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9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19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19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39" grpId="0" animBg="1"/>
      <p:bldP spid="1019940" grpId="0" animBg="1"/>
      <p:bldP spid="1019941" grpId="0" animBg="1"/>
      <p:bldP spid="1019942" grpId="0" animBg="1"/>
      <p:bldP spid="1019943" grpId="0" animBg="1"/>
      <p:bldP spid="1019944" grpId="0" animBg="1"/>
      <p:bldP spid="1019945" grpId="0" animBg="1"/>
      <p:bldP spid="1019946" grpId="0" animBg="1"/>
      <p:bldP spid="1019947" grpId="0" animBg="1"/>
      <p:bldP spid="1019948" grpId="0" autoUpdateAnimBg="0" build="p"/>
      <p:bldP spid="1019949" grpId="0" autoUpdateAnimBg="0" build="p"/>
      <p:bldP spid="1019950" grpId="0" autoUpdateAnimBg="0" build="p"/>
      <p:bldP spid="1019951" grpId="0" autoUpdateAnimBg="0" build="p"/>
      <p:bldP spid="1019952" grpId="0" autoUpdateAnimBg="0" build="p"/>
      <p:bldP spid="1019953" grpId="0" autoUpdateAnimBg="0" build="p"/>
      <p:bldP spid="1019954" grpId="0" autoUpdateAnimBg="0" build="p"/>
      <p:bldP spid="1019955" grpId="0" autoUpdateAnimBg="0" build="p"/>
      <p:bldP spid="1019956" grpId="0" autoUpdateAnimBg="0" build="p"/>
      <p:bldP spid="101995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977900" y="3676650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解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8787" name="Picture 3" descr="164b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63101" y="188023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8" name="Picture 4" descr="164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2526" y="1924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0933" name="Rectangle 5"/>
          <p:cNvSpPr>
            <a:spLocks noChangeArrowheads="1"/>
          </p:cNvSpPr>
          <p:nvPr/>
        </p:nvSpPr>
        <p:spPr bwMode="auto">
          <a:xfrm>
            <a:off x="922789" y="5703888"/>
            <a:ext cx="8166100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图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(a)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的最小生成树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为下图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(a), W(T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 = 6;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图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(b)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的最小生成树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为下图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(b), W(T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 = 12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020934" name="Picture 6" descr="164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851" y="3829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5" name="Picture 7" descr="164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5851" y="3829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6" name="Picture 8" descr="164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5851" y="3829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7" name="Picture 9" descr="164a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65851" y="3829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8" name="Picture 10" descr="164a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65851" y="3829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9" name="Picture 11" descr="164a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65851" y="3829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40" name="Picture 12" descr="164a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65851" y="3829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41" name="Picture 13" descr="164a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65851" y="3829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42" name="Picture 14" descr="164a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65851" y="3829050"/>
            <a:ext cx="238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800" name="Rectangle 25"/>
          <p:cNvSpPr>
            <a:spLocks noChangeArrowheads="1"/>
          </p:cNvSpPr>
          <p:nvPr/>
        </p:nvSpPr>
        <p:spPr bwMode="auto">
          <a:xfrm>
            <a:off x="595083" y="1179513"/>
            <a:ext cx="6273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en-US" altLang="zh-CN" sz="3200" dirty="0" err="1">
                <a:solidFill>
                  <a:srgbClr val="000000"/>
                </a:solidFill>
                <a:latin typeface="Garamond" pitchFamily="18" charset="0"/>
              </a:rPr>
              <a:t>Kruskal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pic>
        <p:nvPicPr>
          <p:cNvPr id="27" name="Picture 15" descr="164b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72614" y="372427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6" descr="164b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72614" y="372427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7" descr="164b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2614" y="372427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8" descr="164b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72614" y="372427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9" descr="164b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72614" y="372427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0" descr="164b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72614" y="372427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1" descr="164b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872614" y="372427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2" descr="164b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72614" y="372427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3" descr="164b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872614" y="3724275"/>
            <a:ext cx="2381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ChangeArrowheads="1"/>
          </p:cNvSpPr>
          <p:nvPr/>
        </p:nvSpPr>
        <p:spPr bwMode="auto">
          <a:xfrm>
            <a:off x="539750" y="1268413"/>
            <a:ext cx="8604250" cy="4683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68375" indent="-6096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7F7F7F"/>
              </a:solidFill>
              <a:latin typeface="Times New Roman" panose="02020503050405090304" pitchFamily="18" charset="0"/>
              <a:ea typeface="黑体" panose="02010609060101010101" pitchFamily="49" charset="-122"/>
              <a:cs typeface="Times New Roman" panose="02020503050405090304" pitchFamily="18" charset="0"/>
            </a:endParaRPr>
          </a:p>
          <a:p>
            <a:pPr marL="968375" indent="-6096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33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基本策略：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 marL="627380" indent="-268605">
              <a:spcBef>
                <a:spcPct val="20000"/>
              </a:spcBef>
              <a:buClr>
                <a:srgbClr val="4D5B6B">
                  <a:lumMod val="50000"/>
                </a:srgbClr>
              </a:buClr>
              <a:buSzPct val="70000"/>
              <a:buFont typeface="Wingdings" panose="05000000000000000000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首先将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个顶点看成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个孤立的连通分支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 marL="627380" indent="-268605">
              <a:spcBef>
                <a:spcPct val="20000"/>
              </a:spcBef>
              <a:buClr>
                <a:srgbClr val="4D5B6B">
                  <a:lumMod val="50000"/>
                </a:srgbClr>
              </a:buClr>
              <a:buSzPct val="70000"/>
              <a:buFont typeface="Wingdings" panose="05000000000000000000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将所有的边按权从小到大排序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 marL="627380" indent="-268605">
              <a:spcBef>
                <a:spcPct val="20000"/>
              </a:spcBef>
              <a:buClr>
                <a:srgbClr val="4D5B6B">
                  <a:lumMod val="50000"/>
                </a:srgbClr>
              </a:buClr>
              <a:buSzPct val="70000"/>
              <a:buFont typeface="Wingdings" panose="05000000000000000000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依边权递增的顺序查看每一条边（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v,w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：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 marL="627380" indent="-268605">
              <a:spcBef>
                <a:spcPct val="20000"/>
              </a:spcBef>
              <a:buClr>
                <a:srgbClr val="4D5B6B">
                  <a:lumMod val="50000"/>
                </a:srgbClr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a)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分别是当前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个不同的连通分支（树）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T1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T2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中的顶点时，就用边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v,w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T1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T2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连接成一个连通分支（树）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然后接着查看下一条边；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 marL="627380" indent="-268605">
              <a:spcBef>
                <a:spcPct val="20000"/>
              </a:spcBef>
              <a:buClr>
                <a:srgbClr val="4D5B6B">
                  <a:lumMod val="50000"/>
                </a:srgbClr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b)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在当前的同一个连通分支中，就直接再查看下一条边。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 marL="627380" indent="-268605">
              <a:spcBef>
                <a:spcPct val="20000"/>
              </a:spcBef>
              <a:buClr>
                <a:srgbClr val="4D5B6B">
                  <a:lumMod val="50000"/>
                </a:srgbClr>
              </a:buClr>
              <a:buSzPct val="70000"/>
              <a:buFont typeface="Wingdings" panose="05000000000000000000" pitchFamily="2" charset="2"/>
              <a:buAutoNum type="circleNumDbPlain" startAt="4"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重复步骤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一直进行到只剩下一个连通分支时为止。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 marL="968375" indent="-6096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554945" y="1268413"/>
            <a:ext cx="83343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E8DED8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关键实现难点：如何判断是否形成回路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1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接箭头连接符 132"/>
          <p:cNvCxnSpPr/>
          <p:nvPr/>
        </p:nvCxnSpPr>
        <p:spPr>
          <a:xfrm flipH="1" flipV="1">
            <a:off x="4554208" y="4721577"/>
            <a:ext cx="147695" cy="4267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2" idx="4"/>
          </p:cNvCxnSpPr>
          <p:nvPr/>
        </p:nvCxnSpPr>
        <p:spPr>
          <a:xfrm flipH="1" flipV="1">
            <a:off x="2562426" y="4734669"/>
            <a:ext cx="343509" cy="586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546974" y="1860550"/>
            <a:ext cx="1170781" cy="687684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7534275" y="2659062"/>
            <a:ext cx="927100" cy="1265237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6738938" y="3763964"/>
            <a:ext cx="844550" cy="92075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6338888" y="3086101"/>
            <a:ext cx="1046162" cy="677862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5500688" y="1984375"/>
            <a:ext cx="884237" cy="1163638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3" name="Group 110"/>
          <p:cNvGrpSpPr/>
          <p:nvPr/>
        </p:nvGrpSpPr>
        <p:grpSpPr bwMode="auto">
          <a:xfrm>
            <a:off x="4652963" y="1749400"/>
            <a:ext cx="663575" cy="1866926"/>
            <a:chOff x="3003" y="1144"/>
            <a:chExt cx="418" cy="1014"/>
          </a:xfrm>
        </p:grpSpPr>
        <p:sp>
          <p:nvSpPr>
            <p:cNvPr id="102" name="Line 111"/>
            <p:cNvSpPr>
              <a:spLocks noChangeShapeType="1"/>
            </p:cNvSpPr>
            <p:nvPr/>
          </p:nvSpPr>
          <p:spPr bwMode="auto">
            <a:xfrm flipV="1">
              <a:off x="3223" y="1144"/>
              <a:ext cx="198" cy="101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03" name="Text Box 112"/>
            <p:cNvSpPr txBox="1">
              <a:spLocks noChangeArrowheads="1"/>
            </p:cNvSpPr>
            <p:nvPr/>
          </p:nvSpPr>
          <p:spPr bwMode="auto">
            <a:xfrm>
              <a:off x="3003" y="1400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3333CC"/>
                  </a:solidFill>
                  <a:latin typeface="Times New Roman" panose="02020503050405090304" pitchFamily="18" charset="0"/>
                </a:rPr>
                <a:t>6</a:t>
              </a:r>
              <a:endPara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861300" y="1689100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5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99138" y="2139950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14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72288" y="3008313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8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00863" y="43021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21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912100" y="3213100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3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4760913" y="1601788"/>
            <a:ext cx="4038600" cy="3375025"/>
            <a:chOff x="3091" y="1243"/>
            <a:chExt cx="2544" cy="2126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3362" y="1243"/>
              <a:ext cx="238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3973" y="2055"/>
              <a:ext cx="237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e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719" y="2519"/>
              <a:ext cx="238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d</a:t>
              </a:r>
              <a:endParaRPr lang="en-US" altLang="zh-CN" b="0" dirty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5398" y="1668"/>
              <a:ext cx="237" cy="27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4617" y="1243"/>
              <a:ext cx="238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091" y="2519"/>
              <a:ext cx="237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g</a:t>
              </a:r>
              <a:endParaRPr lang="en-US" altLang="zh-CN" b="0" dirty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4109" y="3098"/>
              <a:ext cx="237" cy="27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367588" y="2035175"/>
            <a:ext cx="122237" cy="161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 useBgFill="1">
        <p:nvSpPr>
          <p:cNvPr id="25" name="Rectangle 21"/>
          <p:cNvSpPr>
            <a:spLocks noChangeArrowheads="1"/>
          </p:cNvSpPr>
          <p:nvPr/>
        </p:nvSpPr>
        <p:spPr bwMode="auto">
          <a:xfrm>
            <a:off x="7323138" y="2035175"/>
            <a:ext cx="212725" cy="1585913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6499225" y="1958975"/>
            <a:ext cx="747713" cy="960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 useBgFill="1">
        <p:nvSpPr>
          <p:cNvPr id="27" name="Rectangle 23"/>
          <p:cNvSpPr>
            <a:spLocks noChangeArrowheads="1"/>
          </p:cNvSpPr>
          <p:nvPr/>
        </p:nvSpPr>
        <p:spPr bwMode="auto">
          <a:xfrm>
            <a:off x="6483350" y="1958975"/>
            <a:ext cx="763588" cy="960438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5584825" y="1792288"/>
            <a:ext cx="1600200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 useBgFill="1">
        <p:nvSpPr>
          <p:cNvPr id="29" name="Rectangle 25"/>
          <p:cNvSpPr>
            <a:spLocks noChangeArrowheads="1"/>
          </p:cNvSpPr>
          <p:nvPr/>
        </p:nvSpPr>
        <p:spPr bwMode="auto">
          <a:xfrm>
            <a:off x="5554663" y="1776413"/>
            <a:ext cx="1616075" cy="88900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16" name="Group 39"/>
          <p:cNvGrpSpPr/>
          <p:nvPr/>
        </p:nvGrpSpPr>
        <p:grpSpPr bwMode="auto">
          <a:xfrm>
            <a:off x="4595813" y="1104900"/>
            <a:ext cx="4433887" cy="4008438"/>
            <a:chOff x="2967" y="576"/>
            <a:chExt cx="2793" cy="2525"/>
          </a:xfrm>
        </p:grpSpPr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4849" y="2294"/>
              <a:ext cx="39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800" b="0" dirty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119" y="1497"/>
              <a:ext cx="39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800" b="0" dirty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grpSp>
          <p:nvGrpSpPr>
            <p:cNvPr id="30" name="Group 42"/>
            <p:cNvGrpSpPr/>
            <p:nvPr/>
          </p:nvGrpSpPr>
          <p:grpSpPr bwMode="auto">
            <a:xfrm>
              <a:off x="2967" y="576"/>
              <a:ext cx="2793" cy="2525"/>
              <a:chOff x="2967" y="576"/>
              <a:chExt cx="2793" cy="2525"/>
            </a:xfrm>
          </p:grpSpPr>
          <p:sp>
            <p:nvSpPr>
              <p:cNvPr id="34" name="Text Box 43"/>
              <p:cNvSpPr txBox="1">
                <a:spLocks noChangeArrowheads="1"/>
              </p:cNvSpPr>
              <p:nvPr/>
            </p:nvSpPr>
            <p:spPr bwMode="auto">
              <a:xfrm>
                <a:off x="3350" y="585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 sz="2800" b="0" dirty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35" name="Text Box 44"/>
              <p:cNvSpPr txBox="1">
                <a:spLocks noChangeArrowheads="1"/>
              </p:cNvSpPr>
              <p:nvPr/>
            </p:nvSpPr>
            <p:spPr bwMode="auto">
              <a:xfrm>
                <a:off x="4531" y="576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 sz="2800" b="0" dirty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36" name="Text Box 45"/>
              <p:cNvSpPr txBox="1">
                <a:spLocks noChangeArrowheads="1"/>
              </p:cNvSpPr>
              <p:nvPr/>
            </p:nvSpPr>
            <p:spPr bwMode="auto">
              <a:xfrm>
                <a:off x="5367" y="1536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 sz="2800" b="0" dirty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37" name="Text Box 46"/>
              <p:cNvSpPr txBox="1">
                <a:spLocks noChangeArrowheads="1"/>
              </p:cNvSpPr>
              <p:nvPr/>
            </p:nvSpPr>
            <p:spPr bwMode="auto">
              <a:xfrm>
                <a:off x="2967" y="2352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 sz="2800" b="0" dirty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38" name="Text Box 47"/>
              <p:cNvSpPr txBox="1">
                <a:spLocks noChangeArrowheads="1"/>
              </p:cNvSpPr>
              <p:nvPr/>
            </p:nvSpPr>
            <p:spPr bwMode="auto">
              <a:xfrm>
                <a:off x="3889" y="2774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 sz="2800" b="0" dirty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</p:grpSp>
      <p:grpSp>
        <p:nvGrpSpPr>
          <p:cNvPr id="33" name="Group 66"/>
          <p:cNvGrpSpPr/>
          <p:nvPr/>
        </p:nvGrpSpPr>
        <p:grpSpPr bwMode="auto">
          <a:xfrm>
            <a:off x="373340" y="1070997"/>
            <a:ext cx="3717924" cy="3238055"/>
            <a:chOff x="115" y="741"/>
            <a:chExt cx="2611" cy="2274"/>
          </a:xfrm>
        </p:grpSpPr>
        <p:grpSp>
          <p:nvGrpSpPr>
            <p:cNvPr id="39" name="Group 67"/>
            <p:cNvGrpSpPr/>
            <p:nvPr/>
          </p:nvGrpSpPr>
          <p:grpSpPr bwMode="auto">
            <a:xfrm>
              <a:off x="115" y="741"/>
              <a:ext cx="2611" cy="2274"/>
              <a:chOff x="144" y="1086"/>
              <a:chExt cx="2611" cy="2274"/>
            </a:xfrm>
          </p:grpSpPr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482" y="1234"/>
                <a:ext cx="238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6" name="Oval 69"/>
              <p:cNvSpPr>
                <a:spLocks noChangeArrowheads="1"/>
              </p:cNvSpPr>
              <p:nvPr/>
            </p:nvSpPr>
            <p:spPr bwMode="auto">
              <a:xfrm>
                <a:off x="1737" y="1234"/>
                <a:ext cx="238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b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7" name="Oval 70"/>
              <p:cNvSpPr>
                <a:spLocks noChangeArrowheads="1"/>
              </p:cNvSpPr>
              <p:nvPr/>
            </p:nvSpPr>
            <p:spPr bwMode="auto">
              <a:xfrm>
                <a:off x="2518" y="1659"/>
                <a:ext cx="237" cy="271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c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8" name="Oval 71"/>
              <p:cNvSpPr>
                <a:spLocks noChangeArrowheads="1"/>
              </p:cNvSpPr>
              <p:nvPr/>
            </p:nvSpPr>
            <p:spPr bwMode="auto">
              <a:xfrm>
                <a:off x="1839" y="2510"/>
                <a:ext cx="238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d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9" name="Oval 72"/>
              <p:cNvSpPr>
                <a:spLocks noChangeArrowheads="1"/>
              </p:cNvSpPr>
              <p:nvPr/>
            </p:nvSpPr>
            <p:spPr bwMode="auto">
              <a:xfrm>
                <a:off x="1093" y="2046"/>
                <a:ext cx="237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e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0" name="Oval 73"/>
              <p:cNvSpPr>
                <a:spLocks noChangeArrowheads="1"/>
              </p:cNvSpPr>
              <p:nvPr/>
            </p:nvSpPr>
            <p:spPr bwMode="auto">
              <a:xfrm>
                <a:off x="211" y="2510"/>
                <a:ext cx="237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g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1" name="Oval 74"/>
              <p:cNvSpPr>
                <a:spLocks noChangeArrowheads="1"/>
              </p:cNvSpPr>
              <p:nvPr/>
            </p:nvSpPr>
            <p:spPr bwMode="auto">
              <a:xfrm>
                <a:off x="1229" y="3089"/>
                <a:ext cx="237" cy="271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f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>
                <a:off x="720" y="1388"/>
                <a:ext cx="1017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3" name="Line 76"/>
              <p:cNvSpPr>
                <a:spLocks noChangeShapeType="1"/>
              </p:cNvSpPr>
              <p:nvPr/>
            </p:nvSpPr>
            <p:spPr bwMode="auto">
              <a:xfrm>
                <a:off x="686" y="1466"/>
                <a:ext cx="441" cy="61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4" name="Line 77"/>
              <p:cNvSpPr>
                <a:spLocks noChangeShapeType="1"/>
              </p:cNvSpPr>
              <p:nvPr/>
            </p:nvSpPr>
            <p:spPr bwMode="auto">
              <a:xfrm flipH="1">
                <a:off x="1296" y="1466"/>
                <a:ext cx="475" cy="61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5" name="Line 78"/>
              <p:cNvSpPr>
                <a:spLocks noChangeShapeType="1"/>
              </p:cNvSpPr>
              <p:nvPr/>
            </p:nvSpPr>
            <p:spPr bwMode="auto">
              <a:xfrm flipH="1">
                <a:off x="347" y="1466"/>
                <a:ext cx="203" cy="1044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6" name="Line 79"/>
              <p:cNvSpPr>
                <a:spLocks noChangeShapeType="1"/>
              </p:cNvSpPr>
              <p:nvPr/>
            </p:nvSpPr>
            <p:spPr bwMode="auto">
              <a:xfrm flipV="1">
                <a:off x="448" y="2239"/>
                <a:ext cx="679" cy="387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7" name="Line 80"/>
              <p:cNvSpPr>
                <a:spLocks noChangeShapeType="1"/>
              </p:cNvSpPr>
              <p:nvPr/>
            </p:nvSpPr>
            <p:spPr bwMode="auto">
              <a:xfrm>
                <a:off x="1330" y="2239"/>
                <a:ext cx="543" cy="34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8" name="Line 81"/>
              <p:cNvSpPr>
                <a:spLocks noChangeShapeType="1"/>
              </p:cNvSpPr>
              <p:nvPr/>
            </p:nvSpPr>
            <p:spPr bwMode="auto">
              <a:xfrm>
                <a:off x="1975" y="1388"/>
                <a:ext cx="576" cy="34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9" name="Line 82"/>
              <p:cNvSpPr>
                <a:spLocks noChangeShapeType="1"/>
              </p:cNvSpPr>
              <p:nvPr/>
            </p:nvSpPr>
            <p:spPr bwMode="auto">
              <a:xfrm flipH="1">
                <a:off x="2043" y="1891"/>
                <a:ext cx="508" cy="6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0" name="Line 83"/>
              <p:cNvSpPr>
                <a:spLocks noChangeShapeType="1"/>
              </p:cNvSpPr>
              <p:nvPr/>
            </p:nvSpPr>
            <p:spPr bwMode="auto">
              <a:xfrm>
                <a:off x="1873" y="1504"/>
                <a:ext cx="68" cy="100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1" name="Line 84"/>
              <p:cNvSpPr>
                <a:spLocks noChangeShapeType="1"/>
              </p:cNvSpPr>
              <p:nvPr/>
            </p:nvSpPr>
            <p:spPr bwMode="auto">
              <a:xfrm>
                <a:off x="415" y="2741"/>
                <a:ext cx="814" cy="42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2" name="Line 85"/>
              <p:cNvSpPr>
                <a:spLocks noChangeShapeType="1"/>
              </p:cNvSpPr>
              <p:nvPr/>
            </p:nvSpPr>
            <p:spPr bwMode="auto">
              <a:xfrm flipH="1">
                <a:off x="1466" y="2741"/>
                <a:ext cx="407" cy="42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3" name="Text Box 86"/>
              <p:cNvSpPr txBox="1">
                <a:spLocks noChangeArrowheads="1"/>
              </p:cNvSpPr>
              <p:nvPr/>
            </p:nvSpPr>
            <p:spPr bwMode="auto">
              <a:xfrm>
                <a:off x="1036" y="1086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19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4" name="Text Box 87"/>
              <p:cNvSpPr txBox="1">
                <a:spLocks noChangeArrowheads="1"/>
              </p:cNvSpPr>
              <p:nvPr/>
            </p:nvSpPr>
            <p:spPr bwMode="auto">
              <a:xfrm>
                <a:off x="2173" y="1280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5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5" name="Text Box 88"/>
              <p:cNvSpPr txBox="1">
                <a:spLocks noChangeArrowheads="1"/>
              </p:cNvSpPr>
              <p:nvPr/>
            </p:nvSpPr>
            <p:spPr bwMode="auto">
              <a:xfrm>
                <a:off x="855" y="1564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14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6" name="Text Box 89"/>
              <p:cNvSpPr txBox="1">
                <a:spLocks noChangeArrowheads="1"/>
              </p:cNvSpPr>
              <p:nvPr/>
            </p:nvSpPr>
            <p:spPr bwMode="auto">
              <a:xfrm>
                <a:off x="144" y="1853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6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7" name="Text Box 90"/>
              <p:cNvSpPr txBox="1">
                <a:spLocks noChangeArrowheads="1"/>
              </p:cNvSpPr>
              <p:nvPr/>
            </p:nvSpPr>
            <p:spPr bwMode="auto">
              <a:xfrm>
                <a:off x="679" y="2936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27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8" name="Text Box 91"/>
              <p:cNvSpPr txBox="1">
                <a:spLocks noChangeArrowheads="1"/>
              </p:cNvSpPr>
              <p:nvPr/>
            </p:nvSpPr>
            <p:spPr bwMode="auto">
              <a:xfrm>
                <a:off x="646" y="2125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16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9" name="Text Box 92"/>
              <p:cNvSpPr txBox="1">
                <a:spLocks noChangeArrowheads="1"/>
              </p:cNvSpPr>
              <p:nvPr/>
            </p:nvSpPr>
            <p:spPr bwMode="auto">
              <a:xfrm>
                <a:off x="1550" y="2111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8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0" name="Text Box 93"/>
              <p:cNvSpPr txBox="1">
                <a:spLocks noChangeArrowheads="1"/>
              </p:cNvSpPr>
              <p:nvPr/>
            </p:nvSpPr>
            <p:spPr bwMode="auto">
              <a:xfrm>
                <a:off x="1568" y="2926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21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1" name="Text Box 94"/>
              <p:cNvSpPr txBox="1">
                <a:spLocks noChangeArrowheads="1"/>
              </p:cNvSpPr>
              <p:nvPr/>
            </p:nvSpPr>
            <p:spPr bwMode="auto">
              <a:xfrm>
                <a:off x="2205" y="2240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3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2" name="Oval 95"/>
              <p:cNvSpPr>
                <a:spLocks noChangeArrowheads="1"/>
              </p:cNvSpPr>
              <p:nvPr/>
            </p:nvSpPr>
            <p:spPr bwMode="auto">
              <a:xfrm>
                <a:off x="482" y="1234"/>
                <a:ext cx="238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a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3" name="Oval 96"/>
              <p:cNvSpPr>
                <a:spLocks noChangeArrowheads="1"/>
              </p:cNvSpPr>
              <p:nvPr/>
            </p:nvSpPr>
            <p:spPr bwMode="auto">
              <a:xfrm>
                <a:off x="1093" y="2046"/>
                <a:ext cx="237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e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4" name="Text Box 97"/>
              <p:cNvSpPr txBox="1">
                <a:spLocks noChangeArrowheads="1"/>
              </p:cNvSpPr>
              <p:nvPr/>
            </p:nvSpPr>
            <p:spPr bwMode="auto">
              <a:xfrm>
                <a:off x="1288" y="1490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12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5" name="Oval 98"/>
              <p:cNvSpPr>
                <a:spLocks noChangeArrowheads="1"/>
              </p:cNvSpPr>
              <p:nvPr/>
            </p:nvSpPr>
            <p:spPr bwMode="auto">
              <a:xfrm>
                <a:off x="1839" y="2510"/>
                <a:ext cx="238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d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6" name="Oval 99"/>
              <p:cNvSpPr>
                <a:spLocks noChangeArrowheads="1"/>
              </p:cNvSpPr>
              <p:nvPr/>
            </p:nvSpPr>
            <p:spPr bwMode="auto">
              <a:xfrm>
                <a:off x="2518" y="1659"/>
                <a:ext cx="237" cy="271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c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7" name="Oval 100"/>
              <p:cNvSpPr>
                <a:spLocks noChangeArrowheads="1"/>
              </p:cNvSpPr>
              <p:nvPr/>
            </p:nvSpPr>
            <p:spPr bwMode="auto">
              <a:xfrm>
                <a:off x="1737" y="1234"/>
                <a:ext cx="238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b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8" name="Oval 101"/>
              <p:cNvSpPr>
                <a:spLocks noChangeArrowheads="1"/>
              </p:cNvSpPr>
              <p:nvPr/>
            </p:nvSpPr>
            <p:spPr bwMode="auto">
              <a:xfrm>
                <a:off x="211" y="2510"/>
                <a:ext cx="237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g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9" name="Oval 102"/>
              <p:cNvSpPr>
                <a:spLocks noChangeArrowheads="1"/>
              </p:cNvSpPr>
              <p:nvPr/>
            </p:nvSpPr>
            <p:spPr bwMode="auto">
              <a:xfrm>
                <a:off x="1229" y="3089"/>
                <a:ext cx="237" cy="271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f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100" name="Text Box 103"/>
              <p:cNvSpPr txBox="1">
                <a:spLocks noChangeArrowheads="1"/>
              </p:cNvSpPr>
              <p:nvPr/>
            </p:nvSpPr>
            <p:spPr bwMode="auto">
              <a:xfrm>
                <a:off x="1900" y="1776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 dirty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7</a:t>
                </a:r>
                <a:endParaRPr lang="en-US" altLang="zh-CN" sz="2800" b="0" dirty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59" name="Line 104"/>
            <p:cNvSpPr>
              <a:spLocks noChangeShapeType="1"/>
            </p:cNvSpPr>
            <p:nvPr/>
          </p:nvSpPr>
          <p:spPr bwMode="auto">
            <a:xfrm flipH="1">
              <a:off x="2014" y="1555"/>
              <a:ext cx="508" cy="696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0" name="Line 105"/>
            <p:cNvSpPr>
              <a:spLocks noChangeShapeType="1"/>
            </p:cNvSpPr>
            <p:nvPr/>
          </p:nvSpPr>
          <p:spPr bwMode="auto">
            <a:xfrm>
              <a:off x="1966" y="1052"/>
              <a:ext cx="576" cy="34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1" name="Line 106"/>
            <p:cNvSpPr>
              <a:spLocks noChangeShapeType="1"/>
            </p:cNvSpPr>
            <p:nvPr/>
          </p:nvSpPr>
          <p:spPr bwMode="auto">
            <a:xfrm>
              <a:off x="1301" y="1903"/>
              <a:ext cx="543" cy="34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tail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2" name="Line 107"/>
            <p:cNvSpPr>
              <a:spLocks noChangeShapeType="1"/>
            </p:cNvSpPr>
            <p:nvPr/>
          </p:nvSpPr>
          <p:spPr bwMode="auto">
            <a:xfrm>
              <a:off x="648" y="1121"/>
              <a:ext cx="441" cy="61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3" name="Line 108"/>
            <p:cNvSpPr>
              <a:spLocks noChangeShapeType="1"/>
            </p:cNvSpPr>
            <p:nvPr/>
          </p:nvSpPr>
          <p:spPr bwMode="auto">
            <a:xfrm flipH="1">
              <a:off x="1427" y="2396"/>
              <a:ext cx="407" cy="426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tail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4" name="Line 109"/>
            <p:cNvSpPr>
              <a:spLocks noChangeShapeType="1"/>
            </p:cNvSpPr>
            <p:nvPr/>
          </p:nvSpPr>
          <p:spPr bwMode="auto">
            <a:xfrm flipV="1">
              <a:off x="309" y="1135"/>
              <a:ext cx="198" cy="101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2399027" y="4414947"/>
            <a:ext cx="326797" cy="31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d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436139" y="4424316"/>
            <a:ext cx="326797" cy="31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c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20" name="直接箭头连接符 119"/>
          <p:cNvCxnSpPr>
            <a:endCxn id="2" idx="4"/>
          </p:cNvCxnSpPr>
          <p:nvPr/>
        </p:nvCxnSpPr>
        <p:spPr>
          <a:xfrm flipV="1">
            <a:off x="2148412" y="4734669"/>
            <a:ext cx="414014" cy="4137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3283709" y="4433446"/>
            <a:ext cx="326797" cy="31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b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 flipV="1">
            <a:off x="1609843" y="5431309"/>
            <a:ext cx="321099" cy="4516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4364301" y="4356327"/>
            <a:ext cx="326797" cy="31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a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4954542" y="4356327"/>
            <a:ext cx="326797" cy="31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3148060" y="4433446"/>
            <a:ext cx="326797" cy="31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e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441725" y="4375554"/>
            <a:ext cx="326797" cy="31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f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 flipV="1">
            <a:off x="2961926" y="5453343"/>
            <a:ext cx="152879" cy="4516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2" idx="3"/>
          </p:cNvCxnSpPr>
          <p:nvPr/>
        </p:nvCxnSpPr>
        <p:spPr>
          <a:xfrm flipV="1">
            <a:off x="1277315" y="4687847"/>
            <a:ext cx="1169570" cy="5420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516013" y="619219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并查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集算法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191 0.10109 " pathEditMode="relative" ptsTypes="AA">
                                      <p:cBhvr>
                                        <p:cTn id="2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49526E-6 C -0.03767 0.07449 -0.05382 0.0812 -0.11562 0.13995 C -0.14236 0.16494 -0.1533 0.2038 -0.20243 0.2038 " pathEditMode="relative" rAng="0" ptsTypes="ffA">
                                      <p:cBhvr>
                                        <p:cTn id="4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0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5.66736E-7 C -0.00869 0.01411 -0.01893 0.02706 -0.02535 0.04326 C -0.03004 0.05505 -0.03386 0.07078 -0.04098 0.08027 C -0.04271 0.08721 -0.04323 0.09276 -0.04688 0.09785 " pathEditMode="relative" ptsTypes="fffA">
                                      <p:cBhvr>
                                        <p:cTn id="7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49526E-6 C -0.00694 0.01666 -0.01406 0.03331 -0.02049 0.05043 C -0.02708 0.06755 -0.03003 0.10271 -0.04844 0.10271 " pathEditMode="relative" rAng="0" ptsTypes="ffA">
                                      <p:cBhvr>
                                        <p:cTn id="10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5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746E-6 C -0.01788 0.05204 -0.03264 0.0569 -0.07136 0.09507 C -0.08542 0.10918 -0.08993 0.11496 -0.10886 0.1189 C -0.11927 0.1529 -0.10104 0.10085 -0.12083 0.1337 C -0.12326 0.1381 -0.1224 0.14434 -0.12413 0.1492 C -0.1283 0.15915 -0.13958 0.17835 -0.13958 0.17881 C -0.14115 0.18598 -0.14306 0.21166 -0.15156 0.22114 " pathEditMode="relative" rAng="0" ptsTypes="ffffffA">
                                      <p:cBhvr>
                                        <p:cTn id="13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11057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7 0.09785 C -0.06406 0.14943 -0.07743 0.15521 -0.11284 0.19384 C -0.12604 0.20749 -0.12951 0.21328 -0.14705 0.21767 C -0.15659 0.25283 -0.14062 0.19916 -0.15816 0.23294 C -0.16059 0.23664 -0.15903 0.24358 -0.16111 0.24774 C -0.16528 0.25815 -0.175 0.27805 -0.175 0.27874 C -0.17656 0.28591 -0.1783 0.31205 -0.18541 0.322 " pathEditMode="relative" rAng="0" ptsTypes="ffffffA">
                                      <p:cBhvr>
                                        <p:cTn id="135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11196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949 C -0.0165 0.0576 -0.03073 0.062 -0.06841 0.09739 C -0.08177 0.11058 -0.08594 0.11613 -0.10417 0.12029 C -0.11407 0.15175 -0.09705 0.10294 -0.1158 0.13371 C -0.11841 0.1381 -0.11684 0.14389 -0.11893 0.14782 C -0.12309 0.15777 -0.13403 0.17581 -0.13403 0.17604 C -0.1349 0.18275 -0.13716 0.20681 -0.14497 0.21606 " pathEditMode="relative" rAng="0" ptsTypes="ffffffA">
                                      <p:cBhvr>
                                        <p:cTn id="13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10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2755E-6 C 0.01527 0.05089 0.00243 0.01851 0.02482 0.05945 C 0.03055 0.06917 0.03211 0.08351 0.04079 0.09022 C 0.04861 0.09716 0.06302 0.10618 0.06302 0.12006 " pathEditMode="relative" rAng="0" ptsTypes="fffA">
                                      <p:cBhvr>
                                        <p:cTn id="17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" grpId="0" animBg="1"/>
      <p:bldP spid="5" grpId="0" animBg="1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 animBg="1"/>
      <p:bldP spid="119" grpId="0" animBg="1"/>
      <p:bldP spid="119" grpId="1" animBg="1"/>
      <p:bldP spid="127" grpId="0" animBg="1"/>
      <p:bldP spid="127" grpId="1" animBg="1"/>
      <p:bldP spid="131" grpId="0" animBg="1"/>
      <p:bldP spid="131" grpId="1" animBg="1"/>
      <p:bldP spid="132" grpId="0" animBg="1"/>
      <p:bldP spid="132" grpId="1" animBg="1"/>
      <p:bldP spid="132" grpId="2" animBg="1"/>
      <p:bldP spid="145" grpId="0" animBg="1"/>
      <p:bldP spid="145" grpId="1" animBg="1"/>
      <p:bldP spid="146" grpId="0" animBg="1"/>
      <p:bldP spid="146" grpId="1" animBg="1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546974" y="1860550"/>
            <a:ext cx="1170781" cy="684588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7489825" y="2659062"/>
            <a:ext cx="971550" cy="1265237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6738938" y="3763964"/>
            <a:ext cx="844550" cy="92075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6256020" y="3058718"/>
            <a:ext cx="1129030" cy="705245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5500688" y="1984375"/>
            <a:ext cx="848519" cy="1163638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4652973" y="1789270"/>
            <a:ext cx="687389" cy="1827056"/>
            <a:chOff x="3003" y="1144"/>
            <a:chExt cx="433" cy="1014"/>
          </a:xfrm>
        </p:grpSpPr>
        <p:sp>
          <p:nvSpPr>
            <p:cNvPr id="102" name="Line 111"/>
            <p:cNvSpPr>
              <a:spLocks noChangeShapeType="1"/>
            </p:cNvSpPr>
            <p:nvPr/>
          </p:nvSpPr>
          <p:spPr bwMode="auto">
            <a:xfrm flipV="1">
              <a:off x="3238" y="1144"/>
              <a:ext cx="198" cy="101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03" name="Text Box 112"/>
            <p:cNvSpPr txBox="1">
              <a:spLocks noChangeArrowheads="1"/>
            </p:cNvSpPr>
            <p:nvPr/>
          </p:nvSpPr>
          <p:spPr bwMode="auto">
            <a:xfrm>
              <a:off x="3003" y="1400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3333CC"/>
                  </a:solidFill>
                  <a:latin typeface="Times New Roman" panose="02020503050405090304" pitchFamily="18" charset="0"/>
                </a:rPr>
                <a:t>6</a:t>
              </a:r>
              <a:endPara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-1133475" y="5340985"/>
            <a:ext cx="6521450" cy="1525588"/>
            <a:chOff x="624" y="3206"/>
            <a:chExt cx="4108" cy="961"/>
          </a:xfrm>
        </p:grpSpPr>
        <p:sp>
          <p:nvSpPr>
            <p:cNvPr id="107" name="Text Box 27"/>
            <p:cNvSpPr txBox="1">
              <a:spLocks noChangeArrowheads="1"/>
            </p:cNvSpPr>
            <p:nvPr/>
          </p:nvSpPr>
          <p:spPr bwMode="auto">
            <a:xfrm>
              <a:off x="624" y="3504"/>
              <a:ext cx="124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3200" b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108" name="Text Box 28"/>
            <p:cNvSpPr txBox="1">
              <a:spLocks noChangeArrowheads="1"/>
            </p:cNvSpPr>
            <p:nvPr/>
          </p:nvSpPr>
          <p:spPr bwMode="auto">
            <a:xfrm>
              <a:off x="1996" y="3206"/>
              <a:ext cx="27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Times New Roman" panose="02020503050405090304" pitchFamily="18" charset="0"/>
                </a:rPr>
                <a:t>1      2      3      4      5     6      7</a:t>
              </a:r>
              <a:endParaRPr lang="en-US" altLang="zh-CN">
                <a:solidFill>
                  <a:srgbClr val="3333CC"/>
                </a:solidFill>
                <a:latin typeface="Times New Roman" panose="02020503050405090304" pitchFamily="18" charset="0"/>
              </a:endParaRPr>
            </a:p>
          </p:txBody>
        </p:sp>
        <p:grpSp>
          <p:nvGrpSpPr>
            <p:cNvPr id="4" name="Group 29"/>
            <p:cNvGrpSpPr/>
            <p:nvPr/>
          </p:nvGrpSpPr>
          <p:grpSpPr bwMode="auto">
            <a:xfrm>
              <a:off x="1862" y="3438"/>
              <a:ext cx="2831" cy="441"/>
              <a:chOff x="1862" y="3438"/>
              <a:chExt cx="2831" cy="441"/>
            </a:xfrm>
          </p:grpSpPr>
          <p:sp>
            <p:nvSpPr>
              <p:cNvPr id="111" name="Rectangle 30"/>
              <p:cNvSpPr>
                <a:spLocks noChangeArrowheads="1"/>
              </p:cNvSpPr>
              <p:nvPr/>
            </p:nvSpPr>
            <p:spPr bwMode="auto">
              <a:xfrm>
                <a:off x="1862" y="3447"/>
                <a:ext cx="2774" cy="42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112" name="Text Box 31"/>
              <p:cNvSpPr txBox="1">
                <a:spLocks noChangeArrowheads="1"/>
              </p:cNvSpPr>
              <p:nvPr/>
            </p:nvSpPr>
            <p:spPr bwMode="auto">
              <a:xfrm>
                <a:off x="1957" y="3504"/>
                <a:ext cx="2736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0    0    0     0    0    0    0</a:t>
                </a:r>
                <a:endParaRPr lang="en-US" altLang="zh-CN" sz="32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2246" y="3447"/>
                <a:ext cx="0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2630" y="3447"/>
                <a:ext cx="0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3043" y="3447"/>
                <a:ext cx="0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3427" y="3447"/>
                <a:ext cx="0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3791" y="3438"/>
                <a:ext cx="0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4204" y="3457"/>
                <a:ext cx="0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110" name="Text Box 38"/>
            <p:cNvSpPr txBox="1">
              <a:spLocks noChangeArrowheads="1"/>
            </p:cNvSpPr>
            <p:nvPr/>
          </p:nvSpPr>
          <p:spPr bwMode="auto">
            <a:xfrm>
              <a:off x="1920" y="3802"/>
              <a:ext cx="2736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  <a:latin typeface="Times New Roman" panose="02020503050405090304" pitchFamily="18" charset="0"/>
                </a:rPr>
                <a:t>a    b    c    d    e     f     g</a:t>
              </a:r>
              <a:endParaRPr lang="en-US" altLang="zh-CN" sz="32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861300" y="1689100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5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99138" y="2139950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14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72288" y="3008313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8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00863" y="43021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21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912100" y="3213100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latin typeface="Times New Roman" panose="02020503050405090304" pitchFamily="18" charset="0"/>
              </a:rPr>
              <a:t>3</a:t>
            </a:r>
            <a:endParaRPr lang="en-US" altLang="zh-CN" sz="2800">
              <a:solidFill>
                <a:srgbClr val="3333CC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16" name="Group 12"/>
          <p:cNvGrpSpPr/>
          <p:nvPr/>
        </p:nvGrpSpPr>
        <p:grpSpPr bwMode="auto">
          <a:xfrm>
            <a:off x="4760913" y="1601788"/>
            <a:ext cx="4038600" cy="3375025"/>
            <a:chOff x="3091" y="1243"/>
            <a:chExt cx="2544" cy="2126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3362" y="1243"/>
              <a:ext cx="238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3973" y="2055"/>
              <a:ext cx="237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e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719" y="2519"/>
              <a:ext cx="238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d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5398" y="1668"/>
              <a:ext cx="237" cy="27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4617" y="1243"/>
              <a:ext cx="238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091" y="2519"/>
              <a:ext cx="237" cy="270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g</a:t>
              </a:r>
              <a:endParaRPr lang="en-US" altLang="zh-CN" b="0" dirty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4109" y="3098"/>
              <a:ext cx="237" cy="27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8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367588" y="2035175"/>
            <a:ext cx="122237" cy="161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 useBgFill="1">
        <p:nvSpPr>
          <p:cNvPr id="25" name="Rectangle 21"/>
          <p:cNvSpPr>
            <a:spLocks noChangeArrowheads="1"/>
          </p:cNvSpPr>
          <p:nvPr/>
        </p:nvSpPr>
        <p:spPr bwMode="auto">
          <a:xfrm>
            <a:off x="7323138" y="2035175"/>
            <a:ext cx="212725" cy="1585913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6499225" y="1958975"/>
            <a:ext cx="747713" cy="960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 useBgFill="1">
        <p:nvSpPr>
          <p:cNvPr id="27" name="Rectangle 23"/>
          <p:cNvSpPr>
            <a:spLocks noChangeArrowheads="1"/>
          </p:cNvSpPr>
          <p:nvPr/>
        </p:nvSpPr>
        <p:spPr bwMode="auto">
          <a:xfrm>
            <a:off x="6483350" y="1958975"/>
            <a:ext cx="763588" cy="960438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5584825" y="1792288"/>
            <a:ext cx="1600200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 useBgFill="1">
        <p:nvSpPr>
          <p:cNvPr id="29" name="Rectangle 25"/>
          <p:cNvSpPr>
            <a:spLocks noChangeArrowheads="1"/>
          </p:cNvSpPr>
          <p:nvPr/>
        </p:nvSpPr>
        <p:spPr bwMode="auto">
          <a:xfrm>
            <a:off x="5554663" y="1776413"/>
            <a:ext cx="1616075" cy="88900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30" name="Group 39"/>
          <p:cNvGrpSpPr/>
          <p:nvPr/>
        </p:nvGrpSpPr>
        <p:grpSpPr bwMode="auto">
          <a:xfrm>
            <a:off x="4595813" y="1104900"/>
            <a:ext cx="4433887" cy="4008438"/>
            <a:chOff x="2967" y="576"/>
            <a:chExt cx="2793" cy="2525"/>
          </a:xfrm>
        </p:grpSpPr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4849" y="2294"/>
              <a:ext cx="39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rPr>
                <a:t>4</a:t>
              </a:r>
              <a:endParaRPr lang="en-US" altLang="zh-CN" sz="2800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119" y="1497"/>
              <a:ext cx="39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rPr>
                <a:t>5</a:t>
              </a:r>
              <a:endParaRPr lang="en-US" altLang="zh-CN" sz="2800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grpSp>
          <p:nvGrpSpPr>
            <p:cNvPr id="33" name="Group 42"/>
            <p:cNvGrpSpPr/>
            <p:nvPr/>
          </p:nvGrpSpPr>
          <p:grpSpPr bwMode="auto">
            <a:xfrm>
              <a:off x="2967" y="576"/>
              <a:ext cx="2793" cy="2525"/>
              <a:chOff x="2967" y="576"/>
              <a:chExt cx="2793" cy="2525"/>
            </a:xfrm>
          </p:grpSpPr>
          <p:sp>
            <p:nvSpPr>
              <p:cNvPr id="34" name="Text Box 43"/>
              <p:cNvSpPr txBox="1">
                <a:spLocks noChangeArrowheads="1"/>
              </p:cNvSpPr>
              <p:nvPr/>
            </p:nvSpPr>
            <p:spPr bwMode="auto">
              <a:xfrm>
                <a:off x="3350" y="585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</a:t>
                </a:r>
                <a:endParaRPr lang="en-US" altLang="zh-CN" sz="2800" b="0" dirty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35" name="Text Box 44"/>
              <p:cNvSpPr txBox="1">
                <a:spLocks noChangeArrowheads="1"/>
              </p:cNvSpPr>
              <p:nvPr/>
            </p:nvSpPr>
            <p:spPr bwMode="auto">
              <a:xfrm>
                <a:off x="4531" y="576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2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36" name="Text Box 45"/>
              <p:cNvSpPr txBox="1">
                <a:spLocks noChangeArrowheads="1"/>
              </p:cNvSpPr>
              <p:nvPr/>
            </p:nvSpPr>
            <p:spPr bwMode="auto">
              <a:xfrm>
                <a:off x="5367" y="1536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3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37" name="Text Box 46"/>
              <p:cNvSpPr txBox="1">
                <a:spLocks noChangeArrowheads="1"/>
              </p:cNvSpPr>
              <p:nvPr/>
            </p:nvSpPr>
            <p:spPr bwMode="auto">
              <a:xfrm>
                <a:off x="2967" y="2352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7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38" name="Text Box 47"/>
              <p:cNvSpPr txBox="1">
                <a:spLocks noChangeArrowheads="1"/>
              </p:cNvSpPr>
              <p:nvPr/>
            </p:nvSpPr>
            <p:spPr bwMode="auto">
              <a:xfrm>
                <a:off x="3889" y="2774"/>
                <a:ext cx="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6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</p:grpSp>
      <p:grpSp>
        <p:nvGrpSpPr>
          <p:cNvPr id="39" name="Group 48"/>
          <p:cNvGrpSpPr/>
          <p:nvPr/>
        </p:nvGrpSpPr>
        <p:grpSpPr bwMode="auto">
          <a:xfrm>
            <a:off x="2128838" y="5752148"/>
            <a:ext cx="533400" cy="581025"/>
            <a:chOff x="2592" y="2496"/>
            <a:chExt cx="336" cy="366"/>
          </a:xfrm>
        </p:grpSpPr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2592" y="2516"/>
              <a:ext cx="336" cy="34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611" y="2496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00"/>
                  </a:solidFill>
                  <a:latin typeface="Times New Roman" panose="02020503050405090304" pitchFamily="18" charset="0"/>
                </a:rPr>
                <a:t>4</a:t>
              </a:r>
              <a:endParaRPr lang="en-US" altLang="zh-CN" sz="3200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42" name="Group 51"/>
          <p:cNvGrpSpPr/>
          <p:nvPr/>
        </p:nvGrpSpPr>
        <p:grpSpPr bwMode="auto">
          <a:xfrm>
            <a:off x="1517650" y="5768023"/>
            <a:ext cx="533400" cy="581025"/>
            <a:chOff x="2592" y="2496"/>
            <a:chExt cx="336" cy="366"/>
          </a:xfrm>
        </p:grpSpPr>
        <p:sp>
          <p:nvSpPr>
            <p:cNvPr id="43" name="Rectangle 52"/>
            <p:cNvSpPr>
              <a:spLocks noChangeArrowheads="1"/>
            </p:cNvSpPr>
            <p:nvPr/>
          </p:nvSpPr>
          <p:spPr bwMode="auto">
            <a:xfrm>
              <a:off x="2592" y="2516"/>
              <a:ext cx="336" cy="34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44" name="Text Box 53"/>
            <p:cNvSpPr txBox="1">
              <a:spLocks noChangeArrowheads="1"/>
            </p:cNvSpPr>
            <p:nvPr/>
          </p:nvSpPr>
          <p:spPr bwMode="auto">
            <a:xfrm>
              <a:off x="2611" y="2496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00"/>
                  </a:solidFill>
                  <a:latin typeface="Times New Roman" panose="02020503050405090304" pitchFamily="18" charset="0"/>
                </a:rPr>
                <a:t>3</a:t>
              </a:r>
              <a:endParaRPr lang="en-US" altLang="zh-CN" sz="3200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45" name="Group 54"/>
          <p:cNvGrpSpPr/>
          <p:nvPr/>
        </p:nvGrpSpPr>
        <p:grpSpPr bwMode="auto">
          <a:xfrm>
            <a:off x="2767013" y="5768023"/>
            <a:ext cx="533400" cy="581025"/>
            <a:chOff x="2592" y="2496"/>
            <a:chExt cx="336" cy="366"/>
          </a:xfrm>
        </p:grpSpPr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2592" y="2516"/>
              <a:ext cx="336" cy="34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47" name="Text Box 56"/>
            <p:cNvSpPr txBox="1">
              <a:spLocks noChangeArrowheads="1"/>
            </p:cNvSpPr>
            <p:nvPr/>
          </p:nvSpPr>
          <p:spPr bwMode="auto">
            <a:xfrm>
              <a:off x="2611" y="2496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00"/>
                  </a:solidFill>
                  <a:latin typeface="Times New Roman" panose="02020503050405090304" pitchFamily="18" charset="0"/>
                </a:rPr>
                <a:t>5</a:t>
              </a:r>
              <a:endParaRPr lang="en-US" altLang="zh-CN" sz="3200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48" name="Group 57"/>
          <p:cNvGrpSpPr/>
          <p:nvPr/>
        </p:nvGrpSpPr>
        <p:grpSpPr bwMode="auto">
          <a:xfrm>
            <a:off x="877888" y="5783898"/>
            <a:ext cx="533400" cy="581025"/>
            <a:chOff x="2592" y="2496"/>
            <a:chExt cx="336" cy="366"/>
          </a:xfrm>
        </p:grpSpPr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2592" y="2516"/>
              <a:ext cx="336" cy="34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0" name="Text Box 59"/>
            <p:cNvSpPr txBox="1">
              <a:spLocks noChangeArrowheads="1"/>
            </p:cNvSpPr>
            <p:nvPr/>
          </p:nvSpPr>
          <p:spPr bwMode="auto">
            <a:xfrm>
              <a:off x="2611" y="2496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00"/>
                  </a:solidFill>
                  <a:latin typeface="Times New Roman" panose="02020503050405090304" pitchFamily="18" charset="0"/>
                </a:rPr>
                <a:t>5</a:t>
              </a:r>
              <a:endParaRPr lang="en-US" altLang="zh-CN" sz="3200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51" name="Group 60"/>
          <p:cNvGrpSpPr/>
          <p:nvPr/>
        </p:nvGrpSpPr>
        <p:grpSpPr bwMode="auto">
          <a:xfrm>
            <a:off x="4643438" y="5769610"/>
            <a:ext cx="533400" cy="581025"/>
            <a:chOff x="2592" y="2496"/>
            <a:chExt cx="336" cy="366"/>
          </a:xfrm>
        </p:grpSpPr>
        <p:sp>
          <p:nvSpPr>
            <p:cNvPr id="52" name="Rectangle 61"/>
            <p:cNvSpPr>
              <a:spLocks noChangeArrowheads="1"/>
            </p:cNvSpPr>
            <p:nvPr/>
          </p:nvSpPr>
          <p:spPr bwMode="auto">
            <a:xfrm>
              <a:off x="2592" y="2516"/>
              <a:ext cx="336" cy="34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2611" y="2496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00"/>
                  </a:solidFill>
                  <a:latin typeface="Times New Roman" panose="02020503050405090304" pitchFamily="18" charset="0"/>
                </a:rPr>
                <a:t>1</a:t>
              </a:r>
              <a:endParaRPr lang="en-US" altLang="zh-CN" sz="3200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54" name="Group 63"/>
          <p:cNvGrpSpPr/>
          <p:nvPr/>
        </p:nvGrpSpPr>
        <p:grpSpPr bwMode="auto">
          <a:xfrm>
            <a:off x="3971925" y="5783898"/>
            <a:ext cx="533400" cy="581025"/>
            <a:chOff x="2592" y="2496"/>
            <a:chExt cx="336" cy="366"/>
          </a:xfrm>
        </p:grpSpPr>
        <p:sp>
          <p:nvSpPr>
            <p:cNvPr id="55" name="Rectangle 64"/>
            <p:cNvSpPr>
              <a:spLocks noChangeArrowheads="1"/>
            </p:cNvSpPr>
            <p:nvPr/>
          </p:nvSpPr>
          <p:spPr bwMode="auto">
            <a:xfrm>
              <a:off x="2592" y="2516"/>
              <a:ext cx="336" cy="34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2611" y="2496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0" dirty="0" smtClean="0">
                  <a:solidFill>
                    <a:srgbClr val="000000"/>
                  </a:solidFill>
                  <a:latin typeface="Times New Roman" panose="02020503050405090304" pitchFamily="18" charset="0"/>
                </a:rPr>
                <a:t>4</a:t>
              </a:r>
              <a:endParaRPr lang="en-US" altLang="zh-CN" sz="3200" b="0" dirty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57" name="Group 66"/>
          <p:cNvGrpSpPr/>
          <p:nvPr/>
        </p:nvGrpSpPr>
        <p:grpSpPr bwMode="auto">
          <a:xfrm>
            <a:off x="373340" y="1346422"/>
            <a:ext cx="3717924" cy="3238055"/>
            <a:chOff x="115" y="741"/>
            <a:chExt cx="2611" cy="2274"/>
          </a:xfrm>
        </p:grpSpPr>
        <p:grpSp>
          <p:nvGrpSpPr>
            <p:cNvPr id="58" name="Group 67"/>
            <p:cNvGrpSpPr/>
            <p:nvPr/>
          </p:nvGrpSpPr>
          <p:grpSpPr bwMode="auto">
            <a:xfrm>
              <a:off x="115" y="741"/>
              <a:ext cx="2611" cy="2274"/>
              <a:chOff x="144" y="1086"/>
              <a:chExt cx="2611" cy="2274"/>
            </a:xfrm>
          </p:grpSpPr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482" y="1234"/>
                <a:ext cx="238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6" name="Oval 69"/>
              <p:cNvSpPr>
                <a:spLocks noChangeArrowheads="1"/>
              </p:cNvSpPr>
              <p:nvPr/>
            </p:nvSpPr>
            <p:spPr bwMode="auto">
              <a:xfrm>
                <a:off x="1737" y="1234"/>
                <a:ext cx="238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b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7" name="Oval 70"/>
              <p:cNvSpPr>
                <a:spLocks noChangeArrowheads="1"/>
              </p:cNvSpPr>
              <p:nvPr/>
            </p:nvSpPr>
            <p:spPr bwMode="auto">
              <a:xfrm>
                <a:off x="2518" y="1659"/>
                <a:ext cx="237" cy="271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c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8" name="Oval 71"/>
              <p:cNvSpPr>
                <a:spLocks noChangeArrowheads="1"/>
              </p:cNvSpPr>
              <p:nvPr/>
            </p:nvSpPr>
            <p:spPr bwMode="auto">
              <a:xfrm>
                <a:off x="1839" y="2510"/>
                <a:ext cx="238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d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9" name="Oval 72"/>
              <p:cNvSpPr>
                <a:spLocks noChangeArrowheads="1"/>
              </p:cNvSpPr>
              <p:nvPr/>
            </p:nvSpPr>
            <p:spPr bwMode="auto">
              <a:xfrm>
                <a:off x="1093" y="2046"/>
                <a:ext cx="237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e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0" name="Oval 73"/>
              <p:cNvSpPr>
                <a:spLocks noChangeArrowheads="1"/>
              </p:cNvSpPr>
              <p:nvPr/>
            </p:nvSpPr>
            <p:spPr bwMode="auto">
              <a:xfrm>
                <a:off x="211" y="2510"/>
                <a:ext cx="237" cy="270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g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1" name="Oval 74"/>
              <p:cNvSpPr>
                <a:spLocks noChangeArrowheads="1"/>
              </p:cNvSpPr>
              <p:nvPr/>
            </p:nvSpPr>
            <p:spPr bwMode="auto">
              <a:xfrm>
                <a:off x="1229" y="3089"/>
                <a:ext cx="237" cy="271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f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>
                <a:off x="720" y="1388"/>
                <a:ext cx="1017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3" name="Line 76"/>
              <p:cNvSpPr>
                <a:spLocks noChangeShapeType="1"/>
              </p:cNvSpPr>
              <p:nvPr/>
            </p:nvSpPr>
            <p:spPr bwMode="auto">
              <a:xfrm>
                <a:off x="686" y="1466"/>
                <a:ext cx="441" cy="61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4" name="Line 77"/>
              <p:cNvSpPr>
                <a:spLocks noChangeShapeType="1"/>
              </p:cNvSpPr>
              <p:nvPr/>
            </p:nvSpPr>
            <p:spPr bwMode="auto">
              <a:xfrm flipH="1">
                <a:off x="1296" y="1466"/>
                <a:ext cx="475" cy="61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5" name="Line 78"/>
              <p:cNvSpPr>
                <a:spLocks noChangeShapeType="1"/>
              </p:cNvSpPr>
              <p:nvPr/>
            </p:nvSpPr>
            <p:spPr bwMode="auto">
              <a:xfrm flipH="1">
                <a:off x="347" y="1466"/>
                <a:ext cx="203" cy="1044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6" name="Line 79"/>
              <p:cNvSpPr>
                <a:spLocks noChangeShapeType="1"/>
              </p:cNvSpPr>
              <p:nvPr/>
            </p:nvSpPr>
            <p:spPr bwMode="auto">
              <a:xfrm flipV="1">
                <a:off x="448" y="2239"/>
                <a:ext cx="679" cy="387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7" name="Line 80"/>
              <p:cNvSpPr>
                <a:spLocks noChangeShapeType="1"/>
              </p:cNvSpPr>
              <p:nvPr/>
            </p:nvSpPr>
            <p:spPr bwMode="auto">
              <a:xfrm>
                <a:off x="1330" y="2239"/>
                <a:ext cx="543" cy="34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8" name="Line 81"/>
              <p:cNvSpPr>
                <a:spLocks noChangeShapeType="1"/>
              </p:cNvSpPr>
              <p:nvPr/>
            </p:nvSpPr>
            <p:spPr bwMode="auto">
              <a:xfrm>
                <a:off x="1975" y="1388"/>
                <a:ext cx="576" cy="34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79" name="Line 82"/>
              <p:cNvSpPr>
                <a:spLocks noChangeShapeType="1"/>
              </p:cNvSpPr>
              <p:nvPr/>
            </p:nvSpPr>
            <p:spPr bwMode="auto">
              <a:xfrm flipH="1">
                <a:off x="2043" y="1891"/>
                <a:ext cx="508" cy="6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0" name="Line 83"/>
              <p:cNvSpPr>
                <a:spLocks noChangeShapeType="1"/>
              </p:cNvSpPr>
              <p:nvPr/>
            </p:nvSpPr>
            <p:spPr bwMode="auto">
              <a:xfrm>
                <a:off x="1873" y="1504"/>
                <a:ext cx="68" cy="100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1" name="Line 84"/>
              <p:cNvSpPr>
                <a:spLocks noChangeShapeType="1"/>
              </p:cNvSpPr>
              <p:nvPr/>
            </p:nvSpPr>
            <p:spPr bwMode="auto">
              <a:xfrm>
                <a:off x="415" y="2741"/>
                <a:ext cx="814" cy="42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2" name="Line 85"/>
              <p:cNvSpPr>
                <a:spLocks noChangeShapeType="1"/>
              </p:cNvSpPr>
              <p:nvPr/>
            </p:nvSpPr>
            <p:spPr bwMode="auto">
              <a:xfrm flipH="1">
                <a:off x="1466" y="2741"/>
                <a:ext cx="407" cy="42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3" name="Text Box 86"/>
              <p:cNvSpPr txBox="1">
                <a:spLocks noChangeArrowheads="1"/>
              </p:cNvSpPr>
              <p:nvPr/>
            </p:nvSpPr>
            <p:spPr bwMode="auto">
              <a:xfrm>
                <a:off x="1036" y="1086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19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4" name="Text Box 87"/>
              <p:cNvSpPr txBox="1">
                <a:spLocks noChangeArrowheads="1"/>
              </p:cNvSpPr>
              <p:nvPr/>
            </p:nvSpPr>
            <p:spPr bwMode="auto">
              <a:xfrm>
                <a:off x="2173" y="1280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5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5" name="Text Box 88"/>
              <p:cNvSpPr txBox="1">
                <a:spLocks noChangeArrowheads="1"/>
              </p:cNvSpPr>
              <p:nvPr/>
            </p:nvSpPr>
            <p:spPr bwMode="auto">
              <a:xfrm>
                <a:off x="855" y="1564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14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6" name="Text Box 89"/>
              <p:cNvSpPr txBox="1">
                <a:spLocks noChangeArrowheads="1"/>
              </p:cNvSpPr>
              <p:nvPr/>
            </p:nvSpPr>
            <p:spPr bwMode="auto">
              <a:xfrm>
                <a:off x="144" y="1853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6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7" name="Text Box 90"/>
              <p:cNvSpPr txBox="1">
                <a:spLocks noChangeArrowheads="1"/>
              </p:cNvSpPr>
              <p:nvPr/>
            </p:nvSpPr>
            <p:spPr bwMode="auto">
              <a:xfrm>
                <a:off x="679" y="2936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27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8" name="Text Box 91"/>
              <p:cNvSpPr txBox="1">
                <a:spLocks noChangeArrowheads="1"/>
              </p:cNvSpPr>
              <p:nvPr/>
            </p:nvSpPr>
            <p:spPr bwMode="auto">
              <a:xfrm>
                <a:off x="646" y="2125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16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9" name="Text Box 92"/>
              <p:cNvSpPr txBox="1">
                <a:spLocks noChangeArrowheads="1"/>
              </p:cNvSpPr>
              <p:nvPr/>
            </p:nvSpPr>
            <p:spPr bwMode="auto">
              <a:xfrm>
                <a:off x="1550" y="2111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8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0" name="Text Box 93"/>
              <p:cNvSpPr txBox="1">
                <a:spLocks noChangeArrowheads="1"/>
              </p:cNvSpPr>
              <p:nvPr/>
            </p:nvSpPr>
            <p:spPr bwMode="auto">
              <a:xfrm>
                <a:off x="1568" y="2926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21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1" name="Text Box 94"/>
              <p:cNvSpPr txBox="1">
                <a:spLocks noChangeArrowheads="1"/>
              </p:cNvSpPr>
              <p:nvPr/>
            </p:nvSpPr>
            <p:spPr bwMode="auto">
              <a:xfrm>
                <a:off x="2205" y="2240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3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2" name="Oval 95"/>
              <p:cNvSpPr>
                <a:spLocks noChangeArrowheads="1"/>
              </p:cNvSpPr>
              <p:nvPr/>
            </p:nvSpPr>
            <p:spPr bwMode="auto">
              <a:xfrm>
                <a:off x="482" y="1234"/>
                <a:ext cx="238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a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3" name="Oval 96"/>
              <p:cNvSpPr>
                <a:spLocks noChangeArrowheads="1"/>
              </p:cNvSpPr>
              <p:nvPr/>
            </p:nvSpPr>
            <p:spPr bwMode="auto">
              <a:xfrm>
                <a:off x="1093" y="2046"/>
                <a:ext cx="237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e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4" name="Text Box 97"/>
              <p:cNvSpPr txBox="1">
                <a:spLocks noChangeArrowheads="1"/>
              </p:cNvSpPr>
              <p:nvPr/>
            </p:nvSpPr>
            <p:spPr bwMode="auto">
              <a:xfrm>
                <a:off x="1288" y="1490"/>
                <a:ext cx="3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12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5" name="Oval 98"/>
              <p:cNvSpPr>
                <a:spLocks noChangeArrowheads="1"/>
              </p:cNvSpPr>
              <p:nvPr/>
            </p:nvSpPr>
            <p:spPr bwMode="auto">
              <a:xfrm>
                <a:off x="1839" y="2510"/>
                <a:ext cx="238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d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6" name="Oval 99"/>
              <p:cNvSpPr>
                <a:spLocks noChangeArrowheads="1"/>
              </p:cNvSpPr>
              <p:nvPr/>
            </p:nvSpPr>
            <p:spPr bwMode="auto">
              <a:xfrm>
                <a:off x="2518" y="1659"/>
                <a:ext cx="237" cy="271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c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7" name="Oval 100"/>
              <p:cNvSpPr>
                <a:spLocks noChangeArrowheads="1"/>
              </p:cNvSpPr>
              <p:nvPr/>
            </p:nvSpPr>
            <p:spPr bwMode="auto">
              <a:xfrm>
                <a:off x="1737" y="1234"/>
                <a:ext cx="238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b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8" name="Oval 101"/>
              <p:cNvSpPr>
                <a:spLocks noChangeArrowheads="1"/>
              </p:cNvSpPr>
              <p:nvPr/>
            </p:nvSpPr>
            <p:spPr bwMode="auto">
              <a:xfrm>
                <a:off x="211" y="2510"/>
                <a:ext cx="237" cy="270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g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99" name="Oval 102"/>
              <p:cNvSpPr>
                <a:spLocks noChangeArrowheads="1"/>
              </p:cNvSpPr>
              <p:nvPr/>
            </p:nvSpPr>
            <p:spPr bwMode="auto">
              <a:xfrm>
                <a:off x="1229" y="3089"/>
                <a:ext cx="237" cy="271"/>
              </a:xfrm>
              <a:prstGeom prst="ellipse">
                <a:avLst/>
              </a:prstGeom>
              <a:solidFill>
                <a:srgbClr val="FFFF99"/>
              </a:solidFill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800000"/>
                    </a:solidFill>
                    <a:latin typeface="Times New Roman" panose="02020503050405090304" pitchFamily="18" charset="0"/>
                  </a:rPr>
                  <a:t>f</a:t>
                </a:r>
                <a:endParaRPr lang="en-US" altLang="zh-CN" b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100" name="Text Box 103"/>
              <p:cNvSpPr txBox="1">
                <a:spLocks noChangeArrowheads="1"/>
              </p:cNvSpPr>
              <p:nvPr/>
            </p:nvSpPr>
            <p:spPr bwMode="auto">
              <a:xfrm>
                <a:off x="1900" y="1776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 dirty="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7</a:t>
                </a:r>
                <a:endParaRPr lang="en-US" altLang="zh-CN" sz="2800" b="0" dirty="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59" name="Line 104"/>
            <p:cNvSpPr>
              <a:spLocks noChangeShapeType="1"/>
            </p:cNvSpPr>
            <p:nvPr/>
          </p:nvSpPr>
          <p:spPr bwMode="auto">
            <a:xfrm flipH="1">
              <a:off x="2014" y="1555"/>
              <a:ext cx="508" cy="696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0" name="Line 105"/>
            <p:cNvSpPr>
              <a:spLocks noChangeShapeType="1"/>
            </p:cNvSpPr>
            <p:nvPr/>
          </p:nvSpPr>
          <p:spPr bwMode="auto">
            <a:xfrm>
              <a:off x="1966" y="1052"/>
              <a:ext cx="576" cy="34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1" name="Line 106"/>
            <p:cNvSpPr>
              <a:spLocks noChangeShapeType="1"/>
            </p:cNvSpPr>
            <p:nvPr/>
          </p:nvSpPr>
          <p:spPr bwMode="auto">
            <a:xfrm>
              <a:off x="1301" y="1903"/>
              <a:ext cx="543" cy="34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tail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2" name="Line 107"/>
            <p:cNvSpPr>
              <a:spLocks noChangeShapeType="1"/>
            </p:cNvSpPr>
            <p:nvPr/>
          </p:nvSpPr>
          <p:spPr bwMode="auto">
            <a:xfrm>
              <a:off x="648" y="1121"/>
              <a:ext cx="441" cy="61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3" name="Line 108"/>
            <p:cNvSpPr>
              <a:spLocks noChangeShapeType="1"/>
            </p:cNvSpPr>
            <p:nvPr/>
          </p:nvSpPr>
          <p:spPr bwMode="auto">
            <a:xfrm flipH="1">
              <a:off x="1427" y="2396"/>
              <a:ext cx="407" cy="426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tailEnd type="none" w="sm" len="sm"/>
            </a:ln>
          </p:spPr>
          <p:txBody>
            <a:bodyPr wrap="none" anchor="ctr"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4" name="Line 109"/>
            <p:cNvSpPr>
              <a:spLocks noChangeShapeType="1"/>
            </p:cNvSpPr>
            <p:nvPr/>
          </p:nvSpPr>
          <p:spPr bwMode="auto">
            <a:xfrm flipV="1">
              <a:off x="309" y="1135"/>
              <a:ext cx="198" cy="101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 b="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104" name="Text Box 113"/>
          <p:cNvSpPr txBox="1">
            <a:spLocks noChangeArrowheads="1"/>
          </p:cNvSpPr>
          <p:nvPr/>
        </p:nvSpPr>
        <p:spPr bwMode="auto">
          <a:xfrm>
            <a:off x="457200" y="4704398"/>
            <a:ext cx="29813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0">
                <a:solidFill>
                  <a:srgbClr val="000082"/>
                </a:solidFill>
                <a:latin typeface="Times New Roman" panose="02020503050405090304" pitchFamily="18" charset="0"/>
              </a:rPr>
              <a:t>parent[i]</a:t>
            </a:r>
            <a:endParaRPr lang="en-US" altLang="zh-CN" sz="3600" b="0">
              <a:solidFill>
                <a:srgbClr val="000082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05" name="Group 114"/>
          <p:cNvGraphicFramePr>
            <a:graphicFrameLocks noGrp="1"/>
          </p:cNvGraphicFramePr>
          <p:nvPr/>
        </p:nvGraphicFramePr>
        <p:xfrm>
          <a:off x="7135801" y="4911498"/>
          <a:ext cx="1965348" cy="1946502"/>
        </p:xfrm>
        <a:graphic>
          <a:graphicData uri="http://schemas.openxmlformats.org/drawingml/2006/table">
            <a:tbl>
              <a:tblPr/>
              <a:tblGrid>
                <a:gridCol w="654746"/>
                <a:gridCol w="655856"/>
                <a:gridCol w="654746"/>
              </a:tblGrid>
              <a:tr h="324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begin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end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cost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4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4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4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g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6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4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7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4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8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63921" marR="63921" marT="31961" marB="31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" grpId="0" animBg="1"/>
      <p:bldP spid="5" grpId="0" animBg="1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4000" y="1030514"/>
            <a:ext cx="9144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void </a:t>
            </a:r>
            <a:r>
              <a:rPr lang="en-US" altLang="zh-CN" b="0" dirty="0" err="1">
                <a:solidFill>
                  <a:srgbClr val="000082"/>
                </a:solidFill>
                <a:ea typeface="楷体_GB2312" pitchFamily="49" charset="-122"/>
              </a:rPr>
              <a:t>MiniSpanTree_Kruskal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(</a:t>
            </a:r>
            <a:r>
              <a:rPr lang="en-US" altLang="zh-CN" b="0" dirty="0" err="1">
                <a:solidFill>
                  <a:srgbClr val="000082"/>
                </a:solidFill>
                <a:ea typeface="楷体_GB2312" pitchFamily="49" charset="-122"/>
              </a:rPr>
              <a:t>MGraph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G) {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82"/>
                </a:solidFill>
                <a:ea typeface="楷体_GB2312" pitchFamily="49" charset="-122"/>
              </a:rPr>
              <a:t>对每个顶点初始化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parent</a:t>
            </a:r>
            <a:r>
              <a:rPr lang="zh-CN" altLang="en-US" dirty="0">
                <a:solidFill>
                  <a:srgbClr val="000082"/>
                </a:solidFill>
                <a:ea typeface="楷体_GB2312" pitchFamily="49" charset="-122"/>
              </a:rPr>
              <a:t>数组；</a:t>
            </a:r>
            <a:endParaRPr lang="zh-CN" altLang="en-US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zh-CN" altLang="en-US" dirty="0">
                <a:solidFill>
                  <a:srgbClr val="7F7F7F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对每条边初始化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edges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数组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;         //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按权值大小递增排序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 for(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=0;i&lt;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G.numVertexes;i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++)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      parent[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]=0</a:t>
            </a: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;</a:t>
            </a:r>
            <a:endParaRPr lang="en-US" altLang="zh-CN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 err="1" smtClean="0">
                <a:ea typeface="楷体_GB2312" pitchFamily="49" charset="-122"/>
              </a:rPr>
              <a:t>i</a:t>
            </a:r>
            <a:r>
              <a:rPr lang="en-US" altLang="zh-CN" dirty="0" smtClean="0">
                <a:ea typeface="楷体_GB2312" pitchFamily="49" charset="-122"/>
              </a:rPr>
              <a:t>=0; </a:t>
            </a:r>
            <a:r>
              <a:rPr lang="en-US" altLang="zh-CN" dirty="0" err="1" smtClean="0">
                <a:ea typeface="楷体_GB2312" pitchFamily="49" charset="-122"/>
              </a:rPr>
              <a:t>numt</a:t>
            </a:r>
            <a:r>
              <a:rPr lang="en-US" altLang="zh-CN" dirty="0" smtClean="0">
                <a:ea typeface="楷体_GB2312" pitchFamily="49" charset="-122"/>
              </a:rPr>
              <a:t>=0;</a:t>
            </a:r>
            <a:endParaRPr lang="zh-CN" altLang="en-US" dirty="0">
              <a:ea typeface="楷体_GB2312" pitchFamily="49" charset="-122"/>
            </a:endParaRPr>
          </a:p>
          <a:p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while((</a:t>
            </a:r>
            <a:r>
              <a:rPr lang="en-US" altLang="zh-CN" b="0" dirty="0" err="1" smtClean="0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&lt;</a:t>
            </a:r>
            <a:r>
              <a:rPr lang="en-US" altLang="zh-CN" b="0" dirty="0" err="1" smtClean="0">
                <a:solidFill>
                  <a:srgbClr val="000082"/>
                </a:solidFill>
                <a:ea typeface="楷体_GB2312" pitchFamily="49" charset="-122"/>
              </a:rPr>
              <a:t>G.numEdges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) &amp;&amp; (</a:t>
            </a:r>
            <a:r>
              <a:rPr lang="en-US" altLang="zh-CN" b="0" dirty="0" err="1" smtClean="0">
                <a:solidFill>
                  <a:srgbClr val="000082"/>
                </a:solidFill>
                <a:ea typeface="楷体_GB2312" pitchFamily="49" charset="-122"/>
              </a:rPr>
              <a:t>numt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&lt;</a:t>
            </a:r>
            <a:r>
              <a:rPr lang="en-US" altLang="zh-CN" b="0" dirty="0" err="1" smtClean="0">
                <a:solidFill>
                  <a:srgbClr val="000082"/>
                </a:solidFill>
                <a:ea typeface="楷体_GB2312" pitchFamily="49" charset="-122"/>
              </a:rPr>
              <a:t>G.numVertexes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)) 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{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   n=</a:t>
            </a:r>
            <a:r>
              <a:rPr lang="en-US" altLang="zh-CN" b="0" dirty="0">
                <a:solidFill>
                  <a:srgbClr val="FF0000"/>
                </a:solidFill>
                <a:ea typeface="楷体_GB2312" pitchFamily="49" charset="-122"/>
              </a:rPr>
              <a:t>Find(</a:t>
            </a:r>
            <a:r>
              <a:rPr lang="en-US" altLang="zh-CN" b="0" dirty="0" err="1">
                <a:solidFill>
                  <a:srgbClr val="FF0000"/>
                </a:solidFill>
                <a:ea typeface="楷体_GB2312" pitchFamily="49" charset="-122"/>
              </a:rPr>
              <a:t>parent,edges</a:t>
            </a:r>
            <a:r>
              <a:rPr lang="en-US" altLang="zh-CN" b="0" dirty="0">
                <a:solidFill>
                  <a:srgbClr val="FF0000"/>
                </a:solidFill>
                <a:ea typeface="楷体_GB2312" pitchFamily="49" charset="-122"/>
              </a:rPr>
              <a:t>[</a:t>
            </a:r>
            <a:r>
              <a:rPr lang="en-US" altLang="zh-CN" b="0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ea typeface="楷体_GB2312" pitchFamily="49" charset="-122"/>
              </a:rPr>
              <a:t>].begin)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;  //</a:t>
            </a:r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查边头的根 </a:t>
            </a:r>
            <a:endParaRPr lang="zh-CN" altLang="en-US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    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m= </a:t>
            </a:r>
            <a:r>
              <a:rPr lang="en-US" altLang="zh-CN" b="0" dirty="0">
                <a:solidFill>
                  <a:srgbClr val="FF0000"/>
                </a:solidFill>
                <a:ea typeface="楷体_GB2312" pitchFamily="49" charset="-122"/>
              </a:rPr>
              <a:t>Find(</a:t>
            </a:r>
            <a:r>
              <a:rPr lang="en-US" altLang="zh-CN" b="0" dirty="0" err="1">
                <a:solidFill>
                  <a:srgbClr val="FF0000"/>
                </a:solidFill>
                <a:ea typeface="楷体_GB2312" pitchFamily="49" charset="-122"/>
              </a:rPr>
              <a:t>parent,edges</a:t>
            </a:r>
            <a:r>
              <a:rPr lang="en-US" altLang="zh-CN" b="0" dirty="0">
                <a:solidFill>
                  <a:srgbClr val="FF0000"/>
                </a:solidFill>
                <a:ea typeface="楷体_GB2312" pitchFamily="49" charset="-122"/>
              </a:rPr>
              <a:t>[</a:t>
            </a:r>
            <a:r>
              <a:rPr lang="en-US" altLang="zh-CN" b="0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ea typeface="楷体_GB2312" pitchFamily="49" charset="-122"/>
              </a:rPr>
              <a:t>].end)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;    //</a:t>
            </a:r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查边尾的根 </a:t>
            </a:r>
            <a:endParaRPr lang="zh-CN" altLang="en-US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    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if( n != m ){ //</a:t>
            </a:r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此边没有形成回路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      parent[n]= m;  </a:t>
            </a:r>
            <a:r>
              <a:rPr lang="en-US" altLang="zh-CN" b="0" dirty="0" err="1" smtClean="0">
                <a:solidFill>
                  <a:srgbClr val="000082"/>
                </a:solidFill>
                <a:ea typeface="楷体_GB2312" pitchFamily="49" charset="-122"/>
              </a:rPr>
              <a:t>numt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++;               //</a:t>
            </a:r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更新连通分支</a:t>
            </a:r>
            <a:endParaRPr lang="zh-CN" altLang="en-US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       </a:t>
            </a:r>
            <a:r>
              <a:rPr lang="en-US" altLang="zh-CN" b="0" dirty="0" err="1">
                <a:solidFill>
                  <a:srgbClr val="000082"/>
                </a:solidFill>
                <a:ea typeface="楷体_GB2312" pitchFamily="49" charset="-122"/>
              </a:rPr>
              <a:t>printf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(edges[</a:t>
            </a:r>
            <a:r>
              <a:rPr lang="en-US" altLang="zh-CN" b="0" dirty="0" err="1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].begin, edges[</a:t>
            </a:r>
            <a:r>
              <a:rPr lang="en-US" altLang="zh-CN" b="0" dirty="0" err="1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].end, </a:t>
            </a:r>
            <a:r>
              <a:rPr lang="en-US" altLang="zh-CN" b="0" dirty="0" err="1">
                <a:solidFill>
                  <a:srgbClr val="000082"/>
                </a:solidFill>
                <a:ea typeface="楷体_GB2312" pitchFamily="49" charset="-122"/>
              </a:rPr>
              <a:t>edges.cost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); //</a:t>
            </a:r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输出</a:t>
            </a:r>
            <a:endParaRPr lang="zh-CN" altLang="en-US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zh-CN" altLang="en-US" b="0" dirty="0">
                <a:solidFill>
                  <a:srgbClr val="000082"/>
                </a:solidFill>
                <a:ea typeface="楷体_GB2312" pitchFamily="49" charset="-122"/>
              </a:rPr>
              <a:t>       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}//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if</a:t>
            </a:r>
            <a:endParaRPr lang="en-US" altLang="zh-CN" b="0" dirty="0" smtClean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    </a:t>
            </a:r>
            <a:r>
              <a:rPr lang="en-US" altLang="zh-CN" b="0" dirty="0" err="1" smtClean="0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++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}//while</a:t>
            </a:r>
            <a:endParaRPr lang="en-US" altLang="zh-CN" b="0" dirty="0" smtClean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 smtClean="0">
                <a:solidFill>
                  <a:srgbClr val="000082"/>
                </a:solidFill>
                <a:ea typeface="楷体_GB2312" pitchFamily="49" charset="-122"/>
              </a:rPr>
              <a:t>  }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58800" y="1289050"/>
            <a:ext cx="81661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b="0" dirty="0" err="1">
                <a:solidFill>
                  <a:srgbClr val="000082"/>
                </a:solidFill>
                <a:ea typeface="楷体_GB2312" pitchFamily="49" charset="-122"/>
              </a:rPr>
              <a:t>int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Find( </a:t>
            </a:r>
            <a:r>
              <a:rPr lang="en-US" altLang="zh-CN" b="0" dirty="0" err="1">
                <a:solidFill>
                  <a:srgbClr val="000082"/>
                </a:solidFill>
                <a:ea typeface="楷体_GB2312" pitchFamily="49" charset="-122"/>
              </a:rPr>
              <a:t>int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*parent, </a:t>
            </a:r>
            <a:r>
              <a:rPr lang="en-US" altLang="zh-CN" b="0" dirty="0" err="1">
                <a:solidFill>
                  <a:srgbClr val="000082"/>
                </a:solidFill>
                <a:ea typeface="楷体_GB2312" pitchFamily="49" charset="-122"/>
              </a:rPr>
              <a:t>int</a:t>
            </a:r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f)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{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while(parent[f] &gt;0)  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        f=parent[f];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    return f;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82"/>
                </a:solidFill>
                <a:ea typeface="楷体_GB2312" pitchFamily="49" charset="-122"/>
              </a:rPr>
              <a:t> }</a:t>
            </a:r>
            <a:endParaRPr lang="en-US" altLang="zh-CN" b="0" dirty="0">
              <a:solidFill>
                <a:srgbClr val="00008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ChangeArrowheads="1"/>
          </p:cNvSpPr>
          <p:nvPr/>
        </p:nvSpPr>
        <p:spPr bwMode="auto">
          <a:xfrm>
            <a:off x="602565" y="1538288"/>
            <a:ext cx="6273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两种方法均是贪心算法</a:t>
            </a:r>
            <a:endParaRPr lang="zh-CN" altLang="en-US" sz="32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512077" y="2393950"/>
            <a:ext cx="8461375" cy="2570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求出的都是最优解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Garamond" pitchFamily="18" charset="0"/>
              </a:rPr>
              <a:t>Kruskal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算法的计算复杂度为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O(</a:t>
            </a:r>
            <a:r>
              <a:rPr lang="en-US" altLang="zh-CN" sz="2800" dirty="0" err="1">
                <a:solidFill>
                  <a:srgbClr val="000000"/>
                </a:solidFill>
                <a:latin typeface="Garamond" pitchFamily="18" charset="0"/>
              </a:rPr>
              <a:t>m+plogm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),</a:t>
            </a:r>
            <a:endParaRPr lang="en-US" altLang="zh-CN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其中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为迭代次数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Prim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算法的计算复杂度为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O(n</a:t>
            </a:r>
            <a:r>
              <a:rPr lang="en-US" altLang="zh-CN" sz="2800" baseline="30000" dirty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),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与边数无关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稠密图应该用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Prim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算法，</a:t>
            </a:r>
            <a:r>
              <a:rPr lang="en-US" altLang="zh-CN" sz="2800" dirty="0" err="1">
                <a:solidFill>
                  <a:srgbClr val="000000"/>
                </a:solidFill>
                <a:latin typeface="Garamond" pitchFamily="18" charset="0"/>
              </a:rPr>
              <a:t>Kruskal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适合于稀疏图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最小支撑树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7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3.1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树的有关定义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3.2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基本关联矩阵及其性质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3.3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支撑树的计数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3.4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回路矩阵与割集矩阵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3.5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最</a:t>
            </a:r>
            <a:r>
              <a:rPr lang="zh-CN" altLang="zh-CN" sz="36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短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树</a:t>
            </a:r>
            <a:endParaRPr lang="en-US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3.6 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支撑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503050405090304" pitchFamily="18" charset="0"/>
              </a:rPr>
              <a:t>树的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生成</a:t>
            </a:r>
            <a:r>
              <a:rPr lang="en-US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(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不要求掌握，感兴趣的同学自己学习）</a:t>
            </a:r>
            <a:endParaRPr lang="en-US" altLang="zh-CN" sz="3600" dirty="0" smtClean="0">
              <a:solidFill>
                <a:srgbClr val="C00000"/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3.7 Huffman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为方便起见，本节中用</a:t>
            </a:r>
            <a:r>
              <a:rPr lang="en-US" altLang="zh-CN" dirty="0"/>
              <a:t>t</a:t>
            </a:r>
            <a:r>
              <a:rPr lang="zh-CN" altLang="zh-CN" dirty="0"/>
              <a:t>表示</a:t>
            </a:r>
            <a:r>
              <a:rPr lang="en-US" altLang="zh-CN" dirty="0"/>
              <a:t>G</a:t>
            </a:r>
            <a:r>
              <a:rPr lang="zh-CN" altLang="zh-CN" dirty="0"/>
              <a:t>的一棵树。</a:t>
            </a:r>
            <a:endParaRPr lang="zh-CN" altLang="zh-CN" dirty="0"/>
          </a:p>
          <a:p>
            <a:r>
              <a:rPr lang="zh-CN" altLang="zh-CN" dirty="0"/>
              <a:t>假定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是连通图</a:t>
            </a:r>
            <a:r>
              <a:rPr lang="en-US" altLang="zh-CN" dirty="0"/>
              <a:t>G</a:t>
            </a:r>
            <a:r>
              <a:rPr lang="zh-CN" altLang="zh-CN" dirty="0"/>
              <a:t>的两棵树，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中共有</a:t>
            </a:r>
            <a:r>
              <a:rPr lang="en-US" altLang="zh-CN" dirty="0"/>
              <a:t>k</a:t>
            </a:r>
            <a:r>
              <a:rPr lang="zh-CN" altLang="zh-CN" dirty="0"/>
              <a:t>条边不属于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，则称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的距离</a:t>
            </a:r>
            <a:r>
              <a:rPr lang="en-US" altLang="zh-CN" dirty="0"/>
              <a:t>d(t</a:t>
            </a:r>
            <a:r>
              <a:rPr lang="en-US" altLang="zh-CN" baseline="-25000" dirty="0"/>
              <a:t>1</a:t>
            </a:r>
            <a:r>
              <a:rPr lang="en-US" altLang="zh-CN" dirty="0"/>
              <a:t>,t</a:t>
            </a:r>
            <a:r>
              <a:rPr lang="en-US" altLang="zh-CN" baseline="-25000" dirty="0"/>
              <a:t>2</a:t>
            </a:r>
            <a:r>
              <a:rPr lang="en-US" altLang="zh-CN" dirty="0"/>
              <a:t>)=k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当然，此时也有</a:t>
            </a:r>
            <a:r>
              <a:rPr lang="en-US" altLang="zh-CN" dirty="0"/>
              <a:t>d(t</a:t>
            </a:r>
            <a:r>
              <a:rPr lang="en-US" altLang="zh-CN" baseline="-25000" dirty="0"/>
              <a:t>2</a:t>
            </a:r>
            <a:r>
              <a:rPr lang="en-US" altLang="zh-CN" dirty="0"/>
              <a:t>,t</a:t>
            </a:r>
            <a:r>
              <a:rPr lang="en-US" altLang="zh-CN" baseline="-25000" dirty="0"/>
              <a:t>1</a:t>
            </a:r>
            <a:r>
              <a:rPr lang="en-US" altLang="zh-CN" dirty="0"/>
              <a:t>)=k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70823" y="1223963"/>
            <a:ext cx="8473177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3.4.5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503050405090304" pitchFamily="18" charset="0"/>
              </a:rPr>
              <a:t>完全割集矩阵</a:t>
            </a:r>
            <a:endParaRPr lang="zh-CN" altLang="en-US" sz="2800" b="1" dirty="0">
              <a:solidFill>
                <a:srgbClr val="FF0066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     有向连通图</a:t>
            </a: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的全部割集组成的矩阵</a:t>
            </a: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称为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     完全割集矩阵</a:t>
            </a: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记为</a:t>
            </a: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其中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1975748" y="2933700"/>
          <a:ext cx="496887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5" name="公式" r:id="rId1" imgW="2362200" imgH="787400" progId="Equation.3">
                  <p:embed/>
                </p:oleObj>
              </mc:Choice>
              <mc:Fallback>
                <p:oleObj name="公式" r:id="rId1" imgW="2362200" imgH="787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748" y="2933700"/>
                        <a:ext cx="4968875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割集矩阵及其性质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Rot="1" noChangeArrowheads="1"/>
          </p:cNvSpPr>
          <p:nvPr/>
        </p:nvSpPr>
        <p:spPr bwMode="auto">
          <a:xfrm>
            <a:off x="425669" y="254547"/>
            <a:ext cx="8229600" cy="671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4400" dirty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支撑树的生成</a:t>
            </a:r>
            <a:endParaRPr lang="zh-CN" altLang="en-US" sz="440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001475" name="Rectangle 3"/>
          <p:cNvSpPr>
            <a:spLocks noChangeArrowheads="1"/>
          </p:cNvSpPr>
          <p:nvPr/>
        </p:nvSpPr>
        <p:spPr bwMode="auto">
          <a:xfrm>
            <a:off x="206375" y="1196975"/>
            <a:ext cx="8686800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定义</a:t>
            </a:r>
            <a:r>
              <a:rPr lang="en-US" altLang="zh-CN" sz="2600" b="1" dirty="0">
                <a:solidFill>
                  <a:srgbClr val="FF0000"/>
                </a:solidFill>
              </a:rPr>
              <a:t>3.5.1  </a:t>
            </a:r>
            <a:r>
              <a:rPr lang="zh-CN" altLang="en-US" sz="2600" b="1" dirty="0">
                <a:solidFill>
                  <a:srgbClr val="000000"/>
                </a:solidFill>
              </a:rPr>
              <a:t>设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,t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</a:rPr>
              <a:t>是连通图</a:t>
            </a:r>
            <a:r>
              <a:rPr lang="en-US" altLang="zh-CN" sz="2600" b="1" dirty="0">
                <a:solidFill>
                  <a:srgbClr val="000000"/>
                </a:solidFill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</a:rPr>
              <a:t>距离为</a:t>
            </a:r>
            <a:r>
              <a:rPr lang="en-US" altLang="zh-CN" sz="2600" b="1" dirty="0">
                <a:solidFill>
                  <a:srgbClr val="000000"/>
                </a:solidFill>
              </a:rPr>
              <a:t>1 </a:t>
            </a:r>
            <a:r>
              <a:rPr lang="zh-CN" altLang="en-US" sz="2600" b="1" dirty="0">
                <a:solidFill>
                  <a:srgbClr val="000000"/>
                </a:solidFill>
              </a:rPr>
              <a:t>的两棵树。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                 且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-t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=(e), 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-t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=(e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sz="2600" b="1" dirty="0">
                <a:solidFill>
                  <a:srgbClr val="000000"/>
                </a:solidFill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</a:rPr>
              <a:t>。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Arial" panose="020B0604020202090204" pitchFamily="34" charset="0"/>
              </a:rPr>
              <a:t>                        </a:t>
            </a:r>
            <a:r>
              <a:rPr lang="zh-CN" altLang="en-US" sz="2600" b="1" dirty="0">
                <a:solidFill>
                  <a:srgbClr val="000000"/>
                </a:solidFill>
              </a:rPr>
              <a:t>则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=t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en-US" sz="2600" b="1" dirty="0">
                <a:solidFill>
                  <a:srgbClr val="000000"/>
                </a:solidFill>
              </a:rPr>
              <a:t>⊕</a:t>
            </a:r>
            <a:r>
              <a:rPr lang="en-US" altLang="zh-CN" sz="2600" b="1" dirty="0">
                <a:solidFill>
                  <a:srgbClr val="000000"/>
                </a:solidFill>
              </a:rPr>
              <a:t> (</a:t>
            </a:r>
            <a:r>
              <a:rPr lang="en-US" altLang="zh-CN" sz="2600" b="1" dirty="0" err="1">
                <a:solidFill>
                  <a:srgbClr val="000000"/>
                </a:solidFill>
              </a:rPr>
              <a:t>e,e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sz="2600" b="1" dirty="0">
                <a:solidFill>
                  <a:srgbClr val="000000"/>
                </a:solidFill>
              </a:rPr>
              <a:t>) </a:t>
            </a:r>
            <a:r>
              <a:rPr lang="zh-CN" altLang="en-US" sz="2600" b="1" dirty="0">
                <a:solidFill>
                  <a:srgbClr val="000000"/>
                </a:solidFill>
              </a:rPr>
              <a:t>称为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</a:rPr>
              <a:t>到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</a:rPr>
              <a:t>的基本树变换。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         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由于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∉t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，因此它是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t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的一条余树边。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t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+(e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含有一条唯一回路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C,e∈C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。所以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t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e,e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又形成了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另一棵树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t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2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。</a:t>
            </a:r>
            <a:endParaRPr lang="zh-CN" altLang="en-US" sz="2400" i="1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</p:txBody>
      </p:sp>
      <p:sp>
        <p:nvSpPr>
          <p:cNvPr id="1001476" name="Rectangle 4"/>
          <p:cNvSpPr>
            <a:spLocks noChangeArrowheads="1"/>
          </p:cNvSpPr>
          <p:nvPr/>
        </p:nvSpPr>
        <p:spPr bwMode="auto">
          <a:xfrm>
            <a:off x="250825" y="3933825"/>
            <a:ext cx="5257800" cy="1838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例</a:t>
            </a:r>
            <a:r>
              <a:rPr lang="en-US" altLang="zh-CN" sz="2600" b="1" dirty="0">
                <a:solidFill>
                  <a:srgbClr val="FF0000"/>
                </a:solidFill>
              </a:rPr>
              <a:t>3.5.1      </a:t>
            </a:r>
            <a:r>
              <a:rPr lang="zh-CN" altLang="en-US" sz="2600" b="1" dirty="0">
                <a:solidFill>
                  <a:srgbClr val="000000"/>
                </a:solidFill>
              </a:rPr>
              <a:t>右图中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=(e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</a:rPr>
              <a:t>), 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=(e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6</a:t>
            </a:r>
            <a:r>
              <a:rPr lang="en-US" altLang="zh-CN" sz="2600" b="1" dirty="0">
                <a:solidFill>
                  <a:srgbClr val="000000"/>
                </a:solidFill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</a:rPr>
              <a:t>，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                 则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=t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en-US" sz="2600" b="1" dirty="0">
                <a:solidFill>
                  <a:srgbClr val="000000"/>
                </a:solidFill>
              </a:rPr>
              <a:t>⊕</a:t>
            </a:r>
            <a:r>
              <a:rPr lang="en-US" altLang="zh-CN" sz="2600" b="1" dirty="0">
                <a:solidFill>
                  <a:srgbClr val="000000"/>
                </a:solidFill>
              </a:rPr>
              <a:t>(e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6</a:t>
            </a:r>
            <a:r>
              <a:rPr lang="en-US" altLang="zh-CN" sz="2600" b="1" dirty="0">
                <a:solidFill>
                  <a:srgbClr val="000000"/>
                </a:solidFill>
              </a:rPr>
              <a:t>)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00"/>
                </a:solidFill>
              </a:rPr>
              <a:t>                  </a:t>
            </a:r>
            <a:r>
              <a:rPr lang="zh-CN" altLang="en-US" sz="2600" b="1" dirty="0">
                <a:solidFill>
                  <a:srgbClr val="000000"/>
                </a:solidFill>
              </a:rPr>
              <a:t>是 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</a:rPr>
              <a:t>到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</a:rPr>
              <a:t>的基本树变换。</a:t>
            </a:r>
            <a:endParaRPr lang="zh-CN" altLang="en-US" sz="2600" b="1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45234" y="4101737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45234" y="4101737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608320" y="4850674"/>
            <a:ext cx="1436914" cy="13149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08320" y="4850674"/>
            <a:ext cx="2978331" cy="0"/>
          </a:xfrm>
          <a:prstGeom prst="straightConnector1">
            <a:avLst/>
          </a:prstGeom>
          <a:ln>
            <a:solidFill>
              <a:srgbClr val="66FF9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77989" y="4101738"/>
            <a:ext cx="1367245" cy="74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045234" y="4850674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80966" y="4053820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31" name="TextBox 30"/>
          <p:cNvSpPr txBox="1"/>
          <p:nvPr/>
        </p:nvSpPr>
        <p:spPr>
          <a:xfrm>
            <a:off x="5986106" y="5430192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32" name="TextBox 31"/>
          <p:cNvSpPr txBox="1"/>
          <p:nvPr/>
        </p:nvSpPr>
        <p:spPr>
          <a:xfrm>
            <a:off x="7013276" y="5198927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33" name="TextBox 32"/>
          <p:cNvSpPr txBox="1"/>
          <p:nvPr/>
        </p:nvSpPr>
        <p:spPr>
          <a:xfrm>
            <a:off x="7783983" y="5368777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34" name="TextBox 33"/>
          <p:cNvSpPr txBox="1"/>
          <p:nvPr/>
        </p:nvSpPr>
        <p:spPr>
          <a:xfrm>
            <a:off x="7185311" y="4447431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35" name="TextBox 34"/>
          <p:cNvSpPr txBox="1"/>
          <p:nvPr/>
        </p:nvSpPr>
        <p:spPr>
          <a:xfrm>
            <a:off x="5104372" y="4619842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36" name="TextBox 35"/>
          <p:cNvSpPr txBox="1"/>
          <p:nvPr/>
        </p:nvSpPr>
        <p:spPr>
          <a:xfrm>
            <a:off x="6735647" y="3609581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37" name="TextBox 36"/>
          <p:cNvSpPr txBox="1"/>
          <p:nvPr/>
        </p:nvSpPr>
        <p:spPr>
          <a:xfrm>
            <a:off x="8602630" y="4578362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38" name="TextBox 37"/>
          <p:cNvSpPr txBox="1"/>
          <p:nvPr/>
        </p:nvSpPr>
        <p:spPr>
          <a:xfrm>
            <a:off x="6853217" y="6079752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39" name="TextBox 38"/>
          <p:cNvSpPr txBox="1"/>
          <p:nvPr/>
        </p:nvSpPr>
        <p:spPr>
          <a:xfrm>
            <a:off x="5917192" y="4071226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55572" y="352228"/>
            <a:ext cx="7427912" cy="719138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支撑树的生成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02499" name="Rectangle 3"/>
          <p:cNvSpPr>
            <a:spLocks noChangeArrowheads="1"/>
          </p:cNvSpPr>
          <p:nvPr/>
        </p:nvSpPr>
        <p:spPr bwMode="auto">
          <a:xfrm>
            <a:off x="206375" y="1268413"/>
            <a:ext cx="8937625" cy="1441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Arial" panose="020B0604020202090204" pitchFamily="34" charset="0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latin typeface="Arial" panose="020B0604020202090204" pitchFamily="34" charset="0"/>
              </a:rPr>
              <a:t>3.5.1 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</a:rPr>
              <a:t>令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,t</a:t>
            </a:r>
            <a:r>
              <a:rPr lang="en-US" altLang="zh-CN" sz="26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是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中距离为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1( </a:t>
            </a: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有一条边不同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) </a:t>
            </a: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的两棵树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endParaRPr lang="en-US" altLang="zh-CN" sz="26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                  </a:t>
            </a: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且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-t</a:t>
            </a:r>
            <a:r>
              <a:rPr lang="en-US" altLang="zh-CN" sz="26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=(e), t</a:t>
            </a:r>
            <a:r>
              <a:rPr lang="en-US" altLang="zh-CN" sz="26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-t</a:t>
            </a:r>
            <a:r>
              <a:rPr lang="en-US" altLang="zh-CN" sz="26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=(b)</a:t>
            </a: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。则</a:t>
            </a:r>
            <a:r>
              <a:rPr lang="en-US" altLang="zh-CN" sz="2600" b="1" dirty="0" err="1">
                <a:solidFill>
                  <a:srgbClr val="000000"/>
                </a:solidFill>
                <a:latin typeface="Arial" panose="020B0604020202090204" pitchFamily="34" charset="0"/>
              </a:rPr>
              <a:t>b∈S</a:t>
            </a:r>
            <a:r>
              <a:rPr lang="en-US" altLang="zh-CN" sz="2600" b="1" baseline="-25000" dirty="0" err="1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6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                  反之，若</a:t>
            </a:r>
            <a:r>
              <a:rPr lang="en-US" altLang="zh-CN" sz="2600" b="1" dirty="0" err="1">
                <a:solidFill>
                  <a:srgbClr val="000000"/>
                </a:solidFill>
                <a:latin typeface="Arial" panose="020B0604020202090204" pitchFamily="34" charset="0"/>
              </a:rPr>
              <a:t>b∈S</a:t>
            </a:r>
            <a:r>
              <a:rPr lang="en-US" altLang="zh-CN" sz="2600" b="1" baseline="-25000" dirty="0" err="1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6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，则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⊕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 (</a:t>
            </a:r>
            <a:r>
              <a:rPr lang="en-US" altLang="zh-CN" sz="2600" b="1" dirty="0" err="1">
                <a:solidFill>
                  <a:srgbClr val="000000"/>
                </a:solidFill>
                <a:latin typeface="Arial" panose="020B0604020202090204" pitchFamily="34" charset="0"/>
              </a:rPr>
              <a:t>e,b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latin typeface="Arial" panose="020B0604020202090204" pitchFamily="34" charset="0"/>
              </a:rPr>
              <a:t>是树。</a:t>
            </a:r>
            <a:endParaRPr lang="zh-CN" altLang="en-US" sz="2600" b="1" dirty="0">
              <a:solidFill>
                <a:srgbClr val="000000"/>
              </a:solidFill>
              <a:latin typeface="Arial" panose="020B0604020202090204" pitchFamily="34" charset="0"/>
            </a:endParaRPr>
          </a:p>
        </p:txBody>
      </p:sp>
      <p:sp>
        <p:nvSpPr>
          <p:cNvPr id="1002500" name="Rectangle 4"/>
          <p:cNvSpPr>
            <a:spLocks noChangeArrowheads="1"/>
          </p:cNvSpPr>
          <p:nvPr/>
        </p:nvSpPr>
        <p:spPr bwMode="auto">
          <a:xfrm>
            <a:off x="250825" y="2947988"/>
            <a:ext cx="8642350" cy="31085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证明： 由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-t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=(e), 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-t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=(b)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可得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⊕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= (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e,b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           设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=(e,a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,a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,…,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，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=(b,a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,a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,…,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           若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b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∉ S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，由于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不含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其他树枝边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,a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,…,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，故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不含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的任何一条边。这样删去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的全部边之后，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仍连通，这与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是割集矛盾。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           反之，若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b∈S</a:t>
            </a:r>
            <a:r>
              <a:rPr lang="en-US" altLang="zh-CN" sz="2000" b="1" baseline="-25000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，而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只含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的唯一树枝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。因此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b≠a</a:t>
            </a:r>
            <a:r>
              <a:rPr lang="en-US" altLang="zh-CN" sz="2000" b="1" baseline="-25000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Arial" panose="020B0604020202090204" pitchFamily="34" charset="0"/>
              </a:rPr>
              <a:t>i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 所以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b ∉ 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+b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存在含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的唯一回路，因此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⊕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(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e,b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连通，同时有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n-1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条边。它是一棵树。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           由于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(t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中的边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是任意的，所以立即可以进行推广。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93889" y="333375"/>
            <a:ext cx="8092911" cy="719138"/>
          </a:xfrm>
          <a:noFill/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支撑树的生成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03523" name="Rectangle 3"/>
          <p:cNvSpPr>
            <a:spLocks noChangeArrowheads="1"/>
          </p:cNvSpPr>
          <p:nvPr/>
        </p:nvSpPr>
        <p:spPr bwMode="auto">
          <a:xfrm>
            <a:off x="206375" y="1268413"/>
            <a:ext cx="8686800" cy="1282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</a:rPr>
              <a:t>3.5.2  </a:t>
            </a:r>
            <a:r>
              <a:rPr lang="zh-CN" altLang="en-US" sz="2600" b="1" dirty="0">
                <a:solidFill>
                  <a:srgbClr val="000000"/>
                </a:solidFill>
              </a:rPr>
              <a:t>给定</a:t>
            </a:r>
            <a:r>
              <a:rPr lang="en-US" altLang="zh-CN" sz="2600" b="1" dirty="0">
                <a:solidFill>
                  <a:srgbClr val="000000"/>
                </a:solidFill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</a:rPr>
              <a:t>的一棵树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,</a:t>
            </a:r>
            <a:r>
              <a:rPr lang="zh-CN" altLang="en-US" sz="2600" b="1" dirty="0">
                <a:solidFill>
                  <a:srgbClr val="000000"/>
                </a:solidFill>
              </a:rPr>
              <a:t>令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,t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,…,</a:t>
            </a:r>
            <a:r>
              <a:rPr lang="en-US" altLang="zh-CN" sz="2600" b="1" dirty="0" err="1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 err="1">
                <a:solidFill>
                  <a:srgbClr val="000000"/>
                </a:solidFill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</a:rPr>
              <a:t>是</a:t>
            </a:r>
            <a:r>
              <a:rPr lang="en-US" altLang="zh-CN" sz="2600" b="1" dirty="0">
                <a:solidFill>
                  <a:srgbClr val="000000"/>
                </a:solidFill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</a:rPr>
              <a:t>中全部满足     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-t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</a:rPr>
              <a:t>=(e), 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</a:rPr>
              <a:t>-t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=(b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</a:rPr>
              <a:t>的树，则</a:t>
            </a:r>
            <a:r>
              <a:rPr lang="en-US" altLang="zh-CN" sz="2600" b="1" dirty="0">
                <a:solidFill>
                  <a:srgbClr val="000000"/>
                </a:solidFill>
              </a:rPr>
              <a:t>S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</a:rPr>
              <a:t>(t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)=(e,b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,b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,…,</a:t>
            </a:r>
            <a:r>
              <a:rPr lang="en-US" altLang="zh-CN" sz="2600" b="1" dirty="0" err="1">
                <a:solidFill>
                  <a:srgbClr val="000000"/>
                </a:solidFill>
              </a:rPr>
              <a:t>b</a:t>
            </a:r>
            <a:r>
              <a:rPr lang="en-US" altLang="zh-CN" sz="2600" b="1" baseline="-25000" dirty="0" err="1">
                <a:solidFill>
                  <a:srgbClr val="000000"/>
                </a:solidFill>
              </a:rPr>
              <a:t>p</a:t>
            </a:r>
            <a:r>
              <a:rPr lang="en-US" altLang="zh-CN" sz="2600" b="1" dirty="0">
                <a:solidFill>
                  <a:srgbClr val="000000"/>
                </a:solidFill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</a:rPr>
              <a:t>。反之，若</a:t>
            </a:r>
            <a:r>
              <a:rPr lang="en-US" altLang="zh-CN" sz="2600" b="1" dirty="0" err="1">
                <a:solidFill>
                  <a:srgbClr val="000000"/>
                </a:solidFill>
              </a:rPr>
              <a:t>b</a:t>
            </a:r>
            <a:r>
              <a:rPr lang="en-US" altLang="zh-CN" sz="2600" b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sz="2600" b="1" dirty="0" err="1">
                <a:solidFill>
                  <a:srgbClr val="000000"/>
                </a:solidFill>
              </a:rPr>
              <a:t>∈S</a:t>
            </a:r>
            <a:r>
              <a:rPr lang="en-US" altLang="zh-CN" sz="2600" b="1" baseline="-25000" dirty="0" err="1">
                <a:solidFill>
                  <a:srgbClr val="000000"/>
                </a:solidFill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</a:rPr>
              <a:t>(t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</a:rPr>
              <a:t>则</a:t>
            </a:r>
            <a:r>
              <a:rPr lang="en-US" altLang="zh-CN" sz="2600" b="1" dirty="0" err="1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</a:rPr>
              <a:t>=t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en-US" sz="2600" b="1" dirty="0">
                <a:solidFill>
                  <a:srgbClr val="000000"/>
                </a:solidFill>
              </a:rPr>
              <a:t>⊕</a:t>
            </a:r>
            <a:r>
              <a:rPr lang="en-US" altLang="zh-CN" sz="2600" b="1" dirty="0">
                <a:solidFill>
                  <a:srgbClr val="000000"/>
                </a:solidFill>
              </a:rPr>
              <a:t> (</a:t>
            </a:r>
            <a:r>
              <a:rPr lang="en-US" altLang="zh-CN" sz="2600" b="1" dirty="0" err="1">
                <a:solidFill>
                  <a:srgbClr val="000000"/>
                </a:solidFill>
              </a:rPr>
              <a:t>e,b</a:t>
            </a:r>
            <a:r>
              <a:rPr lang="en-US" altLang="zh-CN" sz="2600" b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</a:rPr>
              <a:t>是树。</a:t>
            </a:r>
            <a:endParaRPr lang="zh-CN" altLang="en-US" sz="2600" b="1" dirty="0">
              <a:solidFill>
                <a:srgbClr val="000000"/>
              </a:solidFill>
            </a:endParaRPr>
          </a:p>
        </p:txBody>
      </p:sp>
      <p:sp>
        <p:nvSpPr>
          <p:cNvPr id="1003525" name="Rectangle 5"/>
          <p:cNvSpPr>
            <a:spLocks noChangeArrowheads="1"/>
          </p:cNvSpPr>
          <p:nvPr/>
        </p:nvSpPr>
        <p:spPr bwMode="auto">
          <a:xfrm>
            <a:off x="3708400" y="2852738"/>
            <a:ext cx="5435600" cy="43334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例</a:t>
            </a:r>
            <a:r>
              <a:rPr lang="en-US" altLang="zh-CN" sz="2600" b="1" dirty="0">
                <a:solidFill>
                  <a:srgbClr val="FF0000"/>
                </a:solidFill>
              </a:rPr>
              <a:t>3.5.2      </a:t>
            </a:r>
            <a:r>
              <a:rPr lang="zh-CN" altLang="en-US" sz="2600" b="1" dirty="0">
                <a:solidFill>
                  <a:srgbClr val="000000"/>
                </a:solidFill>
              </a:rPr>
              <a:t>图中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=(</a:t>
            </a:r>
            <a:r>
              <a:rPr lang="en-US" altLang="zh-CN" sz="2600" b="1" dirty="0">
                <a:solidFill>
                  <a:srgbClr val="9933FF"/>
                </a:solidFill>
              </a:rPr>
              <a:t>e</a:t>
            </a:r>
            <a:r>
              <a:rPr lang="en-US" altLang="zh-CN" sz="2600" b="1" baseline="-25000" dirty="0">
                <a:solidFill>
                  <a:srgbClr val="9933FF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</a:rPr>
              <a:t>。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                 则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=(</a:t>
            </a:r>
            <a:r>
              <a:rPr lang="en-US" altLang="zh-CN" sz="2600" b="1" dirty="0">
                <a:solidFill>
                  <a:srgbClr val="0070C0"/>
                </a:solidFill>
              </a:rPr>
              <a:t>e</a:t>
            </a:r>
            <a:r>
              <a:rPr lang="en-US" altLang="zh-CN" sz="2600" b="1" baseline="-25000" dirty="0">
                <a:solidFill>
                  <a:srgbClr val="0070C0"/>
                </a:solidFill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</a:rPr>
              <a:t>), 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   </a:t>
            </a:r>
            <a:endParaRPr lang="en-US" altLang="zh-CN" sz="2600" b="1" dirty="0" smtClean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             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=(</a:t>
            </a:r>
            <a:r>
              <a:rPr lang="en-US" altLang="zh-CN" sz="2600" b="1" dirty="0">
                <a:solidFill>
                  <a:srgbClr val="008000"/>
                </a:solidFill>
              </a:rPr>
              <a:t>e</a:t>
            </a:r>
            <a:r>
              <a:rPr lang="en-US" altLang="zh-CN" sz="2600" b="1" baseline="-25000" dirty="0">
                <a:solidFill>
                  <a:srgbClr val="008000"/>
                </a:solidFill>
              </a:rPr>
              <a:t>6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</a:rPr>
              <a:t>)    </a:t>
            </a:r>
            <a:endParaRPr lang="en-US" altLang="zh-CN" sz="2600" b="1" dirty="0" smtClean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        </a:t>
            </a:r>
            <a:r>
              <a:rPr lang="zh-CN" altLang="en-US" sz="2600" b="1" dirty="0" smtClean="0">
                <a:solidFill>
                  <a:srgbClr val="000000"/>
                </a:solidFill>
              </a:rPr>
              <a:t>满足 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-t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=(e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),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00"/>
                </a:solidFill>
              </a:rPr>
              <a:t>                   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-t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=(e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</a:rPr>
              <a:t>),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00"/>
                </a:solidFill>
              </a:rPr>
              <a:t>                   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-t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=(e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6</a:t>
            </a:r>
            <a:r>
              <a:rPr lang="en-US" altLang="zh-CN" sz="2600" b="1" dirty="0">
                <a:solidFill>
                  <a:srgbClr val="000000"/>
                </a:solidFill>
              </a:rPr>
              <a:t>),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00"/>
                </a:solidFill>
              </a:rPr>
              <a:t>                   S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e1</a:t>
            </a:r>
            <a:r>
              <a:rPr lang="en-US" altLang="zh-CN" sz="2600" b="1" dirty="0">
                <a:solidFill>
                  <a:srgbClr val="000000"/>
                </a:solidFill>
              </a:rPr>
              <a:t>(t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)=(e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</a:rPr>
              <a:t>, 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6</a:t>
            </a:r>
            <a:r>
              <a:rPr lang="en-US" altLang="zh-CN" sz="2600" b="1" dirty="0">
                <a:solidFill>
                  <a:srgbClr val="000000"/>
                </a:solidFill>
              </a:rPr>
              <a:t>) </a:t>
            </a:r>
            <a:r>
              <a:rPr lang="zh-CN" altLang="en-US" sz="2600" b="1" dirty="0">
                <a:solidFill>
                  <a:srgbClr val="000000"/>
                </a:solidFill>
              </a:rPr>
              <a:t>。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                        </a:t>
            </a:r>
            <a:endParaRPr lang="zh-CN" altLang="en-US" sz="26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42605" y="3560794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42605" y="3560794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05691" y="4309731"/>
            <a:ext cx="1436914" cy="13149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05691" y="4309731"/>
            <a:ext cx="2978331" cy="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75360" y="3560795"/>
            <a:ext cx="1367245" cy="748936"/>
          </a:xfrm>
          <a:prstGeom prst="straightConnector1">
            <a:avLst/>
          </a:prstGeom>
          <a:ln>
            <a:solidFill>
              <a:srgbClr val="9933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2605" y="4309731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8337" y="3512877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1283477" y="488924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2310647" y="465798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3081354" y="482783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2482682" y="390648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401743" y="4078899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2033018" y="3068638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3900001" y="4037419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2150588" y="5538809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1192995" y="3634803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4" name="Arc 23"/>
          <p:cNvSpPr/>
          <p:nvPr/>
        </p:nvSpPr>
        <p:spPr>
          <a:xfrm rot="2841656">
            <a:off x="-847721" y="3085663"/>
            <a:ext cx="2846794" cy="2851903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6920" y="3196418"/>
            <a:ext cx="81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割集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31596" y="333375"/>
            <a:ext cx="8055204" cy="719138"/>
          </a:xfrm>
          <a:noFill/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支撑树的生成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04548" name="Rectangle 4"/>
          <p:cNvSpPr>
            <a:spLocks noChangeArrowheads="1"/>
          </p:cNvSpPr>
          <p:nvPr/>
        </p:nvSpPr>
        <p:spPr bwMode="auto">
          <a:xfrm>
            <a:off x="206375" y="1268413"/>
            <a:ext cx="6813550" cy="42965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例</a:t>
            </a:r>
            <a:r>
              <a:rPr lang="en-US" altLang="zh-CN" sz="2600" b="1" dirty="0">
                <a:solidFill>
                  <a:srgbClr val="FF0000"/>
                </a:solidFill>
              </a:rPr>
              <a:t>3.5.3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marL="1524000" indent="-1524000"/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令图中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。每个树枝对应的割集是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); 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); 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因此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中与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距离为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的全部树是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得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: 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得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: 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 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得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: 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 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这样可以定义这些树的集合。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60562" y="2680063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160562" y="2680063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723648" y="3429000"/>
            <a:ext cx="1436914" cy="13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23648" y="3429000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3317" y="2680064"/>
            <a:ext cx="1367245" cy="748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60562" y="3429000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96294" y="2632146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101434" y="400851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7128604" y="3777253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7899311" y="3947103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7300639" y="3025757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5219700" y="3198168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6850975" y="2187907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8717958" y="3156688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6968545" y="4658078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6032520" y="2649552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1" name="Arc 20"/>
          <p:cNvSpPr/>
          <p:nvPr/>
        </p:nvSpPr>
        <p:spPr>
          <a:xfrm rot="2841656">
            <a:off x="3309546" y="2192401"/>
            <a:ext cx="2846794" cy="2851903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rc 21"/>
          <p:cNvSpPr/>
          <p:nvPr/>
        </p:nvSpPr>
        <p:spPr>
          <a:xfrm rot="19061099">
            <a:off x="5648965" y="4361495"/>
            <a:ext cx="2846794" cy="2851903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rc 22"/>
          <p:cNvSpPr/>
          <p:nvPr/>
        </p:nvSpPr>
        <p:spPr>
          <a:xfrm rot="13041888">
            <a:off x="8298241" y="1904638"/>
            <a:ext cx="2846794" cy="2851903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172019" y="5122585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e1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526523" y="5271461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32018" y="52620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e3</a:t>
            </a:r>
            <a:endParaRPr lang="zh-CN" altLang="en-US" dirty="0"/>
          </a:p>
        </p:txBody>
      </p:sp>
      <p:cxnSp>
        <p:nvCxnSpPr>
          <p:cNvPr id="25" name="Straight Arrow Connector 24"/>
          <p:cNvCxnSpPr>
            <a:endCxn id="2" idx="0"/>
          </p:cNvCxnSpPr>
          <p:nvPr/>
        </p:nvCxnSpPr>
        <p:spPr>
          <a:xfrm flipH="1">
            <a:off x="5480758" y="4658078"/>
            <a:ext cx="242890" cy="46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" idx="0"/>
          </p:cNvCxnSpPr>
          <p:nvPr/>
        </p:nvCxnSpPr>
        <p:spPr>
          <a:xfrm>
            <a:off x="8810658" y="4521380"/>
            <a:ext cx="24604" cy="75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55496" y="4743995"/>
            <a:ext cx="299959" cy="52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4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4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4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4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4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4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4000" b="1" dirty="0">
                <a:latin typeface="Garamond" pitchFamily="18" charset="0"/>
              </a:rPr>
              <a:t> </a:t>
            </a:r>
            <a:r>
              <a:rPr lang="zh-CN" altLang="en-US" sz="4000" b="1" dirty="0">
                <a:latin typeface="Garamond" pitchFamily="18" charset="0"/>
              </a:rPr>
              <a:t>支撑树的生成</a:t>
            </a:r>
            <a:endParaRPr lang="zh-CN" altLang="en-US" sz="4000" b="1" dirty="0">
              <a:latin typeface="Garamond" pitchFamily="18" charset="0"/>
            </a:endParaRPr>
          </a:p>
        </p:txBody>
      </p:sp>
      <p:sp>
        <p:nvSpPr>
          <p:cNvPr id="1005571" name="Rectangle 3"/>
          <p:cNvSpPr>
            <a:spLocks noChangeArrowheads="1"/>
          </p:cNvSpPr>
          <p:nvPr/>
        </p:nvSpPr>
        <p:spPr bwMode="auto">
          <a:xfrm>
            <a:off x="206375" y="1196975"/>
            <a:ext cx="8469313" cy="175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定义</a:t>
            </a:r>
            <a:r>
              <a:rPr lang="en-US" altLang="zh-CN" sz="2600" b="1" dirty="0">
                <a:solidFill>
                  <a:srgbClr val="FF0000"/>
                </a:solidFill>
              </a:rPr>
              <a:t>3.5.2  </a:t>
            </a:r>
            <a:r>
              <a:rPr lang="zh-CN" altLang="en-US" sz="2600" b="1" dirty="0">
                <a:solidFill>
                  <a:srgbClr val="000000"/>
                </a:solidFill>
              </a:rPr>
              <a:t>设</a:t>
            </a:r>
            <a:r>
              <a:rPr lang="en-US" altLang="zh-CN" sz="2600" b="1" dirty="0" err="1">
                <a:solidFill>
                  <a:srgbClr val="000000"/>
                </a:solidFill>
              </a:rPr>
              <a:t>T</a:t>
            </a:r>
            <a:r>
              <a:rPr lang="en-US" altLang="zh-CN" sz="2600" b="1" baseline="30000" dirty="0" err="1">
                <a:solidFill>
                  <a:srgbClr val="000000"/>
                </a:solidFill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</a:rPr>
              <a:t>={t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en-US" sz="2600" b="1" dirty="0">
                <a:solidFill>
                  <a:srgbClr val="000000"/>
                </a:solidFill>
              </a:rPr>
              <a:t>⊕</a:t>
            </a:r>
            <a:r>
              <a:rPr lang="en-US" altLang="zh-CN" sz="2600" b="1" dirty="0">
                <a:solidFill>
                  <a:srgbClr val="000000"/>
                </a:solidFill>
              </a:rPr>
              <a:t> (</a:t>
            </a:r>
            <a:r>
              <a:rPr lang="en-US" altLang="zh-CN" sz="2600" b="1" dirty="0" err="1">
                <a:solidFill>
                  <a:srgbClr val="000000"/>
                </a:solidFill>
              </a:rPr>
              <a:t>e,b</a:t>
            </a:r>
            <a:r>
              <a:rPr lang="en-US" altLang="zh-CN" sz="2600" b="1" dirty="0">
                <a:solidFill>
                  <a:srgbClr val="000000"/>
                </a:solidFill>
              </a:rPr>
              <a:t>)|b ∈ S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e </a:t>
            </a:r>
            <a:r>
              <a:rPr lang="en-US" altLang="zh-CN" sz="2600" b="1" dirty="0">
                <a:solidFill>
                  <a:srgbClr val="000000"/>
                </a:solidFill>
              </a:rPr>
              <a:t>(t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), </a:t>
            </a:r>
            <a:r>
              <a:rPr lang="en-US" altLang="zh-CN" sz="2600" b="1" dirty="0" err="1">
                <a:solidFill>
                  <a:srgbClr val="000000"/>
                </a:solidFill>
              </a:rPr>
              <a:t>b≠e</a:t>
            </a:r>
            <a:r>
              <a:rPr lang="en-US" altLang="zh-CN" sz="2600" b="1" dirty="0">
                <a:solidFill>
                  <a:srgbClr val="000000"/>
                </a:solidFill>
              </a:rPr>
              <a:t>}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00"/>
                </a:solidFill>
              </a:rPr>
              <a:t>                  </a:t>
            </a:r>
            <a:r>
              <a:rPr lang="en-US" altLang="zh-CN" sz="2600" b="1" dirty="0" err="1">
                <a:solidFill>
                  <a:srgbClr val="000000"/>
                </a:solidFill>
              </a:rPr>
              <a:t>T</a:t>
            </a:r>
            <a:r>
              <a:rPr lang="en-US" altLang="zh-CN" sz="2600" b="1" baseline="30000" dirty="0" err="1">
                <a:solidFill>
                  <a:srgbClr val="000000"/>
                </a:solidFill>
              </a:rPr>
              <a:t>e</a:t>
            </a:r>
            <a:r>
              <a:rPr lang="zh-CN" altLang="en-US" sz="2600" b="1" dirty="0">
                <a:solidFill>
                  <a:srgbClr val="000000"/>
                </a:solidFill>
              </a:rPr>
              <a:t>表示对</a:t>
            </a:r>
            <a:r>
              <a:rPr lang="en-US" altLang="zh-CN" sz="2600" b="1" dirty="0">
                <a:solidFill>
                  <a:srgbClr val="000000"/>
                </a:solidFill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</a:rPr>
              <a:t>的某棵参考树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, e∈t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</a:rPr>
              <a:t>。逐一用其基本割集</a:t>
            </a:r>
            <a:r>
              <a:rPr lang="en-US" altLang="zh-CN" sz="2600" b="1" dirty="0">
                <a:solidFill>
                  <a:srgbClr val="000000"/>
                </a:solidFill>
              </a:rPr>
              <a:t>S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e </a:t>
            </a:r>
            <a:r>
              <a:rPr lang="en-US" altLang="zh-CN" sz="2600" b="1" dirty="0">
                <a:solidFill>
                  <a:srgbClr val="000000"/>
                </a:solidFill>
              </a:rPr>
              <a:t>(t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</a:rPr>
              <a:t>的每条边去替换</a:t>
            </a:r>
            <a:r>
              <a:rPr lang="en-US" altLang="zh-CN" sz="2600" b="1" dirty="0">
                <a:solidFill>
                  <a:srgbClr val="000000"/>
                </a:solidFill>
              </a:rPr>
              <a:t>e</a:t>
            </a:r>
            <a:r>
              <a:rPr lang="zh-CN" altLang="en-US" sz="2600" b="1" dirty="0">
                <a:solidFill>
                  <a:srgbClr val="000000"/>
                </a:solidFill>
              </a:rPr>
              <a:t>，即进行基本树变换之后的新树集合。</a:t>
            </a:r>
            <a:endParaRPr lang="zh-CN" altLang="en-US" sz="2600" b="1" dirty="0">
              <a:solidFill>
                <a:srgbClr val="000000"/>
              </a:solidFill>
            </a:endParaRPr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179388" y="2852738"/>
            <a:ext cx="8964612" cy="885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</a:rPr>
              <a:t>3.5.3  </a:t>
            </a:r>
            <a:r>
              <a:rPr lang="zh-CN" altLang="en-US" sz="2600" b="1" dirty="0">
                <a:solidFill>
                  <a:srgbClr val="000000"/>
                </a:solidFill>
              </a:rPr>
              <a:t>设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</a:rPr>
              <a:t>=(e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</a:rPr>
              <a:t>,e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,…,</a:t>
            </a:r>
            <a:r>
              <a:rPr lang="en-US" altLang="zh-CN" sz="2600" b="1" dirty="0" err="1">
                <a:solidFill>
                  <a:srgbClr val="000000"/>
                </a:solidFill>
              </a:rPr>
              <a:t>e</a:t>
            </a:r>
            <a:r>
              <a:rPr lang="en-US" altLang="zh-CN" sz="2600" b="1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</a:rPr>
              <a:t>) </a:t>
            </a:r>
            <a:r>
              <a:rPr lang="zh-CN" altLang="en-US" sz="2600" b="1" dirty="0">
                <a:solidFill>
                  <a:srgbClr val="000000"/>
                </a:solidFill>
              </a:rPr>
              <a:t>是</a:t>
            </a:r>
            <a:r>
              <a:rPr lang="en-US" altLang="zh-CN" sz="2600" b="1" dirty="0">
                <a:solidFill>
                  <a:srgbClr val="000000"/>
                </a:solidFill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</a:rPr>
              <a:t>中的参考树。则</a:t>
            </a:r>
            <a:r>
              <a:rPr lang="en-US" altLang="zh-CN" sz="2600" b="1" dirty="0">
                <a:solidFill>
                  <a:srgbClr val="000000"/>
                </a:solidFill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</a:rPr>
              <a:t>中与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</a:rPr>
              <a:t>距离为</a:t>
            </a:r>
            <a:r>
              <a:rPr lang="en-US" altLang="zh-CN" sz="2600" b="1" dirty="0">
                <a:solidFill>
                  <a:srgbClr val="000000"/>
                </a:solidFill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</a:rPr>
              <a:t>的树恰在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30000" dirty="0">
                <a:solidFill>
                  <a:srgbClr val="000000"/>
                </a:solidFill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1, </a:t>
            </a:r>
            <a:r>
              <a:rPr lang="en-US" altLang="zh-CN" sz="2600" b="1" dirty="0">
                <a:solidFill>
                  <a:srgbClr val="000000"/>
                </a:solidFill>
              </a:rPr>
              <a:t>T</a:t>
            </a:r>
            <a:r>
              <a:rPr lang="en-US" altLang="zh-CN" sz="2600" b="1" baseline="30000" dirty="0">
                <a:solidFill>
                  <a:srgbClr val="000000"/>
                </a:solidFill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 ,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90204" pitchFamily="34" charset="0"/>
              </a:rPr>
              <a:t>… , </a:t>
            </a:r>
            <a:r>
              <a:rPr lang="en-US" altLang="zh-CN" sz="2600" b="1" dirty="0" err="1">
                <a:solidFill>
                  <a:srgbClr val="000000"/>
                </a:solidFill>
              </a:rPr>
              <a:t>T</a:t>
            </a:r>
            <a:r>
              <a:rPr lang="en-US" altLang="zh-CN" sz="2600" b="1" baseline="30000" dirty="0" err="1">
                <a:solidFill>
                  <a:srgbClr val="000000"/>
                </a:solidFill>
              </a:rPr>
              <a:t>e</a:t>
            </a:r>
            <a:r>
              <a:rPr lang="en-US" altLang="zh-CN" sz="2400" b="1" baseline="10000" dirty="0" err="1">
                <a:solidFill>
                  <a:srgbClr val="000000"/>
                </a:solidFill>
                <a:latin typeface="Arial" panose="020B0604020202090204" pitchFamily="34" charset="0"/>
              </a:rPr>
              <a:t>k</a:t>
            </a:r>
            <a:r>
              <a:rPr lang="en-US" altLang="zh-CN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</a:rPr>
              <a:t>的某个集合之中。</a:t>
            </a:r>
            <a:endParaRPr lang="zh-CN" altLang="en-US" sz="2600" b="1" dirty="0">
              <a:solidFill>
                <a:srgbClr val="000000"/>
              </a:solidFill>
            </a:endParaRP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179388" y="3789363"/>
            <a:ext cx="8686800" cy="238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定义            </a:t>
            </a:r>
            <a:r>
              <a:rPr lang="zh-CN" altLang="en-US" sz="2400" b="1">
                <a:solidFill>
                  <a:srgbClr val="000000"/>
                </a:solidFill>
              </a:rPr>
              <a:t>类似令</a:t>
            </a:r>
            <a:r>
              <a:rPr lang="en-US" altLang="zh-CN" sz="2600" b="1">
                <a:solidFill>
                  <a:srgbClr val="000000"/>
                </a:solidFill>
              </a:rPr>
              <a:t>T</a:t>
            </a:r>
            <a:r>
              <a:rPr lang="en-US" altLang="zh-CN" sz="2600" b="1" baseline="30000">
                <a:solidFill>
                  <a:srgbClr val="000000"/>
                </a:solidFill>
              </a:rPr>
              <a:t>e</a:t>
            </a:r>
            <a:r>
              <a:rPr lang="en-US" altLang="zh-CN" sz="2400" b="1" baseline="10000">
                <a:solidFill>
                  <a:srgbClr val="000000"/>
                </a:solidFill>
                <a:latin typeface="Arial" panose="020B0604020202090204" pitchFamily="34" charset="0"/>
              </a:rPr>
              <a:t>r</a:t>
            </a:r>
            <a:r>
              <a:rPr lang="en-US" altLang="zh-CN" sz="2600" b="1" baseline="30000">
                <a:solidFill>
                  <a:srgbClr val="000000"/>
                </a:solidFill>
              </a:rPr>
              <a:t>e</a:t>
            </a:r>
            <a:r>
              <a:rPr lang="en-US" altLang="zh-CN" sz="2400" b="1" baseline="1000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>
                <a:solidFill>
                  <a:srgbClr val="000000"/>
                </a:solidFill>
              </a:rPr>
              <a:t>={t</a:t>
            </a:r>
            <a:r>
              <a:rPr lang="en-US" altLang="en-US" sz="2400" b="1">
                <a:solidFill>
                  <a:srgbClr val="000000"/>
                </a:solidFill>
              </a:rPr>
              <a:t>⊕</a:t>
            </a:r>
            <a:r>
              <a:rPr lang="en-US" altLang="zh-CN" sz="2400" b="1">
                <a:solidFill>
                  <a:srgbClr val="000000"/>
                </a:solidFill>
              </a:rPr>
              <a:t> (e</a:t>
            </a:r>
            <a:r>
              <a:rPr lang="en-US" altLang="zh-CN" sz="2400" b="1" baseline="-25000">
                <a:solidFill>
                  <a:srgbClr val="000000"/>
                </a:solidFill>
              </a:rPr>
              <a:t>s</a:t>
            </a:r>
            <a:r>
              <a:rPr lang="en-US" altLang="zh-CN" sz="2400" b="1">
                <a:solidFill>
                  <a:srgbClr val="000000"/>
                </a:solidFill>
              </a:rPr>
              <a:t>,b)|b ∈ S</a:t>
            </a:r>
            <a:r>
              <a:rPr lang="en-US" altLang="zh-CN" sz="2400" b="1" baseline="-25000">
                <a:solidFill>
                  <a:srgbClr val="000000"/>
                </a:solidFill>
              </a:rPr>
              <a:t>e</a:t>
            </a:r>
            <a:r>
              <a:rPr lang="en-US" altLang="zh-CN" sz="2400" b="1" baseline="-40000">
                <a:solidFill>
                  <a:srgbClr val="000000"/>
                </a:solidFill>
              </a:rPr>
              <a:t>s</a:t>
            </a:r>
            <a:r>
              <a:rPr lang="en-US" altLang="zh-CN" sz="2400" b="1">
                <a:solidFill>
                  <a:srgbClr val="000000"/>
                </a:solidFill>
              </a:rPr>
              <a:t> (t), t ∈ T</a:t>
            </a:r>
            <a:r>
              <a:rPr lang="en-US" altLang="zh-CN" sz="2400" b="1" baseline="30000">
                <a:solidFill>
                  <a:srgbClr val="000000"/>
                </a:solidFill>
              </a:rPr>
              <a:t>e</a:t>
            </a:r>
            <a:r>
              <a:rPr lang="en-US" altLang="zh-CN" sz="2400" b="1" baseline="10000">
                <a:solidFill>
                  <a:srgbClr val="000000"/>
                </a:solidFill>
                <a:latin typeface="Arial" panose="020B0604020202090204" pitchFamily="3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</a:rPr>
              <a:t>,b≠e</a:t>
            </a:r>
            <a:r>
              <a:rPr lang="en-US" altLang="zh-CN" sz="2400" b="1" baseline="-25000">
                <a:solidFill>
                  <a:srgbClr val="000000"/>
                </a:solidFill>
              </a:rPr>
              <a:t>s</a:t>
            </a:r>
            <a:r>
              <a:rPr lang="en-US" altLang="zh-CN" sz="2400" b="1">
                <a:solidFill>
                  <a:srgbClr val="000000"/>
                </a:solidFill>
              </a:rPr>
              <a:t>}</a:t>
            </a:r>
            <a:r>
              <a:rPr lang="zh-CN" altLang="en-US" sz="2400" b="1">
                <a:solidFill>
                  <a:srgbClr val="000000"/>
                </a:solidFill>
              </a:rPr>
              <a:t>。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                    对参考树</a:t>
            </a: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0</a:t>
            </a:r>
            <a:r>
              <a:rPr lang="zh-CN" altLang="en-US" sz="2400" b="1">
                <a:solidFill>
                  <a:srgbClr val="000000"/>
                </a:solidFill>
              </a:rPr>
              <a:t>中的一条树边 </a:t>
            </a:r>
            <a:r>
              <a:rPr lang="en-US" altLang="zh-CN" sz="2400" b="1">
                <a:solidFill>
                  <a:srgbClr val="000000"/>
                </a:solidFill>
              </a:rPr>
              <a:t>e</a:t>
            </a:r>
            <a:r>
              <a:rPr lang="en-US" altLang="zh-CN" sz="2400" b="1" baseline="-25000">
                <a:solidFill>
                  <a:srgbClr val="000000"/>
                </a:solidFill>
              </a:rPr>
              <a:t>r</a:t>
            </a:r>
            <a:r>
              <a:rPr lang="zh-CN" altLang="en-US" sz="2400" b="1">
                <a:solidFill>
                  <a:srgbClr val="000000"/>
                </a:solidFill>
              </a:rPr>
              <a:t>，先求替换</a:t>
            </a:r>
            <a:r>
              <a:rPr lang="en-US" altLang="zh-CN" sz="2400" b="1">
                <a:solidFill>
                  <a:srgbClr val="000000"/>
                </a:solidFill>
              </a:rPr>
              <a:t>e</a:t>
            </a:r>
            <a:r>
              <a:rPr lang="en-US" altLang="zh-CN" sz="2400" b="1" baseline="-25000">
                <a:solidFill>
                  <a:srgbClr val="000000"/>
                </a:solidFill>
              </a:rPr>
              <a:t>r</a:t>
            </a:r>
            <a:r>
              <a:rPr lang="zh-CN" altLang="en-US" sz="2400" b="1">
                <a:solidFill>
                  <a:srgbClr val="000000"/>
                </a:solidFill>
              </a:rPr>
              <a:t>的与</a:t>
            </a: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0</a:t>
            </a:r>
            <a:r>
              <a:rPr lang="zh-CN" altLang="en-US" sz="2400" b="1">
                <a:solidFill>
                  <a:srgbClr val="000000"/>
                </a:solidFill>
              </a:rPr>
              <a:t>距离为</a:t>
            </a:r>
            <a:r>
              <a:rPr lang="en-US" altLang="zh-CN" sz="2400" b="1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的树的集合</a:t>
            </a: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600" b="1" baseline="30000">
                <a:solidFill>
                  <a:srgbClr val="000000"/>
                </a:solidFill>
              </a:rPr>
              <a:t>e</a:t>
            </a:r>
            <a:r>
              <a:rPr lang="en-US" altLang="zh-CN" sz="2400" b="1" baseline="10000">
                <a:solidFill>
                  <a:srgbClr val="000000"/>
                </a:solidFill>
                <a:latin typeface="Arial" panose="020B0604020202090204" pitchFamily="34" charset="0"/>
              </a:rPr>
              <a:t>r</a:t>
            </a:r>
            <a:r>
              <a:rPr lang="zh-CN" altLang="en-US" sz="2400" b="1">
                <a:solidFill>
                  <a:srgbClr val="000000"/>
                </a:solidFill>
              </a:rPr>
              <a:t>，然后对</a:t>
            </a: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600" b="1" baseline="30000">
                <a:solidFill>
                  <a:srgbClr val="000000"/>
                </a:solidFill>
              </a:rPr>
              <a:t>e</a:t>
            </a:r>
            <a:r>
              <a:rPr lang="en-US" altLang="zh-CN" sz="2400" b="1" baseline="10000">
                <a:solidFill>
                  <a:srgbClr val="000000"/>
                </a:solidFill>
                <a:latin typeface="Arial" panose="020B0604020202090204" pitchFamily="34" charset="0"/>
              </a:rPr>
              <a:t>r</a:t>
            </a:r>
            <a:r>
              <a:rPr lang="zh-CN" altLang="en-US" sz="2400" b="1">
                <a:solidFill>
                  <a:srgbClr val="000000"/>
                </a:solidFill>
              </a:rPr>
              <a:t>中的每棵树</a:t>
            </a: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zh-CN" altLang="en-US" sz="2400" b="1">
                <a:solidFill>
                  <a:srgbClr val="000000"/>
                </a:solidFill>
              </a:rPr>
              <a:t>，若</a:t>
            </a:r>
            <a:r>
              <a:rPr lang="en-US" altLang="zh-CN" sz="2400" b="1">
                <a:solidFill>
                  <a:srgbClr val="000000"/>
                </a:solidFill>
              </a:rPr>
              <a:t>e</a:t>
            </a:r>
            <a:r>
              <a:rPr lang="en-US" altLang="zh-CN" sz="2400" b="1" baseline="-25000">
                <a:solidFill>
                  <a:srgbClr val="000000"/>
                </a:solidFill>
              </a:rPr>
              <a:t>s</a:t>
            </a:r>
            <a:r>
              <a:rPr lang="zh-CN" altLang="en-US" sz="2400" b="1">
                <a:solidFill>
                  <a:srgbClr val="000000"/>
                </a:solidFill>
              </a:rPr>
              <a:t>是它们的树枝，再进行一次基本树变换。即使用</a:t>
            </a:r>
            <a:r>
              <a:rPr lang="en-US" altLang="zh-CN" sz="2400" b="1">
                <a:solidFill>
                  <a:srgbClr val="000000"/>
                </a:solidFill>
              </a:rPr>
              <a:t>e</a:t>
            </a:r>
            <a:r>
              <a:rPr lang="en-US" altLang="zh-CN" sz="2400" b="1" baseline="-25000">
                <a:solidFill>
                  <a:srgbClr val="000000"/>
                </a:solidFill>
              </a:rPr>
              <a:t>s</a:t>
            </a:r>
            <a:r>
              <a:rPr lang="zh-CN" altLang="en-US" sz="2400" b="1">
                <a:solidFill>
                  <a:srgbClr val="000000"/>
                </a:solidFill>
              </a:rPr>
              <a:t>所对应的以</a:t>
            </a: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zh-CN" altLang="en-US" sz="2400" b="1">
                <a:solidFill>
                  <a:srgbClr val="000000"/>
                </a:solidFill>
              </a:rPr>
              <a:t>为树的基本割集中的其余边</a:t>
            </a:r>
            <a:r>
              <a:rPr lang="en-US" altLang="zh-CN" sz="2400" b="1">
                <a:solidFill>
                  <a:srgbClr val="000000"/>
                </a:solidFill>
              </a:rPr>
              <a:t>b</a:t>
            </a:r>
            <a:r>
              <a:rPr lang="zh-CN" altLang="en-US" sz="2400" b="1">
                <a:solidFill>
                  <a:srgbClr val="000000"/>
                </a:solidFill>
              </a:rPr>
              <a:t>来替换</a:t>
            </a:r>
            <a:r>
              <a:rPr lang="en-US" altLang="zh-CN" sz="2400" b="1">
                <a:solidFill>
                  <a:srgbClr val="000000"/>
                </a:solidFill>
              </a:rPr>
              <a:t>e</a:t>
            </a:r>
            <a:r>
              <a:rPr lang="en-US" altLang="zh-CN" sz="2400" b="1" baseline="-25000">
                <a:solidFill>
                  <a:srgbClr val="000000"/>
                </a:solidFill>
              </a:rPr>
              <a:t>s</a:t>
            </a:r>
            <a:r>
              <a:rPr lang="zh-CN" altLang="en-US" sz="2400" b="1">
                <a:solidFill>
                  <a:srgbClr val="000000"/>
                </a:solidFill>
              </a:rPr>
              <a:t>。从而得到</a:t>
            </a: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600" b="1" baseline="30000">
                <a:solidFill>
                  <a:srgbClr val="000000"/>
                </a:solidFill>
              </a:rPr>
              <a:t>e</a:t>
            </a:r>
            <a:r>
              <a:rPr lang="en-US" altLang="zh-CN" sz="2400" b="1" baseline="1000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600" b="1" baseline="30000">
                <a:solidFill>
                  <a:srgbClr val="000000"/>
                </a:solidFill>
              </a:rPr>
              <a:t>e</a:t>
            </a:r>
            <a:r>
              <a:rPr lang="en-US" altLang="zh-CN" sz="2400" b="1" baseline="10000">
                <a:solidFill>
                  <a:srgbClr val="000000"/>
                </a:solidFill>
                <a:latin typeface="Arial" panose="020B0604020202090204" pitchFamily="34" charset="0"/>
              </a:rPr>
              <a:t>r</a:t>
            </a:r>
            <a:r>
              <a:rPr lang="zh-CN" altLang="en-US" sz="2400" b="1">
                <a:solidFill>
                  <a:srgbClr val="000000"/>
                </a:solidFill>
              </a:rPr>
              <a:t>中的一棵树。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2743" y="333375"/>
            <a:ext cx="8074058" cy="719138"/>
          </a:xfrm>
          <a:noFill/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支撑树的生成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06596" name="Rectangle 4"/>
          <p:cNvSpPr>
            <a:spLocks noChangeArrowheads="1"/>
          </p:cNvSpPr>
          <p:nvPr/>
        </p:nvSpPr>
        <p:spPr bwMode="auto">
          <a:xfrm>
            <a:off x="1071022" y="3643151"/>
            <a:ext cx="3205022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/>
            <a:endParaRPr lang="en-US" altLang="zh-CN" sz="2400" b="1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</a:t>
            </a:r>
            <a:endParaRPr lang="en-US" altLang="zh-CN" sz="2400" b="1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由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得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dirty="0" smtClean="0">
                <a:solidFill>
                  <a:srgbClr val="0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' 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), </a:t>
            </a:r>
            <a:endParaRPr lang="en-US" altLang="zh-CN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dirty="0" smtClean="0">
                <a:solidFill>
                  <a:srgbClr val="0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Arial" panose="020B060402020209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89840" y="1589744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89840" y="1589744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552926" y="2338681"/>
            <a:ext cx="1436914" cy="13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52926" y="2338681"/>
            <a:ext cx="2978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22595" y="1589745"/>
            <a:ext cx="1367245" cy="74893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89840" y="2338681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5572" y="1541827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5930712" y="291819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6957882" y="268693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7728589" y="285678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7129917" y="193543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5048978" y="2107849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6680253" y="1097588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8547236" y="1873191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6797823" y="3567759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5861798" y="1559233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cxnSp>
        <p:nvCxnSpPr>
          <p:cNvPr id="36" name="Straight Arrow Connector 5"/>
          <p:cNvCxnSpPr/>
          <p:nvPr/>
        </p:nvCxnSpPr>
        <p:spPr>
          <a:xfrm>
            <a:off x="2705491" y="1548966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6"/>
          <p:cNvCxnSpPr/>
          <p:nvPr/>
        </p:nvCxnSpPr>
        <p:spPr>
          <a:xfrm>
            <a:off x="2705491" y="1548966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"/>
          <p:cNvCxnSpPr/>
          <p:nvPr/>
        </p:nvCxnSpPr>
        <p:spPr>
          <a:xfrm flipH="1" flipV="1">
            <a:off x="1268577" y="2297903"/>
            <a:ext cx="1436914" cy="1314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8"/>
          <p:cNvCxnSpPr/>
          <p:nvPr/>
        </p:nvCxnSpPr>
        <p:spPr>
          <a:xfrm>
            <a:off x="1268577" y="2297903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9"/>
          <p:cNvCxnSpPr/>
          <p:nvPr/>
        </p:nvCxnSpPr>
        <p:spPr>
          <a:xfrm flipV="1">
            <a:off x="1338246" y="1548967"/>
            <a:ext cx="1367245" cy="74893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10"/>
          <p:cNvCxnSpPr/>
          <p:nvPr/>
        </p:nvCxnSpPr>
        <p:spPr>
          <a:xfrm flipH="1">
            <a:off x="2705491" y="2297903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11"/>
          <p:cNvSpPr txBox="1"/>
          <p:nvPr/>
        </p:nvSpPr>
        <p:spPr>
          <a:xfrm>
            <a:off x="3341223" y="150104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43" name="TextBox 12"/>
          <p:cNvSpPr txBox="1"/>
          <p:nvPr/>
        </p:nvSpPr>
        <p:spPr>
          <a:xfrm>
            <a:off x="1646363" y="2877421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44" name="TextBox 13"/>
          <p:cNvSpPr txBox="1"/>
          <p:nvPr/>
        </p:nvSpPr>
        <p:spPr>
          <a:xfrm>
            <a:off x="2673533" y="2646156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45" name="TextBox 14"/>
          <p:cNvSpPr txBox="1"/>
          <p:nvPr/>
        </p:nvSpPr>
        <p:spPr>
          <a:xfrm>
            <a:off x="3444240" y="2816006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46" name="TextBox 15"/>
          <p:cNvSpPr txBox="1"/>
          <p:nvPr/>
        </p:nvSpPr>
        <p:spPr>
          <a:xfrm>
            <a:off x="2845568" y="1894660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47" name="TextBox 16"/>
          <p:cNvSpPr txBox="1"/>
          <p:nvPr/>
        </p:nvSpPr>
        <p:spPr>
          <a:xfrm>
            <a:off x="764629" y="2067071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48" name="TextBox 19"/>
          <p:cNvSpPr txBox="1"/>
          <p:nvPr/>
        </p:nvSpPr>
        <p:spPr>
          <a:xfrm>
            <a:off x="2513474" y="3526981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49" name="TextBox 20"/>
          <p:cNvSpPr txBox="1"/>
          <p:nvPr/>
        </p:nvSpPr>
        <p:spPr>
          <a:xfrm>
            <a:off x="1577449" y="1518455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50" name="TextBox 17"/>
          <p:cNvSpPr txBox="1"/>
          <p:nvPr/>
        </p:nvSpPr>
        <p:spPr>
          <a:xfrm>
            <a:off x="2622603" y="1078882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5317592" y="3826236"/>
            <a:ext cx="3624649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/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90204" pitchFamily="34" charset="0"/>
              </a:rPr>
              <a:t>),</a:t>
            </a:r>
            <a:endParaRPr lang="en-US" altLang="zh-CN" sz="2400" b="1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dirty="0" smtClean="0">
                <a:solidFill>
                  <a:srgbClr val="000000"/>
                </a:solidFill>
                <a:latin typeface="Arial" panose="020B0604020202090204" pitchFamily="34" charset="0"/>
              </a:rPr>
              <a:t>由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得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dirty="0" smtClean="0">
                <a:solidFill>
                  <a:srgbClr val="0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), </a:t>
            </a:r>
            <a:endParaRPr lang="en-US" altLang="zh-CN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dirty="0" smtClean="0">
                <a:solidFill>
                  <a:srgbClr val="0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), </a:t>
            </a:r>
            <a:endParaRPr lang="en-US" altLang="zh-CN" dirty="0" smtClean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dirty="0" smtClean="0">
                <a:solidFill>
                  <a:srgbClr val="0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90204" pitchFamily="34" charset="0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1022" y="6053178"/>
            <a:ext cx="7129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就是例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3.5.3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，即它与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距离为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而其余均为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，但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t</a:t>
            </a:r>
            <a:r>
              <a:rPr lang="en-US" altLang="zh-CN" baseline="-25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</a:rPr>
              <a:t>是同一棵树，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6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6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6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6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6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2743" y="333375"/>
            <a:ext cx="8074058" cy="719138"/>
          </a:xfrm>
          <a:noFill/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支撑树的生成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06596" name="Rectangle 4"/>
          <p:cNvSpPr>
            <a:spLocks noChangeArrowheads="1"/>
          </p:cNvSpPr>
          <p:nvPr/>
        </p:nvSpPr>
        <p:spPr bwMode="auto">
          <a:xfrm>
            <a:off x="206375" y="1268413"/>
            <a:ext cx="6813550" cy="49982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例</a:t>
            </a:r>
            <a:r>
              <a:rPr lang="en-US" altLang="zh-CN" sz="2600" b="1" dirty="0">
                <a:solidFill>
                  <a:srgbClr val="FF0000"/>
                </a:solidFill>
              </a:rPr>
              <a:t>3.5.4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marL="1524000" indent="-1524000"/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令图中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为参考树。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则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={(e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)}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其中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这时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于是由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得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: 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' 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得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: 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从中发现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就是例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3.5.3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中的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，即它与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距离为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而其余均为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，但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t</a:t>
            </a:r>
            <a:r>
              <a:rPr lang="en-US" altLang="zh-CN" baseline="-25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是同一棵树，计算重复。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</p:txBody>
      </p:sp>
      <p:sp>
        <p:nvSpPr>
          <p:cNvPr id="1006597" name="AutoShape 5"/>
          <p:cNvSpPr>
            <a:spLocks noChangeArrowheads="1"/>
          </p:cNvSpPr>
          <p:nvPr/>
        </p:nvSpPr>
        <p:spPr bwMode="auto">
          <a:xfrm>
            <a:off x="6588125" y="4724400"/>
            <a:ext cx="2376488" cy="1441450"/>
          </a:xfrm>
          <a:prstGeom prst="irregularSeal2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怎么解决？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89840" y="1544669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89840" y="1544669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552926" y="2293606"/>
            <a:ext cx="1436914" cy="13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52926" y="2293606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22595" y="1544670"/>
            <a:ext cx="1367245" cy="748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89840" y="2293606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5572" y="1496752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5930712" y="287312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6957882" y="264185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7728589" y="281170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7129917" y="1890363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5048978" y="2062774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6680253" y="1052513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8547236" y="2021294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6797823" y="3522684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5861798" y="151415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6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6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6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6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6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6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1023" y="333375"/>
            <a:ext cx="8045777" cy="719138"/>
          </a:xfrm>
          <a:noFill/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支撑树的生成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07619" name="Rectangle 3"/>
          <p:cNvSpPr>
            <a:spLocks noChangeArrowheads="1"/>
          </p:cNvSpPr>
          <p:nvPr/>
        </p:nvSpPr>
        <p:spPr bwMode="auto">
          <a:xfrm>
            <a:off x="206375" y="1268413"/>
            <a:ext cx="8397875" cy="41857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定义</a:t>
            </a:r>
            <a:r>
              <a:rPr lang="en-US" altLang="zh-CN" sz="2600" b="1" dirty="0">
                <a:solidFill>
                  <a:srgbClr val="FF0000"/>
                </a:solidFill>
              </a:rPr>
              <a:t>3.5.3   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,…,e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n-1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的一棵参考树。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定义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 {t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⊕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,b)|b ∈ 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(t)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∩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), t ∈T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b≠e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      比如上例中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      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 ∩S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en-US" altLang="zh-CN" dirty="0">
                <a:latin typeface="Arial" panose="020B060402020209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 ∩(e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1524000" indent="-1524000"/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      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 ∩S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 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 ∩(e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2,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536575" indent="-536575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     因此只有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t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t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属于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。由于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是图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关于树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的包含树枝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的基本割集。由于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都在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中，所以割集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不会包含另一条树枝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，即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536575" indent="-536575"/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           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∉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(t)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∩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，当然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2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(t)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∩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e2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(t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，但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b≠e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。即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中的每一棵树包含了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中除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之外的所有边，并对任意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∈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panose="020B0604020202090204" pitchFamily="34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Arial" panose="020B0604020202090204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，都有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d(t,t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)=2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。因此可以得到结论。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</a:endParaRPr>
          </a:p>
        </p:txBody>
      </p:sp>
      <p:sp>
        <p:nvSpPr>
          <p:cNvPr id="1007621" name="AutoShape 5"/>
          <p:cNvSpPr>
            <a:spLocks noChangeArrowheads="1"/>
          </p:cNvSpPr>
          <p:nvPr/>
        </p:nvSpPr>
        <p:spPr bwMode="auto">
          <a:xfrm rot="10800000">
            <a:off x="2592370" y="6109299"/>
            <a:ext cx="3733016" cy="468231"/>
          </a:xfrm>
          <a:prstGeom prst="wedgeRectCallout">
            <a:avLst>
              <a:gd name="adj1" fmla="val -13643"/>
              <a:gd name="adj2" fmla="val 366203"/>
            </a:avLst>
          </a:prstGeom>
          <a:noFill/>
          <a:ln w="28575">
            <a:solidFill>
              <a:srgbClr val="FF3399"/>
            </a:solidFill>
            <a:miter lim="800000"/>
          </a:ln>
          <a:effectLst/>
        </p:spPr>
        <p:txBody>
          <a:bodyPr rot="10800000"/>
          <a:lstStyle/>
          <a:p>
            <a:pPr algn="ctr"/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</a:rPr>
              <a:t>注：书中这里有错误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0800000">
            <a:off x="5520921" y="5547620"/>
            <a:ext cx="3165879" cy="468231"/>
          </a:xfrm>
          <a:prstGeom prst="wedgeRectCallout">
            <a:avLst>
              <a:gd name="adj1" fmla="val -3038"/>
              <a:gd name="adj2" fmla="val 556213"/>
            </a:avLst>
          </a:prstGeom>
          <a:noFill/>
          <a:ln w="28575">
            <a:solidFill>
              <a:srgbClr val="FF3399"/>
            </a:solidFill>
            <a:miter lim="800000"/>
          </a:ln>
          <a:effectLst/>
        </p:spPr>
        <p:txBody>
          <a:bodyPr rot="10800000"/>
          <a:lstStyle/>
          <a:p>
            <a:pPr algn="ctr"/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</a:rPr>
              <a:t>注：书中这里有错误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1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84462" y="333375"/>
            <a:ext cx="8102338" cy="719138"/>
          </a:xfrm>
          <a:noFill/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支撑树的生成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08643" name="Rectangle 3"/>
          <p:cNvSpPr>
            <a:spLocks noChangeArrowheads="1"/>
          </p:cNvSpPr>
          <p:nvPr/>
        </p:nvSpPr>
        <p:spPr bwMode="auto">
          <a:xfrm>
            <a:off x="385763" y="1268413"/>
            <a:ext cx="8578850" cy="29300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3.5.4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=(e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,…,e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n-1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是距离为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的全部支撑树都在集合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之中，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,i≠j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一般情况下可以定义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…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如下</a:t>
            </a:r>
            <a:endParaRPr lang="zh-CN" altLang="en-US" b="1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{t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⊕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)|b ∈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(t) ∩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(t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), t ∈T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…e</a:t>
            </a:r>
            <a:r>
              <a:rPr lang="en-US" altLang="zh-CN" sz="2400" b="1" baseline="1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k-1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b≠e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&lt;n}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1524000" indent="-1524000"/>
            <a:r>
              <a:rPr lang="zh-CN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这样，如果令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=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∈t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=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,…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。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=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i1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i2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…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2400" b="1" baseline="10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 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, j=1,2,…,k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en-US" sz="2400" b="0" dirty="0">
              <a:solidFill>
                <a:srgbClr val="000000"/>
              </a:solidFill>
              <a:latin typeface="+mn-ea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385763" y="4414346"/>
            <a:ext cx="8758237" cy="854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</a:rPr>
              <a:t>3.5.5 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连通图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的参考树，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≠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的任一棵支撑树，  那么一定有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9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∈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∪</a:t>
            </a:r>
            <a:r>
              <a:rPr lang="en-US" altLang="zh-CN" sz="2400" b="1" dirty="0" err="1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Arial" panose="020B0604020202090204" pitchFamily="34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90204" pitchFamily="34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Arial" panose="020B060402020209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0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3.5.5  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以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为参考树，求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的全部生成树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.T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={t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}={(e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45576" y="3509554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45576" y="3509554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08662" y="4258491"/>
            <a:ext cx="1436914" cy="13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08662" y="4258491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8331" y="3509555"/>
            <a:ext cx="1367245" cy="748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45576" y="4258491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1308" y="3461637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3286448" y="483800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4313618" y="460674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5084325" y="477659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4485653" y="385524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2404714" y="4027659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4035989" y="3017398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5902972" y="3986179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4153559" y="5487569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3217534" y="3479043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2018" name="Object 2"/>
          <p:cNvGraphicFramePr>
            <a:graphicFrameLocks noChangeAspect="1"/>
          </p:cNvGraphicFramePr>
          <p:nvPr/>
        </p:nvGraphicFramePr>
        <p:xfrm>
          <a:off x="919385" y="2259013"/>
          <a:ext cx="4103688" cy="337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0" name="公式" r:id="rId1" imgW="2260600" imgH="1854200" progId="Equation.3">
                  <p:embed/>
                </p:oleObj>
              </mc:Choice>
              <mc:Fallback>
                <p:oleObj name="公式" r:id="rId1" imgW="2260600" imgH="1854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85" y="2259013"/>
                        <a:ext cx="4103688" cy="337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139085" y="1179513"/>
          <a:ext cx="2217738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1" name="Visio" r:id="rId3" imgW="1469390" imgH="1572895" progId="Visio.Drawing.11">
                  <p:embed/>
                </p:oleObj>
              </mc:Choice>
              <mc:Fallback>
                <p:oleObj name="Visio" r:id="rId3" imgW="1469390" imgH="1572895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085" y="1179513"/>
                        <a:ext cx="2217738" cy="2376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2020" name="Rectangle 4"/>
          <p:cNvSpPr>
            <a:spLocks noChangeArrowheads="1"/>
          </p:cNvSpPr>
          <p:nvPr/>
        </p:nvSpPr>
        <p:spPr bwMode="auto">
          <a:xfrm>
            <a:off x="6050185" y="3563938"/>
            <a:ext cx="2655888" cy="2436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7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93960" y="1314450"/>
            <a:ext cx="41671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5E2CAE"/>
                </a:solidFill>
                <a:latin typeface="Times New Roman" panose="02020503050405090304" pitchFamily="18" charset="0"/>
              </a:rPr>
              <a:t>例：求右图的完全割集矩阵。</a:t>
            </a:r>
            <a:endParaRPr lang="zh-CN" altLang="en-US" sz="2400" b="1">
              <a:solidFill>
                <a:srgbClr val="5E2CAE"/>
              </a:solidFill>
              <a:latin typeface="Times New Roman" panose="02020503050405090304" pitchFamily="18" charset="0"/>
            </a:endParaRP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割集矩阵及其性质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439989" y="2586446"/>
            <a:ext cx="764177" cy="57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82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2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2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2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2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82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8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生成距离为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 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的不同支撑树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=T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e1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e2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}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其中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79489" y="4262289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79489" y="4262289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142575" y="5011226"/>
            <a:ext cx="1436914" cy="1314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2575" y="5011226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12244" y="4262290"/>
            <a:ext cx="1367245" cy="74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79489" y="5011226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221" y="4214372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27" name="TextBox 26"/>
          <p:cNvSpPr txBox="1"/>
          <p:nvPr/>
        </p:nvSpPr>
        <p:spPr>
          <a:xfrm>
            <a:off x="1520361" y="559074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28" name="TextBox 27"/>
          <p:cNvSpPr txBox="1"/>
          <p:nvPr/>
        </p:nvSpPr>
        <p:spPr>
          <a:xfrm>
            <a:off x="2547531" y="535947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29" name="TextBox 28"/>
          <p:cNvSpPr txBox="1"/>
          <p:nvPr/>
        </p:nvSpPr>
        <p:spPr>
          <a:xfrm>
            <a:off x="3318238" y="552932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30" name="TextBox 29"/>
          <p:cNvSpPr txBox="1"/>
          <p:nvPr/>
        </p:nvSpPr>
        <p:spPr>
          <a:xfrm>
            <a:off x="2719566" y="4607983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31" name="TextBox 30"/>
          <p:cNvSpPr txBox="1"/>
          <p:nvPr/>
        </p:nvSpPr>
        <p:spPr>
          <a:xfrm>
            <a:off x="638627" y="4780394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32" name="TextBox 31"/>
          <p:cNvSpPr txBox="1"/>
          <p:nvPr/>
        </p:nvSpPr>
        <p:spPr>
          <a:xfrm>
            <a:off x="2269902" y="3770133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33" name="TextBox 32"/>
          <p:cNvSpPr txBox="1"/>
          <p:nvPr/>
        </p:nvSpPr>
        <p:spPr>
          <a:xfrm>
            <a:off x="4136885" y="4738914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34" name="TextBox 33"/>
          <p:cNvSpPr txBox="1"/>
          <p:nvPr/>
        </p:nvSpPr>
        <p:spPr>
          <a:xfrm>
            <a:off x="2387472" y="6240304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35" name="TextBox 34"/>
          <p:cNvSpPr txBox="1"/>
          <p:nvPr/>
        </p:nvSpPr>
        <p:spPr>
          <a:xfrm>
            <a:off x="1451447" y="423177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55386" y="4301568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55386" y="4301568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218472" y="5050505"/>
            <a:ext cx="1436914" cy="13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18472" y="5050505"/>
            <a:ext cx="2978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88141" y="4301569"/>
            <a:ext cx="1367245" cy="74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655386" y="5050505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91118" y="4253651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43" name="TextBox 42"/>
          <p:cNvSpPr txBox="1"/>
          <p:nvPr/>
        </p:nvSpPr>
        <p:spPr>
          <a:xfrm>
            <a:off x="5596258" y="5630023"/>
            <a:ext cx="4876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44" name="TextBox 43"/>
          <p:cNvSpPr txBox="1"/>
          <p:nvPr/>
        </p:nvSpPr>
        <p:spPr>
          <a:xfrm>
            <a:off x="6623428" y="539875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45" name="TextBox 44"/>
          <p:cNvSpPr txBox="1"/>
          <p:nvPr/>
        </p:nvSpPr>
        <p:spPr>
          <a:xfrm>
            <a:off x="7394135" y="556860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46" name="TextBox 45"/>
          <p:cNvSpPr txBox="1"/>
          <p:nvPr/>
        </p:nvSpPr>
        <p:spPr>
          <a:xfrm>
            <a:off x="6795463" y="4647262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47" name="TextBox 46"/>
          <p:cNvSpPr txBox="1"/>
          <p:nvPr/>
        </p:nvSpPr>
        <p:spPr>
          <a:xfrm>
            <a:off x="4714524" y="4819673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48" name="TextBox 47"/>
          <p:cNvSpPr txBox="1"/>
          <p:nvPr/>
        </p:nvSpPr>
        <p:spPr>
          <a:xfrm>
            <a:off x="6345799" y="3809412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49" name="TextBox 48"/>
          <p:cNvSpPr txBox="1"/>
          <p:nvPr/>
        </p:nvSpPr>
        <p:spPr>
          <a:xfrm>
            <a:off x="8212782" y="4778193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50" name="TextBox 49"/>
          <p:cNvSpPr txBox="1"/>
          <p:nvPr/>
        </p:nvSpPr>
        <p:spPr>
          <a:xfrm>
            <a:off x="6463369" y="6279583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51" name="TextBox 50"/>
          <p:cNvSpPr txBox="1"/>
          <p:nvPr/>
        </p:nvSpPr>
        <p:spPr>
          <a:xfrm>
            <a:off x="5527344" y="4271057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e2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其中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s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79489" y="4262289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79489" y="4262289"/>
            <a:ext cx="1541417" cy="74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142575" y="5011226"/>
            <a:ext cx="1436914" cy="13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2575" y="5011226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12244" y="4262290"/>
            <a:ext cx="1367245" cy="748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79489" y="5011226"/>
            <a:ext cx="1541418" cy="1314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221" y="4214372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27" name="TextBox 26"/>
          <p:cNvSpPr txBox="1"/>
          <p:nvPr/>
        </p:nvSpPr>
        <p:spPr>
          <a:xfrm>
            <a:off x="1520361" y="559074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28" name="TextBox 27"/>
          <p:cNvSpPr txBox="1"/>
          <p:nvPr/>
        </p:nvSpPr>
        <p:spPr>
          <a:xfrm>
            <a:off x="2547531" y="535947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29" name="TextBox 28"/>
          <p:cNvSpPr txBox="1"/>
          <p:nvPr/>
        </p:nvSpPr>
        <p:spPr>
          <a:xfrm>
            <a:off x="3318238" y="552932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30" name="TextBox 29"/>
          <p:cNvSpPr txBox="1"/>
          <p:nvPr/>
        </p:nvSpPr>
        <p:spPr>
          <a:xfrm>
            <a:off x="2719566" y="4607983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31" name="TextBox 30"/>
          <p:cNvSpPr txBox="1"/>
          <p:nvPr/>
        </p:nvSpPr>
        <p:spPr>
          <a:xfrm>
            <a:off x="638627" y="4780394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32" name="TextBox 31"/>
          <p:cNvSpPr txBox="1"/>
          <p:nvPr/>
        </p:nvSpPr>
        <p:spPr>
          <a:xfrm>
            <a:off x="2269902" y="3770133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33" name="TextBox 32"/>
          <p:cNvSpPr txBox="1"/>
          <p:nvPr/>
        </p:nvSpPr>
        <p:spPr>
          <a:xfrm>
            <a:off x="4136885" y="4738914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34" name="TextBox 33"/>
          <p:cNvSpPr txBox="1"/>
          <p:nvPr/>
        </p:nvSpPr>
        <p:spPr>
          <a:xfrm>
            <a:off x="2387472" y="6240304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35" name="TextBox 34"/>
          <p:cNvSpPr txBox="1"/>
          <p:nvPr/>
        </p:nvSpPr>
        <p:spPr>
          <a:xfrm>
            <a:off x="1451447" y="423177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55386" y="4301568"/>
            <a:ext cx="0" cy="206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55386" y="4301568"/>
            <a:ext cx="1541417" cy="74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218472" y="5050505"/>
            <a:ext cx="1436914" cy="13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18472" y="5050505"/>
            <a:ext cx="2978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88141" y="4301569"/>
            <a:ext cx="1367245" cy="748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655386" y="5050505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91118" y="4253651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43" name="TextBox 42"/>
          <p:cNvSpPr txBox="1"/>
          <p:nvPr/>
        </p:nvSpPr>
        <p:spPr>
          <a:xfrm>
            <a:off x="5596258" y="5630023"/>
            <a:ext cx="4876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44" name="TextBox 43"/>
          <p:cNvSpPr txBox="1"/>
          <p:nvPr/>
        </p:nvSpPr>
        <p:spPr>
          <a:xfrm>
            <a:off x="6623428" y="539875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45" name="TextBox 44"/>
          <p:cNvSpPr txBox="1"/>
          <p:nvPr/>
        </p:nvSpPr>
        <p:spPr>
          <a:xfrm>
            <a:off x="7394135" y="556860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46" name="TextBox 45"/>
          <p:cNvSpPr txBox="1"/>
          <p:nvPr/>
        </p:nvSpPr>
        <p:spPr>
          <a:xfrm>
            <a:off x="6795463" y="4647262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47" name="TextBox 46"/>
          <p:cNvSpPr txBox="1"/>
          <p:nvPr/>
        </p:nvSpPr>
        <p:spPr>
          <a:xfrm>
            <a:off x="4714524" y="4819673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48" name="TextBox 47"/>
          <p:cNvSpPr txBox="1"/>
          <p:nvPr/>
        </p:nvSpPr>
        <p:spPr>
          <a:xfrm>
            <a:off x="6345799" y="3809412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49" name="TextBox 48"/>
          <p:cNvSpPr txBox="1"/>
          <p:nvPr/>
        </p:nvSpPr>
        <p:spPr>
          <a:xfrm>
            <a:off x="8212782" y="4778193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50" name="TextBox 49"/>
          <p:cNvSpPr txBox="1"/>
          <p:nvPr/>
        </p:nvSpPr>
        <p:spPr>
          <a:xfrm>
            <a:off x="6463369" y="6279583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51" name="TextBox 50"/>
          <p:cNvSpPr txBox="1"/>
          <p:nvPr/>
        </p:nvSpPr>
        <p:spPr>
          <a:xfrm>
            <a:off x="5527344" y="4271057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e2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其中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79489" y="4262289"/>
            <a:ext cx="0" cy="206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79489" y="4262289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142575" y="5011226"/>
            <a:ext cx="1436914" cy="1314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2575" y="5011226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12244" y="4262290"/>
            <a:ext cx="1367245" cy="748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79489" y="5011226"/>
            <a:ext cx="1541418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221" y="4214372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27" name="TextBox 26"/>
          <p:cNvSpPr txBox="1"/>
          <p:nvPr/>
        </p:nvSpPr>
        <p:spPr>
          <a:xfrm>
            <a:off x="1520361" y="5590744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28" name="TextBox 27"/>
          <p:cNvSpPr txBox="1"/>
          <p:nvPr/>
        </p:nvSpPr>
        <p:spPr>
          <a:xfrm>
            <a:off x="2547531" y="535947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29" name="TextBox 28"/>
          <p:cNvSpPr txBox="1"/>
          <p:nvPr/>
        </p:nvSpPr>
        <p:spPr>
          <a:xfrm>
            <a:off x="3318238" y="5529329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30" name="TextBox 29"/>
          <p:cNvSpPr txBox="1"/>
          <p:nvPr/>
        </p:nvSpPr>
        <p:spPr>
          <a:xfrm>
            <a:off x="2719566" y="4607983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31" name="TextBox 30"/>
          <p:cNvSpPr txBox="1"/>
          <p:nvPr/>
        </p:nvSpPr>
        <p:spPr>
          <a:xfrm>
            <a:off x="638627" y="4780394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32" name="TextBox 31"/>
          <p:cNvSpPr txBox="1"/>
          <p:nvPr/>
        </p:nvSpPr>
        <p:spPr>
          <a:xfrm>
            <a:off x="2269902" y="3770133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33" name="TextBox 32"/>
          <p:cNvSpPr txBox="1"/>
          <p:nvPr/>
        </p:nvSpPr>
        <p:spPr>
          <a:xfrm>
            <a:off x="4136885" y="4738914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34" name="TextBox 33"/>
          <p:cNvSpPr txBox="1"/>
          <p:nvPr/>
        </p:nvSpPr>
        <p:spPr>
          <a:xfrm>
            <a:off x="2387472" y="6240304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35" name="TextBox 34"/>
          <p:cNvSpPr txBox="1"/>
          <p:nvPr/>
        </p:nvSpPr>
        <p:spPr>
          <a:xfrm>
            <a:off x="1451447" y="423177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55386" y="4301568"/>
            <a:ext cx="0" cy="206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55386" y="4301568"/>
            <a:ext cx="1541417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218472" y="5050505"/>
            <a:ext cx="1436914" cy="13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18472" y="5050505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88141" y="4301569"/>
            <a:ext cx="1367245" cy="748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655386" y="5050505"/>
            <a:ext cx="1541418" cy="1314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91118" y="4253651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43" name="TextBox 42"/>
          <p:cNvSpPr txBox="1"/>
          <p:nvPr/>
        </p:nvSpPr>
        <p:spPr>
          <a:xfrm>
            <a:off x="5596258" y="5630023"/>
            <a:ext cx="4876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44" name="TextBox 43"/>
          <p:cNvSpPr txBox="1"/>
          <p:nvPr/>
        </p:nvSpPr>
        <p:spPr>
          <a:xfrm>
            <a:off x="6623428" y="539875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45" name="TextBox 44"/>
          <p:cNvSpPr txBox="1"/>
          <p:nvPr/>
        </p:nvSpPr>
        <p:spPr>
          <a:xfrm>
            <a:off x="7394135" y="5568608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endParaRPr lang="zh-CN" altLang="zh-CN" dirty="0"/>
          </a:p>
        </p:txBody>
      </p:sp>
      <p:sp>
        <p:nvSpPr>
          <p:cNvPr id="46" name="TextBox 45"/>
          <p:cNvSpPr txBox="1"/>
          <p:nvPr/>
        </p:nvSpPr>
        <p:spPr>
          <a:xfrm>
            <a:off x="6795463" y="4647262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endParaRPr lang="zh-CN" altLang="zh-CN" dirty="0"/>
          </a:p>
        </p:txBody>
      </p:sp>
      <p:sp>
        <p:nvSpPr>
          <p:cNvPr id="47" name="TextBox 46"/>
          <p:cNvSpPr txBox="1"/>
          <p:nvPr/>
        </p:nvSpPr>
        <p:spPr>
          <a:xfrm>
            <a:off x="4714524" y="4819673"/>
            <a:ext cx="7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48" name="TextBox 47"/>
          <p:cNvSpPr txBox="1"/>
          <p:nvPr/>
        </p:nvSpPr>
        <p:spPr>
          <a:xfrm>
            <a:off x="6345799" y="3809412"/>
            <a:ext cx="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49" name="TextBox 48"/>
          <p:cNvSpPr txBox="1"/>
          <p:nvPr/>
        </p:nvSpPr>
        <p:spPr>
          <a:xfrm>
            <a:off x="8212782" y="4778193"/>
            <a:ext cx="5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zh-CN" dirty="0"/>
          </a:p>
        </p:txBody>
      </p:sp>
      <p:sp>
        <p:nvSpPr>
          <p:cNvPr id="50" name="TextBox 49"/>
          <p:cNvSpPr txBox="1"/>
          <p:nvPr/>
        </p:nvSpPr>
        <p:spPr>
          <a:xfrm>
            <a:off x="6463369" y="6279583"/>
            <a:ext cx="5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zh-CN" dirty="0"/>
          </a:p>
        </p:txBody>
      </p:sp>
      <p:sp>
        <p:nvSpPr>
          <p:cNvPr id="51" name="TextBox 50"/>
          <p:cNvSpPr txBox="1"/>
          <p:nvPr/>
        </p:nvSpPr>
        <p:spPr>
          <a:xfrm>
            <a:off x="5527344" y="4271057"/>
            <a:ext cx="48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e1e2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e1e3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∪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e2e3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e1e2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计算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e1e3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。其中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包括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s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s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T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e1e3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 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计算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e2e3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。其中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e2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包括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s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s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T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e2e3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 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所以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包含了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9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棵树。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4.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计算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e1e2e3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由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e1e2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={(e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),(e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可得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s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')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s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')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s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')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∩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(e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zh-CN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所以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</a:t>
            </a:r>
            <a:r>
              <a:rPr lang="zh-CN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Φ</a:t>
            </a:r>
            <a:endParaRPr lang="zh-CN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41370" y="1259113"/>
            <a:ext cx="0" cy="661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41370" y="1259113"/>
            <a:ext cx="526858" cy="29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09866" y="1259114"/>
            <a:ext cx="531504" cy="309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16110" y="2500726"/>
            <a:ext cx="0" cy="661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16110" y="2500726"/>
            <a:ext cx="526858" cy="29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03036" y="2871785"/>
            <a:ext cx="481116" cy="27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12306" y="2518133"/>
            <a:ext cx="0" cy="661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80802" y="2518134"/>
            <a:ext cx="531504" cy="309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33395" y="2849126"/>
            <a:ext cx="478457" cy="31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01889" y="2532529"/>
            <a:ext cx="0" cy="661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70385" y="2849712"/>
            <a:ext cx="1058362" cy="2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670385" y="2532530"/>
            <a:ext cx="531504" cy="309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41152" y="2493354"/>
            <a:ext cx="0" cy="661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41152" y="2493354"/>
            <a:ext cx="526858" cy="29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109648" y="2810537"/>
            <a:ext cx="1058362" cy="2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27906" y="2510761"/>
            <a:ext cx="526858" cy="29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014832" y="2881820"/>
            <a:ext cx="481116" cy="27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996402" y="2510762"/>
            <a:ext cx="531504" cy="309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869270" y="2493354"/>
            <a:ext cx="526858" cy="29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337766" y="2493355"/>
            <a:ext cx="531504" cy="309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890359" y="2824347"/>
            <a:ext cx="478457" cy="31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869892" y="4081747"/>
            <a:ext cx="0" cy="661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356818" y="4452806"/>
            <a:ext cx="481116" cy="27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890981" y="4412740"/>
            <a:ext cx="478457" cy="31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25870" y="4064340"/>
            <a:ext cx="0" cy="661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712796" y="4435399"/>
            <a:ext cx="481116" cy="27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694366" y="4381523"/>
            <a:ext cx="1058362" cy="2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02929" y="4091065"/>
            <a:ext cx="526858" cy="29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5289855" y="4462124"/>
            <a:ext cx="481116" cy="27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824018" y="4422058"/>
            <a:ext cx="478457" cy="31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94753" y="4101272"/>
            <a:ext cx="526858" cy="29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581679" y="4472331"/>
            <a:ext cx="481116" cy="27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563249" y="4418455"/>
            <a:ext cx="1058362" cy="2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41454" y="5174154"/>
            <a:ext cx="526858" cy="29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309950" y="5491337"/>
            <a:ext cx="1058362" cy="2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862543" y="5505147"/>
            <a:ext cx="478457" cy="31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2577846" y="5531403"/>
            <a:ext cx="481116" cy="27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559416" y="5160345"/>
            <a:ext cx="531504" cy="309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112009" y="5491337"/>
            <a:ext cx="478457" cy="31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3769657" y="5516702"/>
            <a:ext cx="481116" cy="27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751227" y="5462826"/>
            <a:ext cx="1058362" cy="2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751227" y="5145644"/>
            <a:ext cx="531504" cy="309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185574" y="5445419"/>
            <a:ext cx="1058362" cy="2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185574" y="5128237"/>
            <a:ext cx="531504" cy="309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5738167" y="5459229"/>
            <a:ext cx="478457" cy="31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03623" y="4061651"/>
            <a:ext cx="0" cy="661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3872119" y="4378834"/>
            <a:ext cx="1058362" cy="2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424712" y="4392644"/>
            <a:ext cx="478457" cy="31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9026" y="1415097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  <a:cs typeface="Times New Roman" panose="02020503050405090304" pitchFamily="18" charset="0"/>
              </a:rPr>
              <a:t>T</a:t>
            </a:r>
            <a:r>
              <a:rPr lang="en-US" altLang="zh-CN" baseline="30000">
                <a:latin typeface="Calibri" pitchFamily="34" charset="0"/>
                <a:cs typeface="Times New Roman" panose="02020503050405090304" pitchFamily="18" charset="0"/>
              </a:rPr>
              <a:t>0</a:t>
            </a:r>
            <a:endParaRPr lang="zh-CN" alt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87856" y="2596525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aseline="30000" dirty="0">
                <a:ea typeface="Calibri" pitchFamily="34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Calibri" pitchFamily="34" charset="0"/>
                <a:cs typeface="Times New Roman" panose="0202050305040509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51723" y="419872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T</a:t>
            </a:r>
            <a:r>
              <a:rPr lang="en-US" altLang="zh-CN" baseline="30000" dirty="0">
                <a:latin typeface="Calibri" pitchFamily="34" charset="0"/>
                <a:cs typeface="Times New Roman" panose="0202050305040509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731330" y="1882654"/>
            <a:ext cx="1454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770684" y="3197020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>
                <a:latin typeface="Calibri" pitchFamily="34" charset="0"/>
                <a:cs typeface="Times New Roman" panose="02020503050405090304" pitchFamily="18" charset="0"/>
              </a:rPr>
              <a:t>4</a:t>
            </a:r>
            <a:r>
              <a:rPr lang="en-US" altLang="zh-CN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>
                <a:latin typeface="Calibri" pitchFamily="34" charset="0"/>
                <a:cs typeface="Times New Roman" panose="02020503050405090304" pitchFamily="18" charset="0"/>
              </a:rPr>
              <a:t>2</a:t>
            </a:r>
            <a:r>
              <a:rPr lang="en-US" altLang="zh-CN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>
                <a:latin typeface="Calibri" pitchFamily="34" charset="0"/>
                <a:cs typeface="Times New Roman" panose="02020503050405090304" pitchFamily="18" charset="0"/>
              </a:rPr>
              <a:t>3</a:t>
            </a:r>
            <a:r>
              <a:rPr lang="en-US" altLang="zh-CN">
                <a:latin typeface="Calibri" pitchFamily="34" charset="0"/>
                <a:cs typeface="Times New Roman" panose="0202050305040509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51129" y="3179209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3215808" y="3197342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484714" y="3214565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69713" y="3202386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7254712" y="3214565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095560" y="4703573"/>
            <a:ext cx="7160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 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 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3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 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 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1046996" y="5815231"/>
            <a:ext cx="5642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 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 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4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 (e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5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, e</a:t>
            </a:r>
            <a:r>
              <a:rPr lang="en-US" altLang="zh-CN" baseline="-25000" dirty="0">
                <a:latin typeface="Calibri" pitchFamily="34" charset="0"/>
                <a:cs typeface="Times New Roman" panose="02020503050405090304" pitchFamily="18" charset="0"/>
              </a:rPr>
              <a:t>6</a:t>
            </a:r>
            <a:r>
              <a:rPr lang="en-US" altLang="zh-CN" dirty="0">
                <a:latin typeface="Calibri" pitchFamily="34" charset="0"/>
                <a:cs typeface="Times New Roman" panose="02020503050405090304" pitchFamily="18" charset="0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参考文献：</a:t>
            </a:r>
            <a:endParaRPr lang="en-US" altLang="zh-CN" dirty="0"/>
          </a:p>
          <a:p>
            <a:pPr marL="447675" indent="-447675">
              <a:buNone/>
            </a:pPr>
            <a:r>
              <a:rPr lang="en-US" altLang="zh-CN" sz="2400" b="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[1] </a:t>
            </a:r>
            <a:r>
              <a:rPr lang="en-US" altLang="zh-CN" sz="2400" b="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Mayeda</a:t>
            </a:r>
            <a:r>
              <a:rPr lang="en-US" altLang="zh-CN" sz="2400" b="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b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W, </a:t>
            </a:r>
            <a:r>
              <a:rPr lang="en-US" altLang="zh-CN" sz="2400" b="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Seshu</a:t>
            </a:r>
            <a:r>
              <a:rPr lang="en-US" altLang="zh-CN" sz="2400" b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S. Generation of trees without duplications[J]. IEEE Transactions on Circuit Theory, 1965, 12(2): 181-185.</a:t>
            </a:r>
            <a:endParaRPr lang="en-US" altLang="zh-CN" sz="2400" b="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47675" indent="-447675">
              <a:buNone/>
            </a:pPr>
            <a:r>
              <a:rPr lang="en-US" altLang="zh-CN" sz="2400" b="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[2] Chakraborty </a:t>
            </a:r>
            <a:r>
              <a:rPr lang="en-US" altLang="zh-CN" sz="2400" b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M, </a:t>
            </a:r>
            <a:r>
              <a:rPr lang="en-US" altLang="zh-CN" sz="2400" b="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Mehera</a:t>
            </a:r>
            <a:r>
              <a:rPr lang="en-US" altLang="zh-CN" sz="2400" b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R, Pal R K. A Divide-and-Conquer Algorithm for All Spanning Tree Generation[M]//Advanced Computing and Systems for Security. Springer, Singapore, 2017: 19-36.</a:t>
            </a:r>
            <a:endParaRPr lang="en-US" altLang="zh-CN" sz="2400" b="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3.1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树的有关定义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3.2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基本关联矩阵及其性质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3.3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支撑树的计数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3.4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回路矩阵与割集矩阵</a:t>
            </a:r>
            <a:endParaRPr lang="zh-CN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3.5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最</a:t>
            </a:r>
            <a:r>
              <a:rPr lang="zh-CN" altLang="zh-CN" sz="36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短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树</a:t>
            </a:r>
            <a:endParaRPr lang="en-US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3.6 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支撑</a:t>
            </a:r>
            <a:r>
              <a:rPr lang="zh-CN" altLang="zh-CN" sz="36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树的</a:t>
            </a:r>
            <a:r>
              <a:rPr lang="zh-CN" altLang="zh-CN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</a:rPr>
              <a:t>生成</a:t>
            </a:r>
            <a:endParaRPr lang="en-US" altLang="zh-CN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anose="02020503050405090304" pitchFamily="18" charset="0"/>
              </a:rPr>
              <a:t>3.7 Huffman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503050405090304" pitchFamily="18" charset="0"/>
              </a:rPr>
              <a:t>树</a:t>
            </a:r>
            <a:endParaRPr lang="zh-CN" altLang="en-US" sz="3600" dirty="0">
              <a:solidFill>
                <a:srgbClr val="C00000"/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rgbClr val="C00000"/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根</a:t>
            </a:r>
            <a:r>
              <a:rPr lang="zh-CN" altLang="en-US" sz="440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树的基本概念</a:t>
            </a:r>
            <a:endParaRPr lang="zh-CN" altLang="en-US" sz="440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41313" y="1223963"/>
            <a:ext cx="627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  </a:t>
            </a:r>
            <a:r>
              <a:rPr lang="zh-CN" altLang="en-US" sz="3200" b="1" dirty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根树的几个术语</a:t>
            </a:r>
            <a:endParaRPr lang="zh-CN" altLang="en-US" sz="3200" b="1" dirty="0">
              <a:solidFill>
                <a:schemeClr val="tx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250825" y="1943100"/>
            <a:ext cx="8416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51280" indent="-135128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     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设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是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n(n 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2)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阶有向图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中有一个顶点的入度为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0,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     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其余的顶点的入度均为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1,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为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根树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  <a:ea typeface="楷体_GB2312" pitchFamily="49" charset="-122"/>
              </a:rPr>
              <a:t>Rooted Tree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);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250825" y="3024188"/>
            <a:ext cx="81661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24205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入度为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0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的顶点称为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树根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  <a:ea typeface="楷体_GB2312" pitchFamily="49" charset="-122"/>
              </a:rPr>
              <a:t>Root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);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入度为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出度为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0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的顶点称为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叶结点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入度为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出度不为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0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的顶点称为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内结点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内点和树根统称为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分支点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从树根到结点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路径的长度称为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层数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层数最大值称为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树高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746125" y="1943100"/>
            <a:ext cx="8166100" cy="9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通常我们用将家族成员之间的关系来描述根树中的结点关系。</a:t>
            </a:r>
            <a:endParaRPr lang="zh-CN" altLang="en-US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58115" name="Rectangle 3"/>
          <p:cNvSpPr>
            <a:spLocks noChangeArrowheads="1"/>
          </p:cNvSpPr>
          <p:nvPr/>
        </p:nvSpPr>
        <p:spPr bwMode="auto">
          <a:xfrm>
            <a:off x="566738" y="3024188"/>
            <a:ext cx="8166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51280" indent="-135128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  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设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为一棵大于一个结点的根树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  <a:sym typeface="Symbol" pitchFamily="18" charset="2"/>
              </a:rPr>
              <a:t>u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en-US" altLang="zh-CN" sz="2500" b="1" dirty="0" err="1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v</a:t>
            </a:r>
            <a:r>
              <a:rPr lang="en-US" altLang="zh-CN" sz="2500" b="1" dirty="0" err="1">
                <a:solidFill>
                  <a:schemeClr val="tx1">
                    <a:lumMod val="75000"/>
                  </a:schemeClr>
                </a:solidFill>
                <a:sym typeface="Symbol" pitchFamily="18" charset="2"/>
              </a:rPr>
              <a:t></a:t>
            </a:r>
            <a:r>
              <a:rPr lang="en-US" altLang="zh-CN" sz="2500" b="1" dirty="0" err="1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V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(T), </a:t>
            </a:r>
            <a:endParaRPr lang="en-US" altLang="zh-CN" sz="25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  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u 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v, 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u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是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</a:t>
            </a:r>
            <a:r>
              <a:rPr lang="zh-CN" altLang="en-US" sz="2500" b="1" dirty="0">
                <a:solidFill>
                  <a:srgbClr val="C00000"/>
                </a:solidFill>
                <a:ea typeface="楷体_GB2312" pitchFamily="49" charset="-122"/>
              </a:rPr>
              <a:t>祖先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Ascendant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), </a:t>
            </a:r>
            <a:endParaRPr lang="en-US" altLang="zh-CN" sz="25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                         v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是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u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</a:t>
            </a:r>
            <a:r>
              <a:rPr lang="zh-CN" altLang="en-US" sz="2500" b="1" dirty="0">
                <a:solidFill>
                  <a:srgbClr val="C00000"/>
                </a:solidFill>
                <a:ea typeface="楷体_GB2312" pitchFamily="49" charset="-122"/>
              </a:rPr>
              <a:t>后代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Descendant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</a:t>
            </a:r>
            <a:endParaRPr lang="en-US" altLang="zh-CN" sz="25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522288" y="4373563"/>
            <a:ext cx="8166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92405" indent="63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若边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&lt;u, v&gt;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sym typeface="Symbol" pitchFamily="18" charset="2"/>
              </a:rPr>
              <a:t>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E(T), 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u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是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</a:t>
            </a:r>
            <a:r>
              <a:rPr lang="zh-CN" altLang="en-US" sz="2500" b="1" dirty="0">
                <a:solidFill>
                  <a:srgbClr val="C00000"/>
                </a:solidFill>
                <a:ea typeface="楷体_GB2312" pitchFamily="49" charset="-122"/>
              </a:rPr>
              <a:t>父亲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Parent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), </a:t>
            </a:r>
            <a:endParaRPr lang="en-US" altLang="zh-CN" sz="25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                                     v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为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u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</a:t>
            </a:r>
            <a:r>
              <a:rPr lang="zh-CN" altLang="en-US" sz="2500" b="1" dirty="0">
                <a:solidFill>
                  <a:srgbClr val="C00000"/>
                </a:solidFill>
                <a:ea typeface="楷体_GB2312" pitchFamily="49" charset="-122"/>
              </a:rPr>
              <a:t>儿子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Child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);</a:t>
            </a:r>
            <a:endParaRPr lang="en-US" altLang="zh-CN" sz="25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若结点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u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的具有相同父亲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u</a:t>
            </a:r>
            <a:r>
              <a:rPr lang="zh-CN" altLang="en-US" sz="2500" b="1" dirty="0" smtClean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500" b="1" dirty="0" smtClean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500" b="1" dirty="0" smtClean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是</a:t>
            </a:r>
            <a:r>
              <a:rPr lang="zh-CN" altLang="en-US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兄弟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Sibling</a:t>
            </a:r>
            <a:r>
              <a:rPr lang="en-US" altLang="zh-CN" sz="25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</a:t>
            </a:r>
            <a:endParaRPr lang="en-US" altLang="zh-CN" sz="25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41313" y="1223963"/>
            <a:ext cx="627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  </a:t>
            </a:r>
            <a:r>
              <a:rPr lang="zh-CN" altLang="en-US" sz="3200" b="1" dirty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根树的几个术语</a:t>
            </a:r>
            <a:endParaRPr lang="zh-CN" altLang="en-US" sz="3200" b="1" dirty="0">
              <a:solidFill>
                <a:schemeClr val="tx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00358" name="Rectangle 6"/>
          <p:cNvSpPr>
            <a:spLocks noRot="1" noChangeArrowheads="1"/>
          </p:cNvSpPr>
          <p:nvPr/>
        </p:nvSpPr>
        <p:spPr bwMode="auto">
          <a:xfrm>
            <a:off x="522288" y="368300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根树的基本概念</a:t>
            </a:r>
            <a:endParaRPr lang="zh-CN" altLang="en-US" sz="440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ChangeArrowheads="1"/>
          </p:cNvSpPr>
          <p:nvPr/>
        </p:nvSpPr>
        <p:spPr bwMode="auto">
          <a:xfrm>
            <a:off x="522288" y="1179513"/>
            <a:ext cx="8270875" cy="567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割集将连通图的点分成两个连通分支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其点数分别为</a:t>
            </a:r>
            <a:r>
              <a:rPr lang="en-US" altLang="zh-CN" sz="2800" b="1" dirty="0" err="1">
                <a:solidFill>
                  <a:srgbClr val="000000"/>
                </a:solidFill>
                <a:latin typeface="Garamond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n-</a:t>
            </a:r>
            <a:r>
              <a:rPr lang="en-US" altLang="zh-CN" sz="2800" b="1" dirty="0" err="1">
                <a:solidFill>
                  <a:srgbClr val="000000"/>
                </a:solidFill>
                <a:latin typeface="Garamond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, 1≤i≤n-1. </a:t>
            </a:r>
            <a:endParaRPr lang="en-US" altLang="zh-CN" sz="2800" b="1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故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的最多有                         个不同的割集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但这些割集不一定独立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: 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Garamond" pitchFamily="18" charset="0"/>
              </a:rPr>
              <a:t>6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=S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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66"/>
                </a:solidFill>
                <a:latin typeface="Garamond" pitchFamily="18" charset="0"/>
              </a:rPr>
              <a:t>定义</a:t>
            </a:r>
            <a:r>
              <a:rPr lang="en-US" altLang="zh-CN" sz="2800" b="1" dirty="0">
                <a:solidFill>
                  <a:srgbClr val="FF0066"/>
                </a:solidFill>
                <a:latin typeface="Garamond" pitchFamily="18" charset="0"/>
              </a:rPr>
              <a:t>3.4.6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是连通图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的一棵树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en-US" altLang="zh-CN" sz="2800" b="1" dirty="0" err="1">
                <a:solidFill>
                  <a:srgbClr val="000000"/>
                </a:solidFill>
                <a:latin typeface="Garamond" pitchFamily="18" charset="0"/>
              </a:rPr>
              <a:t>e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Garamond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的一条边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对应</a:t>
            </a:r>
            <a:r>
              <a:rPr lang="en-US" altLang="zh-CN" sz="2800" b="1" dirty="0" err="1">
                <a:solidFill>
                  <a:srgbClr val="000000"/>
                </a:solidFill>
                <a:latin typeface="Garamond" pitchFamily="18" charset="0"/>
              </a:rPr>
              <a:t>e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Garamond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存在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的割集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Garamond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, 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Garamond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只包括一条树上的边及某些余树边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且与</a:t>
            </a:r>
            <a:r>
              <a:rPr lang="en-US" altLang="zh-CN" sz="2800" b="1" dirty="0" err="1">
                <a:solidFill>
                  <a:srgbClr val="000000"/>
                </a:solidFill>
                <a:latin typeface="Garamond" pitchFamily="18" charset="0"/>
              </a:rPr>
              <a:t>e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Garamond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的方向一致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这时称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Garamond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的对应树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的一个基本割集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66"/>
                </a:solidFill>
                <a:latin typeface="Garamond" pitchFamily="18" charset="0"/>
              </a:rPr>
              <a:t>定义</a:t>
            </a:r>
            <a:r>
              <a:rPr lang="en-US" altLang="zh-CN" sz="2800" b="1" dirty="0">
                <a:solidFill>
                  <a:srgbClr val="FF0066"/>
                </a:solidFill>
                <a:latin typeface="Garamond" pitchFamily="18" charset="0"/>
              </a:rPr>
              <a:t>3.4.7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给定有向连通图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的一棵树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则由全部基本割集组成的矩阵称为基本割集矩阵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Garamond" pitchFamily="18" charset="0"/>
              </a:rPr>
              <a:t>记为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Garamond" pitchFamily="18" charset="0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Garamond" pitchFamily="18" charset="0"/>
            </a:endParaRPr>
          </a:p>
        </p:txBody>
      </p:sp>
      <p:graphicFrame>
        <p:nvGraphicFramePr>
          <p:cNvPr id="983043" name="Object 3"/>
          <p:cNvGraphicFramePr>
            <a:graphicFrameLocks noChangeAspect="1"/>
          </p:cNvGraphicFramePr>
          <p:nvPr/>
        </p:nvGraphicFramePr>
        <p:xfrm>
          <a:off x="3086100" y="2033588"/>
          <a:ext cx="20478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3" name="公式" r:id="rId1" imgW="1193800" imgH="393700" progId="Equation.3">
                  <p:embed/>
                </p:oleObj>
              </mc:Choice>
              <mc:Fallback>
                <p:oleObj name="公式" r:id="rId1" imgW="1193800" imgH="3937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33588"/>
                        <a:ext cx="204787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割集矩阵及其性质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8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8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根树的基本概念</a:t>
            </a:r>
            <a:endParaRPr lang="zh-CN" altLang="en-US" sz="400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206375" y="1223963"/>
            <a:ext cx="627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bg2"/>
                </a:solidFill>
                <a:latin typeface="Garamond" pitchFamily="18" charset="0"/>
              </a:rPr>
              <a:t>  </a:t>
            </a:r>
            <a:r>
              <a:rPr lang="zh-CN" altLang="en-US" sz="3200" b="1" dirty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根树的几个术语</a:t>
            </a:r>
            <a:endParaRPr lang="zh-CN" altLang="en-US" sz="3200" b="1" dirty="0">
              <a:solidFill>
                <a:schemeClr val="tx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566738" y="1763713"/>
            <a:ext cx="8577262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若将根树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 smtClean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中每个结点的</a:t>
            </a:r>
            <a:r>
              <a:rPr lang="zh-CN" altLang="en-US" sz="2600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孩</a:t>
            </a:r>
            <a:r>
              <a:rPr lang="zh-CN" altLang="en-US" sz="2600" b="1" dirty="0" smtClean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子都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标定次序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为</a:t>
            </a:r>
            <a:r>
              <a:rPr lang="zh-CN" altLang="en-US" sz="2600" b="1" dirty="0">
                <a:solidFill>
                  <a:srgbClr val="FF0066"/>
                </a:solidFill>
                <a:ea typeface="楷体_GB2312" pitchFamily="49" charset="-122"/>
              </a:rPr>
              <a:t>有序树</a:t>
            </a:r>
            <a:r>
              <a:rPr lang="zh-CN" altLang="en-US" sz="2600" b="1" dirty="0">
                <a:solidFill>
                  <a:schemeClr val="bg2"/>
                </a:solidFill>
                <a:ea typeface="楷体_GB2312" pitchFamily="49" charset="-122"/>
              </a:rPr>
              <a:t>。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根据根树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中每个</a:t>
            </a:r>
            <a:r>
              <a:rPr lang="zh-CN" altLang="en-US" sz="2600" b="1" dirty="0" smtClean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分支点孩子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数和是否有序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树可分为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: 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(1)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的每个分支点至多有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k</a:t>
            </a:r>
            <a:r>
              <a:rPr lang="zh-CN" altLang="en-US" sz="2600" b="1" dirty="0" smtClean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个孩子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为</a:t>
            </a:r>
            <a:r>
              <a:rPr lang="en-US" altLang="zh-CN" sz="2600" b="1" dirty="0">
                <a:solidFill>
                  <a:srgbClr val="FF0066"/>
                </a:solidFill>
                <a:ea typeface="楷体_GB2312" pitchFamily="49" charset="-122"/>
              </a:rPr>
              <a:t>k</a:t>
            </a:r>
            <a:r>
              <a:rPr lang="zh-CN" altLang="en-US" sz="2600" b="1" dirty="0">
                <a:solidFill>
                  <a:srgbClr val="FF0066"/>
                </a:solidFill>
                <a:ea typeface="楷体_GB2312" pitchFamily="49" charset="-122"/>
              </a:rPr>
              <a:t>叉树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    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k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叉树是有序的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则称它为</a:t>
            </a:r>
            <a:r>
              <a:rPr lang="en-US" altLang="zh-CN" sz="2600" b="1" dirty="0">
                <a:solidFill>
                  <a:srgbClr val="FF0066"/>
                </a:solidFill>
                <a:ea typeface="楷体_GB2312" pitchFamily="49" charset="-122"/>
              </a:rPr>
              <a:t>k</a:t>
            </a:r>
            <a:r>
              <a:rPr lang="zh-CN" altLang="en-US" sz="2600" b="1" dirty="0">
                <a:solidFill>
                  <a:srgbClr val="FF0066"/>
                </a:solidFill>
                <a:ea typeface="楷体_GB2312" pitchFamily="49" charset="-122"/>
              </a:rPr>
              <a:t>叉有序树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(2)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的每个分支点都恰好有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k</a:t>
            </a:r>
            <a:r>
              <a:rPr lang="zh-CN" altLang="en-US" sz="2600" b="1" dirty="0" smtClean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个孩子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为</a:t>
            </a:r>
            <a:r>
              <a:rPr lang="en-US" altLang="zh-CN" sz="2600" b="1" dirty="0">
                <a:solidFill>
                  <a:srgbClr val="FF0066"/>
                </a:solidFill>
                <a:ea typeface="楷体_GB2312" pitchFamily="49" charset="-122"/>
              </a:rPr>
              <a:t>k</a:t>
            </a:r>
            <a:r>
              <a:rPr lang="zh-CN" altLang="en-US" sz="2600" b="1" dirty="0">
                <a:solidFill>
                  <a:srgbClr val="FF0066"/>
                </a:solidFill>
                <a:ea typeface="楷体_GB2312" pitchFamily="49" charset="-122"/>
              </a:rPr>
              <a:t>叉正则树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    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是有序的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则称它为</a:t>
            </a:r>
            <a:r>
              <a:rPr lang="en-US" altLang="zh-CN" sz="2600" b="1" dirty="0">
                <a:solidFill>
                  <a:srgbClr val="FF0066"/>
                </a:solidFill>
                <a:ea typeface="楷体_GB2312" pitchFamily="49" charset="-122"/>
              </a:rPr>
              <a:t>k</a:t>
            </a:r>
            <a:r>
              <a:rPr lang="zh-CN" altLang="en-US" sz="2600" b="1" dirty="0">
                <a:solidFill>
                  <a:srgbClr val="FF0066"/>
                </a:solidFill>
                <a:ea typeface="楷体_GB2312" pitchFamily="49" charset="-122"/>
              </a:rPr>
              <a:t>叉正则有序树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(3)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是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k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叉正则树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且每个叶结点的层数均为树高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    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为</a:t>
            </a:r>
            <a:r>
              <a:rPr lang="en-US" altLang="zh-CN" sz="2600" b="1" dirty="0">
                <a:solidFill>
                  <a:srgbClr val="FF0066"/>
                </a:solidFill>
                <a:ea typeface="楷体_GB2312" pitchFamily="49" charset="-122"/>
              </a:rPr>
              <a:t>k</a:t>
            </a:r>
            <a:r>
              <a:rPr lang="zh-CN" altLang="en-US" sz="2600" b="1" dirty="0" smtClean="0">
                <a:solidFill>
                  <a:srgbClr val="FF0066"/>
                </a:solidFill>
                <a:ea typeface="楷体_GB2312" pitchFamily="49" charset="-122"/>
              </a:rPr>
              <a:t>叉满正</a:t>
            </a:r>
            <a:r>
              <a:rPr lang="zh-CN" altLang="en-US" sz="2600" b="1" dirty="0">
                <a:solidFill>
                  <a:srgbClr val="FF0066"/>
                </a:solidFill>
                <a:ea typeface="楷体_GB2312" pitchFamily="49" charset="-122"/>
              </a:rPr>
              <a:t>则树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是有序的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则称它为</a:t>
            </a:r>
            <a:r>
              <a:rPr lang="en-US" altLang="zh-CN" sz="2600" b="1" dirty="0">
                <a:solidFill>
                  <a:srgbClr val="FF0066"/>
                </a:solidFill>
                <a:ea typeface="楷体_GB2312" pitchFamily="49" charset="-122"/>
              </a:rPr>
              <a:t>k</a:t>
            </a:r>
            <a:r>
              <a:rPr lang="zh-CN" altLang="en-US" sz="2600" b="1" dirty="0" smtClean="0">
                <a:solidFill>
                  <a:srgbClr val="FF0066"/>
                </a:solidFill>
                <a:ea typeface="楷体_GB2312" pitchFamily="49" charset="-122"/>
              </a:rPr>
              <a:t>叉满正</a:t>
            </a:r>
            <a:r>
              <a:rPr lang="zh-CN" altLang="en-US" sz="2600" b="1" dirty="0">
                <a:solidFill>
                  <a:srgbClr val="FF0066"/>
                </a:solidFill>
                <a:ea typeface="楷体_GB2312" pitchFamily="49" charset="-122"/>
              </a:rPr>
              <a:t>则</a:t>
            </a:r>
            <a:endParaRPr lang="zh-CN" altLang="en-US" sz="2600" b="1" dirty="0">
              <a:solidFill>
                <a:srgbClr val="FF0066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66"/>
                </a:solidFill>
                <a:ea typeface="楷体_GB2312" pitchFamily="49" charset="-122"/>
              </a:rPr>
              <a:t>     有序树</a:t>
            </a:r>
            <a:r>
              <a:rPr lang="zh-CN" altLang="en-US" sz="2600" b="1" dirty="0">
                <a:solidFill>
                  <a:schemeClr val="bg2"/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chemeClr val="bg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Text Box 2"/>
          <p:cNvSpPr txBox="1">
            <a:spLocks noChangeArrowheads="1"/>
          </p:cNvSpPr>
          <p:nvPr/>
        </p:nvSpPr>
        <p:spPr bwMode="auto">
          <a:xfrm>
            <a:off x="3254375" y="5210175"/>
            <a:ext cx="919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Verdana" panose="020B0804030504040204" pitchFamily="34" charset="0"/>
                <a:ea typeface="楷体_GB2312" pitchFamily="49" charset="-122"/>
              </a:rPr>
              <a:t>二叉树</a:t>
            </a:r>
            <a:endParaRPr lang="zh-CN" altLang="en-US" sz="2400" b="1">
              <a:solidFill>
                <a:srgbClr val="000000"/>
              </a:solidFill>
              <a:latin typeface="Verdana" panose="020B0804030504040204" pitchFamily="34" charset="0"/>
              <a:ea typeface="楷体_GB2312" pitchFamily="49" charset="-122"/>
            </a:endParaRP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2946400" y="5210175"/>
            <a:ext cx="1531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Verdana" panose="020B0804030504040204" pitchFamily="34" charset="0"/>
                <a:ea typeface="楷体_GB2312" pitchFamily="49" charset="-122"/>
              </a:rPr>
              <a:t>二叉正则树</a:t>
            </a:r>
            <a:endParaRPr lang="zh-CN" altLang="en-US" sz="2400" b="1">
              <a:solidFill>
                <a:srgbClr val="000000"/>
              </a:solidFill>
              <a:latin typeface="Verdana" panose="020B0804030504040204" pitchFamily="34" charset="0"/>
              <a:ea typeface="楷体_GB2312" pitchFamily="49" charset="-122"/>
            </a:endParaRPr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81338" y="5241983"/>
            <a:ext cx="2012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0000"/>
                </a:solidFill>
                <a:latin typeface="Verdana" panose="020B0804030504040204" pitchFamily="34" charset="0"/>
                <a:ea typeface="楷体_GB2312" pitchFamily="49" charset="-122"/>
              </a:rPr>
              <a:t>满二叉树</a:t>
            </a:r>
            <a:endParaRPr lang="zh-CN" altLang="en-US" sz="2400" b="1" dirty="0">
              <a:solidFill>
                <a:srgbClr val="000000"/>
              </a:solidFill>
              <a:latin typeface="Verdana" panose="020B0804030504040204" pitchFamily="34" charset="0"/>
              <a:ea typeface="楷体_GB2312" pitchFamily="49" charset="-122"/>
            </a:endParaRP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611188" y="1358900"/>
            <a:ext cx="8166100" cy="43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62738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高度为</a:t>
            </a:r>
            <a:r>
              <a:rPr lang="en-US" altLang="zh-CN" sz="2600" b="1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3</a:t>
            </a:r>
            <a:r>
              <a:rPr lang="zh-CN" altLang="en-US" sz="2600" b="1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的各类二叉树的示意图。</a:t>
            </a:r>
            <a:endParaRPr lang="zh-CN" altLang="en-US" sz="2500" b="1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720975" y="4275138"/>
            <a:ext cx="450850" cy="703262"/>
            <a:chOff x="2255" y="3199"/>
            <a:chExt cx="284" cy="443"/>
          </a:xfrm>
        </p:grpSpPr>
        <p:sp>
          <p:nvSpPr>
            <p:cNvPr id="102440" name="Line 7"/>
            <p:cNvSpPr>
              <a:spLocks noChangeShapeType="1"/>
            </p:cNvSpPr>
            <p:nvPr/>
          </p:nvSpPr>
          <p:spPr bwMode="auto">
            <a:xfrm flipH="1">
              <a:off x="2403" y="3199"/>
              <a:ext cx="136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1" name="Oval 8"/>
            <p:cNvSpPr>
              <a:spLocks noChangeArrowheads="1"/>
            </p:cNvSpPr>
            <p:nvPr/>
          </p:nvSpPr>
          <p:spPr bwMode="auto">
            <a:xfrm>
              <a:off x="2255" y="3415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</a:rPr>
                <a:t>10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3189288" y="4275138"/>
            <a:ext cx="441325" cy="703262"/>
            <a:chOff x="2550" y="3199"/>
            <a:chExt cx="278" cy="443"/>
          </a:xfrm>
        </p:grpSpPr>
        <p:sp>
          <p:nvSpPr>
            <p:cNvPr id="102438" name="Line 10"/>
            <p:cNvSpPr>
              <a:spLocks noChangeShapeType="1"/>
            </p:cNvSpPr>
            <p:nvPr/>
          </p:nvSpPr>
          <p:spPr bwMode="auto">
            <a:xfrm>
              <a:off x="2550" y="3199"/>
              <a:ext cx="136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9" name="Oval 11"/>
            <p:cNvSpPr>
              <a:spLocks noChangeArrowheads="1"/>
            </p:cNvSpPr>
            <p:nvPr/>
          </p:nvSpPr>
          <p:spPr bwMode="auto">
            <a:xfrm>
              <a:off x="2601" y="3415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</a:rPr>
                <a:t>11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4264025" y="4275138"/>
            <a:ext cx="441325" cy="703262"/>
            <a:chOff x="3227" y="3199"/>
            <a:chExt cx="278" cy="443"/>
          </a:xfrm>
        </p:grpSpPr>
        <p:sp>
          <p:nvSpPr>
            <p:cNvPr id="102436" name="Line 13"/>
            <p:cNvSpPr>
              <a:spLocks noChangeShapeType="1"/>
            </p:cNvSpPr>
            <p:nvPr/>
          </p:nvSpPr>
          <p:spPr bwMode="auto">
            <a:xfrm>
              <a:off x="3227" y="3199"/>
              <a:ext cx="136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7" name="Oval 14"/>
            <p:cNvSpPr>
              <a:spLocks noChangeArrowheads="1"/>
            </p:cNvSpPr>
            <p:nvPr/>
          </p:nvSpPr>
          <p:spPr bwMode="auto">
            <a:xfrm>
              <a:off x="3278" y="3415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</a:rPr>
                <a:t>13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4872038" y="4275138"/>
            <a:ext cx="450850" cy="703262"/>
            <a:chOff x="3610" y="3199"/>
            <a:chExt cx="284" cy="443"/>
          </a:xfrm>
        </p:grpSpPr>
        <p:sp>
          <p:nvSpPr>
            <p:cNvPr id="102434" name="Line 16"/>
            <p:cNvSpPr>
              <a:spLocks noChangeShapeType="1"/>
            </p:cNvSpPr>
            <p:nvPr/>
          </p:nvSpPr>
          <p:spPr bwMode="auto">
            <a:xfrm flipH="1">
              <a:off x="3758" y="3199"/>
              <a:ext cx="136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5" name="Oval 17"/>
            <p:cNvSpPr>
              <a:spLocks noChangeArrowheads="1"/>
            </p:cNvSpPr>
            <p:nvPr/>
          </p:nvSpPr>
          <p:spPr bwMode="auto">
            <a:xfrm>
              <a:off x="3610" y="3415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</a:rPr>
                <a:t>14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18"/>
          <p:cNvGrpSpPr/>
          <p:nvPr/>
        </p:nvGrpSpPr>
        <p:grpSpPr bwMode="auto">
          <a:xfrm>
            <a:off x="5340350" y="4275138"/>
            <a:ext cx="441325" cy="703262"/>
            <a:chOff x="3905" y="3199"/>
            <a:chExt cx="278" cy="443"/>
          </a:xfrm>
        </p:grpSpPr>
        <p:sp>
          <p:nvSpPr>
            <p:cNvPr id="102432" name="Line 19"/>
            <p:cNvSpPr>
              <a:spLocks noChangeShapeType="1"/>
            </p:cNvSpPr>
            <p:nvPr/>
          </p:nvSpPr>
          <p:spPr bwMode="auto">
            <a:xfrm>
              <a:off x="3905" y="3199"/>
              <a:ext cx="136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3" name="Oval 20"/>
            <p:cNvSpPr>
              <a:spLocks noChangeArrowheads="1"/>
            </p:cNvSpPr>
            <p:nvPr/>
          </p:nvSpPr>
          <p:spPr bwMode="auto">
            <a:xfrm>
              <a:off x="3956" y="3415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</a:rPr>
                <a:t>15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21"/>
          <p:cNvGrpSpPr/>
          <p:nvPr/>
        </p:nvGrpSpPr>
        <p:grpSpPr bwMode="auto">
          <a:xfrm>
            <a:off x="1646238" y="2393950"/>
            <a:ext cx="3862387" cy="2584450"/>
            <a:chOff x="1578" y="2014"/>
            <a:chExt cx="2433" cy="1628"/>
          </a:xfrm>
        </p:grpSpPr>
        <p:sp>
          <p:nvSpPr>
            <p:cNvPr id="102413" name="Line 22"/>
            <p:cNvSpPr>
              <a:spLocks noChangeShapeType="1"/>
            </p:cNvSpPr>
            <p:nvPr/>
          </p:nvSpPr>
          <p:spPr bwMode="auto">
            <a:xfrm flipH="1">
              <a:off x="3273" y="2722"/>
              <a:ext cx="272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4" name="Line 23"/>
            <p:cNvSpPr>
              <a:spLocks noChangeShapeType="1"/>
            </p:cNvSpPr>
            <p:nvPr/>
          </p:nvSpPr>
          <p:spPr bwMode="auto">
            <a:xfrm>
              <a:off x="3557" y="2722"/>
              <a:ext cx="272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5" name="Line 24"/>
            <p:cNvSpPr>
              <a:spLocks noChangeShapeType="1"/>
            </p:cNvSpPr>
            <p:nvPr/>
          </p:nvSpPr>
          <p:spPr bwMode="auto">
            <a:xfrm flipH="1">
              <a:off x="1940" y="2722"/>
              <a:ext cx="272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6" name="Line 25"/>
            <p:cNvSpPr>
              <a:spLocks noChangeShapeType="1"/>
            </p:cNvSpPr>
            <p:nvPr/>
          </p:nvSpPr>
          <p:spPr bwMode="auto">
            <a:xfrm>
              <a:off x="2224" y="2722"/>
              <a:ext cx="272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7" name="Oval 26"/>
            <p:cNvSpPr>
              <a:spLocks noChangeArrowheads="1"/>
            </p:cNvSpPr>
            <p:nvPr/>
          </p:nvSpPr>
          <p:spPr bwMode="auto">
            <a:xfrm>
              <a:off x="2772" y="2014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1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418" name="Line 27"/>
            <p:cNvSpPr>
              <a:spLocks noChangeShapeType="1"/>
            </p:cNvSpPr>
            <p:nvPr/>
          </p:nvSpPr>
          <p:spPr bwMode="auto">
            <a:xfrm flipH="1">
              <a:off x="1726" y="3199"/>
              <a:ext cx="136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9" name="Line 28"/>
            <p:cNvSpPr>
              <a:spLocks noChangeShapeType="1"/>
            </p:cNvSpPr>
            <p:nvPr/>
          </p:nvSpPr>
          <p:spPr bwMode="auto">
            <a:xfrm>
              <a:off x="1873" y="3199"/>
              <a:ext cx="136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0" name="Oval 29"/>
            <p:cNvSpPr>
              <a:spLocks noChangeArrowheads="1"/>
            </p:cNvSpPr>
            <p:nvPr/>
          </p:nvSpPr>
          <p:spPr bwMode="auto">
            <a:xfrm>
              <a:off x="1578" y="3415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8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421" name="Oval 30"/>
            <p:cNvSpPr>
              <a:spLocks noChangeArrowheads="1"/>
            </p:cNvSpPr>
            <p:nvPr/>
          </p:nvSpPr>
          <p:spPr bwMode="auto">
            <a:xfrm>
              <a:off x="1924" y="3415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9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422" name="Oval 31"/>
            <p:cNvSpPr>
              <a:spLocks noChangeArrowheads="1"/>
            </p:cNvSpPr>
            <p:nvPr/>
          </p:nvSpPr>
          <p:spPr bwMode="auto">
            <a:xfrm>
              <a:off x="1752" y="2971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423" name="Oval 32"/>
            <p:cNvSpPr>
              <a:spLocks noChangeArrowheads="1"/>
            </p:cNvSpPr>
            <p:nvPr/>
          </p:nvSpPr>
          <p:spPr bwMode="auto">
            <a:xfrm>
              <a:off x="2429" y="2971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424" name="Line 33"/>
            <p:cNvSpPr>
              <a:spLocks noChangeShapeType="1"/>
            </p:cNvSpPr>
            <p:nvPr/>
          </p:nvSpPr>
          <p:spPr bwMode="auto">
            <a:xfrm flipH="1">
              <a:off x="3080" y="3199"/>
              <a:ext cx="136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5" name="Oval 34"/>
            <p:cNvSpPr>
              <a:spLocks noChangeArrowheads="1"/>
            </p:cNvSpPr>
            <p:nvPr/>
          </p:nvSpPr>
          <p:spPr bwMode="auto">
            <a:xfrm>
              <a:off x="2932" y="3415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</a:rPr>
                <a:t>12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102426" name="Oval 35"/>
            <p:cNvSpPr>
              <a:spLocks noChangeArrowheads="1"/>
            </p:cNvSpPr>
            <p:nvPr/>
          </p:nvSpPr>
          <p:spPr bwMode="auto">
            <a:xfrm>
              <a:off x="3106" y="2971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427" name="Oval 36"/>
            <p:cNvSpPr>
              <a:spLocks noChangeArrowheads="1"/>
            </p:cNvSpPr>
            <p:nvPr/>
          </p:nvSpPr>
          <p:spPr bwMode="auto">
            <a:xfrm>
              <a:off x="3784" y="2971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7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428" name="Line 37"/>
            <p:cNvSpPr>
              <a:spLocks noChangeShapeType="1"/>
            </p:cNvSpPr>
            <p:nvPr/>
          </p:nvSpPr>
          <p:spPr bwMode="auto">
            <a:xfrm flipH="1">
              <a:off x="2303" y="2241"/>
              <a:ext cx="567" cy="2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9" name="Oval 38"/>
            <p:cNvSpPr>
              <a:spLocks noChangeArrowheads="1"/>
            </p:cNvSpPr>
            <p:nvPr/>
          </p:nvSpPr>
          <p:spPr bwMode="auto">
            <a:xfrm>
              <a:off x="2106" y="2494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430" name="Oval 39"/>
            <p:cNvSpPr>
              <a:spLocks noChangeArrowheads="1"/>
            </p:cNvSpPr>
            <p:nvPr/>
          </p:nvSpPr>
          <p:spPr bwMode="auto">
            <a:xfrm>
              <a:off x="3439" y="2494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431" name="Line 40"/>
            <p:cNvSpPr>
              <a:spLocks noChangeShapeType="1"/>
            </p:cNvSpPr>
            <p:nvPr/>
          </p:nvSpPr>
          <p:spPr bwMode="auto">
            <a:xfrm>
              <a:off x="2891" y="2241"/>
              <a:ext cx="567" cy="2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12" name="Rectangle 41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根树的基本概念</a:t>
            </a:r>
            <a:endParaRPr lang="zh-CN" altLang="en-US" sz="400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23" presetClass="exit" presetSubtype="32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"/>
                            </p:stCondLst>
                            <p:childTnLst>
                              <p:par>
                                <p:cTn id="43" presetID="23" presetClass="exit" presetSubtype="32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2" grpId="0"/>
      <p:bldP spid="860162" grpId="1"/>
      <p:bldP spid="860163" grpId="0"/>
      <p:bldP spid="860163" grpId="1"/>
      <p:bldP spid="860164" grpId="0"/>
      <p:bldP spid="86016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1" name="Rectangle 3"/>
          <p:cNvSpPr>
            <a:spLocks noChangeArrowheads="1"/>
          </p:cNvSpPr>
          <p:nvPr/>
        </p:nvSpPr>
        <p:spPr bwMode="auto">
          <a:xfrm>
            <a:off x="426826" y="2917157"/>
            <a:ext cx="8686800" cy="429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2980" indent="-98298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性质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2 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在高度为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h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叉树里最多有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m</a:t>
            </a:r>
            <a:r>
              <a:rPr kumimoji="1" lang="en-US" altLang="zh-CN" sz="2800" b="1" i="1" baseline="30000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h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个树叶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503050405090304" pitchFamily="18" charset="0"/>
              </a:rPr>
              <a:t>.</a:t>
            </a:r>
            <a:endParaRPr lang="en-US" altLang="zh-CN" sz="2600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证明：采用数学归纳法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.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1)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高度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k=1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时，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h=1,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显然成立。</a:t>
            </a:r>
            <a:endParaRPr lang="zh-CN" altLang="en-US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2)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假设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k&lt;h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都满足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叉树最多有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m</a:t>
            </a:r>
            <a:r>
              <a:rPr kumimoji="1" lang="en-US" altLang="zh-CN" sz="2000" b="1" i="1" baseline="30000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k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个树叶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.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当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k=h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时，树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的所有树叶都可以看</a:t>
            </a:r>
            <a:endParaRPr lang="zh-CN" altLang="en-US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作是删除从根到第一层的结点</a:t>
            </a:r>
            <a:endParaRPr lang="zh-CN" altLang="en-US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的边后所获得的所有</a:t>
            </a:r>
            <a:endParaRPr lang="zh-CN" altLang="en-US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子树的树叶，</a:t>
            </a:r>
            <a:endParaRPr lang="zh-CN" altLang="en-US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              故必然小于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m*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503050405090304" pitchFamily="18" charset="0"/>
              </a:rPr>
              <a:t>m</a:t>
            </a:r>
            <a:r>
              <a:rPr kumimoji="1" lang="en-US" altLang="zh-CN" sz="2000" b="1" i="1" baseline="30000" dirty="0">
                <a:solidFill>
                  <a:srgbClr val="000000"/>
                </a:solidFill>
                <a:latin typeface="Times New Roman" panose="02020503050405090304" pitchFamily="18" charset="0"/>
              </a:rPr>
              <a:t>h-1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=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m</a:t>
            </a:r>
            <a:r>
              <a:rPr kumimoji="1" lang="en-US" altLang="zh-CN" sz="2000" b="1" i="1" baseline="30000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h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/>
            <a:endParaRPr lang="en-US" altLang="zh-CN" sz="24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976813" y="3968750"/>
            <a:ext cx="3811587" cy="2001838"/>
            <a:chOff x="904" y="2614"/>
            <a:chExt cx="2764" cy="1550"/>
          </a:xfrm>
        </p:grpSpPr>
        <p:sp>
          <p:nvSpPr>
            <p:cNvPr id="104453" name="Line 5"/>
            <p:cNvSpPr>
              <a:spLocks noChangeShapeType="1"/>
            </p:cNvSpPr>
            <p:nvPr/>
          </p:nvSpPr>
          <p:spPr bwMode="auto">
            <a:xfrm flipH="1">
              <a:off x="1156" y="2614"/>
              <a:ext cx="1179" cy="499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4" name="Oval 6"/>
            <p:cNvSpPr>
              <a:spLocks noChangeArrowheads="1"/>
            </p:cNvSpPr>
            <p:nvPr/>
          </p:nvSpPr>
          <p:spPr bwMode="auto">
            <a:xfrm>
              <a:off x="904" y="3113"/>
              <a:ext cx="561" cy="979"/>
            </a:xfrm>
            <a:prstGeom prst="ellips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高度</a:t>
              </a:r>
              <a:r>
                <a:rPr kumimoji="1" lang="en-US" altLang="zh-CN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&lt;h</a:t>
              </a:r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的</a:t>
              </a:r>
              <a:endParaRPr kumimoji="1" lang="zh-CN" altLang="en-US" sz="16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第一子树</a:t>
              </a:r>
              <a:endParaRPr kumimoji="1" lang="zh-CN" altLang="en-US" sz="16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 flipH="1">
              <a:off x="2154" y="2614"/>
              <a:ext cx="182" cy="499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6" name="Oval 8"/>
            <p:cNvSpPr>
              <a:spLocks noChangeArrowheads="1"/>
            </p:cNvSpPr>
            <p:nvPr/>
          </p:nvSpPr>
          <p:spPr bwMode="auto">
            <a:xfrm>
              <a:off x="1882" y="3131"/>
              <a:ext cx="561" cy="979"/>
            </a:xfrm>
            <a:prstGeom prst="ellips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高度</a:t>
              </a:r>
              <a:r>
                <a:rPr kumimoji="1" lang="en-US" altLang="zh-CN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&lt;h</a:t>
              </a:r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的</a:t>
              </a:r>
              <a:endParaRPr kumimoji="1" lang="zh-CN" altLang="en-US" sz="16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第</a:t>
              </a:r>
              <a:r>
                <a:rPr kumimoji="1" lang="en-US" altLang="zh-CN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子树</a:t>
              </a:r>
              <a:endParaRPr kumimoji="1" lang="zh-CN" altLang="en-US" sz="16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>
              <a:off x="2336" y="2614"/>
              <a:ext cx="1043" cy="589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2591" y="3377"/>
              <a:ext cx="49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……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04459" name="Oval 11"/>
            <p:cNvSpPr>
              <a:spLocks noChangeArrowheads="1"/>
            </p:cNvSpPr>
            <p:nvPr/>
          </p:nvSpPr>
          <p:spPr bwMode="auto">
            <a:xfrm>
              <a:off x="3107" y="3185"/>
              <a:ext cx="561" cy="979"/>
            </a:xfrm>
            <a:prstGeom prst="ellips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高度</a:t>
              </a:r>
              <a:r>
                <a:rPr kumimoji="1" lang="en-US" altLang="zh-CN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&lt;h</a:t>
              </a:r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的</a:t>
              </a:r>
              <a:endParaRPr kumimoji="1" lang="zh-CN" altLang="en-US" sz="16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第</a:t>
              </a:r>
              <a:r>
                <a:rPr kumimoji="1" lang="en-US" altLang="zh-CN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m</a:t>
              </a:r>
              <a:r>
                <a:rPr kumimoji="1" lang="zh-CN" altLang="en-US" sz="1600">
                  <a:solidFill>
                    <a:srgbClr val="000000"/>
                  </a:solidFill>
                  <a:latin typeface="Times New Roman" panose="02020503050405090304" pitchFamily="18" charset="0"/>
                </a:rPr>
                <a:t>子树</a:t>
              </a:r>
              <a:endParaRPr kumimoji="1" lang="zh-CN" altLang="en-US" sz="16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6453" y="1268413"/>
            <a:ext cx="8747547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82980" indent="-98298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1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带有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503050405090304" pitchFamily="18" charset="0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个分支点的正则</a:t>
            </a:r>
            <a:r>
              <a:rPr lang="en-US" altLang="zh-CN" sz="2600" b="1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503050405090304" pitchFamily="18" charset="0"/>
              </a:rPr>
              <a:t>m</a:t>
            </a:r>
            <a:r>
              <a:rPr lang="zh-CN" altLang="en-US" sz="26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503050405090304" pitchFamily="18" charset="0"/>
              </a:rPr>
              <a:t>元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树含有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503050405090304" pitchFamily="18" charset="0"/>
              </a:rPr>
              <a:t>n=mi+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个结点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.</a:t>
            </a:r>
            <a:endParaRPr lang="en-US" altLang="zh-CN" sz="26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证明：除根之外每个结点都是分支点的孩子，因为每个分支点有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503050405090304" pitchFamily="18" charset="0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个孩子，所以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503050405090304" pitchFamily="18" charset="0"/>
              </a:rPr>
              <a:t>n=mi+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503050405090304" pitchFamily="18" charset="0"/>
              </a:rPr>
              <a:t>1.</a:t>
            </a: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 eaLnBrk="1" hangingPunct="1"/>
            <a:endParaRPr lang="en-US" altLang="zh-CN" sz="2400" b="1" dirty="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" name="Rectangle 2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defTabSz="179070" eaLnBrk="1" hangingPunct="1"/>
            <a:r>
              <a:rPr lang="zh-CN" altLang="en-US" sz="4000" b="1" dirty="0" smtClean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根</a:t>
            </a:r>
            <a:r>
              <a:rPr lang="zh-CN" altLang="en-US" sz="4000" b="1" dirty="0">
                <a:solidFill>
                  <a:schemeClr val="tx1">
                    <a:lumMod val="75000"/>
                  </a:schemeClr>
                </a:solidFill>
                <a:latin typeface="Garamond" pitchFamily="18" charset="0"/>
              </a:rPr>
              <a:t>树的性质</a:t>
            </a:r>
            <a:endParaRPr lang="zh-CN" altLang="en-US" sz="4000" b="1" dirty="0">
              <a:solidFill>
                <a:schemeClr val="tx1">
                  <a:lumMod val="75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优</a:t>
            </a:r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4460" y="5371271"/>
            <a:ext cx="8102339" cy="1292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定义</a:t>
            </a:r>
            <a:r>
              <a:rPr lang="en-US" altLang="zh-CN" sz="2600" dirty="0">
                <a:solidFill>
                  <a:srgbClr val="FF0000"/>
                </a:solidFill>
              </a:rPr>
              <a:t>3.6.3 </a:t>
            </a:r>
            <a:r>
              <a:rPr lang="zh-CN" altLang="en-US" sz="2600" dirty="0">
                <a:solidFill>
                  <a:srgbClr val="000000"/>
                </a:solidFill>
              </a:rPr>
              <a:t>在树叶</a:t>
            </a:r>
            <a:r>
              <a:rPr lang="zh-CN" altLang="en-US" sz="2600" dirty="0" smtClean="0">
                <a:solidFill>
                  <a:srgbClr val="000000"/>
                </a:solidFill>
              </a:rPr>
              <a:t>结点个数以及</a:t>
            </a:r>
            <a:r>
              <a:rPr lang="zh-CN" altLang="en-US" sz="2600" dirty="0">
                <a:solidFill>
                  <a:srgbClr val="000000"/>
                </a:solidFill>
              </a:rPr>
              <a:t>它们对应</a:t>
            </a:r>
            <a:r>
              <a:rPr lang="zh-CN" altLang="en-US" sz="2600" dirty="0" smtClean="0">
                <a:solidFill>
                  <a:srgbClr val="000000"/>
                </a:solidFill>
              </a:rPr>
              <a:t>权值相同</a:t>
            </a:r>
            <a:r>
              <a:rPr lang="zh-CN" altLang="en-US" sz="2600" dirty="0">
                <a:solidFill>
                  <a:srgbClr val="000000"/>
                </a:solidFill>
              </a:rPr>
              <a:t>的情况下构造出的所有</a:t>
            </a:r>
            <a:r>
              <a:rPr lang="zh-CN" altLang="en-US" sz="2600" dirty="0" smtClean="0">
                <a:solidFill>
                  <a:srgbClr val="000000"/>
                </a:solidFill>
              </a:rPr>
              <a:t>赋权二叉树</a:t>
            </a:r>
            <a:r>
              <a:rPr lang="zh-CN" altLang="en-US" sz="2600" dirty="0">
                <a:solidFill>
                  <a:srgbClr val="000000"/>
                </a:solidFill>
              </a:rPr>
              <a:t>中带权路径长度最短的树称为</a:t>
            </a:r>
            <a:r>
              <a:rPr lang="zh-CN" altLang="en-US" sz="2600" dirty="0">
                <a:solidFill>
                  <a:srgbClr val="FF0000"/>
                </a:solidFill>
              </a:rPr>
              <a:t>最优二叉树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宋体" pitchFamily="2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584461" y="1268413"/>
                <a:ext cx="8102339" cy="16927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1524000" indent="-15240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600" dirty="0" smtClean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600" dirty="0">
                    <a:solidFill>
                      <a:srgbClr val="FF0000"/>
                    </a:solidFill>
                  </a:rPr>
                  <a:t>3.6.2 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给一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棵正则二叉树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的所有</a:t>
                </a:r>
                <a:r>
                  <a:rPr lang="zh-CN" altLang="en-US" sz="2600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树叶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都赋予权重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宋体" pitchFamily="2" charset="-122"/>
                    <a:cs typeface="Arial Unicode MS" panose="020B0604020202020204" pitchFamily="34" charset="-122"/>
                  </a:rPr>
                  <a:t>，称之为赋权二叉树，且将从根节点到树叶结点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Arial Unicode MS" panose="020B0604020202020204" pitchFamily="34" charset="-122"/>
                      </a:rPr>
                      <m:t>𝒍𝒆𝒂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Arial Unicode MS" panose="020B0604020202020204" pitchFamily="34" charset="-122"/>
                          </a:rPr>
                          <m:t>𝒇</m:t>
                        </m:r>
                        <m:r>
                          <m:rPr>
                            <m:sty m:val="p"/>
                          </m:r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Arial Unicode MS" panose="020B0604020202020204" pitchFamily="34" charset="-122"/>
                          </a:rPr>
                          <m:t>s</m:t>
                        </m:r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Arial Unicode MS" panose="020B0604020202020204" pitchFamily="34" charset="-122"/>
                          </a:rPr>
                          <m:t> </m:t>
                        </m:r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Arial Unicode MS" panose="020B0604020202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Arial Unicode MS" panose="020B0604020202020204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宋体" pitchFamily="2" charset="-122"/>
                    <a:cs typeface="Arial Unicode MS" panose="020B0604020202020204" pitchFamily="34" charset="-122"/>
                  </a:rPr>
                  <a:t>的路径长度记作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Arial Unicode MS" panose="020B0604020202020204" pitchFamily="34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Arial Unicode MS" panose="020B0604020202020204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宋体" pitchFamily="2" charset="-122"/>
                    <a:cs typeface="Arial Unicode MS" panose="020B0604020202020204" pitchFamily="34" charset="-122"/>
                  </a:rPr>
                  <a:t>，则该树的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宋体" pitchFamily="2" charset="-122"/>
                    <a:cs typeface="Arial Unicode MS" panose="020B0604020202020204" pitchFamily="34" charset="-122"/>
                  </a:rPr>
                  <a:t>带权路径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宋体" pitchFamily="2" charset="-122"/>
                    <a:cs typeface="Arial Unicode MS" panose="020B0604020202020204" pitchFamily="34" charset="-122"/>
                  </a:rPr>
                  <a:t>长度</a:t>
                </a:r>
                <a:endParaRPr lang="en-US" altLang="zh-CN" sz="2600" dirty="0" smtClean="0">
                  <a:solidFill>
                    <a:srgbClr val="FF0000"/>
                  </a:solidFill>
                  <a:latin typeface="宋体" pitchFamily="2" charset="-122"/>
                  <a:cs typeface="Arial Unicode MS" panose="020B0604020202020204" pitchFamily="34" charset="-122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461" y="1268413"/>
                <a:ext cx="8102339" cy="1692771"/>
              </a:xfrm>
              <a:prstGeom prst="rect">
                <a:avLst/>
              </a:prstGeom>
              <a:blipFill rotWithShape="1">
                <a:blip r:embed="rId1"/>
                <a:stretch>
                  <a:fillRect l="-3" t="-19" r="-698" b="-4416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77568" y="3077664"/>
                <a:ext cx="4105835" cy="92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 Unicode MS" panose="020B0604020202020204" pitchFamily="34" charset="-122"/>
                        </a:rPr>
                        <m:t>𝑾𝑷𝑳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 Unicode MS" panose="020B0604020202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 Unicode MS" panose="020B0604020202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 Unicode MS" panose="020B0604020202020204" pitchFamily="34" charset="-122"/>
                            </a:rPr>
                            <m:t>𝒊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 Unicode MS" panose="020B0604020202020204" pitchFamily="34" charset="-122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 Unicode MS" panose="020B0604020202020204" pitchFamily="34" charset="-122"/>
                            </a:rPr>
                            <m:t>𝒍𝒆𝒂𝒇𝒔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 Unicode MS" panose="020B0604020202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 Unicode MS" panose="020B0604020202020204" pitchFamily="34" charset="-122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 Unicode MS" panose="020B0604020202020204" pitchFamily="34" charset="-12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 Unicode MS" panose="020B0604020202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 Unicode MS" panose="020B0604020202020204" pitchFamily="34" charset="-122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 Unicode MS" panose="020B0604020202020204" pitchFamily="34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68" y="3077664"/>
                <a:ext cx="4105835" cy="927818"/>
              </a:xfrm>
              <a:prstGeom prst="rect">
                <a:avLst/>
              </a:prstGeom>
              <a:blipFill rotWithShape="1">
                <a:blip r:embed="rId2"/>
                <a:stretch>
                  <a:fillRect l="-14" t="-49" r="12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7" name="Group 9"/>
          <p:cNvGrpSpPr/>
          <p:nvPr/>
        </p:nvGrpSpPr>
        <p:grpSpPr bwMode="auto">
          <a:xfrm>
            <a:off x="6313616" y="3077996"/>
            <a:ext cx="2417762" cy="2176463"/>
            <a:chOff x="4002" y="202"/>
            <a:chExt cx="1523" cy="1371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264" y="512"/>
              <a:ext cx="197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5051" y="512"/>
              <a:ext cx="197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658" y="202"/>
              <a:ext cx="196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4822" y="898"/>
              <a:ext cx="196" cy="23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313" y="898"/>
              <a:ext cx="197" cy="23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559" y="1324"/>
              <a:ext cx="197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5018" y="1324"/>
              <a:ext cx="197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002" y="898"/>
              <a:ext cx="197" cy="23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4494" y="898"/>
              <a:ext cx="196" cy="23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4363" y="318"/>
              <a:ext cx="295" cy="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854" y="318"/>
              <a:ext cx="295" cy="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4920" y="619"/>
              <a:ext cx="131" cy="2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248" y="628"/>
              <a:ext cx="164" cy="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4658" y="1014"/>
              <a:ext cx="164" cy="3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5018" y="1014"/>
              <a:ext cx="99" cy="3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4100" y="628"/>
              <a:ext cx="164" cy="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461" y="628"/>
              <a:ext cx="131" cy="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002" y="860"/>
              <a:ext cx="22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7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4494" y="884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5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018" y="1285"/>
              <a:ext cx="22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4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313" y="874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9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611188" y="1133475"/>
            <a:ext cx="7900987" cy="9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63373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下面三棵二叉树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600" b="1" baseline="-25000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T</a:t>
            </a:r>
            <a:r>
              <a:rPr lang="en-US" altLang="zh-CN" sz="2600" b="1" baseline="-25000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2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T</a:t>
            </a:r>
            <a:r>
              <a:rPr lang="en-US" altLang="zh-CN" sz="2600" b="1" baseline="-25000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都是带权为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2,2,3,3,5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的二叉树。</a:t>
            </a:r>
            <a:endParaRPr lang="zh-CN" altLang="en-US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609599" y="4501107"/>
            <a:ext cx="81661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63373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根据树权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W(T)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的定义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计算出它们的权分别为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: 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　　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W(T</a:t>
            </a:r>
            <a:r>
              <a:rPr lang="en-US" altLang="zh-CN" sz="2600" b="1" baseline="-25000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 = 2*2 + 2*2 + 3*3 + 5*3 + 3*2 = 38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　　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W(T</a:t>
            </a:r>
            <a:r>
              <a:rPr lang="en-US" altLang="zh-CN" sz="2600" b="1" baseline="-25000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 = 3*4 + 5*4 + 3*3 + 2*2 + 2*1 = 47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　　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W(T</a:t>
            </a:r>
            <a:r>
              <a:rPr lang="en-US" altLang="zh-CN" sz="2600" b="1" baseline="-25000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3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) = 3*3 + 3*3 + 5*2 + 2*2 + 2*2 = 36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pic>
        <p:nvPicPr>
          <p:cNvPr id="116741" name="Picture 5" descr="16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1982788"/>
            <a:ext cx="15081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6" descr="1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982788"/>
            <a:ext cx="16684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3" name="Picture 7" descr="16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982788"/>
            <a:ext cx="1393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/>
          <p:nvPr/>
        </p:nvSpPr>
        <p:spPr>
          <a:xfrm>
            <a:off x="609599" y="115096"/>
            <a:ext cx="8055429" cy="10305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 b="1" kern="1200" baseline="0" dirty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kumimoji="0" lang="zh-CN" smtClean="0"/>
              <a:t>最优二叉树</a:t>
            </a:r>
            <a:endParaRPr kumimoji="0" lang="zh-CN"/>
          </a:p>
        </p:txBody>
      </p:sp>
      <p:sp>
        <p:nvSpPr>
          <p:cNvPr id="9" name="矩形 8"/>
          <p:cNvSpPr/>
          <p:nvPr/>
        </p:nvSpPr>
        <p:spPr>
          <a:xfrm>
            <a:off x="1597852" y="6376816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最优</a:t>
            </a:r>
            <a:r>
              <a:rPr lang="zh-CN" altLang="en-US" sz="2800" dirty="0" smtClean="0"/>
              <a:t>二叉树唯一吗？如何构造？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488950" y="1208255"/>
            <a:ext cx="8166100" cy="43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例  求带权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2,2,3,3,5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的最优二叉树。</a:t>
            </a:r>
            <a:endParaRPr lang="zh-CN" altLang="en-US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76547" name="Rectangle 3"/>
          <p:cNvSpPr>
            <a:spLocks noChangeArrowheads="1"/>
          </p:cNvSpPr>
          <p:nvPr/>
        </p:nvSpPr>
        <p:spPr bwMode="auto">
          <a:xfrm>
            <a:off x="566738" y="1719263"/>
            <a:ext cx="8166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解</a:t>
            </a:r>
            <a:endParaRPr lang="zh-CN" altLang="en-US" sz="260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604838" y="1754188"/>
            <a:ext cx="8166100" cy="43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63373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利用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Huffman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算法求解最优二叉树的全过程如下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: </a:t>
            </a:r>
            <a:endParaRPr lang="en-US" altLang="zh-CN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127889" y="5610225"/>
            <a:ext cx="54086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63373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显然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树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(d)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是最优树</a:t>
            </a:r>
            <a:r>
              <a:rPr lang="en-US" altLang="zh-CN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, W(T)=34</a:t>
            </a: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75000"/>
                  </a:schemeClr>
                </a:solidFill>
                <a:ea typeface="楷体_GB2312" pitchFamily="49" charset="-122"/>
              </a:rPr>
              <a:t>右边三棵树都不是最优二叉树。</a:t>
            </a:r>
            <a:endParaRPr lang="zh-CN" altLang="en-US" sz="26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pic>
        <p:nvPicPr>
          <p:cNvPr id="876550" name="Picture 6" descr="16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4103688"/>
            <a:ext cx="1257300" cy="19034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1" name="Picture 7" descr="1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3" y="2214563"/>
            <a:ext cx="1390650" cy="19034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2" name="Picture 8" descr="16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4103688"/>
            <a:ext cx="1162050" cy="19034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3" name="Picture 9" descr="168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2276475"/>
            <a:ext cx="1419225" cy="2286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4" name="Picture 10" descr="16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467100"/>
            <a:ext cx="942975" cy="10953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5" name="Picture 11" descr="168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2952750"/>
            <a:ext cx="1409700" cy="160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6" name="Picture 12" descr="168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2924175"/>
            <a:ext cx="1409700" cy="163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6557" name="Text Box 13"/>
          <p:cNvSpPr txBox="1">
            <a:spLocks noChangeArrowheads="1"/>
          </p:cNvSpPr>
          <p:nvPr/>
        </p:nvSpPr>
        <p:spPr bwMode="auto">
          <a:xfrm>
            <a:off x="371475" y="4710113"/>
            <a:ext cx="1169988" cy="3968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  <a:scene3d>
            <a:camera prst="legacyObliqueTopRight"/>
            <a:lightRig rig="legacyFlat3" dir="b"/>
          </a:scene3d>
          <a:sp3d extrusionH="49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wrap="none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2,2,3,3,5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876558" name="Text Box 14"/>
          <p:cNvSpPr txBox="1">
            <a:spLocks noChangeArrowheads="1"/>
          </p:cNvSpPr>
          <p:nvPr/>
        </p:nvSpPr>
        <p:spPr bwMode="auto">
          <a:xfrm>
            <a:off x="1919288" y="4710113"/>
            <a:ext cx="958850" cy="3968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  <a:scene3d>
            <a:camera prst="legacyObliqueTopRight"/>
            <a:lightRig rig="legacyFlat3" dir="b"/>
          </a:scene3d>
          <a:sp3d extrusionH="49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wrap="none">
            <a:spAutoFit/>
            <a:flatTx/>
          </a:bodyPr>
          <a:lstStyle>
            <a:defPPr>
              <a:defRPr lang="ja-JP"/>
            </a:defPPr>
            <a:lvl1pPr eaLnBrk="1" hangingPunct="1">
              <a:defRPr sz="2000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3,3,4,5</a:t>
            </a:r>
            <a:endParaRPr lang="en-US" altLang="zh-CN" dirty="0"/>
          </a:p>
        </p:txBody>
      </p:sp>
      <p:sp>
        <p:nvSpPr>
          <p:cNvPr id="876559" name="Text Box 15"/>
          <p:cNvSpPr txBox="1">
            <a:spLocks noChangeArrowheads="1"/>
          </p:cNvSpPr>
          <p:nvPr/>
        </p:nvSpPr>
        <p:spPr bwMode="auto">
          <a:xfrm>
            <a:off x="3551238" y="4710113"/>
            <a:ext cx="747712" cy="3968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  <a:scene3d>
            <a:camera prst="legacyObliqueTopRight"/>
            <a:lightRig rig="legacyFlat3" dir="b"/>
          </a:scene3d>
          <a:sp3d extrusionH="49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wrap="none">
            <a:spAutoFit/>
            <a:flatTx/>
          </a:bodyPr>
          <a:lstStyle>
            <a:defPPr>
              <a:defRPr lang="ja-JP"/>
            </a:defPPr>
            <a:lvl1pPr eaLnBrk="1" hangingPunct="1">
              <a:defRPr sz="2000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4,5,6</a:t>
            </a:r>
            <a:endParaRPr lang="en-US" altLang="zh-CN"/>
          </a:p>
        </p:txBody>
      </p:sp>
      <p:sp>
        <p:nvSpPr>
          <p:cNvPr id="876560" name="Text Box 16"/>
          <p:cNvSpPr txBox="1">
            <a:spLocks noChangeArrowheads="1"/>
          </p:cNvSpPr>
          <p:nvPr/>
        </p:nvSpPr>
        <p:spPr bwMode="auto">
          <a:xfrm>
            <a:off x="5176838" y="4710113"/>
            <a:ext cx="536575" cy="3968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  <a:scene3d>
            <a:camera prst="legacyObliqueTopRight"/>
            <a:lightRig rig="legacyFlat3" dir="b"/>
          </a:scene3d>
          <a:sp3d extrusionH="49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wrap="none">
            <a:spAutoFit/>
            <a:flatTx/>
          </a:bodyPr>
          <a:lstStyle>
            <a:defPPr>
              <a:defRPr lang="ja-JP"/>
            </a:defPPr>
            <a:lvl1pPr eaLnBrk="1" hangingPunct="1">
              <a:defRPr sz="2000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6,9</a:t>
            </a:r>
            <a:endParaRPr lang="en-US" altLang="zh-CN"/>
          </a:p>
        </p:txBody>
      </p:sp>
      <p:sp>
        <p:nvSpPr>
          <p:cNvPr id="118801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6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6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6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6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6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6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6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6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6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6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/>
      <p:bldP spid="876548" grpId="0"/>
      <p:bldP spid="876557" grpId="0" animBg="1"/>
      <p:bldP spid="876558" grpId="0" animBg="1"/>
      <p:bldP spid="876559" grpId="0" animBg="1"/>
      <p:bldP spid="87656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>
                <a:spLocks noChangeArrowheads="1"/>
              </p:cNvSpPr>
              <p:nvPr/>
            </p:nvSpPr>
            <p:spPr bwMode="auto">
              <a:xfrm>
                <a:off x="584461" y="1268413"/>
                <a:ext cx="8102339" cy="45058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795185"/>
                  </a:buClr>
                  <a:buSzPct val="60000"/>
                </a:pP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Huffman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树构造算法</a:t>
                </a:r>
                <a:endParaRPr lang="en-US" altLang="zh-CN" sz="3200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795185"/>
                  </a:buClr>
                  <a:buSzPct val="60000"/>
                </a:pPr>
                <a:r>
                  <a:rPr lang="en-US" altLang="zh-CN" sz="2600" dirty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、根据所有权重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构造二叉树集合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，其中树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仅有一个权重为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的结点；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795185"/>
                  </a:buClr>
                  <a:buSzPct val="60000"/>
                </a:pPr>
                <a:r>
                  <a:rPr lang="en-US" altLang="zh-CN" sz="2600" dirty="0">
                    <a:solidFill>
                      <a:srgbClr val="000000"/>
                    </a:solidFill>
                  </a:rPr>
                  <a:t>2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、将这些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按照从小到大进行排序，权重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越小越靠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前，放入优先级队列</a:t>
                </a:r>
                <a:r>
                  <a:rPr lang="en-US" altLang="zh-CN" sz="2600" dirty="0" smtClean="0">
                    <a:solidFill>
                      <a:srgbClr val="000000"/>
                    </a:solidFill>
                  </a:rPr>
                  <a:t>Q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中；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795185"/>
                  </a:buClr>
                  <a:buSzPct val="60000"/>
                </a:pPr>
                <a:r>
                  <a:rPr lang="en-US" altLang="zh-CN" sz="2600" dirty="0">
                    <a:solidFill>
                      <a:srgbClr val="000000"/>
                    </a:solidFill>
                  </a:rPr>
                  <a:t>3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、 从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中连续弹出两次队首元素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并将对应的二叉树分别作为左右子树进行二叉树合并，合并后根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结点权重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左子树根结点权重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右子树根结点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权重，将该值根据大小插入优先级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队列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中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；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795185"/>
                  </a:buClr>
                  <a:buSzPct val="60000"/>
                </a:pPr>
                <a:r>
                  <a:rPr lang="en-US" altLang="zh-CN" sz="2600" dirty="0">
                    <a:solidFill>
                      <a:srgbClr val="000000"/>
                    </a:solidFill>
                  </a:rPr>
                  <a:t>4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、重复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步骤</a:t>
                </a:r>
                <a:r>
                  <a:rPr lang="en-US" altLang="zh-CN" sz="2600" dirty="0" smtClean="0">
                    <a:solidFill>
                      <a:srgbClr val="000000"/>
                    </a:solidFill>
                  </a:rPr>
                  <a:t>3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，直到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为空。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461" y="1268413"/>
                <a:ext cx="8102339" cy="4505849"/>
              </a:xfrm>
              <a:prstGeom prst="rect">
                <a:avLst/>
              </a:prstGeom>
              <a:blipFill rotWithShape="1">
                <a:blip r:embed="rId1"/>
                <a:stretch>
                  <a:fillRect l="-3" t="-7" r="-948" b="-10170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732995" y="3159802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24299" y="4770127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26609" y="5282023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n-2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31717" y="6012161"/>
            <a:ext cx="424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整个算法计算复杂度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树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128103" cy="521425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3.6.1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由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算法得到的二叉树是最优二叉树。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证明：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对于最优二叉树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，假定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≥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≤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≤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…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≤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，一定有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=max{l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。否则，如果存在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≥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且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en-US" altLang="zh-CN" sz="2000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≤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，那么交换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与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就能够得到权重更小的二叉树。</a:t>
            </a:r>
            <a:endParaRPr lang="zh-CN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2.w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一定有兄弟结点，否则把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赋给其父节点，能够得到权重更小的二叉树。而且这个兄弟结点一定是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，否则此树不是最优，道理同第一</a:t>
            </a:r>
            <a:r>
              <a:rPr lang="zh-CN" altLang="zh-CN" sz="2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步。</a:t>
            </a:r>
            <a:endParaRPr lang="zh-CN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这样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</a:t>
            </a:r>
            <a:r>
              <a:rPr lang="en-US" altLang="zh-CN" sz="20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以及他们的父节点构成一个最优子树，把它们合并为一个结点（权重相加）不改变树的最优性。</a:t>
            </a:r>
            <a:endParaRPr lang="zh-CN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4.</a:t>
            </a:r>
            <a:r>
              <a:rPr lang="zh-CN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重复这个合并的过程一直都不会改变树的最优性，直到三个结点为止，所以得到的树是最优二叉树。</a:t>
            </a:r>
            <a:endParaRPr lang="zh-CN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706938" y="1628775"/>
            <a:ext cx="3429000" cy="3844925"/>
            <a:chOff x="2448" y="1200"/>
            <a:chExt cx="2160" cy="2422"/>
          </a:xfrm>
        </p:grpSpPr>
        <p:grpSp>
          <p:nvGrpSpPr>
            <p:cNvPr id="119815" name="Group 3"/>
            <p:cNvGrpSpPr/>
            <p:nvPr/>
          </p:nvGrpSpPr>
          <p:grpSpPr bwMode="auto">
            <a:xfrm>
              <a:off x="3216" y="1440"/>
              <a:ext cx="720" cy="336"/>
              <a:chOff x="3168" y="1440"/>
              <a:chExt cx="720" cy="336"/>
            </a:xfrm>
          </p:grpSpPr>
          <p:sp>
            <p:nvSpPr>
              <p:cNvPr id="119849" name="AutoShape 4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720" cy="3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9850" name="Text Box 5"/>
              <p:cNvSpPr txBox="1">
                <a:spLocks noChangeArrowheads="1"/>
              </p:cNvSpPr>
              <p:nvPr/>
            </p:nvSpPr>
            <p:spPr bwMode="auto">
              <a:xfrm>
                <a:off x="3302" y="1464"/>
                <a:ext cx="5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a&lt;60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119816" name="Group 6"/>
            <p:cNvGrpSpPr/>
            <p:nvPr/>
          </p:nvGrpSpPr>
          <p:grpSpPr bwMode="auto">
            <a:xfrm>
              <a:off x="3216" y="1920"/>
              <a:ext cx="720" cy="336"/>
              <a:chOff x="3168" y="1440"/>
              <a:chExt cx="720" cy="336"/>
            </a:xfrm>
          </p:grpSpPr>
          <p:sp>
            <p:nvSpPr>
              <p:cNvPr id="119847" name="AutoShape 7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720" cy="3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9848" name="Text Box 8"/>
              <p:cNvSpPr txBox="1">
                <a:spLocks noChangeArrowheads="1"/>
              </p:cNvSpPr>
              <p:nvPr/>
            </p:nvSpPr>
            <p:spPr bwMode="auto">
              <a:xfrm>
                <a:off x="3302" y="1464"/>
                <a:ext cx="5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a&lt;70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119817" name="Group 9"/>
            <p:cNvGrpSpPr/>
            <p:nvPr/>
          </p:nvGrpSpPr>
          <p:grpSpPr bwMode="auto">
            <a:xfrm>
              <a:off x="3888" y="2352"/>
              <a:ext cx="720" cy="336"/>
              <a:chOff x="3168" y="1440"/>
              <a:chExt cx="720" cy="336"/>
            </a:xfrm>
          </p:grpSpPr>
          <p:sp>
            <p:nvSpPr>
              <p:cNvPr id="119845" name="AutoShape 10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720" cy="3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9846" name="Text Box 11"/>
              <p:cNvSpPr txBox="1">
                <a:spLocks noChangeArrowheads="1"/>
              </p:cNvSpPr>
              <p:nvPr/>
            </p:nvSpPr>
            <p:spPr bwMode="auto">
              <a:xfrm>
                <a:off x="3302" y="1464"/>
                <a:ext cx="5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a&lt;80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119818" name="Group 12"/>
            <p:cNvGrpSpPr/>
            <p:nvPr/>
          </p:nvGrpSpPr>
          <p:grpSpPr bwMode="auto">
            <a:xfrm>
              <a:off x="3888" y="2832"/>
              <a:ext cx="720" cy="336"/>
              <a:chOff x="3168" y="1440"/>
              <a:chExt cx="720" cy="336"/>
            </a:xfrm>
          </p:grpSpPr>
          <p:sp>
            <p:nvSpPr>
              <p:cNvPr id="119843" name="AutoShape 13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720" cy="3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9844" name="Text Box 14"/>
              <p:cNvSpPr txBox="1">
                <a:spLocks noChangeArrowheads="1"/>
              </p:cNvSpPr>
              <p:nvPr/>
            </p:nvSpPr>
            <p:spPr bwMode="auto">
              <a:xfrm>
                <a:off x="3302" y="1464"/>
                <a:ext cx="5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a&lt;90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119819" name="Oval 15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820" name="Line 16"/>
            <p:cNvSpPr>
              <a:spLocks noChangeShapeType="1"/>
            </p:cNvSpPr>
            <p:nvPr/>
          </p:nvSpPr>
          <p:spPr bwMode="auto">
            <a:xfrm>
              <a:off x="3600" y="1296"/>
              <a:ext cx="0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1" name="Text Box 17"/>
            <p:cNvSpPr txBox="1">
              <a:spLocks noChangeArrowheads="1"/>
            </p:cNvSpPr>
            <p:nvPr/>
          </p:nvSpPr>
          <p:spPr bwMode="auto">
            <a:xfrm>
              <a:off x="2448" y="1488"/>
              <a:ext cx="608" cy="262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不及格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22" name="Text Box 18"/>
            <p:cNvSpPr txBox="1">
              <a:spLocks noChangeArrowheads="1"/>
            </p:cNvSpPr>
            <p:nvPr/>
          </p:nvSpPr>
          <p:spPr bwMode="auto">
            <a:xfrm>
              <a:off x="2592" y="1920"/>
              <a:ext cx="448" cy="262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及格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23" name="Text Box 19"/>
            <p:cNvSpPr txBox="1">
              <a:spLocks noChangeArrowheads="1"/>
            </p:cNvSpPr>
            <p:nvPr/>
          </p:nvSpPr>
          <p:spPr bwMode="auto">
            <a:xfrm>
              <a:off x="3264" y="2400"/>
              <a:ext cx="448" cy="262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中等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24" name="Text Box 20"/>
            <p:cNvSpPr txBox="1">
              <a:spLocks noChangeArrowheads="1"/>
            </p:cNvSpPr>
            <p:nvPr/>
          </p:nvSpPr>
          <p:spPr bwMode="auto">
            <a:xfrm>
              <a:off x="3216" y="2880"/>
              <a:ext cx="448" cy="262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良好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25" name="Text Box 21"/>
            <p:cNvSpPr txBox="1">
              <a:spLocks noChangeArrowheads="1"/>
            </p:cNvSpPr>
            <p:nvPr/>
          </p:nvSpPr>
          <p:spPr bwMode="auto">
            <a:xfrm>
              <a:off x="4032" y="3360"/>
              <a:ext cx="448" cy="262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优秀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26" name="Line 22"/>
            <p:cNvSpPr>
              <a:spLocks noChangeShapeType="1"/>
            </p:cNvSpPr>
            <p:nvPr/>
          </p:nvSpPr>
          <p:spPr bwMode="auto">
            <a:xfrm flipH="1">
              <a:off x="3072" y="1632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7" name="Line 23"/>
            <p:cNvSpPr>
              <a:spLocks noChangeShapeType="1"/>
            </p:cNvSpPr>
            <p:nvPr/>
          </p:nvSpPr>
          <p:spPr bwMode="auto">
            <a:xfrm>
              <a:off x="3552" y="1776"/>
              <a:ext cx="0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8" name="Line 24"/>
            <p:cNvSpPr>
              <a:spLocks noChangeShapeType="1"/>
            </p:cNvSpPr>
            <p:nvPr/>
          </p:nvSpPr>
          <p:spPr bwMode="auto">
            <a:xfrm flipH="1">
              <a:off x="3024" y="2112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9" name="Line 25"/>
            <p:cNvSpPr>
              <a:spLocks noChangeShapeType="1"/>
            </p:cNvSpPr>
            <p:nvPr/>
          </p:nvSpPr>
          <p:spPr bwMode="auto">
            <a:xfrm>
              <a:off x="4224" y="2112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0" name="Line 26"/>
            <p:cNvSpPr>
              <a:spLocks noChangeShapeType="1"/>
            </p:cNvSpPr>
            <p:nvPr/>
          </p:nvSpPr>
          <p:spPr bwMode="auto">
            <a:xfrm>
              <a:off x="39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1" name="Line 27"/>
            <p:cNvSpPr>
              <a:spLocks noChangeShapeType="1"/>
            </p:cNvSpPr>
            <p:nvPr/>
          </p:nvSpPr>
          <p:spPr bwMode="auto">
            <a:xfrm flipH="1">
              <a:off x="3696" y="25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2" name="Line 28"/>
            <p:cNvSpPr>
              <a:spLocks noChangeShapeType="1"/>
            </p:cNvSpPr>
            <p:nvPr/>
          </p:nvSpPr>
          <p:spPr bwMode="auto">
            <a:xfrm>
              <a:off x="4272" y="2688"/>
              <a:ext cx="0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3" name="Line 29"/>
            <p:cNvSpPr>
              <a:spLocks noChangeShapeType="1"/>
            </p:cNvSpPr>
            <p:nvPr/>
          </p:nvSpPr>
          <p:spPr bwMode="auto">
            <a:xfrm flipH="1">
              <a:off x="3648" y="3024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4" name="Line 30"/>
            <p:cNvSpPr>
              <a:spLocks noChangeShapeType="1"/>
            </p:cNvSpPr>
            <p:nvPr/>
          </p:nvSpPr>
          <p:spPr bwMode="auto">
            <a:xfrm>
              <a:off x="4272" y="3168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5" name="Text Box 31"/>
            <p:cNvSpPr txBox="1">
              <a:spLocks noChangeArrowheads="1"/>
            </p:cNvSpPr>
            <p:nvPr/>
          </p:nvSpPr>
          <p:spPr bwMode="auto">
            <a:xfrm>
              <a:off x="3072" y="139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36" name="Text Box 32"/>
            <p:cNvSpPr txBox="1">
              <a:spLocks noChangeArrowheads="1"/>
            </p:cNvSpPr>
            <p:nvPr/>
          </p:nvSpPr>
          <p:spPr bwMode="auto">
            <a:xfrm>
              <a:off x="3072" y="187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37" name="Text Box 33"/>
            <p:cNvSpPr txBox="1">
              <a:spLocks noChangeArrowheads="1"/>
            </p:cNvSpPr>
            <p:nvPr/>
          </p:nvSpPr>
          <p:spPr bwMode="auto">
            <a:xfrm>
              <a:off x="3744" y="230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38" name="Text Box 34"/>
            <p:cNvSpPr txBox="1">
              <a:spLocks noChangeArrowheads="1"/>
            </p:cNvSpPr>
            <p:nvPr/>
          </p:nvSpPr>
          <p:spPr bwMode="auto">
            <a:xfrm>
              <a:off x="3696" y="27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39" name="Text Box 35"/>
            <p:cNvSpPr txBox="1">
              <a:spLocks noChangeArrowheads="1"/>
            </p:cNvSpPr>
            <p:nvPr/>
          </p:nvSpPr>
          <p:spPr bwMode="auto">
            <a:xfrm>
              <a:off x="3600" y="172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40" name="Text Box 36"/>
            <p:cNvSpPr txBox="1">
              <a:spLocks noChangeArrowheads="1"/>
            </p:cNvSpPr>
            <p:nvPr/>
          </p:nvSpPr>
          <p:spPr bwMode="auto">
            <a:xfrm>
              <a:off x="3936" y="192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41" name="Text Box 37"/>
            <p:cNvSpPr txBox="1">
              <a:spLocks noChangeArrowheads="1"/>
            </p:cNvSpPr>
            <p:nvPr/>
          </p:nvSpPr>
          <p:spPr bwMode="auto">
            <a:xfrm>
              <a:off x="4320" y="264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9842" name="Text Box 38"/>
            <p:cNvSpPr txBox="1">
              <a:spLocks noChangeArrowheads="1"/>
            </p:cNvSpPr>
            <p:nvPr/>
          </p:nvSpPr>
          <p:spPr bwMode="auto">
            <a:xfrm>
              <a:off x="4272" y="312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119812" name="Rectangle 40"/>
          <p:cNvSpPr>
            <a:spLocks noChangeArrowheads="1"/>
          </p:cNvSpPr>
          <p:nvPr/>
        </p:nvSpPr>
        <p:spPr bwMode="auto">
          <a:xfrm>
            <a:off x="385763" y="1989138"/>
            <a:ext cx="342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例：编写一个将百计分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转换成五计分的程序</a:t>
            </a:r>
            <a:endParaRPr lang="zh-CN" altLang="en-US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119813" name="Rectangle 41"/>
          <p:cNvSpPr>
            <a:spLocks noChangeArrowheads="1"/>
          </p:cNvSpPr>
          <p:nvPr/>
        </p:nvSpPr>
        <p:spPr bwMode="auto">
          <a:xfrm>
            <a:off x="385763" y="1268413"/>
            <a:ext cx="3735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用于程序设计</a:t>
            </a:r>
            <a:endParaRPr lang="zh-CN" altLang="en-US" sz="32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877610" name="Rectangle 42"/>
          <p:cNvSpPr>
            <a:spLocks noChangeArrowheads="1"/>
          </p:cNvSpPr>
          <p:nvPr/>
        </p:nvSpPr>
        <p:spPr bwMode="auto">
          <a:xfrm>
            <a:off x="646124" y="3457575"/>
            <a:ext cx="29003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这个算法是正确的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但不是最优的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43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5763" y="1268413"/>
            <a:ext cx="3735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用于程序设计</a:t>
            </a:r>
            <a:endParaRPr lang="zh-CN" altLang="en-US" sz="32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85763" y="2708275"/>
            <a:ext cx="832643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在分数正态分布情况下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上述算法运行的时间不是最优的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. </a:t>
            </a:r>
            <a:endParaRPr lang="en-US" altLang="zh-CN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设分数的分布如下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:</a:t>
            </a:r>
            <a:endParaRPr lang="en-US" altLang="zh-CN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分数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:       0-59   60-69    70-79    80-89    90-100</a:t>
            </a:r>
            <a:endParaRPr lang="en-US" altLang="zh-CN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比例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(%):        5         15          40        30           10</a:t>
            </a:r>
            <a:endParaRPr lang="en-US" altLang="zh-CN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可见在分数正态分布的情况下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上述程序中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有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80%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的分</a:t>
            </a:r>
            <a:endParaRPr lang="zh-CN" altLang="en-US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数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至少要比较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次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因为 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80%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的分数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&gt;70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分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才得出结果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.</a:t>
            </a:r>
            <a:endParaRPr lang="en-US" altLang="zh-CN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那么如何设计这个程序才合理呢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?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就是按最优树来设计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.</a:t>
            </a:r>
            <a:endParaRPr lang="en-US" altLang="zh-CN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341313" y="1943100"/>
            <a:ext cx="729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例：编写一个将百计分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转换成五计分的程序</a:t>
            </a:r>
            <a:endParaRPr lang="zh-CN" altLang="en-US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6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6327767" y="1179513"/>
          <a:ext cx="2217738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56" name="Visio" r:id="rId1" imgW="1469390" imgH="1572895" progId="Visio.Drawing.11">
                  <p:embed/>
                </p:oleObj>
              </mc:Choice>
              <mc:Fallback>
                <p:oleObj name="Visio" r:id="rId1" imgW="1469390" imgH="1572895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67" y="1179513"/>
                        <a:ext cx="2217738" cy="237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238867" y="3563938"/>
            <a:ext cx="2655888" cy="2436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√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</a:t>
            </a:r>
            <a:r>
              <a:rPr lang="en-US" altLang="zh-CN" b="1">
                <a:solidFill>
                  <a:srgbClr val="FF0066"/>
                </a:solidFill>
              </a:rPr>
              <a:t>√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</a:t>
            </a:r>
            <a:r>
              <a:rPr lang="en-US" altLang="zh-CN" b="1">
                <a:solidFill>
                  <a:srgbClr val="FF0066"/>
                </a:solidFill>
              </a:rPr>
              <a:t>√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7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612767" y="1358900"/>
            <a:ext cx="655637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5E2CAE"/>
                </a:solidFill>
                <a:latin typeface="Times New Roman" panose="02020503050405090304" pitchFamily="18" charset="0"/>
              </a:rPr>
              <a:t>例：取</a:t>
            </a:r>
            <a:r>
              <a:rPr lang="en-US" altLang="zh-CN" sz="2800" b="1">
                <a:solidFill>
                  <a:srgbClr val="5E2CAE"/>
                </a:solidFill>
                <a:latin typeface="Times New Roman" panose="02020503050405090304" pitchFamily="18" charset="0"/>
              </a:rPr>
              <a:t>T={e</a:t>
            </a:r>
            <a:r>
              <a:rPr lang="en-US" altLang="zh-CN" sz="2800" b="1" baseline="-25000">
                <a:solidFill>
                  <a:srgbClr val="5E2CAE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800" b="1">
                <a:solidFill>
                  <a:srgbClr val="5E2CAE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800" b="1" baseline="-25000">
                <a:solidFill>
                  <a:srgbClr val="5E2CAE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800" b="1">
                <a:solidFill>
                  <a:srgbClr val="5E2CAE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800" b="1" baseline="-25000">
                <a:solidFill>
                  <a:srgbClr val="5E2CAE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800" b="1">
                <a:solidFill>
                  <a:srgbClr val="5E2CAE"/>
                </a:solidFill>
                <a:latin typeface="Times New Roman" panose="02020503050405090304" pitchFamily="18" charset="0"/>
              </a:rPr>
              <a:t>}, </a:t>
            </a:r>
            <a:r>
              <a:rPr lang="zh-CN" altLang="en-US" sz="2800" b="1">
                <a:solidFill>
                  <a:srgbClr val="5E2CAE"/>
                </a:solidFill>
                <a:latin typeface="Times New Roman" panose="02020503050405090304" pitchFamily="18" charset="0"/>
              </a:rPr>
              <a:t>求其基本割集矩阵。</a:t>
            </a:r>
            <a:endParaRPr lang="zh-CN" altLang="en-US" sz="2800" b="1">
              <a:solidFill>
                <a:srgbClr val="5E2CAE"/>
              </a:solidFill>
              <a:latin typeface="Times New Roman" panose="02020503050405090304" pitchFamily="18" charset="0"/>
            </a:endParaRPr>
          </a:p>
          <a:p>
            <a:endParaRPr lang="en-US" altLang="zh-CN" sz="2800" b="1">
              <a:solidFill>
                <a:srgbClr val="5E2CAE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1287455" y="2393950"/>
          <a:ext cx="403225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57" name="公式" r:id="rId3" imgW="2019300" imgH="939800" progId="Equation.3">
                  <p:embed/>
                </p:oleObj>
              </mc:Choice>
              <mc:Fallback>
                <p:oleObj name="公式" r:id="rId3" imgW="2019300" imgH="939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55" y="2393950"/>
                        <a:ext cx="403225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割集矩阵及其性质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9" name="Group 3"/>
          <p:cNvGrpSpPr/>
          <p:nvPr/>
        </p:nvGrpSpPr>
        <p:grpSpPr bwMode="auto">
          <a:xfrm>
            <a:off x="1241425" y="2754313"/>
            <a:ext cx="2373313" cy="3248025"/>
            <a:chOff x="3739" y="1392"/>
            <a:chExt cx="1541" cy="2390"/>
          </a:xfrm>
        </p:grpSpPr>
        <p:sp>
          <p:nvSpPr>
            <p:cNvPr id="121898" name="Text Box 4"/>
            <p:cNvSpPr txBox="1">
              <a:spLocks noChangeArrowheads="1"/>
            </p:cNvSpPr>
            <p:nvPr/>
          </p:nvSpPr>
          <p:spPr bwMode="auto">
            <a:xfrm>
              <a:off x="4556" y="3432"/>
              <a:ext cx="231" cy="35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99" name="Text Box 5"/>
            <p:cNvSpPr txBox="1">
              <a:spLocks noChangeArrowheads="1"/>
            </p:cNvSpPr>
            <p:nvPr/>
          </p:nvSpPr>
          <p:spPr bwMode="auto">
            <a:xfrm>
              <a:off x="4943" y="3431"/>
              <a:ext cx="337" cy="351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10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900" name="Text Box 6"/>
            <p:cNvSpPr txBox="1">
              <a:spLocks noChangeArrowheads="1"/>
            </p:cNvSpPr>
            <p:nvPr/>
          </p:nvSpPr>
          <p:spPr bwMode="auto">
            <a:xfrm>
              <a:off x="4266" y="2855"/>
              <a:ext cx="330" cy="351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15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901" name="Text Box 7"/>
            <p:cNvSpPr txBox="1">
              <a:spLocks noChangeArrowheads="1"/>
            </p:cNvSpPr>
            <p:nvPr/>
          </p:nvSpPr>
          <p:spPr bwMode="auto">
            <a:xfrm>
              <a:off x="4027" y="2375"/>
              <a:ext cx="329" cy="351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30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902" name="Text Box 8"/>
            <p:cNvSpPr txBox="1">
              <a:spLocks noChangeArrowheads="1"/>
            </p:cNvSpPr>
            <p:nvPr/>
          </p:nvSpPr>
          <p:spPr bwMode="auto">
            <a:xfrm>
              <a:off x="3739" y="1848"/>
              <a:ext cx="330" cy="35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40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grpSp>
          <p:nvGrpSpPr>
            <p:cNvPr id="121903" name="Group 9"/>
            <p:cNvGrpSpPr/>
            <p:nvPr/>
          </p:nvGrpSpPr>
          <p:grpSpPr bwMode="auto">
            <a:xfrm>
              <a:off x="4752" y="2832"/>
              <a:ext cx="384" cy="384"/>
              <a:chOff x="3792" y="1536"/>
              <a:chExt cx="384" cy="384"/>
            </a:xfrm>
          </p:grpSpPr>
          <p:sp>
            <p:nvSpPr>
              <p:cNvPr id="121921" name="Oval 10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922" name="Text Box 11"/>
              <p:cNvSpPr txBox="1">
                <a:spLocks noChangeArrowheads="1"/>
              </p:cNvSpPr>
              <p:nvPr/>
            </p:nvSpPr>
            <p:spPr bwMode="auto">
              <a:xfrm>
                <a:off x="3836" y="1561"/>
                <a:ext cx="31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15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121904" name="Group 12"/>
            <p:cNvGrpSpPr/>
            <p:nvPr/>
          </p:nvGrpSpPr>
          <p:grpSpPr bwMode="auto">
            <a:xfrm>
              <a:off x="4512" y="2352"/>
              <a:ext cx="384" cy="384"/>
              <a:chOff x="3792" y="1536"/>
              <a:chExt cx="384" cy="384"/>
            </a:xfrm>
          </p:grpSpPr>
          <p:sp>
            <p:nvSpPr>
              <p:cNvPr id="121919" name="Oval 13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920" name="Text Box 14"/>
              <p:cNvSpPr txBox="1">
                <a:spLocks noChangeArrowheads="1"/>
              </p:cNvSpPr>
              <p:nvPr/>
            </p:nvSpPr>
            <p:spPr bwMode="auto">
              <a:xfrm>
                <a:off x="3835" y="1561"/>
                <a:ext cx="31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30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121905" name="Group 15"/>
            <p:cNvGrpSpPr/>
            <p:nvPr/>
          </p:nvGrpSpPr>
          <p:grpSpPr bwMode="auto">
            <a:xfrm>
              <a:off x="4224" y="1872"/>
              <a:ext cx="384" cy="384"/>
              <a:chOff x="3792" y="1536"/>
              <a:chExt cx="384" cy="384"/>
            </a:xfrm>
          </p:grpSpPr>
          <p:sp>
            <p:nvSpPr>
              <p:cNvPr id="121917" name="Oval 16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918" name="Text Box 17"/>
              <p:cNvSpPr txBox="1">
                <a:spLocks noChangeArrowheads="1"/>
              </p:cNvSpPr>
              <p:nvPr/>
            </p:nvSpPr>
            <p:spPr bwMode="auto">
              <a:xfrm>
                <a:off x="3836" y="1561"/>
                <a:ext cx="31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60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121906" name="Group 18"/>
            <p:cNvGrpSpPr/>
            <p:nvPr/>
          </p:nvGrpSpPr>
          <p:grpSpPr bwMode="auto">
            <a:xfrm>
              <a:off x="3978" y="1392"/>
              <a:ext cx="417" cy="384"/>
              <a:chOff x="3786" y="1536"/>
              <a:chExt cx="417" cy="384"/>
            </a:xfrm>
          </p:grpSpPr>
          <p:sp>
            <p:nvSpPr>
              <p:cNvPr id="121915" name="Oval 19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916" name="Text Box 20"/>
              <p:cNvSpPr txBox="1">
                <a:spLocks noChangeArrowheads="1"/>
              </p:cNvSpPr>
              <p:nvPr/>
            </p:nvSpPr>
            <p:spPr bwMode="auto">
              <a:xfrm>
                <a:off x="3786" y="1561"/>
                <a:ext cx="41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100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121907" name="Line 21"/>
            <p:cNvSpPr>
              <a:spLocks noChangeShapeType="1"/>
            </p:cNvSpPr>
            <p:nvPr/>
          </p:nvSpPr>
          <p:spPr bwMode="auto">
            <a:xfrm flipH="1">
              <a:off x="3936" y="1728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08" name="Line 22"/>
            <p:cNvSpPr>
              <a:spLocks noChangeShapeType="1"/>
            </p:cNvSpPr>
            <p:nvPr/>
          </p:nvSpPr>
          <p:spPr bwMode="auto">
            <a:xfrm>
              <a:off x="4320" y="1728"/>
              <a:ext cx="48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09" name="Line 23"/>
            <p:cNvSpPr>
              <a:spLocks noChangeShapeType="1"/>
            </p:cNvSpPr>
            <p:nvPr/>
          </p:nvSpPr>
          <p:spPr bwMode="auto">
            <a:xfrm flipH="1">
              <a:off x="4176" y="2256"/>
              <a:ext cx="144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10" name="Line 24"/>
            <p:cNvSpPr>
              <a:spLocks noChangeShapeType="1"/>
            </p:cNvSpPr>
            <p:nvPr/>
          </p:nvSpPr>
          <p:spPr bwMode="auto">
            <a:xfrm>
              <a:off x="4512" y="2256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11" name="Line 25"/>
            <p:cNvSpPr>
              <a:spLocks noChangeShapeType="1"/>
            </p:cNvSpPr>
            <p:nvPr/>
          </p:nvSpPr>
          <p:spPr bwMode="auto">
            <a:xfrm flipH="1">
              <a:off x="4416" y="2736"/>
              <a:ext cx="192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12" name="Line 26"/>
            <p:cNvSpPr>
              <a:spLocks noChangeShapeType="1"/>
            </p:cNvSpPr>
            <p:nvPr/>
          </p:nvSpPr>
          <p:spPr bwMode="auto">
            <a:xfrm>
              <a:off x="4800" y="2736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13" name="Line 27"/>
            <p:cNvSpPr>
              <a:spLocks noChangeShapeType="1"/>
            </p:cNvSpPr>
            <p:nvPr/>
          </p:nvSpPr>
          <p:spPr bwMode="auto">
            <a:xfrm flipH="1">
              <a:off x="4704" y="3216"/>
              <a:ext cx="19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14" name="Line 28"/>
            <p:cNvSpPr>
              <a:spLocks noChangeShapeType="1"/>
            </p:cNvSpPr>
            <p:nvPr/>
          </p:nvSpPr>
          <p:spPr bwMode="auto">
            <a:xfrm>
              <a:off x="5040" y="3216"/>
              <a:ext cx="9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1860" name="Group 29"/>
          <p:cNvGrpSpPr/>
          <p:nvPr/>
        </p:nvGrpSpPr>
        <p:grpSpPr bwMode="auto">
          <a:xfrm>
            <a:off x="4122738" y="2393950"/>
            <a:ext cx="3751262" cy="3697288"/>
            <a:chOff x="1058" y="1200"/>
            <a:chExt cx="2593" cy="2580"/>
          </a:xfrm>
        </p:grpSpPr>
        <p:grpSp>
          <p:nvGrpSpPr>
            <p:cNvPr id="121862" name="Group 30"/>
            <p:cNvGrpSpPr/>
            <p:nvPr/>
          </p:nvGrpSpPr>
          <p:grpSpPr bwMode="auto">
            <a:xfrm>
              <a:off x="2640" y="2400"/>
              <a:ext cx="1011" cy="432"/>
              <a:chOff x="3168" y="1440"/>
              <a:chExt cx="739" cy="336"/>
            </a:xfrm>
          </p:grpSpPr>
          <p:sp>
            <p:nvSpPr>
              <p:cNvPr id="121896" name="AutoShape 31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720" cy="3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897" name="Text Box 32"/>
              <p:cNvSpPr txBox="1">
                <a:spLocks noChangeArrowheads="1"/>
              </p:cNvSpPr>
              <p:nvPr/>
            </p:nvSpPr>
            <p:spPr bwMode="auto">
              <a:xfrm>
                <a:off x="3197" y="1484"/>
                <a:ext cx="71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60≤</a:t>
                </a: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a&lt;70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121863" name="Group 33"/>
            <p:cNvGrpSpPr/>
            <p:nvPr/>
          </p:nvGrpSpPr>
          <p:grpSpPr bwMode="auto">
            <a:xfrm>
              <a:off x="1823" y="1440"/>
              <a:ext cx="1097" cy="432"/>
              <a:chOff x="3168" y="1440"/>
              <a:chExt cx="720" cy="336"/>
            </a:xfrm>
          </p:grpSpPr>
          <p:sp>
            <p:nvSpPr>
              <p:cNvPr id="121894" name="AutoShape 34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720" cy="3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895" name="Text Box 35"/>
              <p:cNvSpPr txBox="1">
                <a:spLocks noChangeArrowheads="1"/>
              </p:cNvSpPr>
              <p:nvPr/>
            </p:nvSpPr>
            <p:spPr bwMode="auto">
              <a:xfrm>
                <a:off x="3234" y="1484"/>
                <a:ext cx="63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70≤</a:t>
                </a: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a&lt;80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121864" name="Group 36"/>
            <p:cNvGrpSpPr/>
            <p:nvPr/>
          </p:nvGrpSpPr>
          <p:grpSpPr bwMode="auto">
            <a:xfrm>
              <a:off x="1828" y="1968"/>
              <a:ext cx="1148" cy="384"/>
              <a:chOff x="3168" y="1440"/>
              <a:chExt cx="720" cy="336"/>
            </a:xfrm>
          </p:grpSpPr>
          <p:sp>
            <p:nvSpPr>
              <p:cNvPr id="121892" name="AutoShape 37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720" cy="3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893" name="Text Box 38"/>
              <p:cNvSpPr txBox="1">
                <a:spLocks noChangeArrowheads="1"/>
              </p:cNvSpPr>
              <p:nvPr/>
            </p:nvSpPr>
            <p:spPr bwMode="auto">
              <a:xfrm>
                <a:off x="3249" y="1468"/>
                <a:ext cx="609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80≤</a:t>
                </a: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a&lt;90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121865" name="Group 39"/>
            <p:cNvGrpSpPr/>
            <p:nvPr/>
          </p:nvGrpSpPr>
          <p:grpSpPr bwMode="auto">
            <a:xfrm>
              <a:off x="2784" y="2976"/>
              <a:ext cx="720" cy="336"/>
              <a:chOff x="3168" y="1440"/>
              <a:chExt cx="720" cy="336"/>
            </a:xfrm>
          </p:grpSpPr>
          <p:sp>
            <p:nvSpPr>
              <p:cNvPr id="121890" name="AutoShape 40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720" cy="3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891" name="Text Box 41"/>
              <p:cNvSpPr txBox="1">
                <a:spLocks noChangeArrowheads="1"/>
              </p:cNvSpPr>
              <p:nvPr/>
            </p:nvSpPr>
            <p:spPr bwMode="auto">
              <a:xfrm>
                <a:off x="3277" y="1449"/>
                <a:ext cx="550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a&lt;60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121866" name="Oval 42"/>
            <p:cNvSpPr>
              <a:spLocks noChangeArrowheads="1"/>
            </p:cNvSpPr>
            <p:nvPr/>
          </p:nvSpPr>
          <p:spPr bwMode="auto">
            <a:xfrm>
              <a:off x="2304" y="1200"/>
              <a:ext cx="96" cy="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867" name="Line 43"/>
            <p:cNvSpPr>
              <a:spLocks noChangeShapeType="1"/>
            </p:cNvSpPr>
            <p:nvPr/>
          </p:nvSpPr>
          <p:spPr bwMode="auto">
            <a:xfrm>
              <a:off x="2352" y="1296"/>
              <a:ext cx="0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8" name="Text Box 44"/>
            <p:cNvSpPr txBox="1">
              <a:spLocks noChangeArrowheads="1"/>
            </p:cNvSpPr>
            <p:nvPr/>
          </p:nvSpPr>
          <p:spPr bwMode="auto">
            <a:xfrm>
              <a:off x="1842" y="2962"/>
              <a:ext cx="667" cy="291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不及格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69" name="Text Box 45"/>
            <p:cNvSpPr txBox="1">
              <a:spLocks noChangeArrowheads="1"/>
            </p:cNvSpPr>
            <p:nvPr/>
          </p:nvSpPr>
          <p:spPr bwMode="auto">
            <a:xfrm>
              <a:off x="1947" y="2483"/>
              <a:ext cx="491" cy="29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及格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70" name="Text Box 46"/>
            <p:cNvSpPr txBox="1">
              <a:spLocks noChangeArrowheads="1"/>
            </p:cNvSpPr>
            <p:nvPr/>
          </p:nvSpPr>
          <p:spPr bwMode="auto">
            <a:xfrm>
              <a:off x="1130" y="1521"/>
              <a:ext cx="492" cy="29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中等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71" name="Text Box 47"/>
            <p:cNvSpPr txBox="1">
              <a:spLocks noChangeArrowheads="1"/>
            </p:cNvSpPr>
            <p:nvPr/>
          </p:nvSpPr>
          <p:spPr bwMode="auto">
            <a:xfrm flipH="1">
              <a:off x="1058" y="2050"/>
              <a:ext cx="576" cy="29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良好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72" name="Text Box 48"/>
            <p:cNvSpPr txBox="1">
              <a:spLocks noChangeArrowheads="1"/>
            </p:cNvSpPr>
            <p:nvPr/>
          </p:nvSpPr>
          <p:spPr bwMode="auto">
            <a:xfrm>
              <a:off x="2906" y="3490"/>
              <a:ext cx="492" cy="29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优秀</a:t>
              </a:r>
              <a:endParaRPr kumimoji="1" lang="zh-CN" altLang="en-US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73" name="Line 49"/>
            <p:cNvSpPr>
              <a:spLocks noChangeShapeType="1"/>
            </p:cNvSpPr>
            <p:nvPr/>
          </p:nvSpPr>
          <p:spPr bwMode="auto">
            <a:xfrm flipH="1">
              <a:off x="1632" y="1632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4" name="Line 50"/>
            <p:cNvSpPr>
              <a:spLocks noChangeShapeType="1"/>
            </p:cNvSpPr>
            <p:nvPr/>
          </p:nvSpPr>
          <p:spPr bwMode="auto">
            <a:xfrm>
              <a:off x="2352" y="1872"/>
              <a:ext cx="0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5" name="Line 51"/>
            <p:cNvSpPr>
              <a:spLocks noChangeShapeType="1"/>
            </p:cNvSpPr>
            <p:nvPr/>
          </p:nvSpPr>
          <p:spPr bwMode="auto">
            <a:xfrm flipH="1">
              <a:off x="1632" y="216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6" name="Line 52"/>
            <p:cNvSpPr>
              <a:spLocks noChangeShapeType="1"/>
            </p:cNvSpPr>
            <p:nvPr/>
          </p:nvSpPr>
          <p:spPr bwMode="auto">
            <a:xfrm>
              <a:off x="3168" y="216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7" name="Line 53"/>
            <p:cNvSpPr>
              <a:spLocks noChangeShapeType="1"/>
            </p:cNvSpPr>
            <p:nvPr/>
          </p:nvSpPr>
          <p:spPr bwMode="auto">
            <a:xfrm>
              <a:off x="2976" y="216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8" name="Line 54"/>
            <p:cNvSpPr>
              <a:spLocks noChangeShapeType="1"/>
            </p:cNvSpPr>
            <p:nvPr/>
          </p:nvSpPr>
          <p:spPr bwMode="auto">
            <a:xfrm flipH="1">
              <a:off x="2400" y="2640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9" name="Line 55"/>
            <p:cNvSpPr>
              <a:spLocks noChangeShapeType="1"/>
            </p:cNvSpPr>
            <p:nvPr/>
          </p:nvSpPr>
          <p:spPr bwMode="auto">
            <a:xfrm>
              <a:off x="3120" y="2832"/>
              <a:ext cx="0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Line 56"/>
            <p:cNvSpPr>
              <a:spLocks noChangeShapeType="1"/>
            </p:cNvSpPr>
            <p:nvPr/>
          </p:nvSpPr>
          <p:spPr bwMode="auto">
            <a:xfrm flipH="1">
              <a:off x="2496" y="3120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1" name="Line 57"/>
            <p:cNvSpPr>
              <a:spLocks noChangeShapeType="1"/>
            </p:cNvSpPr>
            <p:nvPr/>
          </p:nvSpPr>
          <p:spPr bwMode="auto">
            <a:xfrm>
              <a:off x="3168" y="3312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2" name="Text Box 58"/>
            <p:cNvSpPr txBox="1">
              <a:spLocks noChangeArrowheads="1"/>
            </p:cNvSpPr>
            <p:nvPr/>
          </p:nvSpPr>
          <p:spPr bwMode="auto">
            <a:xfrm>
              <a:off x="1669" y="1427"/>
              <a:ext cx="25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83" name="Text Box 59"/>
            <p:cNvSpPr txBox="1">
              <a:spLocks noChangeArrowheads="1"/>
            </p:cNvSpPr>
            <p:nvPr/>
          </p:nvSpPr>
          <p:spPr bwMode="auto">
            <a:xfrm>
              <a:off x="1669" y="1907"/>
              <a:ext cx="25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84" name="Text Box 60"/>
            <p:cNvSpPr txBox="1">
              <a:spLocks noChangeArrowheads="1"/>
            </p:cNvSpPr>
            <p:nvPr/>
          </p:nvSpPr>
          <p:spPr bwMode="auto">
            <a:xfrm>
              <a:off x="2532" y="2387"/>
              <a:ext cx="254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85" name="Text Box 61"/>
            <p:cNvSpPr txBox="1">
              <a:spLocks noChangeArrowheads="1"/>
            </p:cNvSpPr>
            <p:nvPr/>
          </p:nvSpPr>
          <p:spPr bwMode="auto">
            <a:xfrm>
              <a:off x="2485" y="2866"/>
              <a:ext cx="254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86" name="Text Box 62"/>
            <p:cNvSpPr txBox="1">
              <a:spLocks noChangeArrowheads="1"/>
            </p:cNvSpPr>
            <p:nvPr/>
          </p:nvSpPr>
          <p:spPr bwMode="auto">
            <a:xfrm>
              <a:off x="2389" y="1810"/>
              <a:ext cx="25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87" name="Text Box 63"/>
            <p:cNvSpPr txBox="1">
              <a:spLocks noChangeArrowheads="1"/>
            </p:cNvSpPr>
            <p:nvPr/>
          </p:nvSpPr>
          <p:spPr bwMode="auto">
            <a:xfrm>
              <a:off x="2964" y="1907"/>
              <a:ext cx="25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88" name="Text Box 64"/>
            <p:cNvSpPr txBox="1">
              <a:spLocks noChangeArrowheads="1"/>
            </p:cNvSpPr>
            <p:nvPr/>
          </p:nvSpPr>
          <p:spPr bwMode="auto">
            <a:xfrm>
              <a:off x="3109" y="2722"/>
              <a:ext cx="25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1889" name="Text Box 65"/>
            <p:cNvSpPr txBox="1">
              <a:spLocks noChangeArrowheads="1"/>
            </p:cNvSpPr>
            <p:nvPr/>
          </p:nvSpPr>
          <p:spPr bwMode="auto">
            <a:xfrm>
              <a:off x="3156" y="3202"/>
              <a:ext cx="25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50305040509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121861" name="Rectangle 66"/>
          <p:cNvSpPr>
            <a:spLocks noChangeArrowheads="1"/>
          </p:cNvSpPr>
          <p:nvPr/>
        </p:nvSpPr>
        <p:spPr bwMode="auto">
          <a:xfrm>
            <a:off x="385763" y="1133475"/>
            <a:ext cx="7964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分数</a:t>
            </a:r>
            <a:r>
              <a:rPr lang="en-US" altLang="zh-CN" sz="20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:           0-59   60-69    70-79    80-89    90-100</a:t>
            </a:r>
            <a:endParaRPr lang="en-US" altLang="zh-CN" sz="20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比例</a:t>
            </a:r>
            <a:r>
              <a:rPr lang="en-US" altLang="zh-CN" sz="20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(%):        5         15          40        30           10</a:t>
            </a:r>
            <a:endParaRPr lang="en-US" altLang="zh-CN" sz="20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设权序列为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: 5,10,15,30,40      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构造最优树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:</a:t>
            </a:r>
            <a:endParaRPr lang="en-US" altLang="zh-CN" sz="2400" b="1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67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584461" y="1268413"/>
                <a:ext cx="8102339" cy="51337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600" dirty="0">
                    <a:solidFill>
                      <a:srgbClr val="000000"/>
                    </a:solidFill>
                  </a:rPr>
                  <a:t>应用场景：数据压缩表示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1524000" indent="-15240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solidFill>
                      <a:srgbClr val="000000"/>
                    </a:solidFill>
                  </a:rPr>
                  <a:t>      考虑在计算机中存储一段数据，其中</a:t>
                </a:r>
                <a:r>
                  <a:rPr lang="en-US" altLang="zh-CN" sz="2600" dirty="0">
                    <a:solidFill>
                      <a:srgbClr val="000000"/>
                    </a:solidFill>
                  </a:rPr>
                  <a:t>A,B,C,D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出现个数分别为</a:t>
                </a:r>
                <a:r>
                  <a:rPr lang="en-US" altLang="zh-CN" sz="2600" dirty="0">
                    <a:solidFill>
                      <a:srgbClr val="000000"/>
                    </a:solidFill>
                  </a:rPr>
                  <a:t>5,7,2,13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pPr marL="1524000" indent="-15240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600" dirty="0">
                    <a:solidFill>
                      <a:srgbClr val="000000"/>
                    </a:solidFill>
                  </a:rPr>
                  <a:t>       naïve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方法：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1524000" indent="-15240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solidFill>
                      <a:srgbClr val="000000"/>
                    </a:solidFill>
                  </a:rPr>
                  <a:t>          每个字符 →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位二进制编码（</a:t>
                </a:r>
                <a:r>
                  <a:rPr lang="en-US" altLang="zh-CN" sz="2600" dirty="0">
                    <a:solidFill>
                      <a:srgbClr val="000000"/>
                    </a:solidFill>
                  </a:rPr>
                  <a:t>00, 01, 10, 11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）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pPr marL="1524000" indent="-15240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solidFill>
                      <a:srgbClr val="000000"/>
                    </a:solidFill>
                  </a:rPr>
                  <a:t>          原数据占用空间 →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𝟓𝟒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位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pPr marL="1524000" indent="-15240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600" dirty="0">
                    <a:solidFill>
                      <a:srgbClr val="000000"/>
                    </a:solidFill>
                  </a:rPr>
                  <a:t>问题：在保证字符串数据没有损失的情况下，如何编码使存储字符串所需空间尽量小？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795185"/>
                  </a:buClr>
                  <a:buSzPct val="60000"/>
                </a:pPr>
                <a:r>
                  <a:rPr lang="zh-CN" altLang="en-US" sz="2600" dirty="0">
                    <a:solidFill>
                      <a:srgbClr val="000000"/>
                    </a:solidFill>
                  </a:rPr>
                  <a:t>      出现频率高的符号用位数少的编码来表示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461" y="1268413"/>
                <a:ext cx="8102339" cy="5133713"/>
              </a:xfrm>
              <a:prstGeom prst="rect">
                <a:avLst/>
              </a:prstGeom>
              <a:blipFill rotWithShape="1">
                <a:blip r:embed="rId1"/>
                <a:stretch>
                  <a:fillRect l="-3" t="-6" b="-1273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584461" y="1268413"/>
                <a:ext cx="8102339" cy="38533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2600" dirty="0">
                    <a:solidFill>
                      <a:srgbClr val="000000"/>
                    </a:solidFill>
                  </a:rPr>
                  <a:t>naïve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编码方式：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algn="ctr">
                  <a:spcBef>
                    <a:spcPct val="20000"/>
                  </a:spcBef>
                  <a:buClr>
                    <a:srgbClr val="795185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𝑾𝑷𝑳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𝟓𝟒</m:t>
                      </m:r>
                    </m:oMath>
                  </m:oMathPara>
                </a14:m>
                <a:endParaRPr lang="en-US" altLang="zh-CN" sz="2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461" y="1268413"/>
                <a:ext cx="8102339" cy="3853363"/>
              </a:xfrm>
              <a:prstGeom prst="rect">
                <a:avLst/>
              </a:prstGeom>
              <a:blipFill rotWithShape="1">
                <a:blip r:embed="rId1"/>
                <a:stretch>
                  <a:fillRect l="-3" t="-8" b="13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92" y="1976756"/>
            <a:ext cx="4257675" cy="1971675"/>
          </a:xfrm>
          <a:prstGeom prst="rect">
            <a:avLst/>
          </a:prstGeom>
        </p:spPr>
      </p:pic>
      <p:sp>
        <p:nvSpPr>
          <p:cNvPr id="7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84462" y="333375"/>
            <a:ext cx="8102338" cy="719138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</a:rPr>
              <a:t>Huffman</a:t>
            </a:r>
            <a:r>
              <a:rPr lang="zh-CN" altLang="en-US" sz="4000" dirty="0">
                <a:solidFill>
                  <a:schemeClr val="tx1"/>
                </a:solidFill>
              </a:rPr>
              <a:t>树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584461" y="1268413"/>
                <a:ext cx="8102339" cy="42534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600" dirty="0">
                    <a:solidFill>
                      <a:srgbClr val="000000"/>
                    </a:solidFill>
                  </a:rPr>
                  <a:t>考虑另一种编码方式：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 algn="ctr">
                  <a:spcBef>
                    <a:spcPct val="20000"/>
                  </a:spcBef>
                  <a:buClr>
                    <a:srgbClr val="795185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𝑾𝑷𝑳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altLang="zh-CN" sz="26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795185"/>
                  </a:buClr>
                  <a:buSzPct val="60000"/>
                </a:pPr>
                <a:r>
                  <a:rPr lang="zh-CN" altLang="en-US" sz="2600" dirty="0">
                    <a:solidFill>
                      <a:srgbClr val="000000"/>
                    </a:solidFill>
                  </a:rPr>
                  <a:t>      节省了存储空间！</a:t>
                </a:r>
                <a:endParaRPr lang="en-US" altLang="zh-CN" sz="2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461" y="1268413"/>
                <a:ext cx="8102339" cy="4253472"/>
              </a:xfrm>
              <a:prstGeom prst="rect">
                <a:avLst/>
              </a:prstGeom>
              <a:blipFill rotWithShape="1">
                <a:blip r:embed="rId1"/>
                <a:stretch>
                  <a:fillRect l="-3" t="-7" b="13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92" y="1811996"/>
            <a:ext cx="4257675" cy="273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57" y="1366033"/>
            <a:ext cx="2162175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73" y="1896392"/>
            <a:ext cx="2733675" cy="1019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99" y="3022466"/>
            <a:ext cx="2257425" cy="1590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75" y="4695825"/>
            <a:ext cx="1590675" cy="2162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522288" y="1268413"/>
            <a:ext cx="3014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编码</a:t>
            </a:r>
            <a:endParaRPr lang="zh-CN" altLang="en-US" sz="3200" b="1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auto">
          <a:xfrm>
            <a:off x="566738" y="1989138"/>
            <a:ext cx="81661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12800" indent="-8128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定义  </a:t>
            </a:r>
            <a:r>
              <a:rPr lang="zh-CN" altLang="en-US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设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…a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n-1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n</a:t>
            </a:r>
            <a:r>
              <a:rPr lang="zh-CN" altLang="en-US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是长度为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n</a:t>
            </a:r>
            <a:r>
              <a:rPr lang="zh-CN" altLang="en-US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的符号串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称其子串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…, 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…a</a:t>
            </a:r>
            <a:r>
              <a:rPr lang="en-US" altLang="zh-CN" sz="25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n-1</a:t>
            </a:r>
            <a:r>
              <a:rPr lang="zh-CN" altLang="en-US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分别为该符号串的长度为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1, 2, …, n-1</a:t>
            </a:r>
            <a:r>
              <a:rPr lang="zh-CN" altLang="en-US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ea typeface="楷体_GB2312" pitchFamily="49" charset="-122"/>
              </a:rPr>
              <a:t>前缀</a:t>
            </a:r>
            <a:r>
              <a:rPr lang="en-US" altLang="zh-CN" sz="25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;</a:t>
            </a:r>
            <a:endParaRPr lang="en-US" altLang="zh-CN" sz="25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522288" y="3473450"/>
            <a:ext cx="81661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0518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设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 = {b</a:t>
            </a:r>
            <a:r>
              <a:rPr lang="en-US" altLang="zh-CN" sz="2500" b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b</a:t>
            </a:r>
            <a:r>
              <a:rPr lang="en-US" altLang="zh-CN" sz="2500" b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…, b</a:t>
            </a:r>
            <a:r>
              <a:rPr lang="en-US" altLang="zh-CN" sz="2500" b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m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}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为一个符号串集合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若对于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500" b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i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b</a:t>
            </a:r>
            <a:r>
              <a:rPr lang="en-US" altLang="zh-CN" sz="2500" b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j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sym typeface="Symbol" pitchFamily="18" charset="2"/>
              </a:rPr>
              <a:t>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A, i 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 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j, b</a:t>
            </a:r>
            <a:r>
              <a:rPr lang="en-US" altLang="zh-CN" sz="2500" b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i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b</a:t>
            </a:r>
            <a:r>
              <a:rPr lang="en-US" altLang="zh-CN" sz="2500" b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j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互不为前缀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为前缀码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;</a:t>
            </a:r>
            <a:endParaRPr lang="en-US" altLang="zh-CN" sz="2500" b="1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若符号串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b</a:t>
            </a:r>
            <a:r>
              <a:rPr lang="en-US" altLang="zh-CN" sz="2500" b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i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(i=1..m)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中只出现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1 , 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则称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A</a:t>
            </a:r>
            <a:r>
              <a:rPr lang="zh-CN" altLang="en-US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为二元前缀码</a:t>
            </a:r>
            <a:r>
              <a:rPr lang="en-US" altLang="zh-CN" sz="25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;</a:t>
            </a:r>
            <a:endParaRPr lang="en-US" altLang="zh-CN" sz="2500" b="1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6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/>
        </p:nvSpPr>
        <p:spPr bwMode="auto">
          <a:xfrm>
            <a:off x="522288" y="1973263"/>
            <a:ext cx="81661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12800" indent="-8128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例如：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   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{ 1, 00, 011, 0101, 01001, 01000 }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为前缀码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endParaRPr lang="en-US" altLang="zh-CN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   { 1, 00, 011, 0101, 0100, 01001, 01000 }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不是前缀码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因为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0100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既是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01001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又是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01000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的前缀。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可用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二叉树产生二元前缀码。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设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是具有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个叶结点的二叉树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v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为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的内点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: </a:t>
            </a:r>
            <a:endParaRPr lang="en-US" altLang="zh-CN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83715" name="Rectangle 3"/>
          <p:cNvSpPr>
            <a:spLocks noChangeArrowheads="1"/>
          </p:cNvSpPr>
          <p:nvPr/>
        </p:nvSpPr>
        <p:spPr bwMode="auto">
          <a:xfrm>
            <a:off x="476250" y="4868863"/>
            <a:ext cx="8166100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00430" indent="-2667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只有一</a:t>
            </a:r>
            <a:r>
              <a:rPr lang="zh-CN" altLang="en-US" sz="26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个孩子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则在连接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的边上可标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或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1;</a:t>
            </a:r>
            <a:endParaRPr lang="en-US" altLang="zh-CN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有两</a:t>
            </a:r>
            <a:r>
              <a:rPr lang="zh-CN" altLang="en-US" sz="26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个孩子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在连接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v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的左边上标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右边上标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1;</a:t>
            </a:r>
            <a:endParaRPr lang="en-US" altLang="zh-CN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22288" y="1268413"/>
            <a:ext cx="3014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前缀码</a:t>
            </a:r>
            <a:endParaRPr lang="zh-CN" altLang="en-US" sz="3200" b="1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522288" y="1268413"/>
            <a:ext cx="3014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前缀码</a:t>
            </a:r>
            <a:endParaRPr lang="zh-CN" altLang="en-US" sz="32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auto">
          <a:xfrm>
            <a:off x="250825" y="1989138"/>
            <a:ext cx="85772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63373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设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v</a:t>
            </a:r>
            <a:r>
              <a:rPr lang="en-US" altLang="zh-CN" sz="26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i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是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的一个叶结点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从树根到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v</a:t>
            </a:r>
            <a:r>
              <a:rPr lang="en-US" altLang="zh-CN" sz="26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i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的通路上各边的标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号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(0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或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1),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按通路上边的顺序组成的符号串放在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v</a:t>
            </a:r>
            <a:r>
              <a:rPr lang="en-US" altLang="zh-CN" sz="26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i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处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endParaRPr lang="en-US" altLang="zh-CN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则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个叶结点处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个符号串组成的集合为二元前缀码。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叶结点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v</a:t>
            </a:r>
            <a:r>
              <a:rPr lang="en-US" altLang="zh-CN" sz="26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i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处符号串的前缀均在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v</a:t>
            </a:r>
            <a:r>
              <a:rPr lang="en-US" altLang="zh-CN" sz="26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i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所在通路上的顶点处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达到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因此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所得符号串集合必为前缀码。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是正则二叉树</a:t>
            </a:r>
            <a:r>
              <a:rPr lang="en-US" altLang="zh-CN" sz="2600" b="1" dirty="0">
                <a:solidFill>
                  <a:srgbClr val="C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则由</a:t>
            </a:r>
            <a:r>
              <a:rPr lang="en-US" altLang="zh-CN" sz="2600" b="1" dirty="0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产生的前缀码是唯一的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5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/>
        </p:nvSpPr>
        <p:spPr bwMode="auto">
          <a:xfrm>
            <a:off x="522288" y="1949461"/>
            <a:ext cx="4708525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539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右图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(a)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为二叉树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将连接每个分支点的两条边分别标上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1, 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见下左图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(a)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所示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产生的前缀码为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{ 11, 01, 000, 0010, 0011 }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</a:t>
            </a:r>
            <a:endParaRPr lang="zh-CN" altLang="en-US" sz="22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若将一个儿子的分支点引出的边标上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0, 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则产生前缀码为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{ 10, 01, 000, 0010, 0011 }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</a:t>
            </a:r>
            <a:endParaRPr lang="zh-CN" altLang="en-US" sz="22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上右图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(b)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是二叉正则树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它只能产生唯一的前缀码。标定后二叉正则树为下右图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(b)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所示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前缀码为</a:t>
            </a:r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{ 01, 10, 11, 000, 0010, 0011 }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</a:t>
            </a:r>
            <a:endParaRPr lang="zh-CN" altLang="en-US" sz="22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85763" name="Rectangle 3"/>
          <p:cNvSpPr>
            <a:spLocks noChangeArrowheads="1"/>
          </p:cNvSpPr>
          <p:nvPr/>
        </p:nvSpPr>
        <p:spPr bwMode="auto">
          <a:xfrm>
            <a:off x="522288" y="1319223"/>
            <a:ext cx="8178800" cy="43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例  求出右图两棵二叉树所产生的二元前缀码。</a:t>
            </a:r>
            <a:endParaRPr lang="zh-CN" altLang="en-US" sz="2600" b="1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85764" name="Rectangle 4"/>
          <p:cNvSpPr>
            <a:spLocks noChangeArrowheads="1"/>
          </p:cNvSpPr>
          <p:nvPr/>
        </p:nvSpPr>
        <p:spPr bwMode="auto">
          <a:xfrm>
            <a:off x="522288" y="1958986"/>
            <a:ext cx="4916487" cy="43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解</a:t>
            </a:r>
            <a:endParaRPr lang="zh-CN" altLang="en-US" sz="2200" b="1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pic>
        <p:nvPicPr>
          <p:cNvPr id="885765" name="Picture 5" descr="169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970098"/>
            <a:ext cx="1238250" cy="1905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5766" name="Picture 6" descr="16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970098"/>
            <a:ext cx="1323975" cy="19050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5767" name="Picture 7" descr="161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4033848"/>
            <a:ext cx="1657350" cy="19034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5768" name="Picture 8" descr="161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4033848"/>
            <a:ext cx="1600200" cy="19034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/>
      <p:bldP spid="88576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/>
        </p:nvSpPr>
        <p:spPr bwMode="auto">
          <a:xfrm>
            <a:off x="522288" y="1403350"/>
            <a:ext cx="81661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63373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上面例子产生出来前缀码都可传输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5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个符号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比如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: A, B, C, D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都不会传错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但当这些字母出现频率不同时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哪一个符号串传输哪个字母最省呢？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我们可用符号出现的频率为权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用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Huffman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算法求最优二叉树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由最优二叉树产生的前缀码称为最佳前缀码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用最佳前缀码传输对应的符号可使传输的二进制数位最省。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4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400337" y="1179513"/>
          <a:ext cx="2217738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0" name="Visio" r:id="rId1" imgW="1469390" imgH="1572895" progId="Visio.Drawing.11">
                  <p:embed/>
                </p:oleObj>
              </mc:Choice>
              <mc:Fallback>
                <p:oleObj name="Visio" r:id="rId1" imgW="1469390" imgH="1572895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337" y="1179513"/>
                        <a:ext cx="2217738" cy="237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6311437" y="3563938"/>
            <a:ext cx="2655888" cy="2436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√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</a:t>
            </a:r>
            <a:r>
              <a:rPr lang="en-US" altLang="zh-CN" b="1">
                <a:solidFill>
                  <a:srgbClr val="FF0066"/>
                </a:solidFill>
              </a:rPr>
              <a:t>√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</a:t>
            </a:r>
            <a:r>
              <a:rPr lang="en-US" altLang="zh-CN" b="1">
                <a:solidFill>
                  <a:srgbClr val="FF0066"/>
                </a:solidFill>
              </a:rPr>
              <a:t>√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},                                                          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S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7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={e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4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, e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503050405090304" pitchFamily="18" charset="0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503050405090304" pitchFamily="18" charset="0"/>
              </a:rPr>
              <a:t>}</a:t>
            </a:r>
            <a:endParaRPr lang="en-US" altLang="zh-CN" sz="2200" b="1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78962" y="1358900"/>
            <a:ext cx="621665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若在基本割集矩阵中把余树边对应的列放在前</a:t>
            </a: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树的边对应的列放在后</a:t>
            </a: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且与割集次序一致</a:t>
            </a: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则有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5843" name="Object 6"/>
          <p:cNvGraphicFramePr>
            <a:graphicFrameLocks noChangeAspect="1"/>
          </p:cNvGraphicFramePr>
          <p:nvPr/>
        </p:nvGraphicFramePr>
        <p:xfrm>
          <a:off x="1017015" y="2828433"/>
          <a:ext cx="5183187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1" name="公式" r:id="rId3" imgW="2578100" imgH="939800" progId="Equation.3">
                  <p:embed/>
                </p:oleObj>
              </mc:Choice>
              <mc:Fallback>
                <p:oleObj name="公式" r:id="rId3" imgW="2578100" imgH="939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015" y="2828433"/>
                        <a:ext cx="5183187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60060" y="5069107"/>
            <a:ext cx="4706937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其中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I(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单位矩阵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对应一棵树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endParaRPr lang="en-US" altLang="zh-CN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显然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ran(</a:t>
            </a:r>
            <a:r>
              <a:rPr lang="en-US" altLang="zh-CN" sz="2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ahoma" panose="020B0604030504040204" pitchFamily="34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)=n-1.</a:t>
            </a:r>
            <a:endParaRPr lang="en-US" altLang="zh-CN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割集矩阵及其性质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611188" y="1268413"/>
            <a:ext cx="81661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例：  在通信中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八进制数字出现的频率如下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: 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	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0: 25%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1: 20%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2: 15%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3: 10%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	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4: 10%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5: 10%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6: 5%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  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7:  5%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　求传输它们的最佳前缀码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并求传输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10</a:t>
            </a:r>
            <a:r>
              <a:rPr lang="en-US" altLang="zh-CN" sz="2400" b="1" baseline="30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n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(n 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2)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个按上述比例出现的八进制数字需要多少个二进制数字？若使用等长的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长为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3)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的码传输需要多少个二进制数字？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611188" y="3878263"/>
            <a:ext cx="66611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chemeClr val="bg2"/>
                </a:solidFill>
                <a:ea typeface="楷体_GB2312" pitchFamily="49" charset="-122"/>
              </a:rPr>
              <a:t>解</a:t>
            </a:r>
            <a:endParaRPr lang="zh-CN" altLang="en-US" sz="24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887812" name="Rectangle 4"/>
          <p:cNvSpPr>
            <a:spLocks noChangeArrowheads="1"/>
          </p:cNvSpPr>
          <p:nvPr/>
        </p:nvSpPr>
        <p:spPr bwMode="auto">
          <a:xfrm>
            <a:off x="1106488" y="4238625"/>
            <a:ext cx="625633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由题意可知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 8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个权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乘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100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后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w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=5, w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6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=5, w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=10, w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=10, w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=10, w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=15, w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=20, w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=25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/>
      <p:bldP spid="8878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/>
        </p:nvSpPr>
        <p:spPr bwMode="auto">
          <a:xfrm>
            <a:off x="296863" y="2754313"/>
            <a:ext cx="5265737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Huffman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算法求最优树如右图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(a)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图中矩形框中的符号串为对应数字的编码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即可用编码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01, 11, 001, 100, 101, 0001, 00000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00001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来分别传输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0, 1, 2, 3, 4, 5, 6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8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个编码的集合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{ 01, 11, 001, 100, 101, 0001, 00000, 00001 }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为前缀码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且是最佳前缀码。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31075" name="Picture 3" descr="1611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2033588"/>
            <a:ext cx="3716337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250825" y="1179513"/>
            <a:ext cx="79216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例：  在通信中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八进制数字出现的频率如下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: 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	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0: 25%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1: 20%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2: 15%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3: 10%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	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4: 10%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5: 10%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6: 5%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　  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7:  5%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341313" y="2303463"/>
            <a:ext cx="66611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chemeClr val="bg2"/>
                </a:solidFill>
                <a:ea typeface="楷体_GB2312" pitchFamily="49" charset="-122"/>
              </a:rPr>
              <a:t>解（续）</a:t>
            </a:r>
            <a:endParaRPr lang="zh-CN" altLang="en-US" sz="24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7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/>
        </p:nvSpPr>
        <p:spPr bwMode="auto">
          <a:xfrm>
            <a:off x="522288" y="1133475"/>
            <a:ext cx="7786687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设图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(a)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的树为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显然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W(T)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为传输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100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个题中八进制数字所用二进制数字个数。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W(T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 = 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285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传输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lang="en-US" altLang="zh-CN" sz="2400" b="1" baseline="30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个题中八进制数字需要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lang="en-US" altLang="zh-CN" sz="2400" b="1" baseline="30000" dirty="0">
                <a:solidFill>
                  <a:srgbClr val="000000"/>
                </a:solidFill>
                <a:ea typeface="楷体_GB2312" pitchFamily="49" charset="-122"/>
              </a:rPr>
              <a:t>n-2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×285= 2.85 ×10</a:t>
            </a:r>
            <a:r>
              <a:rPr lang="en-US" altLang="zh-CN" sz="2400" b="1" baseline="30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个二进制位。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用长度为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0/1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符号串传输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lang="en-US" altLang="zh-CN" sz="2400" b="1" baseline="30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个八进制数字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如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000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传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0, 001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传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1, …, 111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传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7),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需用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3×10</a:t>
            </a:r>
            <a:r>
              <a:rPr lang="en-US" altLang="zh-CN" sz="2400" b="1" baseline="30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个二进制位。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由此可见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用前缀码进行编码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可提高传输效率。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/>
        </p:nvSpPr>
        <p:spPr bwMode="auto">
          <a:xfrm>
            <a:off x="566738" y="1268413"/>
            <a:ext cx="805497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5E2CAE"/>
                </a:solidFill>
                <a:ea typeface="楷体_GB2312" pitchFamily="49" charset="-122"/>
              </a:rPr>
              <a:t>最佳前缀码唯一吗？</a:t>
            </a:r>
            <a:endParaRPr lang="zh-CN" altLang="en-US" sz="3200" b="1" dirty="0">
              <a:solidFill>
                <a:srgbClr val="5E2CAE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不是唯一的。因为选择两个最小权的选法不唯一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和两个权所对应的顶点放在左右位置也可不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同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, </a:t>
            </a:r>
            <a:endParaRPr lang="en-US" altLang="zh-CN" sz="28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但</a:t>
            </a:r>
            <a:r>
              <a:rPr lang="zh-CN" altLang="en-US" sz="2800" b="1" dirty="0">
                <a:solidFill>
                  <a:srgbClr val="000000"/>
                </a:solidFill>
                <a:highlight>
                  <a:srgbClr val="FFFF00"/>
                </a:highlight>
                <a:ea typeface="楷体_GB2312" pitchFamily="49" charset="-122"/>
              </a:rPr>
              <a:t>它们的权都是相等的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即它们都是最优树。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90883" name="Picture 3" descr="1611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41" y="3599657"/>
            <a:ext cx="3573463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884" name="Rectangle 4"/>
          <p:cNvSpPr>
            <a:spLocks noChangeArrowheads="1"/>
          </p:cNvSpPr>
          <p:nvPr/>
        </p:nvSpPr>
        <p:spPr bwMode="auto">
          <a:xfrm>
            <a:off x="338138" y="3043452"/>
            <a:ext cx="4814888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W(T’) =10+20+40+100+ 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60+35+20 = 285 = W(T)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T’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也是最优树。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17"/>
          <p:cNvSpPr>
            <a:spLocks noRot="1" noChangeArrowheads="1"/>
          </p:cNvSpPr>
          <p:nvPr/>
        </p:nvSpPr>
        <p:spPr bwMode="auto">
          <a:xfrm>
            <a:off x="457200" y="333375"/>
            <a:ext cx="8229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Huffman</a:t>
            </a:r>
            <a:r>
              <a:rPr lang="zh-CN" altLang="en-US" sz="4400" dirty="0" smtClean="0">
                <a:solidFill>
                  <a:schemeClr val="tx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树的应用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  <p:pic>
        <p:nvPicPr>
          <p:cNvPr id="7" name="Picture 3" descr="161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9" y="3599657"/>
            <a:ext cx="3716337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4.1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平面图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4.2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极大平面图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4.3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图的平面性检测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4.4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对偶图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4.5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点着色、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色数与色数多项式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4.6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边着色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4.7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平面图的面着色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4.1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平面图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4.2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极大平面图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4.3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图的平面性检测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4.4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对偶图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4.5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点着色、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色数与色数多项式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4.6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边着色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4.7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平面图的面着色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22832" y="1243834"/>
            <a:ext cx="7632700" cy="90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应用背景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1350" y="2028825"/>
            <a:ext cx="7893050" cy="34532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实际问题中经常要求平面图：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  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高速公路设计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、印刷电路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设计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图的平面化问题：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    一个图能否画在一个平面上，且任何边都不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交叉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近些年来，特别是大规模集成电路的发展进一步促进了对平面图的研究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  <a:sym typeface="MT Extra" panose="05050102010205020202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60231" y="1301750"/>
            <a:ext cx="7632700" cy="9001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(2) 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平面图定义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定义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4.1.1)</a:t>
            </a: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20569" y="2011363"/>
            <a:ext cx="7840662" cy="3200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 可嵌入平面、可平面图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  <a:p>
            <a:pPr marL="268605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若能把图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画在一个平面上，使任何两条边都不相交，就称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可嵌入平面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，或称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可平面图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 平面图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   可平面图在平面上的一个嵌入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 非平面图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  <a:t>没有平面嵌入的图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641804" y="1189921"/>
            <a:ext cx="7632700" cy="90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实例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77156" name="Picture 4" descr="171d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06825" y="2531359"/>
            <a:ext cx="180498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7" name="Picture 5" descr="17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938" y="2666296"/>
            <a:ext cx="17018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686550" y="2593271"/>
            <a:ext cx="1890713" cy="2155825"/>
            <a:chOff x="4212" y="1178"/>
            <a:chExt cx="1191" cy="1358"/>
          </a:xfrm>
        </p:grpSpPr>
        <p:sp>
          <p:nvSpPr>
            <p:cNvPr id="108553" name="Oval 8"/>
            <p:cNvSpPr>
              <a:spLocks noChangeArrowheads="1"/>
            </p:cNvSpPr>
            <p:nvPr/>
          </p:nvSpPr>
          <p:spPr bwMode="auto">
            <a:xfrm>
              <a:off x="4714" y="1708"/>
              <a:ext cx="94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4" name="Oval 9"/>
            <p:cNvSpPr>
              <a:spLocks noChangeArrowheads="1"/>
            </p:cNvSpPr>
            <p:nvPr/>
          </p:nvSpPr>
          <p:spPr bwMode="auto">
            <a:xfrm>
              <a:off x="4714" y="1178"/>
              <a:ext cx="94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5" name="Oval 10"/>
            <p:cNvSpPr>
              <a:spLocks noChangeArrowheads="1"/>
            </p:cNvSpPr>
            <p:nvPr/>
          </p:nvSpPr>
          <p:spPr bwMode="auto">
            <a:xfrm>
              <a:off x="4212" y="2097"/>
              <a:ext cx="94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6" name="Oval 11"/>
            <p:cNvSpPr>
              <a:spLocks noChangeArrowheads="1"/>
            </p:cNvSpPr>
            <p:nvPr/>
          </p:nvSpPr>
          <p:spPr bwMode="auto">
            <a:xfrm>
              <a:off x="5309" y="2127"/>
              <a:ext cx="94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7" name="Line 12"/>
            <p:cNvSpPr>
              <a:spLocks noChangeShapeType="1"/>
            </p:cNvSpPr>
            <p:nvPr/>
          </p:nvSpPr>
          <p:spPr bwMode="auto">
            <a:xfrm flipH="1">
              <a:off x="4751" y="1253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8" name="Line 13"/>
            <p:cNvSpPr>
              <a:spLocks noChangeShapeType="1"/>
            </p:cNvSpPr>
            <p:nvPr/>
          </p:nvSpPr>
          <p:spPr bwMode="auto">
            <a:xfrm flipH="1">
              <a:off x="4244" y="1767"/>
              <a:ext cx="501" cy="3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9" name="Line 14"/>
            <p:cNvSpPr>
              <a:spLocks noChangeShapeType="1"/>
            </p:cNvSpPr>
            <p:nvPr/>
          </p:nvSpPr>
          <p:spPr bwMode="auto">
            <a:xfrm>
              <a:off x="4763" y="1761"/>
              <a:ext cx="602" cy="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60" name="Line 15"/>
            <p:cNvSpPr>
              <a:spLocks noChangeShapeType="1"/>
            </p:cNvSpPr>
            <p:nvPr/>
          </p:nvSpPr>
          <p:spPr bwMode="auto">
            <a:xfrm flipH="1">
              <a:off x="4269" y="1228"/>
              <a:ext cx="482" cy="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61" name="Line 16"/>
            <p:cNvSpPr>
              <a:spLocks noChangeShapeType="1"/>
            </p:cNvSpPr>
            <p:nvPr/>
          </p:nvSpPr>
          <p:spPr bwMode="auto">
            <a:xfrm>
              <a:off x="4244" y="2157"/>
              <a:ext cx="10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62" name="Line 17"/>
            <p:cNvSpPr>
              <a:spLocks noChangeShapeType="1"/>
            </p:cNvSpPr>
            <p:nvPr/>
          </p:nvSpPr>
          <p:spPr bwMode="auto">
            <a:xfrm>
              <a:off x="4745" y="1228"/>
              <a:ext cx="626" cy="9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63" name="Text Box 18"/>
            <p:cNvSpPr txBox="1">
              <a:spLocks noChangeArrowheads="1"/>
            </p:cNvSpPr>
            <p:nvPr/>
          </p:nvSpPr>
          <p:spPr bwMode="auto">
            <a:xfrm>
              <a:off x="4553" y="2245"/>
              <a:ext cx="36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宋体" pitchFamily="2" charset="-122"/>
                  <a:cs typeface="+mn-cs"/>
                </a:rPr>
                <a:t>(d’)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958013" y="4737984"/>
            <a:ext cx="2185987" cy="895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平面图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  <a:sym typeface="MT Extra" panose="05050102010205020202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画法不唯一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  <a:sym typeface="MT Extra" panose="05050102010205020202" pitchFamily="18" charset="2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41313" y="1133475"/>
            <a:ext cx="7946344" cy="90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实例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09572" name="Picture 4" descr="171c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161143" y="2124075"/>
            <a:ext cx="2330450" cy="2401888"/>
          </a:xfrm>
          <a:prstGeom prst="rect">
            <a:avLst/>
          </a:prstGeom>
          <a:noFill/>
        </p:spPr>
      </p:pic>
      <p:pic>
        <p:nvPicPr>
          <p:cNvPr id="178181" name="Picture 5" descr="171f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60082" y="2079625"/>
            <a:ext cx="2201862" cy="2446338"/>
          </a:xfrm>
          <a:prstGeom prst="rect">
            <a:avLst/>
          </a:prstGeom>
          <a:noFill/>
        </p:spPr>
      </p:pic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331913" y="4959350"/>
            <a:ext cx="57642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完全二部图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1,n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2,n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(n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  <a:sym typeface="Symbol" pitchFamily="18" charset="2"/>
              </a:rPr>
              <a:t>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1)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也都是平面图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ChangeArrowheads="1"/>
          </p:cNvSpPr>
          <p:nvPr/>
        </p:nvSpPr>
        <p:spPr bwMode="auto">
          <a:xfrm>
            <a:off x="419003" y="1270635"/>
            <a:ext cx="8618317" cy="187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3.4.5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当有向连通图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的完全回路矩阵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和完全割集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             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S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的边次序一致时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有        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5000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: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设      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， 则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其中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S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是第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个割集中的第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条边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,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   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是第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个回路中的第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条边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5594253" y="1721485"/>
          <a:ext cx="13733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6" name="公式" r:id="rId1" imgW="596900" imgH="241300" progId="Equation.3">
                  <p:embed/>
                </p:oleObj>
              </mc:Choice>
              <mc:Fallback>
                <p:oleObj name="公式" r:id="rId1" imgW="5969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253" y="1721485"/>
                        <a:ext cx="1373387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6118" name="Object 6"/>
          <p:cNvGraphicFramePr>
            <a:graphicFrameLocks noChangeAspect="1"/>
          </p:cNvGraphicFramePr>
          <p:nvPr/>
        </p:nvGraphicFramePr>
        <p:xfrm>
          <a:off x="1351022" y="2269173"/>
          <a:ext cx="982791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7" name="公式" r:id="rId3" imgW="609600" imgH="241300" progId="Equation.3">
                  <p:embed/>
                </p:oleObj>
              </mc:Choice>
              <mc:Fallback>
                <p:oleObj name="公式" r:id="rId3" imgW="609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022" y="2269173"/>
                        <a:ext cx="982791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6119" name="Object 7"/>
          <p:cNvGraphicFramePr>
            <a:graphicFrameLocks noChangeAspect="1"/>
          </p:cNvGraphicFramePr>
          <p:nvPr/>
        </p:nvGraphicFramePr>
        <p:xfrm>
          <a:off x="3015975" y="2127886"/>
          <a:ext cx="1507261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8" name="公式" r:id="rId5" imgW="927100" imgH="431800" progId="Equation.3">
                  <p:embed/>
                </p:oleObj>
              </mc:Choice>
              <mc:Fallback>
                <p:oleObj name="公式" r:id="rId5" imgW="9271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975" y="2127886"/>
                        <a:ext cx="1507261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6120" name="Object 8"/>
          <p:cNvGraphicFramePr>
            <a:graphicFrameLocks noChangeAspect="1"/>
          </p:cNvGraphicFramePr>
          <p:nvPr/>
        </p:nvGraphicFramePr>
        <p:xfrm>
          <a:off x="644428" y="3205798"/>
          <a:ext cx="417213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9" name="公式" r:id="rId7" imgW="2413000" imgH="736600" progId="Equation.3">
                  <p:embed/>
                </p:oleObj>
              </mc:Choice>
              <mc:Fallback>
                <p:oleObj name="公式" r:id="rId7" imgW="2413000" imgH="736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8" y="3205798"/>
                        <a:ext cx="4172135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6121" name="Object 9"/>
          <p:cNvGraphicFramePr>
            <a:graphicFrameLocks noChangeAspect="1"/>
          </p:cNvGraphicFramePr>
          <p:nvPr/>
        </p:nvGraphicFramePr>
        <p:xfrm>
          <a:off x="5010053" y="3296285"/>
          <a:ext cx="3710664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0" name="公式" r:id="rId9" imgW="2489200" imgH="787400" progId="Equation.3">
                  <p:embed/>
                </p:oleObj>
              </mc:Choice>
              <mc:Fallback>
                <p:oleObj name="公式" r:id="rId9" imgW="2489200" imgH="787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053" y="3296285"/>
                        <a:ext cx="3710664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割集矩阵的性质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056151" y="4914900"/>
            <a:ext cx="2356520" cy="2015887"/>
            <a:chOff x="1056151" y="4914900"/>
            <a:chExt cx="2356520" cy="2015887"/>
          </a:xfrm>
        </p:grpSpPr>
        <p:grpSp>
          <p:nvGrpSpPr>
            <p:cNvPr id="35" name="组合 34"/>
            <p:cNvGrpSpPr/>
            <p:nvPr/>
          </p:nvGrpSpPr>
          <p:grpSpPr>
            <a:xfrm>
              <a:off x="1175657" y="4914900"/>
              <a:ext cx="2237014" cy="1431475"/>
              <a:chOff x="1175657" y="4914900"/>
              <a:chExt cx="2237014" cy="1431475"/>
            </a:xfrm>
          </p:grpSpPr>
          <p:cxnSp>
            <p:nvCxnSpPr>
              <p:cNvPr id="3" name="直接箭头连接符 2"/>
              <p:cNvCxnSpPr/>
              <p:nvPr/>
            </p:nvCxnSpPr>
            <p:spPr>
              <a:xfrm flipV="1">
                <a:off x="1175657" y="4914900"/>
                <a:ext cx="979714" cy="718457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</a:schemeClr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1175657" y="5633357"/>
                <a:ext cx="843643" cy="713014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</a:schemeClr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2019300" y="5029200"/>
                <a:ext cx="70757" cy="1317175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</a:schemeClr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2155371" y="4980985"/>
                <a:ext cx="1257300" cy="521744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</a:schemeClr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2019300" y="5502729"/>
                <a:ext cx="1393371" cy="843642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</a:schemeClr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上弧形箭头 26"/>
              <p:cNvSpPr/>
              <p:nvPr/>
            </p:nvSpPr>
            <p:spPr>
              <a:xfrm rot="17215309">
                <a:off x="2140690" y="5341449"/>
                <a:ext cx="682162" cy="421821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29" name="弧形 28"/>
            <p:cNvSpPr/>
            <p:nvPr/>
          </p:nvSpPr>
          <p:spPr>
            <a:xfrm rot="982220">
              <a:off x="1056151" y="5237444"/>
              <a:ext cx="412464" cy="1693343"/>
            </a:xfrm>
            <a:prstGeom prst="arc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50721" y="4333924"/>
            <a:ext cx="2237014" cy="2110421"/>
            <a:chOff x="3850721" y="4333924"/>
            <a:chExt cx="2237014" cy="2110421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3850721" y="5012870"/>
              <a:ext cx="979714" cy="71845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3850721" y="5731327"/>
              <a:ext cx="843643" cy="71301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4694364" y="5127170"/>
              <a:ext cx="70757" cy="131717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830435" y="5078955"/>
              <a:ext cx="1257300" cy="52174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4694364" y="5600699"/>
              <a:ext cx="1393371" cy="84364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上弧形箭头 42"/>
            <p:cNvSpPr/>
            <p:nvPr/>
          </p:nvSpPr>
          <p:spPr>
            <a:xfrm rot="17215309">
              <a:off x="4815754" y="5439419"/>
              <a:ext cx="682162" cy="42182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44" name="弧形 43"/>
            <p:cNvSpPr/>
            <p:nvPr/>
          </p:nvSpPr>
          <p:spPr>
            <a:xfrm rot="10595454">
              <a:off x="5644235" y="4333924"/>
              <a:ext cx="412464" cy="1693343"/>
            </a:xfrm>
            <a:prstGeom prst="arc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98460" y="4334694"/>
            <a:ext cx="2237014" cy="2110421"/>
            <a:chOff x="6498460" y="4334694"/>
            <a:chExt cx="2237014" cy="2110421"/>
          </a:xfrm>
        </p:grpSpPr>
        <p:cxnSp>
          <p:nvCxnSpPr>
            <p:cNvPr id="45" name="直接箭头连接符 44"/>
            <p:cNvCxnSpPr/>
            <p:nvPr/>
          </p:nvCxnSpPr>
          <p:spPr>
            <a:xfrm flipV="1">
              <a:off x="6498460" y="5013640"/>
              <a:ext cx="979714" cy="71845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498460" y="5732097"/>
              <a:ext cx="843643" cy="71301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42103" y="5127940"/>
              <a:ext cx="70757" cy="131717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7478174" y="5079725"/>
              <a:ext cx="1257300" cy="52174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7407417" y="5600699"/>
              <a:ext cx="1257611" cy="84364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上弧形箭头 49"/>
            <p:cNvSpPr/>
            <p:nvPr/>
          </p:nvSpPr>
          <p:spPr>
            <a:xfrm rot="17215309">
              <a:off x="7463493" y="5440189"/>
              <a:ext cx="682162" cy="42182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51" name="弧形 50"/>
            <p:cNvSpPr/>
            <p:nvPr/>
          </p:nvSpPr>
          <p:spPr>
            <a:xfrm rot="10595454">
              <a:off x="8291974" y="4334694"/>
              <a:ext cx="412464" cy="1693343"/>
            </a:xfrm>
            <a:prstGeom prst="arc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8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8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8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14375" y="1226185"/>
            <a:ext cx="7632700" cy="90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实例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79205" name="Picture 5" descr="171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524000" y="2342198"/>
            <a:ext cx="2759075" cy="2967037"/>
          </a:xfrm>
          <a:prstGeom prst="rect">
            <a:avLst/>
          </a:prstGeom>
          <a:noFill/>
        </p:spPr>
      </p:pic>
      <p:pic>
        <p:nvPicPr>
          <p:cNvPr id="179206" name="Picture 6" descr="171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31254" y="2629535"/>
            <a:ext cx="3025775" cy="2754313"/>
          </a:xfrm>
          <a:prstGeom prst="rect">
            <a:avLst/>
          </a:prstGeom>
          <a:noFill/>
        </p:spPr>
      </p:pic>
      <p:sp>
        <p:nvSpPr>
          <p:cNvPr id="9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652914" y="1223963"/>
            <a:ext cx="8166100" cy="4762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一条连续的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自身不相交的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起点和终点相重合的曲线称为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Jordon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曲线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是平面上的一条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Jordon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曲线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平面的剩下部分被分成两个不相交的开集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的内部和外部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分别记为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intJ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extJ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并且用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IntJ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ExtJ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表示它们的闭包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显然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IntJ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Arial" panose="020B0604020202090204" pitchFamily="34" charset="0"/>
              </a:rPr>
              <a:t>∩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ExtJ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=J.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定理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连接intJ的点和extJ的点的任何连线必在某点和J相交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Jordon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曲线定理）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Jordon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667428" y="1275369"/>
            <a:ext cx="7064375" cy="5294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试证明完全图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是非平面图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证明：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  <a:sym typeface="Wingdings" panose="05000000000000000000" pitchFamily="2" charset="2"/>
              </a:rPr>
              <a:t>（反证法）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    若有可能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是对应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的一个平面图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表示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的顶点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.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    ∵ 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是完全图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∴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(G),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因此圈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C=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2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3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是一条平面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Jordon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曲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    线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而点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必然在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intC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内或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extC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内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.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intC,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1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2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3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把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intC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分成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    三个区域：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   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必然在四个区域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extC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之一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extC, ∵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intC,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Jordan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曲线定理知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必然在某点和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相交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矛盾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.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intC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如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intC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, ∵v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extC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     ∴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必然在某点和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相交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矛盾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Symbol" pitchFamily="18" charset="2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04025" y="1986569"/>
            <a:ext cx="2193925" cy="2065338"/>
            <a:chOff x="4286" y="1162"/>
            <a:chExt cx="1382" cy="1301"/>
          </a:xfrm>
        </p:grpSpPr>
        <p:graphicFrame>
          <p:nvGraphicFramePr>
            <p:cNvPr id="29698" name="Object 5"/>
            <p:cNvGraphicFramePr>
              <a:graphicFrameLocks noChangeAspect="1"/>
            </p:cNvGraphicFramePr>
            <p:nvPr/>
          </p:nvGraphicFramePr>
          <p:xfrm>
            <a:off x="4286" y="1162"/>
            <a:ext cx="1382" cy="1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471" name="Visio" r:id="rId1" imgW="2788285" imgH="2483485" progId="Visio.Drawing.11">
                    <p:embed/>
                  </p:oleObj>
                </mc:Choice>
                <mc:Fallback>
                  <p:oleObj name="Visio" r:id="rId1" imgW="2788285" imgH="2483485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162"/>
                          <a:ext cx="1382" cy="1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53" y="176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intC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137" y="1580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intC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694" y="1281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intC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1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28189" y="1223963"/>
            <a:ext cx="8166100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4.1.2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设G是一个平面图，由它的若干边所构成的一个区域，若区域内不含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任何结点及边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，就称该区域为G的一个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面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28189" y="2619375"/>
            <a:ext cx="8295094" cy="310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其面积无限的面称为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无限面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外部面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面积有限的面称为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有限面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内部面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包围这个域的诸边称为该面的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边界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边界的长度称为该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面的次数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deg(R);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如果两个域有共同的边界，就说它们是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相邻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的，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否则是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不相邻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的；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如果边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不是割边，则它必为某两个域的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公共边界。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13669" name="Picture 5" descr="171d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92950" y="2214563"/>
            <a:ext cx="180498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4106" y="1315357"/>
            <a:ext cx="3375025" cy="63500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 smtClean="0"/>
              <a:t>例  右图有    个面</a:t>
            </a:r>
            <a:endParaRPr lang="zh-CN" altLang="en-US" dirty="0" smtClean="0"/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555641" y="1336449"/>
            <a:ext cx="3810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4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14692" name="Picture 4" descr="17-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53000" y="2162175"/>
            <a:ext cx="33162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715963" y="3770313"/>
            <a:ext cx="1752600" cy="179126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)=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)=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)=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)=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087563" y="3789363"/>
            <a:ext cx="3048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2087563" y="4246563"/>
            <a:ext cx="3048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3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2087563" y="4627563"/>
            <a:ext cx="3048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087563" y="5084763"/>
            <a:ext cx="3048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8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715963" y="1884363"/>
            <a:ext cx="3886200" cy="179126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2239963" y="1884363"/>
            <a:ext cx="11430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a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2239963" y="2341563"/>
            <a:ext cx="8382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bce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2239963" y="2798763"/>
            <a:ext cx="12954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fg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2239963" y="3179763"/>
            <a:ext cx="19812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abcdde, fg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  <p:bldP spid="184325" grpId="0" autoUpdateAnimBg="0"/>
      <p:bldP spid="184326" grpId="0" autoUpdateAnimBg="0"/>
      <p:bldP spid="184327" grpId="0" autoUpdateAnimBg="0"/>
      <p:bldP spid="184328" grpId="0" autoUpdateAnimBg="0"/>
      <p:bldP spid="184329" grpId="0" autoUpdateAnimBg="0"/>
      <p:bldP spid="184330" grpId="0" autoUpdateAnimBg="0"/>
      <p:bldP spid="184331" grpId="0" autoUpdateAnimBg="0"/>
      <p:bldP spid="184332" grpId="0" autoUpdateAnimBg="0"/>
      <p:bldP spid="184333" grpId="0" autoUpdateAnimBg="0"/>
      <p:bldP spid="184334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17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35577" y="2393950"/>
            <a:ext cx="35734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628189" y="1314450"/>
            <a:ext cx="832485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marR="0" lvl="0" indent="-7175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注：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边界元素可为初级回路、简单回路或复杂回路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也可是它们的并。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779465" y="2484438"/>
            <a:ext cx="4454687" cy="3250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右图为某图的平面嵌入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个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面。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面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的边界为圈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abdc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efg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 h,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kjl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)=4, 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)=3,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)=1, 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)=3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其外部面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的边界由简单回路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abefgdc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和复杂回路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kjihil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组成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, 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本堂课小结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zh-CN" sz="32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割集</a:t>
            </a:r>
            <a:r>
              <a:rPr lang="zh-CN" altLang="zh-CN" sz="3200" dirty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矩阵</a:t>
            </a:r>
            <a:endParaRPr lang="zh-CN" altLang="zh-CN" sz="3200" dirty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/>
            <a:r>
              <a:rPr lang="zh-CN" altLang="zh-CN" sz="3200" dirty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最短树</a:t>
            </a:r>
            <a:endParaRPr lang="zh-CN" altLang="zh-CN" sz="3200" dirty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Huffman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  <a:latin typeface="Times New Roman" panose="02020503050405090304" pitchFamily="18" charset="0"/>
              </a:rPr>
              <a:t>树</a:t>
            </a:r>
            <a:endParaRPr lang="zh-CN" altLang="zh-CN" sz="3200" dirty="0">
              <a:solidFill>
                <a:schemeClr val="tx1">
                  <a:lumMod val="75000"/>
                </a:schemeClr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646107" y="1314450"/>
            <a:ext cx="8118475" cy="353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Garamond" pitchFamily="18" charset="0"/>
              </a:rPr>
              <a:t>1. </a:t>
            </a: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课本</a:t>
            </a:r>
            <a:r>
              <a:rPr lang="en-US" altLang="zh-CN" sz="3200" b="1" dirty="0" smtClean="0">
                <a:solidFill>
                  <a:srgbClr val="000000"/>
                </a:solidFill>
                <a:latin typeface="Garamond" pitchFamily="18" charset="0"/>
              </a:rPr>
              <a:t>P67</a:t>
            </a: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，</a:t>
            </a:r>
            <a:r>
              <a:rPr lang="zh-CN" altLang="en-US" sz="3200" b="1" dirty="0">
                <a:solidFill>
                  <a:srgbClr val="000000"/>
                </a:solidFill>
                <a:latin typeface="Garamond" pitchFamily="18" charset="0"/>
              </a:rPr>
              <a:t>习题</a:t>
            </a:r>
            <a:r>
              <a:rPr lang="en-US" altLang="zh-CN" sz="3200" b="1" dirty="0" smtClean="0">
                <a:solidFill>
                  <a:srgbClr val="000000"/>
                </a:solidFill>
                <a:latin typeface="Garamond" pitchFamily="18" charset="0"/>
              </a:rPr>
              <a:t>10(2)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2.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课本</a:t>
            </a: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P67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习题</a:t>
            </a: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14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改为：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    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给出字符串</a:t>
            </a:r>
            <a:r>
              <a:rPr lang="en-US" altLang="zh-CN" sz="2800" dirty="0" smtClean="0">
                <a:solidFill>
                  <a:srgbClr val="000000"/>
                </a:solidFill>
                <a:latin typeface="Garamond" pitchFamily="18" charset="0"/>
              </a:rPr>
              <a:t>state act as a seat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的最优二进制编码。</a:t>
            </a:r>
            <a:endParaRPr lang="en-US" altLang="zh-CN" sz="28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3.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课本</a:t>
            </a: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P68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，习题</a:t>
            </a: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16</a:t>
            </a:r>
            <a:endParaRPr lang="en-US" altLang="zh-CN" sz="3200" dirty="0">
              <a:solidFill>
                <a:srgbClr val="000000"/>
              </a:solidFill>
              <a:latin typeface="Garamond" pitchFamily="18" charset="0"/>
            </a:endParaRPr>
          </a:p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000000"/>
              </a:solidFill>
              <a:latin typeface="Garamond" pitchFamily="18" charset="0"/>
            </a:endParaRPr>
          </a:p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上机题：见网络学堂</a:t>
            </a:r>
            <a:endParaRPr lang="en-US" altLang="zh-CN" sz="3200" b="1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19132</Words>
  <Application>WPS 演示</Application>
  <PresentationFormat>全屏显示(4:3)</PresentationFormat>
  <Paragraphs>2227</Paragraphs>
  <Slides>97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39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97</vt:i4>
      </vt:variant>
    </vt:vector>
  </HeadingPairs>
  <TitlesOfParts>
    <vt:vector size="163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MS PGothic</vt:lpstr>
      <vt:lpstr>冬青黑体简体中文</vt:lpstr>
      <vt:lpstr>MS PMincho</vt:lpstr>
      <vt:lpstr>MS Mincho</vt:lpstr>
      <vt:lpstr>Hiragino Sans</vt:lpstr>
      <vt:lpstr>黑体</vt:lpstr>
      <vt:lpstr>汉仪中黑KW</vt:lpstr>
      <vt:lpstr>Arial Unicode MS</vt:lpstr>
      <vt:lpstr>Times New Roman</vt:lpstr>
      <vt:lpstr>Garamond</vt:lpstr>
      <vt:lpstr>苹方-简</vt:lpstr>
      <vt:lpstr>Symbol</vt:lpstr>
      <vt:lpstr>Tahoma</vt:lpstr>
      <vt:lpstr>Calibri</vt:lpstr>
      <vt:lpstr>Cambria Math</vt:lpstr>
      <vt:lpstr>华文细黑</vt:lpstr>
      <vt:lpstr>Comic Sans MS</vt:lpstr>
      <vt:lpstr>宋体</vt:lpstr>
      <vt:lpstr>Kingsoft Sign</vt:lpstr>
      <vt:lpstr>楷体_GB2312</vt:lpstr>
      <vt:lpstr>汉仪楷体简</vt:lpstr>
      <vt:lpstr>Franklin Gothic Book</vt:lpstr>
      <vt:lpstr>Verdana</vt:lpstr>
      <vt:lpstr>Cambria Math</vt:lpstr>
      <vt:lpstr>Kingsoft Math</vt:lpstr>
      <vt:lpstr>MT Extra</vt:lpstr>
      <vt:lpstr>Kingsoft Extra</vt:lpstr>
      <vt:lpstr>微软雅黑</vt:lpstr>
      <vt:lpstr>汉仪旗黑</vt:lpstr>
      <vt:lpstr>宋体</vt:lpstr>
      <vt:lpstr>宋体-简</vt:lpstr>
      <vt:lpstr>黑体-简</vt:lpstr>
      <vt:lpstr>热</vt:lpstr>
      <vt:lpstr>1_热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Visio.Drawing.11</vt:lpstr>
      <vt:lpstr>Equation.3</vt:lpstr>
      <vt:lpstr>Visio.Drawing.11</vt:lpstr>
      <vt:lpstr>Equation.3</vt:lpstr>
      <vt:lpstr>Visio.Drawing.11</vt:lpstr>
      <vt:lpstr>Equation.3</vt:lpstr>
      <vt:lpstr>PowerPoint 演示文稿</vt:lpstr>
      <vt:lpstr>第三章 树</vt:lpstr>
      <vt:lpstr>割集矩阵及其性质</vt:lpstr>
      <vt:lpstr>割集矩阵及其性质</vt:lpstr>
      <vt:lpstr>割集矩阵及其性质</vt:lpstr>
      <vt:lpstr>割集矩阵及其性质</vt:lpstr>
      <vt:lpstr>割集矩阵及其性质</vt:lpstr>
      <vt:lpstr>割集矩阵及其性质</vt:lpstr>
      <vt:lpstr>割集矩阵的性质</vt:lpstr>
      <vt:lpstr>割集矩阵的性质</vt:lpstr>
      <vt:lpstr>割集矩阵的性质</vt:lpstr>
      <vt:lpstr>割集矩阵的性质</vt:lpstr>
      <vt:lpstr>第三章 树</vt:lpstr>
      <vt:lpstr>最小支撑树</vt:lpstr>
      <vt:lpstr>3.1 最短支撑树的生成</vt:lpstr>
      <vt:lpstr>3.1 最短支撑树的生成</vt:lpstr>
      <vt:lpstr>最小支撑树</vt:lpstr>
      <vt:lpstr>最小支撑树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第三章 树</vt:lpstr>
      <vt:lpstr>支撑树的生成</vt:lpstr>
      <vt:lpstr>PowerPoint 演示文稿</vt:lpstr>
      <vt:lpstr>支撑树的生成</vt:lpstr>
      <vt:lpstr>支撑树的生成</vt:lpstr>
      <vt:lpstr>支撑树的生成</vt:lpstr>
      <vt:lpstr>PowerPoint 演示文稿</vt:lpstr>
      <vt:lpstr>支撑树的生成</vt:lpstr>
      <vt:lpstr>支撑树的生成</vt:lpstr>
      <vt:lpstr>支撑树的生成</vt:lpstr>
      <vt:lpstr>支撑树的生成</vt:lpstr>
      <vt:lpstr>支撑树的生成</vt:lpstr>
      <vt:lpstr>支撑树的生成</vt:lpstr>
      <vt:lpstr>支撑树的生成</vt:lpstr>
      <vt:lpstr>支撑树的生成</vt:lpstr>
      <vt:lpstr>支撑树的生成</vt:lpstr>
      <vt:lpstr>支撑树的生成</vt:lpstr>
      <vt:lpstr>支撑树的生成</vt:lpstr>
      <vt:lpstr>支撑树的生成</vt:lpstr>
      <vt:lpstr>第三章 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最优二叉树</vt:lpstr>
      <vt:lpstr>PowerPoint 演示文稿</vt:lpstr>
      <vt:lpstr>PowerPoint 演示文稿</vt:lpstr>
      <vt:lpstr>Huffman树</vt:lpstr>
      <vt:lpstr>Huffman树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Huffman树</vt:lpstr>
      <vt:lpstr>Huffman树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 平面图和图的着色 </vt:lpstr>
      <vt:lpstr>第四章 平面图和图的着色 </vt:lpstr>
      <vt:lpstr>平面图的基本概念</vt:lpstr>
      <vt:lpstr>平面图的基本概念</vt:lpstr>
      <vt:lpstr>平面图的基本概念</vt:lpstr>
      <vt:lpstr>平面图的基本概念</vt:lpstr>
      <vt:lpstr>平面图的基本概念</vt:lpstr>
      <vt:lpstr>Jordon曲线</vt:lpstr>
      <vt:lpstr>平面图的基本概念</vt:lpstr>
      <vt:lpstr>平面图的基本概念</vt:lpstr>
      <vt:lpstr>平面图的基本概念</vt:lpstr>
      <vt:lpstr>平面图的基本概念</vt:lpstr>
      <vt:lpstr>本堂课小结</vt:lpstr>
      <vt:lpstr>作业</vt:lpstr>
    </vt:vector>
  </TitlesOfParts>
  <Company>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caohanwen</cp:lastModifiedBy>
  <cp:revision>690</cp:revision>
  <dcterms:created xsi:type="dcterms:W3CDTF">2021-06-13T13:24:24Z</dcterms:created>
  <dcterms:modified xsi:type="dcterms:W3CDTF">2021-06-13T13:24:24Z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2052-3.6.2.5883</vt:lpwstr>
  </property>
</Properties>
</file>