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  <p:sldMasterId id="2147484408" r:id="rId2"/>
    <p:sldMasterId id="2147484420" r:id="rId3"/>
    <p:sldMasterId id="2147484456" r:id="rId4"/>
  </p:sldMasterIdLst>
  <p:notesMasterIdLst>
    <p:notesMasterId r:id="rId67"/>
  </p:notesMasterIdLst>
  <p:handoutMasterIdLst>
    <p:handoutMasterId r:id="rId68"/>
  </p:handoutMasterIdLst>
  <p:sldIdLst>
    <p:sldId id="478" r:id="rId5"/>
    <p:sldId id="538" r:id="rId6"/>
    <p:sldId id="529" r:id="rId7"/>
    <p:sldId id="530" r:id="rId8"/>
    <p:sldId id="531" r:id="rId9"/>
    <p:sldId id="532" r:id="rId10"/>
    <p:sldId id="533" r:id="rId11"/>
    <p:sldId id="534" r:id="rId12"/>
    <p:sldId id="546" r:id="rId13"/>
    <p:sldId id="588" r:id="rId14"/>
    <p:sldId id="536" r:id="rId15"/>
    <p:sldId id="537" r:id="rId16"/>
    <p:sldId id="383" r:id="rId17"/>
    <p:sldId id="384" r:id="rId18"/>
    <p:sldId id="385" r:id="rId19"/>
    <p:sldId id="547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4" r:id="rId28"/>
    <p:sldId id="395" r:id="rId29"/>
    <p:sldId id="396" r:id="rId30"/>
    <p:sldId id="551" r:id="rId31"/>
    <p:sldId id="552" r:id="rId32"/>
    <p:sldId id="553" r:id="rId33"/>
    <p:sldId id="554" r:id="rId34"/>
    <p:sldId id="555" r:id="rId35"/>
    <p:sldId id="556" r:id="rId36"/>
    <p:sldId id="557" r:id="rId37"/>
    <p:sldId id="558" r:id="rId38"/>
    <p:sldId id="559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568" r:id="rId48"/>
    <p:sldId id="587" r:id="rId49"/>
    <p:sldId id="569" r:id="rId50"/>
    <p:sldId id="571" r:id="rId51"/>
    <p:sldId id="572" r:id="rId52"/>
    <p:sldId id="574" r:id="rId53"/>
    <p:sldId id="575" r:id="rId54"/>
    <p:sldId id="576" r:id="rId55"/>
    <p:sldId id="577" r:id="rId56"/>
    <p:sldId id="578" r:id="rId57"/>
    <p:sldId id="579" r:id="rId58"/>
    <p:sldId id="580" r:id="rId59"/>
    <p:sldId id="581" r:id="rId60"/>
    <p:sldId id="582" r:id="rId61"/>
    <p:sldId id="583" r:id="rId62"/>
    <p:sldId id="584" r:id="rId63"/>
    <p:sldId id="585" r:id="rId64"/>
    <p:sldId id="586" r:id="rId65"/>
    <p:sldId id="298" r:id="rId6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00"/>
    <a:srgbClr val="0000CC"/>
    <a:srgbClr val="CCECFF"/>
    <a:srgbClr val="FF5050"/>
    <a:srgbClr val="FF0000"/>
    <a:srgbClr val="FF0066"/>
    <a:srgbClr val="FFCCCC"/>
    <a:srgbClr val="FFFF66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93763" autoAdjust="0"/>
  </p:normalViewPr>
  <p:slideViewPr>
    <p:cSldViewPr snapToGrid="0">
      <p:cViewPr varScale="1">
        <p:scale>
          <a:sx n="59" d="100"/>
          <a:sy n="59" d="100"/>
        </p:scale>
        <p:origin x="1038" y="60"/>
      </p:cViewPr>
      <p:guideLst>
        <p:guide orient="horz" pos="2152"/>
        <p:guide pos="288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50"/>
    </p:cViewPr>
  </p:sorterViewPr>
  <p:notesViewPr>
    <p:cSldViewPr snapToGrid="0">
      <p:cViewPr>
        <p:scale>
          <a:sx n="100" d="100"/>
          <a:sy n="100" d="100"/>
        </p:scale>
        <p:origin x="-1152" y="684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ABA0ECA-718A-4B3E-8C25-B97E931131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0044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20738" y="4699000"/>
            <a:ext cx="5389562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l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2600"/>
            <a:ext cx="29194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27" tIns="45414" rIns="90827" bIns="45414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b="0">
                <a:latin typeface="Arial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2D44F612-6E70-4630-AAF0-6C87F44533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2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MS PMincho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0CBCB-4BB0-4EE6-B090-D3CEA7CA3E20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6499"/>
            <a:ext cx="4939560" cy="4439841"/>
          </a:xfrm>
          <a:noFill/>
          <a:ln/>
        </p:spPr>
        <p:txBody>
          <a:bodyPr/>
          <a:lstStyle/>
          <a:p>
            <a:pPr eaLnBrk="1" hangingPunct="1"/>
            <a:endParaRPr lang="zh-CN" altLang="zh-CN" smtClean="0"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324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b="0" i="0" kern="1200" dirty="0">
              <a:solidFill>
                <a:schemeClr val="tx1"/>
              </a:solidFill>
              <a:effectLst/>
              <a:latin typeface="Arial" pitchFamily="34" charset="0"/>
              <a:ea typeface="MS PMincho" pitchFamily="18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2C8334-D64D-497C-A754-497783A1B418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290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112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44F612-6E70-4630-AAF0-6C87F44533E2}" type="slidenum">
              <a:rPr lang="en-US" altLang="ja-JP" smtClean="0"/>
              <a:pPr>
                <a:defRPr/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525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8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44F612-6E70-4630-AAF0-6C87F44533E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08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69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70685" y="6233886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70686" y="6291943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439250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88291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756957" y="6479117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742636" y="6491390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63000" y="649287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40589" y="6444335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1996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007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5291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4D5B6B"/>
                </a:solidFill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E382487-BB7B-4AB4-A7D9-366EE518AA51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8055429" cy="1030514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27" y="1259113"/>
            <a:ext cx="8026401" cy="521425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70685" y="6233886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0A690-F317-4ED3-8476-06A468B1BCC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86889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44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70686" y="6291943"/>
            <a:ext cx="381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0C2F3-97E3-4ABB-B9FC-6B2DF20DC0F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229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5517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06994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13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BDF7-BDE1-407A-8C7E-D5A0DA9499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723586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2266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241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4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A7E98-741B-4340-A8A3-83AD39137AB3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99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A199-89A0-4DAA-B10B-8E6B09FDD179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347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1C769-4ED5-4761-89EE-182A135D0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421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1D0E5-B544-4249-9EED-E8B8BB0126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9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BCC8-560B-4A60-B760-5B343B1339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699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E9BBA-E48B-4841-BCC2-F4584AB964C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646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364EF-38AA-432F-98B6-70AD8182196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96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7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E44E5F-2E60-4FC0-AC9C-9B4D140E3829}" type="slidenum">
              <a:rPr lang="zh-CN" altLang="en-US" smtClean="0">
                <a:solidFill>
                  <a:srgbClr val="675D5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pPr/>
              <a:t>‹#›</a:t>
            </a:fld>
            <a:endParaRPr lang="zh-CN" altLang="en-US" dirty="0">
              <a:solidFill>
                <a:srgbClr val="675D59">
                  <a:lumMod val="60000"/>
                  <a:lumOff val="4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˃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rgbClr val="000000"/>
          </a:solidFill>
          <a:latin typeface="+mn-lt"/>
          <a:ea typeface="MS Mincho" pitchFamily="49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8628" y="0"/>
            <a:ext cx="8011885" cy="957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0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8629" y="1320800"/>
            <a:ext cx="8026399" cy="505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>
              <a:solidFill>
                <a:srgbClr val="4D5B6B">
                  <a:lumMod val="60000"/>
                  <a:lumOff val="4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72AFAD0F-6848-4FA4-9C02-A9ED2BF7004B}" type="slidenum">
              <a:rPr lang="en-US" altLang="ja-JP">
                <a:solidFill>
                  <a:srgbClr val="675D59">
                    <a:lumMod val="60000"/>
                    <a:lumOff val="40000"/>
                  </a:srgbClr>
                </a:solidFill>
                <a:latin typeface="Arial" pitchFamily="34" charset="0"/>
                <a:ea typeface="宋体" pitchFamily="2" charset="-122"/>
              </a:rPr>
              <a:pPr>
                <a:defRPr/>
              </a:pPr>
              <a:t>‹#›</a:t>
            </a:fld>
            <a:endParaRPr lang="en-US" altLang="ja-JP">
              <a:solidFill>
                <a:srgbClr val="675D59">
                  <a:lumMod val="60000"/>
                  <a:lumOff val="40000"/>
                </a:srgb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4D5B6B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ja-JP"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38629" y="1103086"/>
            <a:ext cx="80554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4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ln w="12700">
            <a:solidFill>
              <a:schemeClr val="tx2"/>
            </a:solidFill>
          </a:ln>
          <a:solidFill>
            <a:schemeClr val="bg1"/>
          </a:solidFill>
          <a:effectLst/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b="1" kern="1200">
          <a:solidFill>
            <a:srgbClr val="000000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˃"/>
        <a:defRPr b="1" kern="1200">
          <a:solidFill>
            <a:srgbClr val="000000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b="1" kern="1200">
          <a:solidFill>
            <a:srgbClr val="000000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 kern="1200">
          <a:solidFill>
            <a:srgbClr val="000000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 kern="1200">
          <a:solidFill>
            <a:srgbClr val="000000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354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1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38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39.png"/><Relationship Id="rId16" Type="http://schemas.openxmlformats.org/officeDocument/2006/relationships/image" Target="../media/image37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36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5.png"/><Relationship Id="rId22" Type="http://schemas.openxmlformats.org/officeDocument/2006/relationships/image" Target="../media/image59.png"/><Relationship Id="rId27" Type="http://schemas.openxmlformats.org/officeDocument/2006/relationships/image" Target="../media/image28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87.png"/><Relationship Id="rId26" Type="http://schemas.openxmlformats.org/officeDocument/2006/relationships/image" Target="../media/image93.png"/><Relationship Id="rId39" Type="http://schemas.openxmlformats.org/officeDocument/2006/relationships/image" Target="../media/image105.png"/><Relationship Id="rId21" Type="http://schemas.openxmlformats.org/officeDocument/2006/relationships/image" Target="../media/image90.png"/><Relationship Id="rId34" Type="http://schemas.openxmlformats.org/officeDocument/2006/relationships/image" Target="../media/image101.png"/><Relationship Id="rId42" Type="http://schemas.openxmlformats.org/officeDocument/2006/relationships/image" Target="../media/image108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6" Type="http://schemas.openxmlformats.org/officeDocument/2006/relationships/image" Target="../media/image64.png"/><Relationship Id="rId20" Type="http://schemas.openxmlformats.org/officeDocument/2006/relationships/image" Target="../media/image89.png"/><Relationship Id="rId29" Type="http://schemas.openxmlformats.org/officeDocument/2006/relationships/image" Target="../media/image96.png"/><Relationship Id="rId41" Type="http://schemas.openxmlformats.org/officeDocument/2006/relationships/image" Target="../media/image10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2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6.png"/><Relationship Id="rId5" Type="http://schemas.openxmlformats.org/officeDocument/2006/relationships/image" Target="../media/image76.png"/><Relationship Id="rId15" Type="http://schemas.openxmlformats.org/officeDocument/2006/relationships/image" Target="../media/image56.png"/><Relationship Id="rId23" Type="http://schemas.openxmlformats.org/officeDocument/2006/relationships/image" Target="../media/image91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10" Type="http://schemas.openxmlformats.org/officeDocument/2006/relationships/image" Target="../media/image81.png"/><Relationship Id="rId19" Type="http://schemas.openxmlformats.org/officeDocument/2006/relationships/image" Target="../media/image88.png"/><Relationship Id="rId31" Type="http://schemas.openxmlformats.org/officeDocument/2006/relationships/image" Target="../media/image98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55.png"/><Relationship Id="rId22" Type="http://schemas.openxmlformats.org/officeDocument/2006/relationships/image" Target="../media/image69.png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43" Type="http://schemas.openxmlformats.org/officeDocument/2006/relationships/image" Target="../media/image109.png"/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12" Type="http://schemas.openxmlformats.org/officeDocument/2006/relationships/image" Target="../media/image53.png"/><Relationship Id="rId17" Type="http://schemas.openxmlformats.org/officeDocument/2006/relationships/image" Target="../media/image83.png"/><Relationship Id="rId25" Type="http://schemas.openxmlformats.org/officeDocument/2006/relationships/image" Target="../media/image72.png"/><Relationship Id="rId33" Type="http://schemas.openxmlformats.org/officeDocument/2006/relationships/image" Target="../media/image100.png"/><Relationship Id="rId38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119.png"/><Relationship Id="rId3" Type="http://schemas.openxmlformats.org/officeDocument/2006/relationships/image" Target="../media/image111.png"/><Relationship Id="rId21" Type="http://schemas.openxmlformats.org/officeDocument/2006/relationships/image" Target="../media/image84.png"/><Relationship Id="rId34" Type="http://schemas.openxmlformats.org/officeDocument/2006/relationships/image" Target="../media/image640.png"/><Relationship Id="rId7" Type="http://schemas.openxmlformats.org/officeDocument/2006/relationships/image" Target="../media/image1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118.png"/><Relationship Id="rId33" Type="http://schemas.openxmlformats.org/officeDocument/2006/relationships/image" Target="../media/image125.png"/><Relationship Id="rId2" Type="http://schemas.openxmlformats.org/officeDocument/2006/relationships/image" Target="../media/image110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4.png"/><Relationship Id="rId11" Type="http://schemas.openxmlformats.org/officeDocument/2006/relationships/image" Target="../media/image41.png"/><Relationship Id="rId24" Type="http://schemas.openxmlformats.org/officeDocument/2006/relationships/image" Target="../media/image117.png"/><Relationship Id="rId32" Type="http://schemas.openxmlformats.org/officeDocument/2006/relationships/image" Target="../media/image124.png"/><Relationship Id="rId5" Type="http://schemas.openxmlformats.org/officeDocument/2006/relationships/image" Target="../media/image113.png"/><Relationship Id="rId15" Type="http://schemas.openxmlformats.org/officeDocument/2006/relationships/image" Target="../media/image45.png"/><Relationship Id="rId23" Type="http://schemas.openxmlformats.org/officeDocument/2006/relationships/image" Target="../media/image86.png"/><Relationship Id="rId28" Type="http://schemas.openxmlformats.org/officeDocument/2006/relationships/image" Target="../media/image120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123.png"/><Relationship Id="rId4" Type="http://schemas.openxmlformats.org/officeDocument/2006/relationships/image" Target="../media/image112.png"/><Relationship Id="rId9" Type="http://schemas.openxmlformats.org/officeDocument/2006/relationships/image" Target="../media/image72.png"/><Relationship Id="rId14" Type="http://schemas.openxmlformats.org/officeDocument/2006/relationships/image" Target="../media/image44.png"/><Relationship Id="rId22" Type="http://schemas.openxmlformats.org/officeDocument/2006/relationships/image" Target="../media/image85.png"/><Relationship Id="rId27" Type="http://schemas.openxmlformats.org/officeDocument/2006/relationships/image" Target="../media/image1190.png"/><Relationship Id="rId30" Type="http://schemas.openxmlformats.org/officeDocument/2006/relationships/image" Target="../media/image122.png"/><Relationship Id="rId8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" Type="http://schemas.openxmlformats.org/officeDocument/2006/relationships/image" Target="../media/image127.png"/><Relationship Id="rId21" Type="http://schemas.openxmlformats.org/officeDocument/2006/relationships/image" Target="../media/image145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image" Target="../media/image126.png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image" Target="../media/image175.png"/><Relationship Id="rId39" Type="http://schemas.openxmlformats.org/officeDocument/2006/relationships/image" Target="../media/image188.png"/><Relationship Id="rId21" Type="http://schemas.openxmlformats.org/officeDocument/2006/relationships/image" Target="../media/image170.png"/><Relationship Id="rId34" Type="http://schemas.openxmlformats.org/officeDocument/2006/relationships/image" Target="../media/image182.png"/><Relationship Id="rId42" Type="http://schemas.openxmlformats.org/officeDocument/2006/relationships/image" Target="../media/image190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29" Type="http://schemas.openxmlformats.org/officeDocument/2006/relationships/image" Target="../media/image177.png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32" Type="http://schemas.openxmlformats.org/officeDocument/2006/relationships/image" Target="../media/image181.png"/><Relationship Id="rId37" Type="http://schemas.openxmlformats.org/officeDocument/2006/relationships/image" Target="../media/image185.png"/><Relationship Id="rId40" Type="http://schemas.openxmlformats.org/officeDocument/2006/relationships/image" Target="../media/image187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28" Type="http://schemas.openxmlformats.org/officeDocument/2006/relationships/image" Target="../media/image34.png"/><Relationship Id="rId36" Type="http://schemas.openxmlformats.org/officeDocument/2006/relationships/image" Target="../media/image184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31" Type="http://schemas.openxmlformats.org/officeDocument/2006/relationships/image" Target="../media/image17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Relationship Id="rId35" Type="http://schemas.openxmlformats.org/officeDocument/2006/relationships/image" Target="../media/image183.png"/><Relationship Id="rId43" Type="http://schemas.openxmlformats.org/officeDocument/2006/relationships/image" Target="../media/image191.png"/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33" Type="http://schemas.openxmlformats.org/officeDocument/2006/relationships/image" Target="../media/image180.png"/><Relationship Id="rId38" Type="http://schemas.openxmlformats.org/officeDocument/2006/relationships/image" Target="../media/image18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7.png"/><Relationship Id="rId3" Type="http://schemas.openxmlformats.org/officeDocument/2006/relationships/image" Target="../media/image192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6.png"/><Relationship Id="rId2" Type="http://schemas.openxmlformats.org/officeDocument/2006/relationships/image" Target="../media/image193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4.png"/><Relationship Id="rId11" Type="http://schemas.openxmlformats.org/officeDocument/2006/relationships/image" Target="../media/image201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9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2.png"/><Relationship Id="rId18" Type="http://schemas.openxmlformats.org/officeDocument/2006/relationships/image" Target="../media/image209.png"/><Relationship Id="rId26" Type="http://schemas.openxmlformats.org/officeDocument/2006/relationships/image" Target="../media/image220.png"/><Relationship Id="rId3" Type="http://schemas.openxmlformats.org/officeDocument/2006/relationships/image" Target="../media/image193.png"/><Relationship Id="rId21" Type="http://schemas.openxmlformats.org/officeDocument/2006/relationships/image" Target="../media/image215.png"/><Relationship Id="rId34" Type="http://schemas.openxmlformats.org/officeDocument/2006/relationships/image" Target="../media/image227.png"/><Relationship Id="rId7" Type="http://schemas.openxmlformats.org/officeDocument/2006/relationships/image" Target="../media/image194.png"/><Relationship Id="rId12" Type="http://schemas.openxmlformats.org/officeDocument/2006/relationships/image" Target="../media/image201.png"/><Relationship Id="rId17" Type="http://schemas.openxmlformats.org/officeDocument/2006/relationships/image" Target="../media/image208.png"/><Relationship Id="rId25" Type="http://schemas.openxmlformats.org/officeDocument/2006/relationships/image" Target="../media/image219.png"/><Relationship Id="rId33" Type="http://schemas.openxmlformats.org/officeDocument/2006/relationships/image" Target="../media/image2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5.png"/><Relationship Id="rId20" Type="http://schemas.openxmlformats.org/officeDocument/2006/relationships/image" Target="../media/image213.png"/><Relationship Id="rId29" Type="http://schemas.openxmlformats.org/officeDocument/2006/relationships/image" Target="../media/image2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24" Type="http://schemas.openxmlformats.org/officeDocument/2006/relationships/image" Target="../media/image218.png"/><Relationship Id="rId32" Type="http://schemas.openxmlformats.org/officeDocument/2006/relationships/image" Target="../media/image225.png"/><Relationship Id="rId5" Type="http://schemas.openxmlformats.org/officeDocument/2006/relationships/image" Target="../media/image195.png"/><Relationship Id="rId15" Type="http://schemas.openxmlformats.org/officeDocument/2006/relationships/image" Target="../media/image204.png"/><Relationship Id="rId23" Type="http://schemas.openxmlformats.org/officeDocument/2006/relationships/image" Target="../media/image217.png"/><Relationship Id="rId28" Type="http://schemas.openxmlformats.org/officeDocument/2006/relationships/image" Target="../media/image222.png"/><Relationship Id="rId10" Type="http://schemas.openxmlformats.org/officeDocument/2006/relationships/image" Target="../media/image198.png"/><Relationship Id="rId19" Type="http://schemas.openxmlformats.org/officeDocument/2006/relationships/image" Target="../media/image212.png"/><Relationship Id="rId31" Type="http://schemas.openxmlformats.org/officeDocument/2006/relationships/image" Target="../media/image224.png"/><Relationship Id="rId4" Type="http://schemas.openxmlformats.org/officeDocument/2006/relationships/image" Target="../media/image192.png"/><Relationship Id="rId9" Type="http://schemas.openxmlformats.org/officeDocument/2006/relationships/image" Target="../media/image199.png"/><Relationship Id="rId14" Type="http://schemas.openxmlformats.org/officeDocument/2006/relationships/image" Target="../media/image203.png"/><Relationship Id="rId22" Type="http://schemas.openxmlformats.org/officeDocument/2006/relationships/image" Target="../media/image216.png"/><Relationship Id="rId27" Type="http://schemas.openxmlformats.org/officeDocument/2006/relationships/image" Target="../media/image221.png"/><Relationship Id="rId30" Type="http://schemas.openxmlformats.org/officeDocument/2006/relationships/image" Target="../media/image214.png"/><Relationship Id="rId8" Type="http://schemas.openxmlformats.org/officeDocument/2006/relationships/image" Target="../media/image19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image" Target="../media/image229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1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3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6866" y="5170378"/>
            <a:ext cx="5490610" cy="949569"/>
          </a:xfrm>
          <a:noFill/>
        </p:spPr>
        <p:txBody>
          <a:bodyPr anchor="ctr" anchorCtr="1"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清华大学软件学院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计算机辅助设计、图形与可视化研究所</a:t>
            </a:r>
            <a:endParaRPr lang="zh-CN" altLang="en-US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6777245" y="6065954"/>
            <a:ext cx="18589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fld id="{D2CAC426-C6FE-4338-ACBA-3820BE5C03D2}" type="datetime2">
              <a:rPr kumimoji="1" lang="zh-CN" altLang="en-US" sz="1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pPr algn="ctr" eaLnBrk="0" hangingPunct="0"/>
              <a:t>2020年2月25日</a:t>
            </a:fld>
            <a:endParaRPr lang="en-US" altLang="zh-CN" sz="1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241630" y="1682752"/>
            <a:ext cx="6750750" cy="4636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7200" b="1">
                <a:solidFill>
                  <a:schemeClr val="bg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kumimoji="0" lang="zh-CN" altLang="en-US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>     </a:t>
            </a:r>
            <a:r>
              <a:rPr kumimoji="0" lang="zh-CN" altLang="en-US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离散数学</a:t>
            </a: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II</a:t>
            </a:r>
            <a:b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</a:br>
            <a:r>
              <a:rPr kumimoji="0" lang="en-US" altLang="zh-CN" sz="60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―</a:t>
            </a:r>
            <a:r>
              <a:rPr kumimoji="0" lang="zh-CN" altLang="en-US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图论第二讲</a:t>
            </a:r>
            <a: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48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  <a:t/>
            </a:r>
            <a:br>
              <a:rPr kumimoji="0" lang="en-US" altLang="zh-CN" sz="7200" dirty="0" smtClean="0">
                <a:ln>
                  <a:noFill/>
                </a:ln>
                <a:solidFill>
                  <a:srgbClr val="C84340">
                    <a:lumMod val="75000"/>
                  </a:srgbClr>
                </a:solidFill>
              </a:rPr>
            </a:br>
            <a:endParaRPr kumimoji="0" lang="zh-CN" altLang="en-US" sz="7200" dirty="0" smtClean="0">
              <a:ln>
                <a:noFill/>
              </a:ln>
              <a:solidFill>
                <a:srgbClr val="C84340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1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522288" y="1314450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     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606225" name="Text Box 17"/>
          <p:cNvSpPr txBox="1">
            <a:spLocks noChangeArrowheads="1"/>
          </p:cNvSpPr>
          <p:nvPr/>
        </p:nvSpPr>
        <p:spPr bwMode="auto">
          <a:xfrm>
            <a:off x="4662488" y="2124075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636838" y="1223963"/>
            <a:ext cx="2362200" cy="2057400"/>
            <a:chOff x="96" y="2544"/>
            <a:chExt cx="1488" cy="1296"/>
          </a:xfrm>
        </p:grpSpPr>
        <p:sp>
          <p:nvSpPr>
            <p:cNvPr id="606227" name="Text Box 19"/>
            <p:cNvSpPr txBox="1">
              <a:spLocks noChangeArrowheads="1"/>
            </p:cNvSpPr>
            <p:nvPr/>
          </p:nvSpPr>
          <p:spPr bwMode="auto">
            <a:xfrm>
              <a:off x="240" y="2544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36" y="2736"/>
              <a:ext cx="1008" cy="960"/>
              <a:chOff x="4368" y="2160"/>
              <a:chExt cx="1008" cy="960"/>
            </a:xfrm>
          </p:grpSpPr>
          <p:sp>
            <p:nvSpPr>
              <p:cNvPr id="191522" name="AutoShape 21"/>
              <p:cNvSpPr>
                <a:spLocks noChangeArrowheads="1"/>
              </p:cNvSpPr>
              <p:nvPr/>
            </p:nvSpPr>
            <p:spPr bwMode="auto">
              <a:xfrm>
                <a:off x="4608" y="302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1523" name="AutoShape 22"/>
              <p:cNvSpPr>
                <a:spLocks noChangeArrowheads="1"/>
              </p:cNvSpPr>
              <p:nvPr/>
            </p:nvSpPr>
            <p:spPr bwMode="auto">
              <a:xfrm>
                <a:off x="5040" y="302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1524" name="AutoShape 23"/>
              <p:cNvSpPr>
                <a:spLocks noChangeArrowheads="1"/>
              </p:cNvSpPr>
              <p:nvPr/>
            </p:nvSpPr>
            <p:spPr bwMode="auto">
              <a:xfrm>
                <a:off x="4368" y="259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1525" name="AutoShape 24"/>
              <p:cNvSpPr>
                <a:spLocks noChangeArrowheads="1"/>
              </p:cNvSpPr>
              <p:nvPr/>
            </p:nvSpPr>
            <p:spPr bwMode="auto">
              <a:xfrm>
                <a:off x="5280" y="2592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1526" name="AutoShape 25"/>
              <p:cNvSpPr>
                <a:spLocks noChangeArrowheads="1"/>
              </p:cNvSpPr>
              <p:nvPr/>
            </p:nvSpPr>
            <p:spPr bwMode="auto">
              <a:xfrm>
                <a:off x="4608" y="216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191527" name="AutoShape 26"/>
              <p:cNvCxnSpPr>
                <a:cxnSpLocks noChangeShapeType="1"/>
                <a:stCxn id="191524" idx="4"/>
                <a:endCxn id="191522" idx="1"/>
              </p:cNvCxnSpPr>
              <p:nvPr/>
            </p:nvCxnSpPr>
            <p:spPr bwMode="auto">
              <a:xfrm>
                <a:off x="4416" y="2688"/>
                <a:ext cx="206" cy="35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1528" name="AutoShape 27"/>
              <p:cNvCxnSpPr>
                <a:cxnSpLocks noChangeShapeType="1"/>
                <a:stCxn id="191522" idx="6"/>
                <a:endCxn id="191523" idx="2"/>
              </p:cNvCxnSpPr>
              <p:nvPr/>
            </p:nvCxnSpPr>
            <p:spPr bwMode="auto">
              <a:xfrm>
                <a:off x="4704" y="3072"/>
                <a:ext cx="336" cy="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1529" name="AutoShape 28"/>
              <p:cNvCxnSpPr>
                <a:cxnSpLocks noChangeShapeType="1"/>
                <a:stCxn id="191523" idx="7"/>
                <a:endCxn id="191525" idx="4"/>
              </p:cNvCxnSpPr>
              <p:nvPr/>
            </p:nvCxnSpPr>
            <p:spPr bwMode="auto">
              <a:xfrm flipV="1">
                <a:off x="5122" y="2688"/>
                <a:ext cx="206" cy="35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1530" name="AutoShape 29"/>
              <p:cNvCxnSpPr>
                <a:cxnSpLocks noChangeShapeType="1"/>
                <a:stCxn id="191525" idx="0"/>
                <a:endCxn id="191532" idx="5"/>
              </p:cNvCxnSpPr>
              <p:nvPr/>
            </p:nvCxnSpPr>
            <p:spPr bwMode="auto">
              <a:xfrm flipH="1" flipV="1">
                <a:off x="5122" y="2242"/>
                <a:ext cx="206" cy="35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1531" name="AutoShape 30"/>
              <p:cNvCxnSpPr>
                <a:cxnSpLocks noChangeShapeType="1"/>
                <a:stCxn id="191524" idx="0"/>
                <a:endCxn id="191526" idx="3"/>
              </p:cNvCxnSpPr>
              <p:nvPr/>
            </p:nvCxnSpPr>
            <p:spPr bwMode="auto">
              <a:xfrm flipV="1">
                <a:off x="4416" y="2242"/>
                <a:ext cx="206" cy="35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sp>
            <p:nvSpPr>
              <p:cNvPr id="191532" name="AutoShape 31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191533" name="AutoShape 32"/>
              <p:cNvCxnSpPr>
                <a:cxnSpLocks noChangeShapeType="1"/>
                <a:stCxn id="191526" idx="6"/>
                <a:endCxn id="191532" idx="2"/>
              </p:cNvCxnSpPr>
              <p:nvPr/>
            </p:nvCxnSpPr>
            <p:spPr bwMode="auto">
              <a:xfrm>
                <a:off x="4704" y="2208"/>
                <a:ext cx="336" cy="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606241" name="Text Box 33"/>
            <p:cNvSpPr txBox="1">
              <a:spLocks noChangeArrowheads="1"/>
            </p:cNvSpPr>
            <p:nvPr/>
          </p:nvSpPr>
          <p:spPr bwMode="auto">
            <a:xfrm>
              <a:off x="96" y="3024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06242" name="Text Box 34"/>
            <p:cNvSpPr txBox="1">
              <a:spLocks noChangeArrowheads="1"/>
            </p:cNvSpPr>
            <p:nvPr/>
          </p:nvSpPr>
          <p:spPr bwMode="auto">
            <a:xfrm>
              <a:off x="288" y="3504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606243" name="Text Box 35"/>
            <p:cNvSpPr txBox="1">
              <a:spLocks noChangeArrowheads="1"/>
            </p:cNvSpPr>
            <p:nvPr/>
          </p:nvSpPr>
          <p:spPr bwMode="auto">
            <a:xfrm>
              <a:off x="1104" y="355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606244" name="Text Box 36"/>
            <p:cNvSpPr txBox="1">
              <a:spLocks noChangeArrowheads="1"/>
            </p:cNvSpPr>
            <p:nvPr/>
          </p:nvSpPr>
          <p:spPr bwMode="auto">
            <a:xfrm>
              <a:off x="1152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606245" name="Rectangle 37"/>
          <p:cNvSpPr>
            <a:spLocks noChangeArrowheads="1"/>
          </p:cNvSpPr>
          <p:nvPr/>
        </p:nvSpPr>
        <p:spPr bwMode="auto">
          <a:xfrm>
            <a:off x="881063" y="3249613"/>
            <a:ext cx="5832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是二分图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.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因为可以转化为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: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608263" y="3932238"/>
            <a:ext cx="3048000" cy="1828800"/>
            <a:chOff x="3648" y="2592"/>
            <a:chExt cx="1920" cy="1152"/>
          </a:xfrm>
        </p:grpSpPr>
        <p:sp>
          <p:nvSpPr>
            <p:cNvPr id="191498" name="AutoShape 39"/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1499" name="AutoShape 40"/>
            <p:cNvSpPr>
              <a:spLocks noChangeArrowheads="1"/>
            </p:cNvSpPr>
            <p:nvPr/>
          </p:nvSpPr>
          <p:spPr bwMode="auto">
            <a:xfrm>
              <a:off x="4992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1500" name="AutoShape 41"/>
            <p:cNvSpPr>
              <a:spLocks noChangeArrowheads="1"/>
            </p:cNvSpPr>
            <p:nvPr/>
          </p:nvSpPr>
          <p:spPr bwMode="auto">
            <a:xfrm>
              <a:off x="499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1501" name="AutoShape 42"/>
            <p:cNvSpPr>
              <a:spLocks noChangeArrowheads="1"/>
            </p:cNvSpPr>
            <p:nvPr/>
          </p:nvSpPr>
          <p:spPr bwMode="auto">
            <a:xfrm>
              <a:off x="4032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1502" name="AutoShape 43"/>
            <p:cNvSpPr>
              <a:spLocks noChangeArrowheads="1"/>
            </p:cNvSpPr>
            <p:nvPr/>
          </p:nvSpPr>
          <p:spPr bwMode="auto">
            <a:xfrm>
              <a:off x="4032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1503" name="AutoShape 44"/>
            <p:cNvCxnSpPr>
              <a:cxnSpLocks noChangeShapeType="1"/>
              <a:stCxn id="191500" idx="4"/>
              <a:endCxn id="191498" idx="1"/>
            </p:cNvCxnSpPr>
            <p:nvPr/>
          </p:nvCxnSpPr>
          <p:spPr bwMode="auto">
            <a:xfrm flipH="1">
              <a:off x="4046" y="3216"/>
              <a:ext cx="994" cy="39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1504" name="AutoShape 45"/>
            <p:cNvCxnSpPr>
              <a:cxnSpLocks noChangeShapeType="1"/>
              <a:stCxn id="191498" idx="6"/>
              <a:endCxn id="191499" idx="2"/>
            </p:cNvCxnSpPr>
            <p:nvPr/>
          </p:nvCxnSpPr>
          <p:spPr bwMode="auto">
            <a:xfrm>
              <a:off x="4128" y="3648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1505" name="AutoShape 46"/>
            <p:cNvCxnSpPr>
              <a:cxnSpLocks noChangeShapeType="1"/>
              <a:stCxn id="191499" idx="7"/>
              <a:endCxn id="191501" idx="4"/>
            </p:cNvCxnSpPr>
            <p:nvPr/>
          </p:nvCxnSpPr>
          <p:spPr bwMode="auto">
            <a:xfrm flipH="1" flipV="1">
              <a:off x="4080" y="3216"/>
              <a:ext cx="994" cy="39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1506" name="AutoShape 47"/>
            <p:cNvCxnSpPr>
              <a:cxnSpLocks noChangeShapeType="1"/>
              <a:stCxn id="191501" idx="0"/>
              <a:endCxn id="191508" idx="5"/>
            </p:cNvCxnSpPr>
            <p:nvPr/>
          </p:nvCxnSpPr>
          <p:spPr bwMode="auto">
            <a:xfrm flipV="1">
              <a:off x="4080" y="2818"/>
              <a:ext cx="1042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1507" name="AutoShape 48"/>
            <p:cNvCxnSpPr>
              <a:cxnSpLocks noChangeShapeType="1"/>
              <a:stCxn id="191500" idx="0"/>
              <a:endCxn id="191502" idx="3"/>
            </p:cNvCxnSpPr>
            <p:nvPr/>
          </p:nvCxnSpPr>
          <p:spPr bwMode="auto">
            <a:xfrm flipH="1" flipV="1">
              <a:off x="4046" y="2818"/>
              <a:ext cx="994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sp>
          <p:nvSpPr>
            <p:cNvPr id="191508" name="AutoShape 49"/>
            <p:cNvSpPr>
              <a:spLocks noChangeArrowheads="1"/>
            </p:cNvSpPr>
            <p:nvPr/>
          </p:nvSpPr>
          <p:spPr bwMode="auto">
            <a:xfrm>
              <a:off x="5040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1509" name="AutoShape 50"/>
            <p:cNvCxnSpPr>
              <a:cxnSpLocks noChangeShapeType="1"/>
              <a:stCxn id="191502" idx="6"/>
              <a:endCxn id="191508" idx="2"/>
            </p:cNvCxnSpPr>
            <p:nvPr/>
          </p:nvCxnSpPr>
          <p:spPr bwMode="auto">
            <a:xfrm>
              <a:off x="4128" y="2784"/>
              <a:ext cx="91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sp>
          <p:nvSpPr>
            <p:cNvPr id="606259" name="Text Box 51"/>
            <p:cNvSpPr txBox="1">
              <a:spLocks noChangeArrowheads="1"/>
            </p:cNvSpPr>
            <p:nvPr/>
          </p:nvSpPr>
          <p:spPr bwMode="auto">
            <a:xfrm>
              <a:off x="3696" y="2592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606260" name="Text Box 52"/>
            <p:cNvSpPr txBox="1">
              <a:spLocks noChangeArrowheads="1"/>
            </p:cNvSpPr>
            <p:nvPr/>
          </p:nvSpPr>
          <p:spPr bwMode="auto">
            <a:xfrm>
              <a:off x="5136" y="264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606261" name="Text Box 53"/>
            <p:cNvSpPr txBox="1">
              <a:spLocks noChangeArrowheads="1"/>
            </p:cNvSpPr>
            <p:nvPr/>
          </p:nvSpPr>
          <p:spPr bwMode="auto">
            <a:xfrm>
              <a:off x="5136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606262" name="Text Box 54"/>
            <p:cNvSpPr txBox="1">
              <a:spLocks noChangeArrowheads="1"/>
            </p:cNvSpPr>
            <p:nvPr/>
          </p:nvSpPr>
          <p:spPr bwMode="auto">
            <a:xfrm>
              <a:off x="3648" y="297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606263" name="Text Box 55"/>
            <p:cNvSpPr txBox="1">
              <a:spLocks noChangeArrowheads="1"/>
            </p:cNvSpPr>
            <p:nvPr/>
          </p:nvSpPr>
          <p:spPr bwMode="auto">
            <a:xfrm>
              <a:off x="3696" y="345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606264" name="Text Box 56"/>
            <p:cNvSpPr txBox="1">
              <a:spLocks noChangeArrowheads="1"/>
            </p:cNvSpPr>
            <p:nvPr/>
          </p:nvSpPr>
          <p:spPr bwMode="auto">
            <a:xfrm>
              <a:off x="5136" y="340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606265" name="Oval 57"/>
          <p:cNvSpPr>
            <a:spLocks noChangeArrowheads="1"/>
          </p:cNvSpPr>
          <p:nvPr/>
        </p:nvSpPr>
        <p:spPr bwMode="auto">
          <a:xfrm>
            <a:off x="2532063" y="3789363"/>
            <a:ext cx="1219200" cy="2209800"/>
          </a:xfrm>
          <a:prstGeom prst="ellipse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06266" name="Oval 58"/>
          <p:cNvSpPr>
            <a:spLocks noChangeArrowheads="1"/>
          </p:cNvSpPr>
          <p:nvPr/>
        </p:nvSpPr>
        <p:spPr bwMode="auto">
          <a:xfrm>
            <a:off x="4437063" y="3789363"/>
            <a:ext cx="1219200" cy="2209800"/>
          </a:xfrm>
          <a:prstGeom prst="ellipse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7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3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45" grpId="0" autoUpdateAnimBg="0"/>
      <p:bldP spid="606265" grpId="0" animBg="1"/>
      <p:bldP spid="6062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522288" y="1314450"/>
            <a:ext cx="83073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完全二分图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    一个二分图的两个顶点集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分别有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m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和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结点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若在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中的每个结点都和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中的每个结点相连，则为完全二分图， 表示为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K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其中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m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= |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| 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n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= |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|.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</p:txBody>
      </p:sp>
      <p:sp>
        <p:nvSpPr>
          <p:cNvPr id="607278" name="Text Box 46"/>
          <p:cNvSpPr txBox="1">
            <a:spLocks noChangeArrowheads="1"/>
          </p:cNvSpPr>
          <p:nvPr/>
        </p:nvSpPr>
        <p:spPr bwMode="auto">
          <a:xfrm>
            <a:off x="468313" y="3321050"/>
            <a:ext cx="8305800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例如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星形网络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1,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077759" y="3468158"/>
            <a:ext cx="1600200" cy="1524000"/>
            <a:chOff x="4241" y="1933"/>
            <a:chExt cx="1008" cy="960"/>
          </a:xfrm>
        </p:grpSpPr>
        <p:sp>
          <p:nvSpPr>
            <p:cNvPr id="192531" name="AutoShape 48"/>
            <p:cNvSpPr>
              <a:spLocks noChangeArrowheads="1"/>
            </p:cNvSpPr>
            <p:nvPr/>
          </p:nvSpPr>
          <p:spPr bwMode="auto">
            <a:xfrm>
              <a:off x="4481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2" name="AutoShape 49"/>
            <p:cNvSpPr>
              <a:spLocks noChangeArrowheads="1"/>
            </p:cNvSpPr>
            <p:nvPr/>
          </p:nvSpPr>
          <p:spPr bwMode="auto">
            <a:xfrm>
              <a:off x="4913" y="279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3" name="AutoShape 50"/>
            <p:cNvSpPr>
              <a:spLocks noChangeArrowheads="1"/>
            </p:cNvSpPr>
            <p:nvPr/>
          </p:nvSpPr>
          <p:spPr bwMode="auto">
            <a:xfrm>
              <a:off x="4241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4" name="AutoShape 51"/>
            <p:cNvSpPr>
              <a:spLocks noChangeArrowheads="1"/>
            </p:cNvSpPr>
            <p:nvPr/>
          </p:nvSpPr>
          <p:spPr bwMode="auto">
            <a:xfrm>
              <a:off x="5153" y="2365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5" name="AutoShape 52"/>
            <p:cNvSpPr>
              <a:spLocks noChangeArrowheads="1"/>
            </p:cNvSpPr>
            <p:nvPr/>
          </p:nvSpPr>
          <p:spPr bwMode="auto">
            <a:xfrm>
              <a:off x="4481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6" name="AutoShape 53"/>
            <p:cNvSpPr>
              <a:spLocks noChangeArrowheads="1"/>
            </p:cNvSpPr>
            <p:nvPr/>
          </p:nvSpPr>
          <p:spPr bwMode="auto">
            <a:xfrm>
              <a:off x="4913" y="1933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37" name="AutoShape 54"/>
            <p:cNvSpPr>
              <a:spLocks noChangeArrowheads="1"/>
            </p:cNvSpPr>
            <p:nvPr/>
          </p:nvSpPr>
          <p:spPr bwMode="auto">
            <a:xfrm>
              <a:off x="4687" y="2367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2538" name="AutoShape 55"/>
            <p:cNvCxnSpPr>
              <a:cxnSpLocks noChangeShapeType="1"/>
              <a:stCxn id="192531" idx="7"/>
              <a:endCxn id="192537" idx="4"/>
            </p:cNvCxnSpPr>
            <p:nvPr/>
          </p:nvCxnSpPr>
          <p:spPr bwMode="auto">
            <a:xfrm flipV="1">
              <a:off x="4563" y="2463"/>
              <a:ext cx="17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39" name="AutoShape 56"/>
            <p:cNvCxnSpPr>
              <a:cxnSpLocks noChangeShapeType="1"/>
              <a:stCxn id="192532" idx="1"/>
              <a:endCxn id="192537" idx="4"/>
            </p:cNvCxnSpPr>
            <p:nvPr/>
          </p:nvCxnSpPr>
          <p:spPr bwMode="auto">
            <a:xfrm flipH="1" flipV="1">
              <a:off x="4735" y="2463"/>
              <a:ext cx="19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0" name="AutoShape 57"/>
            <p:cNvCxnSpPr>
              <a:cxnSpLocks noChangeShapeType="1"/>
              <a:stCxn id="192533" idx="6"/>
              <a:endCxn id="192537" idx="2"/>
            </p:cNvCxnSpPr>
            <p:nvPr/>
          </p:nvCxnSpPr>
          <p:spPr bwMode="auto">
            <a:xfrm>
              <a:off x="4337" y="2413"/>
              <a:ext cx="35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1" name="AutoShape 58"/>
            <p:cNvCxnSpPr>
              <a:cxnSpLocks noChangeShapeType="1"/>
              <a:stCxn id="192537" idx="6"/>
              <a:endCxn id="192534" idx="2"/>
            </p:cNvCxnSpPr>
            <p:nvPr/>
          </p:nvCxnSpPr>
          <p:spPr bwMode="auto">
            <a:xfrm flipV="1">
              <a:off x="4783" y="2413"/>
              <a:ext cx="37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2" name="AutoShape 59"/>
            <p:cNvCxnSpPr>
              <a:cxnSpLocks noChangeShapeType="1"/>
              <a:stCxn id="192537" idx="0"/>
              <a:endCxn id="192535" idx="5"/>
            </p:cNvCxnSpPr>
            <p:nvPr/>
          </p:nvCxnSpPr>
          <p:spPr bwMode="auto">
            <a:xfrm flipH="1" flipV="1">
              <a:off x="4563" y="2015"/>
              <a:ext cx="17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43" name="AutoShape 60"/>
            <p:cNvCxnSpPr>
              <a:cxnSpLocks noChangeShapeType="1"/>
              <a:stCxn id="192537" idx="0"/>
              <a:endCxn id="192536" idx="3"/>
            </p:cNvCxnSpPr>
            <p:nvPr/>
          </p:nvCxnSpPr>
          <p:spPr bwMode="auto">
            <a:xfrm flipV="1">
              <a:off x="4735" y="2015"/>
              <a:ext cx="19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607293" name="Text Box 61"/>
          <p:cNvSpPr txBox="1">
            <a:spLocks noChangeArrowheads="1"/>
          </p:cNvSpPr>
          <p:nvPr/>
        </p:nvSpPr>
        <p:spPr bwMode="auto">
          <a:xfrm>
            <a:off x="468313" y="45085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(2)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3,2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033184" y="5269186"/>
            <a:ext cx="2133600" cy="1219200"/>
            <a:chOff x="864" y="2126"/>
            <a:chExt cx="1344" cy="768"/>
          </a:xfrm>
        </p:grpSpPr>
        <p:sp>
          <p:nvSpPr>
            <p:cNvPr id="192520" name="AutoShape 63"/>
            <p:cNvSpPr>
              <a:spLocks noChangeArrowheads="1"/>
            </p:cNvSpPr>
            <p:nvPr/>
          </p:nvSpPr>
          <p:spPr bwMode="auto">
            <a:xfrm>
              <a:off x="1152" y="279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21" name="AutoShape 64"/>
            <p:cNvSpPr>
              <a:spLocks noChangeArrowheads="1"/>
            </p:cNvSpPr>
            <p:nvPr/>
          </p:nvSpPr>
          <p:spPr bwMode="auto">
            <a:xfrm>
              <a:off x="1810" y="27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22" name="AutoShape 65"/>
            <p:cNvSpPr>
              <a:spLocks noChangeArrowheads="1"/>
            </p:cNvSpPr>
            <p:nvPr/>
          </p:nvSpPr>
          <p:spPr bwMode="auto">
            <a:xfrm>
              <a:off x="864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23" name="AutoShape 66"/>
            <p:cNvSpPr>
              <a:spLocks noChangeArrowheads="1"/>
            </p:cNvSpPr>
            <p:nvPr/>
          </p:nvSpPr>
          <p:spPr bwMode="auto">
            <a:xfrm>
              <a:off x="211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2524" name="AutoShape 67"/>
            <p:cNvSpPr>
              <a:spLocks noChangeArrowheads="1"/>
            </p:cNvSpPr>
            <p:nvPr/>
          </p:nvSpPr>
          <p:spPr bwMode="auto">
            <a:xfrm>
              <a:off x="1488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92525" name="AutoShape 68"/>
            <p:cNvCxnSpPr>
              <a:cxnSpLocks noChangeShapeType="1"/>
              <a:stCxn id="192522" idx="4"/>
              <a:endCxn id="192520" idx="1"/>
            </p:cNvCxnSpPr>
            <p:nvPr/>
          </p:nvCxnSpPr>
          <p:spPr bwMode="auto">
            <a:xfrm>
              <a:off x="912" y="2222"/>
              <a:ext cx="254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6" name="AutoShape 69"/>
            <p:cNvCxnSpPr>
              <a:cxnSpLocks noChangeShapeType="1"/>
              <a:stCxn id="192524" idx="3"/>
              <a:endCxn id="192520" idx="0"/>
            </p:cNvCxnSpPr>
            <p:nvPr/>
          </p:nvCxnSpPr>
          <p:spPr bwMode="auto">
            <a:xfrm flipH="1">
              <a:off x="1200" y="2208"/>
              <a:ext cx="302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7" name="AutoShape 70"/>
            <p:cNvCxnSpPr>
              <a:cxnSpLocks noChangeShapeType="1"/>
              <a:stCxn id="192521" idx="7"/>
              <a:endCxn id="192523" idx="4"/>
            </p:cNvCxnSpPr>
            <p:nvPr/>
          </p:nvCxnSpPr>
          <p:spPr bwMode="auto">
            <a:xfrm flipV="1">
              <a:off x="1892" y="2222"/>
              <a:ext cx="268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8" name="AutoShape 71"/>
            <p:cNvCxnSpPr>
              <a:cxnSpLocks noChangeShapeType="1"/>
              <a:stCxn id="192523" idx="3"/>
              <a:endCxn id="192520" idx="7"/>
            </p:cNvCxnSpPr>
            <p:nvPr/>
          </p:nvCxnSpPr>
          <p:spPr bwMode="auto">
            <a:xfrm flipH="1">
              <a:off x="1234" y="2208"/>
              <a:ext cx="892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29" name="AutoShape 72"/>
            <p:cNvCxnSpPr>
              <a:cxnSpLocks noChangeShapeType="1"/>
              <a:stCxn id="192522" idx="5"/>
              <a:endCxn id="192521" idx="1"/>
            </p:cNvCxnSpPr>
            <p:nvPr/>
          </p:nvCxnSpPr>
          <p:spPr bwMode="auto">
            <a:xfrm>
              <a:off x="946" y="2208"/>
              <a:ext cx="878" cy="59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92530" name="AutoShape 73"/>
            <p:cNvCxnSpPr>
              <a:cxnSpLocks noChangeShapeType="1"/>
              <a:stCxn id="192524" idx="5"/>
              <a:endCxn id="192521" idx="0"/>
            </p:cNvCxnSpPr>
            <p:nvPr/>
          </p:nvCxnSpPr>
          <p:spPr bwMode="auto">
            <a:xfrm>
              <a:off x="1570" y="2208"/>
              <a:ext cx="288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sp>
        <p:nvSpPr>
          <p:cNvPr id="33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3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7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7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78" grpId="0" build="p" autoUpdateAnimBg="0"/>
      <p:bldP spid="60729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01675" y="1557338"/>
            <a:ext cx="8010525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）有两个结点的图是不是一定为二分图？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不一定。有自环的情况下就不是。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）有三个结点和非空边集的简单图是不是二分图？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8DED8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三条边时不是二分图；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两条和一条边时是二分图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）有没有可能二分图有多于一种的剖分方式？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有，如有孤立结点时，可放于任一边</a:t>
            </a:r>
          </a:p>
        </p:txBody>
      </p:sp>
      <p:sp>
        <p:nvSpPr>
          <p:cNvPr id="620572" name="Oval 28"/>
          <p:cNvSpPr>
            <a:spLocks noChangeArrowheads="1"/>
          </p:cNvSpPr>
          <p:nvPr/>
        </p:nvSpPr>
        <p:spPr bwMode="auto">
          <a:xfrm>
            <a:off x="7947025" y="3833813"/>
            <a:ext cx="609600" cy="1905000"/>
          </a:xfrm>
          <a:prstGeom prst="ellipse">
            <a:avLst/>
          </a:prstGeom>
          <a:solidFill>
            <a:srgbClr val="FF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3" name="Oval 29"/>
          <p:cNvSpPr>
            <a:spLocks noChangeArrowheads="1"/>
          </p:cNvSpPr>
          <p:nvPr/>
        </p:nvSpPr>
        <p:spPr bwMode="auto">
          <a:xfrm>
            <a:off x="7032625" y="3833813"/>
            <a:ext cx="609600" cy="1905000"/>
          </a:xfrm>
          <a:prstGeom prst="ellipse">
            <a:avLst/>
          </a:prstGeom>
          <a:solidFill>
            <a:srgbClr val="CC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4" name="Oval 30"/>
          <p:cNvSpPr>
            <a:spLocks noChangeArrowheads="1"/>
          </p:cNvSpPr>
          <p:nvPr/>
        </p:nvSpPr>
        <p:spPr bwMode="auto">
          <a:xfrm>
            <a:off x="7261225" y="40624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5" name="Oval 31"/>
          <p:cNvSpPr>
            <a:spLocks noChangeArrowheads="1"/>
          </p:cNvSpPr>
          <p:nvPr/>
        </p:nvSpPr>
        <p:spPr bwMode="auto">
          <a:xfrm>
            <a:off x="7261225" y="43672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6" name="Oval 32"/>
          <p:cNvSpPr>
            <a:spLocks noChangeArrowheads="1"/>
          </p:cNvSpPr>
          <p:nvPr/>
        </p:nvSpPr>
        <p:spPr bwMode="auto">
          <a:xfrm>
            <a:off x="7261225" y="46720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7" name="Oval 33"/>
          <p:cNvSpPr>
            <a:spLocks noChangeArrowheads="1"/>
          </p:cNvSpPr>
          <p:nvPr/>
        </p:nvSpPr>
        <p:spPr bwMode="auto">
          <a:xfrm>
            <a:off x="7261225" y="49768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8" name="Oval 34"/>
          <p:cNvSpPr>
            <a:spLocks noChangeArrowheads="1"/>
          </p:cNvSpPr>
          <p:nvPr/>
        </p:nvSpPr>
        <p:spPr bwMode="auto">
          <a:xfrm>
            <a:off x="7261225" y="52816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79" name="Oval 35"/>
          <p:cNvSpPr>
            <a:spLocks noChangeArrowheads="1"/>
          </p:cNvSpPr>
          <p:nvPr/>
        </p:nvSpPr>
        <p:spPr bwMode="auto">
          <a:xfrm>
            <a:off x="8175625" y="40624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0" name="Oval 36"/>
          <p:cNvSpPr>
            <a:spLocks noChangeArrowheads="1"/>
          </p:cNvSpPr>
          <p:nvPr/>
        </p:nvSpPr>
        <p:spPr bwMode="auto">
          <a:xfrm>
            <a:off x="8175625" y="43672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1" name="Oval 37"/>
          <p:cNvSpPr>
            <a:spLocks noChangeArrowheads="1"/>
          </p:cNvSpPr>
          <p:nvPr/>
        </p:nvSpPr>
        <p:spPr bwMode="auto">
          <a:xfrm>
            <a:off x="8175625" y="46720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2" name="Oval 38"/>
          <p:cNvSpPr>
            <a:spLocks noChangeArrowheads="1"/>
          </p:cNvSpPr>
          <p:nvPr/>
        </p:nvSpPr>
        <p:spPr bwMode="auto">
          <a:xfrm>
            <a:off x="8175625" y="49768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3" name="Oval 39"/>
          <p:cNvSpPr>
            <a:spLocks noChangeArrowheads="1"/>
          </p:cNvSpPr>
          <p:nvPr/>
        </p:nvSpPr>
        <p:spPr bwMode="auto">
          <a:xfrm>
            <a:off x="8175625" y="5281613"/>
            <a:ext cx="152400" cy="1524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>
            <a:off x="7413625" y="4138613"/>
            <a:ext cx="7620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5" name="Line 41"/>
          <p:cNvSpPr>
            <a:spLocks noChangeShapeType="1"/>
          </p:cNvSpPr>
          <p:nvPr/>
        </p:nvSpPr>
        <p:spPr bwMode="auto">
          <a:xfrm>
            <a:off x="7413625" y="4443413"/>
            <a:ext cx="762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6" name="Line 42"/>
          <p:cNvSpPr>
            <a:spLocks noChangeShapeType="1"/>
          </p:cNvSpPr>
          <p:nvPr/>
        </p:nvSpPr>
        <p:spPr bwMode="auto">
          <a:xfrm flipV="1">
            <a:off x="7413625" y="4748213"/>
            <a:ext cx="7620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7" name="Line 43"/>
          <p:cNvSpPr>
            <a:spLocks noChangeShapeType="1"/>
          </p:cNvSpPr>
          <p:nvPr/>
        </p:nvSpPr>
        <p:spPr bwMode="auto">
          <a:xfrm>
            <a:off x="7413625" y="4748213"/>
            <a:ext cx="7620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8" name="Line 44"/>
          <p:cNvSpPr>
            <a:spLocks noChangeShapeType="1"/>
          </p:cNvSpPr>
          <p:nvPr/>
        </p:nvSpPr>
        <p:spPr bwMode="auto">
          <a:xfrm>
            <a:off x="7413625" y="4138613"/>
            <a:ext cx="7620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89" name="Line 45"/>
          <p:cNvSpPr>
            <a:spLocks noChangeShapeType="1"/>
          </p:cNvSpPr>
          <p:nvPr/>
        </p:nvSpPr>
        <p:spPr bwMode="auto">
          <a:xfrm>
            <a:off x="7413625" y="5053013"/>
            <a:ext cx="7620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90" name="Text Box 46"/>
          <p:cNvSpPr txBox="1">
            <a:spLocks noChangeArrowheads="1"/>
          </p:cNvSpPr>
          <p:nvPr/>
        </p:nvSpPr>
        <p:spPr bwMode="auto">
          <a:xfrm>
            <a:off x="7116763" y="5654675"/>
            <a:ext cx="471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20591" name="Text Box 47"/>
          <p:cNvSpPr txBox="1">
            <a:spLocks noChangeArrowheads="1"/>
          </p:cNvSpPr>
          <p:nvPr/>
        </p:nvSpPr>
        <p:spPr bwMode="auto">
          <a:xfrm>
            <a:off x="8061325" y="5646738"/>
            <a:ext cx="47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标题 15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191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84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0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0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0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2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2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2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05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72" grpId="0" animBg="1"/>
      <p:bldP spid="620573" grpId="0" animBg="1"/>
      <p:bldP spid="620574" grpId="0" animBg="1"/>
      <p:bldP spid="620575" grpId="0" animBg="1"/>
      <p:bldP spid="620576" grpId="0" animBg="1"/>
      <p:bldP spid="620577" grpId="0" animBg="1"/>
      <p:bldP spid="620578" grpId="0" animBg="1"/>
      <p:bldP spid="620579" grpId="0" animBg="1"/>
      <p:bldP spid="620580" grpId="0" animBg="1"/>
      <p:bldP spid="620581" grpId="0" animBg="1"/>
      <p:bldP spid="620582" grpId="0" animBg="1"/>
      <p:bldP spid="620583" grpId="0" animBg="1"/>
      <p:bldP spid="620584" grpId="0" animBg="1"/>
      <p:bldP spid="620585" grpId="0" animBg="1"/>
      <p:bldP spid="620586" grpId="0" animBg="1"/>
      <p:bldP spid="620587" grpId="0" animBg="1"/>
      <p:bldP spid="620588" grpId="0" animBg="1"/>
      <p:bldP spid="620589" grpId="0" animBg="1"/>
      <p:bldP spid="620590" grpId="0"/>
      <p:bldP spid="620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7" y="1327149"/>
            <a:ext cx="8480425" cy="554355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定义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1.1.5</a:t>
            </a: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设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=&lt;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dirty="0" smtClean="0">
                <a:latin typeface="Times New Roman" pitchFamily="18" charset="0"/>
              </a:rPr>
              <a:t>&gt;, 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=&lt;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&gt;</a:t>
            </a:r>
            <a:r>
              <a:rPr lang="zh-CN" altLang="en-US" sz="2400" dirty="0" smtClean="0">
                <a:latin typeface="Times New Roman" pitchFamily="18" charset="0"/>
              </a:rPr>
              <a:t>是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个图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(1) </a:t>
            </a:r>
            <a:r>
              <a:rPr lang="zh-CN" altLang="en-US" sz="2400" dirty="0" smtClean="0">
                <a:latin typeface="Times New Roman" pitchFamily="18" charset="0"/>
              </a:rPr>
              <a:t>若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V</a:t>
            </a:r>
            <a:r>
              <a:rPr lang="zh-CN" altLang="en-US" sz="2400" dirty="0" smtClean="0">
                <a:latin typeface="Times New Roman" pitchFamily="18" charset="0"/>
              </a:rPr>
              <a:t>且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  <a:sym typeface="Symbol" pitchFamily="18" charset="2"/>
              </a:rPr>
              <a:t>E,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则称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为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子图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为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      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母图</a:t>
            </a:r>
            <a:r>
              <a:rPr lang="en-US" altLang="zh-CN" sz="2400" dirty="0" smtClean="0">
                <a:latin typeface="Times New Roman" pitchFamily="18" charset="0"/>
              </a:rPr>
              <a:t>,  </a:t>
            </a:r>
            <a:r>
              <a:rPr lang="zh-CN" altLang="en-US" sz="2400" dirty="0" smtClean="0">
                <a:latin typeface="Times New Roman" pitchFamily="18" charset="0"/>
              </a:rPr>
              <a:t>记作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</a:rPr>
              <a:t>若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zh-CN" altLang="en-US" sz="2400" dirty="0" smtClean="0">
                <a:latin typeface="Times New Roman" pitchFamily="18" charset="0"/>
              </a:rPr>
              <a:t>或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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，称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为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真子图</a:t>
            </a:r>
            <a:endParaRPr lang="en-US" altLang="zh-CN" sz="24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 smtClean="0">
                <a:latin typeface="Times New Roman" pitchFamily="18" charset="0"/>
              </a:rPr>
              <a:t>(3)</a:t>
            </a:r>
            <a:r>
              <a:rPr lang="zh-CN" altLang="en-US" sz="2400" dirty="0" smtClean="0">
                <a:latin typeface="Times New Roman" pitchFamily="18" charset="0"/>
              </a:rPr>
              <a:t>若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zh-CN" altLang="en-US" sz="2400" dirty="0" smtClean="0">
                <a:latin typeface="Times New Roman" pitchFamily="18" charset="0"/>
              </a:rPr>
              <a:t>且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=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zh-CN" altLang="en-US" sz="2400" dirty="0" smtClean="0">
                <a:latin typeface="Times New Roman" pitchFamily="18" charset="0"/>
              </a:rPr>
              <a:t>，则称</a:t>
            </a:r>
            <a:r>
              <a:rPr lang="en-US" altLang="zh-CN" sz="2400" i="1" dirty="0" smtClean="0">
                <a:latin typeface="Times New Roman" pitchFamily="18" charset="0"/>
              </a:rPr>
              <a:t>G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为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支撑或生成子图</a:t>
            </a:r>
            <a:endParaRPr lang="en-US" altLang="zh-CN" sz="24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     (spanning graph)</a:t>
            </a:r>
            <a:endParaRPr lang="zh-CN" altLang="en-US" sz="24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(4) </a:t>
            </a:r>
            <a:r>
              <a:rPr lang="zh-CN" altLang="en-US" sz="2400" dirty="0" smtClean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G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itchFamily="18" charset="0"/>
              </a:rPr>
              <a:t>G </a:t>
            </a:r>
            <a:r>
              <a:rPr lang="en-US" altLang="zh-CN" sz="2400" i="1" dirty="0" smtClean="0">
                <a:latin typeface="Times New Roman" pitchFamily="18" charset="0"/>
              </a:rPr>
              <a:t>,V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zh-CN" altLang="en-US" sz="2400" dirty="0" smtClean="0">
                <a:latin typeface="Times New Roman" pitchFamily="18" charset="0"/>
              </a:rPr>
              <a:t>且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,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以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为顶点集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以两端点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都</a:t>
            </a:r>
            <a:r>
              <a:rPr lang="zh-CN" altLang="en-US" sz="2400" dirty="0">
                <a:latin typeface="Times New Roman" pitchFamily="18" charset="0"/>
              </a:rPr>
              <a:t>在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中的所有边为边集的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的子图称作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itchFamily="18" charset="0"/>
              </a:rPr>
              <a:t>V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的导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      出子图</a:t>
            </a:r>
            <a:r>
              <a:rPr lang="zh-CN" altLang="en-US" sz="2400" dirty="0" smtClean="0">
                <a:latin typeface="Times New Roman" pitchFamily="18" charset="0"/>
              </a:rPr>
              <a:t>，记作 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V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(5) </a:t>
            </a:r>
            <a:r>
              <a:rPr lang="zh-CN" altLang="en-US" sz="2400" dirty="0" smtClean="0">
                <a:latin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</a:rPr>
              <a:t>G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>
                <a:latin typeface="Times New Roman" pitchFamily="18" charset="0"/>
              </a:rPr>
              <a:t>G </a:t>
            </a:r>
            <a:r>
              <a:rPr lang="en-US" altLang="zh-CN" sz="2400" i="1" dirty="0" smtClean="0">
                <a:latin typeface="Times New Roman" pitchFamily="18" charset="0"/>
              </a:rPr>
              <a:t>,E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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</a:rPr>
              <a:t>且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,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以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为边集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以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latin typeface="Times New Roman" pitchFamily="18" charset="0"/>
              </a:rPr>
              <a:t>中边关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     </a:t>
            </a:r>
            <a:r>
              <a:rPr lang="zh-CN" altLang="en-US" sz="2400" dirty="0" smtClean="0">
                <a:latin typeface="Times New Roman" pitchFamily="18" charset="0"/>
              </a:rPr>
              <a:t>联的所有顶点为顶点集的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</a:rPr>
              <a:t>的子图称作</a:t>
            </a:r>
            <a:r>
              <a:rPr lang="en-US" altLang="zh-CN" sz="2400" i="1" dirty="0" smtClean="0">
                <a:solidFill>
                  <a:srgbClr val="FF3300"/>
                </a:solidFill>
                <a:latin typeface="Times New Roman" pitchFamily="18" charset="0"/>
              </a:rPr>
              <a:t>E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的导出</a:t>
            </a:r>
            <a:endParaRPr lang="en-US" altLang="zh-CN" sz="2400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</a:rPr>
              <a:t>     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子图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记作 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</a:rPr>
              <a:t>[</a:t>
            </a:r>
            <a:r>
              <a:rPr lang="en-US" altLang="zh-CN" sz="2400" i="1" dirty="0" smtClean="0">
                <a:latin typeface="Times New Roman" pitchFamily="18" charset="0"/>
              </a:rPr>
              <a:t>E 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dirty="0" smtClean="0">
                <a:latin typeface="Times New Roman" pitchFamily="18" charset="0"/>
              </a:rPr>
              <a:t>]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图的基本概念：子图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47470"/>
              </p:ext>
            </p:extLst>
          </p:nvPr>
        </p:nvGraphicFramePr>
        <p:xfrm>
          <a:off x="7570144" y="1095297"/>
          <a:ext cx="1793875" cy="173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8" name="Visio" r:id="rId3" imgW="1326185" imgH="1282903" progId="Visio.Drawing.11">
                  <p:embed/>
                </p:oleObj>
              </mc:Choice>
              <mc:Fallback>
                <p:oleObj name="Visio" r:id="rId3" imgW="1326185" imgH="1282903" progId="Visio.Drawing.11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144" y="1095297"/>
                        <a:ext cx="1793875" cy="1735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50703"/>
              </p:ext>
            </p:extLst>
          </p:nvPr>
        </p:nvGraphicFramePr>
        <p:xfrm>
          <a:off x="7687619" y="2591567"/>
          <a:ext cx="1558925" cy="150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9" name="Visio" r:id="rId5" imgW="1326185" imgH="1282903" progId="Visio.Drawing.11">
                  <p:embed/>
                </p:oleObj>
              </mc:Choice>
              <mc:Fallback>
                <p:oleObj name="Visio" r:id="rId5" imgW="1326185" imgH="1282903" progId="Visio.Drawing.11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7619" y="2591567"/>
                        <a:ext cx="1558925" cy="1507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177514" y="6315045"/>
            <a:ext cx="57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latin typeface="Times New Roman" pitchFamily="18" charset="0"/>
              </a:rPr>
              <a:t>G </a:t>
            </a:r>
            <a:r>
              <a:rPr lang="en-US" altLang="zh-CN" sz="2000" dirty="0">
                <a:latin typeface="Times New Roman" pitchFamily="18" charset="0"/>
                <a:sym typeface="Symbol" pitchFamily="18" charset="2"/>
              </a:rPr>
              <a:t></a:t>
            </a:r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597775" y="3930649"/>
            <a:ext cx="1558925" cy="1704975"/>
            <a:chOff x="7516813" y="4318000"/>
            <a:chExt cx="1558925" cy="170497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2102265"/>
                </p:ext>
              </p:extLst>
            </p:nvPr>
          </p:nvGraphicFramePr>
          <p:xfrm>
            <a:off x="7516813" y="4514850"/>
            <a:ext cx="1558925" cy="150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0" name="Visio" r:id="rId7" imgW="1326185" imgH="1282903" progId="Visio.Drawing.11">
                    <p:embed/>
                  </p:oleObj>
                </mc:Choice>
                <mc:Fallback>
                  <p:oleObj name="Visio" r:id="rId7" imgW="1326185" imgH="1282903" progId="Visio.Drawing.11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6813" y="4514850"/>
                          <a:ext cx="1558925" cy="150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椭圆 7"/>
            <p:cNvSpPr/>
            <p:nvPr/>
          </p:nvSpPr>
          <p:spPr>
            <a:xfrm>
              <a:off x="7711432" y="4318000"/>
              <a:ext cx="1235718" cy="971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476892" y="1457325"/>
            <a:ext cx="8128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1.11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：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Char char="n"/>
            </a:pPr>
            <a:endParaRPr lang="zh-CN" altLang="en-US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   图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G                 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(1)                       (2)                    (3)                     (4)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endParaRPr lang="en-US" altLang="zh-CN" sz="2000" dirty="0">
              <a:solidFill>
                <a:srgbClr val="000000"/>
              </a:solidFill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   (1)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的生成子图，是由边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(2,3),(2,4),(2,5),(1,2),(1,5)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导出的子图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(2)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是由边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(2,3),(2,4),(2,1)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导出的子图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(3)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是由点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{2,3,5}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导出的子图，也是由边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(2,3),(2,5)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导出的子图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(4)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既不是点导出的子图，又不是边导出的子图，是</a:t>
            </a: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latin typeface="Garamond" pitchFamily="18" charset="0"/>
              </a:rPr>
              <a:t>的子图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195513" y="1844675"/>
          <a:ext cx="187166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3" name="Visio" r:id="rId3" imgW="1326185" imgH="1282903" progId="Visio.Drawing.11">
                  <p:embed/>
                </p:oleObj>
              </mc:Choice>
              <mc:Fallback>
                <p:oleObj name="Visio" r:id="rId3" imgW="1326185" imgH="1282903" progId="Visio.Drawing.1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44675"/>
                        <a:ext cx="187166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851275" y="1844675"/>
          <a:ext cx="187166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4" name="Visio" r:id="rId5" imgW="1326185" imgH="1282903" progId="Visio.Drawing.11">
                  <p:embed/>
                </p:oleObj>
              </mc:Choice>
              <mc:Fallback>
                <p:oleObj name="Visio" r:id="rId5" imgW="1326185" imgH="1282903" progId="Visio.Drawing.11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44675"/>
                        <a:ext cx="187166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5435600" y="1700213"/>
          <a:ext cx="186848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5" name="Visio" r:id="rId7" imgW="1433012" imgH="1511086" progId="Visio.Drawing.11">
                  <p:embed/>
                </p:oleObj>
              </mc:Choice>
              <mc:Fallback>
                <p:oleObj name="Visio" r:id="rId7" imgW="1433012" imgH="1511086" progId="Visio.Drawing.11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1868488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235825" y="1628775"/>
          <a:ext cx="17526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6" name="Visio" r:id="rId9" imgW="1213104" imgH="1369162" progId="Visio.Drawing.11">
                  <p:embed/>
                </p:oleObj>
              </mc:Choice>
              <mc:Fallback>
                <p:oleObj name="Visio" r:id="rId9" imgW="1213104" imgH="1369162" progId="Visio.Drawing.11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628775"/>
                        <a:ext cx="1752600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41313" y="1719263"/>
          <a:ext cx="2087562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87" name="Visio" r:id="rId11" imgW="1326185" imgH="1282903" progId="Visio.Drawing.11">
                  <p:embed/>
                </p:oleObj>
              </mc:Choice>
              <mc:Fallback>
                <p:oleObj name="Visio" r:id="rId11" imgW="1326185" imgH="1282903" progId="Visio.Drawing.11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1719263"/>
                        <a:ext cx="2087562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图的基本概念：子图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49388"/>
            <a:ext cx="8362950" cy="4824412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Times New Roman" pitchFamily="18" charset="0"/>
              </a:rPr>
              <a:t>   </a:t>
            </a:r>
            <a:r>
              <a:rPr lang="zh-CN" altLang="en-US" smtClean="0">
                <a:latin typeface="Times New Roman" pitchFamily="18" charset="0"/>
              </a:rPr>
              <a:t>由于图的拓扑性质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有可能两个表面上看起来不同的图本质上是同一个图</a:t>
            </a:r>
            <a:r>
              <a:rPr lang="en-US" altLang="zh-CN" smtClean="0">
                <a:latin typeface="Times New Roman" pitchFamily="18" charset="0"/>
              </a:rPr>
              <a:t>, </a:t>
            </a:r>
            <a:r>
              <a:rPr lang="zh-CN" altLang="en-US" smtClean="0">
                <a:latin typeface="Times New Roman" pitchFamily="18" charset="0"/>
              </a:rPr>
              <a:t>这就是图同构</a:t>
            </a:r>
            <a:r>
              <a:rPr lang="en-US" altLang="zh-CN" smtClean="0">
                <a:latin typeface="Times New Roman" pitchFamily="18" charset="0"/>
              </a:rPr>
              <a:t>(</a:t>
            </a:r>
            <a:r>
              <a:rPr lang="en-US" altLang="zh-CN" i="1" smtClean="0">
                <a:latin typeface="Times New Roman" pitchFamily="18" charset="0"/>
              </a:rPr>
              <a:t>isomorphism</a:t>
            </a:r>
            <a:r>
              <a:rPr lang="en-US" altLang="zh-CN" smtClean="0">
                <a:latin typeface="Times New Roman" pitchFamily="18" charset="0"/>
              </a:rPr>
              <a:t>)</a:t>
            </a:r>
            <a:r>
              <a:rPr lang="zh-CN" altLang="en-US" smtClean="0">
                <a:latin typeface="Times New Roman" pitchFamily="18" charset="0"/>
              </a:rPr>
              <a:t>的问题</a:t>
            </a:r>
            <a:r>
              <a:rPr lang="en-US" altLang="zh-CN" smtClean="0">
                <a:latin typeface="Times New Roman" pitchFamily="18" charset="0"/>
              </a:rPr>
              <a:t>.</a:t>
            </a:r>
          </a:p>
        </p:txBody>
      </p:sp>
      <p:sp>
        <p:nvSpPr>
          <p:cNvPr id="196611" name="Rectangle 4"/>
          <p:cNvSpPr>
            <a:spLocks noChangeArrowheads="1"/>
          </p:cNvSpPr>
          <p:nvPr/>
        </p:nvSpPr>
        <p:spPr bwMode="auto">
          <a:xfrm>
            <a:off x="881063" y="3294063"/>
            <a:ext cx="7920037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89AAD3"/>
              </a:buClr>
              <a:buSzPct val="60000"/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直观理解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en-US" altLang="zh-CN" i="1" dirty="0">
                <a:solidFill>
                  <a:srgbClr val="C00000"/>
                </a:solidFill>
              </a:rPr>
              <a:t>G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 </a:t>
            </a:r>
            <a:r>
              <a:rPr lang="en-US" altLang="zh-CN" i="1" dirty="0">
                <a:solidFill>
                  <a:srgbClr val="C00000"/>
                </a:solidFill>
              </a:rPr>
              <a:t>G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Verdana" pitchFamily="34" charset="0"/>
              </a:rPr>
              <a:t>是指其中一个图仅经过下列两种变换可以变为另一个图</a:t>
            </a:r>
            <a:r>
              <a:rPr lang="en-US" altLang="zh-CN" dirty="0">
                <a:solidFill>
                  <a:srgbClr val="C00000"/>
                </a:solidFill>
                <a:latin typeface="Verdana" pitchFamily="34" charset="0"/>
              </a:rPr>
              <a:t>: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(a)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</a:rPr>
              <a:t>挪动节点的位置；</a:t>
            </a:r>
          </a:p>
          <a:p>
            <a:pPr>
              <a:spcBef>
                <a:spcPct val="20000"/>
              </a:spcBef>
              <a:buClr>
                <a:srgbClr val="89AAD3"/>
              </a:buClr>
              <a:buSzPct val="60000"/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(b)</a:t>
            </a:r>
            <a:r>
              <a:rPr lang="zh-CN" altLang="en-US" dirty="0">
                <a:solidFill>
                  <a:srgbClr val="000000"/>
                </a:solidFill>
                <a:latin typeface="Verdana" pitchFamily="34" charset="0"/>
              </a:rPr>
              <a:t>伸缩边的长短</a:t>
            </a:r>
            <a:r>
              <a:rPr lang="en-US" altLang="zh-CN" dirty="0">
                <a:solidFill>
                  <a:srgbClr val="000000"/>
                </a:solidFill>
                <a:latin typeface="Verdana" pitchFamily="34" charset="0"/>
              </a:rPr>
              <a:t>.</a:t>
            </a:r>
          </a:p>
        </p:txBody>
      </p:sp>
      <p:pic>
        <p:nvPicPr>
          <p:cNvPr id="196613" name="Picture 7" descr="同构1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6638" y="4106866"/>
            <a:ext cx="1778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6614" name="Picture 8" descr="同构1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6738" y="4209260"/>
            <a:ext cx="1676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19138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 smtClean="0"/>
              <a:t>图的基本概念：同构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图的同构的应用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在模式识别、计算机视觉、电路分析、分子结构等很多领域有着广泛的</a:t>
            </a:r>
            <a:r>
              <a:rPr lang="zh-CN" altLang="en-US" dirty="0" smtClean="0"/>
              <a:t>应用：</a:t>
            </a:r>
            <a:endParaRPr lang="zh-CN" altLang="en-US" dirty="0"/>
          </a:p>
          <a:p>
            <a:r>
              <a:rPr lang="zh-CN" altLang="en-US" dirty="0" smtClean="0"/>
              <a:t>文本</a:t>
            </a:r>
            <a:r>
              <a:rPr lang="zh-CN" altLang="en-US" dirty="0"/>
              <a:t>密码</a:t>
            </a:r>
            <a:r>
              <a:rPr lang="zh-CN" altLang="en-US" dirty="0" smtClean="0"/>
              <a:t>破译；</a:t>
            </a:r>
            <a:endParaRPr lang="zh-CN" altLang="en-US" dirty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比较，结构比较，文献查重；</a:t>
            </a:r>
          </a:p>
          <a:p>
            <a:r>
              <a:rPr lang="zh-CN" altLang="en-US" dirty="0" smtClean="0"/>
              <a:t>知识</a:t>
            </a:r>
            <a:r>
              <a:rPr lang="zh-CN" altLang="en-US" dirty="0"/>
              <a:t>图谱，语义结构，逻辑去重；</a:t>
            </a:r>
          </a:p>
          <a:p>
            <a:r>
              <a:rPr lang="zh-CN" altLang="en-US" dirty="0" smtClean="0"/>
              <a:t>化学</a:t>
            </a:r>
            <a:r>
              <a:rPr lang="zh-CN" altLang="en-US" dirty="0"/>
              <a:t>物质搜索：从庞大的数据库中，比对出这个化学物质是什么；</a:t>
            </a:r>
          </a:p>
          <a:p>
            <a:r>
              <a:rPr lang="zh-CN" altLang="en-US" dirty="0" smtClean="0"/>
              <a:t>基因图谱分析；</a:t>
            </a:r>
            <a:endParaRPr lang="zh-CN" altLang="en-US" dirty="0"/>
          </a:p>
          <a:p>
            <a:r>
              <a:rPr lang="zh-CN" altLang="en-US" dirty="0" smtClean="0"/>
              <a:t>社交网络分析；</a:t>
            </a:r>
            <a:endParaRPr lang="zh-CN" altLang="en-US" dirty="0"/>
          </a:p>
          <a:p>
            <a:r>
              <a:rPr lang="zh-CN" altLang="en-US" dirty="0" smtClean="0"/>
              <a:t>互联网</a:t>
            </a:r>
            <a:r>
              <a:rPr lang="zh-CN" altLang="en-US" dirty="0"/>
              <a:t>链路优化，虚拟网络结构优化；</a:t>
            </a:r>
          </a:p>
          <a:p>
            <a:r>
              <a:rPr lang="en-US" altLang="zh-CN" dirty="0" smtClean="0"/>
              <a:t>......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96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49388"/>
            <a:ext cx="8362950" cy="482441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FF0066"/>
                </a:solidFill>
                <a:latin typeface="Times New Roman" pitchFamily="18" charset="0"/>
              </a:rPr>
              <a:t>定义</a:t>
            </a:r>
            <a:r>
              <a:rPr lang="en-US" altLang="zh-CN" sz="2400" dirty="0" smtClean="0">
                <a:solidFill>
                  <a:srgbClr val="FF0066"/>
                </a:solidFill>
                <a:latin typeface="Times New Roman" pitchFamily="18" charset="0"/>
              </a:rPr>
              <a:t>1.1.8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设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=&lt;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&gt;, 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</a:rPr>
              <a:t>=&lt;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</a:rPr>
              <a:t>&gt;</a:t>
            </a:r>
            <a:r>
              <a:rPr lang="zh-CN" altLang="en-US" sz="2400" dirty="0" smtClean="0">
                <a:latin typeface="Times New Roman" pitchFamily="18" charset="0"/>
              </a:rPr>
              <a:t>为两个无向图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</a:rPr>
              <a:t>有向图</a:t>
            </a:r>
            <a:r>
              <a:rPr lang="en-US" altLang="zh-CN" sz="2400" dirty="0" smtClean="0">
                <a:latin typeface="Times New Roman" pitchFamily="18" charset="0"/>
              </a:rPr>
              <a:t>), </a:t>
            </a:r>
            <a:r>
              <a:rPr lang="zh-CN" altLang="en-US" sz="2400" dirty="0" smtClean="0">
                <a:latin typeface="Times New Roman" pitchFamily="18" charset="0"/>
              </a:rPr>
              <a:t>若存在双射函数 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: 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使得对于任意的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i="1" dirty="0" smtClean="0">
                <a:latin typeface="Times New Roman" pitchFamily="18" charset="0"/>
              </a:rPr>
              <a:t>    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,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</a:rPr>
              <a:t>, 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）当且仅当 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),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))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),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)&gt;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400" i="1" dirty="0" smtClean="0">
                <a:latin typeface="Times New Roman" pitchFamily="18" charset="0"/>
              </a:rPr>
              <a:t>E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），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并且</a:t>
            </a:r>
            <a:r>
              <a:rPr lang="en-US" altLang="zh-CN" sz="2400" dirty="0" smtClean="0">
                <a:latin typeface="Times New Roman" pitchFamily="18" charset="0"/>
              </a:rPr>
              <a:t>, 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i</a:t>
            </a:r>
            <a:r>
              <a:rPr lang="en-US" altLang="zh-CN" sz="2400" dirty="0" err="1" smtClean="0">
                <a:latin typeface="Times New Roman" pitchFamily="18" charset="0"/>
              </a:rPr>
              <a:t>,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&gt;</a:t>
            </a:r>
            <a:r>
              <a:rPr lang="zh-CN" altLang="en-US" sz="2400" dirty="0" smtClean="0">
                <a:latin typeface="Times New Roman" pitchFamily="18" charset="0"/>
              </a:rPr>
              <a:t>）与 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),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&lt;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),</a:t>
            </a:r>
            <a:r>
              <a:rPr lang="en-US" altLang="zh-CN" sz="2400" i="1" dirty="0" smtClean="0">
                <a:latin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err="1" smtClean="0">
                <a:latin typeface="Times New Roman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</a:rPr>
              <a:t>)&gt;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的重数相同，则称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与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是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</a:rPr>
              <a:t>同构</a:t>
            </a:r>
            <a:r>
              <a:rPr lang="zh-CN" altLang="en-US" sz="2400" dirty="0" smtClean="0">
                <a:latin typeface="Times New Roman" pitchFamily="18" charset="0"/>
              </a:rPr>
              <a:t>的，记作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</a:t>
            </a:r>
            <a:r>
              <a:rPr lang="en-US" altLang="zh-CN" sz="2400" i="1" dirty="0" smtClean="0">
                <a:latin typeface="Times New Roman" pitchFamily="18" charset="0"/>
              </a:rPr>
              <a:t>G</a:t>
            </a:r>
            <a:r>
              <a:rPr lang="en-US" altLang="zh-CN" sz="2400" baseline="-30000" dirty="0" smtClean="0">
                <a:latin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</a:rPr>
              <a:t>.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19138"/>
          </a:xfrm>
        </p:spPr>
        <p:txBody>
          <a:bodyPr/>
          <a:lstStyle/>
          <a:p>
            <a:r>
              <a:rPr lang="zh-CN" altLang="en-US" dirty="0" smtClean="0"/>
              <a:t>图的基本概念：同构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97900" cy="558958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</a:rPr>
              <a:t>注意</a:t>
            </a:r>
            <a:endParaRPr lang="zh-CN" altLang="en-US" sz="2600" b="0" dirty="0" smtClean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能找到多条同构的必要条件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但它们都不是充分条件</a:t>
            </a:r>
            <a:r>
              <a:rPr lang="en-US" altLang="zh-CN" sz="2400" dirty="0" smtClean="0">
                <a:latin typeface="Times New Roman" pitchFamily="18" charset="0"/>
              </a:rPr>
              <a:t>: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(1) </a:t>
            </a:r>
            <a:r>
              <a:rPr lang="zh-CN" altLang="en-US" sz="2400" dirty="0" smtClean="0">
                <a:latin typeface="Times New Roman" pitchFamily="18" charset="0"/>
              </a:rPr>
              <a:t>边数相同，顶点数相同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</a:rPr>
              <a:t>(2) </a:t>
            </a:r>
            <a:r>
              <a:rPr lang="zh-CN" altLang="en-US" sz="2400" dirty="0" smtClean="0">
                <a:latin typeface="Times New Roman" pitchFamily="18" charset="0"/>
              </a:rPr>
              <a:t>度数列相同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</a:rPr>
              <a:t>不计度数的顺序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(3) </a:t>
            </a:r>
            <a:r>
              <a:rPr lang="zh-CN" altLang="en-US" sz="2400" dirty="0" smtClean="0">
                <a:latin typeface="Times New Roman" pitchFamily="18" charset="0"/>
              </a:rPr>
              <a:t>对应顶点的关联集及邻域的元素个数相同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</a:rPr>
              <a:t>(4) </a:t>
            </a:r>
            <a:r>
              <a:rPr lang="zh-CN" altLang="en-US" sz="2400" dirty="0" smtClean="0">
                <a:latin typeface="Times New Roman" pitchFamily="18" charset="0"/>
              </a:rPr>
              <a:t>存在同构的导出子图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若破坏必要条件，则两图不同构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判定两个图是否同构，时间复杂度：以前认为是</a:t>
            </a:r>
            <a:r>
              <a:rPr lang="en-US" altLang="zh-CN" sz="2400" dirty="0" smtClean="0">
                <a:latin typeface="Times New Roman" pitchFamily="18" charset="0"/>
              </a:rPr>
              <a:t>NP</a:t>
            </a:r>
            <a:r>
              <a:rPr lang="zh-CN" altLang="en-US" sz="2400" dirty="0" smtClean="0">
                <a:latin typeface="Times New Roman" pitchFamily="18" charset="0"/>
              </a:rPr>
              <a:t>问题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    芝加哥大学</a:t>
            </a:r>
            <a:r>
              <a:rPr lang="zh-CN" altLang="en-US" sz="2400" dirty="0">
                <a:latin typeface="Times New Roman" pitchFamily="18" charset="0"/>
              </a:rPr>
              <a:t>数学和计算机科学教授</a:t>
            </a:r>
            <a:r>
              <a:rPr kumimoji="1" lang="en-US" altLang="zh-CN" sz="2400" b="0" dirty="0" err="1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László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 </a:t>
            </a:r>
            <a:r>
              <a:rPr kumimoji="1" lang="en-US" altLang="zh-CN" sz="2400" b="0" dirty="0" err="1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Babai</a:t>
            </a:r>
            <a:r>
              <a:rPr kumimoji="1" lang="zh-CN" altLang="en-US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找到了一个耗时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为</a:t>
            </a:r>
            <a:endParaRPr kumimoji="1" lang="en-US" altLang="zh-CN" sz="2400" dirty="0" smtClean="0">
              <a:solidFill>
                <a:schemeClr val="tx1"/>
              </a:solidFill>
              <a:latin typeface="Arial" pitchFamily="34" charset="0"/>
              <a:ea typeface="MS PMincho" pitchFamily="18" charset="-128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    n</a:t>
            </a:r>
            <a:r>
              <a:rPr kumimoji="1" lang="en-US" altLang="zh-CN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*(log k)^n</a:t>
            </a:r>
            <a:r>
              <a:rPr kumimoji="1" lang="zh-CN" altLang="en-US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（对于固定的</a:t>
            </a:r>
            <a:r>
              <a:rPr kumimoji="1" lang="en-US" altLang="zh-CN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k</a:t>
            </a:r>
            <a:r>
              <a:rPr kumimoji="1" lang="zh-CN" altLang="en-US" sz="2400" dirty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）的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Arial" pitchFamily="34" charset="0"/>
                <a:ea typeface="MS PMincho" pitchFamily="18" charset="-128"/>
              </a:rPr>
              <a:t>算法</a:t>
            </a:r>
            <a:endParaRPr kumimoji="1" lang="en-US" altLang="zh-CN" sz="2400" dirty="0" smtClean="0">
              <a:solidFill>
                <a:schemeClr val="tx1"/>
              </a:solidFill>
              <a:latin typeface="Arial" pitchFamily="34" charset="0"/>
              <a:ea typeface="MS PMincho" pitchFamily="18" charset="-128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Graph </a:t>
            </a:r>
            <a:r>
              <a:rPr lang="en-US" altLang="zh-CN" sz="2400" dirty="0">
                <a:latin typeface="Times New Roman" pitchFamily="18" charset="0"/>
              </a:rPr>
              <a:t>Isomorphism in </a:t>
            </a:r>
            <a:r>
              <a:rPr lang="en-US" altLang="zh-CN" sz="2400" dirty="0" err="1">
                <a:latin typeface="Times New Roman" pitchFamily="18" charset="0"/>
              </a:rPr>
              <a:t>Quasipolynomial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Time </a:t>
            </a:r>
            <a:r>
              <a:rPr lang="zh-CN" altLang="en-US" sz="2400" dirty="0" smtClean="0">
                <a:latin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</a:rPr>
              <a:t>2015.11</a:t>
            </a:r>
            <a:r>
              <a:rPr lang="zh-CN" altLang="en-US" sz="2400" dirty="0" smtClean="0">
                <a:latin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hlinkClick r:id="rId3"/>
              </a:rPr>
              <a:t>https://arxiv.org/abs/1512.03547</a:t>
            </a:r>
            <a:r>
              <a:rPr lang="zh-CN" altLang="en-US" sz="2400" dirty="0" smtClean="0">
                <a:latin typeface="Times New Roman" pitchFamily="18" charset="0"/>
              </a:rPr>
              <a:t>，在</a:t>
            </a:r>
            <a:r>
              <a:rPr lang="en-US" altLang="zh-CN" sz="2400" dirty="0" smtClean="0">
                <a:latin typeface="Times New Roman" pitchFamily="18" charset="0"/>
              </a:rPr>
              <a:t>ACM STOC </a:t>
            </a:r>
            <a:r>
              <a:rPr lang="en-US" altLang="zh-CN" sz="2400" dirty="0">
                <a:latin typeface="Times New Roman" pitchFamily="18" charset="0"/>
              </a:rPr>
              <a:t>2016 </a:t>
            </a:r>
            <a:r>
              <a:rPr lang="zh-CN" altLang="en-US" sz="2400" dirty="0" smtClean="0">
                <a:latin typeface="Times New Roman" pitchFamily="18" charset="0"/>
              </a:rPr>
              <a:t>上发表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目前比较</a:t>
            </a:r>
            <a:r>
              <a:rPr lang="zh-CN" altLang="en-US" sz="2400" dirty="0">
                <a:latin typeface="Times New Roman" pitchFamily="18" charset="0"/>
              </a:rPr>
              <a:t>好的算法主要有</a:t>
            </a:r>
            <a:r>
              <a:rPr lang="en-US" altLang="zh-CN" sz="2400" dirty="0">
                <a:latin typeface="Times New Roman" pitchFamily="18" charset="0"/>
              </a:rPr>
              <a:t>Ullmann</a:t>
            </a:r>
            <a:r>
              <a:rPr lang="zh-CN" altLang="en-US" sz="2400" dirty="0">
                <a:latin typeface="Times New Roman" pitchFamily="18" charset="0"/>
              </a:rPr>
              <a:t>算法、</a:t>
            </a:r>
            <a:r>
              <a:rPr lang="en-US" altLang="zh-CN" sz="2400" dirty="0">
                <a:latin typeface="Times New Roman" pitchFamily="18" charset="0"/>
              </a:rPr>
              <a:t>SD</a:t>
            </a:r>
            <a:r>
              <a:rPr lang="zh-CN" altLang="en-US" sz="2400" dirty="0">
                <a:latin typeface="Times New Roman" pitchFamily="18" charset="0"/>
              </a:rPr>
              <a:t>算法、</a:t>
            </a:r>
            <a:r>
              <a:rPr lang="en-US" altLang="zh-CN" sz="2400" dirty="0">
                <a:latin typeface="Times New Roman" pitchFamily="18" charset="0"/>
              </a:rPr>
              <a:t>VF</a:t>
            </a:r>
            <a:r>
              <a:rPr lang="zh-CN" altLang="en-US" sz="2400" dirty="0">
                <a:latin typeface="Times New Roman" pitchFamily="18" charset="0"/>
              </a:rPr>
              <a:t>算法和</a:t>
            </a:r>
            <a:r>
              <a:rPr lang="en-US" altLang="zh-CN" sz="2400" dirty="0" err="1">
                <a:latin typeface="Times New Roman" pitchFamily="18" charset="0"/>
              </a:rPr>
              <a:t>Nauty</a:t>
            </a:r>
            <a:r>
              <a:rPr lang="zh-CN" altLang="en-US" sz="2400" dirty="0">
                <a:latin typeface="Times New Roman" pitchFamily="18" charset="0"/>
              </a:rPr>
              <a:t>算法等</a:t>
            </a:r>
            <a:endParaRPr lang="en-US" altLang="zh-CN" sz="2400" dirty="0">
              <a:latin typeface="Times New Roman" pitchFamily="18" charset="0"/>
            </a:endParaRP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目前解决这个问题的线性平均情形时间复杂性算法已经找到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itchFamily="18" charset="0"/>
              </a:rPr>
              <a:t>NAUTY 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itchFamily="18" charset="0"/>
              </a:rPr>
              <a:t>算法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719138"/>
          </a:xfrm>
        </p:spPr>
        <p:txBody>
          <a:bodyPr/>
          <a:lstStyle/>
          <a:p>
            <a:r>
              <a:rPr lang="zh-CN" altLang="en-US" dirty="0" smtClean="0"/>
              <a:t>图的基本概念：同构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746125" y="1223963"/>
            <a:ext cx="7772400" cy="41148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1.12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是否同构？</a:t>
            </a:r>
          </a:p>
        </p:txBody>
      </p:sp>
      <p:sp>
        <p:nvSpPr>
          <p:cNvPr id="199683" name="Oval 3"/>
          <p:cNvSpPr>
            <a:spLocks noChangeArrowheads="1"/>
          </p:cNvSpPr>
          <p:nvPr/>
        </p:nvSpPr>
        <p:spPr bwMode="auto">
          <a:xfrm>
            <a:off x="1558925" y="3598863"/>
            <a:ext cx="207963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4" name="Oval 4"/>
          <p:cNvSpPr>
            <a:spLocks noChangeArrowheads="1"/>
          </p:cNvSpPr>
          <p:nvPr/>
        </p:nvSpPr>
        <p:spPr bwMode="auto">
          <a:xfrm>
            <a:off x="2224088" y="3303588"/>
            <a:ext cx="209550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5" name="Oval 5"/>
          <p:cNvSpPr>
            <a:spLocks noChangeArrowheads="1"/>
          </p:cNvSpPr>
          <p:nvPr/>
        </p:nvSpPr>
        <p:spPr bwMode="auto">
          <a:xfrm>
            <a:off x="2449513" y="3890963"/>
            <a:ext cx="209550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6" name="Oval 6"/>
          <p:cNvSpPr>
            <a:spLocks noChangeArrowheads="1"/>
          </p:cNvSpPr>
          <p:nvPr/>
        </p:nvSpPr>
        <p:spPr bwMode="auto">
          <a:xfrm>
            <a:off x="3094038" y="3678238"/>
            <a:ext cx="209550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7" name="Oval 7"/>
          <p:cNvSpPr>
            <a:spLocks noChangeArrowheads="1"/>
          </p:cNvSpPr>
          <p:nvPr/>
        </p:nvSpPr>
        <p:spPr bwMode="auto">
          <a:xfrm>
            <a:off x="1908175" y="4337050"/>
            <a:ext cx="209550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8" name="Oval 8"/>
          <p:cNvSpPr>
            <a:spLocks noChangeArrowheads="1"/>
          </p:cNvSpPr>
          <p:nvPr/>
        </p:nvSpPr>
        <p:spPr bwMode="auto">
          <a:xfrm>
            <a:off x="2820988" y="4665663"/>
            <a:ext cx="209550" cy="1905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89" name="Freeform 9"/>
          <p:cNvSpPr>
            <a:spLocks/>
          </p:cNvSpPr>
          <p:nvPr/>
        </p:nvSpPr>
        <p:spPr bwMode="auto">
          <a:xfrm>
            <a:off x="1673225" y="3706813"/>
            <a:ext cx="917575" cy="295275"/>
          </a:xfrm>
          <a:custGeom>
            <a:avLst/>
            <a:gdLst>
              <a:gd name="T0" fmla="*/ 0 w 390"/>
              <a:gd name="T1" fmla="*/ 0 h 138"/>
              <a:gd name="T2" fmla="*/ 2147483647 w 390"/>
              <a:gd name="T3" fmla="*/ 2147483647 h 138"/>
              <a:gd name="T4" fmla="*/ 2147483647 w 390"/>
              <a:gd name="T5" fmla="*/ 2147483647 h 138"/>
              <a:gd name="T6" fmla="*/ 0 60000 65536"/>
              <a:gd name="T7" fmla="*/ 0 60000 65536"/>
              <a:gd name="T8" fmla="*/ 0 60000 65536"/>
              <a:gd name="T9" fmla="*/ 0 w 390"/>
              <a:gd name="T10" fmla="*/ 0 h 138"/>
              <a:gd name="T11" fmla="*/ 390 w 390"/>
              <a:gd name="T12" fmla="*/ 138 h 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138">
                <a:moveTo>
                  <a:pt x="0" y="0"/>
                </a:moveTo>
                <a:cubicBezTo>
                  <a:pt x="28" y="37"/>
                  <a:pt x="57" y="74"/>
                  <a:pt x="122" y="97"/>
                </a:cubicBezTo>
                <a:cubicBezTo>
                  <a:pt x="187" y="120"/>
                  <a:pt x="288" y="129"/>
                  <a:pt x="390" y="13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0" name="Freeform 10"/>
          <p:cNvSpPr>
            <a:spLocks/>
          </p:cNvSpPr>
          <p:nvPr/>
        </p:nvSpPr>
        <p:spPr bwMode="auto">
          <a:xfrm>
            <a:off x="1673225" y="3303588"/>
            <a:ext cx="649288" cy="385762"/>
          </a:xfrm>
          <a:custGeom>
            <a:avLst/>
            <a:gdLst>
              <a:gd name="T0" fmla="*/ 0 w 276"/>
              <a:gd name="T1" fmla="*/ 2147483647 h 180"/>
              <a:gd name="T2" fmla="*/ 2147483647 w 276"/>
              <a:gd name="T3" fmla="*/ 2147483647 h 180"/>
              <a:gd name="T4" fmla="*/ 2147483647 w 276"/>
              <a:gd name="T5" fmla="*/ 2147483647 h 180"/>
              <a:gd name="T6" fmla="*/ 0 60000 65536"/>
              <a:gd name="T7" fmla="*/ 0 60000 65536"/>
              <a:gd name="T8" fmla="*/ 0 60000 65536"/>
              <a:gd name="T9" fmla="*/ 0 w 276"/>
              <a:gd name="T10" fmla="*/ 0 h 180"/>
              <a:gd name="T11" fmla="*/ 276 w 276"/>
              <a:gd name="T12" fmla="*/ 180 h 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" h="180">
                <a:moveTo>
                  <a:pt x="0" y="180"/>
                </a:moveTo>
                <a:cubicBezTo>
                  <a:pt x="21" y="116"/>
                  <a:pt x="43" y="52"/>
                  <a:pt x="89" y="26"/>
                </a:cubicBezTo>
                <a:cubicBezTo>
                  <a:pt x="135" y="0"/>
                  <a:pt x="205" y="13"/>
                  <a:pt x="276" y="2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1" name="Freeform 11"/>
          <p:cNvSpPr>
            <a:spLocks/>
          </p:cNvSpPr>
          <p:nvPr/>
        </p:nvSpPr>
        <p:spPr bwMode="auto">
          <a:xfrm>
            <a:off x="2370138" y="3376613"/>
            <a:ext cx="180975" cy="625475"/>
          </a:xfrm>
          <a:custGeom>
            <a:avLst/>
            <a:gdLst>
              <a:gd name="T0" fmla="*/ 2147483647 w 77"/>
              <a:gd name="T1" fmla="*/ 2147483647 h 292"/>
              <a:gd name="T2" fmla="*/ 2147483647 w 77"/>
              <a:gd name="T3" fmla="*/ 2147483647 h 292"/>
              <a:gd name="T4" fmla="*/ 2147483647 w 77"/>
              <a:gd name="T5" fmla="*/ 0 h 292"/>
              <a:gd name="T6" fmla="*/ 0 60000 65536"/>
              <a:gd name="T7" fmla="*/ 0 60000 65536"/>
              <a:gd name="T8" fmla="*/ 0 60000 65536"/>
              <a:gd name="T9" fmla="*/ 0 w 77"/>
              <a:gd name="T10" fmla="*/ 0 h 292"/>
              <a:gd name="T11" fmla="*/ 77 w 77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292">
                <a:moveTo>
                  <a:pt x="77" y="292"/>
                </a:moveTo>
                <a:cubicBezTo>
                  <a:pt x="50" y="259"/>
                  <a:pt x="24" y="227"/>
                  <a:pt x="12" y="178"/>
                </a:cubicBezTo>
                <a:cubicBezTo>
                  <a:pt x="0" y="129"/>
                  <a:pt x="2" y="64"/>
                  <a:pt x="4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2" name="Freeform 12"/>
          <p:cNvSpPr>
            <a:spLocks/>
          </p:cNvSpPr>
          <p:nvPr/>
        </p:nvSpPr>
        <p:spPr bwMode="auto">
          <a:xfrm>
            <a:off x="1955800" y="3409950"/>
            <a:ext cx="385763" cy="1025525"/>
          </a:xfrm>
          <a:custGeom>
            <a:avLst/>
            <a:gdLst>
              <a:gd name="T0" fmla="*/ 2147483647 w 164"/>
              <a:gd name="T1" fmla="*/ 0 h 478"/>
              <a:gd name="T2" fmla="*/ 2147483647 w 164"/>
              <a:gd name="T3" fmla="*/ 2147483647 h 478"/>
              <a:gd name="T4" fmla="*/ 2147483647 w 164"/>
              <a:gd name="T5" fmla="*/ 2147483647 h 478"/>
              <a:gd name="T6" fmla="*/ 0 60000 65536"/>
              <a:gd name="T7" fmla="*/ 0 60000 65536"/>
              <a:gd name="T8" fmla="*/ 0 60000 65536"/>
              <a:gd name="T9" fmla="*/ 0 w 164"/>
              <a:gd name="T10" fmla="*/ 0 h 478"/>
              <a:gd name="T11" fmla="*/ 164 w 164"/>
              <a:gd name="T12" fmla="*/ 478 h 4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4" h="478">
                <a:moveTo>
                  <a:pt x="164" y="0"/>
                </a:moveTo>
                <a:cubicBezTo>
                  <a:pt x="108" y="41"/>
                  <a:pt x="52" y="82"/>
                  <a:pt x="26" y="162"/>
                </a:cubicBezTo>
                <a:cubicBezTo>
                  <a:pt x="0" y="242"/>
                  <a:pt x="5" y="360"/>
                  <a:pt x="10" y="47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3" name="Freeform 13"/>
          <p:cNvSpPr>
            <a:spLocks/>
          </p:cNvSpPr>
          <p:nvPr/>
        </p:nvSpPr>
        <p:spPr bwMode="auto">
          <a:xfrm>
            <a:off x="2303463" y="3267075"/>
            <a:ext cx="896937" cy="490538"/>
          </a:xfrm>
          <a:custGeom>
            <a:avLst/>
            <a:gdLst>
              <a:gd name="T0" fmla="*/ 0 w 381"/>
              <a:gd name="T1" fmla="*/ 2147483647 h 229"/>
              <a:gd name="T2" fmla="*/ 2147483647 w 381"/>
              <a:gd name="T3" fmla="*/ 2147483647 h 229"/>
              <a:gd name="T4" fmla="*/ 2147483647 w 381"/>
              <a:gd name="T5" fmla="*/ 2147483647 h 229"/>
              <a:gd name="T6" fmla="*/ 0 60000 65536"/>
              <a:gd name="T7" fmla="*/ 0 60000 65536"/>
              <a:gd name="T8" fmla="*/ 0 60000 65536"/>
              <a:gd name="T9" fmla="*/ 0 w 381"/>
              <a:gd name="T10" fmla="*/ 0 h 229"/>
              <a:gd name="T11" fmla="*/ 381 w 381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1" h="229">
                <a:moveTo>
                  <a:pt x="0" y="75"/>
                </a:moveTo>
                <a:cubicBezTo>
                  <a:pt x="94" y="37"/>
                  <a:pt x="188" y="0"/>
                  <a:pt x="251" y="26"/>
                </a:cubicBezTo>
                <a:cubicBezTo>
                  <a:pt x="314" y="52"/>
                  <a:pt x="347" y="140"/>
                  <a:pt x="381" y="229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4" name="Freeform 14"/>
          <p:cNvSpPr>
            <a:spLocks/>
          </p:cNvSpPr>
          <p:nvPr/>
        </p:nvSpPr>
        <p:spPr bwMode="auto">
          <a:xfrm>
            <a:off x="2016125" y="3775075"/>
            <a:ext cx="1146175" cy="677863"/>
          </a:xfrm>
          <a:custGeom>
            <a:avLst/>
            <a:gdLst>
              <a:gd name="T0" fmla="*/ 0 w 487"/>
              <a:gd name="T1" fmla="*/ 2147483647 h 316"/>
              <a:gd name="T2" fmla="*/ 2147483647 w 487"/>
              <a:gd name="T3" fmla="*/ 2147483647 h 316"/>
              <a:gd name="T4" fmla="*/ 2147483647 w 487"/>
              <a:gd name="T5" fmla="*/ 2147483647 h 316"/>
              <a:gd name="T6" fmla="*/ 2147483647 w 487"/>
              <a:gd name="T7" fmla="*/ 0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487"/>
              <a:gd name="T13" fmla="*/ 0 h 316"/>
              <a:gd name="T14" fmla="*/ 487 w 487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7" h="316">
                <a:moveTo>
                  <a:pt x="0" y="316"/>
                </a:moveTo>
                <a:cubicBezTo>
                  <a:pt x="30" y="267"/>
                  <a:pt x="61" y="219"/>
                  <a:pt x="114" y="211"/>
                </a:cubicBezTo>
                <a:cubicBezTo>
                  <a:pt x="167" y="203"/>
                  <a:pt x="255" y="303"/>
                  <a:pt x="317" y="268"/>
                </a:cubicBezTo>
                <a:cubicBezTo>
                  <a:pt x="379" y="233"/>
                  <a:pt x="433" y="116"/>
                  <a:pt x="48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5" name="Freeform 15"/>
          <p:cNvSpPr>
            <a:spLocks/>
          </p:cNvSpPr>
          <p:nvPr/>
        </p:nvSpPr>
        <p:spPr bwMode="auto">
          <a:xfrm>
            <a:off x="1390650" y="3706813"/>
            <a:ext cx="588963" cy="1022350"/>
          </a:xfrm>
          <a:custGeom>
            <a:avLst/>
            <a:gdLst>
              <a:gd name="T0" fmla="*/ 2147483647 w 250"/>
              <a:gd name="T1" fmla="*/ 0 h 477"/>
              <a:gd name="T2" fmla="*/ 2147483647 w 250"/>
              <a:gd name="T3" fmla="*/ 2147483647 h 477"/>
              <a:gd name="T4" fmla="*/ 2147483647 w 250"/>
              <a:gd name="T5" fmla="*/ 2147483647 h 477"/>
              <a:gd name="T6" fmla="*/ 2147483647 w 250"/>
              <a:gd name="T7" fmla="*/ 2147483647 h 477"/>
              <a:gd name="T8" fmla="*/ 0 60000 65536"/>
              <a:gd name="T9" fmla="*/ 0 60000 65536"/>
              <a:gd name="T10" fmla="*/ 0 60000 65536"/>
              <a:gd name="T11" fmla="*/ 0 60000 65536"/>
              <a:gd name="T12" fmla="*/ 0 w 250"/>
              <a:gd name="T13" fmla="*/ 0 h 477"/>
              <a:gd name="T14" fmla="*/ 250 w 250"/>
              <a:gd name="T15" fmla="*/ 477 h 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0" h="477">
                <a:moveTo>
                  <a:pt x="112" y="0"/>
                </a:moveTo>
                <a:cubicBezTo>
                  <a:pt x="69" y="59"/>
                  <a:pt x="27" y="118"/>
                  <a:pt x="15" y="194"/>
                </a:cubicBezTo>
                <a:cubicBezTo>
                  <a:pt x="3" y="270"/>
                  <a:pt x="0" y="431"/>
                  <a:pt x="39" y="454"/>
                </a:cubicBezTo>
                <a:cubicBezTo>
                  <a:pt x="78" y="477"/>
                  <a:pt x="164" y="404"/>
                  <a:pt x="250" y="33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6" name="Freeform 16"/>
          <p:cNvSpPr>
            <a:spLocks/>
          </p:cNvSpPr>
          <p:nvPr/>
        </p:nvSpPr>
        <p:spPr bwMode="auto">
          <a:xfrm>
            <a:off x="1998663" y="4452938"/>
            <a:ext cx="954087" cy="403225"/>
          </a:xfrm>
          <a:custGeom>
            <a:avLst/>
            <a:gdLst>
              <a:gd name="T0" fmla="*/ 0 w 406"/>
              <a:gd name="T1" fmla="*/ 0 h 188"/>
              <a:gd name="T2" fmla="*/ 2147483647 w 406"/>
              <a:gd name="T3" fmla="*/ 2147483647 h 188"/>
              <a:gd name="T4" fmla="*/ 2147483647 w 406"/>
              <a:gd name="T5" fmla="*/ 2147483647 h 188"/>
              <a:gd name="T6" fmla="*/ 0 60000 65536"/>
              <a:gd name="T7" fmla="*/ 0 60000 65536"/>
              <a:gd name="T8" fmla="*/ 0 60000 65536"/>
              <a:gd name="T9" fmla="*/ 0 w 406"/>
              <a:gd name="T10" fmla="*/ 0 h 188"/>
              <a:gd name="T11" fmla="*/ 406 w 406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6" h="188">
                <a:moveTo>
                  <a:pt x="0" y="0"/>
                </a:moveTo>
                <a:cubicBezTo>
                  <a:pt x="47" y="68"/>
                  <a:pt x="94" y="136"/>
                  <a:pt x="162" y="162"/>
                </a:cubicBezTo>
                <a:cubicBezTo>
                  <a:pt x="230" y="188"/>
                  <a:pt x="318" y="171"/>
                  <a:pt x="406" y="15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7" name="Freeform 17"/>
          <p:cNvSpPr>
            <a:spLocks/>
          </p:cNvSpPr>
          <p:nvPr/>
        </p:nvSpPr>
        <p:spPr bwMode="auto">
          <a:xfrm>
            <a:off x="2894013" y="3757613"/>
            <a:ext cx="547687" cy="990600"/>
          </a:xfrm>
          <a:custGeom>
            <a:avLst/>
            <a:gdLst>
              <a:gd name="T0" fmla="*/ 0 w 233"/>
              <a:gd name="T1" fmla="*/ 2147483647 h 462"/>
              <a:gd name="T2" fmla="*/ 2147483647 w 233"/>
              <a:gd name="T3" fmla="*/ 2147483647 h 462"/>
              <a:gd name="T4" fmla="*/ 2147483647 w 233"/>
              <a:gd name="T5" fmla="*/ 0 h 462"/>
              <a:gd name="T6" fmla="*/ 0 60000 65536"/>
              <a:gd name="T7" fmla="*/ 0 60000 65536"/>
              <a:gd name="T8" fmla="*/ 0 60000 65536"/>
              <a:gd name="T9" fmla="*/ 0 w 233"/>
              <a:gd name="T10" fmla="*/ 0 h 462"/>
              <a:gd name="T11" fmla="*/ 233 w 233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462">
                <a:moveTo>
                  <a:pt x="0" y="462"/>
                </a:moveTo>
                <a:cubicBezTo>
                  <a:pt x="94" y="423"/>
                  <a:pt x="189" y="385"/>
                  <a:pt x="211" y="308"/>
                </a:cubicBezTo>
                <a:cubicBezTo>
                  <a:pt x="233" y="231"/>
                  <a:pt x="181" y="115"/>
                  <a:pt x="13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99698" name="Text Box 18"/>
          <p:cNvSpPr txBox="1">
            <a:spLocks noChangeArrowheads="1"/>
          </p:cNvSpPr>
          <p:nvPr/>
        </p:nvSpPr>
        <p:spPr bwMode="auto">
          <a:xfrm>
            <a:off x="1179513" y="3371850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2346325" y="2919413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3267075" y="3616325"/>
            <a:ext cx="3190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2574925" y="359727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1744663" y="4552950"/>
            <a:ext cx="3190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9703" name="Text Box 23"/>
          <p:cNvSpPr txBox="1">
            <a:spLocks noChangeArrowheads="1"/>
          </p:cNvSpPr>
          <p:nvPr/>
        </p:nvSpPr>
        <p:spPr bwMode="auto">
          <a:xfrm>
            <a:off x="2911475" y="4883150"/>
            <a:ext cx="2682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f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918075" y="3017838"/>
            <a:ext cx="2032000" cy="2462212"/>
            <a:chOff x="2689" y="2060"/>
            <a:chExt cx="801" cy="1194"/>
          </a:xfrm>
        </p:grpSpPr>
        <p:sp>
          <p:nvSpPr>
            <p:cNvPr id="199712" name="Oval 25"/>
            <p:cNvSpPr>
              <a:spLocks noChangeArrowheads="1"/>
            </p:cNvSpPr>
            <p:nvPr/>
          </p:nvSpPr>
          <p:spPr bwMode="auto">
            <a:xfrm>
              <a:off x="3203" y="2060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3" name="Oval 26"/>
            <p:cNvSpPr>
              <a:spLocks noChangeArrowheads="1"/>
            </p:cNvSpPr>
            <p:nvPr/>
          </p:nvSpPr>
          <p:spPr bwMode="auto">
            <a:xfrm>
              <a:off x="2909" y="2358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4" name="Oval 27"/>
            <p:cNvSpPr>
              <a:spLocks noChangeArrowheads="1"/>
            </p:cNvSpPr>
            <p:nvPr/>
          </p:nvSpPr>
          <p:spPr bwMode="auto">
            <a:xfrm>
              <a:off x="3306" y="2373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5" name="Oval 28"/>
            <p:cNvSpPr>
              <a:spLocks noChangeArrowheads="1"/>
            </p:cNvSpPr>
            <p:nvPr/>
          </p:nvSpPr>
          <p:spPr bwMode="auto">
            <a:xfrm>
              <a:off x="3362" y="2737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6" name="Oval 29"/>
            <p:cNvSpPr>
              <a:spLocks noChangeArrowheads="1"/>
            </p:cNvSpPr>
            <p:nvPr/>
          </p:nvSpPr>
          <p:spPr bwMode="auto">
            <a:xfrm>
              <a:off x="2801" y="2825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7" name="Oval 30"/>
            <p:cNvSpPr>
              <a:spLocks noChangeArrowheads="1"/>
            </p:cNvSpPr>
            <p:nvPr/>
          </p:nvSpPr>
          <p:spPr bwMode="auto">
            <a:xfrm>
              <a:off x="3107" y="3001"/>
              <a:ext cx="89" cy="8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8" name="Freeform 31"/>
            <p:cNvSpPr>
              <a:spLocks/>
            </p:cNvSpPr>
            <p:nvPr/>
          </p:nvSpPr>
          <p:spPr bwMode="auto">
            <a:xfrm>
              <a:off x="2951" y="2108"/>
              <a:ext cx="293" cy="300"/>
            </a:xfrm>
            <a:custGeom>
              <a:avLst/>
              <a:gdLst>
                <a:gd name="T0" fmla="*/ 1 w 293"/>
                <a:gd name="T1" fmla="*/ 300 h 300"/>
                <a:gd name="T2" fmla="*/ 49 w 293"/>
                <a:gd name="T3" fmla="*/ 89 h 300"/>
                <a:gd name="T4" fmla="*/ 293 w 293"/>
                <a:gd name="T5" fmla="*/ 0 h 300"/>
                <a:gd name="T6" fmla="*/ 0 60000 65536"/>
                <a:gd name="T7" fmla="*/ 0 60000 65536"/>
                <a:gd name="T8" fmla="*/ 0 60000 65536"/>
                <a:gd name="T9" fmla="*/ 0 w 293"/>
                <a:gd name="T10" fmla="*/ 0 h 300"/>
                <a:gd name="T11" fmla="*/ 293 w 293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3" h="300">
                  <a:moveTo>
                    <a:pt x="1" y="300"/>
                  </a:moveTo>
                  <a:cubicBezTo>
                    <a:pt x="0" y="219"/>
                    <a:pt x="0" y="139"/>
                    <a:pt x="49" y="89"/>
                  </a:cubicBezTo>
                  <a:cubicBezTo>
                    <a:pt x="98" y="39"/>
                    <a:pt x="195" y="19"/>
                    <a:pt x="293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19" name="Freeform 32"/>
            <p:cNvSpPr>
              <a:spLocks/>
            </p:cNvSpPr>
            <p:nvPr/>
          </p:nvSpPr>
          <p:spPr bwMode="auto">
            <a:xfrm>
              <a:off x="3252" y="2108"/>
              <a:ext cx="170" cy="332"/>
            </a:xfrm>
            <a:custGeom>
              <a:avLst/>
              <a:gdLst>
                <a:gd name="T0" fmla="*/ 0 w 170"/>
                <a:gd name="T1" fmla="*/ 0 h 332"/>
                <a:gd name="T2" fmla="*/ 154 w 170"/>
                <a:gd name="T3" fmla="*/ 81 h 332"/>
                <a:gd name="T4" fmla="*/ 97 w 170"/>
                <a:gd name="T5" fmla="*/ 332 h 332"/>
                <a:gd name="T6" fmla="*/ 0 60000 65536"/>
                <a:gd name="T7" fmla="*/ 0 60000 65536"/>
                <a:gd name="T8" fmla="*/ 0 60000 65536"/>
                <a:gd name="T9" fmla="*/ 0 w 170"/>
                <a:gd name="T10" fmla="*/ 0 h 332"/>
                <a:gd name="T11" fmla="*/ 170 w 170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332">
                  <a:moveTo>
                    <a:pt x="0" y="0"/>
                  </a:moveTo>
                  <a:cubicBezTo>
                    <a:pt x="69" y="13"/>
                    <a:pt x="138" y="26"/>
                    <a:pt x="154" y="81"/>
                  </a:cubicBezTo>
                  <a:cubicBezTo>
                    <a:pt x="170" y="136"/>
                    <a:pt x="133" y="234"/>
                    <a:pt x="97" y="332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0" name="Freeform 33"/>
            <p:cNvSpPr>
              <a:spLocks/>
            </p:cNvSpPr>
            <p:nvPr/>
          </p:nvSpPr>
          <p:spPr bwMode="auto">
            <a:xfrm>
              <a:off x="2944" y="2359"/>
              <a:ext cx="405" cy="57"/>
            </a:xfrm>
            <a:custGeom>
              <a:avLst/>
              <a:gdLst>
                <a:gd name="T0" fmla="*/ 0 w 405"/>
                <a:gd name="T1" fmla="*/ 57 h 57"/>
                <a:gd name="T2" fmla="*/ 202 w 405"/>
                <a:gd name="T3" fmla="*/ 0 h 57"/>
                <a:gd name="T4" fmla="*/ 405 w 405"/>
                <a:gd name="T5" fmla="*/ 57 h 57"/>
                <a:gd name="T6" fmla="*/ 0 60000 65536"/>
                <a:gd name="T7" fmla="*/ 0 60000 65536"/>
                <a:gd name="T8" fmla="*/ 0 60000 65536"/>
                <a:gd name="T9" fmla="*/ 0 w 405"/>
                <a:gd name="T10" fmla="*/ 0 h 57"/>
                <a:gd name="T11" fmla="*/ 405 w 405"/>
                <a:gd name="T12" fmla="*/ 57 h 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" h="57">
                  <a:moveTo>
                    <a:pt x="0" y="57"/>
                  </a:moveTo>
                  <a:cubicBezTo>
                    <a:pt x="67" y="28"/>
                    <a:pt x="135" y="0"/>
                    <a:pt x="202" y="0"/>
                  </a:cubicBezTo>
                  <a:cubicBezTo>
                    <a:pt x="269" y="0"/>
                    <a:pt x="373" y="48"/>
                    <a:pt x="405" y="57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1" name="Freeform 34"/>
            <p:cNvSpPr>
              <a:spLocks/>
            </p:cNvSpPr>
            <p:nvPr/>
          </p:nvSpPr>
          <p:spPr bwMode="auto">
            <a:xfrm>
              <a:off x="2952" y="2416"/>
              <a:ext cx="462" cy="389"/>
            </a:xfrm>
            <a:custGeom>
              <a:avLst/>
              <a:gdLst>
                <a:gd name="T0" fmla="*/ 0 w 462"/>
                <a:gd name="T1" fmla="*/ 0 h 389"/>
                <a:gd name="T2" fmla="*/ 162 w 462"/>
                <a:gd name="T3" fmla="*/ 211 h 389"/>
                <a:gd name="T4" fmla="*/ 462 w 462"/>
                <a:gd name="T5" fmla="*/ 389 h 389"/>
                <a:gd name="T6" fmla="*/ 0 60000 65536"/>
                <a:gd name="T7" fmla="*/ 0 60000 65536"/>
                <a:gd name="T8" fmla="*/ 0 60000 65536"/>
                <a:gd name="T9" fmla="*/ 0 w 462"/>
                <a:gd name="T10" fmla="*/ 0 h 389"/>
                <a:gd name="T11" fmla="*/ 462 w 462"/>
                <a:gd name="T12" fmla="*/ 389 h 3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2" h="389">
                  <a:moveTo>
                    <a:pt x="0" y="0"/>
                  </a:moveTo>
                  <a:cubicBezTo>
                    <a:pt x="42" y="73"/>
                    <a:pt x="85" y="146"/>
                    <a:pt x="162" y="211"/>
                  </a:cubicBezTo>
                  <a:cubicBezTo>
                    <a:pt x="239" y="276"/>
                    <a:pt x="412" y="358"/>
                    <a:pt x="462" y="38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2" name="Freeform 35"/>
            <p:cNvSpPr>
              <a:spLocks/>
            </p:cNvSpPr>
            <p:nvPr/>
          </p:nvSpPr>
          <p:spPr bwMode="auto">
            <a:xfrm>
              <a:off x="3349" y="2432"/>
              <a:ext cx="130" cy="365"/>
            </a:xfrm>
            <a:custGeom>
              <a:avLst/>
              <a:gdLst>
                <a:gd name="T0" fmla="*/ 0 w 130"/>
                <a:gd name="T1" fmla="*/ 0 h 365"/>
                <a:gd name="T2" fmla="*/ 122 w 130"/>
                <a:gd name="T3" fmla="*/ 171 h 365"/>
                <a:gd name="T4" fmla="*/ 49 w 130"/>
                <a:gd name="T5" fmla="*/ 365 h 365"/>
                <a:gd name="T6" fmla="*/ 0 60000 65536"/>
                <a:gd name="T7" fmla="*/ 0 60000 65536"/>
                <a:gd name="T8" fmla="*/ 0 60000 65536"/>
                <a:gd name="T9" fmla="*/ 0 w 130"/>
                <a:gd name="T10" fmla="*/ 0 h 365"/>
                <a:gd name="T11" fmla="*/ 130 w 130"/>
                <a:gd name="T12" fmla="*/ 365 h 3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" h="365">
                  <a:moveTo>
                    <a:pt x="0" y="0"/>
                  </a:moveTo>
                  <a:cubicBezTo>
                    <a:pt x="57" y="55"/>
                    <a:pt x="114" y="110"/>
                    <a:pt x="122" y="171"/>
                  </a:cubicBezTo>
                  <a:cubicBezTo>
                    <a:pt x="130" y="232"/>
                    <a:pt x="89" y="298"/>
                    <a:pt x="49" y="36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3" name="Freeform 36"/>
            <p:cNvSpPr>
              <a:spLocks/>
            </p:cNvSpPr>
            <p:nvPr/>
          </p:nvSpPr>
          <p:spPr bwMode="auto">
            <a:xfrm>
              <a:off x="2689" y="2400"/>
              <a:ext cx="263" cy="478"/>
            </a:xfrm>
            <a:custGeom>
              <a:avLst/>
              <a:gdLst>
                <a:gd name="T0" fmla="*/ 263 w 263"/>
                <a:gd name="T1" fmla="*/ 0 h 478"/>
                <a:gd name="T2" fmla="*/ 19 w 263"/>
                <a:gd name="T3" fmla="*/ 211 h 478"/>
                <a:gd name="T4" fmla="*/ 149 w 263"/>
                <a:gd name="T5" fmla="*/ 478 h 478"/>
                <a:gd name="T6" fmla="*/ 0 60000 65536"/>
                <a:gd name="T7" fmla="*/ 0 60000 65536"/>
                <a:gd name="T8" fmla="*/ 0 60000 65536"/>
                <a:gd name="T9" fmla="*/ 0 w 263"/>
                <a:gd name="T10" fmla="*/ 0 h 478"/>
                <a:gd name="T11" fmla="*/ 263 w 263"/>
                <a:gd name="T12" fmla="*/ 478 h 4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3" h="478">
                  <a:moveTo>
                    <a:pt x="263" y="0"/>
                  </a:moveTo>
                  <a:cubicBezTo>
                    <a:pt x="150" y="65"/>
                    <a:pt x="38" y="131"/>
                    <a:pt x="19" y="211"/>
                  </a:cubicBezTo>
                  <a:cubicBezTo>
                    <a:pt x="0" y="291"/>
                    <a:pt x="74" y="384"/>
                    <a:pt x="149" y="47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4" name="Freeform 37"/>
            <p:cNvSpPr>
              <a:spLocks/>
            </p:cNvSpPr>
            <p:nvPr/>
          </p:nvSpPr>
          <p:spPr bwMode="auto">
            <a:xfrm>
              <a:off x="2822" y="2854"/>
              <a:ext cx="316" cy="203"/>
            </a:xfrm>
            <a:custGeom>
              <a:avLst/>
              <a:gdLst>
                <a:gd name="T0" fmla="*/ 0 w 316"/>
                <a:gd name="T1" fmla="*/ 0 h 203"/>
                <a:gd name="T2" fmla="*/ 170 w 316"/>
                <a:gd name="T3" fmla="*/ 162 h 203"/>
                <a:gd name="T4" fmla="*/ 316 w 316"/>
                <a:gd name="T5" fmla="*/ 203 h 203"/>
                <a:gd name="T6" fmla="*/ 0 60000 65536"/>
                <a:gd name="T7" fmla="*/ 0 60000 65536"/>
                <a:gd name="T8" fmla="*/ 0 60000 65536"/>
                <a:gd name="T9" fmla="*/ 0 w 316"/>
                <a:gd name="T10" fmla="*/ 0 h 203"/>
                <a:gd name="T11" fmla="*/ 316 w 316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6" h="203">
                  <a:moveTo>
                    <a:pt x="0" y="0"/>
                  </a:moveTo>
                  <a:cubicBezTo>
                    <a:pt x="58" y="64"/>
                    <a:pt x="117" y="128"/>
                    <a:pt x="170" y="162"/>
                  </a:cubicBezTo>
                  <a:cubicBezTo>
                    <a:pt x="223" y="196"/>
                    <a:pt x="269" y="199"/>
                    <a:pt x="316" y="203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5" name="Freeform 38"/>
            <p:cNvSpPr>
              <a:spLocks/>
            </p:cNvSpPr>
            <p:nvPr/>
          </p:nvSpPr>
          <p:spPr bwMode="auto">
            <a:xfrm>
              <a:off x="3138" y="2781"/>
              <a:ext cx="268" cy="259"/>
            </a:xfrm>
            <a:custGeom>
              <a:avLst/>
              <a:gdLst>
                <a:gd name="T0" fmla="*/ 0 w 268"/>
                <a:gd name="T1" fmla="*/ 259 h 259"/>
                <a:gd name="T2" fmla="*/ 195 w 268"/>
                <a:gd name="T3" fmla="*/ 178 h 259"/>
                <a:gd name="T4" fmla="*/ 268 w 268"/>
                <a:gd name="T5" fmla="*/ 0 h 259"/>
                <a:gd name="T6" fmla="*/ 0 60000 65536"/>
                <a:gd name="T7" fmla="*/ 0 60000 65536"/>
                <a:gd name="T8" fmla="*/ 0 60000 65536"/>
                <a:gd name="T9" fmla="*/ 0 w 268"/>
                <a:gd name="T10" fmla="*/ 0 h 259"/>
                <a:gd name="T11" fmla="*/ 268 w 268"/>
                <a:gd name="T12" fmla="*/ 259 h 2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" h="259">
                  <a:moveTo>
                    <a:pt x="0" y="259"/>
                  </a:moveTo>
                  <a:cubicBezTo>
                    <a:pt x="75" y="240"/>
                    <a:pt x="150" y="221"/>
                    <a:pt x="195" y="178"/>
                  </a:cubicBezTo>
                  <a:cubicBezTo>
                    <a:pt x="240" y="135"/>
                    <a:pt x="254" y="67"/>
                    <a:pt x="268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199726" name="Freeform 39"/>
            <p:cNvSpPr>
              <a:spLocks/>
            </p:cNvSpPr>
            <p:nvPr/>
          </p:nvSpPr>
          <p:spPr bwMode="auto">
            <a:xfrm>
              <a:off x="2830" y="2797"/>
              <a:ext cx="660" cy="457"/>
            </a:xfrm>
            <a:custGeom>
              <a:avLst/>
              <a:gdLst>
                <a:gd name="T0" fmla="*/ 0 w 660"/>
                <a:gd name="T1" fmla="*/ 73 h 457"/>
                <a:gd name="T2" fmla="*/ 49 w 660"/>
                <a:gd name="T3" fmla="*/ 300 h 457"/>
                <a:gd name="T4" fmla="*/ 276 w 660"/>
                <a:gd name="T5" fmla="*/ 446 h 457"/>
                <a:gd name="T6" fmla="*/ 535 w 660"/>
                <a:gd name="T7" fmla="*/ 365 h 457"/>
                <a:gd name="T8" fmla="*/ 649 w 660"/>
                <a:gd name="T9" fmla="*/ 203 h 457"/>
                <a:gd name="T10" fmla="*/ 600 w 660"/>
                <a:gd name="T11" fmla="*/ 0 h 4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0"/>
                <a:gd name="T19" fmla="*/ 0 h 457"/>
                <a:gd name="T20" fmla="*/ 660 w 660"/>
                <a:gd name="T21" fmla="*/ 457 h 4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0" h="457">
                  <a:moveTo>
                    <a:pt x="0" y="73"/>
                  </a:moveTo>
                  <a:cubicBezTo>
                    <a:pt x="1" y="155"/>
                    <a:pt x="3" y="238"/>
                    <a:pt x="49" y="300"/>
                  </a:cubicBezTo>
                  <a:cubicBezTo>
                    <a:pt x="95" y="362"/>
                    <a:pt x="195" y="435"/>
                    <a:pt x="276" y="446"/>
                  </a:cubicBezTo>
                  <a:cubicBezTo>
                    <a:pt x="357" y="457"/>
                    <a:pt x="473" y="405"/>
                    <a:pt x="535" y="365"/>
                  </a:cubicBezTo>
                  <a:cubicBezTo>
                    <a:pt x="597" y="325"/>
                    <a:pt x="638" y="264"/>
                    <a:pt x="649" y="203"/>
                  </a:cubicBezTo>
                  <a:cubicBezTo>
                    <a:pt x="660" y="142"/>
                    <a:pt x="630" y="71"/>
                    <a:pt x="600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5233988" y="3341688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0329" name="Text Box 41"/>
          <p:cNvSpPr txBox="1">
            <a:spLocks noChangeArrowheads="1"/>
          </p:cNvSpPr>
          <p:nvPr/>
        </p:nvSpPr>
        <p:spPr bwMode="auto">
          <a:xfrm>
            <a:off x="6402388" y="2773363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6657975" y="3427413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6818313" y="4211638"/>
            <a:ext cx="3190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40332" name="Text Box 44"/>
          <p:cNvSpPr txBox="1">
            <a:spLocks noChangeArrowheads="1"/>
          </p:cNvSpPr>
          <p:nvPr/>
        </p:nvSpPr>
        <p:spPr bwMode="auto">
          <a:xfrm>
            <a:off x="5970588" y="4518025"/>
            <a:ext cx="2857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0333" name="Text Box 45"/>
          <p:cNvSpPr txBox="1">
            <a:spLocks noChangeArrowheads="1"/>
          </p:cNvSpPr>
          <p:nvPr/>
        </p:nvSpPr>
        <p:spPr bwMode="auto">
          <a:xfrm>
            <a:off x="4946650" y="4568825"/>
            <a:ext cx="31908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7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图的基本概念：同构判定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0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8" grpId="0" autoUpdateAnimBg="0"/>
      <p:bldP spid="140329" grpId="0" autoUpdateAnimBg="0"/>
      <p:bldP spid="140330" grpId="0" autoUpdateAnimBg="0"/>
      <p:bldP spid="140331" grpId="0" autoUpdateAnimBg="0"/>
      <p:bldP spid="140332" grpId="0" autoUpdateAnimBg="0"/>
      <p:bldP spid="1403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 图的基本概念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图论发展史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图的基本概念</a:t>
            </a:r>
          </a:p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图的性质</a:t>
            </a:r>
          </a:p>
          <a:p>
            <a:pPr eaLnBrk="1" hangingPunct="1"/>
            <a:r>
              <a:rPr lang="zh-CN" altLang="en-US" dirty="0" smtClean="0"/>
              <a:t>图的代数表示</a:t>
            </a:r>
          </a:p>
        </p:txBody>
      </p:sp>
    </p:spTree>
    <p:extLst>
      <p:ext uri="{BB962C8B-B14F-4D97-AF65-F5344CB8AC3E}">
        <p14:creationId xmlns:p14="http://schemas.microsoft.com/office/powerpoint/2010/main" val="139266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95288" y="1341438"/>
            <a:ext cx="7772400" cy="36195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Garamond" pitchFamily="18" charset="0"/>
              </a:rPr>
              <a:t>1.13</a:t>
            </a: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：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Garamond" pitchFamily="18" charset="0"/>
              </a:rPr>
              <a:t>是否同构？</a:t>
            </a:r>
          </a:p>
        </p:txBody>
      </p:sp>
      <p:sp>
        <p:nvSpPr>
          <p:cNvPr id="200707" name="Oval 4"/>
          <p:cNvSpPr>
            <a:spLocks noChangeArrowheads="1"/>
          </p:cNvSpPr>
          <p:nvPr/>
        </p:nvSpPr>
        <p:spPr bwMode="auto">
          <a:xfrm>
            <a:off x="1655403" y="2669210"/>
            <a:ext cx="141287" cy="1412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08" name="Oval 5"/>
          <p:cNvSpPr>
            <a:spLocks noChangeArrowheads="1"/>
          </p:cNvSpPr>
          <p:nvPr/>
        </p:nvSpPr>
        <p:spPr bwMode="auto">
          <a:xfrm>
            <a:off x="2338028" y="3543922"/>
            <a:ext cx="141287" cy="1412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09" name="Oval 6"/>
          <p:cNvSpPr>
            <a:spLocks noChangeArrowheads="1"/>
          </p:cNvSpPr>
          <p:nvPr/>
        </p:nvSpPr>
        <p:spPr bwMode="auto">
          <a:xfrm>
            <a:off x="2776178" y="2851772"/>
            <a:ext cx="141287" cy="1412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0" name="Oval 7"/>
          <p:cNvSpPr>
            <a:spLocks noChangeArrowheads="1"/>
          </p:cNvSpPr>
          <p:nvPr/>
        </p:nvSpPr>
        <p:spPr bwMode="auto">
          <a:xfrm>
            <a:off x="3009540" y="4174160"/>
            <a:ext cx="141288" cy="1412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1" name="Oval 8"/>
          <p:cNvSpPr>
            <a:spLocks noChangeArrowheads="1"/>
          </p:cNvSpPr>
          <p:nvPr/>
        </p:nvSpPr>
        <p:spPr bwMode="auto">
          <a:xfrm>
            <a:off x="1596665" y="4299572"/>
            <a:ext cx="141288" cy="1412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2" name="Oval 9"/>
          <p:cNvSpPr>
            <a:spLocks noChangeArrowheads="1"/>
          </p:cNvSpPr>
          <p:nvPr/>
        </p:nvSpPr>
        <p:spPr bwMode="auto">
          <a:xfrm>
            <a:off x="4276365" y="3008935"/>
            <a:ext cx="141288" cy="1412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3" name="Oval 10"/>
          <p:cNvSpPr>
            <a:spLocks noChangeArrowheads="1"/>
          </p:cNvSpPr>
          <p:nvPr/>
        </p:nvSpPr>
        <p:spPr bwMode="auto">
          <a:xfrm>
            <a:off x="5054240" y="2712072"/>
            <a:ext cx="141288" cy="1412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4" name="Oval 11"/>
          <p:cNvSpPr>
            <a:spLocks noChangeArrowheads="1"/>
          </p:cNvSpPr>
          <p:nvPr/>
        </p:nvSpPr>
        <p:spPr bwMode="auto">
          <a:xfrm>
            <a:off x="4403365" y="4228135"/>
            <a:ext cx="141288" cy="1412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5" name="Oval 12"/>
          <p:cNvSpPr>
            <a:spLocks noChangeArrowheads="1"/>
          </p:cNvSpPr>
          <p:nvPr/>
        </p:nvSpPr>
        <p:spPr bwMode="auto">
          <a:xfrm>
            <a:off x="5247915" y="3724897"/>
            <a:ext cx="141288" cy="1412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6" name="Oval 13"/>
          <p:cNvSpPr>
            <a:spLocks noChangeArrowheads="1"/>
          </p:cNvSpPr>
          <p:nvPr/>
        </p:nvSpPr>
        <p:spPr bwMode="auto">
          <a:xfrm>
            <a:off x="4784365" y="3466135"/>
            <a:ext cx="141288" cy="1412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7" name="Freeform 14"/>
          <p:cNvSpPr>
            <a:spLocks/>
          </p:cNvSpPr>
          <p:nvPr/>
        </p:nvSpPr>
        <p:spPr bwMode="auto">
          <a:xfrm>
            <a:off x="1744303" y="2704135"/>
            <a:ext cx="1130300" cy="207962"/>
          </a:xfrm>
          <a:custGeom>
            <a:avLst/>
            <a:gdLst>
              <a:gd name="T0" fmla="*/ 0 w 712"/>
              <a:gd name="T1" fmla="*/ 2147483647 h 131"/>
              <a:gd name="T2" fmla="*/ 2147483647 w 712"/>
              <a:gd name="T3" fmla="*/ 2147483647 h 131"/>
              <a:gd name="T4" fmla="*/ 2147483647 w 712"/>
              <a:gd name="T5" fmla="*/ 2147483647 h 131"/>
              <a:gd name="T6" fmla="*/ 0 60000 65536"/>
              <a:gd name="T7" fmla="*/ 0 60000 65536"/>
              <a:gd name="T8" fmla="*/ 0 60000 65536"/>
              <a:gd name="T9" fmla="*/ 0 w 712"/>
              <a:gd name="T10" fmla="*/ 0 h 131"/>
              <a:gd name="T11" fmla="*/ 712 w 712"/>
              <a:gd name="T12" fmla="*/ 131 h 1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2" h="131">
                <a:moveTo>
                  <a:pt x="0" y="19"/>
                </a:moveTo>
                <a:cubicBezTo>
                  <a:pt x="86" y="9"/>
                  <a:pt x="173" y="0"/>
                  <a:pt x="292" y="19"/>
                </a:cubicBezTo>
                <a:cubicBezTo>
                  <a:pt x="411" y="38"/>
                  <a:pt x="644" y="112"/>
                  <a:pt x="712" y="131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8" name="Freeform 15"/>
          <p:cNvSpPr>
            <a:spLocks/>
          </p:cNvSpPr>
          <p:nvPr/>
        </p:nvSpPr>
        <p:spPr bwMode="auto">
          <a:xfrm>
            <a:off x="1341078" y="2734297"/>
            <a:ext cx="376237" cy="1646238"/>
          </a:xfrm>
          <a:custGeom>
            <a:avLst/>
            <a:gdLst>
              <a:gd name="T0" fmla="*/ 2147483647 w 237"/>
              <a:gd name="T1" fmla="*/ 0 h 1037"/>
              <a:gd name="T2" fmla="*/ 2147483647 w 237"/>
              <a:gd name="T3" fmla="*/ 2147483647 h 1037"/>
              <a:gd name="T4" fmla="*/ 2147483647 w 237"/>
              <a:gd name="T5" fmla="*/ 2147483647 h 1037"/>
              <a:gd name="T6" fmla="*/ 0 60000 65536"/>
              <a:gd name="T7" fmla="*/ 0 60000 65536"/>
              <a:gd name="T8" fmla="*/ 0 60000 65536"/>
              <a:gd name="T9" fmla="*/ 0 w 237"/>
              <a:gd name="T10" fmla="*/ 0 h 1037"/>
              <a:gd name="T11" fmla="*/ 237 w 237"/>
              <a:gd name="T12" fmla="*/ 1037 h 10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" h="1037">
                <a:moveTo>
                  <a:pt x="237" y="0"/>
                </a:moveTo>
                <a:cubicBezTo>
                  <a:pt x="124" y="123"/>
                  <a:pt x="12" y="247"/>
                  <a:pt x="6" y="420"/>
                </a:cubicBezTo>
                <a:cubicBezTo>
                  <a:pt x="0" y="593"/>
                  <a:pt x="101" y="815"/>
                  <a:pt x="203" y="1037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19" name="Freeform 16"/>
          <p:cNvSpPr>
            <a:spLocks/>
          </p:cNvSpPr>
          <p:nvPr/>
        </p:nvSpPr>
        <p:spPr bwMode="auto">
          <a:xfrm>
            <a:off x="1496653" y="2912097"/>
            <a:ext cx="1404937" cy="1455738"/>
          </a:xfrm>
          <a:custGeom>
            <a:avLst/>
            <a:gdLst>
              <a:gd name="T0" fmla="*/ 2147483647 w 885"/>
              <a:gd name="T1" fmla="*/ 2147483647 h 917"/>
              <a:gd name="T2" fmla="*/ 2147483647 w 885"/>
              <a:gd name="T3" fmla="*/ 2147483647 h 917"/>
              <a:gd name="T4" fmla="*/ 2147483647 w 885"/>
              <a:gd name="T5" fmla="*/ 0 h 917"/>
              <a:gd name="T6" fmla="*/ 0 60000 65536"/>
              <a:gd name="T7" fmla="*/ 0 60000 65536"/>
              <a:gd name="T8" fmla="*/ 0 60000 65536"/>
              <a:gd name="T9" fmla="*/ 0 w 885"/>
              <a:gd name="T10" fmla="*/ 0 h 917"/>
              <a:gd name="T11" fmla="*/ 885 w 885"/>
              <a:gd name="T12" fmla="*/ 917 h 9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5" h="917">
                <a:moveTo>
                  <a:pt x="96" y="917"/>
                </a:moveTo>
                <a:cubicBezTo>
                  <a:pt x="48" y="757"/>
                  <a:pt x="0" y="598"/>
                  <a:pt x="131" y="445"/>
                </a:cubicBezTo>
                <a:cubicBezTo>
                  <a:pt x="262" y="292"/>
                  <a:pt x="573" y="146"/>
                  <a:pt x="88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0" name="Freeform 17"/>
          <p:cNvSpPr>
            <a:spLocks/>
          </p:cNvSpPr>
          <p:nvPr/>
        </p:nvSpPr>
        <p:spPr bwMode="auto">
          <a:xfrm>
            <a:off x="1707790" y="2742235"/>
            <a:ext cx="708025" cy="871537"/>
          </a:xfrm>
          <a:custGeom>
            <a:avLst/>
            <a:gdLst>
              <a:gd name="T0" fmla="*/ 0 w 446"/>
              <a:gd name="T1" fmla="*/ 0 h 549"/>
              <a:gd name="T2" fmla="*/ 2147483647 w 446"/>
              <a:gd name="T3" fmla="*/ 2147483647 h 549"/>
              <a:gd name="T4" fmla="*/ 2147483647 w 446"/>
              <a:gd name="T5" fmla="*/ 2147483647 h 549"/>
              <a:gd name="T6" fmla="*/ 0 60000 65536"/>
              <a:gd name="T7" fmla="*/ 0 60000 65536"/>
              <a:gd name="T8" fmla="*/ 0 60000 65536"/>
              <a:gd name="T9" fmla="*/ 0 w 446"/>
              <a:gd name="T10" fmla="*/ 0 h 549"/>
              <a:gd name="T11" fmla="*/ 446 w 446"/>
              <a:gd name="T12" fmla="*/ 549 h 5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6" h="549">
                <a:moveTo>
                  <a:pt x="0" y="0"/>
                </a:moveTo>
                <a:cubicBezTo>
                  <a:pt x="36" y="100"/>
                  <a:pt x="72" y="201"/>
                  <a:pt x="146" y="292"/>
                </a:cubicBezTo>
                <a:cubicBezTo>
                  <a:pt x="220" y="383"/>
                  <a:pt x="333" y="466"/>
                  <a:pt x="446" y="549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1" name="Freeform 18"/>
          <p:cNvSpPr>
            <a:spLocks/>
          </p:cNvSpPr>
          <p:nvPr/>
        </p:nvSpPr>
        <p:spPr bwMode="auto">
          <a:xfrm>
            <a:off x="2425340" y="3605835"/>
            <a:ext cx="625475" cy="639762"/>
          </a:xfrm>
          <a:custGeom>
            <a:avLst/>
            <a:gdLst>
              <a:gd name="T0" fmla="*/ 0 w 394"/>
              <a:gd name="T1" fmla="*/ 0 h 403"/>
              <a:gd name="T2" fmla="*/ 2147483647 w 394"/>
              <a:gd name="T3" fmla="*/ 2147483647 h 403"/>
              <a:gd name="T4" fmla="*/ 2147483647 w 394"/>
              <a:gd name="T5" fmla="*/ 2147483647 h 403"/>
              <a:gd name="T6" fmla="*/ 0 60000 65536"/>
              <a:gd name="T7" fmla="*/ 0 60000 65536"/>
              <a:gd name="T8" fmla="*/ 0 60000 65536"/>
              <a:gd name="T9" fmla="*/ 0 w 394"/>
              <a:gd name="T10" fmla="*/ 0 h 403"/>
              <a:gd name="T11" fmla="*/ 394 w 394"/>
              <a:gd name="T12" fmla="*/ 403 h 4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" h="403">
                <a:moveTo>
                  <a:pt x="0" y="0"/>
                </a:moveTo>
                <a:cubicBezTo>
                  <a:pt x="91" y="18"/>
                  <a:pt x="182" y="36"/>
                  <a:pt x="248" y="103"/>
                </a:cubicBezTo>
                <a:cubicBezTo>
                  <a:pt x="314" y="170"/>
                  <a:pt x="354" y="286"/>
                  <a:pt x="394" y="40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2" name="Freeform 19"/>
          <p:cNvSpPr>
            <a:spLocks/>
          </p:cNvSpPr>
          <p:nvPr/>
        </p:nvSpPr>
        <p:spPr bwMode="auto">
          <a:xfrm>
            <a:off x="1598253" y="4245597"/>
            <a:ext cx="1493837" cy="352425"/>
          </a:xfrm>
          <a:custGeom>
            <a:avLst/>
            <a:gdLst>
              <a:gd name="T0" fmla="*/ 2147483647 w 941"/>
              <a:gd name="T1" fmla="*/ 2147483647 h 222"/>
              <a:gd name="T2" fmla="*/ 2147483647 w 941"/>
              <a:gd name="T3" fmla="*/ 2147483647 h 222"/>
              <a:gd name="T4" fmla="*/ 2147483647 w 941"/>
              <a:gd name="T5" fmla="*/ 2147483647 h 222"/>
              <a:gd name="T6" fmla="*/ 2147483647 w 941"/>
              <a:gd name="T7" fmla="*/ 0 h 222"/>
              <a:gd name="T8" fmla="*/ 0 60000 65536"/>
              <a:gd name="T9" fmla="*/ 0 60000 65536"/>
              <a:gd name="T10" fmla="*/ 0 60000 65536"/>
              <a:gd name="T11" fmla="*/ 0 60000 65536"/>
              <a:gd name="T12" fmla="*/ 0 w 941"/>
              <a:gd name="T13" fmla="*/ 0 h 222"/>
              <a:gd name="T14" fmla="*/ 941 w 941"/>
              <a:gd name="T15" fmla="*/ 222 h 2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" h="222">
                <a:moveTo>
                  <a:pt x="24" y="85"/>
                </a:moveTo>
                <a:cubicBezTo>
                  <a:pt x="12" y="83"/>
                  <a:pt x="0" y="82"/>
                  <a:pt x="84" y="102"/>
                </a:cubicBezTo>
                <a:cubicBezTo>
                  <a:pt x="168" y="122"/>
                  <a:pt x="386" y="222"/>
                  <a:pt x="529" y="205"/>
                </a:cubicBezTo>
                <a:cubicBezTo>
                  <a:pt x="672" y="188"/>
                  <a:pt x="874" y="34"/>
                  <a:pt x="941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3" name="Freeform 20"/>
          <p:cNvSpPr>
            <a:spLocks/>
          </p:cNvSpPr>
          <p:nvPr/>
        </p:nvSpPr>
        <p:spPr bwMode="auto">
          <a:xfrm>
            <a:off x="2833328" y="2939085"/>
            <a:ext cx="354012" cy="1306512"/>
          </a:xfrm>
          <a:custGeom>
            <a:avLst/>
            <a:gdLst>
              <a:gd name="T0" fmla="*/ 0 w 223"/>
              <a:gd name="T1" fmla="*/ 0 h 823"/>
              <a:gd name="T2" fmla="*/ 2147483647 w 223"/>
              <a:gd name="T3" fmla="*/ 2147483647 h 823"/>
              <a:gd name="T4" fmla="*/ 2147483647 w 223"/>
              <a:gd name="T5" fmla="*/ 2147483647 h 823"/>
              <a:gd name="T6" fmla="*/ 0 60000 65536"/>
              <a:gd name="T7" fmla="*/ 0 60000 65536"/>
              <a:gd name="T8" fmla="*/ 0 60000 65536"/>
              <a:gd name="T9" fmla="*/ 0 w 223"/>
              <a:gd name="T10" fmla="*/ 0 h 823"/>
              <a:gd name="T11" fmla="*/ 223 w 223"/>
              <a:gd name="T12" fmla="*/ 823 h 8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3" h="823">
                <a:moveTo>
                  <a:pt x="0" y="0"/>
                </a:moveTo>
                <a:cubicBezTo>
                  <a:pt x="85" y="73"/>
                  <a:pt x="171" y="146"/>
                  <a:pt x="197" y="283"/>
                </a:cubicBezTo>
                <a:cubicBezTo>
                  <a:pt x="223" y="420"/>
                  <a:pt x="188" y="621"/>
                  <a:pt x="154" y="823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4" name="Freeform 21"/>
          <p:cNvSpPr>
            <a:spLocks/>
          </p:cNvSpPr>
          <p:nvPr/>
        </p:nvSpPr>
        <p:spPr bwMode="auto">
          <a:xfrm>
            <a:off x="4325578" y="2669210"/>
            <a:ext cx="788987" cy="404812"/>
          </a:xfrm>
          <a:custGeom>
            <a:avLst/>
            <a:gdLst>
              <a:gd name="T0" fmla="*/ 0 w 497"/>
              <a:gd name="T1" fmla="*/ 2147483647 h 255"/>
              <a:gd name="T2" fmla="*/ 2147483647 w 497"/>
              <a:gd name="T3" fmla="*/ 2147483647 h 255"/>
              <a:gd name="T4" fmla="*/ 2147483647 w 497"/>
              <a:gd name="T5" fmla="*/ 2147483647 h 255"/>
              <a:gd name="T6" fmla="*/ 0 60000 65536"/>
              <a:gd name="T7" fmla="*/ 0 60000 65536"/>
              <a:gd name="T8" fmla="*/ 0 60000 65536"/>
              <a:gd name="T9" fmla="*/ 0 w 497"/>
              <a:gd name="T10" fmla="*/ 0 h 255"/>
              <a:gd name="T11" fmla="*/ 497 w 497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55">
                <a:moveTo>
                  <a:pt x="0" y="255"/>
                </a:moveTo>
                <a:cubicBezTo>
                  <a:pt x="65" y="160"/>
                  <a:pt x="131" y="66"/>
                  <a:pt x="214" y="33"/>
                </a:cubicBezTo>
                <a:cubicBezTo>
                  <a:pt x="297" y="0"/>
                  <a:pt x="453" y="52"/>
                  <a:pt x="497" y="5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5" name="Freeform 22"/>
          <p:cNvSpPr>
            <a:spLocks/>
          </p:cNvSpPr>
          <p:nvPr/>
        </p:nvSpPr>
        <p:spPr bwMode="auto">
          <a:xfrm>
            <a:off x="4071578" y="3074022"/>
            <a:ext cx="388937" cy="1252538"/>
          </a:xfrm>
          <a:custGeom>
            <a:avLst/>
            <a:gdLst>
              <a:gd name="T0" fmla="*/ 2147483647 w 245"/>
              <a:gd name="T1" fmla="*/ 0 h 789"/>
              <a:gd name="T2" fmla="*/ 2147483647 w 245"/>
              <a:gd name="T3" fmla="*/ 2147483647 h 789"/>
              <a:gd name="T4" fmla="*/ 2147483647 w 245"/>
              <a:gd name="T5" fmla="*/ 2147483647 h 789"/>
              <a:gd name="T6" fmla="*/ 0 60000 65536"/>
              <a:gd name="T7" fmla="*/ 0 60000 65536"/>
              <a:gd name="T8" fmla="*/ 0 60000 65536"/>
              <a:gd name="T9" fmla="*/ 0 w 245"/>
              <a:gd name="T10" fmla="*/ 0 h 789"/>
              <a:gd name="T11" fmla="*/ 245 w 245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5" h="789">
                <a:moveTo>
                  <a:pt x="160" y="0"/>
                </a:moveTo>
                <a:cubicBezTo>
                  <a:pt x="80" y="54"/>
                  <a:pt x="0" y="109"/>
                  <a:pt x="14" y="240"/>
                </a:cubicBezTo>
                <a:cubicBezTo>
                  <a:pt x="28" y="371"/>
                  <a:pt x="136" y="580"/>
                  <a:pt x="245" y="789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6" name="Freeform 23"/>
          <p:cNvSpPr>
            <a:spLocks/>
          </p:cNvSpPr>
          <p:nvPr/>
        </p:nvSpPr>
        <p:spPr bwMode="auto">
          <a:xfrm>
            <a:off x="4439878" y="3537572"/>
            <a:ext cx="401637" cy="762000"/>
          </a:xfrm>
          <a:custGeom>
            <a:avLst/>
            <a:gdLst>
              <a:gd name="T0" fmla="*/ 2147483647 w 253"/>
              <a:gd name="T1" fmla="*/ 2147483647 h 480"/>
              <a:gd name="T2" fmla="*/ 2147483647 w 253"/>
              <a:gd name="T3" fmla="*/ 2147483647 h 480"/>
              <a:gd name="T4" fmla="*/ 2147483647 w 253"/>
              <a:gd name="T5" fmla="*/ 0 h 480"/>
              <a:gd name="T6" fmla="*/ 0 60000 65536"/>
              <a:gd name="T7" fmla="*/ 0 60000 65536"/>
              <a:gd name="T8" fmla="*/ 0 60000 65536"/>
              <a:gd name="T9" fmla="*/ 0 w 253"/>
              <a:gd name="T10" fmla="*/ 0 h 480"/>
              <a:gd name="T11" fmla="*/ 253 w 253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3" h="480">
                <a:moveTo>
                  <a:pt x="22" y="480"/>
                </a:moveTo>
                <a:cubicBezTo>
                  <a:pt x="11" y="374"/>
                  <a:pt x="0" y="268"/>
                  <a:pt x="39" y="188"/>
                </a:cubicBezTo>
                <a:cubicBezTo>
                  <a:pt x="78" y="108"/>
                  <a:pt x="165" y="54"/>
                  <a:pt x="253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7" name="Freeform 24"/>
          <p:cNvSpPr>
            <a:spLocks/>
          </p:cNvSpPr>
          <p:nvPr/>
        </p:nvSpPr>
        <p:spPr bwMode="auto">
          <a:xfrm>
            <a:off x="4841515" y="2775572"/>
            <a:ext cx="325438" cy="747713"/>
          </a:xfrm>
          <a:custGeom>
            <a:avLst/>
            <a:gdLst>
              <a:gd name="T0" fmla="*/ 0 w 205"/>
              <a:gd name="T1" fmla="*/ 2147483647 h 471"/>
              <a:gd name="T2" fmla="*/ 2147483647 w 205"/>
              <a:gd name="T3" fmla="*/ 2147483647 h 471"/>
              <a:gd name="T4" fmla="*/ 2147483647 w 205"/>
              <a:gd name="T5" fmla="*/ 0 h 471"/>
              <a:gd name="T6" fmla="*/ 0 60000 65536"/>
              <a:gd name="T7" fmla="*/ 0 60000 65536"/>
              <a:gd name="T8" fmla="*/ 0 60000 65536"/>
              <a:gd name="T9" fmla="*/ 0 w 205"/>
              <a:gd name="T10" fmla="*/ 0 h 471"/>
              <a:gd name="T11" fmla="*/ 205 w 205"/>
              <a:gd name="T12" fmla="*/ 471 h 4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471">
                <a:moveTo>
                  <a:pt x="0" y="471"/>
                </a:moveTo>
                <a:cubicBezTo>
                  <a:pt x="69" y="420"/>
                  <a:pt x="139" y="369"/>
                  <a:pt x="172" y="291"/>
                </a:cubicBezTo>
                <a:cubicBezTo>
                  <a:pt x="205" y="213"/>
                  <a:pt x="201" y="106"/>
                  <a:pt x="198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8" name="Freeform 25"/>
          <p:cNvSpPr>
            <a:spLocks/>
          </p:cNvSpPr>
          <p:nvPr/>
        </p:nvSpPr>
        <p:spPr bwMode="auto">
          <a:xfrm>
            <a:off x="5114565" y="2761285"/>
            <a:ext cx="246063" cy="1035050"/>
          </a:xfrm>
          <a:custGeom>
            <a:avLst/>
            <a:gdLst>
              <a:gd name="T0" fmla="*/ 0 w 155"/>
              <a:gd name="T1" fmla="*/ 0 h 652"/>
              <a:gd name="T2" fmla="*/ 2147483647 w 155"/>
              <a:gd name="T3" fmla="*/ 2147483647 h 652"/>
              <a:gd name="T4" fmla="*/ 2147483647 w 155"/>
              <a:gd name="T5" fmla="*/ 2147483647 h 652"/>
              <a:gd name="T6" fmla="*/ 2147483647 w 155"/>
              <a:gd name="T7" fmla="*/ 2147483647 h 652"/>
              <a:gd name="T8" fmla="*/ 0 60000 65536"/>
              <a:gd name="T9" fmla="*/ 0 60000 65536"/>
              <a:gd name="T10" fmla="*/ 0 60000 65536"/>
              <a:gd name="T11" fmla="*/ 0 60000 65536"/>
              <a:gd name="T12" fmla="*/ 0 w 155"/>
              <a:gd name="T13" fmla="*/ 0 h 652"/>
              <a:gd name="T14" fmla="*/ 155 w 155"/>
              <a:gd name="T15" fmla="*/ 652 h 6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" h="652">
                <a:moveTo>
                  <a:pt x="0" y="0"/>
                </a:moveTo>
                <a:cubicBezTo>
                  <a:pt x="47" y="43"/>
                  <a:pt x="94" y="86"/>
                  <a:pt x="120" y="172"/>
                </a:cubicBezTo>
                <a:cubicBezTo>
                  <a:pt x="146" y="258"/>
                  <a:pt x="153" y="435"/>
                  <a:pt x="154" y="515"/>
                </a:cubicBezTo>
                <a:cubicBezTo>
                  <a:pt x="155" y="595"/>
                  <a:pt x="134" y="629"/>
                  <a:pt x="128" y="65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29" name="Freeform 26"/>
          <p:cNvSpPr>
            <a:spLocks/>
          </p:cNvSpPr>
          <p:nvPr/>
        </p:nvSpPr>
        <p:spPr bwMode="auto">
          <a:xfrm>
            <a:off x="4474803" y="3796335"/>
            <a:ext cx="830262" cy="503237"/>
          </a:xfrm>
          <a:custGeom>
            <a:avLst/>
            <a:gdLst>
              <a:gd name="T0" fmla="*/ 0 w 523"/>
              <a:gd name="T1" fmla="*/ 2147483647 h 317"/>
              <a:gd name="T2" fmla="*/ 2147483647 w 523"/>
              <a:gd name="T3" fmla="*/ 2147483647 h 317"/>
              <a:gd name="T4" fmla="*/ 2147483647 w 523"/>
              <a:gd name="T5" fmla="*/ 2147483647 h 317"/>
              <a:gd name="T6" fmla="*/ 2147483647 w 523"/>
              <a:gd name="T7" fmla="*/ 0 h 317"/>
              <a:gd name="T8" fmla="*/ 0 60000 65536"/>
              <a:gd name="T9" fmla="*/ 0 60000 65536"/>
              <a:gd name="T10" fmla="*/ 0 60000 65536"/>
              <a:gd name="T11" fmla="*/ 0 60000 65536"/>
              <a:gd name="T12" fmla="*/ 0 w 523"/>
              <a:gd name="T13" fmla="*/ 0 h 317"/>
              <a:gd name="T14" fmla="*/ 523 w 523"/>
              <a:gd name="T15" fmla="*/ 317 h 3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3" h="317">
                <a:moveTo>
                  <a:pt x="0" y="317"/>
                </a:moveTo>
                <a:cubicBezTo>
                  <a:pt x="76" y="314"/>
                  <a:pt x="152" y="312"/>
                  <a:pt x="206" y="283"/>
                </a:cubicBezTo>
                <a:cubicBezTo>
                  <a:pt x="260" y="254"/>
                  <a:pt x="273" y="192"/>
                  <a:pt x="326" y="145"/>
                </a:cubicBezTo>
                <a:cubicBezTo>
                  <a:pt x="379" y="98"/>
                  <a:pt x="451" y="49"/>
                  <a:pt x="523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30" name="Freeform 27"/>
          <p:cNvSpPr>
            <a:spLocks/>
          </p:cNvSpPr>
          <p:nvPr/>
        </p:nvSpPr>
        <p:spPr bwMode="auto">
          <a:xfrm>
            <a:off x="4474803" y="2761285"/>
            <a:ext cx="1268412" cy="1739900"/>
          </a:xfrm>
          <a:custGeom>
            <a:avLst/>
            <a:gdLst>
              <a:gd name="T0" fmla="*/ 0 w 799"/>
              <a:gd name="T1" fmla="*/ 2147483647 h 1096"/>
              <a:gd name="T2" fmla="*/ 2147483647 w 799"/>
              <a:gd name="T3" fmla="*/ 2147483647 h 1096"/>
              <a:gd name="T4" fmla="*/ 2147483647 w 799"/>
              <a:gd name="T5" fmla="*/ 2147483647 h 1096"/>
              <a:gd name="T6" fmla="*/ 2147483647 w 799"/>
              <a:gd name="T7" fmla="*/ 2147483647 h 1096"/>
              <a:gd name="T8" fmla="*/ 2147483647 w 799"/>
              <a:gd name="T9" fmla="*/ 2147483647 h 1096"/>
              <a:gd name="T10" fmla="*/ 2147483647 w 799"/>
              <a:gd name="T11" fmla="*/ 2147483647 h 1096"/>
              <a:gd name="T12" fmla="*/ 2147483647 w 799"/>
              <a:gd name="T13" fmla="*/ 0 h 10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1096"/>
              <a:gd name="T23" fmla="*/ 799 w 799"/>
              <a:gd name="T24" fmla="*/ 1096 h 10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1096">
                <a:moveTo>
                  <a:pt x="0" y="977"/>
                </a:moveTo>
                <a:cubicBezTo>
                  <a:pt x="41" y="1029"/>
                  <a:pt x="83" y="1082"/>
                  <a:pt x="171" y="1089"/>
                </a:cubicBezTo>
                <a:cubicBezTo>
                  <a:pt x="259" y="1096"/>
                  <a:pt x="432" y="1073"/>
                  <a:pt x="531" y="1020"/>
                </a:cubicBezTo>
                <a:cubicBezTo>
                  <a:pt x="630" y="967"/>
                  <a:pt x="727" y="876"/>
                  <a:pt x="763" y="772"/>
                </a:cubicBezTo>
                <a:cubicBezTo>
                  <a:pt x="799" y="668"/>
                  <a:pt x="766" y="506"/>
                  <a:pt x="746" y="395"/>
                </a:cubicBezTo>
                <a:cubicBezTo>
                  <a:pt x="726" y="284"/>
                  <a:pt x="694" y="169"/>
                  <a:pt x="643" y="103"/>
                </a:cubicBezTo>
                <a:cubicBezTo>
                  <a:pt x="592" y="37"/>
                  <a:pt x="514" y="18"/>
                  <a:pt x="43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0731" name="Text Box 28"/>
          <p:cNvSpPr txBox="1">
            <a:spLocks noChangeArrowheads="1"/>
          </p:cNvSpPr>
          <p:nvPr/>
        </p:nvSpPr>
        <p:spPr bwMode="auto">
          <a:xfrm>
            <a:off x="1412515" y="2383460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0732" name="Text Box 29"/>
          <p:cNvSpPr txBox="1">
            <a:spLocks noChangeArrowheads="1"/>
          </p:cNvSpPr>
          <p:nvPr/>
        </p:nvSpPr>
        <p:spPr bwMode="auto">
          <a:xfrm>
            <a:off x="2841265" y="2683497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0733" name="Text Box 30"/>
          <p:cNvSpPr txBox="1">
            <a:spLocks noChangeArrowheads="1"/>
          </p:cNvSpPr>
          <p:nvPr/>
        </p:nvSpPr>
        <p:spPr bwMode="auto">
          <a:xfrm>
            <a:off x="1287103" y="4369422"/>
            <a:ext cx="3190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0734" name="Text Box 31"/>
          <p:cNvSpPr txBox="1">
            <a:spLocks noChangeArrowheads="1"/>
          </p:cNvSpPr>
          <p:nvPr/>
        </p:nvSpPr>
        <p:spPr bwMode="auto">
          <a:xfrm>
            <a:off x="2120540" y="3758235"/>
            <a:ext cx="33655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0735" name="Text Box 32"/>
          <p:cNvSpPr txBox="1">
            <a:spLocks noChangeArrowheads="1"/>
          </p:cNvSpPr>
          <p:nvPr/>
        </p:nvSpPr>
        <p:spPr bwMode="auto">
          <a:xfrm>
            <a:off x="3109553" y="4274172"/>
            <a:ext cx="31908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zh-CN" i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1345" name="Oval 33"/>
          <p:cNvSpPr>
            <a:spLocks noChangeArrowheads="1"/>
          </p:cNvSpPr>
          <p:nvPr/>
        </p:nvSpPr>
        <p:spPr bwMode="auto">
          <a:xfrm>
            <a:off x="2207853" y="3428035"/>
            <a:ext cx="407987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41346" name="Oval 34"/>
          <p:cNvSpPr>
            <a:spLocks noChangeArrowheads="1"/>
          </p:cNvSpPr>
          <p:nvPr/>
        </p:nvSpPr>
        <p:spPr bwMode="auto">
          <a:xfrm>
            <a:off x="5130440" y="3580435"/>
            <a:ext cx="407988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41347" name="Oval 35"/>
          <p:cNvSpPr>
            <a:spLocks noChangeArrowheads="1"/>
          </p:cNvSpPr>
          <p:nvPr/>
        </p:nvSpPr>
        <p:spPr bwMode="auto">
          <a:xfrm>
            <a:off x="4643078" y="3364535"/>
            <a:ext cx="407987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41348" name="Oval 36"/>
          <p:cNvSpPr>
            <a:spLocks noChangeArrowheads="1"/>
          </p:cNvSpPr>
          <p:nvPr/>
        </p:nvSpPr>
        <p:spPr bwMode="auto">
          <a:xfrm>
            <a:off x="4130315" y="2891460"/>
            <a:ext cx="407988" cy="368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5967413" y="4464050"/>
            <a:ext cx="247491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6213" indent="-176213" eaLnBrk="0" hangingPunct="0">
              <a:buFontTx/>
              <a:buChar char="•"/>
            </a:pPr>
            <a:r>
              <a:rPr lang="en-US" altLang="zh-CN">
                <a:solidFill>
                  <a:srgbClr val="3333CC"/>
                </a:solidFill>
              </a:rPr>
              <a:t> </a:t>
            </a:r>
            <a:r>
              <a:rPr lang="zh-CN" altLang="en-US">
                <a:solidFill>
                  <a:srgbClr val="3333CC"/>
                </a:solidFill>
              </a:rPr>
              <a:t>结点数相同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5967413" y="5049838"/>
            <a:ext cx="2205037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6213" indent="-176213" eaLnBrk="0" hangingPunct="0">
              <a:buFontTx/>
              <a:buChar char="•"/>
            </a:pPr>
            <a:r>
              <a:rPr lang="en-US" altLang="zh-CN">
                <a:solidFill>
                  <a:srgbClr val="3333CC"/>
                </a:solidFill>
              </a:rPr>
              <a:t> </a:t>
            </a:r>
            <a:r>
              <a:rPr lang="zh-CN" altLang="en-US">
                <a:solidFill>
                  <a:srgbClr val="3333CC"/>
                </a:solidFill>
              </a:rPr>
              <a:t>边数相同</a:t>
            </a:r>
          </a:p>
        </p:txBody>
      </p:sp>
      <p:sp>
        <p:nvSpPr>
          <p:cNvPr id="141351" name="Text Box 39"/>
          <p:cNvSpPr txBox="1">
            <a:spLocks noChangeArrowheads="1"/>
          </p:cNvSpPr>
          <p:nvPr/>
        </p:nvSpPr>
        <p:spPr bwMode="auto">
          <a:xfrm>
            <a:off x="5967413" y="5589588"/>
            <a:ext cx="2925762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176213" indent="-176213" eaLnBrk="0" hangingPunct="0">
              <a:buFontTx/>
              <a:buChar char="•"/>
            </a:pPr>
            <a:r>
              <a:rPr lang="en-US" altLang="zh-CN">
                <a:solidFill>
                  <a:srgbClr val="3333CC"/>
                </a:solidFill>
              </a:rPr>
              <a:t> </a:t>
            </a:r>
            <a:r>
              <a:rPr lang="zh-CN" altLang="en-US">
                <a:solidFill>
                  <a:srgbClr val="3333CC"/>
                </a:solidFill>
              </a:rPr>
              <a:t>结点度序列不同</a:t>
            </a:r>
          </a:p>
        </p:txBody>
      </p:sp>
      <p:sp>
        <p:nvSpPr>
          <p:cNvPr id="40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图的基本概念：同构判定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5" grpId="0" animBg="1"/>
      <p:bldP spid="141346" grpId="0" animBg="1"/>
      <p:bldP spid="141347" grpId="0" animBg="1"/>
      <p:bldP spid="141348" grpId="0" animBg="1"/>
      <p:bldP spid="141349" grpId="0" autoUpdateAnimBg="0"/>
      <p:bldP spid="141350" grpId="0" autoUpdateAnimBg="0"/>
      <p:bldP spid="1413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11638" y="2059027"/>
            <a:ext cx="1893888" cy="1642139"/>
            <a:chOff x="336" y="2448"/>
            <a:chExt cx="1193" cy="912"/>
          </a:xfrm>
        </p:grpSpPr>
        <p:sp>
          <p:nvSpPr>
            <p:cNvPr id="201847" name="Text Box 4"/>
            <p:cNvSpPr txBox="1">
              <a:spLocks noChangeArrowheads="1"/>
            </p:cNvSpPr>
            <p:nvPr/>
          </p:nvSpPr>
          <p:spPr bwMode="auto">
            <a:xfrm>
              <a:off x="576" y="244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a</a:t>
              </a:r>
            </a:p>
          </p:txBody>
        </p:sp>
        <p:sp>
          <p:nvSpPr>
            <p:cNvPr id="201848" name="Line 5"/>
            <p:cNvSpPr>
              <a:spLocks noChangeShapeType="1"/>
            </p:cNvSpPr>
            <p:nvPr/>
          </p:nvSpPr>
          <p:spPr bwMode="auto">
            <a:xfrm flipH="1">
              <a:off x="528" y="2592"/>
              <a:ext cx="24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9" name="Text Box 6"/>
            <p:cNvSpPr txBox="1">
              <a:spLocks noChangeArrowheads="1"/>
            </p:cNvSpPr>
            <p:nvPr/>
          </p:nvSpPr>
          <p:spPr bwMode="auto">
            <a:xfrm>
              <a:off x="1008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f</a:t>
              </a:r>
            </a:p>
          </p:txBody>
        </p:sp>
        <p:sp>
          <p:nvSpPr>
            <p:cNvPr id="201850" name="Text Box 7"/>
            <p:cNvSpPr txBox="1">
              <a:spLocks noChangeArrowheads="1"/>
            </p:cNvSpPr>
            <p:nvPr/>
          </p:nvSpPr>
          <p:spPr bwMode="auto">
            <a:xfrm>
              <a:off x="336" y="278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b</a:t>
              </a:r>
            </a:p>
          </p:txBody>
        </p:sp>
        <p:sp>
          <p:nvSpPr>
            <p:cNvPr id="201851" name="Text Box 8"/>
            <p:cNvSpPr txBox="1">
              <a:spLocks noChangeArrowheads="1"/>
            </p:cNvSpPr>
            <p:nvPr/>
          </p:nvSpPr>
          <p:spPr bwMode="auto">
            <a:xfrm>
              <a:off x="1241" y="2777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e</a:t>
              </a:r>
            </a:p>
          </p:txBody>
        </p:sp>
        <p:sp>
          <p:nvSpPr>
            <p:cNvPr id="201852" name="Text Box 9"/>
            <p:cNvSpPr txBox="1">
              <a:spLocks noChangeArrowheads="1"/>
            </p:cNvSpPr>
            <p:nvPr/>
          </p:nvSpPr>
          <p:spPr bwMode="auto">
            <a:xfrm>
              <a:off x="576" y="30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c</a:t>
              </a:r>
            </a:p>
          </p:txBody>
        </p:sp>
        <p:sp>
          <p:nvSpPr>
            <p:cNvPr id="201853" name="Text Box 10"/>
            <p:cNvSpPr txBox="1">
              <a:spLocks noChangeArrowheads="1"/>
            </p:cNvSpPr>
            <p:nvPr/>
          </p:nvSpPr>
          <p:spPr bwMode="auto">
            <a:xfrm>
              <a:off x="1008" y="307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d</a:t>
              </a:r>
            </a:p>
          </p:txBody>
        </p:sp>
        <p:sp>
          <p:nvSpPr>
            <p:cNvPr id="201854" name="Line 11"/>
            <p:cNvSpPr>
              <a:spLocks noChangeShapeType="1"/>
            </p:cNvSpPr>
            <p:nvPr/>
          </p:nvSpPr>
          <p:spPr bwMode="auto">
            <a:xfrm>
              <a:off x="528" y="2928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55" name="Line 12"/>
            <p:cNvSpPr>
              <a:spLocks noChangeShapeType="1"/>
            </p:cNvSpPr>
            <p:nvPr/>
          </p:nvSpPr>
          <p:spPr bwMode="auto">
            <a:xfrm>
              <a:off x="1104" y="2592"/>
              <a:ext cx="24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56" name="Line 13"/>
            <p:cNvSpPr>
              <a:spLocks noChangeShapeType="1"/>
            </p:cNvSpPr>
            <p:nvPr/>
          </p:nvSpPr>
          <p:spPr bwMode="auto">
            <a:xfrm flipH="1">
              <a:off x="1104" y="2928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57" name="Line 14"/>
            <p:cNvSpPr>
              <a:spLocks noChangeShapeType="1"/>
            </p:cNvSpPr>
            <p:nvPr/>
          </p:nvSpPr>
          <p:spPr bwMode="auto">
            <a:xfrm>
              <a:off x="768" y="3216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58" name="Line 15"/>
            <p:cNvSpPr>
              <a:spLocks noChangeShapeType="1"/>
            </p:cNvSpPr>
            <p:nvPr/>
          </p:nvSpPr>
          <p:spPr bwMode="auto">
            <a:xfrm>
              <a:off x="528" y="2928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59" name="Line 16"/>
            <p:cNvSpPr>
              <a:spLocks noChangeShapeType="1"/>
            </p:cNvSpPr>
            <p:nvPr/>
          </p:nvSpPr>
          <p:spPr bwMode="auto">
            <a:xfrm flipV="1">
              <a:off x="768" y="2640"/>
              <a:ext cx="336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60" name="Line 17"/>
            <p:cNvSpPr>
              <a:spLocks noChangeShapeType="1"/>
            </p:cNvSpPr>
            <p:nvPr/>
          </p:nvSpPr>
          <p:spPr bwMode="auto">
            <a:xfrm flipH="1">
              <a:off x="768" y="2592"/>
              <a:ext cx="3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61" name="Line 18"/>
            <p:cNvSpPr>
              <a:spLocks noChangeShapeType="1"/>
            </p:cNvSpPr>
            <p:nvPr/>
          </p:nvSpPr>
          <p:spPr bwMode="auto">
            <a:xfrm>
              <a:off x="768" y="2592"/>
              <a:ext cx="33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142761" y="2189926"/>
            <a:ext cx="1905000" cy="1295400"/>
            <a:chOff x="1872" y="2496"/>
            <a:chExt cx="1200" cy="816"/>
          </a:xfrm>
        </p:grpSpPr>
        <p:sp>
          <p:nvSpPr>
            <p:cNvPr id="201832" name="Text Box 20"/>
            <p:cNvSpPr txBox="1">
              <a:spLocks noChangeArrowheads="1"/>
            </p:cNvSpPr>
            <p:nvPr/>
          </p:nvSpPr>
          <p:spPr bwMode="auto">
            <a:xfrm>
              <a:off x="2352" y="24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3</a:t>
              </a:r>
            </a:p>
          </p:txBody>
        </p:sp>
        <p:sp>
          <p:nvSpPr>
            <p:cNvPr id="201833" name="Line 21"/>
            <p:cNvSpPr>
              <a:spLocks noChangeShapeType="1"/>
            </p:cNvSpPr>
            <p:nvPr/>
          </p:nvSpPr>
          <p:spPr bwMode="auto">
            <a:xfrm flipH="1">
              <a:off x="2448" y="26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34" name="Text Box 22"/>
            <p:cNvSpPr txBox="1">
              <a:spLocks noChangeArrowheads="1"/>
            </p:cNvSpPr>
            <p:nvPr/>
          </p:nvSpPr>
          <p:spPr bwMode="auto">
            <a:xfrm>
              <a:off x="2688" y="24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5</a:t>
              </a:r>
            </a:p>
          </p:txBody>
        </p:sp>
        <p:sp>
          <p:nvSpPr>
            <p:cNvPr id="201835" name="Text Box 23"/>
            <p:cNvSpPr txBox="1">
              <a:spLocks noChangeArrowheads="1"/>
            </p:cNvSpPr>
            <p:nvPr/>
          </p:nvSpPr>
          <p:spPr bwMode="auto">
            <a:xfrm>
              <a:off x="1872" y="249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1</a:t>
              </a:r>
            </a:p>
          </p:txBody>
        </p:sp>
        <p:sp>
          <p:nvSpPr>
            <p:cNvPr id="201836" name="Text Box 24"/>
            <p:cNvSpPr txBox="1">
              <a:spLocks noChangeArrowheads="1"/>
            </p:cNvSpPr>
            <p:nvPr/>
          </p:nvSpPr>
          <p:spPr bwMode="auto">
            <a:xfrm>
              <a:off x="2688" y="30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6</a:t>
              </a:r>
            </a:p>
          </p:txBody>
        </p:sp>
        <p:sp>
          <p:nvSpPr>
            <p:cNvPr id="201837" name="Text Box 25"/>
            <p:cNvSpPr txBox="1">
              <a:spLocks noChangeArrowheads="1"/>
            </p:cNvSpPr>
            <p:nvPr/>
          </p:nvSpPr>
          <p:spPr bwMode="auto">
            <a:xfrm>
              <a:off x="1872" y="30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2</a:t>
              </a:r>
            </a:p>
          </p:txBody>
        </p:sp>
        <p:sp>
          <p:nvSpPr>
            <p:cNvPr id="201838" name="Text Box 26"/>
            <p:cNvSpPr txBox="1">
              <a:spLocks noChangeArrowheads="1"/>
            </p:cNvSpPr>
            <p:nvPr/>
          </p:nvSpPr>
          <p:spPr bwMode="auto">
            <a:xfrm>
              <a:off x="2256" y="30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4</a:t>
              </a:r>
            </a:p>
          </p:txBody>
        </p:sp>
        <p:sp>
          <p:nvSpPr>
            <p:cNvPr id="201839" name="Line 27"/>
            <p:cNvSpPr>
              <a:spLocks noChangeShapeType="1"/>
            </p:cNvSpPr>
            <p:nvPr/>
          </p:nvSpPr>
          <p:spPr bwMode="auto">
            <a:xfrm>
              <a:off x="2064" y="2640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0" name="Line 28"/>
            <p:cNvSpPr>
              <a:spLocks noChangeShapeType="1"/>
            </p:cNvSpPr>
            <p:nvPr/>
          </p:nvSpPr>
          <p:spPr bwMode="auto">
            <a:xfrm>
              <a:off x="2784" y="2688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1" name="Line 29"/>
            <p:cNvSpPr>
              <a:spLocks noChangeShapeType="1"/>
            </p:cNvSpPr>
            <p:nvPr/>
          </p:nvSpPr>
          <p:spPr bwMode="auto">
            <a:xfrm flipH="1">
              <a:off x="2448" y="2640"/>
              <a:ext cx="336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2" name="Line 30"/>
            <p:cNvSpPr>
              <a:spLocks noChangeShapeType="1"/>
            </p:cNvSpPr>
            <p:nvPr/>
          </p:nvSpPr>
          <p:spPr bwMode="auto">
            <a:xfrm flipV="1">
              <a:off x="2064" y="2640"/>
              <a:ext cx="38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3" name="Line 31"/>
            <p:cNvSpPr>
              <a:spLocks noChangeShapeType="1"/>
            </p:cNvSpPr>
            <p:nvPr/>
          </p:nvSpPr>
          <p:spPr bwMode="auto">
            <a:xfrm>
              <a:off x="2064" y="2640"/>
              <a:ext cx="38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4" name="Line 32"/>
            <p:cNvSpPr>
              <a:spLocks noChangeShapeType="1"/>
            </p:cNvSpPr>
            <p:nvPr/>
          </p:nvSpPr>
          <p:spPr bwMode="auto">
            <a:xfrm flipV="1">
              <a:off x="2064" y="2640"/>
              <a:ext cx="72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5" name="Line 33"/>
            <p:cNvSpPr>
              <a:spLocks noChangeShapeType="1"/>
            </p:cNvSpPr>
            <p:nvPr/>
          </p:nvSpPr>
          <p:spPr bwMode="auto">
            <a:xfrm>
              <a:off x="2448" y="2640"/>
              <a:ext cx="336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46" name="Line 34"/>
            <p:cNvSpPr>
              <a:spLocks noChangeShapeType="1"/>
            </p:cNvSpPr>
            <p:nvPr/>
          </p:nvSpPr>
          <p:spPr bwMode="auto">
            <a:xfrm>
              <a:off x="2064" y="2640"/>
              <a:ext cx="72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96397" y="3832125"/>
            <a:ext cx="3124200" cy="1066800"/>
            <a:chOff x="3024" y="2592"/>
            <a:chExt cx="1968" cy="672"/>
          </a:xfrm>
        </p:grpSpPr>
        <p:sp>
          <p:nvSpPr>
            <p:cNvPr id="201820" name="Text Box 36"/>
            <p:cNvSpPr txBox="1">
              <a:spLocks noChangeArrowheads="1"/>
            </p:cNvSpPr>
            <p:nvPr/>
          </p:nvSpPr>
          <p:spPr bwMode="auto">
            <a:xfrm>
              <a:off x="4416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3</a:t>
              </a:r>
            </a:p>
          </p:txBody>
        </p:sp>
        <p:sp>
          <p:nvSpPr>
            <p:cNvPr id="201821" name="Text Box 37"/>
            <p:cNvSpPr txBox="1">
              <a:spLocks noChangeArrowheads="1"/>
            </p:cNvSpPr>
            <p:nvPr/>
          </p:nvSpPr>
          <p:spPr bwMode="auto">
            <a:xfrm>
              <a:off x="4032" y="29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1</a:t>
              </a:r>
            </a:p>
          </p:txBody>
        </p:sp>
        <p:sp>
          <p:nvSpPr>
            <p:cNvPr id="201822" name="Text Box 38"/>
            <p:cNvSpPr txBox="1">
              <a:spLocks noChangeArrowheads="1"/>
            </p:cNvSpPr>
            <p:nvPr/>
          </p:nvSpPr>
          <p:spPr bwMode="auto">
            <a:xfrm>
              <a:off x="4656" y="297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2</a:t>
              </a:r>
            </a:p>
          </p:txBody>
        </p:sp>
        <p:sp>
          <p:nvSpPr>
            <p:cNvPr id="201823" name="Text Box 39"/>
            <p:cNvSpPr txBox="1">
              <a:spLocks noChangeArrowheads="1"/>
            </p:cNvSpPr>
            <p:nvPr/>
          </p:nvSpPr>
          <p:spPr bwMode="auto">
            <a:xfrm>
              <a:off x="340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a</a:t>
              </a:r>
            </a:p>
          </p:txBody>
        </p:sp>
        <p:sp>
          <p:nvSpPr>
            <p:cNvPr id="201824" name="Text Box 40"/>
            <p:cNvSpPr txBox="1">
              <a:spLocks noChangeArrowheads="1"/>
            </p:cNvSpPr>
            <p:nvPr/>
          </p:nvSpPr>
          <p:spPr bwMode="auto">
            <a:xfrm>
              <a:off x="3024" y="29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b</a:t>
              </a:r>
            </a:p>
          </p:txBody>
        </p:sp>
        <p:sp>
          <p:nvSpPr>
            <p:cNvPr id="201825" name="Text Box 41"/>
            <p:cNvSpPr txBox="1">
              <a:spLocks noChangeArrowheads="1"/>
            </p:cNvSpPr>
            <p:nvPr/>
          </p:nvSpPr>
          <p:spPr bwMode="auto">
            <a:xfrm>
              <a:off x="3648" y="297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c</a:t>
              </a:r>
            </a:p>
          </p:txBody>
        </p:sp>
        <p:sp>
          <p:nvSpPr>
            <p:cNvPr id="201826" name="Line 42"/>
            <p:cNvSpPr>
              <a:spLocks noChangeShapeType="1"/>
            </p:cNvSpPr>
            <p:nvPr/>
          </p:nvSpPr>
          <p:spPr bwMode="auto">
            <a:xfrm>
              <a:off x="3504" y="2736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27" name="Line 43"/>
            <p:cNvSpPr>
              <a:spLocks noChangeShapeType="1"/>
            </p:cNvSpPr>
            <p:nvPr/>
          </p:nvSpPr>
          <p:spPr bwMode="auto">
            <a:xfrm flipH="1">
              <a:off x="3216" y="2736"/>
              <a:ext cx="28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28" name="Line 44"/>
            <p:cNvSpPr>
              <a:spLocks noChangeShapeType="1"/>
            </p:cNvSpPr>
            <p:nvPr/>
          </p:nvSpPr>
          <p:spPr bwMode="auto">
            <a:xfrm>
              <a:off x="3216" y="312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29" name="Line 45"/>
            <p:cNvSpPr>
              <a:spLocks noChangeShapeType="1"/>
            </p:cNvSpPr>
            <p:nvPr/>
          </p:nvSpPr>
          <p:spPr bwMode="auto">
            <a:xfrm>
              <a:off x="4224" y="312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30" name="Line 46"/>
            <p:cNvSpPr>
              <a:spLocks noChangeShapeType="1"/>
            </p:cNvSpPr>
            <p:nvPr/>
          </p:nvSpPr>
          <p:spPr bwMode="auto">
            <a:xfrm flipV="1">
              <a:off x="4224" y="2736"/>
              <a:ext cx="28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31" name="Line 47"/>
            <p:cNvSpPr>
              <a:spLocks noChangeShapeType="1"/>
            </p:cNvSpPr>
            <p:nvPr/>
          </p:nvSpPr>
          <p:spPr bwMode="auto">
            <a:xfrm flipH="1" flipV="1">
              <a:off x="4512" y="2784"/>
              <a:ext cx="24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155730" y="3548766"/>
            <a:ext cx="1295400" cy="1143000"/>
            <a:chOff x="2256" y="1776"/>
            <a:chExt cx="816" cy="720"/>
          </a:xfrm>
        </p:grpSpPr>
        <p:sp>
          <p:nvSpPr>
            <p:cNvPr id="201809" name="Text Box 49"/>
            <p:cNvSpPr txBox="1">
              <a:spLocks noChangeArrowheads="1"/>
            </p:cNvSpPr>
            <p:nvPr/>
          </p:nvSpPr>
          <p:spPr bwMode="auto">
            <a:xfrm>
              <a:off x="2256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10" name="Text Box 50"/>
            <p:cNvSpPr txBox="1">
              <a:spLocks noChangeArrowheads="1"/>
            </p:cNvSpPr>
            <p:nvPr/>
          </p:nvSpPr>
          <p:spPr bwMode="auto">
            <a:xfrm>
              <a:off x="2256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11" name="Text Box 51"/>
            <p:cNvSpPr txBox="1">
              <a:spLocks noChangeArrowheads="1"/>
            </p:cNvSpPr>
            <p:nvPr/>
          </p:nvSpPr>
          <p:spPr bwMode="auto">
            <a:xfrm>
              <a:off x="2544" y="17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12" name="Text Box 52"/>
            <p:cNvSpPr txBox="1">
              <a:spLocks noChangeArrowheads="1"/>
            </p:cNvSpPr>
            <p:nvPr/>
          </p:nvSpPr>
          <p:spPr bwMode="auto">
            <a:xfrm>
              <a:off x="2784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13" name="Text Box 53"/>
            <p:cNvSpPr txBox="1">
              <a:spLocks noChangeArrowheads="1"/>
            </p:cNvSpPr>
            <p:nvPr/>
          </p:nvSpPr>
          <p:spPr bwMode="auto">
            <a:xfrm>
              <a:off x="2784" y="19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14" name="Line 54"/>
            <p:cNvSpPr>
              <a:spLocks noChangeShapeType="1"/>
            </p:cNvSpPr>
            <p:nvPr/>
          </p:nvSpPr>
          <p:spPr bwMode="auto">
            <a:xfrm>
              <a:off x="2640" y="1920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15" name="Line 55"/>
            <p:cNvSpPr>
              <a:spLocks noChangeShapeType="1"/>
            </p:cNvSpPr>
            <p:nvPr/>
          </p:nvSpPr>
          <p:spPr bwMode="auto">
            <a:xfrm flipH="1">
              <a:off x="2352" y="1920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16" name="Line 56"/>
            <p:cNvSpPr>
              <a:spLocks noChangeShapeType="1"/>
            </p:cNvSpPr>
            <p:nvPr/>
          </p:nvSpPr>
          <p:spPr bwMode="auto">
            <a:xfrm>
              <a:off x="2352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17" name="Line 57"/>
            <p:cNvSpPr>
              <a:spLocks noChangeShapeType="1"/>
            </p:cNvSpPr>
            <p:nvPr/>
          </p:nvSpPr>
          <p:spPr bwMode="auto">
            <a:xfrm flipV="1">
              <a:off x="2352" y="211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18" name="Line 58"/>
            <p:cNvSpPr>
              <a:spLocks noChangeShapeType="1"/>
            </p:cNvSpPr>
            <p:nvPr/>
          </p:nvSpPr>
          <p:spPr bwMode="auto">
            <a:xfrm>
              <a:off x="2880" y="211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19" name="Line 59"/>
            <p:cNvSpPr>
              <a:spLocks noChangeShapeType="1"/>
            </p:cNvSpPr>
            <p:nvPr/>
          </p:nvSpPr>
          <p:spPr bwMode="auto">
            <a:xfrm>
              <a:off x="2352" y="235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39750" y="3816532"/>
            <a:ext cx="2438400" cy="1371600"/>
            <a:chOff x="384" y="2064"/>
            <a:chExt cx="1536" cy="864"/>
          </a:xfrm>
        </p:grpSpPr>
        <p:sp>
          <p:nvSpPr>
            <p:cNvPr id="201801" name="Arc 61"/>
            <p:cNvSpPr>
              <a:spLocks/>
            </p:cNvSpPr>
            <p:nvPr/>
          </p:nvSpPr>
          <p:spPr bwMode="auto">
            <a:xfrm rot="5460494" flipH="1" flipV="1">
              <a:off x="653" y="1891"/>
              <a:ext cx="864" cy="1209"/>
            </a:xfrm>
            <a:custGeom>
              <a:avLst/>
              <a:gdLst>
                <a:gd name="T0" fmla="*/ 0 w 21600"/>
                <a:gd name="T1" fmla="*/ 0 h 31988"/>
                <a:gd name="T2" fmla="*/ 0 w 21600"/>
                <a:gd name="T3" fmla="*/ 0 h 31988"/>
                <a:gd name="T4" fmla="*/ 0 w 21600"/>
                <a:gd name="T5" fmla="*/ 0 h 31988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988"/>
                <a:gd name="T11" fmla="*/ 21600 w 21600"/>
                <a:gd name="T12" fmla="*/ 31988 h 319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988" fill="none" extrusionOk="0">
                  <a:moveTo>
                    <a:pt x="13908" y="0"/>
                  </a:moveTo>
                  <a:cubicBezTo>
                    <a:pt x="18785" y="4104"/>
                    <a:pt x="21600" y="10152"/>
                    <a:pt x="21600" y="16526"/>
                  </a:cubicBezTo>
                  <a:cubicBezTo>
                    <a:pt x="21600" y="22347"/>
                    <a:pt x="19250" y="27922"/>
                    <a:pt x="15082" y="31987"/>
                  </a:cubicBezTo>
                </a:path>
                <a:path w="21600" h="31988" stroke="0" extrusionOk="0">
                  <a:moveTo>
                    <a:pt x="13908" y="0"/>
                  </a:moveTo>
                  <a:cubicBezTo>
                    <a:pt x="18785" y="4104"/>
                    <a:pt x="21600" y="10152"/>
                    <a:pt x="21600" y="16526"/>
                  </a:cubicBezTo>
                  <a:cubicBezTo>
                    <a:pt x="21600" y="22347"/>
                    <a:pt x="19250" y="27922"/>
                    <a:pt x="15082" y="31987"/>
                  </a:cubicBezTo>
                  <a:lnTo>
                    <a:pt x="0" y="165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02" name="Text Box 62"/>
            <p:cNvSpPr txBox="1">
              <a:spLocks noChangeArrowheads="1"/>
            </p:cNvSpPr>
            <p:nvPr/>
          </p:nvSpPr>
          <p:spPr bwMode="auto">
            <a:xfrm>
              <a:off x="1056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03" name="Text Box 63"/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04" name="Text Box 64"/>
            <p:cNvSpPr txBox="1">
              <a:spLocks noChangeArrowheads="1"/>
            </p:cNvSpPr>
            <p:nvPr/>
          </p:nvSpPr>
          <p:spPr bwMode="auto">
            <a:xfrm>
              <a:off x="384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05" name="Text Box 65"/>
            <p:cNvSpPr txBox="1"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06" name="Text Box 66"/>
            <p:cNvSpPr txBox="1">
              <a:spLocks noChangeArrowheads="1"/>
            </p:cNvSpPr>
            <p:nvPr/>
          </p:nvSpPr>
          <p:spPr bwMode="auto">
            <a:xfrm>
              <a:off x="1344" y="22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807" name="Line 67"/>
            <p:cNvSpPr>
              <a:spLocks noChangeShapeType="1"/>
            </p:cNvSpPr>
            <p:nvPr/>
          </p:nvSpPr>
          <p:spPr bwMode="auto">
            <a:xfrm>
              <a:off x="480" y="2352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808" name="Arc 68"/>
            <p:cNvSpPr>
              <a:spLocks/>
            </p:cNvSpPr>
            <p:nvPr/>
          </p:nvSpPr>
          <p:spPr bwMode="auto">
            <a:xfrm rot="15863751" flipV="1">
              <a:off x="1041" y="2012"/>
              <a:ext cx="471" cy="859"/>
            </a:xfrm>
            <a:custGeom>
              <a:avLst/>
              <a:gdLst>
                <a:gd name="T0" fmla="*/ 0 w 21600"/>
                <a:gd name="T1" fmla="*/ 0 h 29500"/>
                <a:gd name="T2" fmla="*/ 0 w 21600"/>
                <a:gd name="T3" fmla="*/ 0 h 29500"/>
                <a:gd name="T4" fmla="*/ 0 w 21600"/>
                <a:gd name="T5" fmla="*/ 0 h 295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9500"/>
                <a:gd name="T11" fmla="*/ 21600 w 21600"/>
                <a:gd name="T12" fmla="*/ 29500 h 29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9500" fill="none" extrusionOk="0">
                  <a:moveTo>
                    <a:pt x="12957" y="-1"/>
                  </a:moveTo>
                  <a:cubicBezTo>
                    <a:pt x="18397" y="4078"/>
                    <a:pt x="21600" y="10481"/>
                    <a:pt x="21600" y="17282"/>
                  </a:cubicBezTo>
                  <a:cubicBezTo>
                    <a:pt x="21600" y="21643"/>
                    <a:pt x="20279" y="25902"/>
                    <a:pt x="17812" y="29499"/>
                  </a:cubicBezTo>
                </a:path>
                <a:path w="21600" h="29500" stroke="0" extrusionOk="0">
                  <a:moveTo>
                    <a:pt x="12957" y="-1"/>
                  </a:moveTo>
                  <a:cubicBezTo>
                    <a:pt x="18397" y="4078"/>
                    <a:pt x="21600" y="10481"/>
                    <a:pt x="21600" y="17282"/>
                  </a:cubicBezTo>
                  <a:cubicBezTo>
                    <a:pt x="21600" y="21643"/>
                    <a:pt x="20279" y="25902"/>
                    <a:pt x="17812" y="29499"/>
                  </a:cubicBezTo>
                  <a:lnTo>
                    <a:pt x="0" y="1728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665624" y="2051031"/>
            <a:ext cx="3324224" cy="1504950"/>
            <a:chOff x="412" y="935"/>
            <a:chExt cx="2094" cy="948"/>
          </a:xfrm>
        </p:grpSpPr>
        <p:sp>
          <p:nvSpPr>
            <p:cNvPr id="201779" name="Text Box 70"/>
            <p:cNvSpPr txBox="1">
              <a:spLocks noChangeArrowheads="1"/>
            </p:cNvSpPr>
            <p:nvPr/>
          </p:nvSpPr>
          <p:spPr bwMode="auto">
            <a:xfrm>
              <a:off x="863" y="935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  <a:sym typeface="MT Extra" pitchFamily="18" charset="2"/>
                </a:rPr>
                <a:t>a</a:t>
              </a:r>
            </a:p>
          </p:txBody>
        </p:sp>
        <p:sp>
          <p:nvSpPr>
            <p:cNvPr id="201780" name="Text Box 71"/>
            <p:cNvSpPr txBox="1">
              <a:spLocks noChangeArrowheads="1"/>
            </p:cNvSpPr>
            <p:nvPr/>
          </p:nvSpPr>
          <p:spPr bwMode="auto">
            <a:xfrm>
              <a:off x="412" y="12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b</a:t>
              </a:r>
            </a:p>
          </p:txBody>
        </p:sp>
        <p:sp>
          <p:nvSpPr>
            <p:cNvPr id="201781" name="Text Box 72"/>
            <p:cNvSpPr txBox="1">
              <a:spLocks noChangeArrowheads="1"/>
            </p:cNvSpPr>
            <p:nvPr/>
          </p:nvSpPr>
          <p:spPr bwMode="auto">
            <a:xfrm>
              <a:off x="1136" y="1214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e</a:t>
              </a:r>
            </a:p>
          </p:txBody>
        </p:sp>
        <p:sp>
          <p:nvSpPr>
            <p:cNvPr id="201782" name="Text Box 73"/>
            <p:cNvSpPr txBox="1">
              <a:spLocks noChangeArrowheads="1"/>
            </p:cNvSpPr>
            <p:nvPr/>
          </p:nvSpPr>
          <p:spPr bwMode="auto">
            <a:xfrm>
              <a:off x="532" y="155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c</a:t>
              </a:r>
            </a:p>
          </p:txBody>
        </p:sp>
        <p:sp>
          <p:nvSpPr>
            <p:cNvPr id="201783" name="Text Box 74"/>
            <p:cNvSpPr txBox="1">
              <a:spLocks noChangeArrowheads="1"/>
            </p:cNvSpPr>
            <p:nvPr/>
          </p:nvSpPr>
          <p:spPr bwMode="auto">
            <a:xfrm>
              <a:off x="1110" y="1595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sym typeface="MT Extra" pitchFamily="18" charset="2"/>
                </a:rPr>
                <a:t>d</a:t>
              </a:r>
            </a:p>
          </p:txBody>
        </p:sp>
        <p:sp>
          <p:nvSpPr>
            <p:cNvPr id="201784" name="Line 75"/>
            <p:cNvSpPr>
              <a:spLocks noChangeShapeType="1"/>
            </p:cNvSpPr>
            <p:nvPr/>
          </p:nvSpPr>
          <p:spPr bwMode="auto">
            <a:xfrm>
              <a:off x="623" y="1367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85" name="Line 76"/>
            <p:cNvSpPr>
              <a:spLocks noChangeShapeType="1"/>
            </p:cNvSpPr>
            <p:nvPr/>
          </p:nvSpPr>
          <p:spPr bwMode="auto">
            <a:xfrm>
              <a:off x="623" y="1367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86" name="Line 77"/>
            <p:cNvSpPr>
              <a:spLocks noChangeShapeType="1"/>
            </p:cNvSpPr>
            <p:nvPr/>
          </p:nvSpPr>
          <p:spPr bwMode="auto">
            <a:xfrm flipH="1">
              <a:off x="748" y="1367"/>
              <a:ext cx="499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87" name="Line 78"/>
            <p:cNvSpPr>
              <a:spLocks noChangeShapeType="1"/>
            </p:cNvSpPr>
            <p:nvPr/>
          </p:nvSpPr>
          <p:spPr bwMode="auto">
            <a:xfrm flipV="1">
              <a:off x="748" y="1079"/>
              <a:ext cx="211" cy="6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88" name="Line 79"/>
            <p:cNvSpPr>
              <a:spLocks noChangeShapeType="1"/>
            </p:cNvSpPr>
            <p:nvPr/>
          </p:nvSpPr>
          <p:spPr bwMode="auto">
            <a:xfrm>
              <a:off x="959" y="1079"/>
              <a:ext cx="24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89" name="Line 80"/>
            <p:cNvSpPr>
              <a:spLocks noChangeShapeType="1"/>
            </p:cNvSpPr>
            <p:nvPr/>
          </p:nvSpPr>
          <p:spPr bwMode="auto">
            <a:xfrm>
              <a:off x="623" y="1367"/>
              <a:ext cx="57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grpSp>
          <p:nvGrpSpPr>
            <p:cNvPr id="8" name="Group 81"/>
            <p:cNvGrpSpPr>
              <a:grpSpLocks/>
            </p:cNvGrpSpPr>
            <p:nvPr/>
          </p:nvGrpSpPr>
          <p:grpSpPr bwMode="auto">
            <a:xfrm>
              <a:off x="1402" y="941"/>
              <a:ext cx="1104" cy="912"/>
              <a:chOff x="3936" y="1536"/>
              <a:chExt cx="1104" cy="912"/>
            </a:xfrm>
          </p:grpSpPr>
          <p:sp>
            <p:nvSpPr>
              <p:cNvPr id="201791" name="Line 82"/>
              <p:cNvSpPr>
                <a:spLocks noChangeShapeType="1"/>
              </p:cNvSpPr>
              <p:nvPr/>
            </p:nvSpPr>
            <p:spPr bwMode="auto">
              <a:xfrm flipH="1">
                <a:off x="4128" y="1680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201792" name="Text Box 83"/>
              <p:cNvSpPr txBox="1">
                <a:spLocks noChangeArrowheads="1"/>
              </p:cNvSpPr>
              <p:nvPr/>
            </p:nvSpPr>
            <p:spPr bwMode="auto">
              <a:xfrm>
                <a:off x="4368" y="1536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sym typeface="MT Extra" pitchFamily="18" charset="2"/>
                  </a:rPr>
                  <a:t>1</a:t>
                </a:r>
              </a:p>
            </p:txBody>
          </p:sp>
          <p:sp>
            <p:nvSpPr>
              <p:cNvPr id="201793" name="Text Box 84"/>
              <p:cNvSpPr txBox="1">
                <a:spLocks noChangeArrowheads="1"/>
              </p:cNvSpPr>
              <p:nvPr/>
            </p:nvSpPr>
            <p:spPr bwMode="auto">
              <a:xfrm>
                <a:off x="3936" y="182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sym typeface="MT Extra" pitchFamily="18" charset="2"/>
                  </a:rPr>
                  <a:t>3</a:t>
                </a:r>
              </a:p>
            </p:txBody>
          </p:sp>
          <p:sp>
            <p:nvSpPr>
              <p:cNvPr id="201794" name="Text Box 85"/>
              <p:cNvSpPr txBox="1">
                <a:spLocks noChangeArrowheads="1"/>
              </p:cNvSpPr>
              <p:nvPr/>
            </p:nvSpPr>
            <p:spPr bwMode="auto">
              <a:xfrm>
                <a:off x="4656" y="182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sym typeface="MT Extra" pitchFamily="18" charset="2"/>
                  </a:rPr>
                  <a:t>4</a:t>
                </a:r>
              </a:p>
            </p:txBody>
          </p:sp>
          <p:sp>
            <p:nvSpPr>
              <p:cNvPr id="201795" name="Text Box 86"/>
              <p:cNvSpPr txBox="1">
                <a:spLocks noChangeArrowheads="1"/>
              </p:cNvSpPr>
              <p:nvPr/>
            </p:nvSpPr>
            <p:spPr bwMode="auto">
              <a:xfrm>
                <a:off x="4080" y="21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sym typeface="MT Extra" pitchFamily="18" charset="2"/>
                  </a:rPr>
                  <a:t>5</a:t>
                </a:r>
              </a:p>
            </p:txBody>
          </p:sp>
          <p:sp>
            <p:nvSpPr>
              <p:cNvPr id="201796" name="Text Box 87"/>
              <p:cNvSpPr txBox="1">
                <a:spLocks noChangeArrowheads="1"/>
              </p:cNvSpPr>
              <p:nvPr/>
            </p:nvSpPr>
            <p:spPr bwMode="auto">
              <a:xfrm>
                <a:off x="4512" y="216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  <a:sym typeface="MT Extra" pitchFamily="18" charset="2"/>
                  </a:rPr>
                  <a:t>2</a:t>
                </a:r>
              </a:p>
            </p:txBody>
          </p:sp>
          <p:sp>
            <p:nvSpPr>
              <p:cNvPr id="201797" name="Line 88"/>
              <p:cNvSpPr>
                <a:spLocks noChangeShapeType="1"/>
              </p:cNvSpPr>
              <p:nvPr/>
            </p:nvSpPr>
            <p:spPr bwMode="auto">
              <a:xfrm>
                <a:off x="4128" y="1968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201798" name="Line 89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201799" name="Line 90"/>
              <p:cNvSpPr>
                <a:spLocks noChangeShapeType="1"/>
              </p:cNvSpPr>
              <p:nvPr/>
            </p:nvSpPr>
            <p:spPr bwMode="auto">
              <a:xfrm flipH="1">
                <a:off x="4608" y="1968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  <p:sp>
            <p:nvSpPr>
              <p:cNvPr id="201800" name="Line 91"/>
              <p:cNvSpPr>
                <a:spLocks noChangeShapeType="1"/>
              </p:cNvSpPr>
              <p:nvPr/>
            </p:nvSpPr>
            <p:spPr bwMode="auto">
              <a:xfrm>
                <a:off x="4272" y="2304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4D5B6B"/>
                  </a:solidFill>
                </a:endParaRPr>
              </a:p>
            </p:txBody>
          </p:sp>
        </p:grp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3492761" y="5085125"/>
            <a:ext cx="1905000" cy="1447800"/>
            <a:chOff x="3744" y="2736"/>
            <a:chExt cx="1200" cy="912"/>
          </a:xfrm>
        </p:grpSpPr>
        <p:sp>
          <p:nvSpPr>
            <p:cNvPr id="201761" name="Text Box 94"/>
            <p:cNvSpPr txBox="1">
              <a:spLocks noChangeArrowheads="1"/>
            </p:cNvSpPr>
            <p:nvPr/>
          </p:nvSpPr>
          <p:spPr bwMode="auto">
            <a:xfrm>
              <a:off x="4032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2" name="Text Box 95"/>
            <p:cNvSpPr txBox="1">
              <a:spLocks noChangeArrowheads="1"/>
            </p:cNvSpPr>
            <p:nvPr/>
          </p:nvSpPr>
          <p:spPr bwMode="auto">
            <a:xfrm>
              <a:off x="4416" y="316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3" name="Text Box 96"/>
            <p:cNvSpPr txBox="1"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4" name="Text Box 97"/>
            <p:cNvSpPr txBox="1">
              <a:spLocks noChangeArrowheads="1"/>
            </p:cNvSpPr>
            <p:nvPr/>
          </p:nvSpPr>
          <p:spPr bwMode="auto">
            <a:xfrm>
              <a:off x="3744" y="336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5" name="Text Box 98"/>
            <p:cNvSpPr txBox="1">
              <a:spLocks noChangeArrowheads="1"/>
            </p:cNvSpPr>
            <p:nvPr/>
          </p:nvSpPr>
          <p:spPr bwMode="auto">
            <a:xfrm>
              <a:off x="4416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6" name="Text Box 99"/>
            <p:cNvSpPr txBox="1">
              <a:spLocks noChangeArrowheads="1"/>
            </p:cNvSpPr>
            <p:nvPr/>
          </p:nvSpPr>
          <p:spPr bwMode="auto">
            <a:xfrm>
              <a:off x="4032" y="29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7" name="Text Box 100"/>
            <p:cNvSpPr txBox="1">
              <a:spLocks noChangeArrowheads="1"/>
            </p:cNvSpPr>
            <p:nvPr/>
          </p:nvSpPr>
          <p:spPr bwMode="auto">
            <a:xfrm>
              <a:off x="4656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8" name="Text Box 101"/>
            <p:cNvSpPr txBox="1">
              <a:spLocks noChangeArrowheads="1"/>
            </p:cNvSpPr>
            <p:nvPr/>
          </p:nvSpPr>
          <p:spPr bwMode="auto">
            <a:xfrm>
              <a:off x="4656" y="336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69" name="Line 102"/>
            <p:cNvSpPr>
              <a:spLocks noChangeShapeType="1"/>
            </p:cNvSpPr>
            <p:nvPr/>
          </p:nvSpPr>
          <p:spPr bwMode="auto">
            <a:xfrm>
              <a:off x="3840" y="288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0" name="Line 103"/>
            <p:cNvSpPr>
              <a:spLocks noChangeShapeType="1"/>
            </p:cNvSpPr>
            <p:nvPr/>
          </p:nvSpPr>
          <p:spPr bwMode="auto">
            <a:xfrm>
              <a:off x="3840" y="2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1" name="Line 104"/>
            <p:cNvSpPr>
              <a:spLocks noChangeShapeType="1"/>
            </p:cNvSpPr>
            <p:nvPr/>
          </p:nvSpPr>
          <p:spPr bwMode="auto">
            <a:xfrm>
              <a:off x="3840" y="3504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2" name="Line 105"/>
            <p:cNvSpPr>
              <a:spLocks noChangeShapeType="1"/>
            </p:cNvSpPr>
            <p:nvPr/>
          </p:nvSpPr>
          <p:spPr bwMode="auto">
            <a:xfrm>
              <a:off x="4752" y="2928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3" name="Line 106"/>
            <p:cNvSpPr>
              <a:spLocks noChangeShapeType="1"/>
            </p:cNvSpPr>
            <p:nvPr/>
          </p:nvSpPr>
          <p:spPr bwMode="auto">
            <a:xfrm>
              <a:off x="4128" y="307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4" name="Line 107"/>
            <p:cNvSpPr>
              <a:spLocks noChangeShapeType="1"/>
            </p:cNvSpPr>
            <p:nvPr/>
          </p:nvSpPr>
          <p:spPr bwMode="auto">
            <a:xfrm>
              <a:off x="4128" y="307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5" name="Line 108"/>
            <p:cNvSpPr>
              <a:spLocks noChangeShapeType="1"/>
            </p:cNvSpPr>
            <p:nvPr/>
          </p:nvSpPr>
          <p:spPr bwMode="auto">
            <a:xfrm>
              <a:off x="4512" y="307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6" name="Line 109"/>
            <p:cNvSpPr>
              <a:spLocks noChangeShapeType="1"/>
            </p:cNvSpPr>
            <p:nvPr/>
          </p:nvSpPr>
          <p:spPr bwMode="auto">
            <a:xfrm>
              <a:off x="4128" y="331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7" name="Line 110"/>
            <p:cNvSpPr>
              <a:spLocks noChangeShapeType="1"/>
            </p:cNvSpPr>
            <p:nvPr/>
          </p:nvSpPr>
          <p:spPr bwMode="auto">
            <a:xfrm flipV="1">
              <a:off x="4512" y="2880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78" name="Line 111"/>
            <p:cNvSpPr>
              <a:spLocks noChangeShapeType="1"/>
            </p:cNvSpPr>
            <p:nvPr/>
          </p:nvSpPr>
          <p:spPr bwMode="auto">
            <a:xfrm flipH="1">
              <a:off x="3840" y="3312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749561" y="5069834"/>
            <a:ext cx="1905000" cy="1447800"/>
            <a:chOff x="2256" y="2784"/>
            <a:chExt cx="1200" cy="912"/>
          </a:xfrm>
        </p:grpSpPr>
        <p:sp>
          <p:nvSpPr>
            <p:cNvPr id="201743" name="Text Box 113"/>
            <p:cNvSpPr txBox="1">
              <a:spLocks noChangeArrowheads="1"/>
            </p:cNvSpPr>
            <p:nvPr/>
          </p:nvSpPr>
          <p:spPr bwMode="auto">
            <a:xfrm>
              <a:off x="2544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4" name="Text Box 114"/>
            <p:cNvSpPr txBox="1">
              <a:spLocks noChangeArrowheads="1"/>
            </p:cNvSpPr>
            <p:nvPr/>
          </p:nvSpPr>
          <p:spPr bwMode="auto">
            <a:xfrm>
              <a:off x="2928" y="321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5" name="Text Box 115"/>
            <p:cNvSpPr txBox="1">
              <a:spLocks noChangeArrowheads="1"/>
            </p:cNvSpPr>
            <p:nvPr/>
          </p:nvSpPr>
          <p:spPr bwMode="auto">
            <a:xfrm>
              <a:off x="2256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6" name="Text Box 116"/>
            <p:cNvSpPr txBox="1">
              <a:spLocks noChangeArrowheads="1"/>
            </p:cNvSpPr>
            <p:nvPr/>
          </p:nvSpPr>
          <p:spPr bwMode="auto">
            <a:xfrm>
              <a:off x="2256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7" name="Text Box 117"/>
            <p:cNvSpPr txBox="1">
              <a:spLocks noChangeArrowheads="1"/>
            </p:cNvSpPr>
            <p:nvPr/>
          </p:nvSpPr>
          <p:spPr bwMode="auto">
            <a:xfrm>
              <a:off x="2928" y="29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8" name="Text Box 118"/>
            <p:cNvSpPr txBox="1">
              <a:spLocks noChangeArrowheads="1"/>
            </p:cNvSpPr>
            <p:nvPr/>
          </p:nvSpPr>
          <p:spPr bwMode="auto">
            <a:xfrm>
              <a:off x="2544" y="29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49" name="Text Box 119"/>
            <p:cNvSpPr txBox="1">
              <a:spLocks noChangeArrowheads="1"/>
            </p:cNvSpPr>
            <p:nvPr/>
          </p:nvSpPr>
          <p:spPr bwMode="auto">
            <a:xfrm>
              <a:off x="3168" y="278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50" name="Text Box 120"/>
            <p:cNvSpPr txBox="1">
              <a:spLocks noChangeArrowheads="1"/>
            </p:cNvSpPr>
            <p:nvPr/>
          </p:nvSpPr>
          <p:spPr bwMode="auto">
            <a:xfrm>
              <a:off x="3168" y="340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00FF"/>
                  </a:solidFill>
                  <a:sym typeface="MT Extra" pitchFamily="18" charset="2"/>
                </a:rPr>
                <a:t></a:t>
              </a:r>
            </a:p>
          </p:txBody>
        </p:sp>
        <p:sp>
          <p:nvSpPr>
            <p:cNvPr id="201751" name="Line 121"/>
            <p:cNvSpPr>
              <a:spLocks noChangeShapeType="1"/>
            </p:cNvSpPr>
            <p:nvPr/>
          </p:nvSpPr>
          <p:spPr bwMode="auto">
            <a:xfrm>
              <a:off x="2352" y="2928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2" name="Line 122"/>
            <p:cNvSpPr>
              <a:spLocks noChangeShapeType="1"/>
            </p:cNvSpPr>
            <p:nvPr/>
          </p:nvSpPr>
          <p:spPr bwMode="auto">
            <a:xfrm>
              <a:off x="2352" y="297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3" name="Line 123"/>
            <p:cNvSpPr>
              <a:spLocks noChangeShapeType="1"/>
            </p:cNvSpPr>
            <p:nvPr/>
          </p:nvSpPr>
          <p:spPr bwMode="auto">
            <a:xfrm>
              <a:off x="2352" y="355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4" name="Line 124"/>
            <p:cNvSpPr>
              <a:spLocks noChangeShapeType="1"/>
            </p:cNvSpPr>
            <p:nvPr/>
          </p:nvSpPr>
          <p:spPr bwMode="auto">
            <a:xfrm>
              <a:off x="3264" y="297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5" name="Line 125"/>
            <p:cNvSpPr>
              <a:spLocks noChangeShapeType="1"/>
            </p:cNvSpPr>
            <p:nvPr/>
          </p:nvSpPr>
          <p:spPr bwMode="auto">
            <a:xfrm>
              <a:off x="2640" y="312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6" name="Line 126"/>
            <p:cNvSpPr>
              <a:spLocks noChangeShapeType="1"/>
            </p:cNvSpPr>
            <p:nvPr/>
          </p:nvSpPr>
          <p:spPr bwMode="auto">
            <a:xfrm>
              <a:off x="2640" y="312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7" name="Line 127"/>
            <p:cNvSpPr>
              <a:spLocks noChangeShapeType="1"/>
            </p:cNvSpPr>
            <p:nvPr/>
          </p:nvSpPr>
          <p:spPr bwMode="auto">
            <a:xfrm>
              <a:off x="3024" y="312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8" name="Line 128"/>
            <p:cNvSpPr>
              <a:spLocks noChangeShapeType="1"/>
            </p:cNvSpPr>
            <p:nvPr/>
          </p:nvSpPr>
          <p:spPr bwMode="auto">
            <a:xfrm>
              <a:off x="2640" y="336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59" name="Line 129"/>
            <p:cNvSpPr>
              <a:spLocks noChangeShapeType="1"/>
            </p:cNvSpPr>
            <p:nvPr/>
          </p:nvSpPr>
          <p:spPr bwMode="auto">
            <a:xfrm flipH="1" flipV="1">
              <a:off x="2352" y="2951"/>
              <a:ext cx="288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  <p:sp>
          <p:nvSpPr>
            <p:cNvPr id="201760" name="Line 130"/>
            <p:cNvSpPr>
              <a:spLocks noChangeShapeType="1"/>
            </p:cNvSpPr>
            <p:nvPr/>
          </p:nvSpPr>
          <p:spPr bwMode="auto">
            <a:xfrm flipH="1">
              <a:off x="2352" y="3360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4D5B6B"/>
                </a:solidFill>
              </a:endParaRPr>
            </a:p>
          </p:txBody>
        </p:sp>
      </p:grpSp>
      <p:sp>
        <p:nvSpPr>
          <p:cNvPr id="201739" name="Rectangle 134"/>
          <p:cNvSpPr>
            <a:spLocks noChangeArrowheads="1"/>
          </p:cNvSpPr>
          <p:nvPr/>
        </p:nvSpPr>
        <p:spPr bwMode="auto">
          <a:xfrm>
            <a:off x="323850" y="1268413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1.14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是否同构？</a:t>
            </a:r>
          </a:p>
        </p:txBody>
      </p:sp>
      <p:sp>
        <p:nvSpPr>
          <p:cNvPr id="142471" name="Text Box 135"/>
          <p:cNvSpPr txBox="1">
            <a:spLocks noChangeArrowheads="1"/>
          </p:cNvSpPr>
          <p:nvPr/>
        </p:nvSpPr>
        <p:spPr bwMode="auto">
          <a:xfrm>
            <a:off x="8172450" y="2353519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9966FF"/>
                </a:solidFill>
              </a:rPr>
              <a:t>同构</a:t>
            </a:r>
          </a:p>
        </p:txBody>
      </p:sp>
      <p:sp>
        <p:nvSpPr>
          <p:cNvPr id="142472" name="Text Box 136"/>
          <p:cNvSpPr txBox="1">
            <a:spLocks noChangeArrowheads="1"/>
          </p:cNvSpPr>
          <p:nvPr/>
        </p:nvSpPr>
        <p:spPr bwMode="auto">
          <a:xfrm>
            <a:off x="8255463" y="4152197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9966FF"/>
                </a:solidFill>
              </a:rPr>
              <a:t>同构</a:t>
            </a:r>
          </a:p>
        </p:txBody>
      </p:sp>
      <p:sp>
        <p:nvSpPr>
          <p:cNvPr id="142473" name="Text Box 137"/>
          <p:cNvSpPr txBox="1">
            <a:spLocks noChangeArrowheads="1"/>
          </p:cNvSpPr>
          <p:nvPr/>
        </p:nvSpPr>
        <p:spPr bwMode="auto">
          <a:xfrm>
            <a:off x="7129664" y="5562902"/>
            <a:ext cx="1400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9966FF"/>
                </a:solidFill>
              </a:rPr>
              <a:t>不同构</a:t>
            </a:r>
          </a:p>
        </p:txBody>
      </p:sp>
      <p:sp>
        <p:nvSpPr>
          <p:cNvPr id="134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图的基本概念：同构判定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71" grpId="0"/>
      <p:bldP spid="142472" grpId="0"/>
      <p:bldP spid="1424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4" name="Picture 4" descr="同构2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450" y="2650668"/>
            <a:ext cx="152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5" name="Picture 5" descr="同构2(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2163" y="2795131"/>
            <a:ext cx="1524000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765" name="Oval 9"/>
          <p:cNvSpPr>
            <a:spLocks noChangeArrowheads="1"/>
          </p:cNvSpPr>
          <p:nvPr/>
        </p:nvSpPr>
        <p:spPr bwMode="auto">
          <a:xfrm>
            <a:off x="2732523" y="4522331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66" name="Oval 10"/>
          <p:cNvSpPr>
            <a:spLocks noChangeArrowheads="1"/>
          </p:cNvSpPr>
          <p:nvPr/>
        </p:nvSpPr>
        <p:spPr bwMode="auto">
          <a:xfrm>
            <a:off x="1990725" y="5585899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67" name="Oval 11"/>
          <p:cNvSpPr>
            <a:spLocks noChangeArrowheads="1"/>
          </p:cNvSpPr>
          <p:nvPr/>
        </p:nvSpPr>
        <p:spPr bwMode="auto">
          <a:xfrm>
            <a:off x="2732523" y="4965159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68" name="Oval 12"/>
          <p:cNvSpPr>
            <a:spLocks noChangeArrowheads="1"/>
          </p:cNvSpPr>
          <p:nvPr/>
        </p:nvSpPr>
        <p:spPr bwMode="auto">
          <a:xfrm>
            <a:off x="3351597" y="5585899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69" name="Oval 13"/>
          <p:cNvSpPr>
            <a:spLocks noChangeArrowheads="1"/>
          </p:cNvSpPr>
          <p:nvPr/>
        </p:nvSpPr>
        <p:spPr bwMode="auto">
          <a:xfrm>
            <a:off x="2980698" y="5320007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0" name="Oval 14"/>
          <p:cNvSpPr>
            <a:spLocks noChangeArrowheads="1"/>
          </p:cNvSpPr>
          <p:nvPr/>
        </p:nvSpPr>
        <p:spPr bwMode="auto">
          <a:xfrm>
            <a:off x="2485711" y="5320007"/>
            <a:ext cx="124088" cy="8895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1" name="Oval 15"/>
          <p:cNvSpPr>
            <a:spLocks noChangeArrowheads="1"/>
          </p:cNvSpPr>
          <p:nvPr/>
        </p:nvSpPr>
        <p:spPr bwMode="auto">
          <a:xfrm>
            <a:off x="4897918" y="46103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2" name="Oval 16"/>
          <p:cNvSpPr>
            <a:spLocks noChangeArrowheads="1"/>
          </p:cNvSpPr>
          <p:nvPr/>
        </p:nvSpPr>
        <p:spPr bwMode="auto">
          <a:xfrm>
            <a:off x="5763803" y="46103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3" name="Oval 17"/>
          <p:cNvSpPr>
            <a:spLocks noChangeArrowheads="1"/>
          </p:cNvSpPr>
          <p:nvPr/>
        </p:nvSpPr>
        <p:spPr bwMode="auto">
          <a:xfrm>
            <a:off x="6691050" y="46103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4" name="Oval 18"/>
          <p:cNvSpPr>
            <a:spLocks noChangeArrowheads="1"/>
          </p:cNvSpPr>
          <p:nvPr/>
        </p:nvSpPr>
        <p:spPr bwMode="auto">
          <a:xfrm>
            <a:off x="4897918" y="55419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5" name="Oval 19"/>
          <p:cNvSpPr>
            <a:spLocks noChangeArrowheads="1"/>
          </p:cNvSpPr>
          <p:nvPr/>
        </p:nvSpPr>
        <p:spPr bwMode="auto">
          <a:xfrm>
            <a:off x="5825165" y="55419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6" name="Oval 20"/>
          <p:cNvSpPr>
            <a:spLocks noChangeArrowheads="1"/>
          </p:cNvSpPr>
          <p:nvPr/>
        </p:nvSpPr>
        <p:spPr bwMode="auto">
          <a:xfrm>
            <a:off x="6691050" y="5541910"/>
            <a:ext cx="124088" cy="8895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7" name="Line 21"/>
          <p:cNvSpPr>
            <a:spLocks noChangeShapeType="1"/>
          </p:cNvSpPr>
          <p:nvPr/>
        </p:nvSpPr>
        <p:spPr bwMode="auto">
          <a:xfrm>
            <a:off x="2795248" y="4566321"/>
            <a:ext cx="617710" cy="1019579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8" name="Line 22"/>
          <p:cNvSpPr>
            <a:spLocks noChangeShapeType="1"/>
          </p:cNvSpPr>
          <p:nvPr/>
        </p:nvSpPr>
        <p:spPr bwMode="auto">
          <a:xfrm>
            <a:off x="2795248" y="5010126"/>
            <a:ext cx="246811" cy="353871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79" name="Line 23"/>
          <p:cNvSpPr>
            <a:spLocks noChangeShapeType="1"/>
          </p:cNvSpPr>
          <p:nvPr/>
        </p:nvSpPr>
        <p:spPr bwMode="auto">
          <a:xfrm>
            <a:off x="2052087" y="5630866"/>
            <a:ext cx="129951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0" name="Line 24"/>
          <p:cNvSpPr>
            <a:spLocks noChangeShapeType="1"/>
          </p:cNvSpPr>
          <p:nvPr/>
        </p:nvSpPr>
        <p:spPr bwMode="auto">
          <a:xfrm>
            <a:off x="2547073" y="5363997"/>
            <a:ext cx="494986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1" name="Line 25"/>
          <p:cNvSpPr>
            <a:spLocks noChangeShapeType="1"/>
          </p:cNvSpPr>
          <p:nvPr/>
        </p:nvSpPr>
        <p:spPr bwMode="auto">
          <a:xfrm flipH="1">
            <a:off x="2547073" y="5010126"/>
            <a:ext cx="248175" cy="353871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2" name="Line 26"/>
          <p:cNvSpPr>
            <a:spLocks noChangeShapeType="1"/>
          </p:cNvSpPr>
          <p:nvPr/>
        </p:nvSpPr>
        <p:spPr bwMode="auto">
          <a:xfrm flipH="1">
            <a:off x="2114813" y="4566321"/>
            <a:ext cx="680436" cy="1019579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3" name="Line 27"/>
          <p:cNvSpPr>
            <a:spLocks noChangeShapeType="1"/>
          </p:cNvSpPr>
          <p:nvPr/>
        </p:nvSpPr>
        <p:spPr bwMode="auto">
          <a:xfrm>
            <a:off x="3042060" y="5363997"/>
            <a:ext cx="309537" cy="221903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4" name="Line 28"/>
          <p:cNvSpPr>
            <a:spLocks noChangeShapeType="1"/>
          </p:cNvSpPr>
          <p:nvPr/>
        </p:nvSpPr>
        <p:spPr bwMode="auto">
          <a:xfrm>
            <a:off x="2795248" y="4566321"/>
            <a:ext cx="0" cy="443805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5" name="Line 29"/>
          <p:cNvSpPr>
            <a:spLocks noChangeShapeType="1"/>
          </p:cNvSpPr>
          <p:nvPr/>
        </p:nvSpPr>
        <p:spPr bwMode="auto">
          <a:xfrm flipH="1">
            <a:off x="2052087" y="5363997"/>
            <a:ext cx="494986" cy="266870"/>
          </a:xfrm>
          <a:prstGeom prst="line">
            <a:avLst/>
          </a:prstGeom>
          <a:noFill/>
          <a:ln w="28575">
            <a:solidFill>
              <a:schemeClr val="tx1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6" name="Line 30"/>
          <p:cNvSpPr>
            <a:spLocks noChangeShapeType="1"/>
          </p:cNvSpPr>
          <p:nvPr/>
        </p:nvSpPr>
        <p:spPr bwMode="auto">
          <a:xfrm>
            <a:off x="4959280" y="4655277"/>
            <a:ext cx="0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7" name="Line 31"/>
          <p:cNvSpPr>
            <a:spLocks noChangeShapeType="1"/>
          </p:cNvSpPr>
          <p:nvPr/>
        </p:nvSpPr>
        <p:spPr bwMode="auto">
          <a:xfrm>
            <a:off x="4959280" y="4699267"/>
            <a:ext cx="1794496" cy="886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8" name="Line 32"/>
          <p:cNvSpPr>
            <a:spLocks noChangeShapeType="1"/>
          </p:cNvSpPr>
          <p:nvPr/>
        </p:nvSpPr>
        <p:spPr bwMode="auto">
          <a:xfrm>
            <a:off x="4959280" y="4699267"/>
            <a:ext cx="928611" cy="8426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89" name="Line 33"/>
          <p:cNvSpPr>
            <a:spLocks noChangeShapeType="1"/>
          </p:cNvSpPr>
          <p:nvPr/>
        </p:nvSpPr>
        <p:spPr bwMode="auto">
          <a:xfrm flipH="1">
            <a:off x="4959280" y="4655277"/>
            <a:ext cx="865885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90" name="Line 34"/>
          <p:cNvSpPr>
            <a:spLocks noChangeShapeType="1"/>
          </p:cNvSpPr>
          <p:nvPr/>
        </p:nvSpPr>
        <p:spPr bwMode="auto">
          <a:xfrm>
            <a:off x="5825165" y="4655277"/>
            <a:ext cx="62726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91" name="Line 35"/>
          <p:cNvSpPr>
            <a:spLocks noChangeShapeType="1"/>
          </p:cNvSpPr>
          <p:nvPr/>
        </p:nvSpPr>
        <p:spPr bwMode="auto">
          <a:xfrm>
            <a:off x="5825165" y="4655277"/>
            <a:ext cx="92861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92" name="Line 36"/>
          <p:cNvSpPr>
            <a:spLocks noChangeShapeType="1"/>
          </p:cNvSpPr>
          <p:nvPr/>
        </p:nvSpPr>
        <p:spPr bwMode="auto">
          <a:xfrm flipH="1">
            <a:off x="4959280" y="4655277"/>
            <a:ext cx="173177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93" name="Line 37"/>
          <p:cNvSpPr>
            <a:spLocks noChangeShapeType="1"/>
          </p:cNvSpPr>
          <p:nvPr/>
        </p:nvSpPr>
        <p:spPr bwMode="auto">
          <a:xfrm flipH="1">
            <a:off x="5825165" y="4655277"/>
            <a:ext cx="928611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94" name="Line 38"/>
          <p:cNvSpPr>
            <a:spLocks noChangeShapeType="1"/>
          </p:cNvSpPr>
          <p:nvPr/>
        </p:nvSpPr>
        <p:spPr bwMode="auto">
          <a:xfrm>
            <a:off x="6753776" y="4655277"/>
            <a:ext cx="0" cy="9306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2761" name="Rectangle 40"/>
          <p:cNvSpPr>
            <a:spLocks noChangeArrowheads="1"/>
          </p:cNvSpPr>
          <p:nvPr/>
        </p:nvSpPr>
        <p:spPr bwMode="auto">
          <a:xfrm>
            <a:off x="323850" y="1442581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1.15</a:t>
            </a:r>
            <a:r>
              <a:rPr lang="zh-CN" altLang="en-US" dirty="0">
                <a:solidFill>
                  <a:srgbClr val="000000"/>
                </a:solidFill>
              </a:rPr>
              <a:t>：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是否同构？</a:t>
            </a:r>
          </a:p>
        </p:txBody>
      </p:sp>
      <p:sp>
        <p:nvSpPr>
          <p:cNvPr id="143402" name="Text Box 42"/>
          <p:cNvSpPr txBox="1">
            <a:spLocks noChangeArrowheads="1"/>
          </p:cNvSpPr>
          <p:nvPr/>
        </p:nvSpPr>
        <p:spPr bwMode="auto">
          <a:xfrm>
            <a:off x="7462838" y="3153906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66FF"/>
                </a:solidFill>
              </a:rPr>
              <a:t>同构</a:t>
            </a:r>
          </a:p>
        </p:txBody>
      </p:sp>
      <p:sp>
        <p:nvSpPr>
          <p:cNvPr id="143403" name="Text Box 43"/>
          <p:cNvSpPr txBox="1">
            <a:spLocks noChangeArrowheads="1"/>
          </p:cNvSpPr>
          <p:nvPr/>
        </p:nvSpPr>
        <p:spPr bwMode="auto">
          <a:xfrm>
            <a:off x="7391400" y="4811256"/>
            <a:ext cx="1229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9966FF"/>
                </a:solidFill>
              </a:rPr>
              <a:t>不同构</a:t>
            </a:r>
          </a:p>
        </p:txBody>
      </p:sp>
      <p:sp>
        <p:nvSpPr>
          <p:cNvPr id="43" name="标题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1" lang="zh-CN" altLang="en-US" dirty="0" smtClean="0"/>
              <a:t>图的基本概念：同构判定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7225" y="1223963"/>
            <a:ext cx="8075613" cy="4800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</a:rPr>
              <a:t>1.17</a:t>
            </a:r>
            <a:r>
              <a:rPr lang="zh-CN" altLang="en-US" sz="2400" dirty="0" smtClean="0">
                <a:latin typeface="Times New Roman" pitchFamily="18" charset="0"/>
              </a:rPr>
              <a:t>：试画出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阶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</a:rPr>
              <a:t>条边的所有非同构的无向简单图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/>
              <a:t>解：由握手定理得，总度数为</a:t>
            </a:r>
            <a:r>
              <a:rPr lang="en-US" altLang="zh-CN" sz="2400" dirty="0" smtClean="0"/>
              <a:t>6, </a:t>
            </a:r>
            <a:r>
              <a:rPr lang="zh-CN" altLang="en-US" sz="2400" dirty="0" smtClean="0"/>
              <a:t>分配给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个顶点</a:t>
            </a:r>
            <a:r>
              <a:rPr lang="en-US" altLang="zh-CN" sz="2400" dirty="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最大度为</a:t>
            </a:r>
            <a:r>
              <a:rPr lang="en-US" altLang="zh-CN" sz="2400" dirty="0" smtClean="0"/>
              <a:t>3, </a:t>
            </a:r>
            <a:r>
              <a:rPr lang="zh-CN" altLang="en-US" sz="2400" dirty="0" smtClean="0"/>
              <a:t>且奇度顶点数必须为偶数</a:t>
            </a:r>
            <a:r>
              <a:rPr lang="en-US" altLang="zh-CN" sz="2400" dirty="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有下述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个度数列</a:t>
            </a:r>
            <a:r>
              <a:rPr lang="en-US" altLang="zh-CN" sz="2400" dirty="0" smtClean="0"/>
              <a:t>: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(1) 1,1,2,2;   (2)1,1,1,3;   (3)0,2,2,2.</a:t>
            </a: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276225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524250" y="301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144391" name="Picture 7" descr="14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716338"/>
            <a:ext cx="56880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图的基本概念：同构例题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ChangeArrowheads="1"/>
          </p:cNvSpPr>
          <p:nvPr/>
        </p:nvSpPr>
        <p:spPr bwMode="auto">
          <a:xfrm>
            <a:off x="701675" y="1538288"/>
            <a:ext cx="777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1.18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： 画出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个以</a:t>
            </a:r>
            <a:r>
              <a:rPr lang="en-US" altLang="zh-CN" sz="2800" dirty="0">
                <a:solidFill>
                  <a:srgbClr val="000000"/>
                </a:solidFill>
                <a:latin typeface="Garamond" pitchFamily="18" charset="0"/>
              </a:rPr>
              <a:t>1,1,1,2,2,3</a:t>
            </a: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为度数列的非同构的   </a:t>
            </a:r>
          </a:p>
          <a:p>
            <a:pPr marL="342900" indent="-342900">
              <a:spcBef>
                <a:spcPct val="20000"/>
              </a:spcBef>
              <a:buClr>
                <a:srgbClr val="89AAD3"/>
              </a:buClr>
              <a:buSzPct val="7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Garamond" pitchFamily="18" charset="0"/>
              </a:rPr>
              <a:t>               无向简单图</a:t>
            </a:r>
          </a:p>
        </p:txBody>
      </p:sp>
      <p:pic>
        <p:nvPicPr>
          <p:cNvPr id="146436" name="Picture 4" descr="例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475" y="2938463"/>
            <a:ext cx="18288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7" name="Picture 5" descr="例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7275" y="2938463"/>
            <a:ext cx="18288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8" name="Picture 6" descr="例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6675" y="2938463"/>
            <a:ext cx="13573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图的基本概念：同构例题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smtClean="0">
                <a:latin typeface="Times New Roman" pitchFamily="18" charset="0"/>
              </a:rPr>
              <a:t>例</a:t>
            </a:r>
            <a:r>
              <a:rPr lang="en-US" altLang="zh-CN" sz="2800" smtClean="0">
                <a:latin typeface="Times New Roman" pitchFamily="18" charset="0"/>
              </a:rPr>
              <a:t>1.19 </a:t>
            </a:r>
            <a:r>
              <a:rPr lang="zh-CN" altLang="en-US" sz="2800" smtClean="0">
                <a:latin typeface="Times New Roman" pitchFamily="18" charset="0"/>
              </a:rPr>
              <a:t>画出</a:t>
            </a:r>
            <a:r>
              <a:rPr lang="en-US" altLang="zh-CN" sz="2800" i="1" smtClean="0">
                <a:latin typeface="Times New Roman" pitchFamily="18" charset="0"/>
              </a:rPr>
              <a:t>K</a:t>
            </a:r>
            <a:r>
              <a:rPr lang="en-US" altLang="zh-CN" sz="2800" baseline="-30000" smtClean="0">
                <a:latin typeface="Times New Roman" pitchFamily="18" charset="0"/>
              </a:rPr>
              <a:t>4</a:t>
            </a:r>
            <a:r>
              <a:rPr lang="zh-CN" altLang="en-US" sz="2800" smtClean="0">
                <a:latin typeface="Times New Roman" pitchFamily="18" charset="0"/>
              </a:rPr>
              <a:t>的所有非同构的生成子图</a:t>
            </a:r>
            <a:r>
              <a:rPr lang="zh-CN" altLang="en-US" sz="2800" b="0" smtClean="0">
                <a:latin typeface="Times New Roman" pitchFamily="18" charset="0"/>
              </a:rPr>
              <a:t> 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366963" y="2416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4D5B6B"/>
              </a:solidFill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349500"/>
            <a:ext cx="8064500" cy="3700463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6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图的基本概念：同构例题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1800" y="1358900"/>
            <a:ext cx="8229600" cy="3886200"/>
            <a:chOff x="240" y="1051"/>
            <a:chExt cx="5184" cy="2448"/>
          </a:xfrm>
        </p:grpSpPr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2998" y="1752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30" name="Equation" r:id="rId3" imgW="177569" imgH="202936" progId="Equation.3">
                    <p:embed/>
                  </p:oleObj>
                </mc:Choice>
                <mc:Fallback>
                  <p:oleObj name="Equation" r:id="rId3" imgW="177569" imgH="202936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752"/>
                          <a:ext cx="26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816" y="2144"/>
            <a:ext cx="26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31" name="Equation" r:id="rId5" imgW="177569" imgH="202936" progId="Equation.3">
                    <p:embed/>
                  </p:oleObj>
                </mc:Choice>
                <mc:Fallback>
                  <p:oleObj name="Equation" r:id="rId5" imgW="177569" imgH="202936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44"/>
                          <a:ext cx="26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240" y="1051"/>
              <a:ext cx="5184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FF0066"/>
                  </a:solidFill>
                </a:rPr>
                <a:t>定义</a:t>
              </a:r>
              <a:r>
                <a:rPr lang="zh-CN" altLang="en-US" sz="2800">
                  <a:solidFill>
                    <a:srgbClr val="000000"/>
                  </a:solidFill>
                </a:rPr>
                <a:t> 设</a:t>
              </a:r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r>
                <a:rPr lang="en-US" altLang="zh-CN" sz="2800">
                  <a:solidFill>
                    <a:srgbClr val="000000"/>
                  </a:solidFill>
                </a:rPr>
                <a:t>=&lt;</a:t>
              </a:r>
              <a:r>
                <a:rPr lang="en-US" altLang="zh-CN" sz="2800" i="1">
                  <a:solidFill>
                    <a:srgbClr val="000000"/>
                  </a:solidFill>
                </a:rPr>
                <a:t>V</a:t>
              </a:r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r>
                <a:rPr lang="en-US" altLang="zh-CN" sz="2800" i="1">
                  <a:solidFill>
                    <a:srgbClr val="000000"/>
                  </a:solidFill>
                </a:rPr>
                <a:t>E</a:t>
              </a:r>
              <a:r>
                <a:rPr lang="en-US" altLang="zh-CN" sz="2800">
                  <a:solidFill>
                    <a:srgbClr val="000000"/>
                  </a:solidFill>
                </a:rPr>
                <a:t>&gt;</a:t>
              </a:r>
              <a:r>
                <a:rPr lang="zh-CN" altLang="en-US" sz="2800">
                  <a:solidFill>
                    <a:srgbClr val="000000"/>
                  </a:solidFill>
                </a:rPr>
                <a:t>为</a:t>
              </a:r>
              <a:r>
                <a:rPr lang="en-US" altLang="zh-CN" sz="2800" i="1">
                  <a:solidFill>
                    <a:srgbClr val="000000"/>
                  </a:solidFill>
                </a:rPr>
                <a:t>n</a:t>
              </a:r>
              <a:r>
                <a:rPr lang="zh-CN" altLang="en-US" sz="2800">
                  <a:solidFill>
                    <a:srgbClr val="000000"/>
                  </a:solidFill>
                </a:rPr>
                <a:t>阶无向简单图，以</a:t>
              </a:r>
              <a:r>
                <a:rPr lang="en-US" altLang="zh-CN" sz="2800" i="1">
                  <a:solidFill>
                    <a:srgbClr val="000000"/>
                  </a:solidFill>
                </a:rPr>
                <a:t>V</a:t>
              </a:r>
              <a:r>
                <a:rPr lang="zh-CN" altLang="en-US" sz="2800">
                  <a:solidFill>
                    <a:srgbClr val="000000"/>
                  </a:solidFill>
                </a:rPr>
                <a:t>为顶点集</a:t>
              </a:r>
              <a:r>
                <a:rPr lang="en-US" altLang="zh-CN" sz="2800">
                  <a:solidFill>
                    <a:srgbClr val="000000"/>
                  </a:solidFill>
                </a:rPr>
                <a:t>,</a:t>
              </a:r>
              <a:r>
                <a:rPr lang="zh-CN" altLang="en-US" sz="2800">
                  <a:solidFill>
                    <a:srgbClr val="000000"/>
                  </a:solidFill>
                </a:rPr>
                <a:t>所有使</a:t>
              </a:r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r>
                <a:rPr lang="zh-CN" altLang="en-US" sz="2800">
                  <a:solidFill>
                    <a:srgbClr val="000000"/>
                  </a:solidFill>
                </a:rPr>
                <a:t>成为完全图</a:t>
              </a:r>
              <a:r>
                <a:rPr lang="en-US" altLang="zh-CN" sz="2800" i="1">
                  <a:solidFill>
                    <a:srgbClr val="000000"/>
                  </a:solidFill>
                </a:rPr>
                <a:t>K</a:t>
              </a:r>
              <a:r>
                <a:rPr lang="en-US" altLang="zh-CN" sz="2800" i="1" baseline="-30000">
                  <a:solidFill>
                    <a:srgbClr val="000000"/>
                  </a:solidFill>
                </a:rPr>
                <a:t>n</a:t>
              </a:r>
              <a:r>
                <a:rPr lang="zh-CN" altLang="en-US" sz="2800">
                  <a:solidFill>
                    <a:srgbClr val="000000"/>
                  </a:solidFill>
                </a:rPr>
                <a:t>的添加边组成的集合为边集的图，称为</a:t>
              </a:r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r>
                <a:rPr lang="zh-CN" altLang="en-US" sz="2800">
                  <a:solidFill>
                    <a:srgbClr val="000000"/>
                  </a:solidFill>
                </a:rPr>
                <a:t>的</a:t>
              </a:r>
              <a:r>
                <a:rPr lang="zh-CN" altLang="en-US" sz="2800">
                  <a:solidFill>
                    <a:srgbClr val="FF0066"/>
                  </a:solidFill>
                </a:rPr>
                <a:t>补图</a:t>
              </a:r>
              <a:r>
                <a:rPr lang="zh-CN" altLang="en-US" sz="2800">
                  <a:solidFill>
                    <a:srgbClr val="000000"/>
                  </a:solidFill>
                </a:rPr>
                <a:t>，记作     </a:t>
              </a:r>
              <a:r>
                <a:rPr lang="en-US" altLang="zh-CN" sz="2800">
                  <a:solidFill>
                    <a:srgbClr val="000000"/>
                  </a:solidFill>
                </a:rPr>
                <a:t>.</a:t>
              </a: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000000"/>
                  </a:solidFill>
                </a:rPr>
                <a:t>若</a:t>
              </a:r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r>
                <a:rPr lang="en-US" altLang="zh-CN" sz="2800">
                  <a:solidFill>
                    <a:srgbClr val="000000"/>
                  </a:solidFill>
                  <a:sym typeface="Symbol" pitchFamily="18" charset="2"/>
                </a:rPr>
                <a:t>    </a:t>
              </a:r>
              <a:r>
                <a:rPr lang="en-US" altLang="zh-CN" sz="2800">
                  <a:solidFill>
                    <a:srgbClr val="000000"/>
                  </a:solidFill>
                </a:rPr>
                <a:t>, </a:t>
              </a:r>
              <a:r>
                <a:rPr lang="zh-CN" altLang="en-US" sz="2800">
                  <a:solidFill>
                    <a:srgbClr val="000000"/>
                  </a:solidFill>
                </a:rPr>
                <a:t>则称</a:t>
              </a:r>
              <a:r>
                <a:rPr lang="en-US" altLang="zh-CN" sz="2800" i="1">
                  <a:solidFill>
                    <a:srgbClr val="000000"/>
                  </a:solidFill>
                </a:rPr>
                <a:t>G</a:t>
              </a:r>
              <a:r>
                <a:rPr lang="zh-CN" altLang="en-US" sz="2800">
                  <a:solidFill>
                    <a:srgbClr val="000000"/>
                  </a:solidFill>
                </a:rPr>
                <a:t>是</a:t>
              </a:r>
              <a:r>
                <a:rPr lang="zh-CN" altLang="en-US" sz="2800">
                  <a:solidFill>
                    <a:srgbClr val="FF0066"/>
                  </a:solidFill>
                </a:rPr>
                <a:t>自补图</a:t>
              </a:r>
              <a:r>
                <a:rPr lang="en-US" altLang="zh-CN" sz="2800">
                  <a:solidFill>
                    <a:srgbClr val="000000"/>
                  </a:solidFill>
                </a:rPr>
                <a:t>. </a:t>
              </a: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endParaRPr lang="en-US" altLang="zh-CN" sz="2800">
                <a:solidFill>
                  <a:srgbClr val="000000"/>
                </a:solidFill>
              </a:endParaRPr>
            </a:p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E8DED8"/>
                </a:buClr>
                <a:buSzPct val="75000"/>
                <a:buFont typeface="Wingdings" pitchFamily="2" charset="2"/>
                <a:buNone/>
              </a:pPr>
              <a:endParaRPr lang="en-US" altLang="zh-CN">
                <a:solidFill>
                  <a:srgbClr val="00007D"/>
                </a:solidFill>
              </a:endParaRPr>
            </a:p>
            <a:p>
              <a:pPr>
                <a:spcBef>
                  <a:spcPct val="50000"/>
                </a:spcBef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</p:grpSp>
      <p:pic>
        <p:nvPicPr>
          <p:cNvPr id="20486" name="Picture 11" descr="补图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25" y="3024188"/>
            <a:ext cx="1752600" cy="167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3"/>
          <p:cNvSpPr txBox="1">
            <a:spLocks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440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latin typeface="宋体"/>
                <a:ea typeface="宋体"/>
              </a:rPr>
              <a:t>图的基本概念：补图</a:t>
            </a:r>
            <a:endParaRPr lang="zh-CN" altLang="en-US" sz="4400" dirty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第一章  图的基本概念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B2B2B2"/>
                </a:solidFill>
              </a:rPr>
              <a:t>图论发展史</a:t>
            </a:r>
          </a:p>
          <a:p>
            <a:pPr eaLnBrk="1" hangingPunct="1"/>
            <a:r>
              <a:rPr lang="zh-CN" altLang="en-US" dirty="0" smtClean="0">
                <a:solidFill>
                  <a:srgbClr val="B2B2B2"/>
                </a:solidFill>
              </a:rPr>
              <a:t>图的基本概念</a:t>
            </a:r>
          </a:p>
          <a:p>
            <a:pPr eaLnBrk="1" hangingPunct="1"/>
            <a:r>
              <a:rPr lang="zh-CN" altLang="en-US" dirty="0" smtClean="0">
                <a:solidFill>
                  <a:srgbClr val="B2B2B2"/>
                </a:solidFill>
              </a:rPr>
              <a:t>图的性质</a:t>
            </a:r>
          </a:p>
          <a:p>
            <a:pPr eaLnBrk="1" hangingPunct="1"/>
            <a:r>
              <a:rPr lang="zh-CN" altLang="en-US" dirty="0" smtClean="0">
                <a:solidFill>
                  <a:srgbClr val="FF0066"/>
                </a:solidFill>
              </a:rPr>
              <a:t>图的代数表示</a:t>
            </a:r>
          </a:p>
        </p:txBody>
      </p:sp>
    </p:spTree>
    <p:extLst>
      <p:ext uri="{BB962C8B-B14F-4D97-AF65-F5344CB8AC3E}">
        <p14:creationId xmlns:p14="http://schemas.microsoft.com/office/powerpoint/2010/main" val="20086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图的代数表示</a:t>
            </a:r>
            <a:r>
              <a:rPr lang="zh-CN" altLang="en-US" b="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spcBef>
                <a:spcPct val="40000"/>
              </a:spcBef>
              <a:buSzPct val="150000"/>
              <a:buNone/>
            </a:pPr>
            <a:r>
              <a:rPr lang="zh-CN" altLang="en-US" sz="2800" dirty="0" smtClean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常用表示方法</a:t>
            </a:r>
            <a:endParaRPr lang="en-US" altLang="zh-CN" sz="2800" dirty="0" smtClean="0">
              <a:latin typeface="宋体" pitchFamily="2" charset="-122"/>
            </a:endParaRP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权矩阵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关联矩阵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边列表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正向、逆向表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 smtClean="0">
                <a:latin typeface="宋体" pitchFamily="2" charset="-122"/>
              </a:rPr>
              <a:t>十字链表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 smtClean="0">
                <a:latin typeface="宋体" pitchFamily="2" charset="-122"/>
              </a:rPr>
              <a:t>邻接多重表 </a:t>
            </a:r>
          </a:p>
        </p:txBody>
      </p:sp>
    </p:spTree>
    <p:extLst>
      <p:ext uri="{BB962C8B-B14F-4D97-AF65-F5344CB8AC3E}">
        <p14:creationId xmlns:p14="http://schemas.microsoft.com/office/powerpoint/2010/main" val="334243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图的代数表示 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spcBef>
                <a:spcPct val="40000"/>
              </a:spcBef>
              <a:buSzPct val="150000"/>
              <a:buNone/>
            </a:pPr>
            <a:r>
              <a:rPr lang="zh-CN" altLang="en-US" sz="2800" dirty="0" smtClean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常用表示方法</a:t>
            </a:r>
            <a:endParaRPr lang="en-US" altLang="zh-CN" sz="280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FF3399"/>
                </a:solidFill>
                <a:latin typeface="宋体" pitchFamily="2" charset="-122"/>
              </a:rPr>
              <a:t>邻接矩阵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权矩阵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关联矩阵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边列表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正向、逆向表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邻接表</a:t>
            </a:r>
            <a:r>
              <a:rPr lang="zh-CN" altLang="en-US" dirty="0" smtClean="0">
                <a:latin typeface="宋体" pitchFamily="2" charset="-122"/>
              </a:rPr>
              <a:t> </a:t>
            </a:r>
            <a:endParaRPr lang="en-US" altLang="zh-CN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十字链表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邻接多重表 </a:t>
            </a:r>
          </a:p>
          <a:p>
            <a:pPr marL="0" indent="0" eaLnBrk="1" hangingPunct="1">
              <a:spcBef>
                <a:spcPct val="40000"/>
              </a:spcBef>
              <a:buSzPct val="150000"/>
              <a:buNone/>
            </a:pP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1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38628" y="1251626"/>
            <a:ext cx="8287204" cy="526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无向完全图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是个简单图, 如果每对不同结点之间都有边相连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则称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是个无向完全图. 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个结点, 则记作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K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性质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1.1.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4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无向完全图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,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有边数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证明: 因为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K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中每个结点都与其余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n-1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个结点关联, 即每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  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个结点的度均为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n-1,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所以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K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的所有结点度数总和为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n(n-1),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设边数为|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E|,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于是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n(n-1)=2|E|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   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所以|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E|=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06488" y="2318473"/>
            <a:ext cx="6248400" cy="1752600"/>
            <a:chOff x="1056" y="1344"/>
            <a:chExt cx="3936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080" y="1344"/>
              <a:ext cx="912" cy="912"/>
              <a:chOff x="1200" y="960"/>
              <a:chExt cx="912" cy="912"/>
            </a:xfrm>
          </p:grpSpPr>
          <p:sp>
            <p:nvSpPr>
              <p:cNvPr id="15396" name="Line 6"/>
              <p:cNvSpPr>
                <a:spLocks noChangeShapeType="1"/>
              </p:cNvSpPr>
              <p:nvPr/>
            </p:nvSpPr>
            <p:spPr bwMode="auto">
              <a:xfrm flipH="1">
                <a:off x="1296" y="1104"/>
                <a:ext cx="336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397" name="Text Box 7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MT Extra" pitchFamily="18" charset="2"/>
                  </a:rPr>
                  <a:t>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endParaRPr>
              </a:p>
            </p:txBody>
          </p:sp>
          <p:sp>
            <p:nvSpPr>
              <p:cNvPr id="15398" name="Text Box 8"/>
              <p:cNvSpPr txBox="1">
                <a:spLocks noChangeArrowheads="1"/>
              </p:cNvSpPr>
              <p:nvPr/>
            </p:nvSpPr>
            <p:spPr bwMode="auto">
              <a:xfrm>
                <a:off x="1200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MT Extra" pitchFamily="18" charset="2"/>
                  </a:rPr>
                  <a:t>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endParaRPr>
              </a:p>
            </p:txBody>
          </p:sp>
          <p:sp>
            <p:nvSpPr>
              <p:cNvPr id="15399" name="Text Box 9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MT Extra" pitchFamily="18" charset="2"/>
                  </a:rPr>
                  <a:t>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endParaRPr>
              </a:p>
            </p:txBody>
          </p:sp>
          <p:sp>
            <p:nvSpPr>
              <p:cNvPr id="15400" name="Text Box 10"/>
              <p:cNvSpPr txBox="1">
                <a:spLocks noChangeArrowheads="1"/>
              </p:cNvSpPr>
              <p:nvPr/>
            </p:nvSpPr>
            <p:spPr bwMode="auto">
              <a:xfrm>
                <a:off x="1344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MT Extra" pitchFamily="18" charset="2"/>
                  </a:rPr>
                  <a:t>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endParaRPr>
              </a:p>
            </p:txBody>
          </p:sp>
          <p:sp>
            <p:nvSpPr>
              <p:cNvPr id="15401" name="Text Box 11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  <a:sym typeface="MT Extra" pitchFamily="18" charset="2"/>
                  </a:rPr>
                  <a:t></a:t>
                </a:r>
                <a:endPara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endParaRPr>
              </a:p>
            </p:txBody>
          </p:sp>
          <p:sp>
            <p:nvSpPr>
              <p:cNvPr id="15402" name="Line 12"/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403" name="Line 13"/>
              <p:cNvSpPr>
                <a:spLocks noChangeShapeType="1"/>
              </p:cNvSpPr>
              <p:nvPr/>
            </p:nvSpPr>
            <p:spPr bwMode="auto">
              <a:xfrm>
                <a:off x="1632" y="1104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404" name="Line 14"/>
              <p:cNvSpPr>
                <a:spLocks noChangeShapeType="1"/>
              </p:cNvSpPr>
              <p:nvPr/>
            </p:nvSpPr>
            <p:spPr bwMode="auto">
              <a:xfrm flipH="1">
                <a:off x="1776" y="1392"/>
                <a:ext cx="14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405" name="Line 15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5368" name="Line 16"/>
            <p:cNvSpPr>
              <a:spLocks noChangeShapeType="1"/>
            </p:cNvSpPr>
            <p:nvPr/>
          </p:nvSpPr>
          <p:spPr bwMode="auto">
            <a:xfrm flipH="1">
              <a:off x="3168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69" name="Text Box 17"/>
            <p:cNvSpPr txBox="1"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0" name="Text Box 18"/>
            <p:cNvSpPr txBox="1">
              <a:spLocks noChangeArrowheads="1"/>
            </p:cNvSpPr>
            <p:nvPr/>
          </p:nvSpPr>
          <p:spPr bwMode="auto">
            <a:xfrm>
              <a:off x="307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1" name="Text Box 19"/>
            <p:cNvSpPr txBox="1">
              <a:spLocks noChangeArrowheads="1"/>
            </p:cNvSpPr>
            <p:nvPr/>
          </p:nvSpPr>
          <p:spPr bwMode="auto">
            <a:xfrm>
              <a:off x="3600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2" name="Text Box 20"/>
            <p:cNvSpPr txBox="1">
              <a:spLocks noChangeArrowheads="1"/>
            </p:cNvSpPr>
            <p:nvPr/>
          </p:nvSpPr>
          <p:spPr bwMode="auto">
            <a:xfrm>
              <a:off x="3072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3" name="Text Box 21"/>
            <p:cNvSpPr txBox="1">
              <a:spLocks noChangeArrowheads="1"/>
            </p:cNvSpPr>
            <p:nvPr/>
          </p:nvSpPr>
          <p:spPr bwMode="auto">
            <a:xfrm>
              <a:off x="3600" y="18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4" name="Line 22"/>
            <p:cNvSpPr>
              <a:spLocks noChangeShapeType="1"/>
            </p:cNvSpPr>
            <p:nvPr/>
          </p:nvSpPr>
          <p:spPr bwMode="auto">
            <a:xfrm>
              <a:off x="3168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5" name="Line 23"/>
            <p:cNvSpPr>
              <a:spLocks noChangeShapeType="1"/>
            </p:cNvSpPr>
            <p:nvPr/>
          </p:nvSpPr>
          <p:spPr bwMode="auto">
            <a:xfrm flipV="1"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6" name="Line 24"/>
            <p:cNvSpPr>
              <a:spLocks noChangeShapeType="1"/>
            </p:cNvSpPr>
            <p:nvPr/>
          </p:nvSpPr>
          <p:spPr bwMode="auto">
            <a:xfrm flipH="1">
              <a:off x="3696" y="1728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7" name="Line 25"/>
            <p:cNvSpPr>
              <a:spLocks noChangeShapeType="1"/>
            </p:cNvSpPr>
            <p:nvPr/>
          </p:nvSpPr>
          <p:spPr bwMode="auto">
            <a:xfrm>
              <a:off x="3168" y="201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78" name="Text Box 26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79" name="Text Box 27"/>
            <p:cNvSpPr txBox="1"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80" name="Text Box 28"/>
            <p:cNvSpPr txBox="1">
              <a:spLocks noChangeArrowheads="1"/>
            </p:cNvSpPr>
            <p:nvPr/>
          </p:nvSpPr>
          <p:spPr bwMode="auto">
            <a:xfrm>
              <a:off x="1920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81" name="Text Box 29"/>
            <p:cNvSpPr txBox="1">
              <a:spLocks noChangeArrowheads="1"/>
            </p:cNvSpPr>
            <p:nvPr/>
          </p:nvSpPr>
          <p:spPr bwMode="auto">
            <a:xfrm>
              <a:off x="2448" y="182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82" name="Line 30"/>
            <p:cNvSpPr>
              <a:spLocks noChangeShapeType="1"/>
            </p:cNvSpPr>
            <p:nvPr/>
          </p:nvSpPr>
          <p:spPr bwMode="auto">
            <a:xfrm flipH="1">
              <a:off x="2016" y="1584"/>
              <a:ext cx="288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3" name="Line 31"/>
            <p:cNvSpPr>
              <a:spLocks noChangeShapeType="1"/>
            </p:cNvSpPr>
            <p:nvPr/>
          </p:nvSpPr>
          <p:spPr bwMode="auto">
            <a:xfrm>
              <a:off x="2304" y="1584"/>
              <a:ext cx="24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4" name="Line 32"/>
            <p:cNvSpPr>
              <a:spLocks noChangeShapeType="1"/>
            </p:cNvSpPr>
            <p:nvPr/>
          </p:nvSpPr>
          <p:spPr bwMode="auto">
            <a:xfrm>
              <a:off x="2016" y="1968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5" name="Line 33"/>
            <p:cNvSpPr>
              <a:spLocks noChangeShapeType="1"/>
            </p:cNvSpPr>
            <p:nvPr/>
          </p:nvSpPr>
          <p:spPr bwMode="auto">
            <a:xfrm>
              <a:off x="3168" y="1680"/>
              <a:ext cx="52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6" name="Line 34"/>
            <p:cNvSpPr>
              <a:spLocks noChangeShapeType="1"/>
            </p:cNvSpPr>
            <p:nvPr/>
          </p:nvSpPr>
          <p:spPr bwMode="auto">
            <a:xfrm>
              <a:off x="1200" y="158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7" name="Line 35"/>
            <p:cNvSpPr>
              <a:spLocks noChangeShapeType="1"/>
            </p:cNvSpPr>
            <p:nvPr/>
          </p:nvSpPr>
          <p:spPr bwMode="auto">
            <a:xfrm>
              <a:off x="4176" y="1776"/>
              <a:ext cx="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8" name="Line 36"/>
            <p:cNvSpPr>
              <a:spLocks noChangeShapeType="1"/>
            </p:cNvSpPr>
            <p:nvPr/>
          </p:nvSpPr>
          <p:spPr bwMode="auto">
            <a:xfrm flipH="1">
              <a:off x="4320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9" name="Line 37"/>
            <p:cNvSpPr>
              <a:spLocks noChangeShapeType="1"/>
            </p:cNvSpPr>
            <p:nvPr/>
          </p:nvSpPr>
          <p:spPr bwMode="auto">
            <a:xfrm flipV="1">
              <a:off x="4320" y="1536"/>
              <a:ext cx="19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0" name="Line 38"/>
            <p:cNvSpPr>
              <a:spLocks noChangeShapeType="1"/>
            </p:cNvSpPr>
            <p:nvPr/>
          </p:nvSpPr>
          <p:spPr bwMode="auto">
            <a:xfrm>
              <a:off x="4512" y="1488"/>
              <a:ext cx="144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1" name="Line 39"/>
            <p:cNvSpPr>
              <a:spLocks noChangeShapeType="1"/>
            </p:cNvSpPr>
            <p:nvPr/>
          </p:nvSpPr>
          <p:spPr bwMode="auto">
            <a:xfrm>
              <a:off x="4176" y="1776"/>
              <a:ext cx="48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92" name="Text Box 40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K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2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93" name="Text Box 41"/>
            <p:cNvSpPr txBox="1">
              <a:spLocks noChangeArrowheads="1"/>
            </p:cNvSpPr>
            <p:nvPr/>
          </p:nvSpPr>
          <p:spPr bwMode="auto">
            <a:xfrm>
              <a:off x="2160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K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3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94" name="Text Box 42"/>
            <p:cNvSpPr txBox="1">
              <a:spLocks noChangeArrowheads="1"/>
            </p:cNvSpPr>
            <p:nvPr/>
          </p:nvSpPr>
          <p:spPr bwMode="auto">
            <a:xfrm>
              <a:off x="3216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K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4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15395" name="Text Box 43"/>
            <p:cNvSpPr txBox="1">
              <a:spLocks noChangeArrowheads="1"/>
            </p:cNvSpPr>
            <p:nvPr/>
          </p:nvSpPr>
          <p:spPr bwMode="auto">
            <a:xfrm>
              <a:off x="4368" y="21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K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5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</p:grpSp>
      <p:graphicFrame>
        <p:nvGraphicFramePr>
          <p:cNvPr id="571436" name="Object 4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3699970"/>
              </p:ext>
            </p:extLst>
          </p:nvPr>
        </p:nvGraphicFramePr>
        <p:xfrm>
          <a:off x="3140075" y="5842723"/>
          <a:ext cx="1054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2" name="公式" r:id="rId3" imgW="583947" imgH="228501" progId="Equation.3">
                  <p:embed/>
                </p:oleObj>
              </mc:Choice>
              <mc:Fallback>
                <p:oleObj name="公式" r:id="rId3" imgW="583947" imgH="228501" progId="Equation.3">
                  <p:embed/>
                  <p:pic>
                    <p:nvPicPr>
                      <p:cNvPr id="571436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842723"/>
                        <a:ext cx="10541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539398"/>
              </p:ext>
            </p:extLst>
          </p:nvPr>
        </p:nvGraphicFramePr>
        <p:xfrm>
          <a:off x="5741988" y="4163148"/>
          <a:ext cx="1079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3" name="公式" r:id="rId5" imgW="596900" imgH="228600" progId="Equation.3">
                  <p:embed/>
                </p:oleObj>
              </mc:Choice>
              <mc:Fallback>
                <p:oleObj name="公式" r:id="rId5" imgW="596900" imgH="228600" progId="Equation.3">
                  <p:embed/>
                  <p:pic>
                    <p:nvPicPr>
                      <p:cNvPr id="5714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4163148"/>
                        <a:ext cx="10795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</a:p>
        </p:txBody>
      </p:sp>
    </p:spTree>
    <p:extLst>
      <p:ext uri="{BB962C8B-B14F-4D97-AF65-F5344CB8AC3E}">
        <p14:creationId xmlns:p14="http://schemas.microsoft.com/office/powerpoint/2010/main" val="361443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31800" y="1268413"/>
            <a:ext cx="8494486" cy="248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邻接矩阵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表示结点与结点之间的邻接关系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定义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1.2.1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G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V,E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是个简单图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= 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…,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}.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一个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×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阶矩阵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A=(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a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ij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G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的邻接矩阵. 其中: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5300663"/>
            <a:ext cx="6553200" cy="749300"/>
            <a:chOff x="912" y="3456"/>
            <a:chExt cx="3936" cy="472"/>
          </a:xfrm>
        </p:grpSpPr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912" y="3504"/>
              <a:ext cx="67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ij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=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{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1392" y="3456"/>
              <a:ext cx="3456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，   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i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与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j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邻接,  即(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j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)∈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</a:p>
            <a:p>
              <a:pPr marL="0" marR="0" lvl="0" indent="0" algn="l" defTabSz="914400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，  </a:t>
              </a:r>
              <a:r>
                <a:rPr kumimoji="1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其他。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图的代数表示：邻接矩阵 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0875" y="3231017"/>
          <a:ext cx="3386138" cy="179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7" name="公式" r:id="rId3" imgW="1752600" imgH="927100" progId="Equation.3">
                  <p:embed/>
                </p:oleObj>
              </mc:Choice>
              <mc:Fallback>
                <p:oleObj name="公式" r:id="rId3" imgW="1752600" imgH="92710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231017"/>
                        <a:ext cx="3386138" cy="179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848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385763" y="1179513"/>
            <a:ext cx="7966075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例1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.2.1: 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给定无向图G</a:t>
            </a:r>
            <a:r>
              <a:rPr kumimoji="0" lang="zh-CN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和有向图G</a:t>
            </a:r>
            <a:r>
              <a:rPr kumimoji="0" lang="zh-CN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如图所示: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169988" y="1789113"/>
            <a:ext cx="2800350" cy="1711325"/>
            <a:chOff x="737" y="1127"/>
            <a:chExt cx="1764" cy="1078"/>
          </a:xfrm>
        </p:grpSpPr>
        <p:sp>
          <p:nvSpPr>
            <p:cNvPr id="211065" name="Text Box 4"/>
            <p:cNvSpPr txBox="1">
              <a:spLocks noChangeArrowheads="1"/>
            </p:cNvSpPr>
            <p:nvPr/>
          </p:nvSpPr>
          <p:spPr bwMode="auto">
            <a:xfrm>
              <a:off x="1429" y="1127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 </a:t>
              </a:r>
            </a:p>
          </p:txBody>
        </p:sp>
        <p:sp>
          <p:nvSpPr>
            <p:cNvPr id="211066" name="Text Box 5"/>
            <p:cNvSpPr txBox="1">
              <a:spLocks noChangeArrowheads="1"/>
            </p:cNvSpPr>
            <p:nvPr/>
          </p:nvSpPr>
          <p:spPr bwMode="auto">
            <a:xfrm>
              <a:off x="1973" y="1917"/>
              <a:ext cx="528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 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5</a:t>
              </a:r>
              <a:endParaRPr kumimoji="1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211067" name="Text Box 6"/>
            <p:cNvSpPr txBox="1">
              <a:spLocks noChangeArrowheads="1"/>
            </p:cNvSpPr>
            <p:nvPr/>
          </p:nvSpPr>
          <p:spPr bwMode="auto">
            <a:xfrm>
              <a:off x="1073" y="1917"/>
              <a:ext cx="4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4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 </a:t>
              </a:r>
            </a:p>
          </p:txBody>
        </p:sp>
        <p:sp>
          <p:nvSpPr>
            <p:cNvPr id="211068" name="Text Box 7"/>
            <p:cNvSpPr txBox="1">
              <a:spLocks noChangeArrowheads="1"/>
            </p:cNvSpPr>
            <p:nvPr/>
          </p:nvSpPr>
          <p:spPr bwMode="auto">
            <a:xfrm>
              <a:off x="1073" y="1498"/>
              <a:ext cx="43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 </a:t>
              </a:r>
            </a:p>
          </p:txBody>
        </p:sp>
        <p:sp>
          <p:nvSpPr>
            <p:cNvPr id="211069" name="Text Box 8"/>
            <p:cNvSpPr txBox="1">
              <a:spLocks noChangeArrowheads="1"/>
            </p:cNvSpPr>
            <p:nvPr/>
          </p:nvSpPr>
          <p:spPr bwMode="auto">
            <a:xfrm>
              <a:off x="1973" y="1498"/>
              <a:ext cx="43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 v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3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211070" name="Line 9"/>
            <p:cNvSpPr>
              <a:spLocks noChangeShapeType="1"/>
            </p:cNvSpPr>
            <p:nvPr/>
          </p:nvSpPr>
          <p:spPr bwMode="auto">
            <a:xfrm>
              <a:off x="2072" y="1661"/>
              <a:ext cx="0" cy="384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1" name="Line 10"/>
            <p:cNvSpPr>
              <a:spLocks noChangeShapeType="1"/>
            </p:cNvSpPr>
            <p:nvPr/>
          </p:nvSpPr>
          <p:spPr bwMode="auto">
            <a:xfrm>
              <a:off x="1383" y="1661"/>
              <a:ext cx="6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2" name="Line 11"/>
            <p:cNvSpPr>
              <a:spLocks noChangeShapeType="1"/>
            </p:cNvSpPr>
            <p:nvPr/>
          </p:nvSpPr>
          <p:spPr bwMode="auto">
            <a:xfrm>
              <a:off x="1383" y="1661"/>
              <a:ext cx="0" cy="432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3" name="Line 12"/>
            <p:cNvSpPr>
              <a:spLocks noChangeShapeType="1"/>
            </p:cNvSpPr>
            <p:nvPr/>
          </p:nvSpPr>
          <p:spPr bwMode="auto">
            <a:xfrm>
              <a:off x="1361" y="2074"/>
              <a:ext cx="720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4" name="Line 13"/>
            <p:cNvSpPr>
              <a:spLocks noChangeShapeType="1"/>
            </p:cNvSpPr>
            <p:nvPr/>
          </p:nvSpPr>
          <p:spPr bwMode="auto">
            <a:xfrm flipH="1">
              <a:off x="1361" y="1306"/>
              <a:ext cx="384" cy="33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5" name="Line 14"/>
            <p:cNvSpPr>
              <a:spLocks noChangeShapeType="1"/>
            </p:cNvSpPr>
            <p:nvPr/>
          </p:nvSpPr>
          <p:spPr bwMode="auto">
            <a:xfrm>
              <a:off x="1745" y="1306"/>
              <a:ext cx="336" cy="336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76" name="Text Box 15"/>
            <p:cNvSpPr txBox="1">
              <a:spLocks noChangeArrowheads="1"/>
            </p:cNvSpPr>
            <p:nvPr/>
          </p:nvSpPr>
          <p:spPr bwMode="auto">
            <a:xfrm>
              <a:off x="737" y="1210"/>
              <a:ext cx="38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r>
                <a:rPr kumimoji="1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1</a:t>
              </a:r>
            </a:p>
          </p:txBody>
        </p:sp>
      </p:grpSp>
      <p:sp>
        <p:nvSpPr>
          <p:cNvPr id="210948" name="Text Box 16"/>
          <p:cNvSpPr txBox="1">
            <a:spLocks noChangeArrowheads="1"/>
          </p:cNvSpPr>
          <p:nvPr/>
        </p:nvSpPr>
        <p:spPr bwMode="auto">
          <a:xfrm>
            <a:off x="4964114" y="2754313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</a:p>
        </p:txBody>
      </p:sp>
      <p:sp>
        <p:nvSpPr>
          <p:cNvPr id="210949" name="Text Box 17"/>
          <p:cNvSpPr txBox="1">
            <a:spLocks noChangeArrowheads="1"/>
          </p:cNvSpPr>
          <p:nvPr/>
        </p:nvSpPr>
        <p:spPr bwMode="auto">
          <a:xfrm>
            <a:off x="6570663" y="1895476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</a:p>
        </p:txBody>
      </p:sp>
      <p:sp>
        <p:nvSpPr>
          <p:cNvPr id="210950" name="Text Box 18"/>
          <p:cNvSpPr txBox="1">
            <a:spLocks noChangeArrowheads="1"/>
          </p:cNvSpPr>
          <p:nvPr/>
        </p:nvSpPr>
        <p:spPr bwMode="auto">
          <a:xfrm>
            <a:off x="6516688" y="2924175"/>
            <a:ext cx="59372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4</a:t>
            </a:r>
          </a:p>
        </p:txBody>
      </p:sp>
      <p:sp>
        <p:nvSpPr>
          <p:cNvPr id="210951" name="Text Box 19"/>
          <p:cNvSpPr txBox="1">
            <a:spLocks noChangeArrowheads="1"/>
          </p:cNvSpPr>
          <p:nvPr/>
        </p:nvSpPr>
        <p:spPr bwMode="auto">
          <a:xfrm>
            <a:off x="7637463" y="2830513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5</a:t>
            </a:r>
            <a:endParaRPr kumimoji="1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210952" name="Text Box 20"/>
          <p:cNvSpPr txBox="1">
            <a:spLocks noChangeArrowheads="1"/>
          </p:cNvSpPr>
          <p:nvPr/>
        </p:nvSpPr>
        <p:spPr bwMode="auto">
          <a:xfrm>
            <a:off x="5013325" y="19161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</a:t>
            </a:r>
          </a:p>
        </p:txBody>
      </p:sp>
      <p:sp>
        <p:nvSpPr>
          <p:cNvPr id="210953" name="Arc 21"/>
          <p:cNvSpPr>
            <a:spLocks/>
          </p:cNvSpPr>
          <p:nvPr/>
        </p:nvSpPr>
        <p:spPr bwMode="auto">
          <a:xfrm rot="16956431" flipH="1">
            <a:off x="5228432" y="2334419"/>
            <a:ext cx="855662" cy="6096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4" name="Arc 22"/>
          <p:cNvSpPr>
            <a:spLocks/>
          </p:cNvSpPr>
          <p:nvPr/>
        </p:nvSpPr>
        <p:spPr bwMode="auto">
          <a:xfrm rot="10727379" flipH="1">
            <a:off x="5503863" y="2830513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5" name="Arc 23"/>
          <p:cNvSpPr>
            <a:spLocks/>
          </p:cNvSpPr>
          <p:nvPr/>
        </p:nvSpPr>
        <p:spPr bwMode="auto">
          <a:xfrm rot="10727379" flipH="1">
            <a:off x="6602413" y="2849563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6" name="Arc 24"/>
          <p:cNvSpPr>
            <a:spLocks/>
          </p:cNvSpPr>
          <p:nvPr/>
        </p:nvSpPr>
        <p:spPr bwMode="auto">
          <a:xfrm flipH="1">
            <a:off x="6661150" y="2909888"/>
            <a:ext cx="1170701" cy="381000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7" name="Arc 25"/>
          <p:cNvSpPr>
            <a:spLocks/>
          </p:cNvSpPr>
          <p:nvPr/>
        </p:nvSpPr>
        <p:spPr bwMode="auto">
          <a:xfrm rot="17419007" flipH="1">
            <a:off x="6425406" y="2256632"/>
            <a:ext cx="866775" cy="846138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8" name="Arc 26"/>
          <p:cNvSpPr>
            <a:spLocks/>
          </p:cNvSpPr>
          <p:nvPr/>
        </p:nvSpPr>
        <p:spPr bwMode="auto">
          <a:xfrm rot="6162158" flipH="1">
            <a:off x="4961732" y="2305844"/>
            <a:ext cx="855662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59" name="Arc 27"/>
          <p:cNvSpPr>
            <a:spLocks/>
          </p:cNvSpPr>
          <p:nvPr/>
        </p:nvSpPr>
        <p:spPr bwMode="auto">
          <a:xfrm rot="6162158" flipH="1">
            <a:off x="6180932" y="2305844"/>
            <a:ext cx="855662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0" name="Line 28"/>
          <p:cNvSpPr>
            <a:spLocks noChangeShapeType="1"/>
          </p:cNvSpPr>
          <p:nvPr/>
        </p:nvSpPr>
        <p:spPr bwMode="auto">
          <a:xfrm flipV="1">
            <a:off x="5656263" y="2525713"/>
            <a:ext cx="0" cy="762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1" name="Line 29"/>
          <p:cNvSpPr>
            <a:spLocks noChangeShapeType="1"/>
          </p:cNvSpPr>
          <p:nvPr/>
        </p:nvSpPr>
        <p:spPr bwMode="auto">
          <a:xfrm flipV="1">
            <a:off x="6875463" y="2525713"/>
            <a:ext cx="0" cy="762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2" name="Line 30"/>
          <p:cNvSpPr>
            <a:spLocks noChangeShapeType="1"/>
          </p:cNvSpPr>
          <p:nvPr/>
        </p:nvSpPr>
        <p:spPr bwMode="auto">
          <a:xfrm>
            <a:off x="6037263" y="3211513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3" name="Line 31"/>
          <p:cNvSpPr>
            <a:spLocks noChangeShapeType="1"/>
          </p:cNvSpPr>
          <p:nvPr/>
        </p:nvSpPr>
        <p:spPr bwMode="auto">
          <a:xfrm>
            <a:off x="7256463" y="2906713"/>
            <a:ext cx="762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4" name="Line 32"/>
          <p:cNvSpPr>
            <a:spLocks noChangeShapeType="1"/>
          </p:cNvSpPr>
          <p:nvPr/>
        </p:nvSpPr>
        <p:spPr bwMode="auto">
          <a:xfrm flipH="1">
            <a:off x="7180263" y="3211513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5" name="Text Box 33"/>
          <p:cNvSpPr txBox="1">
            <a:spLocks noChangeArrowheads="1"/>
          </p:cNvSpPr>
          <p:nvPr/>
        </p:nvSpPr>
        <p:spPr bwMode="auto">
          <a:xfrm>
            <a:off x="4284663" y="191611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1" lang="en-US" altLang="zh-CN" sz="18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</a:p>
        </p:txBody>
      </p:sp>
      <p:sp>
        <p:nvSpPr>
          <p:cNvPr id="210966" name="Line 34"/>
          <p:cNvSpPr>
            <a:spLocks noChangeShapeType="1"/>
          </p:cNvSpPr>
          <p:nvPr/>
        </p:nvSpPr>
        <p:spPr bwMode="auto">
          <a:xfrm>
            <a:off x="5351463" y="2601913"/>
            <a:ext cx="0" cy="762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0967" name="Line 35"/>
          <p:cNvSpPr>
            <a:spLocks noChangeShapeType="1"/>
          </p:cNvSpPr>
          <p:nvPr/>
        </p:nvSpPr>
        <p:spPr bwMode="auto">
          <a:xfrm>
            <a:off x="6494463" y="2525713"/>
            <a:ext cx="0" cy="7620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" name="Group 41"/>
          <p:cNvGrpSpPr>
            <a:grpSpLocks noChangeAspect="1"/>
          </p:cNvGrpSpPr>
          <p:nvPr/>
        </p:nvGrpSpPr>
        <p:grpSpPr bwMode="auto">
          <a:xfrm>
            <a:off x="1221469" y="3708400"/>
            <a:ext cx="6294734" cy="2335213"/>
            <a:chOff x="896" y="2330"/>
            <a:chExt cx="3523" cy="1471"/>
          </a:xfrm>
        </p:grpSpPr>
        <p:sp>
          <p:nvSpPr>
            <p:cNvPr id="210970" name="AutoShape 40"/>
            <p:cNvSpPr>
              <a:spLocks noChangeAspect="1" noChangeArrowheads="1" noTextEdit="1"/>
            </p:cNvSpPr>
            <p:nvPr/>
          </p:nvSpPr>
          <p:spPr bwMode="auto">
            <a:xfrm>
              <a:off x="896" y="2330"/>
              <a:ext cx="3523" cy="1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1" name="Rectangle 42"/>
            <p:cNvSpPr>
              <a:spLocks noChangeArrowheads="1"/>
            </p:cNvSpPr>
            <p:nvPr/>
          </p:nvSpPr>
          <p:spPr bwMode="auto">
            <a:xfrm>
              <a:off x="4305" y="327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2" name="Rectangle 43"/>
            <p:cNvSpPr>
              <a:spLocks noChangeArrowheads="1"/>
            </p:cNvSpPr>
            <p:nvPr/>
          </p:nvSpPr>
          <p:spPr bwMode="auto">
            <a:xfrm>
              <a:off x="4305" y="312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3" name="Rectangle 44"/>
            <p:cNvSpPr>
              <a:spLocks noChangeArrowheads="1"/>
            </p:cNvSpPr>
            <p:nvPr/>
          </p:nvSpPr>
          <p:spPr bwMode="auto">
            <a:xfrm>
              <a:off x="4305" y="2970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4" name="Rectangle 45"/>
            <p:cNvSpPr>
              <a:spLocks noChangeArrowheads="1"/>
            </p:cNvSpPr>
            <p:nvPr/>
          </p:nvSpPr>
          <p:spPr bwMode="auto">
            <a:xfrm>
              <a:off x="4305" y="2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5" name="Rectangle 46"/>
            <p:cNvSpPr>
              <a:spLocks noChangeArrowheads="1"/>
            </p:cNvSpPr>
            <p:nvPr/>
          </p:nvSpPr>
          <p:spPr bwMode="auto">
            <a:xfrm>
              <a:off x="4305" y="2662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6" name="Rectangle 47"/>
            <p:cNvSpPr>
              <a:spLocks noChangeArrowheads="1"/>
            </p:cNvSpPr>
            <p:nvPr/>
          </p:nvSpPr>
          <p:spPr bwMode="auto">
            <a:xfrm>
              <a:off x="4305" y="250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7" name="Rectangle 48"/>
            <p:cNvSpPr>
              <a:spLocks noChangeArrowheads="1"/>
            </p:cNvSpPr>
            <p:nvPr/>
          </p:nvSpPr>
          <p:spPr bwMode="auto">
            <a:xfrm>
              <a:off x="4305" y="334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û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8" name="Rectangle 49"/>
            <p:cNvSpPr>
              <a:spLocks noChangeArrowheads="1"/>
            </p:cNvSpPr>
            <p:nvPr/>
          </p:nvSpPr>
          <p:spPr bwMode="auto">
            <a:xfrm>
              <a:off x="4305" y="235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ù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79" name="Rectangle 50"/>
            <p:cNvSpPr>
              <a:spLocks noChangeArrowheads="1"/>
            </p:cNvSpPr>
            <p:nvPr/>
          </p:nvSpPr>
          <p:spPr bwMode="auto">
            <a:xfrm>
              <a:off x="3590" y="327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0" name="Rectangle 51"/>
            <p:cNvSpPr>
              <a:spLocks noChangeArrowheads="1"/>
            </p:cNvSpPr>
            <p:nvPr/>
          </p:nvSpPr>
          <p:spPr bwMode="auto">
            <a:xfrm>
              <a:off x="3590" y="312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1" name="Rectangle 52"/>
            <p:cNvSpPr>
              <a:spLocks noChangeArrowheads="1"/>
            </p:cNvSpPr>
            <p:nvPr/>
          </p:nvSpPr>
          <p:spPr bwMode="auto">
            <a:xfrm>
              <a:off x="3590" y="2970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2" name="Rectangle 53"/>
            <p:cNvSpPr>
              <a:spLocks noChangeArrowheads="1"/>
            </p:cNvSpPr>
            <p:nvPr/>
          </p:nvSpPr>
          <p:spPr bwMode="auto">
            <a:xfrm>
              <a:off x="3590" y="2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3" name="Rectangle 54"/>
            <p:cNvSpPr>
              <a:spLocks noChangeArrowheads="1"/>
            </p:cNvSpPr>
            <p:nvPr/>
          </p:nvSpPr>
          <p:spPr bwMode="auto">
            <a:xfrm>
              <a:off x="3590" y="2662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4" name="Rectangle 55"/>
            <p:cNvSpPr>
              <a:spLocks noChangeArrowheads="1"/>
            </p:cNvSpPr>
            <p:nvPr/>
          </p:nvSpPr>
          <p:spPr bwMode="auto">
            <a:xfrm>
              <a:off x="3590" y="250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5" name="Rectangle 56"/>
            <p:cNvSpPr>
              <a:spLocks noChangeArrowheads="1"/>
            </p:cNvSpPr>
            <p:nvPr/>
          </p:nvSpPr>
          <p:spPr bwMode="auto">
            <a:xfrm>
              <a:off x="3590" y="334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ë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6" name="Rectangle 57"/>
            <p:cNvSpPr>
              <a:spLocks noChangeArrowheads="1"/>
            </p:cNvSpPr>
            <p:nvPr/>
          </p:nvSpPr>
          <p:spPr bwMode="auto">
            <a:xfrm>
              <a:off x="3590" y="235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é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7" name="Rectangle 58"/>
            <p:cNvSpPr>
              <a:spLocks noChangeArrowheads="1"/>
            </p:cNvSpPr>
            <p:nvPr/>
          </p:nvSpPr>
          <p:spPr bwMode="auto">
            <a:xfrm>
              <a:off x="3429" y="2824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8" name="Rectangle 59"/>
            <p:cNvSpPr>
              <a:spLocks noChangeArrowheads="1"/>
            </p:cNvSpPr>
            <p:nvPr/>
          </p:nvSpPr>
          <p:spPr bwMode="auto">
            <a:xfrm>
              <a:off x="2264" y="327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89" name="Rectangle 60"/>
            <p:cNvSpPr>
              <a:spLocks noChangeArrowheads="1"/>
            </p:cNvSpPr>
            <p:nvPr/>
          </p:nvSpPr>
          <p:spPr bwMode="auto">
            <a:xfrm>
              <a:off x="2264" y="312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0" name="Rectangle 61"/>
            <p:cNvSpPr>
              <a:spLocks noChangeArrowheads="1"/>
            </p:cNvSpPr>
            <p:nvPr/>
          </p:nvSpPr>
          <p:spPr bwMode="auto">
            <a:xfrm>
              <a:off x="2264" y="2970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1" name="Rectangle 62"/>
            <p:cNvSpPr>
              <a:spLocks noChangeArrowheads="1"/>
            </p:cNvSpPr>
            <p:nvPr/>
          </p:nvSpPr>
          <p:spPr bwMode="auto">
            <a:xfrm>
              <a:off x="2264" y="2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2" name="Rectangle 63"/>
            <p:cNvSpPr>
              <a:spLocks noChangeArrowheads="1"/>
            </p:cNvSpPr>
            <p:nvPr/>
          </p:nvSpPr>
          <p:spPr bwMode="auto">
            <a:xfrm>
              <a:off x="2264" y="2662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3" name="Rectangle 64"/>
            <p:cNvSpPr>
              <a:spLocks noChangeArrowheads="1"/>
            </p:cNvSpPr>
            <p:nvPr/>
          </p:nvSpPr>
          <p:spPr bwMode="auto">
            <a:xfrm>
              <a:off x="2264" y="250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4" name="Rectangle 65"/>
            <p:cNvSpPr>
              <a:spLocks noChangeArrowheads="1"/>
            </p:cNvSpPr>
            <p:nvPr/>
          </p:nvSpPr>
          <p:spPr bwMode="auto">
            <a:xfrm>
              <a:off x="2264" y="334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û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5" name="Rectangle 66"/>
            <p:cNvSpPr>
              <a:spLocks noChangeArrowheads="1"/>
            </p:cNvSpPr>
            <p:nvPr/>
          </p:nvSpPr>
          <p:spPr bwMode="auto">
            <a:xfrm>
              <a:off x="2264" y="235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ù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6" name="Rectangle 67"/>
            <p:cNvSpPr>
              <a:spLocks noChangeArrowheads="1"/>
            </p:cNvSpPr>
            <p:nvPr/>
          </p:nvSpPr>
          <p:spPr bwMode="auto">
            <a:xfrm>
              <a:off x="1582" y="3277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7" name="Rectangle 68"/>
            <p:cNvSpPr>
              <a:spLocks noChangeArrowheads="1"/>
            </p:cNvSpPr>
            <p:nvPr/>
          </p:nvSpPr>
          <p:spPr bwMode="auto">
            <a:xfrm>
              <a:off x="1582" y="312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8" name="Rectangle 69"/>
            <p:cNvSpPr>
              <a:spLocks noChangeArrowheads="1"/>
            </p:cNvSpPr>
            <p:nvPr/>
          </p:nvSpPr>
          <p:spPr bwMode="auto">
            <a:xfrm>
              <a:off x="1582" y="2970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999" name="Rectangle 70"/>
            <p:cNvSpPr>
              <a:spLocks noChangeArrowheads="1"/>
            </p:cNvSpPr>
            <p:nvPr/>
          </p:nvSpPr>
          <p:spPr bwMode="auto">
            <a:xfrm>
              <a:off x="1582" y="2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0" name="Rectangle 71"/>
            <p:cNvSpPr>
              <a:spLocks noChangeArrowheads="1"/>
            </p:cNvSpPr>
            <p:nvPr/>
          </p:nvSpPr>
          <p:spPr bwMode="auto">
            <a:xfrm>
              <a:off x="1582" y="2662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1" name="Rectangle 72"/>
            <p:cNvSpPr>
              <a:spLocks noChangeArrowheads="1"/>
            </p:cNvSpPr>
            <p:nvPr/>
          </p:nvSpPr>
          <p:spPr bwMode="auto">
            <a:xfrm>
              <a:off x="1582" y="2508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2" name="Rectangle 73"/>
            <p:cNvSpPr>
              <a:spLocks noChangeArrowheads="1"/>
            </p:cNvSpPr>
            <p:nvPr/>
          </p:nvSpPr>
          <p:spPr bwMode="auto">
            <a:xfrm>
              <a:off x="1582" y="334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ë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3" name="Rectangle 74"/>
            <p:cNvSpPr>
              <a:spLocks noChangeArrowheads="1"/>
            </p:cNvSpPr>
            <p:nvPr/>
          </p:nvSpPr>
          <p:spPr bwMode="auto">
            <a:xfrm>
              <a:off x="1582" y="235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é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4" name="Rectangle 75"/>
            <p:cNvSpPr>
              <a:spLocks noChangeArrowheads="1"/>
            </p:cNvSpPr>
            <p:nvPr/>
          </p:nvSpPr>
          <p:spPr bwMode="auto">
            <a:xfrm>
              <a:off x="1421" y="2824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5" name="Rectangle 76"/>
            <p:cNvSpPr>
              <a:spLocks noChangeArrowheads="1"/>
            </p:cNvSpPr>
            <p:nvPr/>
          </p:nvSpPr>
          <p:spPr bwMode="auto">
            <a:xfrm>
              <a:off x="4205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6" name="Rectangle 77"/>
            <p:cNvSpPr>
              <a:spLocks noChangeArrowheads="1"/>
            </p:cNvSpPr>
            <p:nvPr/>
          </p:nvSpPr>
          <p:spPr bwMode="auto">
            <a:xfrm>
              <a:off x="4077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7" name="Rectangle 78"/>
            <p:cNvSpPr>
              <a:spLocks noChangeArrowheads="1"/>
            </p:cNvSpPr>
            <p:nvPr/>
          </p:nvSpPr>
          <p:spPr bwMode="auto">
            <a:xfrm>
              <a:off x="3952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8" name="Rectangle 79"/>
            <p:cNvSpPr>
              <a:spLocks noChangeArrowheads="1"/>
            </p:cNvSpPr>
            <p:nvPr/>
          </p:nvSpPr>
          <p:spPr bwMode="auto">
            <a:xfrm>
              <a:off x="3809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09" name="Rectangle 80"/>
            <p:cNvSpPr>
              <a:spLocks noChangeArrowheads="1"/>
            </p:cNvSpPr>
            <p:nvPr/>
          </p:nvSpPr>
          <p:spPr bwMode="auto">
            <a:xfrm>
              <a:off x="3666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0" name="Rectangle 81"/>
            <p:cNvSpPr>
              <a:spLocks noChangeArrowheads="1"/>
            </p:cNvSpPr>
            <p:nvPr/>
          </p:nvSpPr>
          <p:spPr bwMode="auto">
            <a:xfrm>
              <a:off x="4187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1" name="Rectangle 82"/>
            <p:cNvSpPr>
              <a:spLocks noChangeArrowheads="1"/>
            </p:cNvSpPr>
            <p:nvPr/>
          </p:nvSpPr>
          <p:spPr bwMode="auto">
            <a:xfrm>
              <a:off x="4062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2" name="Rectangle 83"/>
            <p:cNvSpPr>
              <a:spLocks noChangeArrowheads="1"/>
            </p:cNvSpPr>
            <p:nvPr/>
          </p:nvSpPr>
          <p:spPr bwMode="auto">
            <a:xfrm>
              <a:off x="3919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3" name="Rectangle 84"/>
            <p:cNvSpPr>
              <a:spLocks noChangeArrowheads="1"/>
            </p:cNvSpPr>
            <p:nvPr/>
          </p:nvSpPr>
          <p:spPr bwMode="auto">
            <a:xfrm>
              <a:off x="3791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4" name="Rectangle 85"/>
            <p:cNvSpPr>
              <a:spLocks noChangeArrowheads="1"/>
            </p:cNvSpPr>
            <p:nvPr/>
          </p:nvSpPr>
          <p:spPr bwMode="auto">
            <a:xfrm>
              <a:off x="3666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5" name="Rectangle 86"/>
            <p:cNvSpPr>
              <a:spLocks noChangeArrowheads="1"/>
            </p:cNvSpPr>
            <p:nvPr/>
          </p:nvSpPr>
          <p:spPr bwMode="auto">
            <a:xfrm>
              <a:off x="4171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6" name="Rectangle 87"/>
            <p:cNvSpPr>
              <a:spLocks noChangeArrowheads="1"/>
            </p:cNvSpPr>
            <p:nvPr/>
          </p:nvSpPr>
          <p:spPr bwMode="auto">
            <a:xfrm>
              <a:off x="4044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7" name="Rectangle 88"/>
            <p:cNvSpPr>
              <a:spLocks noChangeArrowheads="1"/>
            </p:cNvSpPr>
            <p:nvPr/>
          </p:nvSpPr>
          <p:spPr bwMode="auto">
            <a:xfrm>
              <a:off x="3919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8" name="Rectangle 89"/>
            <p:cNvSpPr>
              <a:spLocks noChangeArrowheads="1"/>
            </p:cNvSpPr>
            <p:nvPr/>
          </p:nvSpPr>
          <p:spPr bwMode="auto">
            <a:xfrm>
              <a:off x="3776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19" name="Rectangle 90"/>
            <p:cNvSpPr>
              <a:spLocks noChangeArrowheads="1"/>
            </p:cNvSpPr>
            <p:nvPr/>
          </p:nvSpPr>
          <p:spPr bwMode="auto">
            <a:xfrm>
              <a:off x="3648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0" name="Rectangle 91"/>
            <p:cNvSpPr>
              <a:spLocks noChangeArrowheads="1"/>
            </p:cNvSpPr>
            <p:nvPr/>
          </p:nvSpPr>
          <p:spPr bwMode="auto">
            <a:xfrm>
              <a:off x="4205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1" name="Rectangle 92"/>
            <p:cNvSpPr>
              <a:spLocks noChangeArrowheads="1"/>
            </p:cNvSpPr>
            <p:nvPr/>
          </p:nvSpPr>
          <p:spPr bwMode="auto">
            <a:xfrm>
              <a:off x="4077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2" name="Rectangle 93"/>
            <p:cNvSpPr>
              <a:spLocks noChangeArrowheads="1"/>
            </p:cNvSpPr>
            <p:nvPr/>
          </p:nvSpPr>
          <p:spPr bwMode="auto">
            <a:xfrm>
              <a:off x="3952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3" name="Rectangle 94"/>
            <p:cNvSpPr>
              <a:spLocks noChangeArrowheads="1"/>
            </p:cNvSpPr>
            <p:nvPr/>
          </p:nvSpPr>
          <p:spPr bwMode="auto">
            <a:xfrm>
              <a:off x="3809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4" name="Rectangle 95"/>
            <p:cNvSpPr>
              <a:spLocks noChangeArrowheads="1"/>
            </p:cNvSpPr>
            <p:nvPr/>
          </p:nvSpPr>
          <p:spPr bwMode="auto">
            <a:xfrm>
              <a:off x="3666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5" name="Rectangle 96"/>
            <p:cNvSpPr>
              <a:spLocks noChangeArrowheads="1"/>
            </p:cNvSpPr>
            <p:nvPr/>
          </p:nvSpPr>
          <p:spPr bwMode="auto">
            <a:xfrm>
              <a:off x="4205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6" name="Rectangle 97"/>
            <p:cNvSpPr>
              <a:spLocks noChangeArrowheads="1"/>
            </p:cNvSpPr>
            <p:nvPr/>
          </p:nvSpPr>
          <p:spPr bwMode="auto">
            <a:xfrm>
              <a:off x="4062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7" name="Rectangle 98"/>
            <p:cNvSpPr>
              <a:spLocks noChangeArrowheads="1"/>
            </p:cNvSpPr>
            <p:nvPr/>
          </p:nvSpPr>
          <p:spPr bwMode="auto">
            <a:xfrm>
              <a:off x="3934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8" name="Rectangle 99"/>
            <p:cNvSpPr>
              <a:spLocks noChangeArrowheads="1"/>
            </p:cNvSpPr>
            <p:nvPr/>
          </p:nvSpPr>
          <p:spPr bwMode="auto">
            <a:xfrm>
              <a:off x="3809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29" name="Rectangle 100"/>
            <p:cNvSpPr>
              <a:spLocks noChangeArrowheads="1"/>
            </p:cNvSpPr>
            <p:nvPr/>
          </p:nvSpPr>
          <p:spPr bwMode="auto">
            <a:xfrm>
              <a:off x="3666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0" name="Rectangle 101"/>
            <p:cNvSpPr>
              <a:spLocks noChangeArrowheads="1"/>
            </p:cNvSpPr>
            <p:nvPr/>
          </p:nvSpPr>
          <p:spPr bwMode="auto">
            <a:xfrm>
              <a:off x="3313" y="2842"/>
              <a:ext cx="1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1" name="Rectangle 102"/>
            <p:cNvSpPr>
              <a:spLocks noChangeArrowheads="1"/>
            </p:cNvSpPr>
            <p:nvPr/>
          </p:nvSpPr>
          <p:spPr bwMode="auto">
            <a:xfrm>
              <a:off x="3049" y="2842"/>
              <a:ext cx="1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2" name="Rectangle 103"/>
            <p:cNvSpPr>
              <a:spLocks noChangeArrowheads="1"/>
            </p:cNvSpPr>
            <p:nvPr/>
          </p:nvSpPr>
          <p:spPr bwMode="auto">
            <a:xfrm>
              <a:off x="2163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3" name="Rectangle 104"/>
            <p:cNvSpPr>
              <a:spLocks noChangeArrowheads="1"/>
            </p:cNvSpPr>
            <p:nvPr/>
          </p:nvSpPr>
          <p:spPr bwMode="auto">
            <a:xfrm>
              <a:off x="2035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4" name="Rectangle 105"/>
            <p:cNvSpPr>
              <a:spLocks noChangeArrowheads="1"/>
            </p:cNvSpPr>
            <p:nvPr/>
          </p:nvSpPr>
          <p:spPr bwMode="auto">
            <a:xfrm>
              <a:off x="1926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5" name="Rectangle 106"/>
            <p:cNvSpPr>
              <a:spLocks noChangeArrowheads="1"/>
            </p:cNvSpPr>
            <p:nvPr/>
          </p:nvSpPr>
          <p:spPr bwMode="auto">
            <a:xfrm>
              <a:off x="1801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6" name="Rectangle 107"/>
            <p:cNvSpPr>
              <a:spLocks noChangeArrowheads="1"/>
            </p:cNvSpPr>
            <p:nvPr/>
          </p:nvSpPr>
          <p:spPr bwMode="auto">
            <a:xfrm>
              <a:off x="1658" y="3324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7" name="Rectangle 108"/>
            <p:cNvSpPr>
              <a:spLocks noChangeArrowheads="1"/>
            </p:cNvSpPr>
            <p:nvPr/>
          </p:nvSpPr>
          <p:spPr bwMode="auto">
            <a:xfrm>
              <a:off x="2179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8" name="Rectangle 109"/>
            <p:cNvSpPr>
              <a:spLocks noChangeArrowheads="1"/>
            </p:cNvSpPr>
            <p:nvPr/>
          </p:nvSpPr>
          <p:spPr bwMode="auto">
            <a:xfrm>
              <a:off x="2054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39" name="Rectangle 110"/>
            <p:cNvSpPr>
              <a:spLocks noChangeArrowheads="1"/>
            </p:cNvSpPr>
            <p:nvPr/>
          </p:nvSpPr>
          <p:spPr bwMode="auto">
            <a:xfrm>
              <a:off x="1911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0" name="Rectangle 111"/>
            <p:cNvSpPr>
              <a:spLocks noChangeArrowheads="1"/>
            </p:cNvSpPr>
            <p:nvPr/>
          </p:nvSpPr>
          <p:spPr bwMode="auto">
            <a:xfrm>
              <a:off x="1783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1" name="Rectangle 112"/>
            <p:cNvSpPr>
              <a:spLocks noChangeArrowheads="1"/>
            </p:cNvSpPr>
            <p:nvPr/>
          </p:nvSpPr>
          <p:spPr bwMode="auto">
            <a:xfrm>
              <a:off x="1658" y="3083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2" name="Rectangle 113"/>
            <p:cNvSpPr>
              <a:spLocks noChangeArrowheads="1"/>
            </p:cNvSpPr>
            <p:nvPr/>
          </p:nvSpPr>
          <p:spPr bwMode="auto">
            <a:xfrm>
              <a:off x="2145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3" name="Rectangle 114"/>
            <p:cNvSpPr>
              <a:spLocks noChangeArrowheads="1"/>
            </p:cNvSpPr>
            <p:nvPr/>
          </p:nvSpPr>
          <p:spPr bwMode="auto">
            <a:xfrm>
              <a:off x="2020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4" name="Rectangle 115"/>
            <p:cNvSpPr>
              <a:spLocks noChangeArrowheads="1"/>
            </p:cNvSpPr>
            <p:nvPr/>
          </p:nvSpPr>
          <p:spPr bwMode="auto">
            <a:xfrm>
              <a:off x="1877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5" name="Rectangle 116"/>
            <p:cNvSpPr>
              <a:spLocks noChangeArrowheads="1"/>
            </p:cNvSpPr>
            <p:nvPr/>
          </p:nvSpPr>
          <p:spPr bwMode="auto">
            <a:xfrm>
              <a:off x="1749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6" name="Rectangle 117"/>
            <p:cNvSpPr>
              <a:spLocks noChangeArrowheads="1"/>
            </p:cNvSpPr>
            <p:nvPr/>
          </p:nvSpPr>
          <p:spPr bwMode="auto">
            <a:xfrm>
              <a:off x="1640" y="284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7" name="Rectangle 118"/>
            <p:cNvSpPr>
              <a:spLocks noChangeArrowheads="1"/>
            </p:cNvSpPr>
            <p:nvPr/>
          </p:nvSpPr>
          <p:spPr bwMode="auto">
            <a:xfrm>
              <a:off x="2130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8" name="Rectangle 119"/>
            <p:cNvSpPr>
              <a:spLocks noChangeArrowheads="1"/>
            </p:cNvSpPr>
            <p:nvPr/>
          </p:nvSpPr>
          <p:spPr bwMode="auto">
            <a:xfrm>
              <a:off x="2002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49" name="Rectangle 120"/>
            <p:cNvSpPr>
              <a:spLocks noChangeArrowheads="1"/>
            </p:cNvSpPr>
            <p:nvPr/>
          </p:nvSpPr>
          <p:spPr bwMode="auto">
            <a:xfrm>
              <a:off x="1892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0" name="Rectangle 121"/>
            <p:cNvSpPr>
              <a:spLocks noChangeArrowheads="1"/>
            </p:cNvSpPr>
            <p:nvPr/>
          </p:nvSpPr>
          <p:spPr bwMode="auto">
            <a:xfrm>
              <a:off x="1768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1" name="Rectangle 122"/>
            <p:cNvSpPr>
              <a:spLocks noChangeArrowheads="1"/>
            </p:cNvSpPr>
            <p:nvPr/>
          </p:nvSpPr>
          <p:spPr bwMode="auto">
            <a:xfrm>
              <a:off x="1640" y="2602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2" name="Rectangle 123"/>
            <p:cNvSpPr>
              <a:spLocks noChangeArrowheads="1"/>
            </p:cNvSpPr>
            <p:nvPr/>
          </p:nvSpPr>
          <p:spPr bwMode="auto">
            <a:xfrm>
              <a:off x="2163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3" name="Rectangle 124"/>
            <p:cNvSpPr>
              <a:spLocks noChangeArrowheads="1"/>
            </p:cNvSpPr>
            <p:nvPr/>
          </p:nvSpPr>
          <p:spPr bwMode="auto">
            <a:xfrm>
              <a:off x="2020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4" name="Rectangle 125"/>
            <p:cNvSpPr>
              <a:spLocks noChangeArrowheads="1"/>
            </p:cNvSpPr>
            <p:nvPr/>
          </p:nvSpPr>
          <p:spPr bwMode="auto">
            <a:xfrm>
              <a:off x="1892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5" name="Rectangle 126"/>
            <p:cNvSpPr>
              <a:spLocks noChangeArrowheads="1"/>
            </p:cNvSpPr>
            <p:nvPr/>
          </p:nvSpPr>
          <p:spPr bwMode="auto">
            <a:xfrm>
              <a:off x="1783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6" name="Rectangle 127"/>
            <p:cNvSpPr>
              <a:spLocks noChangeArrowheads="1"/>
            </p:cNvSpPr>
            <p:nvPr/>
          </p:nvSpPr>
          <p:spPr bwMode="auto">
            <a:xfrm>
              <a:off x="1658" y="2361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7" name="Rectangle 128"/>
            <p:cNvSpPr>
              <a:spLocks noChangeArrowheads="1"/>
            </p:cNvSpPr>
            <p:nvPr/>
          </p:nvSpPr>
          <p:spPr bwMode="auto">
            <a:xfrm>
              <a:off x="1305" y="2842"/>
              <a:ext cx="1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8" name="Rectangle 129"/>
            <p:cNvSpPr>
              <a:spLocks noChangeArrowheads="1"/>
            </p:cNvSpPr>
            <p:nvPr/>
          </p:nvSpPr>
          <p:spPr bwMode="auto">
            <a:xfrm>
              <a:off x="1056" y="2842"/>
              <a:ext cx="1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59" name="Rectangle 130"/>
            <p:cNvSpPr>
              <a:spLocks noChangeArrowheads="1"/>
            </p:cNvSpPr>
            <p:nvPr/>
          </p:nvSpPr>
          <p:spPr bwMode="auto">
            <a:xfrm>
              <a:off x="3267" y="2926"/>
              <a:ext cx="7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60" name="Rectangle 131"/>
            <p:cNvSpPr>
              <a:spLocks noChangeArrowheads="1"/>
            </p:cNvSpPr>
            <p:nvPr/>
          </p:nvSpPr>
          <p:spPr bwMode="auto">
            <a:xfrm>
              <a:off x="1265" y="2926"/>
              <a:ext cx="7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61" name="Rectangle 132"/>
            <p:cNvSpPr>
              <a:spLocks noChangeArrowheads="1"/>
            </p:cNvSpPr>
            <p:nvPr/>
          </p:nvSpPr>
          <p:spPr bwMode="auto">
            <a:xfrm>
              <a:off x="3113" y="2842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62" name="Rectangle 133"/>
            <p:cNvSpPr>
              <a:spLocks noChangeArrowheads="1"/>
            </p:cNvSpPr>
            <p:nvPr/>
          </p:nvSpPr>
          <p:spPr bwMode="auto">
            <a:xfrm>
              <a:off x="2933" y="2842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63" name="Rectangle 134"/>
            <p:cNvSpPr>
              <a:spLocks noChangeArrowheads="1"/>
            </p:cNvSpPr>
            <p:nvPr/>
          </p:nvSpPr>
          <p:spPr bwMode="auto">
            <a:xfrm>
              <a:off x="1120" y="2842"/>
              <a:ext cx="21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064" name="Rectangle 135"/>
            <p:cNvSpPr>
              <a:spLocks noChangeArrowheads="1"/>
            </p:cNvSpPr>
            <p:nvPr/>
          </p:nvSpPr>
          <p:spPr bwMode="auto">
            <a:xfrm>
              <a:off x="941" y="2842"/>
              <a:ext cx="1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33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图的代数表示：邻接矩阵示例 </a:t>
            </a:r>
          </a:p>
        </p:txBody>
      </p:sp>
    </p:spTree>
    <p:extLst>
      <p:ext uri="{BB962C8B-B14F-4D97-AF65-F5344CB8AC3E}">
        <p14:creationId xmlns:p14="http://schemas.microsoft.com/office/powerpoint/2010/main" val="1990713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431800" y="1268413"/>
            <a:ext cx="79660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无向图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: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每行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的个数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每列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的个数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对应结点的度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      简单图的邻接矩阵是对称的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有向图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: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的个数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对应结点的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出度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      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的个数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对应结点的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入度</a:t>
            </a:r>
          </a:p>
        </p:txBody>
      </p:sp>
      <p:sp>
        <p:nvSpPr>
          <p:cNvPr id="211971" name="AutoShape 4"/>
          <p:cNvSpPr>
            <a:spLocks noChangeAspect="1" noChangeArrowheads="1" noTextEdit="1"/>
          </p:cNvSpPr>
          <p:nvPr/>
        </p:nvSpPr>
        <p:spPr bwMode="auto">
          <a:xfrm>
            <a:off x="1403350" y="3789363"/>
            <a:ext cx="5592763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16463" y="4076700"/>
            <a:ext cx="2274887" cy="1882775"/>
            <a:chOff x="2933" y="2355"/>
            <a:chExt cx="1433" cy="1186"/>
          </a:xfrm>
        </p:grpSpPr>
        <p:sp>
          <p:nvSpPr>
            <p:cNvPr id="211994" name="Rectangle 6"/>
            <p:cNvSpPr>
              <a:spLocks noChangeArrowheads="1"/>
            </p:cNvSpPr>
            <p:nvPr/>
          </p:nvSpPr>
          <p:spPr bwMode="auto">
            <a:xfrm>
              <a:off x="4305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995" name="Rectangle 7"/>
            <p:cNvSpPr>
              <a:spLocks noChangeArrowheads="1"/>
            </p:cNvSpPr>
            <p:nvPr/>
          </p:nvSpPr>
          <p:spPr bwMode="auto">
            <a:xfrm>
              <a:off x="4305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996" name="Rectangle 8"/>
            <p:cNvSpPr>
              <a:spLocks noChangeArrowheads="1"/>
            </p:cNvSpPr>
            <p:nvPr/>
          </p:nvSpPr>
          <p:spPr bwMode="auto">
            <a:xfrm>
              <a:off x="4305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997" name="Rectangle 9"/>
            <p:cNvSpPr>
              <a:spLocks noChangeArrowheads="1"/>
            </p:cNvSpPr>
            <p:nvPr/>
          </p:nvSpPr>
          <p:spPr bwMode="auto">
            <a:xfrm>
              <a:off x="4305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998" name="Rectangle 10"/>
            <p:cNvSpPr>
              <a:spLocks noChangeArrowheads="1"/>
            </p:cNvSpPr>
            <p:nvPr/>
          </p:nvSpPr>
          <p:spPr bwMode="auto">
            <a:xfrm>
              <a:off x="4305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999" name="Rectangle 11"/>
            <p:cNvSpPr>
              <a:spLocks noChangeArrowheads="1"/>
            </p:cNvSpPr>
            <p:nvPr/>
          </p:nvSpPr>
          <p:spPr bwMode="auto">
            <a:xfrm>
              <a:off x="4305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0" name="Rectangle 12"/>
            <p:cNvSpPr>
              <a:spLocks noChangeArrowheads="1"/>
            </p:cNvSpPr>
            <p:nvPr/>
          </p:nvSpPr>
          <p:spPr bwMode="auto">
            <a:xfrm>
              <a:off x="4305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û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1" name="Rectangle 13"/>
            <p:cNvSpPr>
              <a:spLocks noChangeArrowheads="1"/>
            </p:cNvSpPr>
            <p:nvPr/>
          </p:nvSpPr>
          <p:spPr bwMode="auto">
            <a:xfrm>
              <a:off x="4305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ù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2" name="Rectangle 14"/>
            <p:cNvSpPr>
              <a:spLocks noChangeArrowheads="1"/>
            </p:cNvSpPr>
            <p:nvPr/>
          </p:nvSpPr>
          <p:spPr bwMode="auto">
            <a:xfrm>
              <a:off x="3590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3" name="Rectangle 15"/>
            <p:cNvSpPr>
              <a:spLocks noChangeArrowheads="1"/>
            </p:cNvSpPr>
            <p:nvPr/>
          </p:nvSpPr>
          <p:spPr bwMode="auto">
            <a:xfrm>
              <a:off x="3590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4" name="Rectangle 16"/>
            <p:cNvSpPr>
              <a:spLocks noChangeArrowheads="1"/>
            </p:cNvSpPr>
            <p:nvPr/>
          </p:nvSpPr>
          <p:spPr bwMode="auto">
            <a:xfrm>
              <a:off x="3590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5" name="Rectangle 17"/>
            <p:cNvSpPr>
              <a:spLocks noChangeArrowheads="1"/>
            </p:cNvSpPr>
            <p:nvPr/>
          </p:nvSpPr>
          <p:spPr bwMode="auto">
            <a:xfrm>
              <a:off x="3590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6" name="Rectangle 18"/>
            <p:cNvSpPr>
              <a:spLocks noChangeArrowheads="1"/>
            </p:cNvSpPr>
            <p:nvPr/>
          </p:nvSpPr>
          <p:spPr bwMode="auto">
            <a:xfrm>
              <a:off x="3590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7" name="Rectangle 19"/>
            <p:cNvSpPr>
              <a:spLocks noChangeArrowheads="1"/>
            </p:cNvSpPr>
            <p:nvPr/>
          </p:nvSpPr>
          <p:spPr bwMode="auto">
            <a:xfrm>
              <a:off x="3590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8" name="Rectangle 20"/>
            <p:cNvSpPr>
              <a:spLocks noChangeArrowheads="1"/>
            </p:cNvSpPr>
            <p:nvPr/>
          </p:nvSpPr>
          <p:spPr bwMode="auto">
            <a:xfrm>
              <a:off x="3590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ë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09" name="Rectangle 21"/>
            <p:cNvSpPr>
              <a:spLocks noChangeArrowheads="1"/>
            </p:cNvSpPr>
            <p:nvPr/>
          </p:nvSpPr>
          <p:spPr bwMode="auto">
            <a:xfrm>
              <a:off x="3590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é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0" name="Rectangle 22"/>
            <p:cNvSpPr>
              <a:spLocks noChangeArrowheads="1"/>
            </p:cNvSpPr>
            <p:nvPr/>
          </p:nvSpPr>
          <p:spPr bwMode="auto">
            <a:xfrm>
              <a:off x="3429" y="282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1" name="Rectangle 23"/>
            <p:cNvSpPr>
              <a:spLocks noChangeArrowheads="1"/>
            </p:cNvSpPr>
            <p:nvPr/>
          </p:nvSpPr>
          <p:spPr bwMode="auto">
            <a:xfrm>
              <a:off x="4205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2" name="Rectangle 24"/>
            <p:cNvSpPr>
              <a:spLocks noChangeArrowheads="1"/>
            </p:cNvSpPr>
            <p:nvPr/>
          </p:nvSpPr>
          <p:spPr bwMode="auto">
            <a:xfrm>
              <a:off x="4077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3" name="Rectangle 25"/>
            <p:cNvSpPr>
              <a:spLocks noChangeArrowheads="1"/>
            </p:cNvSpPr>
            <p:nvPr/>
          </p:nvSpPr>
          <p:spPr bwMode="auto">
            <a:xfrm>
              <a:off x="3952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4" name="Rectangle 26"/>
            <p:cNvSpPr>
              <a:spLocks noChangeArrowheads="1"/>
            </p:cNvSpPr>
            <p:nvPr/>
          </p:nvSpPr>
          <p:spPr bwMode="auto">
            <a:xfrm>
              <a:off x="3809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5" name="Rectangle 27"/>
            <p:cNvSpPr>
              <a:spLocks noChangeArrowheads="1"/>
            </p:cNvSpPr>
            <p:nvPr/>
          </p:nvSpPr>
          <p:spPr bwMode="auto">
            <a:xfrm>
              <a:off x="3666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6" name="Rectangle 28"/>
            <p:cNvSpPr>
              <a:spLocks noChangeArrowheads="1"/>
            </p:cNvSpPr>
            <p:nvPr/>
          </p:nvSpPr>
          <p:spPr bwMode="auto">
            <a:xfrm>
              <a:off x="4187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7" name="Rectangle 29"/>
            <p:cNvSpPr>
              <a:spLocks noChangeArrowheads="1"/>
            </p:cNvSpPr>
            <p:nvPr/>
          </p:nvSpPr>
          <p:spPr bwMode="auto">
            <a:xfrm>
              <a:off x="4062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8" name="Rectangle 30"/>
            <p:cNvSpPr>
              <a:spLocks noChangeArrowheads="1"/>
            </p:cNvSpPr>
            <p:nvPr/>
          </p:nvSpPr>
          <p:spPr bwMode="auto">
            <a:xfrm>
              <a:off x="3919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19" name="Rectangle 31"/>
            <p:cNvSpPr>
              <a:spLocks noChangeArrowheads="1"/>
            </p:cNvSpPr>
            <p:nvPr/>
          </p:nvSpPr>
          <p:spPr bwMode="auto">
            <a:xfrm>
              <a:off x="3791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0" name="Rectangle 32"/>
            <p:cNvSpPr>
              <a:spLocks noChangeArrowheads="1"/>
            </p:cNvSpPr>
            <p:nvPr/>
          </p:nvSpPr>
          <p:spPr bwMode="auto">
            <a:xfrm>
              <a:off x="3666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1" name="Rectangle 33"/>
            <p:cNvSpPr>
              <a:spLocks noChangeArrowheads="1"/>
            </p:cNvSpPr>
            <p:nvPr/>
          </p:nvSpPr>
          <p:spPr bwMode="auto">
            <a:xfrm>
              <a:off x="4171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2" name="Rectangle 34"/>
            <p:cNvSpPr>
              <a:spLocks noChangeArrowheads="1"/>
            </p:cNvSpPr>
            <p:nvPr/>
          </p:nvSpPr>
          <p:spPr bwMode="auto">
            <a:xfrm>
              <a:off x="4044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3" name="Rectangle 35"/>
            <p:cNvSpPr>
              <a:spLocks noChangeArrowheads="1"/>
            </p:cNvSpPr>
            <p:nvPr/>
          </p:nvSpPr>
          <p:spPr bwMode="auto">
            <a:xfrm>
              <a:off x="3919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4" name="Rectangle 36"/>
            <p:cNvSpPr>
              <a:spLocks noChangeArrowheads="1"/>
            </p:cNvSpPr>
            <p:nvPr/>
          </p:nvSpPr>
          <p:spPr bwMode="auto">
            <a:xfrm>
              <a:off x="3776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5" name="Rectangle 37"/>
            <p:cNvSpPr>
              <a:spLocks noChangeArrowheads="1"/>
            </p:cNvSpPr>
            <p:nvPr/>
          </p:nvSpPr>
          <p:spPr bwMode="auto">
            <a:xfrm>
              <a:off x="3648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6" name="Rectangle 38"/>
            <p:cNvSpPr>
              <a:spLocks noChangeArrowheads="1"/>
            </p:cNvSpPr>
            <p:nvPr/>
          </p:nvSpPr>
          <p:spPr bwMode="auto">
            <a:xfrm>
              <a:off x="4205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7" name="Rectangle 39"/>
            <p:cNvSpPr>
              <a:spLocks noChangeArrowheads="1"/>
            </p:cNvSpPr>
            <p:nvPr/>
          </p:nvSpPr>
          <p:spPr bwMode="auto">
            <a:xfrm>
              <a:off x="4077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8" name="Rectangle 40"/>
            <p:cNvSpPr>
              <a:spLocks noChangeArrowheads="1"/>
            </p:cNvSpPr>
            <p:nvPr/>
          </p:nvSpPr>
          <p:spPr bwMode="auto">
            <a:xfrm>
              <a:off x="3952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29" name="Rectangle 41"/>
            <p:cNvSpPr>
              <a:spLocks noChangeArrowheads="1"/>
            </p:cNvSpPr>
            <p:nvPr/>
          </p:nvSpPr>
          <p:spPr bwMode="auto">
            <a:xfrm>
              <a:off x="3809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0" name="Rectangle 42"/>
            <p:cNvSpPr>
              <a:spLocks noChangeArrowheads="1"/>
            </p:cNvSpPr>
            <p:nvPr/>
          </p:nvSpPr>
          <p:spPr bwMode="auto">
            <a:xfrm>
              <a:off x="3666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1" name="Rectangle 43"/>
            <p:cNvSpPr>
              <a:spLocks noChangeArrowheads="1"/>
            </p:cNvSpPr>
            <p:nvPr/>
          </p:nvSpPr>
          <p:spPr bwMode="auto">
            <a:xfrm>
              <a:off x="4205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2" name="Rectangle 44"/>
            <p:cNvSpPr>
              <a:spLocks noChangeArrowheads="1"/>
            </p:cNvSpPr>
            <p:nvPr/>
          </p:nvSpPr>
          <p:spPr bwMode="auto">
            <a:xfrm>
              <a:off x="4062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3" name="Rectangle 45"/>
            <p:cNvSpPr>
              <a:spLocks noChangeArrowheads="1"/>
            </p:cNvSpPr>
            <p:nvPr/>
          </p:nvSpPr>
          <p:spPr bwMode="auto">
            <a:xfrm>
              <a:off x="3934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4" name="Rectangle 46"/>
            <p:cNvSpPr>
              <a:spLocks noChangeArrowheads="1"/>
            </p:cNvSpPr>
            <p:nvPr/>
          </p:nvSpPr>
          <p:spPr bwMode="auto">
            <a:xfrm>
              <a:off x="3809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5" name="Rectangle 47"/>
            <p:cNvSpPr>
              <a:spLocks noChangeArrowheads="1"/>
            </p:cNvSpPr>
            <p:nvPr/>
          </p:nvSpPr>
          <p:spPr bwMode="auto">
            <a:xfrm>
              <a:off x="3666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6" name="Rectangle 48"/>
            <p:cNvSpPr>
              <a:spLocks noChangeArrowheads="1"/>
            </p:cNvSpPr>
            <p:nvPr/>
          </p:nvSpPr>
          <p:spPr bwMode="auto">
            <a:xfrm>
              <a:off x="3313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7" name="Rectangle 49"/>
            <p:cNvSpPr>
              <a:spLocks noChangeArrowheads="1"/>
            </p:cNvSpPr>
            <p:nvPr/>
          </p:nvSpPr>
          <p:spPr bwMode="auto">
            <a:xfrm>
              <a:off x="3049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8" name="Rectangle 50"/>
            <p:cNvSpPr>
              <a:spLocks noChangeArrowheads="1"/>
            </p:cNvSpPr>
            <p:nvPr/>
          </p:nvSpPr>
          <p:spPr bwMode="auto">
            <a:xfrm>
              <a:off x="3267" y="29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39" name="Rectangle 51"/>
            <p:cNvSpPr>
              <a:spLocks noChangeArrowheads="1"/>
            </p:cNvSpPr>
            <p:nvPr/>
          </p:nvSpPr>
          <p:spPr bwMode="auto">
            <a:xfrm>
              <a:off x="3113" y="284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2040" name="Rectangle 52"/>
            <p:cNvSpPr>
              <a:spLocks noChangeArrowheads="1"/>
            </p:cNvSpPr>
            <p:nvPr/>
          </p:nvSpPr>
          <p:spPr bwMode="auto">
            <a:xfrm>
              <a:off x="2933" y="28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1973" name="Text Box 53"/>
          <p:cNvSpPr txBox="1">
            <a:spLocks noChangeArrowheads="1"/>
          </p:cNvSpPr>
          <p:nvPr/>
        </p:nvSpPr>
        <p:spPr bwMode="auto">
          <a:xfrm>
            <a:off x="1009650" y="49879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</a:p>
        </p:txBody>
      </p:sp>
      <p:sp>
        <p:nvSpPr>
          <p:cNvPr id="211974" name="Text Box 54"/>
          <p:cNvSpPr txBox="1">
            <a:spLocks noChangeArrowheads="1"/>
          </p:cNvSpPr>
          <p:nvPr/>
        </p:nvSpPr>
        <p:spPr bwMode="auto">
          <a:xfrm>
            <a:off x="2609850" y="41497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</a:p>
        </p:txBody>
      </p:sp>
      <p:sp>
        <p:nvSpPr>
          <p:cNvPr id="211975" name="Text Box 55"/>
          <p:cNvSpPr txBox="1">
            <a:spLocks noChangeArrowheads="1"/>
          </p:cNvSpPr>
          <p:nvPr/>
        </p:nvSpPr>
        <p:spPr bwMode="auto">
          <a:xfrm>
            <a:off x="2555875" y="5157788"/>
            <a:ext cx="5937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4</a:t>
            </a:r>
          </a:p>
        </p:txBody>
      </p:sp>
      <p:sp>
        <p:nvSpPr>
          <p:cNvPr id="211976" name="Text Box 56"/>
          <p:cNvSpPr txBox="1">
            <a:spLocks noChangeArrowheads="1"/>
          </p:cNvSpPr>
          <p:nvPr/>
        </p:nvSpPr>
        <p:spPr bwMode="auto">
          <a:xfrm>
            <a:off x="3779043" y="5053563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5</a:t>
            </a:r>
            <a:endParaRPr kumimoji="1" lang="en-US" altLang="zh-CN" sz="1800" b="1" i="1" u="none" strike="noStrike" kern="1200" cap="none" spc="0" normalizeH="0" baseline="-2500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211977" name="Text Box 57"/>
          <p:cNvSpPr txBox="1">
            <a:spLocks noChangeArrowheads="1"/>
          </p:cNvSpPr>
          <p:nvPr/>
        </p:nvSpPr>
        <p:spPr bwMode="auto">
          <a:xfrm>
            <a:off x="1047750" y="4132564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</a:t>
            </a:r>
          </a:p>
        </p:txBody>
      </p:sp>
      <p:sp>
        <p:nvSpPr>
          <p:cNvPr id="211978" name="Arc 58"/>
          <p:cNvSpPr>
            <a:spLocks/>
          </p:cNvSpPr>
          <p:nvPr/>
        </p:nvSpPr>
        <p:spPr bwMode="auto">
          <a:xfrm rot="16956431" flipH="1">
            <a:off x="1267618" y="4568032"/>
            <a:ext cx="855663" cy="6096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79" name="Arc 59"/>
          <p:cNvSpPr>
            <a:spLocks/>
          </p:cNvSpPr>
          <p:nvPr/>
        </p:nvSpPr>
        <p:spPr bwMode="auto">
          <a:xfrm rot="10727379" flipH="1">
            <a:off x="1543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0" name="Arc 60"/>
          <p:cNvSpPr>
            <a:spLocks/>
          </p:cNvSpPr>
          <p:nvPr/>
        </p:nvSpPr>
        <p:spPr bwMode="auto">
          <a:xfrm rot="10727379" flipH="1">
            <a:off x="2686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1" name="Arc 61"/>
          <p:cNvSpPr>
            <a:spLocks/>
          </p:cNvSpPr>
          <p:nvPr/>
        </p:nvSpPr>
        <p:spPr bwMode="auto">
          <a:xfrm flipH="1">
            <a:off x="2694779" y="5132388"/>
            <a:ext cx="1265237" cy="428625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2" name="Arc 62"/>
          <p:cNvSpPr>
            <a:spLocks/>
          </p:cNvSpPr>
          <p:nvPr/>
        </p:nvSpPr>
        <p:spPr bwMode="auto">
          <a:xfrm rot="17419007" flipH="1">
            <a:off x="2464594" y="4490244"/>
            <a:ext cx="866775" cy="846137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3" name="Arc 63"/>
          <p:cNvSpPr>
            <a:spLocks/>
          </p:cNvSpPr>
          <p:nvPr/>
        </p:nvSpPr>
        <p:spPr bwMode="auto">
          <a:xfrm rot="6162158" flipH="1">
            <a:off x="1000918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4" name="Arc 64"/>
          <p:cNvSpPr>
            <a:spLocks/>
          </p:cNvSpPr>
          <p:nvPr/>
        </p:nvSpPr>
        <p:spPr bwMode="auto">
          <a:xfrm rot="6162158" flipH="1">
            <a:off x="2201068" y="454580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5" name="Line 65"/>
          <p:cNvSpPr>
            <a:spLocks noChangeShapeType="1"/>
          </p:cNvSpPr>
          <p:nvPr/>
        </p:nvSpPr>
        <p:spPr bwMode="auto">
          <a:xfrm flipV="1">
            <a:off x="16954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6" name="Line 66"/>
          <p:cNvSpPr>
            <a:spLocks noChangeShapeType="1"/>
          </p:cNvSpPr>
          <p:nvPr/>
        </p:nvSpPr>
        <p:spPr bwMode="auto">
          <a:xfrm flipV="1">
            <a:off x="28892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7" name="Line 67"/>
          <p:cNvSpPr>
            <a:spLocks noChangeShapeType="1"/>
          </p:cNvSpPr>
          <p:nvPr/>
        </p:nvSpPr>
        <p:spPr bwMode="auto">
          <a:xfrm>
            <a:off x="2076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8" name="Line 68"/>
          <p:cNvSpPr>
            <a:spLocks noChangeShapeType="1"/>
          </p:cNvSpPr>
          <p:nvPr/>
        </p:nvSpPr>
        <p:spPr bwMode="auto">
          <a:xfrm>
            <a:off x="3295650" y="5140325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89" name="Line 69"/>
          <p:cNvSpPr>
            <a:spLocks noChangeShapeType="1"/>
          </p:cNvSpPr>
          <p:nvPr/>
        </p:nvSpPr>
        <p:spPr bwMode="auto">
          <a:xfrm flipH="1">
            <a:off x="3219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90" name="Line 70"/>
          <p:cNvSpPr>
            <a:spLocks noChangeShapeType="1"/>
          </p:cNvSpPr>
          <p:nvPr/>
        </p:nvSpPr>
        <p:spPr bwMode="auto">
          <a:xfrm>
            <a:off x="1390650" y="48355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91" name="Line 71"/>
          <p:cNvSpPr>
            <a:spLocks noChangeShapeType="1"/>
          </p:cNvSpPr>
          <p:nvPr/>
        </p:nvSpPr>
        <p:spPr bwMode="auto">
          <a:xfrm>
            <a:off x="25209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1992" name="Text Box 72"/>
          <p:cNvSpPr txBox="1">
            <a:spLocks noChangeArrowheads="1"/>
          </p:cNvSpPr>
          <p:nvPr/>
        </p:nvSpPr>
        <p:spPr bwMode="auto">
          <a:xfrm>
            <a:off x="684213" y="3573463"/>
            <a:ext cx="5472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图的代数表示：邻接矩阵性质 </a:t>
            </a:r>
          </a:p>
        </p:txBody>
      </p:sp>
    </p:spTree>
    <p:extLst>
      <p:ext uri="{BB962C8B-B14F-4D97-AF65-F5344CB8AC3E}">
        <p14:creationId xmlns:p14="http://schemas.microsoft.com/office/powerpoint/2010/main" val="375080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431800" y="1268413"/>
            <a:ext cx="79660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自环的表示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               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a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ii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=1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多重边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  扩展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0-1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MT Extra" pitchFamily="18" charset="2"/>
              </a:rPr>
              <a:t>矩阵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212995" name="AutoShape 4"/>
          <p:cNvSpPr>
            <a:spLocks noChangeAspect="1" noChangeArrowheads="1" noTextEdit="1"/>
          </p:cNvSpPr>
          <p:nvPr/>
        </p:nvSpPr>
        <p:spPr bwMode="auto">
          <a:xfrm>
            <a:off x="1325563" y="3455988"/>
            <a:ext cx="5592762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43438" y="4076700"/>
            <a:ext cx="2274887" cy="1882775"/>
            <a:chOff x="2933" y="2355"/>
            <a:chExt cx="1433" cy="1186"/>
          </a:xfrm>
        </p:grpSpPr>
        <p:sp>
          <p:nvSpPr>
            <p:cNvPr id="213010" name="Rectangle 6"/>
            <p:cNvSpPr>
              <a:spLocks noChangeArrowheads="1"/>
            </p:cNvSpPr>
            <p:nvPr/>
          </p:nvSpPr>
          <p:spPr bwMode="auto">
            <a:xfrm>
              <a:off x="4305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1" name="Rectangle 7"/>
            <p:cNvSpPr>
              <a:spLocks noChangeArrowheads="1"/>
            </p:cNvSpPr>
            <p:nvPr/>
          </p:nvSpPr>
          <p:spPr bwMode="auto">
            <a:xfrm>
              <a:off x="4305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2" name="Rectangle 8"/>
            <p:cNvSpPr>
              <a:spLocks noChangeArrowheads="1"/>
            </p:cNvSpPr>
            <p:nvPr/>
          </p:nvSpPr>
          <p:spPr bwMode="auto">
            <a:xfrm>
              <a:off x="4305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3" name="Rectangle 9"/>
            <p:cNvSpPr>
              <a:spLocks noChangeArrowheads="1"/>
            </p:cNvSpPr>
            <p:nvPr/>
          </p:nvSpPr>
          <p:spPr bwMode="auto">
            <a:xfrm>
              <a:off x="4305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4" name="Rectangle 10"/>
            <p:cNvSpPr>
              <a:spLocks noChangeArrowheads="1"/>
            </p:cNvSpPr>
            <p:nvPr/>
          </p:nvSpPr>
          <p:spPr bwMode="auto">
            <a:xfrm>
              <a:off x="4305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5" name="Rectangle 11"/>
            <p:cNvSpPr>
              <a:spLocks noChangeArrowheads="1"/>
            </p:cNvSpPr>
            <p:nvPr/>
          </p:nvSpPr>
          <p:spPr bwMode="auto">
            <a:xfrm>
              <a:off x="4305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6" name="Rectangle 12"/>
            <p:cNvSpPr>
              <a:spLocks noChangeArrowheads="1"/>
            </p:cNvSpPr>
            <p:nvPr/>
          </p:nvSpPr>
          <p:spPr bwMode="auto">
            <a:xfrm>
              <a:off x="4305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û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7" name="Rectangle 13"/>
            <p:cNvSpPr>
              <a:spLocks noChangeArrowheads="1"/>
            </p:cNvSpPr>
            <p:nvPr/>
          </p:nvSpPr>
          <p:spPr bwMode="auto">
            <a:xfrm>
              <a:off x="4305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ù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8" name="Rectangle 14"/>
            <p:cNvSpPr>
              <a:spLocks noChangeArrowheads="1"/>
            </p:cNvSpPr>
            <p:nvPr/>
          </p:nvSpPr>
          <p:spPr bwMode="auto">
            <a:xfrm>
              <a:off x="3590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19" name="Rectangle 15"/>
            <p:cNvSpPr>
              <a:spLocks noChangeArrowheads="1"/>
            </p:cNvSpPr>
            <p:nvPr/>
          </p:nvSpPr>
          <p:spPr bwMode="auto">
            <a:xfrm>
              <a:off x="3590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0" name="Rectangle 16"/>
            <p:cNvSpPr>
              <a:spLocks noChangeArrowheads="1"/>
            </p:cNvSpPr>
            <p:nvPr/>
          </p:nvSpPr>
          <p:spPr bwMode="auto">
            <a:xfrm>
              <a:off x="3590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1" name="Rectangle 17"/>
            <p:cNvSpPr>
              <a:spLocks noChangeArrowheads="1"/>
            </p:cNvSpPr>
            <p:nvPr/>
          </p:nvSpPr>
          <p:spPr bwMode="auto">
            <a:xfrm>
              <a:off x="3590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2" name="Rectangle 18"/>
            <p:cNvSpPr>
              <a:spLocks noChangeArrowheads="1"/>
            </p:cNvSpPr>
            <p:nvPr/>
          </p:nvSpPr>
          <p:spPr bwMode="auto">
            <a:xfrm>
              <a:off x="3590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3" name="Rectangle 19"/>
            <p:cNvSpPr>
              <a:spLocks noChangeArrowheads="1"/>
            </p:cNvSpPr>
            <p:nvPr/>
          </p:nvSpPr>
          <p:spPr bwMode="auto">
            <a:xfrm>
              <a:off x="3590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4" name="Rectangle 20"/>
            <p:cNvSpPr>
              <a:spLocks noChangeArrowheads="1"/>
            </p:cNvSpPr>
            <p:nvPr/>
          </p:nvSpPr>
          <p:spPr bwMode="auto">
            <a:xfrm>
              <a:off x="3590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ë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5" name="Rectangle 21"/>
            <p:cNvSpPr>
              <a:spLocks noChangeArrowheads="1"/>
            </p:cNvSpPr>
            <p:nvPr/>
          </p:nvSpPr>
          <p:spPr bwMode="auto">
            <a:xfrm>
              <a:off x="3590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é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6" name="Rectangle 22"/>
            <p:cNvSpPr>
              <a:spLocks noChangeArrowheads="1"/>
            </p:cNvSpPr>
            <p:nvPr/>
          </p:nvSpPr>
          <p:spPr bwMode="auto">
            <a:xfrm>
              <a:off x="3429" y="282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7" name="Rectangle 23"/>
            <p:cNvSpPr>
              <a:spLocks noChangeArrowheads="1"/>
            </p:cNvSpPr>
            <p:nvPr/>
          </p:nvSpPr>
          <p:spPr bwMode="auto">
            <a:xfrm>
              <a:off x="4205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8" name="Rectangle 24"/>
            <p:cNvSpPr>
              <a:spLocks noChangeArrowheads="1"/>
            </p:cNvSpPr>
            <p:nvPr/>
          </p:nvSpPr>
          <p:spPr bwMode="auto">
            <a:xfrm>
              <a:off x="4077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29" name="Rectangle 25"/>
            <p:cNvSpPr>
              <a:spLocks noChangeArrowheads="1"/>
            </p:cNvSpPr>
            <p:nvPr/>
          </p:nvSpPr>
          <p:spPr bwMode="auto">
            <a:xfrm>
              <a:off x="3952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0" name="Rectangle 26"/>
            <p:cNvSpPr>
              <a:spLocks noChangeArrowheads="1"/>
            </p:cNvSpPr>
            <p:nvPr/>
          </p:nvSpPr>
          <p:spPr bwMode="auto">
            <a:xfrm>
              <a:off x="3809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1" name="Rectangle 27"/>
            <p:cNvSpPr>
              <a:spLocks noChangeArrowheads="1"/>
            </p:cNvSpPr>
            <p:nvPr/>
          </p:nvSpPr>
          <p:spPr bwMode="auto">
            <a:xfrm>
              <a:off x="3666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2" name="Rectangle 28"/>
            <p:cNvSpPr>
              <a:spLocks noChangeArrowheads="1"/>
            </p:cNvSpPr>
            <p:nvPr/>
          </p:nvSpPr>
          <p:spPr bwMode="auto">
            <a:xfrm>
              <a:off x="4187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3" name="Rectangle 29"/>
            <p:cNvSpPr>
              <a:spLocks noChangeArrowheads="1"/>
            </p:cNvSpPr>
            <p:nvPr/>
          </p:nvSpPr>
          <p:spPr bwMode="auto">
            <a:xfrm>
              <a:off x="4062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4" name="Rectangle 30"/>
            <p:cNvSpPr>
              <a:spLocks noChangeArrowheads="1"/>
            </p:cNvSpPr>
            <p:nvPr/>
          </p:nvSpPr>
          <p:spPr bwMode="auto">
            <a:xfrm>
              <a:off x="3919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5" name="Rectangle 31"/>
            <p:cNvSpPr>
              <a:spLocks noChangeArrowheads="1"/>
            </p:cNvSpPr>
            <p:nvPr/>
          </p:nvSpPr>
          <p:spPr bwMode="auto">
            <a:xfrm>
              <a:off x="3791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6" name="Rectangle 32"/>
            <p:cNvSpPr>
              <a:spLocks noChangeArrowheads="1"/>
            </p:cNvSpPr>
            <p:nvPr/>
          </p:nvSpPr>
          <p:spPr bwMode="auto">
            <a:xfrm>
              <a:off x="3666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7" name="Rectangle 33"/>
            <p:cNvSpPr>
              <a:spLocks noChangeArrowheads="1"/>
            </p:cNvSpPr>
            <p:nvPr/>
          </p:nvSpPr>
          <p:spPr bwMode="auto">
            <a:xfrm>
              <a:off x="4171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8" name="Rectangle 34"/>
            <p:cNvSpPr>
              <a:spLocks noChangeArrowheads="1"/>
            </p:cNvSpPr>
            <p:nvPr/>
          </p:nvSpPr>
          <p:spPr bwMode="auto">
            <a:xfrm>
              <a:off x="4044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39" name="Rectangle 35"/>
            <p:cNvSpPr>
              <a:spLocks noChangeArrowheads="1"/>
            </p:cNvSpPr>
            <p:nvPr/>
          </p:nvSpPr>
          <p:spPr bwMode="auto">
            <a:xfrm>
              <a:off x="3919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0" name="Rectangle 36"/>
            <p:cNvSpPr>
              <a:spLocks noChangeArrowheads="1"/>
            </p:cNvSpPr>
            <p:nvPr/>
          </p:nvSpPr>
          <p:spPr bwMode="auto">
            <a:xfrm>
              <a:off x="3776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1" name="Rectangle 37"/>
            <p:cNvSpPr>
              <a:spLocks noChangeArrowheads="1"/>
            </p:cNvSpPr>
            <p:nvPr/>
          </p:nvSpPr>
          <p:spPr bwMode="auto">
            <a:xfrm>
              <a:off x="3648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2" name="Rectangle 38"/>
            <p:cNvSpPr>
              <a:spLocks noChangeArrowheads="1"/>
            </p:cNvSpPr>
            <p:nvPr/>
          </p:nvSpPr>
          <p:spPr bwMode="auto">
            <a:xfrm>
              <a:off x="4205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3" name="Rectangle 39"/>
            <p:cNvSpPr>
              <a:spLocks noChangeArrowheads="1"/>
            </p:cNvSpPr>
            <p:nvPr/>
          </p:nvSpPr>
          <p:spPr bwMode="auto">
            <a:xfrm>
              <a:off x="4077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4" name="Rectangle 40"/>
            <p:cNvSpPr>
              <a:spLocks noChangeArrowheads="1"/>
            </p:cNvSpPr>
            <p:nvPr/>
          </p:nvSpPr>
          <p:spPr bwMode="auto">
            <a:xfrm>
              <a:off x="3952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5" name="Rectangle 41"/>
            <p:cNvSpPr>
              <a:spLocks noChangeArrowheads="1"/>
            </p:cNvSpPr>
            <p:nvPr/>
          </p:nvSpPr>
          <p:spPr bwMode="auto">
            <a:xfrm>
              <a:off x="3809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6" name="Rectangle 42"/>
            <p:cNvSpPr>
              <a:spLocks noChangeArrowheads="1"/>
            </p:cNvSpPr>
            <p:nvPr/>
          </p:nvSpPr>
          <p:spPr bwMode="auto">
            <a:xfrm>
              <a:off x="3666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7" name="Rectangle 43"/>
            <p:cNvSpPr>
              <a:spLocks noChangeArrowheads="1"/>
            </p:cNvSpPr>
            <p:nvPr/>
          </p:nvSpPr>
          <p:spPr bwMode="auto">
            <a:xfrm>
              <a:off x="4205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8" name="Rectangle 44"/>
            <p:cNvSpPr>
              <a:spLocks noChangeArrowheads="1"/>
            </p:cNvSpPr>
            <p:nvPr/>
          </p:nvSpPr>
          <p:spPr bwMode="auto">
            <a:xfrm>
              <a:off x="4062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49" name="Rectangle 45"/>
            <p:cNvSpPr>
              <a:spLocks noChangeArrowheads="1"/>
            </p:cNvSpPr>
            <p:nvPr/>
          </p:nvSpPr>
          <p:spPr bwMode="auto">
            <a:xfrm>
              <a:off x="3934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0" name="Rectangle 46"/>
            <p:cNvSpPr>
              <a:spLocks noChangeArrowheads="1"/>
            </p:cNvSpPr>
            <p:nvPr/>
          </p:nvSpPr>
          <p:spPr bwMode="auto">
            <a:xfrm>
              <a:off x="3809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1" name="Rectangle 47"/>
            <p:cNvSpPr>
              <a:spLocks noChangeArrowheads="1"/>
            </p:cNvSpPr>
            <p:nvPr/>
          </p:nvSpPr>
          <p:spPr bwMode="auto">
            <a:xfrm>
              <a:off x="3666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2" name="Rectangle 48"/>
            <p:cNvSpPr>
              <a:spLocks noChangeArrowheads="1"/>
            </p:cNvSpPr>
            <p:nvPr/>
          </p:nvSpPr>
          <p:spPr bwMode="auto">
            <a:xfrm>
              <a:off x="3313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3" name="Rectangle 49"/>
            <p:cNvSpPr>
              <a:spLocks noChangeArrowheads="1"/>
            </p:cNvSpPr>
            <p:nvPr/>
          </p:nvSpPr>
          <p:spPr bwMode="auto">
            <a:xfrm>
              <a:off x="3049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4" name="Rectangle 50"/>
            <p:cNvSpPr>
              <a:spLocks noChangeArrowheads="1"/>
            </p:cNvSpPr>
            <p:nvPr/>
          </p:nvSpPr>
          <p:spPr bwMode="auto">
            <a:xfrm>
              <a:off x="3267" y="29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5" name="Rectangle 51"/>
            <p:cNvSpPr>
              <a:spLocks noChangeArrowheads="1"/>
            </p:cNvSpPr>
            <p:nvPr/>
          </p:nvSpPr>
          <p:spPr bwMode="auto">
            <a:xfrm>
              <a:off x="3113" y="284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3056" name="Rectangle 52"/>
            <p:cNvSpPr>
              <a:spLocks noChangeArrowheads="1"/>
            </p:cNvSpPr>
            <p:nvPr/>
          </p:nvSpPr>
          <p:spPr bwMode="auto">
            <a:xfrm>
              <a:off x="2933" y="28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5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图的代数表示：邻接矩阵 </a:t>
            </a:r>
          </a:p>
        </p:txBody>
      </p:sp>
      <p:sp>
        <p:nvSpPr>
          <p:cNvPr id="67" name="Text Box 53"/>
          <p:cNvSpPr txBox="1">
            <a:spLocks noChangeArrowheads="1"/>
          </p:cNvSpPr>
          <p:nvPr/>
        </p:nvSpPr>
        <p:spPr bwMode="auto">
          <a:xfrm>
            <a:off x="1009650" y="50260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</a:p>
        </p:txBody>
      </p:sp>
      <p:sp>
        <p:nvSpPr>
          <p:cNvPr id="68" name="Text Box 54"/>
          <p:cNvSpPr txBox="1">
            <a:spLocks noChangeArrowheads="1"/>
          </p:cNvSpPr>
          <p:nvPr/>
        </p:nvSpPr>
        <p:spPr bwMode="auto">
          <a:xfrm>
            <a:off x="2609850" y="4149725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2555875" y="5157788"/>
            <a:ext cx="5937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4</a:t>
            </a:r>
          </a:p>
        </p:txBody>
      </p:sp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3676650" y="5064125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5</a:t>
            </a:r>
            <a:endParaRPr kumimoji="1" lang="en-US" altLang="zh-CN" sz="1800" b="1" i="1" u="none" strike="noStrike" kern="1200" cap="none" spc="0" normalizeH="0" baseline="-2500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71" name="Text Box 57"/>
          <p:cNvSpPr txBox="1">
            <a:spLocks noChangeArrowheads="1"/>
          </p:cNvSpPr>
          <p:nvPr/>
        </p:nvSpPr>
        <p:spPr bwMode="auto">
          <a:xfrm>
            <a:off x="1009650" y="4132564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</a:t>
            </a:r>
          </a:p>
        </p:txBody>
      </p:sp>
      <p:sp>
        <p:nvSpPr>
          <p:cNvPr id="72" name="Arc 58"/>
          <p:cNvSpPr>
            <a:spLocks/>
          </p:cNvSpPr>
          <p:nvPr/>
        </p:nvSpPr>
        <p:spPr bwMode="auto">
          <a:xfrm rot="16956431" flipH="1">
            <a:off x="1267618" y="4568032"/>
            <a:ext cx="855663" cy="6096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3" name="Arc 59"/>
          <p:cNvSpPr>
            <a:spLocks/>
          </p:cNvSpPr>
          <p:nvPr/>
        </p:nvSpPr>
        <p:spPr bwMode="auto">
          <a:xfrm rot="10727379" flipH="1">
            <a:off x="1543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4" name="Arc 60"/>
          <p:cNvSpPr>
            <a:spLocks/>
          </p:cNvSpPr>
          <p:nvPr/>
        </p:nvSpPr>
        <p:spPr bwMode="auto">
          <a:xfrm rot="10727379" flipH="1">
            <a:off x="2686050" y="5064125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5" name="Arc 61"/>
          <p:cNvSpPr>
            <a:spLocks/>
          </p:cNvSpPr>
          <p:nvPr/>
        </p:nvSpPr>
        <p:spPr bwMode="auto">
          <a:xfrm flipH="1">
            <a:off x="2643188" y="5149850"/>
            <a:ext cx="1265237" cy="381000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" name="Arc 62"/>
          <p:cNvSpPr>
            <a:spLocks/>
          </p:cNvSpPr>
          <p:nvPr/>
        </p:nvSpPr>
        <p:spPr bwMode="auto">
          <a:xfrm rot="17419007" flipH="1">
            <a:off x="2464594" y="4490244"/>
            <a:ext cx="866775" cy="846137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" name="Arc 63"/>
          <p:cNvSpPr>
            <a:spLocks/>
          </p:cNvSpPr>
          <p:nvPr/>
        </p:nvSpPr>
        <p:spPr bwMode="auto">
          <a:xfrm rot="6162158" flipH="1">
            <a:off x="1000918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8" name="Arc 64"/>
          <p:cNvSpPr>
            <a:spLocks/>
          </p:cNvSpPr>
          <p:nvPr/>
        </p:nvSpPr>
        <p:spPr bwMode="auto">
          <a:xfrm rot="6162158" flipH="1">
            <a:off x="2220118" y="4539457"/>
            <a:ext cx="855663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 flipV="1">
            <a:off x="16954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 flipV="1">
            <a:off x="29146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1" name="Line 67"/>
          <p:cNvSpPr>
            <a:spLocks noChangeShapeType="1"/>
          </p:cNvSpPr>
          <p:nvPr/>
        </p:nvSpPr>
        <p:spPr bwMode="auto">
          <a:xfrm>
            <a:off x="2076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2" name="Line 68"/>
          <p:cNvSpPr>
            <a:spLocks noChangeShapeType="1"/>
          </p:cNvSpPr>
          <p:nvPr/>
        </p:nvSpPr>
        <p:spPr bwMode="auto">
          <a:xfrm>
            <a:off x="3295650" y="5140325"/>
            <a:ext cx="7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3" name="Line 69"/>
          <p:cNvSpPr>
            <a:spLocks noChangeShapeType="1"/>
          </p:cNvSpPr>
          <p:nvPr/>
        </p:nvSpPr>
        <p:spPr bwMode="auto">
          <a:xfrm flipH="1">
            <a:off x="3219450" y="544512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4" name="Line 70"/>
          <p:cNvSpPr>
            <a:spLocks noChangeShapeType="1"/>
          </p:cNvSpPr>
          <p:nvPr/>
        </p:nvSpPr>
        <p:spPr bwMode="auto">
          <a:xfrm>
            <a:off x="1390650" y="48355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5" name="Line 71"/>
          <p:cNvSpPr>
            <a:spLocks noChangeShapeType="1"/>
          </p:cNvSpPr>
          <p:nvPr/>
        </p:nvSpPr>
        <p:spPr bwMode="auto">
          <a:xfrm>
            <a:off x="2533650" y="4759325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50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31800" y="1314450"/>
            <a:ext cx="8229600" cy="52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权矩阵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赋权图用权矩阵表示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G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=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),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对节点编号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 = {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, …,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}.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4940300"/>
            <a:ext cx="6553200" cy="749300"/>
            <a:chOff x="912" y="3456"/>
            <a:chExt cx="3936" cy="472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912" y="3504"/>
              <a:ext cx="672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a</a:t>
              </a:r>
              <a:r>
                <a:rPr kumimoji="1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ij</a:t>
              </a:r>
              <a:r>
                <a:rPr kumimoji="1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=</a:t>
              </a:r>
              <a:r>
                <a:rPr kumimoji="1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  <a:sym typeface="MT Extra" pitchFamily="18" charset="2"/>
                </a:rPr>
                <a:t>{</a:t>
              </a:r>
              <a:endPara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endParaRP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1392" y="3456"/>
              <a:ext cx="3456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w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ij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，   </a:t>
              </a:r>
              <a:r>
                <a:rPr kumimoji="1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,</a:t>
              </a:r>
              <a:r>
                <a:rPr kumimoji="1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1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j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)∈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</a:p>
            <a:p>
              <a:pPr marL="0" marR="0" lvl="0" indent="0" algn="l" defTabSz="914400" rtl="0" eaLnBrk="1" fontAlgn="base" latinLnBrk="0" hangingPunct="1">
                <a:lnSpc>
                  <a:spcPct val="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，         </a:t>
              </a:r>
              <a:r>
                <a:rPr kumimoji="1" lang="zh-CN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其他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图的代数表示：权矩阵 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1394052" y="3002870"/>
          <a:ext cx="33623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2" name="公式" r:id="rId3" imgW="1739900" imgH="939800" progId="Equation.3">
                  <p:embed/>
                </p:oleObj>
              </mc:Choice>
              <mc:Fallback>
                <p:oleObj name="公式" r:id="rId3" imgW="1739900" imgH="939800" progId="Equation.3">
                  <p:embed/>
                  <p:pic>
                    <p:nvPicPr>
                      <p:cNvPr id="134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052" y="3002870"/>
                        <a:ext cx="3362325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18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图的代数表示</a:t>
            </a:r>
            <a:r>
              <a:rPr lang="zh-CN" altLang="en-US" b="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ct val="40000"/>
              </a:spcBef>
              <a:buSzPct val="150000"/>
              <a:buNone/>
            </a:pPr>
            <a:r>
              <a:rPr lang="zh-CN" altLang="en-US" sz="2800" dirty="0" smtClean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常用表示方法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邻接矩阵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权矩阵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FF3399"/>
                </a:solidFill>
                <a:latin typeface="宋体" pitchFamily="2" charset="-122"/>
              </a:rPr>
              <a:t>关联矩阵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边列表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正向、逆向表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十字链表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十字链表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邻接多重表 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3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125538"/>
            <a:ext cx="8229600" cy="719137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sz="3200" dirty="0" smtClean="0">
                <a:ln>
                  <a:noFill/>
                </a:ln>
                <a:solidFill>
                  <a:srgbClr val="000000"/>
                </a:solidFill>
              </a:rPr>
              <a:t>无向图的关联矩阵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450643"/>
            <a:ext cx="8135937" cy="18510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的关联次数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的关联矩阵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的可能取值为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:0,1,2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09600" y="3984168"/>
            <a:ext cx="7772400" cy="18288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40400" y="4430485"/>
            <a:ext cx="2271713" cy="2209800"/>
            <a:chOff x="3648" y="2640"/>
            <a:chExt cx="1431" cy="1392"/>
          </a:xfrm>
        </p:grpSpPr>
        <p:pic>
          <p:nvPicPr>
            <p:cNvPr id="215057" name="Picture 6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58" name="Text Box 7"/>
            <p:cNvSpPr txBox="1">
              <a:spLocks noChangeArrowheads="1"/>
            </p:cNvSpPr>
            <p:nvPr/>
          </p:nvSpPr>
          <p:spPr bwMode="auto">
            <a:xfrm>
              <a:off x="3648" y="2640"/>
              <a:ext cx="37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1</a:t>
              </a:r>
            </a:p>
          </p:txBody>
        </p:sp>
        <p:sp>
          <p:nvSpPr>
            <p:cNvPr id="215059" name="Text Box 8"/>
            <p:cNvSpPr txBox="1">
              <a:spLocks noChangeArrowheads="1"/>
            </p:cNvSpPr>
            <p:nvPr/>
          </p:nvSpPr>
          <p:spPr bwMode="auto">
            <a:xfrm>
              <a:off x="4272" y="2832"/>
              <a:ext cx="441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2</a:t>
              </a:r>
            </a:p>
          </p:txBody>
        </p:sp>
        <p:sp>
          <p:nvSpPr>
            <p:cNvPr id="215060" name="Text Box 9"/>
            <p:cNvSpPr txBox="1">
              <a:spLocks noChangeArrowheads="1"/>
            </p:cNvSpPr>
            <p:nvPr/>
          </p:nvSpPr>
          <p:spPr bwMode="auto">
            <a:xfrm>
              <a:off x="3888" y="3072"/>
              <a:ext cx="36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3</a:t>
              </a:r>
            </a:p>
          </p:txBody>
        </p:sp>
        <p:sp>
          <p:nvSpPr>
            <p:cNvPr id="215061" name="Text Box 10"/>
            <p:cNvSpPr txBox="1">
              <a:spLocks noChangeArrowheads="1"/>
            </p:cNvSpPr>
            <p:nvPr/>
          </p:nvSpPr>
          <p:spPr bwMode="auto">
            <a:xfrm>
              <a:off x="4224" y="3216"/>
              <a:ext cx="32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4</a:t>
              </a:r>
            </a:p>
          </p:txBody>
        </p:sp>
        <p:sp>
          <p:nvSpPr>
            <p:cNvPr id="215062" name="Text Box 11"/>
            <p:cNvSpPr txBox="1">
              <a:spLocks noChangeArrowheads="1"/>
            </p:cNvSpPr>
            <p:nvPr/>
          </p:nvSpPr>
          <p:spPr bwMode="auto">
            <a:xfrm>
              <a:off x="4512" y="3168"/>
              <a:ext cx="34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5</a:t>
              </a:r>
            </a:p>
          </p:txBody>
        </p:sp>
        <p:sp>
          <p:nvSpPr>
            <p:cNvPr id="215063" name="Text Box 12"/>
            <p:cNvSpPr txBox="1">
              <a:spLocks noChangeArrowheads="1"/>
            </p:cNvSpPr>
            <p:nvPr/>
          </p:nvSpPr>
          <p:spPr bwMode="auto">
            <a:xfrm>
              <a:off x="4752" y="3072"/>
              <a:ext cx="32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6</a:t>
              </a:r>
            </a:p>
          </p:txBody>
        </p:sp>
        <p:sp>
          <p:nvSpPr>
            <p:cNvPr id="215064" name="Text Box 13"/>
            <p:cNvSpPr txBox="1">
              <a:spLocks noChangeArrowheads="1"/>
            </p:cNvSpPr>
            <p:nvPr/>
          </p:nvSpPr>
          <p:spPr bwMode="auto">
            <a:xfrm>
              <a:off x="3888" y="3446"/>
              <a:ext cx="35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5</a:t>
              </a:r>
            </a:p>
          </p:txBody>
        </p:sp>
        <p:sp>
          <p:nvSpPr>
            <p:cNvPr id="215065" name="Text Box 14"/>
            <p:cNvSpPr txBox="1">
              <a:spLocks noChangeArrowheads="1"/>
            </p:cNvSpPr>
            <p:nvPr/>
          </p:nvSpPr>
          <p:spPr bwMode="auto">
            <a:xfrm>
              <a:off x="4032" y="2784"/>
              <a:ext cx="64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1</a:t>
              </a:r>
            </a:p>
          </p:txBody>
        </p:sp>
        <p:sp>
          <p:nvSpPr>
            <p:cNvPr id="215066" name="Text Box 15"/>
            <p:cNvSpPr txBox="1">
              <a:spLocks noChangeArrowheads="1"/>
            </p:cNvSpPr>
            <p:nvPr/>
          </p:nvSpPr>
          <p:spPr bwMode="auto">
            <a:xfrm>
              <a:off x="4560" y="2832"/>
              <a:ext cx="309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2</a:t>
              </a:r>
            </a:p>
          </p:txBody>
        </p:sp>
        <p:sp>
          <p:nvSpPr>
            <p:cNvPr id="215067" name="Text Box 16"/>
            <p:cNvSpPr txBox="1">
              <a:spLocks noChangeArrowheads="1"/>
            </p:cNvSpPr>
            <p:nvPr/>
          </p:nvSpPr>
          <p:spPr bwMode="auto">
            <a:xfrm>
              <a:off x="4656" y="3494"/>
              <a:ext cx="359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3</a:t>
              </a:r>
            </a:p>
          </p:txBody>
        </p:sp>
        <p:sp>
          <p:nvSpPr>
            <p:cNvPr id="215068" name="Text Box 17"/>
            <p:cNvSpPr txBox="1">
              <a:spLocks noChangeArrowheads="1"/>
            </p:cNvSpPr>
            <p:nvPr/>
          </p:nvSpPr>
          <p:spPr bwMode="auto">
            <a:xfrm>
              <a:off x="4320" y="3782"/>
              <a:ext cx="402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71600" y="4459506"/>
            <a:ext cx="3048000" cy="1993900"/>
            <a:chOff x="768" y="2544"/>
            <a:chExt cx="1920" cy="1256"/>
          </a:xfrm>
        </p:grpSpPr>
        <p:sp>
          <p:nvSpPr>
            <p:cNvPr id="215049" name="Text Box 19"/>
            <p:cNvSpPr txBox="1">
              <a:spLocks noChangeArrowheads="1"/>
            </p:cNvSpPr>
            <p:nvPr/>
          </p:nvSpPr>
          <p:spPr bwMode="auto">
            <a:xfrm>
              <a:off x="768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M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215050" name="Text Box 20"/>
            <p:cNvSpPr txBox="1">
              <a:spLocks noChangeArrowheads="1"/>
            </p:cNvSpPr>
            <p:nvPr/>
          </p:nvSpPr>
          <p:spPr bwMode="auto">
            <a:xfrm>
              <a:off x="1536" y="2544"/>
              <a:ext cx="1152" cy="12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2 1 1 0 0 0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0 1 0 1 1 1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0 0 0 0 1 1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0 0 0 0 0 0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0 0 1 1 0 0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215051" name="Line 21"/>
            <p:cNvSpPr>
              <a:spLocks noChangeShapeType="1"/>
            </p:cNvSpPr>
            <p:nvPr/>
          </p:nvSpPr>
          <p:spPr bwMode="auto">
            <a:xfrm>
              <a:off x="1440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052" name="Line 22"/>
            <p:cNvSpPr>
              <a:spLocks noChangeShapeType="1"/>
            </p:cNvSpPr>
            <p:nvPr/>
          </p:nvSpPr>
          <p:spPr bwMode="auto">
            <a:xfrm>
              <a:off x="2592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053" name="Line 23"/>
            <p:cNvSpPr>
              <a:spLocks noChangeShapeType="1"/>
            </p:cNvSpPr>
            <p:nvPr/>
          </p:nvSpPr>
          <p:spPr bwMode="auto">
            <a:xfrm>
              <a:off x="1440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054" name="Line 24"/>
            <p:cNvSpPr>
              <a:spLocks noChangeShapeType="1"/>
            </p:cNvSpPr>
            <p:nvPr/>
          </p:nvSpPr>
          <p:spPr bwMode="auto">
            <a:xfrm>
              <a:off x="1440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055" name="Line 25"/>
            <p:cNvSpPr>
              <a:spLocks noChangeShapeType="1"/>
            </p:cNvSpPr>
            <p:nvPr/>
          </p:nvSpPr>
          <p:spPr bwMode="auto">
            <a:xfrm>
              <a:off x="2496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5056" name="Line 26"/>
            <p:cNvSpPr>
              <a:spLocks noChangeShapeType="1"/>
            </p:cNvSpPr>
            <p:nvPr/>
          </p:nvSpPr>
          <p:spPr bwMode="auto">
            <a:xfrm>
              <a:off x="2496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5047" name="Rectangle 28"/>
          <p:cNvSpPr>
            <a:spLocks noChangeArrowheads="1"/>
          </p:cNvSpPr>
          <p:nvPr/>
        </p:nvSpPr>
        <p:spPr bwMode="auto">
          <a:xfrm>
            <a:off x="900113" y="1773238"/>
            <a:ext cx="4972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表示结点与边之间的关联关系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图的代数表示：关联矩阵 </a:t>
            </a:r>
          </a:p>
        </p:txBody>
      </p:sp>
    </p:spTree>
    <p:extLst>
      <p:ext uri="{BB962C8B-B14F-4D97-AF65-F5344CB8AC3E}">
        <p14:creationId xmlns:p14="http://schemas.microsoft.com/office/powerpoint/2010/main" val="13451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167947"/>
            <a:ext cx="8229600" cy="719138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chemeClr val="bg2"/>
                </a:solidFill>
              </a:rPr>
              <a:t> </a:t>
            </a:r>
            <a:r>
              <a:rPr lang="zh-CN" altLang="en-US" sz="3200" dirty="0" smtClean="0">
                <a:ln>
                  <a:noFill/>
                </a:ln>
                <a:solidFill>
                  <a:srgbClr val="000000"/>
                </a:solidFill>
              </a:rPr>
              <a:t>无向图关联矩阵的性质</a:t>
            </a:r>
          </a:p>
        </p:txBody>
      </p:sp>
      <p:graphicFrame>
        <p:nvGraphicFramePr>
          <p:cNvPr id="24578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30288" y="1841500"/>
          <a:ext cx="5176837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" name="公式" r:id="rId3" imgW="2565400" imgH="1244600" progId="Equation.3">
                  <p:embed/>
                </p:oleObj>
              </mc:Choice>
              <mc:Fallback>
                <p:oleObj name="公式" r:id="rId3" imgW="2565400" imgH="1244600" progId="Equation.3">
                  <p:embed/>
                  <p:pic>
                    <p:nvPicPr>
                      <p:cNvPr id="24578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1841500"/>
                        <a:ext cx="5176837" cy="251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71550" y="50847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(6)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是环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 第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j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列的一个元素为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2,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其余为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71550" y="4508500"/>
            <a:ext cx="4800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(5)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是孤立点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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行全为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图的代数表示：关联矩阵性质 </a:t>
            </a:r>
          </a:p>
        </p:txBody>
      </p:sp>
    </p:spTree>
    <p:extLst>
      <p:ext uri="{BB962C8B-B14F-4D97-AF65-F5344CB8AC3E}">
        <p14:creationId xmlns:p14="http://schemas.microsoft.com/office/powerpoint/2010/main" val="409175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125538"/>
            <a:ext cx="8229600" cy="719137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zh-CN" sz="3200" dirty="0" smtClean="0">
                <a:solidFill>
                  <a:srgbClr val="FF0066"/>
                </a:solidFill>
              </a:rPr>
              <a:t> </a:t>
            </a:r>
            <a:r>
              <a:rPr lang="zh-CN" altLang="en-US" sz="3200" dirty="0" smtClean="0">
                <a:ln>
                  <a:noFill/>
                </a:ln>
                <a:solidFill>
                  <a:srgbClr val="FF0066"/>
                </a:solidFill>
              </a:rPr>
              <a:t>无环有向图</a:t>
            </a:r>
            <a:r>
              <a:rPr lang="zh-CN" altLang="en-US" sz="3200" dirty="0" smtClean="0">
                <a:ln>
                  <a:noFill/>
                </a:ln>
                <a:solidFill>
                  <a:srgbClr val="000000"/>
                </a:solidFill>
              </a:rPr>
              <a:t>的关联矩阵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539750" y="4005263"/>
            <a:ext cx="62484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则称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ij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</a:t>
            </a:r>
            <a:r>
              <a:rPr kumimoji="0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0" lang="en-US" altLang="zh-CN" sz="2400" b="1" i="1" u="none" strike="noStrike" kern="1200" cap="none" spc="0" normalizeH="0" baseline="-30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的关联矩阵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记为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).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835150" y="2565400"/>
          <a:ext cx="330358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2" name="公式" r:id="rId3" imgW="1663700" imgH="685800" progId="Equation.3">
                  <p:embed/>
                </p:oleObj>
              </mc:Choice>
              <mc:Fallback>
                <p:oleObj name="公式" r:id="rId3" imgW="1663700" imgH="685800" progId="Equation.3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5400"/>
                        <a:ext cx="330358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39750" y="191611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设无环有向图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…,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 …,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}.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令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750" y="4437063"/>
            <a:ext cx="8532812" cy="1600200"/>
            <a:chOff x="384" y="2976"/>
            <a:chExt cx="4848" cy="1008"/>
          </a:xfrm>
        </p:grpSpPr>
        <p:graphicFrame>
          <p:nvGraphicFramePr>
            <p:cNvPr id="25603" name="Object 7"/>
            <p:cNvGraphicFramePr>
              <a:graphicFrameLocks noChangeAspect="1"/>
            </p:cNvGraphicFramePr>
            <p:nvPr/>
          </p:nvGraphicFramePr>
          <p:xfrm>
            <a:off x="960" y="2976"/>
            <a:ext cx="255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33" name="Equation" r:id="rId5" imgW="2108200" imgH="304800" progId="Equation.3">
                    <p:embed/>
                  </p:oleObj>
                </mc:Choice>
                <mc:Fallback>
                  <p:oleObj name="Equation" r:id="rId5" imgW="2108200" imgH="304800" progId="Equation.3">
                    <p:embed/>
                    <p:pic>
                      <p:nvPicPr>
                        <p:cNvPr id="256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255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84" y="3696"/>
              <a:ext cx="422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(3)  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1" i="1" u="none" strike="noStrike" kern="1200" cap="none" spc="0" normalizeH="0" baseline="-30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j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与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400" b="1" i="1" u="none" strike="noStrike" kern="1200" cap="none" spc="0" normalizeH="0" baseline="-30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k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是重边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 第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33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j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列与第</a:t>
              </a: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33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k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列相同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4848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           (2)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第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,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第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i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行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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的个数等于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d</a:t>
              </a:r>
              <a:r>
                <a:rPr kumimoji="0" lang="en-US" altLang="zh-CN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itchFamily="2" charset="-122"/>
                  <a:cs typeface="Times New Roman" panose="02020603050405020304" pitchFamily="18" charset="0"/>
                  <a:sym typeface="Symbol" pitchFamily="18" charset="2"/>
                </a:rPr>
                <a:t>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v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84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性质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  <a:sym typeface="Symbol" pitchFamily="18" charset="2"/>
                </a:rPr>
                <a:t>:</a:t>
              </a:r>
            </a:p>
          </p:txBody>
        </p:sp>
      </p:grpSp>
      <p:sp>
        <p:nvSpPr>
          <p:cNvPr id="12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图的代数表示：关联矩阵 </a:t>
            </a:r>
          </a:p>
        </p:txBody>
      </p:sp>
    </p:spTree>
    <p:extLst>
      <p:ext uri="{BB962C8B-B14F-4D97-AF65-F5344CB8AC3E}">
        <p14:creationId xmlns:p14="http://schemas.microsoft.com/office/powerpoint/2010/main" val="207709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229600" cy="335438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sz="2400" b="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438400"/>
            <a:ext cx="3048000" cy="2133600"/>
            <a:chOff x="3168" y="1536"/>
            <a:chExt cx="1920" cy="1344"/>
          </a:xfrm>
        </p:grpSpPr>
        <p:pic>
          <p:nvPicPr>
            <p:cNvPr id="216080" name="Picture 5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1824"/>
              <a:ext cx="1404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6081" name="Text Box 6"/>
            <p:cNvSpPr txBox="1">
              <a:spLocks noChangeArrowheads="1"/>
            </p:cNvSpPr>
            <p:nvPr/>
          </p:nvSpPr>
          <p:spPr bwMode="auto">
            <a:xfrm>
              <a:off x="316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16082" name="Text Box 7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16083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16084" name="Text Box 9"/>
            <p:cNvSpPr txBox="1">
              <a:spLocks noChangeArrowheads="1"/>
            </p:cNvSpPr>
            <p:nvPr/>
          </p:nvSpPr>
          <p:spPr bwMode="auto">
            <a:xfrm>
              <a:off x="460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16085" name="Text Box 10"/>
            <p:cNvSpPr txBox="1">
              <a:spLocks noChangeArrowheads="1"/>
            </p:cNvSpPr>
            <p:nvPr/>
          </p:nvSpPr>
          <p:spPr bwMode="auto">
            <a:xfrm>
              <a:off x="3168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16086" name="Text Box 11"/>
            <p:cNvSpPr txBox="1">
              <a:spLocks noChangeArrowheads="1"/>
            </p:cNvSpPr>
            <p:nvPr/>
          </p:nvSpPr>
          <p:spPr bwMode="auto">
            <a:xfrm>
              <a:off x="3984" y="153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16087" name="Text Box 12"/>
            <p:cNvSpPr txBox="1">
              <a:spLocks noChangeArrowheads="1"/>
            </p:cNvSpPr>
            <p:nvPr/>
          </p:nvSpPr>
          <p:spPr bwMode="auto">
            <a:xfrm>
              <a:off x="3888" y="259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16088" name="Text Box 13"/>
            <p:cNvSpPr txBox="1">
              <a:spLocks noChangeArrowheads="1"/>
            </p:cNvSpPr>
            <p:nvPr/>
          </p:nvSpPr>
          <p:spPr bwMode="auto">
            <a:xfrm>
              <a:off x="4704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16089" name="Text Box 14"/>
            <p:cNvSpPr txBox="1">
              <a:spLocks noChangeArrowheads="1"/>
            </p:cNvSpPr>
            <p:nvPr/>
          </p:nvSpPr>
          <p:spPr bwMode="auto">
            <a:xfrm>
              <a:off x="4320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216090" name="Text Box 15"/>
            <p:cNvSpPr txBox="1">
              <a:spLocks noChangeArrowheads="1"/>
            </p:cNvSpPr>
            <p:nvPr/>
          </p:nvSpPr>
          <p:spPr bwMode="auto">
            <a:xfrm>
              <a:off x="3936" y="187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216091" name="Text Box 16"/>
            <p:cNvSpPr txBox="1">
              <a:spLocks noChangeArrowheads="1"/>
            </p:cNvSpPr>
            <p:nvPr/>
          </p:nvSpPr>
          <p:spPr bwMode="auto">
            <a:xfrm>
              <a:off x="3696" y="2208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14800" y="2547937"/>
            <a:ext cx="4191000" cy="2124074"/>
            <a:chOff x="384" y="1392"/>
            <a:chExt cx="2640" cy="1338"/>
          </a:xfrm>
        </p:grpSpPr>
        <p:sp>
          <p:nvSpPr>
            <p:cNvPr id="216072" name="Text Box 18"/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M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216073" name="Text Box 19"/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0  –1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1   1   0   0    0   0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0   0 </a:t>
              </a:r>
              <a:r>
                <a:rPr kumimoji="0" lang="en-US" altLang="zh-CN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kumimoji="0" lang="en-US" altLang="zh-CN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kumimoji="0" lang="en-US" altLang="zh-CN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</a:t>
              </a: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1   0   0    1   1   0  </a:t>
              </a:r>
              <a:r>
                <a:rPr kumimoji="0" lang="en-US" altLang="zh-CN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216074" name="Line 20"/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6075" name="Line 21"/>
            <p:cNvSpPr>
              <a:spLocks noChangeShapeType="1"/>
            </p:cNvSpPr>
            <p:nvPr/>
          </p:nvSpPr>
          <p:spPr bwMode="auto">
            <a:xfrm>
              <a:off x="2928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6076" name="Line 22"/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6077" name="Line 23"/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6078" name="Line 24"/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6079" name="Line 25"/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6071" name="Rectangle 29"/>
          <p:cNvSpPr>
            <a:spLocks noRot="1" noChangeArrowheads="1"/>
          </p:cNvSpPr>
          <p:nvPr/>
        </p:nvSpPr>
        <p:spPr bwMode="auto">
          <a:xfrm>
            <a:off x="468313" y="1125538"/>
            <a:ext cx="8229600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无环有向图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的关联矩阵</a:t>
            </a: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图的代数表示：关联矩阵 </a:t>
            </a:r>
          </a:p>
        </p:txBody>
      </p:sp>
    </p:spTree>
    <p:extLst>
      <p:ext uri="{BB962C8B-B14F-4D97-AF65-F5344CB8AC3E}">
        <p14:creationId xmlns:p14="http://schemas.microsoft.com/office/powerpoint/2010/main" val="115386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431800" y="1358900"/>
            <a:ext cx="8461375" cy="47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MT Extra" pitchFamily="18" charset="2"/>
              </a:rPr>
              <a:t>有向完全图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每对顶点之间均有两条方向相反的边的图为有向完全图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顶点数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边数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1),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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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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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</a:t>
            </a:r>
            <a:r>
              <a:rPr kumimoji="1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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=2(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pic>
        <p:nvPicPr>
          <p:cNvPr id="174084" name="Picture 47" descr="有向K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063" y="3563938"/>
            <a:ext cx="152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5" name="Text Box 48"/>
          <p:cNvSpPr txBox="1">
            <a:spLocks noChangeArrowheads="1"/>
          </p:cNvSpPr>
          <p:nvPr/>
        </p:nvSpPr>
        <p:spPr bwMode="auto">
          <a:xfrm>
            <a:off x="3082925" y="5319713"/>
            <a:ext cx="22098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华文行楷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阶有向完全图</a:t>
            </a:r>
          </a:p>
        </p:txBody>
      </p:sp>
      <p:sp>
        <p:nvSpPr>
          <p:cNvPr id="9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1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AutoShape 4"/>
          <p:cNvSpPr>
            <a:spLocks noChangeAspect="1" noChangeArrowheads="1" noTextEdit="1"/>
          </p:cNvSpPr>
          <p:nvPr/>
        </p:nvSpPr>
        <p:spPr bwMode="auto">
          <a:xfrm>
            <a:off x="1773238" y="1601788"/>
            <a:ext cx="5592762" cy="233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94250" y="1741488"/>
            <a:ext cx="2274888" cy="1882775"/>
            <a:chOff x="2933" y="2355"/>
            <a:chExt cx="1433" cy="1186"/>
          </a:xfrm>
        </p:grpSpPr>
        <p:sp>
          <p:nvSpPr>
            <p:cNvPr id="217135" name="Rectangle 6"/>
            <p:cNvSpPr>
              <a:spLocks noChangeArrowheads="1"/>
            </p:cNvSpPr>
            <p:nvPr/>
          </p:nvSpPr>
          <p:spPr bwMode="auto">
            <a:xfrm>
              <a:off x="4305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36" name="Rectangle 7"/>
            <p:cNvSpPr>
              <a:spLocks noChangeArrowheads="1"/>
            </p:cNvSpPr>
            <p:nvPr/>
          </p:nvSpPr>
          <p:spPr bwMode="auto">
            <a:xfrm>
              <a:off x="4305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37" name="Rectangle 8"/>
            <p:cNvSpPr>
              <a:spLocks noChangeArrowheads="1"/>
            </p:cNvSpPr>
            <p:nvPr/>
          </p:nvSpPr>
          <p:spPr bwMode="auto">
            <a:xfrm>
              <a:off x="4305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38" name="Rectangle 9"/>
            <p:cNvSpPr>
              <a:spLocks noChangeArrowheads="1"/>
            </p:cNvSpPr>
            <p:nvPr/>
          </p:nvSpPr>
          <p:spPr bwMode="auto">
            <a:xfrm>
              <a:off x="4305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39" name="Rectangle 10"/>
            <p:cNvSpPr>
              <a:spLocks noChangeArrowheads="1"/>
            </p:cNvSpPr>
            <p:nvPr/>
          </p:nvSpPr>
          <p:spPr bwMode="auto">
            <a:xfrm>
              <a:off x="4305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0" name="Rectangle 11"/>
            <p:cNvSpPr>
              <a:spLocks noChangeArrowheads="1"/>
            </p:cNvSpPr>
            <p:nvPr/>
          </p:nvSpPr>
          <p:spPr bwMode="auto">
            <a:xfrm>
              <a:off x="4305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ú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1" name="Rectangle 12"/>
            <p:cNvSpPr>
              <a:spLocks noChangeArrowheads="1"/>
            </p:cNvSpPr>
            <p:nvPr/>
          </p:nvSpPr>
          <p:spPr bwMode="auto">
            <a:xfrm>
              <a:off x="4305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û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2" name="Rectangle 13"/>
            <p:cNvSpPr>
              <a:spLocks noChangeArrowheads="1"/>
            </p:cNvSpPr>
            <p:nvPr/>
          </p:nvSpPr>
          <p:spPr bwMode="auto">
            <a:xfrm>
              <a:off x="4305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ù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3" name="Rectangle 14"/>
            <p:cNvSpPr>
              <a:spLocks noChangeArrowheads="1"/>
            </p:cNvSpPr>
            <p:nvPr/>
          </p:nvSpPr>
          <p:spPr bwMode="auto">
            <a:xfrm>
              <a:off x="3590" y="3277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4" name="Rectangle 15"/>
            <p:cNvSpPr>
              <a:spLocks noChangeArrowheads="1"/>
            </p:cNvSpPr>
            <p:nvPr/>
          </p:nvSpPr>
          <p:spPr bwMode="auto">
            <a:xfrm>
              <a:off x="3590" y="3123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5" name="Rectangle 16"/>
            <p:cNvSpPr>
              <a:spLocks noChangeArrowheads="1"/>
            </p:cNvSpPr>
            <p:nvPr/>
          </p:nvSpPr>
          <p:spPr bwMode="auto">
            <a:xfrm>
              <a:off x="3590" y="2970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6" name="Rectangle 17"/>
            <p:cNvSpPr>
              <a:spLocks noChangeArrowheads="1"/>
            </p:cNvSpPr>
            <p:nvPr/>
          </p:nvSpPr>
          <p:spPr bwMode="auto">
            <a:xfrm>
              <a:off x="3590" y="2816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7" name="Rectangle 18"/>
            <p:cNvSpPr>
              <a:spLocks noChangeArrowheads="1"/>
            </p:cNvSpPr>
            <p:nvPr/>
          </p:nvSpPr>
          <p:spPr bwMode="auto">
            <a:xfrm>
              <a:off x="3590" y="2662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8" name="Rectangle 19"/>
            <p:cNvSpPr>
              <a:spLocks noChangeArrowheads="1"/>
            </p:cNvSpPr>
            <p:nvPr/>
          </p:nvSpPr>
          <p:spPr bwMode="auto">
            <a:xfrm>
              <a:off x="3590" y="2508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ê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49" name="Rectangle 20"/>
            <p:cNvSpPr>
              <a:spLocks noChangeArrowheads="1"/>
            </p:cNvSpPr>
            <p:nvPr/>
          </p:nvSpPr>
          <p:spPr bwMode="auto">
            <a:xfrm>
              <a:off x="3590" y="3349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ë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0" name="Rectangle 21"/>
            <p:cNvSpPr>
              <a:spLocks noChangeArrowheads="1"/>
            </p:cNvSpPr>
            <p:nvPr/>
          </p:nvSpPr>
          <p:spPr bwMode="auto">
            <a:xfrm>
              <a:off x="3590" y="2355"/>
              <a:ext cx="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é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1" name="Rectangle 22"/>
            <p:cNvSpPr>
              <a:spLocks noChangeArrowheads="1"/>
            </p:cNvSpPr>
            <p:nvPr/>
          </p:nvSpPr>
          <p:spPr bwMode="auto">
            <a:xfrm>
              <a:off x="3429" y="2824"/>
              <a:ext cx="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宋体" pitchFamily="2" charset="-122"/>
                  <a:cs typeface="+mn-cs"/>
                </a:rPr>
                <a:t>=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2" name="Rectangle 23"/>
            <p:cNvSpPr>
              <a:spLocks noChangeArrowheads="1"/>
            </p:cNvSpPr>
            <p:nvPr/>
          </p:nvSpPr>
          <p:spPr bwMode="auto">
            <a:xfrm>
              <a:off x="4205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3" name="Rectangle 24"/>
            <p:cNvSpPr>
              <a:spLocks noChangeArrowheads="1"/>
            </p:cNvSpPr>
            <p:nvPr/>
          </p:nvSpPr>
          <p:spPr bwMode="auto">
            <a:xfrm>
              <a:off x="4077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4" name="Rectangle 25"/>
            <p:cNvSpPr>
              <a:spLocks noChangeArrowheads="1"/>
            </p:cNvSpPr>
            <p:nvPr/>
          </p:nvSpPr>
          <p:spPr bwMode="auto">
            <a:xfrm>
              <a:off x="3952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5" name="Rectangle 26"/>
            <p:cNvSpPr>
              <a:spLocks noChangeArrowheads="1"/>
            </p:cNvSpPr>
            <p:nvPr/>
          </p:nvSpPr>
          <p:spPr bwMode="auto">
            <a:xfrm>
              <a:off x="3809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6" name="Rectangle 27"/>
            <p:cNvSpPr>
              <a:spLocks noChangeArrowheads="1"/>
            </p:cNvSpPr>
            <p:nvPr/>
          </p:nvSpPr>
          <p:spPr bwMode="auto">
            <a:xfrm>
              <a:off x="3666" y="3324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7" name="Rectangle 28"/>
            <p:cNvSpPr>
              <a:spLocks noChangeArrowheads="1"/>
            </p:cNvSpPr>
            <p:nvPr/>
          </p:nvSpPr>
          <p:spPr bwMode="auto">
            <a:xfrm>
              <a:off x="4187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8" name="Rectangle 29"/>
            <p:cNvSpPr>
              <a:spLocks noChangeArrowheads="1"/>
            </p:cNvSpPr>
            <p:nvPr/>
          </p:nvSpPr>
          <p:spPr bwMode="auto">
            <a:xfrm>
              <a:off x="4062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59" name="Rectangle 30"/>
            <p:cNvSpPr>
              <a:spLocks noChangeArrowheads="1"/>
            </p:cNvSpPr>
            <p:nvPr/>
          </p:nvSpPr>
          <p:spPr bwMode="auto">
            <a:xfrm>
              <a:off x="3919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0" name="Rectangle 31"/>
            <p:cNvSpPr>
              <a:spLocks noChangeArrowheads="1"/>
            </p:cNvSpPr>
            <p:nvPr/>
          </p:nvSpPr>
          <p:spPr bwMode="auto">
            <a:xfrm>
              <a:off x="3791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1" name="Rectangle 32"/>
            <p:cNvSpPr>
              <a:spLocks noChangeArrowheads="1"/>
            </p:cNvSpPr>
            <p:nvPr/>
          </p:nvSpPr>
          <p:spPr bwMode="auto">
            <a:xfrm>
              <a:off x="3666" y="3083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2" name="Rectangle 33"/>
            <p:cNvSpPr>
              <a:spLocks noChangeArrowheads="1"/>
            </p:cNvSpPr>
            <p:nvPr/>
          </p:nvSpPr>
          <p:spPr bwMode="auto">
            <a:xfrm>
              <a:off x="4171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3" name="Rectangle 34"/>
            <p:cNvSpPr>
              <a:spLocks noChangeArrowheads="1"/>
            </p:cNvSpPr>
            <p:nvPr/>
          </p:nvSpPr>
          <p:spPr bwMode="auto">
            <a:xfrm>
              <a:off x="4044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4" name="Rectangle 35"/>
            <p:cNvSpPr>
              <a:spLocks noChangeArrowheads="1"/>
            </p:cNvSpPr>
            <p:nvPr/>
          </p:nvSpPr>
          <p:spPr bwMode="auto">
            <a:xfrm>
              <a:off x="3919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5" name="Rectangle 36"/>
            <p:cNvSpPr>
              <a:spLocks noChangeArrowheads="1"/>
            </p:cNvSpPr>
            <p:nvPr/>
          </p:nvSpPr>
          <p:spPr bwMode="auto">
            <a:xfrm>
              <a:off x="3776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6" name="Rectangle 37"/>
            <p:cNvSpPr>
              <a:spLocks noChangeArrowheads="1"/>
            </p:cNvSpPr>
            <p:nvPr/>
          </p:nvSpPr>
          <p:spPr bwMode="auto">
            <a:xfrm>
              <a:off x="3648" y="284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7" name="Rectangle 38"/>
            <p:cNvSpPr>
              <a:spLocks noChangeArrowheads="1"/>
            </p:cNvSpPr>
            <p:nvPr/>
          </p:nvSpPr>
          <p:spPr bwMode="auto">
            <a:xfrm>
              <a:off x="4205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8" name="Rectangle 39"/>
            <p:cNvSpPr>
              <a:spLocks noChangeArrowheads="1"/>
            </p:cNvSpPr>
            <p:nvPr/>
          </p:nvSpPr>
          <p:spPr bwMode="auto">
            <a:xfrm>
              <a:off x="4077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69" name="Rectangle 40"/>
            <p:cNvSpPr>
              <a:spLocks noChangeArrowheads="1"/>
            </p:cNvSpPr>
            <p:nvPr/>
          </p:nvSpPr>
          <p:spPr bwMode="auto">
            <a:xfrm>
              <a:off x="3952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0" name="Rectangle 41"/>
            <p:cNvSpPr>
              <a:spLocks noChangeArrowheads="1"/>
            </p:cNvSpPr>
            <p:nvPr/>
          </p:nvSpPr>
          <p:spPr bwMode="auto">
            <a:xfrm>
              <a:off x="3809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1" name="Rectangle 42"/>
            <p:cNvSpPr>
              <a:spLocks noChangeArrowheads="1"/>
            </p:cNvSpPr>
            <p:nvPr/>
          </p:nvSpPr>
          <p:spPr bwMode="auto">
            <a:xfrm>
              <a:off x="3666" y="2602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2" name="Rectangle 43"/>
            <p:cNvSpPr>
              <a:spLocks noChangeArrowheads="1"/>
            </p:cNvSpPr>
            <p:nvPr/>
          </p:nvSpPr>
          <p:spPr bwMode="auto">
            <a:xfrm>
              <a:off x="4205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3" name="Rectangle 44"/>
            <p:cNvSpPr>
              <a:spLocks noChangeArrowheads="1"/>
            </p:cNvSpPr>
            <p:nvPr/>
          </p:nvSpPr>
          <p:spPr bwMode="auto">
            <a:xfrm>
              <a:off x="4062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4" name="Rectangle 45"/>
            <p:cNvSpPr>
              <a:spLocks noChangeArrowheads="1"/>
            </p:cNvSpPr>
            <p:nvPr/>
          </p:nvSpPr>
          <p:spPr bwMode="auto">
            <a:xfrm>
              <a:off x="3934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5" name="Rectangle 46"/>
            <p:cNvSpPr>
              <a:spLocks noChangeArrowheads="1"/>
            </p:cNvSpPr>
            <p:nvPr/>
          </p:nvSpPr>
          <p:spPr bwMode="auto">
            <a:xfrm>
              <a:off x="3809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6" name="Rectangle 47"/>
            <p:cNvSpPr>
              <a:spLocks noChangeArrowheads="1"/>
            </p:cNvSpPr>
            <p:nvPr/>
          </p:nvSpPr>
          <p:spPr bwMode="auto">
            <a:xfrm>
              <a:off x="3666" y="2361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7" name="Rectangle 48"/>
            <p:cNvSpPr>
              <a:spLocks noChangeArrowheads="1"/>
            </p:cNvSpPr>
            <p:nvPr/>
          </p:nvSpPr>
          <p:spPr bwMode="auto">
            <a:xfrm>
              <a:off x="3313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8" name="Rectangle 49"/>
            <p:cNvSpPr>
              <a:spLocks noChangeArrowheads="1"/>
            </p:cNvSpPr>
            <p:nvPr/>
          </p:nvSpPr>
          <p:spPr bwMode="auto">
            <a:xfrm>
              <a:off x="3049" y="284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79" name="Rectangle 50"/>
            <p:cNvSpPr>
              <a:spLocks noChangeArrowheads="1"/>
            </p:cNvSpPr>
            <p:nvPr/>
          </p:nvSpPr>
          <p:spPr bwMode="auto">
            <a:xfrm>
              <a:off x="3267" y="2926"/>
              <a:ext cx="32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80" name="Rectangle 51"/>
            <p:cNvSpPr>
              <a:spLocks noChangeArrowheads="1"/>
            </p:cNvSpPr>
            <p:nvPr/>
          </p:nvSpPr>
          <p:spPr bwMode="auto">
            <a:xfrm>
              <a:off x="3113" y="2842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81" name="Rectangle 52"/>
            <p:cNvSpPr>
              <a:spLocks noChangeArrowheads="1"/>
            </p:cNvSpPr>
            <p:nvPr/>
          </p:nvSpPr>
          <p:spPr bwMode="auto">
            <a:xfrm>
              <a:off x="2933" y="2842"/>
              <a:ext cx="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7092" name="Text Box 53"/>
          <p:cNvSpPr txBox="1">
            <a:spLocks noChangeArrowheads="1"/>
          </p:cNvSpPr>
          <p:nvPr/>
        </p:nvSpPr>
        <p:spPr bwMode="auto">
          <a:xfrm>
            <a:off x="1124942" y="2690813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</a:p>
        </p:txBody>
      </p:sp>
      <p:sp>
        <p:nvSpPr>
          <p:cNvPr id="217093" name="Text Box 54"/>
          <p:cNvSpPr txBox="1">
            <a:spLocks noChangeArrowheads="1"/>
          </p:cNvSpPr>
          <p:nvPr/>
        </p:nvSpPr>
        <p:spPr bwMode="auto">
          <a:xfrm>
            <a:off x="2687638" y="1814513"/>
            <a:ext cx="685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2</a:t>
            </a:r>
          </a:p>
        </p:txBody>
      </p:sp>
      <p:sp>
        <p:nvSpPr>
          <p:cNvPr id="217094" name="Text Box 55"/>
          <p:cNvSpPr txBox="1">
            <a:spLocks noChangeArrowheads="1"/>
          </p:cNvSpPr>
          <p:nvPr/>
        </p:nvSpPr>
        <p:spPr bwMode="auto">
          <a:xfrm>
            <a:off x="2633663" y="2842678"/>
            <a:ext cx="593725" cy="61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4</a:t>
            </a:r>
            <a:endParaRPr kumimoji="1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217095" name="Text Box 56"/>
          <p:cNvSpPr txBox="1">
            <a:spLocks noChangeArrowheads="1"/>
          </p:cNvSpPr>
          <p:nvPr/>
        </p:nvSpPr>
        <p:spPr bwMode="auto">
          <a:xfrm>
            <a:off x="3754438" y="2728913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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5</a:t>
            </a:r>
            <a:endParaRPr kumimoji="1" lang="en-US" altLang="zh-CN" sz="1800" b="1" i="1" u="none" strike="noStrike" kern="1200" cap="none" spc="0" normalizeH="0" baseline="-25000" noProof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sp>
        <p:nvSpPr>
          <p:cNvPr id="217096" name="Text Box 57"/>
          <p:cNvSpPr txBox="1">
            <a:spLocks noChangeArrowheads="1"/>
          </p:cNvSpPr>
          <p:nvPr/>
        </p:nvSpPr>
        <p:spPr bwMode="auto">
          <a:xfrm>
            <a:off x="1163638" y="18145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v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MT Extra" pitchFamily="18" charset="2"/>
              </a:rPr>
              <a:t> </a:t>
            </a:r>
          </a:p>
        </p:txBody>
      </p:sp>
      <p:sp>
        <p:nvSpPr>
          <p:cNvPr id="217097" name="Arc 58"/>
          <p:cNvSpPr>
            <a:spLocks/>
          </p:cNvSpPr>
          <p:nvPr/>
        </p:nvSpPr>
        <p:spPr bwMode="auto">
          <a:xfrm rot="16956431" flipH="1">
            <a:off x="1392742" y="2260745"/>
            <a:ext cx="855662" cy="6096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098" name="Arc 59"/>
          <p:cNvSpPr>
            <a:spLocks/>
          </p:cNvSpPr>
          <p:nvPr/>
        </p:nvSpPr>
        <p:spPr bwMode="auto">
          <a:xfrm rot="10727379" flipH="1">
            <a:off x="1620838" y="2728913"/>
            <a:ext cx="1225550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099" name="Arc 60"/>
          <p:cNvSpPr>
            <a:spLocks/>
          </p:cNvSpPr>
          <p:nvPr/>
        </p:nvSpPr>
        <p:spPr bwMode="auto">
          <a:xfrm rot="10727379" flipH="1">
            <a:off x="2763844" y="2729534"/>
            <a:ext cx="1166687" cy="381000"/>
          </a:xfrm>
          <a:custGeom>
            <a:avLst/>
            <a:gdLst>
              <a:gd name="T0" fmla="*/ 0 w 34732"/>
              <a:gd name="T1" fmla="*/ 2147483647 h 21600"/>
              <a:gd name="T2" fmla="*/ 2147483647 w 34732"/>
              <a:gd name="T3" fmla="*/ 2147483647 h 21600"/>
              <a:gd name="T4" fmla="*/ 2147483647 w 34732"/>
              <a:gd name="T5" fmla="*/ 2147483647 h 21600"/>
              <a:gd name="T6" fmla="*/ 0 60000 65536"/>
              <a:gd name="T7" fmla="*/ 0 60000 65536"/>
              <a:gd name="T8" fmla="*/ 0 60000 65536"/>
              <a:gd name="T9" fmla="*/ 0 w 34732"/>
              <a:gd name="T10" fmla="*/ 0 h 21600"/>
              <a:gd name="T11" fmla="*/ 34732 w 347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732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</a:path>
              <a:path w="34732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4653" y="0"/>
                  <a:pt x="30628" y="2740"/>
                  <a:pt x="34732" y="7504"/>
                </a:cubicBezTo>
                <a:lnTo>
                  <a:pt x="18365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0" name="Arc 61"/>
          <p:cNvSpPr>
            <a:spLocks/>
          </p:cNvSpPr>
          <p:nvPr/>
        </p:nvSpPr>
        <p:spPr bwMode="auto">
          <a:xfrm flipH="1">
            <a:off x="2801340" y="2814638"/>
            <a:ext cx="1129309" cy="381000"/>
          </a:xfrm>
          <a:custGeom>
            <a:avLst/>
            <a:gdLst>
              <a:gd name="T0" fmla="*/ 0 w 35897"/>
              <a:gd name="T1" fmla="*/ 2147483647 h 21600"/>
              <a:gd name="T2" fmla="*/ 2147483647 w 35897"/>
              <a:gd name="T3" fmla="*/ 2147483647 h 21600"/>
              <a:gd name="T4" fmla="*/ 2147483647 w 35897"/>
              <a:gd name="T5" fmla="*/ 2147483647 h 21600"/>
              <a:gd name="T6" fmla="*/ 0 60000 65536"/>
              <a:gd name="T7" fmla="*/ 0 60000 65536"/>
              <a:gd name="T8" fmla="*/ 0 60000 65536"/>
              <a:gd name="T9" fmla="*/ 0 w 35897"/>
              <a:gd name="T10" fmla="*/ 0 h 21600"/>
              <a:gd name="T11" fmla="*/ 35897 w 358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97" h="21600" fill="none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</a:path>
              <a:path w="35897" h="21600" stroke="0" extrusionOk="0">
                <a:moveTo>
                  <a:pt x="-1" y="10229"/>
                </a:moveTo>
                <a:cubicBezTo>
                  <a:pt x="3937" y="3870"/>
                  <a:pt x="10884" y="-1"/>
                  <a:pt x="18365" y="0"/>
                </a:cubicBezTo>
                <a:cubicBezTo>
                  <a:pt x="25314" y="0"/>
                  <a:pt x="31838" y="3343"/>
                  <a:pt x="35897" y="8983"/>
                </a:cubicBezTo>
                <a:lnTo>
                  <a:pt x="18365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1" name="Arc 62"/>
          <p:cNvSpPr>
            <a:spLocks/>
          </p:cNvSpPr>
          <p:nvPr/>
        </p:nvSpPr>
        <p:spPr bwMode="auto">
          <a:xfrm rot="17419007" flipH="1">
            <a:off x="2559050" y="2196382"/>
            <a:ext cx="866775" cy="846138"/>
          </a:xfrm>
          <a:custGeom>
            <a:avLst/>
            <a:gdLst>
              <a:gd name="T0" fmla="*/ 0 w 26044"/>
              <a:gd name="T1" fmla="*/ 2147483647 h 21600"/>
              <a:gd name="T2" fmla="*/ 2147483647 w 26044"/>
              <a:gd name="T3" fmla="*/ 2147483647 h 21600"/>
              <a:gd name="T4" fmla="*/ 2147483647 w 26044"/>
              <a:gd name="T5" fmla="*/ 2147483647 h 21600"/>
              <a:gd name="T6" fmla="*/ 0 60000 65536"/>
              <a:gd name="T7" fmla="*/ 0 60000 65536"/>
              <a:gd name="T8" fmla="*/ 0 60000 65536"/>
              <a:gd name="T9" fmla="*/ 0 w 26044"/>
              <a:gd name="T10" fmla="*/ 0 h 21600"/>
              <a:gd name="T11" fmla="*/ 26044 w 2604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044" h="21600" fill="none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</a:path>
              <a:path w="26044" h="21600" stroke="0" extrusionOk="0">
                <a:moveTo>
                  <a:pt x="0" y="1815"/>
                </a:moveTo>
                <a:cubicBezTo>
                  <a:pt x="2732" y="618"/>
                  <a:pt x="5683" y="-1"/>
                  <a:pt x="8667" y="0"/>
                </a:cubicBezTo>
                <a:cubicBezTo>
                  <a:pt x="15522" y="0"/>
                  <a:pt x="21971" y="3254"/>
                  <a:pt x="26043" y="8770"/>
                </a:cubicBezTo>
                <a:lnTo>
                  <a:pt x="8667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2" name="Arc 63"/>
          <p:cNvSpPr>
            <a:spLocks/>
          </p:cNvSpPr>
          <p:nvPr/>
        </p:nvSpPr>
        <p:spPr bwMode="auto">
          <a:xfrm rot="6162158" flipH="1">
            <a:off x="1078707" y="2204244"/>
            <a:ext cx="855662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3" name="Arc 64"/>
          <p:cNvSpPr>
            <a:spLocks/>
          </p:cNvSpPr>
          <p:nvPr/>
        </p:nvSpPr>
        <p:spPr bwMode="auto">
          <a:xfrm rot="6162158" flipH="1">
            <a:off x="2259806" y="2224334"/>
            <a:ext cx="855662" cy="533400"/>
          </a:xfrm>
          <a:custGeom>
            <a:avLst/>
            <a:gdLst>
              <a:gd name="T0" fmla="*/ 0 w 24226"/>
              <a:gd name="T1" fmla="*/ 2147483647 h 21600"/>
              <a:gd name="T2" fmla="*/ 2147483647 w 24226"/>
              <a:gd name="T3" fmla="*/ 2147483647 h 21600"/>
              <a:gd name="T4" fmla="*/ 2147483647 w 24226"/>
              <a:gd name="T5" fmla="*/ 2147483647 h 21600"/>
              <a:gd name="T6" fmla="*/ 0 60000 65536"/>
              <a:gd name="T7" fmla="*/ 0 60000 65536"/>
              <a:gd name="T8" fmla="*/ 0 60000 65536"/>
              <a:gd name="T9" fmla="*/ 0 w 24226"/>
              <a:gd name="T10" fmla="*/ 0 h 21600"/>
              <a:gd name="T11" fmla="*/ 24226 w 24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226" h="21600" fill="none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</a:path>
              <a:path w="24226" h="21600" stroke="0" extrusionOk="0">
                <a:moveTo>
                  <a:pt x="-1" y="1522"/>
                </a:moveTo>
                <a:cubicBezTo>
                  <a:pt x="2535" y="516"/>
                  <a:pt x="5238" y="-1"/>
                  <a:pt x="7966" y="0"/>
                </a:cubicBezTo>
                <a:cubicBezTo>
                  <a:pt x="14196" y="0"/>
                  <a:pt x="20124" y="2690"/>
                  <a:pt x="24225" y="7381"/>
                </a:cubicBezTo>
                <a:lnTo>
                  <a:pt x="7966" y="2160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4" name="Line 65"/>
          <p:cNvSpPr>
            <a:spLocks noChangeShapeType="1"/>
          </p:cNvSpPr>
          <p:nvPr/>
        </p:nvSpPr>
        <p:spPr bwMode="auto">
          <a:xfrm flipV="1">
            <a:off x="1773238" y="2424113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5" name="Line 66"/>
          <p:cNvSpPr>
            <a:spLocks noChangeShapeType="1"/>
          </p:cNvSpPr>
          <p:nvPr/>
        </p:nvSpPr>
        <p:spPr bwMode="auto">
          <a:xfrm flipV="1">
            <a:off x="2938463" y="2414834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6" name="Line 67"/>
          <p:cNvSpPr>
            <a:spLocks noChangeShapeType="1"/>
          </p:cNvSpPr>
          <p:nvPr/>
        </p:nvSpPr>
        <p:spPr bwMode="auto">
          <a:xfrm>
            <a:off x="2154238" y="3109913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7" name="Line 68"/>
          <p:cNvSpPr>
            <a:spLocks noChangeShapeType="1"/>
          </p:cNvSpPr>
          <p:nvPr/>
        </p:nvSpPr>
        <p:spPr bwMode="auto">
          <a:xfrm>
            <a:off x="3373438" y="2805113"/>
            <a:ext cx="76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8" name="Line 69"/>
          <p:cNvSpPr>
            <a:spLocks noChangeShapeType="1"/>
          </p:cNvSpPr>
          <p:nvPr/>
        </p:nvSpPr>
        <p:spPr bwMode="auto">
          <a:xfrm flipH="1">
            <a:off x="3297238" y="3109913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09" name="Line 70"/>
          <p:cNvSpPr>
            <a:spLocks noChangeShapeType="1"/>
          </p:cNvSpPr>
          <p:nvPr/>
        </p:nvSpPr>
        <p:spPr bwMode="auto">
          <a:xfrm>
            <a:off x="1526130" y="2513014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7110" name="Line 71"/>
          <p:cNvSpPr>
            <a:spLocks noChangeShapeType="1"/>
          </p:cNvSpPr>
          <p:nvPr/>
        </p:nvSpPr>
        <p:spPr bwMode="auto">
          <a:xfrm>
            <a:off x="2611438" y="2424113"/>
            <a:ext cx="0" cy="76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318000" y="4025900"/>
            <a:ext cx="3048000" cy="1993900"/>
            <a:chOff x="768" y="2544"/>
            <a:chExt cx="1920" cy="1256"/>
          </a:xfrm>
        </p:grpSpPr>
        <p:sp>
          <p:nvSpPr>
            <p:cNvPr id="217115" name="Text Box 109"/>
            <p:cNvSpPr txBox="1">
              <a:spLocks noChangeArrowheads="1"/>
            </p:cNvSpPr>
            <p:nvPr/>
          </p:nvSpPr>
          <p:spPr bwMode="auto">
            <a:xfrm>
              <a:off x="768" y="3024"/>
              <a:ext cx="672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M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G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217116" name="Text Box 110"/>
            <p:cNvSpPr txBox="1">
              <a:spLocks noChangeArrowheads="1"/>
            </p:cNvSpPr>
            <p:nvPr/>
          </p:nvSpPr>
          <p:spPr bwMode="auto">
            <a:xfrm>
              <a:off x="1536" y="2544"/>
              <a:ext cx="1152" cy="12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2 1 1 0 0 0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0 1 0 1 1 1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0 0 0 0 1 1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0 0 0 0 0 0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0 0 1 1 0 0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217117" name="Line 111"/>
            <p:cNvSpPr>
              <a:spLocks noChangeShapeType="1"/>
            </p:cNvSpPr>
            <p:nvPr/>
          </p:nvSpPr>
          <p:spPr bwMode="auto">
            <a:xfrm>
              <a:off x="1440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18" name="Line 112"/>
            <p:cNvSpPr>
              <a:spLocks noChangeShapeType="1"/>
            </p:cNvSpPr>
            <p:nvPr/>
          </p:nvSpPr>
          <p:spPr bwMode="auto">
            <a:xfrm>
              <a:off x="2592" y="2688"/>
              <a:ext cx="1" cy="1008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19" name="Line 113"/>
            <p:cNvSpPr>
              <a:spLocks noChangeShapeType="1"/>
            </p:cNvSpPr>
            <p:nvPr/>
          </p:nvSpPr>
          <p:spPr bwMode="auto">
            <a:xfrm>
              <a:off x="1440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20" name="Line 114"/>
            <p:cNvSpPr>
              <a:spLocks noChangeShapeType="1"/>
            </p:cNvSpPr>
            <p:nvPr/>
          </p:nvSpPr>
          <p:spPr bwMode="auto">
            <a:xfrm>
              <a:off x="1440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21" name="Line 115"/>
            <p:cNvSpPr>
              <a:spLocks noChangeShapeType="1"/>
            </p:cNvSpPr>
            <p:nvPr/>
          </p:nvSpPr>
          <p:spPr bwMode="auto">
            <a:xfrm>
              <a:off x="2496" y="2688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7122" name="Line 116"/>
            <p:cNvSpPr>
              <a:spLocks noChangeShapeType="1"/>
            </p:cNvSpPr>
            <p:nvPr/>
          </p:nvSpPr>
          <p:spPr bwMode="auto">
            <a:xfrm>
              <a:off x="2496" y="3696"/>
              <a:ext cx="96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7113" name="Rectangle 117"/>
          <p:cNvSpPr>
            <a:spLocks noChangeArrowheads="1"/>
          </p:cNvSpPr>
          <p:nvPr/>
        </p:nvSpPr>
        <p:spPr bwMode="auto">
          <a:xfrm>
            <a:off x="563563" y="890588"/>
            <a:ext cx="8459787" cy="1838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邻接、关联矩阵存在的问题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96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</a:t>
            </a:r>
          </a:p>
        </p:txBody>
      </p:sp>
      <p:grpSp>
        <p:nvGrpSpPr>
          <p:cNvPr id="94" name="Group 5"/>
          <p:cNvGrpSpPr>
            <a:grpSpLocks/>
          </p:cNvGrpSpPr>
          <p:nvPr/>
        </p:nvGrpSpPr>
        <p:grpSpPr bwMode="auto">
          <a:xfrm>
            <a:off x="1429742" y="4053121"/>
            <a:ext cx="2271713" cy="2209800"/>
            <a:chOff x="3648" y="2640"/>
            <a:chExt cx="1431" cy="1392"/>
          </a:xfrm>
        </p:grpSpPr>
        <p:pic>
          <p:nvPicPr>
            <p:cNvPr id="95" name="Picture 6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0" y="2640"/>
              <a:ext cx="1002" cy="1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648" y="2640"/>
              <a:ext cx="37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1</a:t>
              </a: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4272" y="2832"/>
              <a:ext cx="441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2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888" y="3072"/>
              <a:ext cx="368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3</a:t>
              </a:r>
            </a:p>
          </p:txBody>
        </p:sp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4224" y="3216"/>
              <a:ext cx="32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4</a:t>
              </a:r>
            </a:p>
          </p:txBody>
        </p:sp>
        <p:sp>
          <p:nvSpPr>
            <p:cNvPr id="101" name="Text Box 11"/>
            <p:cNvSpPr txBox="1">
              <a:spLocks noChangeArrowheads="1"/>
            </p:cNvSpPr>
            <p:nvPr/>
          </p:nvSpPr>
          <p:spPr bwMode="auto">
            <a:xfrm>
              <a:off x="4512" y="3168"/>
              <a:ext cx="34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5</a:t>
              </a:r>
            </a:p>
          </p:txBody>
        </p:sp>
        <p:sp>
          <p:nvSpPr>
            <p:cNvPr id="102" name="Text Box 12"/>
            <p:cNvSpPr txBox="1">
              <a:spLocks noChangeArrowheads="1"/>
            </p:cNvSpPr>
            <p:nvPr/>
          </p:nvSpPr>
          <p:spPr bwMode="auto">
            <a:xfrm>
              <a:off x="4752" y="3072"/>
              <a:ext cx="32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e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6</a:t>
              </a:r>
            </a:p>
          </p:txBody>
        </p:sp>
        <p:sp>
          <p:nvSpPr>
            <p:cNvPr id="103" name="Text Box 13"/>
            <p:cNvSpPr txBox="1">
              <a:spLocks noChangeArrowheads="1"/>
            </p:cNvSpPr>
            <p:nvPr/>
          </p:nvSpPr>
          <p:spPr bwMode="auto">
            <a:xfrm>
              <a:off x="3888" y="3446"/>
              <a:ext cx="350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5</a:t>
              </a:r>
            </a:p>
          </p:txBody>
        </p:sp>
        <p:sp>
          <p:nvSpPr>
            <p:cNvPr id="104" name="Text Box 14"/>
            <p:cNvSpPr txBox="1">
              <a:spLocks noChangeArrowheads="1"/>
            </p:cNvSpPr>
            <p:nvPr/>
          </p:nvSpPr>
          <p:spPr bwMode="auto">
            <a:xfrm>
              <a:off x="4032" y="2784"/>
              <a:ext cx="645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1</a:t>
              </a:r>
            </a:p>
          </p:txBody>
        </p:sp>
        <p:sp>
          <p:nvSpPr>
            <p:cNvPr id="105" name="Text Box 15"/>
            <p:cNvSpPr txBox="1">
              <a:spLocks noChangeArrowheads="1"/>
            </p:cNvSpPr>
            <p:nvPr/>
          </p:nvSpPr>
          <p:spPr bwMode="auto">
            <a:xfrm>
              <a:off x="4560" y="2832"/>
              <a:ext cx="327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2</a:t>
              </a:r>
            </a:p>
          </p:txBody>
        </p:sp>
        <p:sp>
          <p:nvSpPr>
            <p:cNvPr id="106" name="Text Box 16"/>
            <p:cNvSpPr txBox="1">
              <a:spLocks noChangeArrowheads="1"/>
            </p:cNvSpPr>
            <p:nvPr/>
          </p:nvSpPr>
          <p:spPr bwMode="auto">
            <a:xfrm>
              <a:off x="4656" y="3494"/>
              <a:ext cx="359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3</a:t>
              </a:r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4320" y="3782"/>
              <a:ext cx="402" cy="25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v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华文行楷" pitchFamily="2" charset="-122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158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684213" y="1628775"/>
            <a:ext cx="8459787" cy="2430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邻接、关联矩阵的问题</a:t>
            </a:r>
          </a:p>
          <a:p>
            <a:pPr marL="363538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>
                <a:tab pos="174625" algn="l"/>
                <a:tab pos="261938" algn="l"/>
              </a:tabLst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计算机上存储邻接矩阵与关联矩阵时，</a:t>
            </a:r>
          </a:p>
          <a:p>
            <a:pPr marL="363538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>
                <a:tab pos="174625" algn="l"/>
                <a:tab pos="261938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将占据较大的存储空间并可能增加计算复杂度</a:t>
            </a:r>
          </a:p>
          <a:p>
            <a:pPr marL="363538" marR="0" lvl="0" indent="-3635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解决办法：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引入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边列表、正向表、逆向表、邻接表等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457200" y="333375"/>
            <a:ext cx="82296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</a:t>
            </a:r>
          </a:p>
        </p:txBody>
      </p:sp>
    </p:spTree>
    <p:extLst>
      <p:ext uri="{BB962C8B-B14F-4D97-AF65-F5344CB8AC3E}">
        <p14:creationId xmlns:p14="http://schemas.microsoft.com/office/powerpoint/2010/main" val="2578227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图的代数表示</a:t>
            </a:r>
            <a:r>
              <a:rPr lang="zh-CN" altLang="en-US" b="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ct val="40000"/>
              </a:spcBef>
              <a:buSzPct val="150000"/>
              <a:buNone/>
            </a:pPr>
            <a:r>
              <a:rPr lang="zh-CN" altLang="en-US" sz="2800" dirty="0" smtClean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常用表示方法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邻接矩阵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权矩阵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关联矩阵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边列表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正向、逆向表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十字链表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十字链表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邻接多重表 </a:t>
            </a:r>
            <a:r>
              <a:rPr lang="zh-CN" altLang="en-US" sz="2800" dirty="0" smtClean="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17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900113" y="1844675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对关联矩阵的列进行压缩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684213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边列表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755650" y="2565400"/>
            <a:ext cx="7920038" cy="2238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边列表有两个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维向量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组成，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的结点与边进行编号后，若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,v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A(k)=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B(k)=j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A(k)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存放第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条边始点的编号，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B(k)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存放其终点标号。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图的代数表示：边列表 </a:t>
            </a:r>
          </a:p>
        </p:txBody>
      </p:sp>
    </p:spTree>
    <p:extLst>
      <p:ext uri="{BB962C8B-B14F-4D97-AF65-F5344CB8AC3E}">
        <p14:creationId xmlns:p14="http://schemas.microsoft.com/office/powerpoint/2010/main" val="349886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5650" y="2420938"/>
            <a:ext cx="3048000" cy="2133600"/>
            <a:chOff x="3168" y="1536"/>
            <a:chExt cx="1920" cy="1344"/>
          </a:xfrm>
        </p:grpSpPr>
        <p:pic>
          <p:nvPicPr>
            <p:cNvPr id="221201" name="Picture 4" descr="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0" y="1824"/>
              <a:ext cx="1404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1202" name="Text Box 5"/>
            <p:cNvSpPr txBox="1">
              <a:spLocks noChangeArrowheads="1"/>
            </p:cNvSpPr>
            <p:nvPr/>
          </p:nvSpPr>
          <p:spPr bwMode="auto">
            <a:xfrm>
              <a:off x="316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21203" name="Text Box 6"/>
            <p:cNvSpPr txBox="1">
              <a:spLocks noChangeArrowheads="1"/>
            </p:cNvSpPr>
            <p:nvPr/>
          </p:nvSpPr>
          <p:spPr bwMode="auto">
            <a:xfrm>
              <a:off x="3168" y="2544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21204" name="Text Box 7"/>
            <p:cNvSpPr txBox="1">
              <a:spLocks noChangeArrowheads="1"/>
            </p:cNvSpPr>
            <p:nvPr/>
          </p:nvSpPr>
          <p:spPr bwMode="auto">
            <a:xfrm>
              <a:off x="4656" y="249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21205" name="Text Box 8"/>
            <p:cNvSpPr txBox="1">
              <a:spLocks noChangeArrowheads="1"/>
            </p:cNvSpPr>
            <p:nvPr/>
          </p:nvSpPr>
          <p:spPr bwMode="auto">
            <a:xfrm>
              <a:off x="4608" y="163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21206" name="Text Box 9"/>
            <p:cNvSpPr txBox="1">
              <a:spLocks noChangeArrowheads="1"/>
            </p:cNvSpPr>
            <p:nvPr/>
          </p:nvSpPr>
          <p:spPr bwMode="auto">
            <a:xfrm>
              <a:off x="3168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21207" name="Text Box 10"/>
            <p:cNvSpPr txBox="1">
              <a:spLocks noChangeArrowheads="1"/>
            </p:cNvSpPr>
            <p:nvPr/>
          </p:nvSpPr>
          <p:spPr bwMode="auto">
            <a:xfrm>
              <a:off x="3984" y="1536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21208" name="Text Box 11"/>
            <p:cNvSpPr txBox="1">
              <a:spLocks noChangeArrowheads="1"/>
            </p:cNvSpPr>
            <p:nvPr/>
          </p:nvSpPr>
          <p:spPr bwMode="auto">
            <a:xfrm>
              <a:off x="3888" y="259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21209" name="Text Box 12"/>
            <p:cNvSpPr txBox="1">
              <a:spLocks noChangeArrowheads="1"/>
            </p:cNvSpPr>
            <p:nvPr/>
          </p:nvSpPr>
          <p:spPr bwMode="auto">
            <a:xfrm>
              <a:off x="4704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221210" name="Text Box 13"/>
            <p:cNvSpPr txBox="1">
              <a:spLocks noChangeArrowheads="1"/>
            </p:cNvSpPr>
            <p:nvPr/>
          </p:nvSpPr>
          <p:spPr bwMode="auto">
            <a:xfrm>
              <a:off x="4320" y="211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221211" name="Text Box 14"/>
            <p:cNvSpPr txBox="1">
              <a:spLocks noChangeArrowheads="1"/>
            </p:cNvSpPr>
            <p:nvPr/>
          </p:nvSpPr>
          <p:spPr bwMode="auto">
            <a:xfrm>
              <a:off x="3936" y="1872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6</a:t>
              </a:r>
            </a:p>
          </p:txBody>
        </p:sp>
        <p:sp>
          <p:nvSpPr>
            <p:cNvPr id="221212" name="Text Box 15"/>
            <p:cNvSpPr txBox="1">
              <a:spLocks noChangeArrowheads="1"/>
            </p:cNvSpPr>
            <p:nvPr/>
          </p:nvSpPr>
          <p:spPr bwMode="auto">
            <a:xfrm>
              <a:off x="3696" y="2208"/>
              <a:ext cx="384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e</a:t>
              </a:r>
              <a:r>
                <a:rPr kumimoji="0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7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24300" y="2636837"/>
            <a:ext cx="4191000" cy="2124074"/>
            <a:chOff x="384" y="1392"/>
            <a:chExt cx="2640" cy="1338"/>
          </a:xfrm>
        </p:grpSpPr>
        <p:sp>
          <p:nvSpPr>
            <p:cNvPr id="221193" name="Text Box 17"/>
            <p:cNvSpPr txBox="1">
              <a:spLocks noChangeArrowheads="1"/>
            </p:cNvSpPr>
            <p:nvPr/>
          </p:nvSpPr>
          <p:spPr bwMode="auto">
            <a:xfrm>
              <a:off x="384" y="1920"/>
              <a:ext cx="816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M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D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221194" name="Text Box 18"/>
            <p:cNvSpPr txBox="1">
              <a:spLocks noChangeArrowheads="1"/>
            </p:cNvSpPr>
            <p:nvPr/>
          </p:nvSpPr>
          <p:spPr bwMode="auto">
            <a:xfrm>
              <a:off x="1104" y="1392"/>
              <a:ext cx="1920" cy="133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0  –1   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1   1   0   0    0   0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0   0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1   1  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  <a:cs typeface="Times New Roman" pitchFamily="18" charset="0"/>
                </a:rPr>
                <a:t>–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1   0   0    1   1   0 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0</a:t>
              </a:r>
            </a:p>
          </p:txBody>
        </p:sp>
        <p:sp>
          <p:nvSpPr>
            <p:cNvPr id="221195" name="Line 19"/>
            <p:cNvSpPr>
              <a:spLocks noChangeShapeType="1"/>
            </p:cNvSpPr>
            <p:nvPr/>
          </p:nvSpPr>
          <p:spPr bwMode="auto">
            <a:xfrm>
              <a:off x="1056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196" name="Line 20"/>
            <p:cNvSpPr>
              <a:spLocks noChangeShapeType="1"/>
            </p:cNvSpPr>
            <p:nvPr/>
          </p:nvSpPr>
          <p:spPr bwMode="auto">
            <a:xfrm>
              <a:off x="2928" y="1536"/>
              <a:ext cx="0" cy="105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197" name="Line 21"/>
            <p:cNvSpPr>
              <a:spLocks noChangeShapeType="1"/>
            </p:cNvSpPr>
            <p:nvPr/>
          </p:nvSpPr>
          <p:spPr bwMode="auto">
            <a:xfrm>
              <a:off x="1056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198" name="Line 22"/>
            <p:cNvSpPr>
              <a:spLocks noChangeShapeType="1"/>
            </p:cNvSpPr>
            <p:nvPr/>
          </p:nvSpPr>
          <p:spPr bwMode="auto">
            <a:xfrm>
              <a:off x="1056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199" name="Line 23"/>
            <p:cNvSpPr>
              <a:spLocks noChangeShapeType="1"/>
            </p:cNvSpPr>
            <p:nvPr/>
          </p:nvSpPr>
          <p:spPr bwMode="auto">
            <a:xfrm>
              <a:off x="2880" y="1536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200" name="Line 24"/>
            <p:cNvSpPr>
              <a:spLocks noChangeShapeType="1"/>
            </p:cNvSpPr>
            <p:nvPr/>
          </p:nvSpPr>
          <p:spPr bwMode="auto">
            <a:xfrm>
              <a:off x="2880" y="2592"/>
              <a:ext cx="48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1188" name="Rectangle 25"/>
          <p:cNvSpPr>
            <a:spLocks noChangeArrowheads="1"/>
          </p:cNvSpPr>
          <p:nvPr/>
        </p:nvSpPr>
        <p:spPr bwMode="auto">
          <a:xfrm>
            <a:off x="915988" y="1808164"/>
            <a:ext cx="4113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对关联矩阵的列进行压缩</a:t>
            </a:r>
          </a:p>
        </p:txBody>
      </p:sp>
      <p:sp>
        <p:nvSpPr>
          <p:cNvPr id="221189" name="Rectangle 26"/>
          <p:cNvSpPr>
            <a:spLocks noChangeArrowheads="1"/>
          </p:cNvSpPr>
          <p:nvPr/>
        </p:nvSpPr>
        <p:spPr bwMode="auto">
          <a:xfrm>
            <a:off x="684213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边列表</a:t>
            </a:r>
          </a:p>
        </p:txBody>
      </p:sp>
      <p:sp>
        <p:nvSpPr>
          <p:cNvPr id="221190" name="Text Box 27"/>
          <p:cNvSpPr txBox="1">
            <a:spLocks noChangeArrowheads="1"/>
          </p:cNvSpPr>
          <p:nvPr/>
        </p:nvSpPr>
        <p:spPr bwMode="auto">
          <a:xfrm>
            <a:off x="900113" y="4724400"/>
            <a:ext cx="720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A:  (4,   1,  2, 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B:  (1,   2,  3, 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</p:txBody>
      </p:sp>
      <p:sp>
        <p:nvSpPr>
          <p:cNvPr id="221191" name="Rectangle 28"/>
          <p:cNvSpPr>
            <a:spLocks noChangeArrowheads="1"/>
          </p:cNvSpPr>
          <p:nvPr/>
        </p:nvSpPr>
        <p:spPr bwMode="auto">
          <a:xfrm>
            <a:off x="791368" y="5737959"/>
            <a:ext cx="62658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对赋权图，用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维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向量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放权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W(k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)=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图的代数表示：边列表 </a:t>
            </a:r>
          </a:p>
        </p:txBody>
      </p:sp>
    </p:spTree>
    <p:extLst>
      <p:ext uri="{BB962C8B-B14F-4D97-AF65-F5344CB8AC3E}">
        <p14:creationId xmlns:p14="http://schemas.microsoft.com/office/powerpoint/2010/main" val="52200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401349" y="1440870"/>
            <a:ext cx="85763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A: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。。。</a:t>
            </a:r>
            <a:r>
              <a:rPr kumimoji="0" lang="en-US" altLang="zh-CN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kumimoji="0" lang="zh-CN" altLang="en-US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何炅</a:t>
            </a:r>
            <a:r>
              <a:rPr kumimoji="0" lang="en-US" altLang="zh-CN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     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 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张三</a:t>
            </a:r>
            <a:r>
              <a:rPr kumimoji="0" lang="zh-CN" altLang="en-US" dirty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王五。。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B: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。。。何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粉</a:t>
            </a:r>
            <a:r>
              <a:rPr kumimoji="0" lang="en-US" altLang="zh-CN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，。。。）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18048" y="2431471"/>
            <a:ext cx="557862" cy="603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401349" y="3159110"/>
            <a:ext cx="85763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A: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 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王五 。。。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100000000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。。。。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B: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。。。何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粉</a:t>
            </a:r>
            <a:r>
              <a:rPr kumimoji="0" lang="en-US" altLang="zh-CN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，。。。）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18047" y="4394628"/>
            <a:ext cx="557863" cy="572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401349" y="5122267"/>
            <a:ext cx="85763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A: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   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，王五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。。。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100000000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100000002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。。。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B: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何粉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。。。何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粉</a:t>
            </a:r>
            <a:r>
              <a:rPr kumimoji="0" lang="en-US" altLang="zh-CN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dirty="0" smtClean="0">
                <a:solidFill>
                  <a:schemeClr val="tx1">
                    <a:lumMod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亿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，张粉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，。。。）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14400" y="5340925"/>
            <a:ext cx="4260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图的代数表示：边列表 </a:t>
            </a:r>
          </a:p>
        </p:txBody>
      </p:sp>
    </p:spTree>
    <p:extLst>
      <p:ext uri="{BB962C8B-B14F-4D97-AF65-F5344CB8AC3E}">
        <p14:creationId xmlns:p14="http://schemas.microsoft.com/office/powerpoint/2010/main" val="314661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图的代数表示</a:t>
            </a:r>
            <a:r>
              <a:rPr lang="zh-CN" altLang="en-US" b="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spcBef>
                <a:spcPct val="40000"/>
              </a:spcBef>
              <a:buSzPct val="150000"/>
              <a:buNone/>
            </a:pPr>
            <a:r>
              <a:rPr lang="zh-CN" altLang="en-US" sz="2800" dirty="0" smtClean="0">
                <a:solidFill>
                  <a:srgbClr val="003399"/>
                </a:solidFill>
                <a:latin typeface="Arial" pitchFamily="34" charset="0"/>
                <a:ea typeface="宋体" pitchFamily="2" charset="-122"/>
              </a:rPr>
              <a:t>常用表示方法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邻接矩阵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B2B2B2"/>
                </a:solidFill>
                <a:latin typeface="宋体" pitchFamily="2" charset="-122"/>
              </a:rPr>
              <a:t>权矩阵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B2B2B2"/>
                </a:solidFill>
                <a:latin typeface="宋体" pitchFamily="2" charset="-122"/>
              </a:rPr>
              <a:t>关联矩阵</a:t>
            </a:r>
          </a:p>
          <a:p>
            <a:pPr algn="just"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solidFill>
                  <a:srgbClr val="B2B2B2"/>
                </a:solidFill>
                <a:latin typeface="宋体" pitchFamily="2" charset="-122"/>
              </a:rPr>
              <a:t>边列表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正向、逆向表</a:t>
            </a: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sz="2800" dirty="0" smtClean="0">
                <a:latin typeface="宋体" pitchFamily="2" charset="-122"/>
              </a:rPr>
              <a:t>邻接表</a:t>
            </a:r>
            <a:endParaRPr lang="en-US" altLang="zh-CN" sz="2800" dirty="0" smtClean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 smtClean="0">
                <a:latin typeface="宋体" pitchFamily="2" charset="-122"/>
              </a:rPr>
              <a:t>十字</a:t>
            </a:r>
            <a:r>
              <a:rPr lang="zh-CN" altLang="en-US" dirty="0">
                <a:latin typeface="宋体" pitchFamily="2" charset="-122"/>
              </a:rPr>
              <a:t>链表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spcBef>
                <a:spcPct val="40000"/>
              </a:spcBef>
              <a:buSzPct val="150000"/>
              <a:buFont typeface="Wingdings" pitchFamily="2" charset="2"/>
              <a:buChar char="§"/>
            </a:pPr>
            <a:r>
              <a:rPr lang="zh-CN" altLang="en-US" dirty="0">
                <a:latin typeface="宋体" pitchFamily="2" charset="-122"/>
              </a:rPr>
              <a:t>邻接多重表 </a:t>
            </a:r>
            <a:r>
              <a:rPr lang="zh-CN" altLang="en-US" dirty="0" smtClean="0"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973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86971" y="1775940"/>
                <a:ext cx="7489372" cy="2078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正向表中存在如下关系</a:t>
                </a:r>
                <a:endPara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51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𝒅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𝐀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−</m:t>
                    </m:r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𝐀</m:t>
                    </m:r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𝒊</m:t>
                    </m:r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𝐀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𝒋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−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𝒅</m:t>
                            </m:r>
                          </m:e>
                          <m:sup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e>
                    </m:nary>
                  </m:oMath>
                </a14:m>
                <a:endPara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  <a:p>
                <a:pPr marL="457200" marR="0" lvl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𝐁</m:t>
                    </m:r>
                    <m:r>
                      <a:rPr kumimoji="0" lang="en-US" altLang="zh-CN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B</m:t>
                    </m:r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A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𝑖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𝟏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−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的任一个值，都是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rPr>
                  <a:t>的直接后继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71" y="1775940"/>
                <a:ext cx="7489372" cy="207883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303" t="-3226" r="-81" b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84213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正向表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图的代数表示：正向表 </a:t>
            </a:r>
          </a:p>
        </p:txBody>
      </p:sp>
      <p:grpSp>
        <p:nvGrpSpPr>
          <p:cNvPr id="222225" name="组合 222224"/>
          <p:cNvGrpSpPr/>
          <p:nvPr/>
        </p:nvGrpSpPr>
        <p:grpSpPr>
          <a:xfrm>
            <a:off x="4487162" y="1059317"/>
            <a:ext cx="4256494" cy="1976169"/>
            <a:chOff x="4487162" y="1059317"/>
            <a:chExt cx="4256494" cy="1976169"/>
          </a:xfrm>
        </p:grpSpPr>
        <p:sp>
          <p:nvSpPr>
            <p:cNvPr id="222208" name="弧形 222207"/>
            <p:cNvSpPr/>
            <p:nvPr/>
          </p:nvSpPr>
          <p:spPr>
            <a:xfrm rot="2568883" flipH="1" flipV="1">
              <a:off x="5486398" y="1255878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rot="13449821" flipH="1" flipV="1">
              <a:off x="4487162" y="1312181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2224" name="组合 222223"/>
            <p:cNvGrpSpPr/>
            <p:nvPr/>
          </p:nvGrpSpPr>
          <p:grpSpPr>
            <a:xfrm>
              <a:off x="5132956" y="1059317"/>
              <a:ext cx="3610700" cy="1976169"/>
              <a:chOff x="5147470" y="1059317"/>
              <a:chExt cx="3610700" cy="1976169"/>
            </a:xfrm>
          </p:grpSpPr>
          <p:sp>
            <p:nvSpPr>
              <p:cNvPr id="222214" name="椭圆 222213"/>
              <p:cNvSpPr/>
              <p:nvPr/>
            </p:nvSpPr>
            <p:spPr>
              <a:xfrm>
                <a:off x="7837708" y="1059317"/>
                <a:ext cx="566063" cy="57943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5682339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682339" y="2607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765137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765137" y="2624361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" idx="2"/>
              </p:cNvCxnSpPr>
              <p:nvPr/>
            </p:nvCxnSpPr>
            <p:spPr>
              <a:xfrm>
                <a:off x="5827482" y="1486694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827482" y="2679693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27482" y="1559265"/>
                <a:ext cx="1937657" cy="10650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837708" y="1585061"/>
                <a:ext cx="0" cy="10393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216" name="直接箭头连接符 222215"/>
              <p:cNvCxnSpPr/>
              <p:nvPr/>
            </p:nvCxnSpPr>
            <p:spPr>
              <a:xfrm flipH="1" flipV="1">
                <a:off x="7873986" y="1497005"/>
                <a:ext cx="123371" cy="11533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219" name="矩形 222218"/>
              <p:cNvSpPr/>
              <p:nvPr/>
            </p:nvSpPr>
            <p:spPr>
              <a:xfrm>
                <a:off x="7049361" y="119514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191387" y="1778308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7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41462" y="212962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46273" y="2116944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060319" y="263854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22315" y="210163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206805" y="149538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6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222222" name="组合 222221"/>
              <p:cNvGrpSpPr/>
              <p:nvPr/>
            </p:nvGrpSpPr>
            <p:grpSpPr>
              <a:xfrm>
                <a:off x="5482172" y="1113287"/>
                <a:ext cx="2602419" cy="1922199"/>
                <a:chOff x="5482172" y="1113287"/>
                <a:chExt cx="2602419" cy="1922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220" name="矩形 222219"/>
                    <p:cNvSpPr/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2220" name="矩形 2222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223" name="组合 222222"/>
              <p:cNvGrpSpPr/>
              <p:nvPr/>
            </p:nvGrpSpPr>
            <p:grpSpPr>
              <a:xfrm>
                <a:off x="5147470" y="1094508"/>
                <a:ext cx="3610700" cy="1826451"/>
                <a:chOff x="5147470" y="1094508"/>
                <a:chExt cx="3610700" cy="18264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矩形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  <a:blipFill rotWithShape="1">
                      <a:blip r:embed="rId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矩形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矩形 59"/>
                    <p:cNvSpPr/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矩形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38" name="矩形 137"/>
          <p:cNvSpPr/>
          <p:nvPr/>
        </p:nvSpPr>
        <p:spPr>
          <a:xfrm>
            <a:off x="4471818" y="5334713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2619544" y="5348508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012687" y="5347116"/>
            <a:ext cx="61402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183392" y="4094423"/>
            <a:ext cx="3869960" cy="490694"/>
            <a:chOff x="1183392" y="4094423"/>
            <a:chExt cx="3869960" cy="490694"/>
          </a:xfrm>
        </p:grpSpPr>
        <p:grpSp>
          <p:nvGrpSpPr>
            <p:cNvPr id="222233" name="组合 222232"/>
            <p:cNvGrpSpPr/>
            <p:nvPr/>
          </p:nvGrpSpPr>
          <p:grpSpPr>
            <a:xfrm>
              <a:off x="1984036" y="4094423"/>
              <a:ext cx="3069316" cy="473947"/>
              <a:chOff x="1374436" y="4337538"/>
              <a:chExt cx="3069316" cy="473947"/>
            </a:xfrm>
          </p:grpSpPr>
          <p:grpSp>
            <p:nvGrpSpPr>
              <p:cNvPr id="222227" name="组合 222226"/>
              <p:cNvGrpSpPr/>
              <p:nvPr/>
            </p:nvGrpSpPr>
            <p:grpSpPr>
              <a:xfrm>
                <a:off x="1374436" y="4361540"/>
                <a:ext cx="3069316" cy="449945"/>
                <a:chOff x="1374436" y="4361540"/>
                <a:chExt cx="3069316" cy="449945"/>
              </a:xfrm>
            </p:grpSpPr>
            <p:sp>
              <p:nvSpPr>
                <p:cNvPr id="222226" name="矩形 222225"/>
                <p:cNvSpPr/>
                <p:nvPr/>
              </p:nvSpPr>
              <p:spPr>
                <a:xfrm>
                  <a:off x="13744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9840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5980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8297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2120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8" name="矩形 222227"/>
                  <p:cNvSpPr/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8" name="矩形 222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9" name="矩形 222228"/>
                  <p:cNvSpPr/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9" name="矩形 222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0" name="矩形 222229"/>
                  <p:cNvSpPr/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0" name="矩形 222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1" name="矩形 222230"/>
                  <p:cNvSpPr/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1" name="矩形 222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2" name="矩形 222231"/>
                  <p:cNvSpPr/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2" name="矩形 22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5" name="矩形 222234"/>
                <p:cNvSpPr/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235" name="矩形 222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238" name="组合 222237"/>
          <p:cNvGrpSpPr/>
          <p:nvPr/>
        </p:nvGrpSpPr>
        <p:grpSpPr>
          <a:xfrm>
            <a:off x="1228323" y="6137308"/>
            <a:ext cx="5063086" cy="483435"/>
            <a:chOff x="1228323" y="6137308"/>
            <a:chExt cx="5063086" cy="483435"/>
          </a:xfrm>
        </p:grpSpPr>
        <p:grpSp>
          <p:nvGrpSpPr>
            <p:cNvPr id="97" name="组合 96"/>
            <p:cNvGrpSpPr/>
            <p:nvPr/>
          </p:nvGrpSpPr>
          <p:grpSpPr>
            <a:xfrm>
              <a:off x="1987677" y="6137308"/>
              <a:ext cx="4303732" cy="477575"/>
              <a:chOff x="1980011" y="5012451"/>
              <a:chExt cx="4303732" cy="477575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980011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5305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4" name="矩形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5" name="矩形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矩形 107"/>
              <p:cNvSpPr/>
              <p:nvPr/>
            </p:nvSpPr>
            <p:spPr>
              <a:xfrm>
                <a:off x="5052879" y="503972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6972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矩形 110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1" name="矩形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6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7" name="矩形 222236"/>
                <p:cNvSpPr/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𝐖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2237" name="矩形 222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323" y="6159078"/>
                  <a:ext cx="569387" cy="461665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直接箭头连接符 34"/>
          <p:cNvCxnSpPr/>
          <p:nvPr/>
        </p:nvCxnSpPr>
        <p:spPr>
          <a:xfrm>
            <a:off x="2290583" y="4663544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>
            <a:off x="2898913" y="4663543"/>
            <a:ext cx="0" cy="629254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3524579" y="4663544"/>
            <a:ext cx="1047421" cy="629253"/>
            <a:chOff x="3524579" y="4663544"/>
            <a:chExt cx="1047421" cy="629253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3540176" y="4663544"/>
              <a:ext cx="0" cy="416456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524579" y="5080000"/>
              <a:ext cx="1047421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572000" y="5080000"/>
              <a:ext cx="0" cy="21279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4147908" y="4673029"/>
            <a:ext cx="742812" cy="631997"/>
            <a:chOff x="3524579" y="4663544"/>
            <a:chExt cx="742812" cy="631997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3540176" y="4663544"/>
              <a:ext cx="0" cy="208228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524579" y="4871772"/>
              <a:ext cx="742812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>
              <a:off x="4267391" y="4874516"/>
              <a:ext cx="0" cy="421025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239" name="组合 222238"/>
          <p:cNvGrpSpPr/>
          <p:nvPr/>
        </p:nvGrpSpPr>
        <p:grpSpPr>
          <a:xfrm>
            <a:off x="1164962" y="5304966"/>
            <a:ext cx="5141419" cy="489297"/>
            <a:chOff x="1135430" y="5012451"/>
            <a:chExt cx="5141419" cy="489297"/>
          </a:xfrm>
        </p:grpSpPr>
        <p:grpSp>
          <p:nvGrpSpPr>
            <p:cNvPr id="222234" name="组合 222233"/>
            <p:cNvGrpSpPr/>
            <p:nvPr/>
          </p:nvGrpSpPr>
          <p:grpSpPr>
            <a:xfrm>
              <a:off x="1965497" y="5012451"/>
              <a:ext cx="4311352" cy="477939"/>
              <a:chOff x="1965497" y="5012451"/>
              <a:chExt cx="4311352" cy="47793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965497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2841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矩形 91"/>
              <p:cNvSpPr/>
              <p:nvPr/>
            </p:nvSpPr>
            <p:spPr>
              <a:xfrm>
                <a:off x="5045259" y="5040447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62827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6" name="矩形 222235"/>
                <p:cNvSpPr/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𝐁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2236" name="矩形 222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  <a:blipFill rotWithShape="1">
                  <a:blip r:embed="rId3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491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6" grpId="0" animBg="1"/>
      <p:bldP spid="1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3135838" y="4358832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84213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正向表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图的代数表示：正向表 </a:t>
            </a:r>
          </a:p>
        </p:txBody>
      </p:sp>
      <p:grpSp>
        <p:nvGrpSpPr>
          <p:cNvPr id="222225" name="组合 222224"/>
          <p:cNvGrpSpPr/>
          <p:nvPr/>
        </p:nvGrpSpPr>
        <p:grpSpPr>
          <a:xfrm>
            <a:off x="4893788" y="1151913"/>
            <a:ext cx="3689106" cy="1922199"/>
            <a:chOff x="4487162" y="1113287"/>
            <a:chExt cx="3689106" cy="1922199"/>
          </a:xfrm>
        </p:grpSpPr>
        <p:sp>
          <p:nvSpPr>
            <p:cNvPr id="222208" name="弧形 222207"/>
            <p:cNvSpPr/>
            <p:nvPr/>
          </p:nvSpPr>
          <p:spPr>
            <a:xfrm rot="2568883" flipH="1" flipV="1">
              <a:off x="5486398" y="1255878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rot="13449821" flipH="1" flipV="1">
              <a:off x="4487162" y="1312181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2224" name="组合 222223"/>
            <p:cNvGrpSpPr/>
            <p:nvPr/>
          </p:nvGrpSpPr>
          <p:grpSpPr>
            <a:xfrm>
              <a:off x="5132956" y="1113287"/>
              <a:ext cx="3043312" cy="1922199"/>
              <a:chOff x="5147470" y="1113287"/>
              <a:chExt cx="3043312" cy="1922199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5682339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682339" y="2607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765137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765137" y="2624361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" idx="2"/>
              </p:cNvCxnSpPr>
              <p:nvPr/>
            </p:nvCxnSpPr>
            <p:spPr>
              <a:xfrm>
                <a:off x="5827482" y="1486694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827482" y="2679693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27482" y="1559265"/>
                <a:ext cx="1937657" cy="10650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837708" y="1585061"/>
                <a:ext cx="0" cy="10393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219" name="矩形 222218"/>
              <p:cNvSpPr/>
              <p:nvPr/>
            </p:nvSpPr>
            <p:spPr>
              <a:xfrm>
                <a:off x="7049361" y="119514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191387" y="1778308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7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41462" y="212962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46273" y="2116944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060319" y="263854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22315" y="210163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222222" name="组合 222221"/>
              <p:cNvGrpSpPr/>
              <p:nvPr/>
            </p:nvGrpSpPr>
            <p:grpSpPr>
              <a:xfrm>
                <a:off x="5482172" y="1113287"/>
                <a:ext cx="2602419" cy="1922199"/>
                <a:chOff x="5482172" y="1113287"/>
                <a:chExt cx="2602419" cy="1922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220" name="矩形 222219"/>
                    <p:cNvSpPr/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2220" name="矩形 2222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223" name="组合 222222"/>
              <p:cNvGrpSpPr/>
              <p:nvPr/>
            </p:nvGrpSpPr>
            <p:grpSpPr>
              <a:xfrm>
                <a:off x="5147470" y="1151605"/>
                <a:ext cx="3043312" cy="1769354"/>
                <a:chOff x="5147470" y="1151605"/>
                <a:chExt cx="3043312" cy="17693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矩形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  <a:blipFill rotWithShape="1">
                      <a:blip r:embed="rId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矩形 59"/>
                    <p:cNvSpPr/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矩形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35" name="矩形 34"/>
          <p:cNvSpPr/>
          <p:nvPr/>
        </p:nvSpPr>
        <p:spPr>
          <a:xfrm>
            <a:off x="6191853" y="4348867"/>
            <a:ext cx="245215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85007" y="4352970"/>
            <a:ext cx="1834500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75240" y="4355391"/>
            <a:ext cx="1208069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72222" y="2774951"/>
            <a:ext cx="3869960" cy="490694"/>
            <a:chOff x="1183392" y="4094423"/>
            <a:chExt cx="3869960" cy="490694"/>
          </a:xfrm>
        </p:grpSpPr>
        <p:grpSp>
          <p:nvGrpSpPr>
            <p:cNvPr id="39" name="组合 38"/>
            <p:cNvGrpSpPr/>
            <p:nvPr/>
          </p:nvGrpSpPr>
          <p:grpSpPr>
            <a:xfrm>
              <a:off x="1984036" y="4094423"/>
              <a:ext cx="3069316" cy="473947"/>
              <a:chOff x="1374436" y="4337538"/>
              <a:chExt cx="3069316" cy="47394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1374436" y="4361540"/>
                <a:ext cx="3069316" cy="449945"/>
                <a:chOff x="1374436" y="4361540"/>
                <a:chExt cx="3069316" cy="449945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13744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9840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25980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38297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32120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矩形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45956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/>
                  <p:cNvSpPr/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矩形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/>
                  <p:cNvSpPr/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𝟖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>
                    <a:off x="3808158" y="4341235"/>
                    <a:ext cx="5261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oMath>
                    </a14:m>
                    <a:r>
                      <a:rPr kumimoji="1" lang="en-US" altLang="zh-CN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8158" y="4341235"/>
                    <a:ext cx="526106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326" t="-10526" r="-1744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直接箭头连接符 82"/>
          <p:cNvCxnSpPr/>
          <p:nvPr/>
        </p:nvCxnSpPr>
        <p:spPr>
          <a:xfrm flipH="1">
            <a:off x="1579416" y="3309187"/>
            <a:ext cx="3864" cy="99796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2161032" y="3309187"/>
            <a:ext cx="1291303" cy="997961"/>
            <a:chOff x="3524579" y="4663544"/>
            <a:chExt cx="1291303" cy="997961"/>
          </a:xfrm>
        </p:grpSpPr>
        <p:cxnSp>
          <p:nvCxnSpPr>
            <p:cNvPr id="3" name="直接连接符 85"/>
            <p:cNvCxnSpPr/>
            <p:nvPr/>
          </p:nvCxnSpPr>
          <p:spPr>
            <a:xfrm>
              <a:off x="3540176" y="4663544"/>
              <a:ext cx="0" cy="69995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3524579" y="5341252"/>
              <a:ext cx="1291303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4807433" y="5341252"/>
              <a:ext cx="0" cy="320253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446202" y="4318681"/>
            <a:ext cx="8207940" cy="490094"/>
            <a:chOff x="141392" y="4651201"/>
            <a:chExt cx="8207940" cy="490094"/>
          </a:xfrm>
        </p:grpSpPr>
        <p:grpSp>
          <p:nvGrpSpPr>
            <p:cNvPr id="93" name="组合 92"/>
            <p:cNvGrpSpPr/>
            <p:nvPr/>
          </p:nvGrpSpPr>
          <p:grpSpPr>
            <a:xfrm>
              <a:off x="141392" y="4651998"/>
              <a:ext cx="5145773" cy="489297"/>
              <a:chOff x="1135430" y="5012451"/>
              <a:chExt cx="5145773" cy="489297"/>
            </a:xfrm>
          </p:grpSpPr>
          <p:grpSp>
            <p:nvGrpSpPr>
              <p:cNvPr id="94" name="组合 93"/>
              <p:cNvGrpSpPr/>
              <p:nvPr/>
            </p:nvGrpSpPr>
            <p:grpSpPr>
              <a:xfrm>
                <a:off x="1965497" y="5012451"/>
                <a:ext cx="4315706" cy="479332"/>
                <a:chOff x="1965497" y="5012451"/>
                <a:chExt cx="4315706" cy="479332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965497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589611" y="504008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203633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4435305" y="504008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3817655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2060037" y="5016191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矩形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037" y="5016191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1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矩形 101"/>
                    <p:cNvSpPr/>
                    <p:nvPr/>
                  </p:nvSpPr>
                  <p:spPr>
                    <a:xfrm>
                      <a:off x="2669637" y="5016080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矩形 10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9637" y="5016080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1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矩形 102"/>
                    <p:cNvSpPr/>
                    <p:nvPr/>
                  </p:nvSpPr>
                  <p:spPr>
                    <a:xfrm>
                      <a:off x="3283659" y="5018872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矩形 10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3659" y="5018872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2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3897681" y="5016079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𝟏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矩形 1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7681" y="5016079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2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4515331" y="5019776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矩形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5331" y="5019776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2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矩形 105"/>
                <p:cNvSpPr/>
                <p:nvPr/>
              </p:nvSpPr>
              <p:spPr>
                <a:xfrm>
                  <a:off x="5050339" y="5040080"/>
                  <a:ext cx="614022" cy="45170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矩形 106"/>
                <p:cNvSpPr/>
                <p:nvPr/>
              </p:nvSpPr>
              <p:spPr>
                <a:xfrm>
                  <a:off x="5667181" y="504008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5117665" y="5012451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矩形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665" y="5012451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2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矩形 108"/>
                    <p:cNvSpPr/>
                    <p:nvPr/>
                  </p:nvSpPr>
                  <p:spPr>
                    <a:xfrm>
                      <a:off x="5742253" y="5012451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矩形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2253" y="5012451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2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1135430" y="5040083"/>
                    <a:ext cx="49244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𝐁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2236" name="矩形 222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5430" y="5040083"/>
                    <a:ext cx="492443" cy="461665"/>
                  </a:xfrm>
                  <a:prstGeom prst="rect">
                    <a:avLst/>
                  </a:prstGeom>
                  <a:blipFill rotWithShape="1">
                    <a:blip r:embed="rId2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组合 110"/>
            <p:cNvGrpSpPr/>
            <p:nvPr/>
          </p:nvGrpSpPr>
          <p:grpSpPr>
            <a:xfrm>
              <a:off x="5287636" y="4651201"/>
              <a:ext cx="3061696" cy="473947"/>
              <a:chOff x="1399836" y="4337538"/>
              <a:chExt cx="3061696" cy="473947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399836" y="4361540"/>
                <a:ext cx="3061696" cy="449945"/>
                <a:chOff x="1399836" y="4361540"/>
                <a:chExt cx="3061696" cy="449945"/>
              </a:xfrm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13998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矩形 119"/>
                <p:cNvSpPr/>
                <p:nvPr/>
              </p:nvSpPr>
              <p:spPr>
                <a:xfrm>
                  <a:off x="200689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矩形 120"/>
                <p:cNvSpPr/>
                <p:nvPr/>
              </p:nvSpPr>
              <p:spPr>
                <a:xfrm>
                  <a:off x="262091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>
                  <a:off x="384751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323494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/>
                  <p:cNvSpPr/>
                  <p:nvPr/>
                </p:nvSpPr>
                <p:spPr>
                  <a:xfrm>
                    <a:off x="1454462" y="433765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4" name="矩形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6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 114"/>
                  <p:cNvSpPr/>
                  <p:nvPr/>
                </p:nvSpPr>
                <p:spPr>
                  <a:xfrm>
                    <a:off x="2064062" y="433753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5" name="矩形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7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矩形 115"/>
                  <p:cNvSpPr/>
                  <p:nvPr/>
                </p:nvSpPr>
                <p:spPr>
                  <a:xfrm>
                    <a:off x="2678084" y="434033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6" name="矩形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084" y="434033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矩形 116"/>
                  <p:cNvSpPr/>
                  <p:nvPr/>
                </p:nvSpPr>
                <p:spPr>
                  <a:xfrm>
                    <a:off x="3292106" y="4337538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7" name="矩形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/>
                  <p:cNvSpPr/>
                  <p:nvPr/>
                </p:nvSpPr>
                <p:spPr>
                  <a:xfrm>
                    <a:off x="3909756" y="434123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8" name="矩形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" name="组合 3"/>
          <p:cNvGrpSpPr/>
          <p:nvPr/>
        </p:nvGrpSpPr>
        <p:grpSpPr>
          <a:xfrm>
            <a:off x="517153" y="5151658"/>
            <a:ext cx="8150785" cy="483435"/>
            <a:chOff x="212343" y="5484178"/>
            <a:chExt cx="8150785" cy="483435"/>
          </a:xfrm>
        </p:grpSpPr>
        <p:grpSp>
          <p:nvGrpSpPr>
            <p:cNvPr id="66" name="组合 65"/>
            <p:cNvGrpSpPr/>
            <p:nvPr/>
          </p:nvGrpSpPr>
          <p:grpSpPr>
            <a:xfrm>
              <a:off x="212343" y="5484178"/>
              <a:ext cx="5085946" cy="483435"/>
              <a:chOff x="1228323" y="6137308"/>
              <a:chExt cx="5085946" cy="483435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000377" y="6137308"/>
                <a:ext cx="4313892" cy="477575"/>
                <a:chOff x="1992711" y="5012451"/>
                <a:chExt cx="4313892" cy="477575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1992711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2615011" y="504008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229033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4460705" y="504008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3843055" y="5040083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2060037" y="5016191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𝟓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矩形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0037" y="5016191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矩形 74"/>
                    <p:cNvSpPr/>
                    <p:nvPr/>
                  </p:nvSpPr>
                  <p:spPr>
                    <a:xfrm>
                      <a:off x="2669637" y="5016080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𝟑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矩形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9637" y="5016080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矩形 75"/>
                    <p:cNvSpPr/>
                    <p:nvPr/>
                  </p:nvSpPr>
                  <p:spPr>
                    <a:xfrm>
                      <a:off x="3283659" y="5018872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3659" y="5018872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3897681" y="5016079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𝟒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矩形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7681" y="5016079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矩形 77"/>
                    <p:cNvSpPr/>
                    <p:nvPr/>
                  </p:nvSpPr>
                  <p:spPr>
                    <a:xfrm>
                      <a:off x="4515331" y="5019776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矩形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5331" y="5019776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矩形 78"/>
                <p:cNvSpPr/>
                <p:nvPr/>
              </p:nvSpPr>
              <p:spPr>
                <a:xfrm>
                  <a:off x="5075739" y="50346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692581" y="504008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矩形 80"/>
                    <p:cNvSpPr/>
                    <p:nvPr/>
                  </p:nvSpPr>
                  <p:spPr>
                    <a:xfrm>
                      <a:off x="5117665" y="5026965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𝟕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矩形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665" y="5026965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矩形 81"/>
                    <p:cNvSpPr/>
                    <p:nvPr/>
                  </p:nvSpPr>
                  <p:spPr>
                    <a:xfrm>
                      <a:off x="5742253" y="5012451"/>
                      <a:ext cx="45397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𝟐</m:t>
                            </m:r>
                          </m:oMath>
                        </m:oMathPara>
                      </a14:m>
                      <a:endParaRPr kumimoji="1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矩形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2253" y="5012451"/>
                      <a:ext cx="453970" cy="461665"/>
                    </a:xfrm>
                    <a:prstGeom prst="rect">
                      <a:avLst/>
                    </a:prstGeom>
                    <a:blipFill rotWithShape="1">
                      <a:blip r:embed="rId3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/>
                  <p:cNvSpPr/>
                  <p:nvPr/>
                </p:nvSpPr>
                <p:spPr>
                  <a:xfrm>
                    <a:off x="1228323" y="6159078"/>
                    <a:ext cx="5693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𝐖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8" name="矩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8323" y="6159078"/>
                    <a:ext cx="569387" cy="461665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组合 123"/>
            <p:cNvGrpSpPr/>
            <p:nvPr/>
          </p:nvGrpSpPr>
          <p:grpSpPr>
            <a:xfrm>
              <a:off x="5293812" y="5486410"/>
              <a:ext cx="3069316" cy="473947"/>
              <a:chOff x="1412536" y="4337538"/>
              <a:chExt cx="3069316" cy="473947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1412536" y="4361540"/>
                <a:ext cx="3069316" cy="449945"/>
                <a:chOff x="1412536" y="4361540"/>
                <a:chExt cx="3069316" cy="449945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4125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20221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>
                  <a:off x="26361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>
                  <a:off x="38678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>
                  <a:off x="32501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/>
                  <p:cNvSpPr/>
                  <p:nvPr/>
                </p:nvSpPr>
                <p:spPr>
                  <a:xfrm>
                    <a:off x="1454462" y="433765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6" name="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/>
                  <p:cNvSpPr/>
                  <p:nvPr/>
                </p:nvSpPr>
                <p:spPr>
                  <a:xfrm>
                    <a:off x="2064062" y="433753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7" name="矩形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4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矩形 127"/>
                  <p:cNvSpPr/>
                  <p:nvPr/>
                </p:nvSpPr>
                <p:spPr>
                  <a:xfrm>
                    <a:off x="2678084" y="434033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8" name="矩形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084" y="434033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4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矩形 128"/>
                  <p:cNvSpPr/>
                  <p:nvPr/>
                </p:nvSpPr>
                <p:spPr>
                  <a:xfrm>
                    <a:off x="3292106" y="4337538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9" name="矩形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53970" cy="461665"/>
                  </a:xfrm>
                  <a:prstGeom prst="rect">
                    <a:avLst/>
                  </a:prstGeom>
                  <a:blipFill rotWithShape="1">
                    <a:blip r:embed="rId4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矩形 129"/>
                  <p:cNvSpPr/>
                  <p:nvPr/>
                </p:nvSpPr>
                <p:spPr>
                  <a:xfrm>
                    <a:off x="3909756" y="434123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0" name="矩形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4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7" name="组合 136"/>
          <p:cNvGrpSpPr/>
          <p:nvPr/>
        </p:nvGrpSpPr>
        <p:grpSpPr>
          <a:xfrm>
            <a:off x="2821416" y="3330692"/>
            <a:ext cx="2436572" cy="976456"/>
            <a:chOff x="3524579" y="4663544"/>
            <a:chExt cx="2436572" cy="976456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3540176" y="4663544"/>
              <a:ext cx="0" cy="47451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524579" y="5138056"/>
              <a:ext cx="2436572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5961151" y="5124344"/>
              <a:ext cx="0" cy="515656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3407820" y="3330692"/>
            <a:ext cx="3075837" cy="976456"/>
            <a:chOff x="3524579" y="4663544"/>
            <a:chExt cx="3075837" cy="976456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3540176" y="4663544"/>
              <a:ext cx="0" cy="256802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3524579" y="4920346"/>
              <a:ext cx="3075837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>
              <a:off x="6585253" y="4920346"/>
              <a:ext cx="0" cy="719654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3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35" grpId="0" animBg="1"/>
      <p:bldP spid="36" grpId="0" animBg="1"/>
      <p:bldP spid="3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/>
          <p:cNvSpPr/>
          <p:nvPr/>
        </p:nvSpPr>
        <p:spPr>
          <a:xfrm>
            <a:off x="5669499" y="4492691"/>
            <a:ext cx="61402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472875" y="4497625"/>
            <a:ext cx="122737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36927" y="4497255"/>
            <a:ext cx="122737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006197" y="4505937"/>
            <a:ext cx="1227372" cy="449943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2239" name="组合 222238"/>
          <p:cNvGrpSpPr/>
          <p:nvPr/>
        </p:nvGrpSpPr>
        <p:grpSpPr>
          <a:xfrm>
            <a:off x="1164962" y="4463154"/>
            <a:ext cx="5143959" cy="489297"/>
            <a:chOff x="1135430" y="5012451"/>
            <a:chExt cx="5143959" cy="489297"/>
          </a:xfrm>
        </p:grpSpPr>
        <p:grpSp>
          <p:nvGrpSpPr>
            <p:cNvPr id="222234" name="组合 222233"/>
            <p:cNvGrpSpPr/>
            <p:nvPr/>
          </p:nvGrpSpPr>
          <p:grpSpPr>
            <a:xfrm>
              <a:off x="1965497" y="5012451"/>
              <a:ext cx="4313892" cy="477939"/>
              <a:chOff x="1965497" y="5012451"/>
              <a:chExt cx="4313892" cy="47793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1965497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443349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4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5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 rotWithShape="1">
                    <a:blip r:embed="rId6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矩形 91"/>
              <p:cNvSpPr/>
              <p:nvPr/>
            </p:nvSpPr>
            <p:spPr>
              <a:xfrm>
                <a:off x="5050339" y="5040447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5665367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/>
                  <p:cNvSpPr/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4" name="矩形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7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6" name="矩形 222235"/>
                <p:cNvSpPr/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𝐁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2236" name="矩形 222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430" y="5040083"/>
                  <a:ext cx="492443" cy="461665"/>
                </a:xfrm>
                <a:prstGeom prst="rect">
                  <a:avLst/>
                </a:prstGeom>
                <a:blipFill rotWithShape="1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84213" y="1196975"/>
            <a:ext cx="17379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逆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向表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图的代数表示：正向表 </a:t>
            </a:r>
          </a:p>
        </p:txBody>
      </p:sp>
      <p:grpSp>
        <p:nvGrpSpPr>
          <p:cNvPr id="222225" name="组合 222224"/>
          <p:cNvGrpSpPr/>
          <p:nvPr/>
        </p:nvGrpSpPr>
        <p:grpSpPr>
          <a:xfrm>
            <a:off x="4487162" y="1059317"/>
            <a:ext cx="4256494" cy="1976169"/>
            <a:chOff x="4487162" y="1059317"/>
            <a:chExt cx="4256494" cy="1976169"/>
          </a:xfrm>
        </p:grpSpPr>
        <p:sp>
          <p:nvSpPr>
            <p:cNvPr id="222208" name="弧形 222207"/>
            <p:cNvSpPr/>
            <p:nvPr/>
          </p:nvSpPr>
          <p:spPr>
            <a:xfrm rot="2568883" flipH="1" flipV="1">
              <a:off x="5486398" y="1255878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 rot="13449821" flipH="1" flipV="1">
              <a:off x="4487162" y="1312181"/>
              <a:ext cx="1509484" cy="1585061"/>
            </a:xfrm>
            <a:prstGeom prst="arc">
              <a:avLst/>
            </a:prstGeom>
            <a:ln w="28575">
              <a:solidFill>
                <a:srgbClr val="0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2224" name="组合 222223"/>
            <p:cNvGrpSpPr/>
            <p:nvPr/>
          </p:nvGrpSpPr>
          <p:grpSpPr>
            <a:xfrm>
              <a:off x="5132956" y="1059317"/>
              <a:ext cx="3610700" cy="1976169"/>
              <a:chOff x="5147470" y="1059317"/>
              <a:chExt cx="3610700" cy="1976169"/>
            </a:xfrm>
          </p:grpSpPr>
          <p:sp>
            <p:nvSpPr>
              <p:cNvPr id="222214" name="椭圆 222213"/>
              <p:cNvSpPr/>
              <p:nvPr/>
            </p:nvSpPr>
            <p:spPr>
              <a:xfrm>
                <a:off x="7837708" y="1059317"/>
                <a:ext cx="566063" cy="57943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5682339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682339" y="2607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7765137" y="1414122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765137" y="2624361"/>
                <a:ext cx="145143" cy="145143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" name="直接箭头连接符 4"/>
              <p:cNvCxnSpPr>
                <a:stCxn id="2" idx="6"/>
                <a:endCxn id="8" idx="2"/>
              </p:cNvCxnSpPr>
              <p:nvPr/>
            </p:nvCxnSpPr>
            <p:spPr>
              <a:xfrm>
                <a:off x="5827482" y="1486694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827482" y="2679693"/>
                <a:ext cx="1937655" cy="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>
                <a:off x="5827482" y="1559265"/>
                <a:ext cx="1937657" cy="1065096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7837708" y="1585061"/>
                <a:ext cx="0" cy="103930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216" name="直接箭头连接符 222215"/>
              <p:cNvCxnSpPr/>
              <p:nvPr/>
            </p:nvCxnSpPr>
            <p:spPr>
              <a:xfrm flipH="1" flipV="1">
                <a:off x="7873986" y="1497005"/>
                <a:ext cx="123371" cy="115338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219" name="矩形 222218"/>
              <p:cNvSpPr/>
              <p:nvPr/>
            </p:nvSpPr>
            <p:spPr>
              <a:xfrm>
                <a:off x="7049361" y="119514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191387" y="1778308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7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41462" y="212962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5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946273" y="2116944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3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7060319" y="2638542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4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822315" y="2101637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2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206805" y="1495383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514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rPr>
                  <a:t>6</a:t>
                </a:r>
                <a:endPara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222222" name="组合 222221"/>
              <p:cNvGrpSpPr/>
              <p:nvPr/>
            </p:nvGrpSpPr>
            <p:grpSpPr>
              <a:xfrm>
                <a:off x="5482172" y="1113287"/>
                <a:ext cx="2602419" cy="1922199"/>
                <a:chOff x="5482172" y="1113287"/>
                <a:chExt cx="2602419" cy="19221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220" name="矩形 222219"/>
                    <p:cNvSpPr/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2220" name="矩形 2222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172" y="1119111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1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75439" y="1113287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11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20490" y="2696932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矩形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2859" y="2647310"/>
                      <a:ext cx="464101" cy="338554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2223" name="组合 222222"/>
              <p:cNvGrpSpPr/>
              <p:nvPr/>
            </p:nvGrpSpPr>
            <p:grpSpPr>
              <a:xfrm>
                <a:off x="5147470" y="1094508"/>
                <a:ext cx="3610700" cy="1826451"/>
                <a:chOff x="5147470" y="1094508"/>
                <a:chExt cx="3610700" cy="18264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矩形 5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7470" y="1709854"/>
                      <a:ext cx="452880" cy="338554"/>
                    </a:xfrm>
                    <a:prstGeom prst="rect">
                      <a:avLst/>
                    </a:prstGeom>
                    <a:blipFill rotWithShape="1">
                      <a:blip r:embed="rId1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4193" y="1703989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5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7074" y="11516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6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矩形 58"/>
                    <p:cNvSpPr/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矩形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289" y="1094508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7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矩形 59"/>
                    <p:cNvSpPr/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矩形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4809" y="201706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8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矩形 60"/>
                    <p:cNvSpPr/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矩形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37901" y="1804083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19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en-US" altLang="zh-CN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矩形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68369" y="2582405"/>
                      <a:ext cx="452881" cy="338554"/>
                    </a:xfrm>
                    <a:prstGeom prst="rect">
                      <a:avLst/>
                    </a:prstGeom>
                    <a:blipFill rotWithShape="1">
                      <a:blip r:embed="rId20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2" name="组合 31"/>
          <p:cNvGrpSpPr/>
          <p:nvPr/>
        </p:nvGrpSpPr>
        <p:grpSpPr>
          <a:xfrm>
            <a:off x="1183392" y="2962331"/>
            <a:ext cx="3869960" cy="490694"/>
            <a:chOff x="1183392" y="4094423"/>
            <a:chExt cx="3869960" cy="490694"/>
          </a:xfrm>
        </p:grpSpPr>
        <p:grpSp>
          <p:nvGrpSpPr>
            <p:cNvPr id="222233" name="组合 222232"/>
            <p:cNvGrpSpPr/>
            <p:nvPr/>
          </p:nvGrpSpPr>
          <p:grpSpPr>
            <a:xfrm>
              <a:off x="1984036" y="4094423"/>
              <a:ext cx="3069316" cy="473947"/>
              <a:chOff x="1374436" y="4337538"/>
              <a:chExt cx="3069316" cy="473947"/>
            </a:xfrm>
          </p:grpSpPr>
          <p:grpSp>
            <p:nvGrpSpPr>
              <p:cNvPr id="222227" name="组合 222226"/>
              <p:cNvGrpSpPr/>
              <p:nvPr/>
            </p:nvGrpSpPr>
            <p:grpSpPr>
              <a:xfrm>
                <a:off x="1374436" y="4361540"/>
                <a:ext cx="3069316" cy="449945"/>
                <a:chOff x="1374436" y="4361540"/>
                <a:chExt cx="3069316" cy="449945"/>
              </a:xfrm>
            </p:grpSpPr>
            <p:sp>
              <p:nvSpPr>
                <p:cNvPr id="222226" name="矩形 222225"/>
                <p:cNvSpPr/>
                <p:nvPr/>
              </p:nvSpPr>
              <p:spPr>
                <a:xfrm>
                  <a:off x="1374436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1984036" y="4361541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2598058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3829730" y="4361540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3212080" y="4361542"/>
                  <a:ext cx="614022" cy="449943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8" name="矩形 222227"/>
                  <p:cNvSpPr/>
                  <p:nvPr/>
                </p:nvSpPr>
                <p:spPr>
                  <a:xfrm>
                    <a:off x="1454462" y="4337650"/>
                    <a:ext cx="44595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4D5B6B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8" name="矩形 2222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462" y="4337650"/>
                    <a:ext cx="445955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29" name="矩形 222228"/>
                  <p:cNvSpPr/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29" name="矩形 222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4062" y="4337539"/>
                    <a:ext cx="445956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0" name="矩形 222229"/>
                  <p:cNvSpPr/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0" name="矩形 222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8084" y="4340331"/>
                    <a:ext cx="445956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1" name="矩形 222230"/>
                  <p:cNvSpPr/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1" name="矩形 222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106" y="4337538"/>
                    <a:ext cx="445956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232" name="矩形 222231"/>
                  <p:cNvSpPr/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2232" name="矩形 222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756" y="4341235"/>
                    <a:ext cx="445956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5" name="矩形 222234"/>
                <p:cNvSpPr/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𝑨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235" name="矩形 222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392" y="4123452"/>
                  <a:ext cx="465191" cy="46166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238" name="组合 222237"/>
          <p:cNvGrpSpPr/>
          <p:nvPr/>
        </p:nvGrpSpPr>
        <p:grpSpPr>
          <a:xfrm>
            <a:off x="1228323" y="5295496"/>
            <a:ext cx="5060546" cy="483435"/>
            <a:chOff x="1228323" y="6137308"/>
            <a:chExt cx="5060546" cy="483435"/>
          </a:xfrm>
        </p:grpSpPr>
        <p:grpSp>
          <p:nvGrpSpPr>
            <p:cNvPr id="97" name="组合 96"/>
            <p:cNvGrpSpPr/>
            <p:nvPr/>
          </p:nvGrpSpPr>
          <p:grpSpPr>
            <a:xfrm>
              <a:off x="1987677" y="6137308"/>
              <a:ext cx="4301192" cy="483435"/>
              <a:chOff x="1980011" y="5012451"/>
              <a:chExt cx="4301192" cy="483435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1980011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589611" y="5040082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3203633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435305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17655" y="5040083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0037" y="501619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7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矩形 103"/>
                  <p:cNvSpPr/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4" name="矩形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9637" y="5016080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8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/>
                  <p:cNvSpPr/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5" name="矩形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59" y="5018872"/>
                    <a:ext cx="453970" cy="461665"/>
                  </a:xfrm>
                  <a:prstGeom prst="rect">
                    <a:avLst/>
                  </a:prstGeom>
                  <a:blipFill rotWithShape="1">
                    <a:blip r:embed="rId2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681" y="5016079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5331" y="5019776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矩形 107"/>
              <p:cNvSpPr/>
              <p:nvPr/>
            </p:nvSpPr>
            <p:spPr>
              <a:xfrm>
                <a:off x="5050339" y="5039086"/>
                <a:ext cx="614022" cy="4568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67181" y="5040081"/>
                <a:ext cx="614022" cy="44994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矩形 109"/>
                  <p:cNvSpPr/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0" name="矩形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665" y="5026965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矩形 110"/>
                  <p:cNvSpPr/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1" name="矩形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2253" y="5012451"/>
                    <a:ext cx="453970" cy="461665"/>
                  </a:xfrm>
                  <a:prstGeom prst="rect">
                    <a:avLst/>
                  </a:prstGeom>
                  <a:blipFill rotWithShape="1">
                    <a:blip r:embed="rId3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237" name="矩形 222236"/>
                <p:cNvSpPr/>
                <p:nvPr/>
              </p:nvSpPr>
              <p:spPr>
                <a:xfrm>
                  <a:off x="1228323" y="6159078"/>
                  <a:ext cx="4619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𝐙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2237" name="矩形 222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323" y="6159078"/>
                  <a:ext cx="461986" cy="461665"/>
                </a:xfrm>
                <a:prstGeom prst="rect">
                  <a:avLst/>
                </a:prstGeom>
                <a:blipFill rotWithShape="1">
                  <a:blip r:embed="rId3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直接箭头连接符 34"/>
          <p:cNvCxnSpPr/>
          <p:nvPr/>
        </p:nvCxnSpPr>
        <p:spPr>
          <a:xfrm>
            <a:off x="2291047" y="3479820"/>
            <a:ext cx="10993" cy="950898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2882004" y="3487562"/>
            <a:ext cx="645857" cy="943156"/>
            <a:chOff x="3524579" y="4663544"/>
            <a:chExt cx="645857" cy="943156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3527476" y="4663544"/>
              <a:ext cx="6687" cy="66319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3524579" y="5326738"/>
              <a:ext cx="632665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4170436" y="5313167"/>
              <a:ext cx="0" cy="293533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98751" y="3484219"/>
            <a:ext cx="1247590" cy="933799"/>
            <a:chOff x="3524579" y="4663544"/>
            <a:chExt cx="1247590" cy="933799"/>
          </a:xfrm>
        </p:grpSpPr>
        <p:cxnSp>
          <p:nvCxnSpPr>
            <p:cNvPr id="117" name="直接连接符 116"/>
            <p:cNvCxnSpPr/>
            <p:nvPr/>
          </p:nvCxnSpPr>
          <p:spPr>
            <a:xfrm>
              <a:off x="3527477" y="4663544"/>
              <a:ext cx="0" cy="47105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524579" y="5138056"/>
              <a:ext cx="1247590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/>
            <p:nvPr/>
          </p:nvCxnSpPr>
          <p:spPr>
            <a:xfrm>
              <a:off x="4772169" y="5125356"/>
              <a:ext cx="0" cy="471987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/>
          <p:cNvGrpSpPr/>
          <p:nvPr/>
        </p:nvGrpSpPr>
        <p:grpSpPr>
          <a:xfrm>
            <a:off x="4129592" y="3491000"/>
            <a:ext cx="1842664" cy="933799"/>
            <a:chOff x="3524579" y="4663544"/>
            <a:chExt cx="1842664" cy="933799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3540177" y="4663544"/>
              <a:ext cx="3133" cy="23552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524579" y="4905832"/>
              <a:ext cx="183956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>
              <a:off x="5364145" y="4893132"/>
              <a:ext cx="3098" cy="7042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65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13" grpId="0" animBg="1"/>
      <p:bldP spid="115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51999" y="1411737"/>
            <a:ext cx="8461375" cy="503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800" dirty="0">
                <a:solidFill>
                  <a:srgbClr val="C00000"/>
                </a:solidFill>
                <a:latin typeface="Garamond" pitchFamily="18" charset="0"/>
                <a:sym typeface="MT Extra" pitchFamily="18" charset="2"/>
              </a:rPr>
              <a:t>k-</a:t>
            </a:r>
            <a:r>
              <a:rPr kumimoji="0" lang="zh-CN" altLang="en-US" sz="2800" dirty="0">
                <a:solidFill>
                  <a:srgbClr val="C00000"/>
                </a:solidFill>
                <a:latin typeface="Garamond" pitchFamily="18" charset="0"/>
                <a:sym typeface="MT Extra" pitchFamily="18" charset="2"/>
              </a:rPr>
              <a:t>正则图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每个顶点的度数均为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的无向简单图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顶点数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边数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MT Extra" pitchFamily="18" charset="2"/>
            </a:endParaRPr>
          </a:p>
        </p:txBody>
      </p:sp>
      <p:pic>
        <p:nvPicPr>
          <p:cNvPr id="75782" name="Picture 51" descr="2正则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274" y="3842199"/>
            <a:ext cx="129540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Text Box 52"/>
          <p:cNvSpPr txBox="1">
            <a:spLocks noChangeArrowheads="1"/>
          </p:cNvSpPr>
          <p:nvPr/>
        </p:nvSpPr>
        <p:spPr bwMode="auto">
          <a:xfrm>
            <a:off x="1309237" y="5237612"/>
            <a:ext cx="1371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正则图</a:t>
            </a:r>
          </a:p>
        </p:txBody>
      </p:sp>
      <p:pic>
        <p:nvPicPr>
          <p:cNvPr id="75784" name="Picture 54" descr="4正则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7569" y="3481837"/>
            <a:ext cx="14747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6" name="Text Box 57"/>
          <p:cNvSpPr txBox="1">
            <a:spLocks noChangeArrowheads="1"/>
          </p:cNvSpPr>
          <p:nvPr/>
        </p:nvSpPr>
        <p:spPr bwMode="auto">
          <a:xfrm>
            <a:off x="3768803" y="5282062"/>
            <a:ext cx="1371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正则图</a:t>
            </a:r>
          </a:p>
        </p:txBody>
      </p:sp>
      <p:pic>
        <p:nvPicPr>
          <p:cNvPr id="75787" name="Picture 58" descr="彼德森图"/>
          <p:cNvPicPr>
            <a:picLocks noChangeAspect="1" noChangeArrowheads="1"/>
          </p:cNvPicPr>
          <p:nvPr/>
        </p:nvPicPr>
        <p:blipFill>
          <a:blip r:embed="rId4" cstate="print"/>
          <a:srcRect l="34821"/>
          <a:stretch>
            <a:fillRect/>
          </a:stretch>
        </p:blipFill>
        <p:spPr bwMode="auto">
          <a:xfrm>
            <a:off x="3589415" y="3662812"/>
            <a:ext cx="16827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8" name="Text Box 59"/>
          <p:cNvSpPr txBox="1">
            <a:spLocks noChangeArrowheads="1"/>
          </p:cNvSpPr>
          <p:nvPr/>
        </p:nvSpPr>
        <p:spPr bwMode="auto">
          <a:xfrm>
            <a:off x="6223606" y="5282062"/>
            <a:ext cx="1371600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正则图</a:t>
            </a:r>
          </a:p>
        </p:txBody>
      </p:sp>
      <p:sp>
        <p:nvSpPr>
          <p:cNvPr id="11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4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75786" grpId="0"/>
      <p:bldP spid="7578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3"/>
          <p:cNvSpPr>
            <a:spLocks noChangeArrowheads="1"/>
          </p:cNvSpPr>
          <p:nvPr/>
        </p:nvSpPr>
        <p:spPr bwMode="auto">
          <a:xfrm>
            <a:off x="900113" y="1844675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采用单链表表示一个图</a:t>
            </a:r>
          </a:p>
        </p:txBody>
      </p:sp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684213" y="1196975"/>
            <a:ext cx="1728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邻接表</a:t>
            </a:r>
          </a:p>
        </p:txBody>
      </p:sp>
      <p:sp>
        <p:nvSpPr>
          <p:cNvPr id="226308" name="Rectangle 5"/>
          <p:cNvSpPr>
            <a:spLocks noChangeArrowheads="1"/>
          </p:cNvSpPr>
          <p:nvPr/>
        </p:nvSpPr>
        <p:spPr bwMode="auto">
          <a:xfrm>
            <a:off x="755650" y="2349500"/>
            <a:ext cx="82089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对每个结点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用一个表结点表示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表结点由三个域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组成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邻接点域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中存放邻接点的编号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数据域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中存放相应边的数值（权）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•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链域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存放下一个表结点的地址指针</a:t>
            </a:r>
          </a:p>
        </p:txBody>
      </p:sp>
      <p:sp>
        <p:nvSpPr>
          <p:cNvPr id="226310" name="Rectangle 19"/>
          <p:cNvSpPr>
            <a:spLocks noChangeArrowheads="1"/>
          </p:cNvSpPr>
          <p:nvPr/>
        </p:nvSpPr>
        <p:spPr bwMode="auto">
          <a:xfrm>
            <a:off x="3944030" y="4941504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邻接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</a:t>
            </a:r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图的代数表示：邻接表 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673716" y="4495526"/>
            <a:ext cx="2734862" cy="1922199"/>
            <a:chOff x="5482172" y="1113287"/>
            <a:chExt cx="2734862" cy="1922199"/>
          </a:xfrm>
        </p:grpSpPr>
        <p:sp>
          <p:nvSpPr>
            <p:cNvPr id="26" name="椭圆 25"/>
            <p:cNvSpPr/>
            <p:nvPr/>
          </p:nvSpPr>
          <p:spPr>
            <a:xfrm>
              <a:off x="5682339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682339" y="2607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7765137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779968" y="2608733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" name="直接箭头连接符 29"/>
            <p:cNvCxnSpPr>
              <a:stCxn id="28" idx="2"/>
              <a:endCxn id="26" idx="6"/>
            </p:cNvCxnSpPr>
            <p:nvPr/>
          </p:nvCxnSpPr>
          <p:spPr>
            <a:xfrm flipH="1">
              <a:off x="5827482" y="1486694"/>
              <a:ext cx="1937655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9" idx="3"/>
              <a:endCxn id="26" idx="5"/>
            </p:cNvCxnSpPr>
            <p:nvPr/>
          </p:nvCxnSpPr>
          <p:spPr>
            <a:xfrm flipH="1" flipV="1">
              <a:off x="5806226" y="1538009"/>
              <a:ext cx="1994998" cy="11946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/>
            <p:cNvGrpSpPr/>
            <p:nvPr/>
          </p:nvGrpSpPr>
          <p:grpSpPr>
            <a:xfrm>
              <a:off x="5482172" y="1113287"/>
              <a:ext cx="2602419" cy="1922199"/>
              <a:chOff x="5482172" y="1113287"/>
              <a:chExt cx="2602419" cy="19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/>
                  <p:cNvSpPr/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2" name="矩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/>
                  <p:cNvSpPr/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3" name="矩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/>
                  <p:cNvSpPr/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4" name="矩形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组合 42"/>
            <p:cNvGrpSpPr/>
            <p:nvPr/>
          </p:nvGrpSpPr>
          <p:grpSpPr>
            <a:xfrm>
              <a:off x="5708569" y="1173938"/>
              <a:ext cx="2508465" cy="1224553"/>
              <a:chOff x="5708569" y="1173938"/>
              <a:chExt cx="2508465" cy="1224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/>
                  <p:cNvSpPr/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/>
                  <p:cNvSpPr/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/>
                  <p:cNvSpPr/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8" name="矩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9" name="矩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5" name="直接箭头连接符 54"/>
          <p:cNvCxnSpPr/>
          <p:nvPr/>
        </p:nvCxnSpPr>
        <p:spPr>
          <a:xfrm>
            <a:off x="946453" y="4950061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弧形 61"/>
          <p:cNvSpPr/>
          <p:nvPr/>
        </p:nvSpPr>
        <p:spPr>
          <a:xfrm rot="2568883" flipH="1" flipV="1">
            <a:off x="2788644" y="4634261"/>
            <a:ext cx="1509484" cy="1585061"/>
          </a:xfrm>
          <a:prstGeom prst="arc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/>
              <p:cNvSpPr/>
              <p:nvPr/>
            </p:nvSpPr>
            <p:spPr>
              <a:xfrm>
                <a:off x="2405424" y="5178999"/>
                <a:ext cx="4528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7" name="矩形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24" y="5178999"/>
                <a:ext cx="452881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/>
          <p:cNvCxnSpPr/>
          <p:nvPr/>
        </p:nvCxnSpPr>
        <p:spPr>
          <a:xfrm>
            <a:off x="3029252" y="4941504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195077" y="4583175"/>
            <a:ext cx="497187" cy="371544"/>
            <a:chOff x="1454462" y="4337650"/>
            <a:chExt cx="795510" cy="538092"/>
          </a:xfrm>
        </p:grpSpPr>
        <p:sp>
          <p:nvSpPr>
            <p:cNvPr id="103" name="矩形 10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4" name="矩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直接箭头连接符 104"/>
          <p:cNvCxnSpPr/>
          <p:nvPr/>
        </p:nvCxnSpPr>
        <p:spPr>
          <a:xfrm flipV="1">
            <a:off x="5729225" y="4788016"/>
            <a:ext cx="381840" cy="557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/>
          <p:cNvGrpSpPr/>
          <p:nvPr/>
        </p:nvGrpSpPr>
        <p:grpSpPr>
          <a:xfrm>
            <a:off x="5491268" y="4580961"/>
            <a:ext cx="382756" cy="461665"/>
            <a:chOff x="1454462" y="4337650"/>
            <a:chExt cx="612418" cy="668611"/>
          </a:xfrm>
        </p:grpSpPr>
        <p:sp>
          <p:nvSpPr>
            <p:cNvPr id="174" name="矩形 17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6120359" y="464404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6416550" y="4495622"/>
            <a:ext cx="295513" cy="461665"/>
            <a:chOff x="1594053" y="4214057"/>
            <a:chExt cx="472827" cy="668611"/>
          </a:xfrm>
        </p:grpSpPr>
        <p:sp>
          <p:nvSpPr>
            <p:cNvPr id="181" name="矩形 18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/>
              <p:cNvSpPr/>
              <p:nvPr/>
            </p:nvSpPr>
            <p:spPr>
              <a:xfrm>
                <a:off x="6049068" y="4556177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3" name="矩形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068" y="4556177"/>
                <a:ext cx="45397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/>
              <p:cNvSpPr/>
              <p:nvPr/>
            </p:nvSpPr>
            <p:spPr>
              <a:xfrm>
                <a:off x="6315712" y="4594793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0" name="矩形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712" y="4594793"/>
                <a:ext cx="49718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矩形 193"/>
          <p:cNvSpPr/>
          <p:nvPr/>
        </p:nvSpPr>
        <p:spPr>
          <a:xfrm>
            <a:off x="6712739" y="464660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636879" y="4593532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879" y="4593532"/>
                <a:ext cx="425116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/>
          <p:cNvGrpSpPr/>
          <p:nvPr/>
        </p:nvGrpSpPr>
        <p:grpSpPr>
          <a:xfrm>
            <a:off x="5196556" y="4984151"/>
            <a:ext cx="497187" cy="371544"/>
            <a:chOff x="1454462" y="4337650"/>
            <a:chExt cx="795510" cy="538092"/>
          </a:xfrm>
        </p:grpSpPr>
        <p:sp>
          <p:nvSpPr>
            <p:cNvPr id="197" name="矩形 19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 19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8" name="矩形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9" name="直接箭头连接符 198"/>
          <p:cNvCxnSpPr/>
          <p:nvPr/>
        </p:nvCxnSpPr>
        <p:spPr>
          <a:xfrm flipV="1">
            <a:off x="5729225" y="5188992"/>
            <a:ext cx="383319" cy="5053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5492747" y="4981937"/>
            <a:ext cx="382756" cy="461665"/>
            <a:chOff x="1454462" y="4337650"/>
            <a:chExt cx="612418" cy="668611"/>
          </a:xfrm>
        </p:grpSpPr>
        <p:sp>
          <p:nvSpPr>
            <p:cNvPr id="201" name="矩形 20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6121838" y="504501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6418029" y="4896598"/>
            <a:ext cx="295513" cy="461665"/>
            <a:chOff x="1594053" y="4214057"/>
            <a:chExt cx="472827" cy="668611"/>
          </a:xfrm>
        </p:grpSpPr>
        <p:sp>
          <p:nvSpPr>
            <p:cNvPr id="205" name="矩形 204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/>
              <p:cNvSpPr/>
              <p:nvPr/>
            </p:nvSpPr>
            <p:spPr>
              <a:xfrm>
                <a:off x="6050547" y="495715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7" name="矩形 2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47" y="4957153"/>
                <a:ext cx="45397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/>
              <p:cNvSpPr/>
              <p:nvPr/>
            </p:nvSpPr>
            <p:spPr>
              <a:xfrm>
                <a:off x="6317191" y="4995769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8" name="矩形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191" y="4995769"/>
                <a:ext cx="49718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矩形 208"/>
          <p:cNvSpPr/>
          <p:nvPr/>
        </p:nvSpPr>
        <p:spPr>
          <a:xfrm>
            <a:off x="6714218" y="503870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7258183" y="503613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矩形 219"/>
              <p:cNvSpPr/>
              <p:nvPr/>
            </p:nvSpPr>
            <p:spPr>
              <a:xfrm>
                <a:off x="7453536" y="4986891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0" name="矩形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536" y="4986891"/>
                <a:ext cx="497187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矩形 220"/>
          <p:cNvSpPr/>
          <p:nvPr/>
        </p:nvSpPr>
        <p:spPr>
          <a:xfrm>
            <a:off x="7850563" y="502982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22" name="直接箭头连接符 221"/>
          <p:cNvCxnSpPr/>
          <p:nvPr/>
        </p:nvCxnSpPr>
        <p:spPr>
          <a:xfrm>
            <a:off x="6863453" y="5168817"/>
            <a:ext cx="394730" cy="1018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7556846" y="503390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/>
              <p:cNvSpPr/>
              <p:nvPr/>
            </p:nvSpPr>
            <p:spPr>
              <a:xfrm>
                <a:off x="7165305" y="4941504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矩形 2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305" y="4941504"/>
                <a:ext cx="453970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矩形 224"/>
              <p:cNvSpPr/>
              <p:nvPr/>
            </p:nvSpPr>
            <p:spPr>
              <a:xfrm>
                <a:off x="7774849" y="4958002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5" name="矩形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49" y="4958002"/>
                <a:ext cx="425116" cy="400110"/>
              </a:xfrm>
              <a:prstGeom prst="rect">
                <a:avLst/>
              </a:prstGeom>
              <a:blipFill rotWithShape="0"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组合 225"/>
          <p:cNvGrpSpPr/>
          <p:nvPr/>
        </p:nvGrpSpPr>
        <p:grpSpPr>
          <a:xfrm>
            <a:off x="5198035" y="5385126"/>
            <a:ext cx="497187" cy="371544"/>
            <a:chOff x="1454462" y="4337650"/>
            <a:chExt cx="795510" cy="538092"/>
          </a:xfrm>
        </p:grpSpPr>
        <p:sp>
          <p:nvSpPr>
            <p:cNvPr id="227" name="矩形 22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矩形 22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8" name="矩形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9" name="直接箭头连接符 228"/>
          <p:cNvCxnSpPr/>
          <p:nvPr/>
        </p:nvCxnSpPr>
        <p:spPr>
          <a:xfrm>
            <a:off x="5729225" y="5588962"/>
            <a:ext cx="384798" cy="100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5494226" y="5382912"/>
            <a:ext cx="382756" cy="461665"/>
            <a:chOff x="1454462" y="4337650"/>
            <a:chExt cx="612418" cy="668611"/>
          </a:xfrm>
        </p:grpSpPr>
        <p:sp>
          <p:nvSpPr>
            <p:cNvPr id="231" name="矩形 23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33" name="矩形 232"/>
          <p:cNvSpPr/>
          <p:nvPr/>
        </p:nvSpPr>
        <p:spPr>
          <a:xfrm>
            <a:off x="6123317" y="544599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矩形 233"/>
              <p:cNvSpPr/>
              <p:nvPr/>
            </p:nvSpPr>
            <p:spPr>
              <a:xfrm>
                <a:off x="6318670" y="5396744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4" name="矩形 2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70" y="5396744"/>
                <a:ext cx="497187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" name="矩形 234"/>
          <p:cNvSpPr/>
          <p:nvPr/>
        </p:nvSpPr>
        <p:spPr>
          <a:xfrm>
            <a:off x="6715697" y="543968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7259662" y="543711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/>
              <p:cNvSpPr/>
              <p:nvPr/>
            </p:nvSpPr>
            <p:spPr>
              <a:xfrm>
                <a:off x="7455015" y="5387866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7" name="矩形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015" y="5387866"/>
                <a:ext cx="497187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矩形 237"/>
          <p:cNvSpPr/>
          <p:nvPr/>
        </p:nvSpPr>
        <p:spPr>
          <a:xfrm>
            <a:off x="7852042" y="543080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箭头连接符 238"/>
          <p:cNvCxnSpPr/>
          <p:nvPr/>
        </p:nvCxnSpPr>
        <p:spPr>
          <a:xfrm>
            <a:off x="6863453" y="5579974"/>
            <a:ext cx="396209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7558325" y="543487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矩形 240"/>
              <p:cNvSpPr/>
              <p:nvPr/>
            </p:nvSpPr>
            <p:spPr>
              <a:xfrm>
                <a:off x="6052024" y="5358130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1" name="矩形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24" y="5358130"/>
                <a:ext cx="453970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矩形 241"/>
          <p:cNvSpPr/>
          <p:nvPr/>
        </p:nvSpPr>
        <p:spPr>
          <a:xfrm>
            <a:off x="6424212" y="544176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矩形 242"/>
              <p:cNvSpPr/>
              <p:nvPr/>
            </p:nvSpPr>
            <p:spPr>
              <a:xfrm>
                <a:off x="7188943" y="5349998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3" name="矩形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43" y="5349998"/>
                <a:ext cx="453970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/>
              <p:cNvSpPr/>
              <p:nvPr/>
            </p:nvSpPr>
            <p:spPr>
              <a:xfrm>
                <a:off x="7785761" y="5369587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4" name="矩形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61" y="5369587"/>
                <a:ext cx="425116" cy="400110"/>
              </a:xfrm>
              <a:prstGeom prst="rect">
                <a:avLst/>
              </a:prstGeom>
              <a:blipFill rotWithShape="0">
                <a:blip r:embed="rId2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4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684213" y="1196975"/>
            <a:ext cx="6861806" cy="102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有向图的十字链表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Orthogonal List)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同时包含邻接表和逆邻接表信息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Rectangle 2"/>
          <p:cNvSpPr txBox="1">
            <a:spLocks noRot="1" noChangeArrowheads="1"/>
          </p:cNvSpPr>
          <p:nvPr/>
        </p:nvSpPr>
        <p:spPr>
          <a:xfrm>
            <a:off x="457200" y="333375"/>
            <a:ext cx="86868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图的代数表示：有向图的十字链表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185" y="2775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邻接表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17829" y="2398320"/>
            <a:ext cx="497187" cy="371544"/>
            <a:chOff x="1454462" y="4337650"/>
            <a:chExt cx="795510" cy="538092"/>
          </a:xfrm>
        </p:grpSpPr>
        <p:sp>
          <p:nvSpPr>
            <p:cNvPr id="34" name="矩形 3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直接箭头连接符 35"/>
          <p:cNvCxnSpPr/>
          <p:nvPr/>
        </p:nvCxnSpPr>
        <p:spPr>
          <a:xfrm>
            <a:off x="1782476" y="2593262"/>
            <a:ext cx="346494" cy="8893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514020" y="2396106"/>
            <a:ext cx="382756" cy="461665"/>
            <a:chOff x="1454462" y="4337650"/>
            <a:chExt cx="612418" cy="668611"/>
          </a:xfrm>
        </p:grpSpPr>
        <p:sp>
          <p:nvSpPr>
            <p:cNvPr id="38" name="矩形 37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2143111" y="245918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439302" y="2310767"/>
            <a:ext cx="295513" cy="461665"/>
            <a:chOff x="1594053" y="4214057"/>
            <a:chExt cx="472827" cy="668611"/>
          </a:xfrm>
        </p:grpSpPr>
        <p:sp>
          <p:nvSpPr>
            <p:cNvPr id="42" name="矩形 4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2071820" y="2371322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20" y="2371322"/>
                <a:ext cx="45397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338464" y="2409938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64" y="2409938"/>
                <a:ext cx="49718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2735491" y="246175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659631" y="2408677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1" y="2408677"/>
                <a:ext cx="425116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1219308" y="2799296"/>
            <a:ext cx="497187" cy="371544"/>
            <a:chOff x="1454462" y="4337650"/>
            <a:chExt cx="795510" cy="538092"/>
          </a:xfrm>
        </p:grpSpPr>
        <p:sp>
          <p:nvSpPr>
            <p:cNvPr id="49" name="矩形 48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1515499" y="2797082"/>
            <a:ext cx="382756" cy="461665"/>
            <a:chOff x="1454462" y="4337650"/>
            <a:chExt cx="612418" cy="668611"/>
          </a:xfrm>
        </p:grpSpPr>
        <p:sp>
          <p:nvSpPr>
            <p:cNvPr id="53" name="矩形 5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2144590" y="286016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440781" y="2711743"/>
            <a:ext cx="295513" cy="461665"/>
            <a:chOff x="1594053" y="4214057"/>
            <a:chExt cx="472827" cy="668611"/>
          </a:xfrm>
        </p:grpSpPr>
        <p:sp>
          <p:nvSpPr>
            <p:cNvPr id="57" name="矩形 5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073299" y="2772298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99" y="2772298"/>
                <a:ext cx="45397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339943" y="2810914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43" y="2810914"/>
                <a:ext cx="49718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2736970" y="28627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0935" y="285128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3476288" y="2802036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88" y="2802036"/>
                <a:ext cx="49718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3873315" y="285385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043894" y="2994144"/>
            <a:ext cx="237041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3579598" y="284904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188057" y="2756649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057" y="2756649"/>
                <a:ext cx="45397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797601" y="2782025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601" y="2782025"/>
                <a:ext cx="425116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1220787" y="3200271"/>
            <a:ext cx="497187" cy="371544"/>
            <a:chOff x="1454462" y="4337650"/>
            <a:chExt cx="795510" cy="538092"/>
          </a:xfrm>
        </p:grpSpPr>
        <p:sp>
          <p:nvSpPr>
            <p:cNvPr id="70" name="矩形 6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/>
          <p:cNvGrpSpPr/>
          <p:nvPr/>
        </p:nvGrpSpPr>
        <p:grpSpPr>
          <a:xfrm>
            <a:off x="1516978" y="3198057"/>
            <a:ext cx="382756" cy="461665"/>
            <a:chOff x="1454462" y="4337650"/>
            <a:chExt cx="612418" cy="668611"/>
          </a:xfrm>
        </p:grpSpPr>
        <p:sp>
          <p:nvSpPr>
            <p:cNvPr id="74" name="矩形 7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146069" y="326113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2341422" y="3211889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22" y="3211889"/>
                <a:ext cx="49718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2738449" y="325482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82414" y="325225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477767" y="3203011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767" y="3203011"/>
                <a:ext cx="49718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3874794" y="324594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3045373" y="3395119"/>
            <a:ext cx="237041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581077" y="325002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2074776" y="3173275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76" y="3173275"/>
                <a:ext cx="45397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2446964" y="325691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3211695" y="3165143"/>
                <a:ext cx="453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95" y="3165143"/>
                <a:ext cx="453970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3808513" y="3184732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13" y="3184732"/>
                <a:ext cx="425116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组合 230"/>
          <p:cNvGrpSpPr/>
          <p:nvPr/>
        </p:nvGrpSpPr>
        <p:grpSpPr>
          <a:xfrm>
            <a:off x="5111494" y="4458309"/>
            <a:ext cx="2734862" cy="1922199"/>
            <a:chOff x="5482172" y="1113287"/>
            <a:chExt cx="2734862" cy="1922199"/>
          </a:xfrm>
        </p:grpSpPr>
        <p:sp>
          <p:nvSpPr>
            <p:cNvPr id="239" name="椭圆 238"/>
            <p:cNvSpPr/>
            <p:nvPr/>
          </p:nvSpPr>
          <p:spPr>
            <a:xfrm>
              <a:off x="5682339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5682339" y="2607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7765137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7779968" y="2608733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48" name="直接箭头连接符 247"/>
            <p:cNvCxnSpPr>
              <a:stCxn id="246" idx="2"/>
              <a:endCxn id="239" idx="6"/>
            </p:cNvCxnSpPr>
            <p:nvPr/>
          </p:nvCxnSpPr>
          <p:spPr>
            <a:xfrm flipH="1">
              <a:off x="5827482" y="1486694"/>
              <a:ext cx="1937655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>
              <a:stCxn id="247" idx="3"/>
              <a:endCxn id="239" idx="5"/>
            </p:cNvCxnSpPr>
            <p:nvPr/>
          </p:nvCxnSpPr>
          <p:spPr>
            <a:xfrm flipH="1" flipV="1">
              <a:off x="5806226" y="1538009"/>
              <a:ext cx="1994998" cy="11946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组合 249"/>
            <p:cNvGrpSpPr/>
            <p:nvPr/>
          </p:nvGrpSpPr>
          <p:grpSpPr>
            <a:xfrm>
              <a:off x="5482172" y="1113287"/>
              <a:ext cx="2602419" cy="1922199"/>
              <a:chOff x="5482172" y="1113287"/>
              <a:chExt cx="2602419" cy="19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矩形 293"/>
                  <p:cNvSpPr/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4" name="矩形 2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矩形 294"/>
                  <p:cNvSpPr/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5" name="矩形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矩形 295"/>
                  <p:cNvSpPr/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6" name="矩形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矩形 296"/>
                  <p:cNvSpPr/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7" name="矩形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组合 258"/>
            <p:cNvGrpSpPr/>
            <p:nvPr/>
          </p:nvGrpSpPr>
          <p:grpSpPr>
            <a:xfrm>
              <a:off x="5708569" y="1173938"/>
              <a:ext cx="2508465" cy="1224553"/>
              <a:chOff x="5708569" y="1173938"/>
              <a:chExt cx="2508465" cy="1224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矩形 260"/>
                  <p:cNvSpPr/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1" name="矩形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矩形 264"/>
                  <p:cNvSpPr/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5" name="矩形 2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矩形 290"/>
                  <p:cNvSpPr/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1" name="矩形 2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矩形 292"/>
                  <p:cNvSpPr/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3" name="矩形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98" name="直接箭头连接符 297"/>
          <p:cNvCxnSpPr/>
          <p:nvPr/>
        </p:nvCxnSpPr>
        <p:spPr>
          <a:xfrm>
            <a:off x="5384231" y="4912844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矩形 298"/>
              <p:cNvSpPr/>
              <p:nvPr/>
            </p:nvSpPr>
            <p:spPr>
              <a:xfrm>
                <a:off x="6843202" y="5141782"/>
                <a:ext cx="4528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9" name="矩形 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02" y="5141782"/>
                <a:ext cx="452881" cy="338554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0" name="直接箭头连接符 299"/>
          <p:cNvCxnSpPr/>
          <p:nvPr/>
        </p:nvCxnSpPr>
        <p:spPr>
          <a:xfrm>
            <a:off x="7467030" y="4904287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弧形 300"/>
          <p:cNvSpPr/>
          <p:nvPr/>
        </p:nvSpPr>
        <p:spPr>
          <a:xfrm rot="2568883" flipH="1" flipV="1">
            <a:off x="7201987" y="4597202"/>
            <a:ext cx="1509484" cy="1585061"/>
          </a:xfrm>
          <a:prstGeom prst="arc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892935" y="306535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逆邻接表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705405" y="2406056"/>
            <a:ext cx="497187" cy="371544"/>
            <a:chOff x="1454462" y="4337650"/>
            <a:chExt cx="795510" cy="538092"/>
          </a:xfrm>
        </p:grpSpPr>
        <p:sp>
          <p:nvSpPr>
            <p:cNvPr id="146" name="矩形 145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 89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矩形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接箭头连接符 147"/>
          <p:cNvCxnSpPr/>
          <p:nvPr/>
        </p:nvCxnSpPr>
        <p:spPr>
          <a:xfrm>
            <a:off x="5262880" y="2600770"/>
            <a:ext cx="356804" cy="912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5001596" y="2403842"/>
            <a:ext cx="382756" cy="461665"/>
            <a:chOff x="1454462" y="4337650"/>
            <a:chExt cx="612418" cy="668611"/>
          </a:xfrm>
        </p:grpSpPr>
        <p:sp>
          <p:nvSpPr>
            <p:cNvPr id="150" name="矩形 14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5630687" y="246692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5926878" y="2318503"/>
            <a:ext cx="295513" cy="461665"/>
            <a:chOff x="1594053" y="4214057"/>
            <a:chExt cx="472827" cy="668611"/>
          </a:xfrm>
        </p:grpSpPr>
        <p:sp>
          <p:nvSpPr>
            <p:cNvPr id="162" name="矩形 16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64" name="矩形 16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59396" y="2379058"/>
            <a:ext cx="453970" cy="461665"/>
          </a:xfrm>
          <a:prstGeom prst="rect">
            <a:avLst/>
          </a:prstGeom>
          <a:blipFill rotWithShape="0">
            <a:blip r:embed="rId28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165" name="矩形 16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3877" y="2400168"/>
            <a:ext cx="497187" cy="369332"/>
          </a:xfrm>
          <a:prstGeom prst="rect">
            <a:avLst/>
          </a:prstGeom>
          <a:blipFill rotWithShape="0">
            <a:blip r:embed="rId29" cstate="print"/>
            <a:stretch>
              <a:fillRect b="-166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166" name="矩形 165"/>
          <p:cNvSpPr/>
          <p:nvPr/>
        </p:nvSpPr>
        <p:spPr>
          <a:xfrm>
            <a:off x="6223067" y="246948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>
            <a:off x="4706884" y="2807032"/>
            <a:ext cx="497187" cy="371544"/>
            <a:chOff x="1454462" y="4337650"/>
            <a:chExt cx="795510" cy="538092"/>
          </a:xfrm>
        </p:grpSpPr>
        <p:sp>
          <p:nvSpPr>
            <p:cNvPr id="168" name="矩形 167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5" name="矩形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" name="直接箭头连接符 169"/>
          <p:cNvCxnSpPr/>
          <p:nvPr/>
        </p:nvCxnSpPr>
        <p:spPr>
          <a:xfrm>
            <a:off x="5264359" y="2991698"/>
            <a:ext cx="366351" cy="9917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/>
          <p:cNvGrpSpPr/>
          <p:nvPr/>
        </p:nvGrpSpPr>
        <p:grpSpPr>
          <a:xfrm>
            <a:off x="5003075" y="2804818"/>
            <a:ext cx="382756" cy="461665"/>
            <a:chOff x="1454462" y="4337650"/>
            <a:chExt cx="612418" cy="668611"/>
          </a:xfrm>
        </p:grpSpPr>
        <p:sp>
          <p:nvSpPr>
            <p:cNvPr id="172" name="矩形 17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5641048" y="285901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233428" y="286158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939711" y="285678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" name="矩形 17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57714" y="2780883"/>
            <a:ext cx="425116" cy="400110"/>
          </a:xfrm>
          <a:prstGeom prst="rect">
            <a:avLst/>
          </a:prstGeom>
          <a:blipFill rotWithShape="0">
            <a:blip r:embed="rId31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grpSp>
        <p:nvGrpSpPr>
          <p:cNvPr id="178" name="组合 177"/>
          <p:cNvGrpSpPr/>
          <p:nvPr/>
        </p:nvGrpSpPr>
        <p:grpSpPr>
          <a:xfrm>
            <a:off x="4708363" y="3208007"/>
            <a:ext cx="497187" cy="371544"/>
            <a:chOff x="1454462" y="4337650"/>
            <a:chExt cx="795510" cy="538092"/>
          </a:xfrm>
        </p:grpSpPr>
        <p:sp>
          <p:nvSpPr>
            <p:cNvPr id="179" name="矩形 178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矩形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组合 180"/>
          <p:cNvGrpSpPr/>
          <p:nvPr/>
        </p:nvGrpSpPr>
        <p:grpSpPr>
          <a:xfrm>
            <a:off x="5064842" y="3205793"/>
            <a:ext cx="382756" cy="461665"/>
            <a:chOff x="1454462" y="4337650"/>
            <a:chExt cx="612418" cy="668611"/>
          </a:xfrm>
        </p:grpSpPr>
        <p:sp>
          <p:nvSpPr>
            <p:cNvPr id="182" name="矩形 18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02" name="矩形 201"/>
          <p:cNvSpPr/>
          <p:nvPr/>
        </p:nvSpPr>
        <p:spPr>
          <a:xfrm>
            <a:off x="5642526" y="325999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" name="矩形 20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37879" y="3210747"/>
            <a:ext cx="497187" cy="369332"/>
          </a:xfrm>
          <a:prstGeom prst="rect">
            <a:avLst/>
          </a:prstGeom>
          <a:blipFill rotWithShape="0">
            <a:blip r:embed="rId33" cstate="print"/>
            <a:stretch>
              <a:fillRect b="-1667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07" name="矩形 206"/>
          <p:cNvSpPr/>
          <p:nvPr/>
        </p:nvSpPr>
        <p:spPr>
          <a:xfrm>
            <a:off x="6234906" y="326256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5941189" y="325775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矩形 20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3297" y="3173275"/>
            <a:ext cx="453970" cy="461665"/>
          </a:xfrm>
          <a:prstGeom prst="rect">
            <a:avLst/>
          </a:prstGeom>
          <a:blipFill rotWithShape="0">
            <a:blip r:embed="rId3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11" name="矩形 2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68625" y="3192468"/>
            <a:ext cx="425116" cy="400110"/>
          </a:xfrm>
          <a:prstGeom prst="rect">
            <a:avLst/>
          </a:prstGeom>
          <a:blipFill rotWithShape="0">
            <a:blip r:embed="rId35" cstate="print"/>
            <a:stretch>
              <a:fillRect b="-153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12" name="矩形 211"/>
          <p:cNvSpPr/>
          <p:nvPr/>
        </p:nvSpPr>
        <p:spPr>
          <a:xfrm>
            <a:off x="6757599" y="245917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3" name="矩形 2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52952" y="2409932"/>
            <a:ext cx="497187" cy="369332"/>
          </a:xfrm>
          <a:prstGeom prst="rect">
            <a:avLst/>
          </a:prstGeom>
          <a:blipFill rotWithShape="0">
            <a:blip r:embed="rId36" cstate="print"/>
            <a:stretch>
              <a:fillRect b="-163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14" name="矩形 213"/>
          <p:cNvSpPr/>
          <p:nvPr/>
        </p:nvSpPr>
        <p:spPr>
          <a:xfrm>
            <a:off x="7349979" y="246174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056262" y="245694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6" name="矩形 2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64721" y="2364545"/>
            <a:ext cx="453970" cy="461665"/>
          </a:xfrm>
          <a:prstGeom prst="rect">
            <a:avLst/>
          </a:prstGeom>
          <a:blipFill rotWithShape="0">
            <a:blip r:embed="rId3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17" name="矩形 2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74265" y="2381043"/>
            <a:ext cx="425116" cy="400110"/>
          </a:xfrm>
          <a:prstGeom prst="rect">
            <a:avLst/>
          </a:prstGeom>
          <a:blipFill rotWithShape="0">
            <a:blip r:embed="rId38" cstate="print"/>
            <a:stretch>
              <a:fillRect b="-153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cxnSp>
        <p:nvCxnSpPr>
          <p:cNvPr id="218" name="直接箭头连接符 217"/>
          <p:cNvCxnSpPr/>
          <p:nvPr/>
        </p:nvCxnSpPr>
        <p:spPr>
          <a:xfrm>
            <a:off x="6518580" y="2622482"/>
            <a:ext cx="237041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/>
          <p:cNvGrpSpPr/>
          <p:nvPr/>
        </p:nvGrpSpPr>
        <p:grpSpPr>
          <a:xfrm>
            <a:off x="4718721" y="3600105"/>
            <a:ext cx="497187" cy="371544"/>
            <a:chOff x="1454462" y="4337650"/>
            <a:chExt cx="795510" cy="538092"/>
          </a:xfrm>
        </p:grpSpPr>
        <p:sp>
          <p:nvSpPr>
            <p:cNvPr id="220" name="矩形 21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矩形 191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矩形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/>
          <p:cNvGrpSpPr/>
          <p:nvPr/>
        </p:nvGrpSpPr>
        <p:grpSpPr>
          <a:xfrm>
            <a:off x="5075200" y="3597891"/>
            <a:ext cx="382756" cy="461665"/>
            <a:chOff x="1454462" y="4337650"/>
            <a:chExt cx="612418" cy="668611"/>
          </a:xfrm>
        </p:grpSpPr>
        <p:sp>
          <p:nvSpPr>
            <p:cNvPr id="223" name="矩形 22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5" name="矩形 224"/>
          <p:cNvSpPr/>
          <p:nvPr/>
        </p:nvSpPr>
        <p:spPr>
          <a:xfrm>
            <a:off x="5652884" y="36520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" name="矩形 2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8237" y="3602845"/>
            <a:ext cx="497187" cy="369332"/>
          </a:xfrm>
          <a:prstGeom prst="rect">
            <a:avLst/>
          </a:prstGeom>
          <a:blipFill rotWithShape="0">
            <a:blip r:embed="rId40" cstate="print"/>
            <a:stretch>
              <a:fillRect b="-163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27" name="矩形 226"/>
          <p:cNvSpPr/>
          <p:nvPr/>
        </p:nvSpPr>
        <p:spPr>
          <a:xfrm>
            <a:off x="6245264" y="365465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5951547" y="36498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5582828" y="356425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8DED8">
                    <a:lumMod val="1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0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8DED8">
                  <a:lumMod val="10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30" name="矩形 22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70422" y="2770782"/>
            <a:ext cx="453970" cy="461665"/>
          </a:xfrm>
          <a:prstGeom prst="rect">
            <a:avLst/>
          </a:prstGeom>
          <a:blipFill rotWithShape="0">
            <a:blip r:embed="rId41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32" name="矩形 23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36239" y="2782238"/>
            <a:ext cx="497187" cy="369332"/>
          </a:xfrm>
          <a:prstGeom prst="rect">
            <a:avLst/>
          </a:prstGeom>
          <a:blipFill rotWithShape="0">
            <a:blip r:embed="rId42" cstate="print"/>
            <a:stretch>
              <a:fillRect b="-1639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sp>
        <p:nvSpPr>
          <p:cNvPr id="233" name="矩形 2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88156" y="3593913"/>
            <a:ext cx="425116" cy="400110"/>
          </a:xfrm>
          <a:prstGeom prst="rect">
            <a:avLst/>
          </a:prstGeom>
          <a:blipFill rotWithShape="0">
            <a:blip r:embed="rId43" cstate="print"/>
            <a:stretch>
              <a:fillRect b="-153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 </a:t>
            </a:r>
          </a:p>
        </p:txBody>
      </p:sp>
      <p:cxnSp>
        <p:nvCxnSpPr>
          <p:cNvPr id="244" name="直接箭头连接符 243"/>
          <p:cNvCxnSpPr/>
          <p:nvPr/>
        </p:nvCxnSpPr>
        <p:spPr>
          <a:xfrm>
            <a:off x="1782476" y="2993312"/>
            <a:ext cx="346494" cy="8893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/>
          <p:nvPr/>
        </p:nvCxnSpPr>
        <p:spPr>
          <a:xfrm>
            <a:off x="1763426" y="3412412"/>
            <a:ext cx="346494" cy="8893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266035" y="3425454"/>
            <a:ext cx="366351" cy="9917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/>
          <p:nvPr/>
        </p:nvCxnSpPr>
        <p:spPr>
          <a:xfrm>
            <a:off x="5276082" y="3787189"/>
            <a:ext cx="366351" cy="9917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684213" y="1196975"/>
            <a:ext cx="3797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有向图的十字链表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2" name="组合 35"/>
          <p:cNvGrpSpPr/>
          <p:nvPr/>
        </p:nvGrpSpPr>
        <p:grpSpPr>
          <a:xfrm>
            <a:off x="352348" y="1834027"/>
            <a:ext cx="3334766" cy="2188405"/>
            <a:chOff x="5764229" y="3203975"/>
            <a:chExt cx="3334766" cy="2188405"/>
          </a:xfrm>
        </p:grpSpPr>
        <p:sp>
          <p:nvSpPr>
            <p:cNvPr id="13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顶点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764229" y="4023489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顶点信息数据            </a:t>
              </a: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7027346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入</a:t>
              </a: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</a:p>
          </p:txBody>
        </p:sp>
        <p:sp>
          <p:nvSpPr>
            <p:cNvPr id="21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出边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data</a:t>
              </a: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out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2" name="组合 54"/>
          <p:cNvGrpSpPr/>
          <p:nvPr/>
        </p:nvGrpSpPr>
        <p:grpSpPr>
          <a:xfrm>
            <a:off x="4097018" y="1684549"/>
            <a:ext cx="4760901" cy="2538864"/>
            <a:chOff x="4572000" y="4284095"/>
            <a:chExt cx="4760901" cy="2538864"/>
          </a:xfrm>
        </p:grpSpPr>
        <p:sp>
          <p:nvSpPr>
            <p:cNvPr id="33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34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44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起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  边终点位置          边的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相关信息</a:t>
                </a:r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相同起点的边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相同终点的边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808239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862245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1" name="Rectangle 17"/>
            <p:cNvSpPr>
              <a:spLocks noChangeArrowheads="1"/>
            </p:cNvSpPr>
            <p:nvPr/>
          </p:nvSpPr>
          <p:spPr bwMode="auto">
            <a:xfrm>
              <a:off x="4707015" y="4599130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startvex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2" name="Rectangle 18"/>
            <p:cNvSpPr>
              <a:spLocks noChangeArrowheads="1"/>
            </p:cNvSpPr>
            <p:nvPr/>
          </p:nvSpPr>
          <p:spPr bwMode="auto">
            <a:xfrm>
              <a:off x="5922150" y="4644135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endvex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7272300" y="4599130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info</a:t>
              </a:r>
            </a:p>
          </p:txBody>
        </p:sp>
      </p:grpSp>
      <p:sp>
        <p:nvSpPr>
          <p:cNvPr id="62" name="Rectangle 2"/>
          <p:cNvSpPr txBox="1">
            <a:spLocks noRot="1" noChangeArrowheads="1"/>
          </p:cNvSpPr>
          <p:nvPr/>
        </p:nvSpPr>
        <p:spPr>
          <a:xfrm>
            <a:off x="457200" y="333375"/>
            <a:ext cx="86868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图的代数表示：有向图的十字链表 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623146" y="4254097"/>
            <a:ext cx="497187" cy="371544"/>
            <a:chOff x="1454462" y="4337650"/>
            <a:chExt cx="795510" cy="538092"/>
          </a:xfrm>
        </p:grpSpPr>
        <p:sp>
          <p:nvSpPr>
            <p:cNvPr id="64" name="矩形 6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接箭头连接符 65"/>
          <p:cNvCxnSpPr/>
          <p:nvPr/>
        </p:nvCxnSpPr>
        <p:spPr>
          <a:xfrm>
            <a:off x="1449503" y="4470302"/>
            <a:ext cx="560496" cy="35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919337" y="4251883"/>
            <a:ext cx="382756" cy="461665"/>
            <a:chOff x="1454462" y="4337650"/>
            <a:chExt cx="612418" cy="668611"/>
          </a:xfrm>
        </p:grpSpPr>
        <p:sp>
          <p:nvSpPr>
            <p:cNvPr id="68" name="矩形 67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2001193" y="431496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297384" y="4166544"/>
            <a:ext cx="295513" cy="461665"/>
            <a:chOff x="1594053" y="4214057"/>
            <a:chExt cx="472827" cy="668611"/>
          </a:xfrm>
        </p:grpSpPr>
        <p:sp>
          <p:nvSpPr>
            <p:cNvPr id="72" name="矩形 7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4" name="矩形 7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9902" y="4227099"/>
            <a:ext cx="453970" cy="461665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75" name="矩形 74"/>
          <p:cNvSpPr/>
          <p:nvPr/>
        </p:nvSpPr>
        <p:spPr>
          <a:xfrm>
            <a:off x="2593573" y="43175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24625" y="4930281"/>
            <a:ext cx="497187" cy="371544"/>
            <a:chOff x="1454462" y="4337650"/>
            <a:chExt cx="795510" cy="538092"/>
          </a:xfrm>
        </p:grpSpPr>
        <p:sp>
          <p:nvSpPr>
            <p:cNvPr id="77" name="矩形 7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接箭头连接符 78"/>
          <p:cNvCxnSpPr/>
          <p:nvPr/>
        </p:nvCxnSpPr>
        <p:spPr>
          <a:xfrm flipV="1">
            <a:off x="1449503" y="5141200"/>
            <a:ext cx="570857" cy="3069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920816" y="4928067"/>
            <a:ext cx="382756" cy="461665"/>
            <a:chOff x="1454462" y="4337650"/>
            <a:chExt cx="612418" cy="668611"/>
          </a:xfrm>
        </p:grpSpPr>
        <p:sp>
          <p:nvSpPr>
            <p:cNvPr id="81" name="矩形 8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2011554" y="498226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03934" y="4975957"/>
            <a:ext cx="295513" cy="3147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10217" y="498003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626104" y="5570952"/>
            <a:ext cx="497187" cy="371544"/>
            <a:chOff x="1454462" y="4337650"/>
            <a:chExt cx="795510" cy="538092"/>
          </a:xfrm>
        </p:grpSpPr>
        <p:sp>
          <p:nvSpPr>
            <p:cNvPr id="87" name="矩形 8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/>
          <p:cNvGrpSpPr/>
          <p:nvPr/>
        </p:nvGrpSpPr>
        <p:grpSpPr>
          <a:xfrm>
            <a:off x="922295" y="5568738"/>
            <a:ext cx="382756" cy="461665"/>
            <a:chOff x="1454462" y="4337650"/>
            <a:chExt cx="612418" cy="668611"/>
          </a:xfrm>
        </p:grpSpPr>
        <p:sp>
          <p:nvSpPr>
            <p:cNvPr id="90" name="矩形 8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013032" y="562293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05412" y="561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449503" y="5781871"/>
            <a:ext cx="572335" cy="528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2311695" y="562070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33803" y="5536220"/>
            <a:ext cx="453970" cy="461665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97" name="矩形 9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9131" y="5555413"/>
            <a:ext cx="425116" cy="400110"/>
          </a:xfrm>
          <a:prstGeom prst="rect">
            <a:avLst/>
          </a:prstGeom>
          <a:blipFill rotWithShape="0">
            <a:blip r:embed="rId7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089932" y="5131297"/>
            <a:ext cx="612906" cy="359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36462" y="6202749"/>
            <a:ext cx="497187" cy="371544"/>
            <a:chOff x="1454462" y="4337650"/>
            <a:chExt cx="795510" cy="538092"/>
          </a:xfrm>
        </p:grpSpPr>
        <p:sp>
          <p:nvSpPr>
            <p:cNvPr id="100" name="矩形 9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组合 101"/>
          <p:cNvGrpSpPr/>
          <p:nvPr/>
        </p:nvGrpSpPr>
        <p:grpSpPr>
          <a:xfrm>
            <a:off x="929255" y="6209409"/>
            <a:ext cx="382756" cy="461665"/>
            <a:chOff x="1454462" y="4337650"/>
            <a:chExt cx="612418" cy="668611"/>
          </a:xfrm>
        </p:grpSpPr>
        <p:sp>
          <p:nvSpPr>
            <p:cNvPr id="103" name="矩形 10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>
          <a:xfrm>
            <a:off x="3701082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293462" y="561658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99745" y="56206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8" name="矩形 10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1026" y="5526178"/>
            <a:ext cx="453970" cy="461665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09" name="矩形 10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40928" y="4894031"/>
            <a:ext cx="453970" cy="461665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0" name="矩形 10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6354" y="5555835"/>
            <a:ext cx="425116" cy="400110"/>
          </a:xfrm>
          <a:prstGeom prst="rect">
            <a:avLst/>
          </a:prstGeom>
          <a:blipFill rotWithShape="0">
            <a:blip r:embed="rId11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1" name="矩形 110"/>
          <p:cNvSpPr/>
          <p:nvPr/>
        </p:nvSpPr>
        <p:spPr>
          <a:xfrm>
            <a:off x="1309048" y="431496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09048" y="49889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301747" y="562793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320124" y="626402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5" name="矩形 1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3012" y="6184194"/>
            <a:ext cx="425116" cy="400110"/>
          </a:xfrm>
          <a:prstGeom prst="rect">
            <a:avLst/>
          </a:prstGeom>
          <a:blipFill rotWithShape="0">
            <a:blip r:embed="rId12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6" name="矩形 115"/>
          <p:cNvSpPr/>
          <p:nvPr/>
        </p:nvSpPr>
        <p:spPr>
          <a:xfrm>
            <a:off x="2888873" y="431866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12854" y="497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05393" y="561563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92643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0" name="矩形 1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5178" y="4227548"/>
            <a:ext cx="453970" cy="461665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1" name="矩形 1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29601" y="4257876"/>
            <a:ext cx="425116" cy="400110"/>
          </a:xfrm>
          <a:prstGeom prst="rect">
            <a:avLst/>
          </a:prstGeom>
          <a:blipFill rotWithShape="0">
            <a:blip r:embed="rId14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2" name="矩形 1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3714" y="4257876"/>
            <a:ext cx="425116" cy="400110"/>
          </a:xfrm>
          <a:prstGeom prst="rect">
            <a:avLst/>
          </a:prstGeom>
          <a:blipFill rotWithShape="0">
            <a:blip r:embed="rId15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3" name="矩形 1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23627" y="4894168"/>
            <a:ext cx="453970" cy="461665"/>
          </a:xfrm>
          <a:prstGeom prst="rect">
            <a:avLst/>
          </a:prstGeom>
          <a:blipFill rotWithShape="0">
            <a:blip r:embed="rId16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4" name="矩形 1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31988" y="5542863"/>
            <a:ext cx="453970" cy="461665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5" name="矩形 124"/>
          <p:cNvSpPr/>
          <p:nvPr/>
        </p:nvSpPr>
        <p:spPr>
          <a:xfrm>
            <a:off x="3694032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86412" y="497852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2695" y="498260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8" name="矩形 1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3976" y="4888121"/>
            <a:ext cx="453970" cy="461665"/>
          </a:xfrm>
          <a:prstGeom prst="rect">
            <a:avLst/>
          </a:prstGeom>
          <a:blipFill rotWithShape="0">
            <a:blip r:embed="rId18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9" name="矩形 1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9304" y="4917778"/>
            <a:ext cx="425116" cy="400110"/>
          </a:xfrm>
          <a:prstGeom prst="rect">
            <a:avLst/>
          </a:prstGeom>
          <a:blipFill rotWithShape="0">
            <a:blip r:embed="rId19" cstate="print"/>
            <a:stretch>
              <a:fillRect b="-153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0" name="矩形 129"/>
          <p:cNvSpPr/>
          <p:nvPr/>
        </p:nvSpPr>
        <p:spPr>
          <a:xfrm>
            <a:off x="4585593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1" name="矩形 13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7326" y="4889206"/>
            <a:ext cx="453970" cy="461665"/>
          </a:xfrm>
          <a:prstGeom prst="rect">
            <a:avLst/>
          </a:prstGeom>
          <a:blipFill rotWithShape="0">
            <a:blip r:embed="rId20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2" name="矩形 13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7326" y="5529279"/>
            <a:ext cx="453970" cy="461665"/>
          </a:xfrm>
          <a:prstGeom prst="rect">
            <a:avLst/>
          </a:prstGeom>
          <a:blipFill rotWithShape="0">
            <a:blip r:embed="rId21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3" name="矩形 1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24862" y="5548462"/>
            <a:ext cx="425116" cy="400110"/>
          </a:xfrm>
          <a:prstGeom prst="rect">
            <a:avLst/>
          </a:prstGeom>
          <a:blipFill rotWithShape="0">
            <a:blip r:embed="rId22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4" name="矩形 1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22900" y="4928341"/>
            <a:ext cx="425116" cy="400110"/>
          </a:xfrm>
          <a:prstGeom prst="rect">
            <a:avLst/>
          </a:prstGeom>
          <a:blipFill rotWithShape="0">
            <a:blip r:embed="rId23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3053149" y="5771968"/>
            <a:ext cx="656739" cy="985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8" idx="2"/>
            <a:endCxn id="84" idx="0"/>
          </p:cNvCxnSpPr>
          <p:nvPr/>
        </p:nvCxnSpPr>
        <p:spPr>
          <a:xfrm rot="16200000" flipH="1">
            <a:off x="1776749" y="4001015"/>
            <a:ext cx="352530" cy="1597354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93" idx="0"/>
          </p:cNvCxnSpPr>
          <p:nvPr/>
        </p:nvCxnSpPr>
        <p:spPr>
          <a:xfrm rot="16200000" flipH="1">
            <a:off x="2523567" y="5387025"/>
            <a:ext cx="457727" cy="147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81" idx="2"/>
            <a:endCxn id="106" idx="0"/>
          </p:cNvCxnSpPr>
          <p:nvPr/>
        </p:nvCxnSpPr>
        <p:spPr>
          <a:xfrm rot="16200000" flipH="1">
            <a:off x="2640032" y="3815394"/>
            <a:ext cx="316970" cy="328540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90" idx="2"/>
          </p:cNvCxnSpPr>
          <p:nvPr/>
        </p:nvCxnSpPr>
        <p:spPr>
          <a:xfrm rot="16200000" flipH="1">
            <a:off x="3022806" y="4074770"/>
            <a:ext cx="134252" cy="3865275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endCxn id="126" idx="0"/>
          </p:cNvCxnSpPr>
          <p:nvPr/>
        </p:nvCxnSpPr>
        <p:spPr>
          <a:xfrm rot="16200000" flipV="1">
            <a:off x="4174446" y="5238248"/>
            <a:ext cx="1096011" cy="576564"/>
          </a:xfrm>
          <a:prstGeom prst="bentConnector3">
            <a:avLst>
              <a:gd name="adj1" fmla="val 120857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3" idx="2"/>
          </p:cNvCxnSpPr>
          <p:nvPr/>
        </p:nvCxnSpPr>
        <p:spPr>
          <a:xfrm rot="16200000" flipH="1">
            <a:off x="3147689" y="4597519"/>
            <a:ext cx="164762" cy="4131630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endCxn id="75" idx="0"/>
          </p:cNvCxnSpPr>
          <p:nvPr/>
        </p:nvCxnSpPr>
        <p:spPr>
          <a:xfrm rot="10800000">
            <a:off x="2741331" y="4317529"/>
            <a:ext cx="2554555" cy="2421496"/>
          </a:xfrm>
          <a:prstGeom prst="bentConnector4">
            <a:avLst>
              <a:gd name="adj1" fmla="val 887"/>
              <a:gd name="adj2" fmla="val 10944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5803644" y="4458309"/>
            <a:ext cx="2734862" cy="1922199"/>
            <a:chOff x="5482172" y="1113287"/>
            <a:chExt cx="2734862" cy="1922199"/>
          </a:xfrm>
        </p:grpSpPr>
        <p:sp>
          <p:nvSpPr>
            <p:cNvPr id="144" name="椭圆 143"/>
            <p:cNvSpPr/>
            <p:nvPr/>
          </p:nvSpPr>
          <p:spPr>
            <a:xfrm>
              <a:off x="5682339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5682339" y="2607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7765137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7779968" y="2608733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8" name="直接箭头连接符 147"/>
            <p:cNvCxnSpPr>
              <a:stCxn id="146" idx="2"/>
              <a:endCxn id="144" idx="6"/>
            </p:cNvCxnSpPr>
            <p:nvPr/>
          </p:nvCxnSpPr>
          <p:spPr>
            <a:xfrm flipH="1">
              <a:off x="5827482" y="1486694"/>
              <a:ext cx="1937655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7" idx="3"/>
              <a:endCxn id="144" idx="5"/>
            </p:cNvCxnSpPr>
            <p:nvPr/>
          </p:nvCxnSpPr>
          <p:spPr>
            <a:xfrm flipH="1" flipV="1">
              <a:off x="5806226" y="1538009"/>
              <a:ext cx="1994998" cy="11946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49"/>
            <p:cNvGrpSpPr/>
            <p:nvPr/>
          </p:nvGrpSpPr>
          <p:grpSpPr>
            <a:xfrm>
              <a:off x="5482172" y="1113287"/>
              <a:ext cx="2602419" cy="1922199"/>
              <a:chOff x="5482172" y="1113287"/>
              <a:chExt cx="2602419" cy="19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矩形 155"/>
                  <p:cNvSpPr/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6" name="矩形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矩形 156"/>
                  <p:cNvSpPr/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7" name="矩形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矩形 157"/>
                  <p:cNvSpPr/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8" name="矩形 1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矩形 158"/>
                  <p:cNvSpPr/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9" name="矩形 1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组合 150"/>
            <p:cNvGrpSpPr/>
            <p:nvPr/>
          </p:nvGrpSpPr>
          <p:grpSpPr>
            <a:xfrm>
              <a:off x="5708569" y="1173938"/>
              <a:ext cx="2508465" cy="1224553"/>
              <a:chOff x="5708569" y="1173938"/>
              <a:chExt cx="2508465" cy="1224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矩形 151"/>
                  <p:cNvSpPr/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2" name="矩形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矩形 152"/>
                  <p:cNvSpPr/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3" name="矩形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矩形 153"/>
                  <p:cNvSpPr/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4" name="矩形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矩形 154"/>
                  <p:cNvSpPr/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5" name="矩形 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60" name="直接箭头连接符 159"/>
          <p:cNvCxnSpPr/>
          <p:nvPr/>
        </p:nvCxnSpPr>
        <p:spPr>
          <a:xfrm>
            <a:off x="6076381" y="4912844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7535352" y="5141782"/>
                <a:ext cx="4528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2" y="5141782"/>
                <a:ext cx="452881" cy="33855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161"/>
          <p:cNvCxnSpPr/>
          <p:nvPr/>
        </p:nvCxnSpPr>
        <p:spPr>
          <a:xfrm>
            <a:off x="8159180" y="4904287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弧形 162"/>
          <p:cNvSpPr/>
          <p:nvPr/>
        </p:nvSpPr>
        <p:spPr>
          <a:xfrm rot="2568883" flipH="1" flipV="1">
            <a:off x="7894137" y="4597202"/>
            <a:ext cx="1509484" cy="1585061"/>
          </a:xfrm>
          <a:prstGeom prst="arc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54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83" grpId="0" animBg="1"/>
      <p:bldP spid="84" grpId="0" animBg="1"/>
      <p:bldP spid="85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直接箭头连接符 78"/>
          <p:cNvCxnSpPr/>
          <p:nvPr/>
        </p:nvCxnSpPr>
        <p:spPr>
          <a:xfrm flipV="1">
            <a:off x="1520893" y="5784048"/>
            <a:ext cx="2189633" cy="199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1449503" y="5781871"/>
            <a:ext cx="572335" cy="528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78"/>
          <p:cNvCxnSpPr/>
          <p:nvPr/>
        </p:nvCxnSpPr>
        <p:spPr>
          <a:xfrm flipV="1">
            <a:off x="1504289" y="5133706"/>
            <a:ext cx="2189633" cy="199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1449503" y="5141200"/>
            <a:ext cx="570857" cy="3069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684213" y="1196975"/>
            <a:ext cx="3797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有向图的十字链表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62" name="Rectangle 2"/>
          <p:cNvSpPr txBox="1">
            <a:spLocks noRot="1" noChangeArrowheads="1"/>
          </p:cNvSpPr>
          <p:nvPr/>
        </p:nvSpPr>
        <p:spPr>
          <a:xfrm>
            <a:off x="457200" y="333375"/>
            <a:ext cx="86868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图的代数表示：有向图的十字链表 </a:t>
            </a:r>
          </a:p>
        </p:txBody>
      </p:sp>
      <p:grpSp>
        <p:nvGrpSpPr>
          <p:cNvPr id="5" name="组合 62"/>
          <p:cNvGrpSpPr/>
          <p:nvPr/>
        </p:nvGrpSpPr>
        <p:grpSpPr>
          <a:xfrm>
            <a:off x="623146" y="4254097"/>
            <a:ext cx="497187" cy="371544"/>
            <a:chOff x="1454462" y="4337650"/>
            <a:chExt cx="795510" cy="538092"/>
          </a:xfrm>
        </p:grpSpPr>
        <p:sp>
          <p:nvSpPr>
            <p:cNvPr id="64" name="矩形 63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6" name="直接箭头连接符 65"/>
          <p:cNvCxnSpPr/>
          <p:nvPr/>
        </p:nvCxnSpPr>
        <p:spPr>
          <a:xfrm>
            <a:off x="1449503" y="4470302"/>
            <a:ext cx="560496" cy="3591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66"/>
          <p:cNvGrpSpPr/>
          <p:nvPr/>
        </p:nvGrpSpPr>
        <p:grpSpPr>
          <a:xfrm>
            <a:off x="919337" y="4251883"/>
            <a:ext cx="382756" cy="461665"/>
            <a:chOff x="1454462" y="4337650"/>
            <a:chExt cx="612418" cy="668611"/>
          </a:xfrm>
        </p:grpSpPr>
        <p:sp>
          <p:nvSpPr>
            <p:cNvPr id="68" name="矩形 67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2001193" y="431496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7" name="组合 70"/>
          <p:cNvGrpSpPr/>
          <p:nvPr/>
        </p:nvGrpSpPr>
        <p:grpSpPr>
          <a:xfrm>
            <a:off x="2297384" y="4166544"/>
            <a:ext cx="295513" cy="461665"/>
            <a:chOff x="1594053" y="4214057"/>
            <a:chExt cx="472827" cy="668611"/>
          </a:xfrm>
        </p:grpSpPr>
        <p:sp>
          <p:nvSpPr>
            <p:cNvPr id="72" name="矩形 71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654383" y="4214057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74" name="矩形 7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9902" y="4227099"/>
            <a:ext cx="453970" cy="461665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75" name="矩形 74"/>
          <p:cNvSpPr/>
          <p:nvPr/>
        </p:nvSpPr>
        <p:spPr>
          <a:xfrm>
            <a:off x="2593573" y="43175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8" name="组合 75"/>
          <p:cNvGrpSpPr/>
          <p:nvPr/>
        </p:nvGrpSpPr>
        <p:grpSpPr>
          <a:xfrm>
            <a:off x="624625" y="4930281"/>
            <a:ext cx="497187" cy="371544"/>
            <a:chOff x="1454462" y="4337650"/>
            <a:chExt cx="795510" cy="538092"/>
          </a:xfrm>
        </p:grpSpPr>
        <p:sp>
          <p:nvSpPr>
            <p:cNvPr id="77" name="矩形 7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79"/>
          <p:cNvGrpSpPr/>
          <p:nvPr/>
        </p:nvGrpSpPr>
        <p:grpSpPr>
          <a:xfrm>
            <a:off x="920816" y="4928067"/>
            <a:ext cx="382756" cy="461665"/>
            <a:chOff x="1454462" y="4337650"/>
            <a:chExt cx="612418" cy="668611"/>
          </a:xfrm>
        </p:grpSpPr>
        <p:sp>
          <p:nvSpPr>
            <p:cNvPr id="81" name="矩形 80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2011554" y="498226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603934" y="4975957"/>
            <a:ext cx="295513" cy="31475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10217" y="4980033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grpSp>
        <p:nvGrpSpPr>
          <p:cNvPr id="10" name="组合 85"/>
          <p:cNvGrpSpPr/>
          <p:nvPr/>
        </p:nvGrpSpPr>
        <p:grpSpPr>
          <a:xfrm>
            <a:off x="626104" y="5570952"/>
            <a:ext cx="497187" cy="371544"/>
            <a:chOff x="1454462" y="4337650"/>
            <a:chExt cx="795510" cy="538092"/>
          </a:xfrm>
        </p:grpSpPr>
        <p:sp>
          <p:nvSpPr>
            <p:cNvPr id="87" name="矩形 86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8" name="矩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88"/>
          <p:cNvGrpSpPr/>
          <p:nvPr/>
        </p:nvGrpSpPr>
        <p:grpSpPr>
          <a:xfrm>
            <a:off x="922295" y="5568738"/>
            <a:ext cx="382756" cy="461665"/>
            <a:chOff x="1454462" y="4337650"/>
            <a:chExt cx="612418" cy="668611"/>
          </a:xfrm>
        </p:grpSpPr>
        <p:sp>
          <p:nvSpPr>
            <p:cNvPr id="90" name="矩形 8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2013032" y="562293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605412" y="561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311695" y="562070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33803" y="5536220"/>
            <a:ext cx="453970" cy="461665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97" name="矩形 9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39131" y="5555413"/>
            <a:ext cx="425116" cy="400110"/>
          </a:xfrm>
          <a:prstGeom prst="rect">
            <a:avLst/>
          </a:prstGeom>
          <a:blipFill rotWithShape="0">
            <a:blip r:embed="rId8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089932" y="5131297"/>
            <a:ext cx="612906" cy="3592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98"/>
          <p:cNvGrpSpPr/>
          <p:nvPr/>
        </p:nvGrpSpPr>
        <p:grpSpPr>
          <a:xfrm>
            <a:off x="636462" y="6202749"/>
            <a:ext cx="497187" cy="371544"/>
            <a:chOff x="1454462" y="4337650"/>
            <a:chExt cx="795510" cy="538092"/>
          </a:xfrm>
        </p:grpSpPr>
        <p:sp>
          <p:nvSpPr>
            <p:cNvPr id="100" name="矩形 99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795510" cy="53488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101"/>
          <p:cNvGrpSpPr/>
          <p:nvPr/>
        </p:nvGrpSpPr>
        <p:grpSpPr>
          <a:xfrm>
            <a:off x="929255" y="6209409"/>
            <a:ext cx="382756" cy="461665"/>
            <a:chOff x="1454462" y="4337650"/>
            <a:chExt cx="612418" cy="668611"/>
          </a:xfrm>
        </p:grpSpPr>
        <p:sp>
          <p:nvSpPr>
            <p:cNvPr id="103" name="矩形 102"/>
            <p:cNvSpPr/>
            <p:nvPr/>
          </p:nvSpPr>
          <p:spPr>
            <a:xfrm>
              <a:off x="1594053" y="4425797"/>
              <a:ext cx="472827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454462" y="4337650"/>
              <a:ext cx="295574" cy="6686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105" name="矩形 104"/>
          <p:cNvSpPr/>
          <p:nvPr/>
        </p:nvSpPr>
        <p:spPr>
          <a:xfrm>
            <a:off x="3701082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293462" y="561658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99745" y="56206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08" name="矩形 10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1026" y="5526178"/>
            <a:ext cx="453970" cy="461665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09" name="矩形 10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40928" y="4894031"/>
            <a:ext cx="453970" cy="461665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0" name="矩形 10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36354" y="5555835"/>
            <a:ext cx="425116" cy="400110"/>
          </a:xfrm>
          <a:prstGeom prst="rect">
            <a:avLst/>
          </a:prstGeom>
          <a:blipFill rotWithShape="0">
            <a:blip r:embed="rId12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1" name="矩形 110"/>
          <p:cNvSpPr/>
          <p:nvPr/>
        </p:nvSpPr>
        <p:spPr>
          <a:xfrm>
            <a:off x="1309048" y="4314961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309048" y="4988929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301747" y="5627936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320124" y="626402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5" name="矩形 1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3012" y="6184194"/>
            <a:ext cx="425116" cy="400110"/>
          </a:xfrm>
          <a:prstGeom prst="rect">
            <a:avLst/>
          </a:prstGeom>
          <a:blipFill rotWithShape="0">
            <a:blip r:embed="rId13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16" name="矩形 115"/>
          <p:cNvSpPr/>
          <p:nvPr/>
        </p:nvSpPr>
        <p:spPr>
          <a:xfrm>
            <a:off x="2888873" y="431866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912854" y="4976628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2905393" y="5615635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92643" y="5622892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0" name="矩形 1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15178" y="4227548"/>
            <a:ext cx="453970" cy="461665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1" name="矩形 1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29601" y="4257876"/>
            <a:ext cx="425116" cy="400110"/>
          </a:xfrm>
          <a:prstGeom prst="rect">
            <a:avLst/>
          </a:prstGeom>
          <a:blipFill rotWithShape="0">
            <a:blip r:embed="rId15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2" name="矩形 1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13714" y="4257876"/>
            <a:ext cx="425116" cy="400110"/>
          </a:xfrm>
          <a:prstGeom prst="rect">
            <a:avLst/>
          </a:prstGeom>
          <a:blipFill rotWithShape="0">
            <a:blip r:embed="rId16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5" name="矩形 124"/>
          <p:cNvSpPr/>
          <p:nvPr/>
        </p:nvSpPr>
        <p:spPr>
          <a:xfrm>
            <a:off x="3694032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286412" y="4978524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992695" y="4982600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8" name="矩形 12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23976" y="4888121"/>
            <a:ext cx="453970" cy="461665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29" name="矩形 1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9304" y="4917778"/>
            <a:ext cx="425116" cy="400110"/>
          </a:xfrm>
          <a:prstGeom prst="rect">
            <a:avLst/>
          </a:prstGeom>
          <a:blipFill rotWithShape="0">
            <a:blip r:embed="rId18" cstate="print"/>
            <a:stretch>
              <a:fillRect b="-1538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0" name="矩形 129"/>
          <p:cNvSpPr/>
          <p:nvPr/>
        </p:nvSpPr>
        <p:spPr>
          <a:xfrm>
            <a:off x="4585593" y="4975957"/>
            <a:ext cx="295513" cy="310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3" name="矩形 13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24862" y="5548462"/>
            <a:ext cx="425116" cy="400110"/>
          </a:xfrm>
          <a:prstGeom prst="rect">
            <a:avLst/>
          </a:prstGeom>
          <a:blipFill rotWithShape="0">
            <a:blip r:embed="rId19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sp>
        <p:nvSpPr>
          <p:cNvPr id="134" name="矩形 1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22900" y="4928341"/>
            <a:ext cx="425116" cy="400110"/>
          </a:xfrm>
          <a:prstGeom prst="rect">
            <a:avLst/>
          </a:prstGeom>
          <a:blipFill rotWithShape="0">
            <a:blip r:embed="rId20" cstate="print"/>
            <a:stretch>
              <a:fillRect b="-1515"/>
            </a:stretch>
          </a:blipFill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3053149" y="5771968"/>
            <a:ext cx="656739" cy="9855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68" idx="2"/>
            <a:endCxn id="129" idx="0"/>
          </p:cNvCxnSpPr>
          <p:nvPr/>
        </p:nvCxnSpPr>
        <p:spPr>
          <a:xfrm rot="16200000" flipH="1">
            <a:off x="2650924" y="3126839"/>
            <a:ext cx="294351" cy="328752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129" idx="2"/>
          </p:cNvCxnSpPr>
          <p:nvPr/>
        </p:nvCxnSpPr>
        <p:spPr>
          <a:xfrm rot="16200000" flipV="1">
            <a:off x="4299386" y="5460365"/>
            <a:ext cx="295097" cy="1014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81" idx="2"/>
            <a:endCxn id="97" idx="0"/>
          </p:cNvCxnSpPr>
          <p:nvPr/>
        </p:nvCxnSpPr>
        <p:spPr>
          <a:xfrm rot="16200000" flipH="1">
            <a:off x="1825851" y="4629575"/>
            <a:ext cx="255802" cy="159587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肘形连接符 138"/>
          <p:cNvCxnSpPr>
            <a:stCxn id="90" idx="2"/>
          </p:cNvCxnSpPr>
          <p:nvPr/>
        </p:nvCxnSpPr>
        <p:spPr>
          <a:xfrm rot="16200000" flipH="1">
            <a:off x="2249712" y="4847864"/>
            <a:ext cx="122953" cy="2307787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endCxn id="204" idx="0"/>
          </p:cNvCxnSpPr>
          <p:nvPr/>
        </p:nvCxnSpPr>
        <p:spPr>
          <a:xfrm rot="16200000" flipV="1">
            <a:off x="2531151" y="5140018"/>
            <a:ext cx="1163000" cy="706031"/>
          </a:xfrm>
          <a:prstGeom prst="bentConnector3">
            <a:avLst>
              <a:gd name="adj1" fmla="val 119656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3" idx="2"/>
          </p:cNvCxnSpPr>
          <p:nvPr/>
        </p:nvCxnSpPr>
        <p:spPr>
          <a:xfrm rot="16200000" flipH="1">
            <a:off x="3147689" y="4597519"/>
            <a:ext cx="164762" cy="4131630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肘形连接符 141"/>
          <p:cNvCxnSpPr>
            <a:endCxn id="75" idx="0"/>
          </p:cNvCxnSpPr>
          <p:nvPr/>
        </p:nvCxnSpPr>
        <p:spPr>
          <a:xfrm rot="10800000">
            <a:off x="2741331" y="4317529"/>
            <a:ext cx="2554555" cy="2421496"/>
          </a:xfrm>
          <a:prstGeom prst="bentConnector4">
            <a:avLst>
              <a:gd name="adj1" fmla="val 887"/>
              <a:gd name="adj2" fmla="val 10944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142"/>
          <p:cNvGrpSpPr/>
          <p:nvPr/>
        </p:nvGrpSpPr>
        <p:grpSpPr>
          <a:xfrm>
            <a:off x="5803644" y="4458309"/>
            <a:ext cx="2734862" cy="1922199"/>
            <a:chOff x="5482172" y="1113287"/>
            <a:chExt cx="2734862" cy="1922199"/>
          </a:xfrm>
        </p:grpSpPr>
        <p:sp>
          <p:nvSpPr>
            <p:cNvPr id="144" name="椭圆 143"/>
            <p:cNvSpPr/>
            <p:nvPr/>
          </p:nvSpPr>
          <p:spPr>
            <a:xfrm>
              <a:off x="5682339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5682339" y="2607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7765137" y="1414122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7779968" y="2608733"/>
              <a:ext cx="145143" cy="14514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48" name="直接箭头连接符 147"/>
            <p:cNvCxnSpPr>
              <a:stCxn id="146" idx="2"/>
              <a:endCxn id="144" idx="6"/>
            </p:cNvCxnSpPr>
            <p:nvPr/>
          </p:nvCxnSpPr>
          <p:spPr>
            <a:xfrm flipH="1">
              <a:off x="5827482" y="1486694"/>
              <a:ext cx="1937655" cy="0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7" idx="3"/>
              <a:endCxn id="144" idx="5"/>
            </p:cNvCxnSpPr>
            <p:nvPr/>
          </p:nvCxnSpPr>
          <p:spPr>
            <a:xfrm flipH="1" flipV="1">
              <a:off x="5806226" y="1538009"/>
              <a:ext cx="1994998" cy="1194611"/>
            </a:xfrm>
            <a:prstGeom prst="straightConnector1">
              <a:avLst/>
            </a:prstGeom>
            <a:ln w="28575"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149"/>
            <p:cNvGrpSpPr/>
            <p:nvPr/>
          </p:nvGrpSpPr>
          <p:grpSpPr>
            <a:xfrm>
              <a:off x="5482172" y="1113287"/>
              <a:ext cx="2602419" cy="1922199"/>
              <a:chOff x="5482172" y="1113287"/>
              <a:chExt cx="2602419" cy="19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矩形 155"/>
                  <p:cNvSpPr/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6" name="矩形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2172" y="1119111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矩形 156"/>
                  <p:cNvSpPr/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7" name="矩形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5439" y="1113287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矩形 157"/>
                  <p:cNvSpPr/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8" name="矩形 1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490" y="269693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矩形 158"/>
                  <p:cNvSpPr/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9" name="矩形 1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2859" y="2647310"/>
                    <a:ext cx="46410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150"/>
            <p:cNvGrpSpPr/>
            <p:nvPr/>
          </p:nvGrpSpPr>
          <p:grpSpPr>
            <a:xfrm>
              <a:off x="5708569" y="1173938"/>
              <a:ext cx="2508465" cy="1224553"/>
              <a:chOff x="5708569" y="1173938"/>
              <a:chExt cx="2508465" cy="12245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矩形 151"/>
                  <p:cNvSpPr/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2" name="矩形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569" y="1847786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矩形 152"/>
                  <p:cNvSpPr/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3" name="矩形 1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9869" y="1173938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矩形 153"/>
                  <p:cNvSpPr/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4" name="矩形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7260" y="2059937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矩形 154"/>
                  <p:cNvSpPr/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cs typeface="+mn-cs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0" lang="en-US" altLang="zh-CN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D5B6B"/>
                      </a:solidFill>
                      <a:effectLst/>
                      <a:uLnTx/>
                      <a:uFillTx/>
                      <a:latin typeface="Arial" pitchFamily="34" charset="0"/>
                      <a:ea typeface="宋体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5" name="矩形 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4153" y="1844182"/>
                    <a:ext cx="452881" cy="338554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60" name="直接箭头连接符 159"/>
          <p:cNvCxnSpPr/>
          <p:nvPr/>
        </p:nvCxnSpPr>
        <p:spPr>
          <a:xfrm>
            <a:off x="6076381" y="4912844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矩形 160"/>
              <p:cNvSpPr/>
              <p:nvPr/>
            </p:nvSpPr>
            <p:spPr>
              <a:xfrm>
                <a:off x="7535352" y="5141782"/>
                <a:ext cx="4528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cs typeface="+mn-cs"/>
                            </a:rPr>
                            <m:t>𝒆</m:t>
                          </m:r>
                        </m:e>
                        <m:sub>
                          <m:r>
                            <a:rPr kumimoji="0" lang="en-US" altLang="zh-CN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1" name="矩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2" y="5141782"/>
                <a:ext cx="452881" cy="338554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接箭头连接符 161"/>
          <p:cNvCxnSpPr/>
          <p:nvPr/>
        </p:nvCxnSpPr>
        <p:spPr>
          <a:xfrm>
            <a:off x="8159180" y="4904287"/>
            <a:ext cx="0" cy="103930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弧形 162"/>
          <p:cNvSpPr/>
          <p:nvPr/>
        </p:nvSpPr>
        <p:spPr>
          <a:xfrm rot="2568883" flipH="1" flipV="1">
            <a:off x="7894137" y="4597202"/>
            <a:ext cx="1509484" cy="1585061"/>
          </a:xfrm>
          <a:prstGeom prst="arc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4D5B6B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53904" y="4250809"/>
            <a:ext cx="426757" cy="4023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16933" y="4261021"/>
            <a:ext cx="426757" cy="402371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33990" y="4921032"/>
            <a:ext cx="426757" cy="402371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22376" y="4929473"/>
            <a:ext cx="426757" cy="402371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46288" y="5563046"/>
            <a:ext cx="426757" cy="402371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97441" y="5553762"/>
            <a:ext cx="426757" cy="402371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34815" y="6197048"/>
            <a:ext cx="426757" cy="402371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546256" y="4911534"/>
            <a:ext cx="426757" cy="402371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826779" y="4936036"/>
            <a:ext cx="426757" cy="402371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827725" y="5553762"/>
            <a:ext cx="426757" cy="4023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216882" y="4892360"/>
            <a:ext cx="457240" cy="46333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901537" y="4889281"/>
            <a:ext cx="451143" cy="463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233708" y="5531837"/>
            <a:ext cx="457240" cy="46333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907703" y="5531362"/>
            <a:ext cx="457240" cy="463336"/>
          </a:xfrm>
          <a:prstGeom prst="rect">
            <a:avLst/>
          </a:prstGeom>
        </p:spPr>
      </p:pic>
      <p:cxnSp>
        <p:nvCxnSpPr>
          <p:cNvPr id="185" name="肘形连接符 135"/>
          <p:cNvCxnSpPr>
            <a:endCxn id="106" idx="2"/>
          </p:cNvCxnSpPr>
          <p:nvPr/>
        </p:nvCxnSpPr>
        <p:spPr>
          <a:xfrm rot="5400000">
            <a:off x="4159408" y="5016725"/>
            <a:ext cx="1192348" cy="628725"/>
          </a:xfrm>
          <a:prstGeom prst="bentConnector3">
            <a:avLst>
              <a:gd name="adj1" fmla="val 119172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肘形连接符 140"/>
          <p:cNvCxnSpPr>
            <a:stCxn id="68" idx="2"/>
          </p:cNvCxnSpPr>
          <p:nvPr/>
        </p:nvCxnSpPr>
        <p:spPr>
          <a:xfrm rot="16200000" flipH="1">
            <a:off x="3044281" y="2733483"/>
            <a:ext cx="135717" cy="3915604"/>
          </a:xfrm>
          <a:prstGeom prst="bentConnector2">
            <a:avLst/>
          </a:prstGeom>
          <a:ln>
            <a:solidFill>
              <a:schemeClr val="accent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4" name="组合 35"/>
          <p:cNvGrpSpPr/>
          <p:nvPr/>
        </p:nvGrpSpPr>
        <p:grpSpPr>
          <a:xfrm>
            <a:off x="352348" y="1834027"/>
            <a:ext cx="3334766" cy="2188405"/>
            <a:chOff x="5764229" y="3203975"/>
            <a:chExt cx="3334766" cy="2188405"/>
          </a:xfrm>
        </p:grpSpPr>
        <p:sp>
          <p:nvSpPr>
            <p:cNvPr id="195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顶点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6" name="Rectangle 4"/>
            <p:cNvSpPr>
              <a:spLocks noChangeArrowheads="1"/>
            </p:cNvSpPr>
            <p:nvPr/>
          </p:nvSpPr>
          <p:spPr bwMode="auto">
            <a:xfrm>
              <a:off x="5764229" y="4023489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顶点信息数据            </a:t>
              </a:r>
            </a:p>
          </p:txBody>
        </p:sp>
        <p:sp>
          <p:nvSpPr>
            <p:cNvPr id="197" name="Line 5"/>
            <p:cNvSpPr>
              <a:spLocks noChangeShapeType="1"/>
            </p:cNvSpPr>
            <p:nvPr/>
          </p:nvSpPr>
          <p:spPr bwMode="auto">
            <a:xfrm>
              <a:off x="7027346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入</a:t>
              </a:r>
              <a:r>
                <a:rPr kumimoji="1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0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出边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1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data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13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out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214" name="组合 54"/>
          <p:cNvGrpSpPr/>
          <p:nvPr/>
        </p:nvGrpSpPr>
        <p:grpSpPr>
          <a:xfrm>
            <a:off x="4097018" y="1684549"/>
            <a:ext cx="4760901" cy="2538864"/>
            <a:chOff x="4572000" y="4284095"/>
            <a:chExt cx="4760901" cy="2538864"/>
          </a:xfrm>
        </p:grpSpPr>
        <p:sp>
          <p:nvSpPr>
            <p:cNvPr id="215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16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227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起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  边终点位置          边的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相关信息</a:t>
                </a:r>
              </a:p>
            </p:txBody>
          </p:sp>
          <p:sp>
            <p:nvSpPr>
              <p:cNvPr id="228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9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0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1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7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相同起点的边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0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相同终点的边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1" name="Rectangle 14"/>
            <p:cNvSpPr>
              <a:spLocks noChangeArrowheads="1"/>
            </p:cNvSpPr>
            <p:nvPr/>
          </p:nvSpPr>
          <p:spPr bwMode="auto">
            <a:xfrm>
              <a:off x="808239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2" name="Rectangle 15"/>
            <p:cNvSpPr>
              <a:spLocks noChangeArrowheads="1"/>
            </p:cNvSpPr>
            <p:nvPr/>
          </p:nvSpPr>
          <p:spPr bwMode="auto">
            <a:xfrm>
              <a:off x="862245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4" name="Rectangle 17"/>
            <p:cNvSpPr>
              <a:spLocks noChangeArrowheads="1"/>
            </p:cNvSpPr>
            <p:nvPr/>
          </p:nvSpPr>
          <p:spPr bwMode="auto">
            <a:xfrm>
              <a:off x="4707015" y="4599130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startvex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5" name="Rectangle 18"/>
            <p:cNvSpPr>
              <a:spLocks noChangeArrowheads="1"/>
            </p:cNvSpPr>
            <p:nvPr/>
          </p:nvSpPr>
          <p:spPr bwMode="auto">
            <a:xfrm>
              <a:off x="5922150" y="4644135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endvex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7272300" y="4599130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31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83" grpId="0" animBg="1"/>
      <p:bldP spid="84" grpId="0" animBg="1"/>
      <p:bldP spid="85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0" grpId="1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3" grpId="0" animBg="1"/>
      <p:bldP spid="1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4"/>
          <p:cNvSpPr>
            <a:spLocks noChangeArrowheads="1"/>
          </p:cNvSpPr>
          <p:nvPr/>
        </p:nvSpPr>
        <p:spPr bwMode="auto">
          <a:xfrm>
            <a:off x="684213" y="1196975"/>
            <a:ext cx="37978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514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有向图的十字链表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514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6555" y="1718810"/>
            <a:ext cx="83259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typedef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VexNode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D5B6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xlist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[MAX_VERTEX_NUM];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     // 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顶点结点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表头向量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int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vexnum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edgenum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   //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有向图的当前顶点数和边数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}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OLGraph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555" y="3924055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typedef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VexNode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{ // 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顶点的结构表示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VertexType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Edgestruct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*in, *out; 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}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VexNode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21550" y="5413117"/>
            <a:ext cx="8534400" cy="14773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typedef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Edgestruct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{ // 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边的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结构表示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startvex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endvex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InfoType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*info;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struct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Edgestruct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link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*slink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 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     }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VexNode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2258870"/>
            <a:ext cx="461665" cy="89355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图结构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0" y="3834045"/>
            <a:ext cx="461665" cy="121513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顶点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5588865"/>
            <a:ext cx="461665" cy="900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vert="eaVert"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边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5427095" y="1313765"/>
            <a:ext cx="3446875" cy="2188405"/>
            <a:chOff x="5652120" y="3203975"/>
            <a:chExt cx="3446875" cy="2188405"/>
          </a:xfrm>
        </p:grpSpPr>
        <p:sp>
          <p:nvSpPr>
            <p:cNvPr id="17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顶点结点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652120" y="4014065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顶点信息数据            </a:t>
              </a: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6957045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入边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2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出边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data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out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3" name="组合 54"/>
          <p:cNvGrpSpPr/>
          <p:nvPr/>
        </p:nvGrpSpPr>
        <p:grpSpPr>
          <a:xfrm>
            <a:off x="4301970" y="4175501"/>
            <a:ext cx="4760901" cy="2538864"/>
            <a:chOff x="4572000" y="4284095"/>
            <a:chExt cx="4760901" cy="2538864"/>
          </a:xfrm>
        </p:grpSpPr>
        <p:sp>
          <p:nvSpPr>
            <p:cNvPr id="37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边起点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  边终点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 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边的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相关信息</a:t>
                </a:r>
              </a:p>
            </p:txBody>
          </p:sp>
          <p:sp>
            <p:nvSpPr>
              <p:cNvPr id="40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相同起点的</a:t>
              </a: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7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相同终点的</a:t>
              </a: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802524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8622450" y="459913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707015" y="4599130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startvex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5922150" y="4644135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endvex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7272300" y="4599130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info</a:t>
              </a:r>
            </a:p>
          </p:txBody>
        </p:sp>
      </p:grpSp>
      <p:sp>
        <p:nvSpPr>
          <p:cNvPr id="50" name="Rectangle 2"/>
          <p:cNvSpPr txBox="1">
            <a:spLocks noRot="1" noChangeArrowheads="1"/>
          </p:cNvSpPr>
          <p:nvPr/>
        </p:nvSpPr>
        <p:spPr>
          <a:xfrm>
            <a:off x="457200" y="333375"/>
            <a:ext cx="86868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图的代数表示：有向图的十字链表 </a:t>
            </a:r>
          </a:p>
        </p:txBody>
      </p:sp>
    </p:spTree>
    <p:extLst>
      <p:ext uri="{BB962C8B-B14F-4D97-AF65-F5344CB8AC3E}">
        <p14:creationId xmlns:p14="http://schemas.microsoft.com/office/powerpoint/2010/main" val="68344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41530" y="1313765"/>
            <a:ext cx="87124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构造图的十字链表算法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Status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CreateDG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OLGraph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&amp;G 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scanf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&amp;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G.vexnum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&amp;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G.edgenum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, &amp;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IncInfo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);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输入信息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for (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= 0;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&lt;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G.vexnum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++ ) { 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初始化构造表头向量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scanf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&amp;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].data );             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输入顶点值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].in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].out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NULL; 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} 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for ( k = 0; k &lt;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G.edgenum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++ )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{ 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构造十字链表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scanf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&amp;v1, &amp;v2 );                  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输入一条弧的始点和终点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LocateVex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G, v1 );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j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LocateVex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( G, v2 );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if(!p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=(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Edgestruct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*)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malloc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sizeof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Edgestruct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)))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产生新的弧结点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  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exit(OVERFLOW)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p.startvex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；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p.endvex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j;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//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对弧结点赋值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p.elink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[j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].in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   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//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插入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p.slink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].out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[j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].in=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G.xlist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[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</a:t>
            </a: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].out=p;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}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} //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9AAD3">
                    <a:lumMod val="25000"/>
                  </a:srgbClr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CreateDG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89AAD3">
                  <a:lumMod val="25000"/>
                </a:srgb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4795590" y="5797887"/>
            <a:ext cx="3664973" cy="98488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时间复杂度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：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与邻接表相同</a:t>
            </a:r>
            <a:endParaRPr kumimoji="1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rPr>
              <a:t>对有向图是非常好的数据结构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图的代数表示：十字链表 </a:t>
            </a:r>
          </a:p>
        </p:txBody>
      </p:sp>
      <p:grpSp>
        <p:nvGrpSpPr>
          <p:cNvPr id="5" name="组合 35"/>
          <p:cNvGrpSpPr/>
          <p:nvPr/>
        </p:nvGrpSpPr>
        <p:grpSpPr>
          <a:xfrm>
            <a:off x="5427095" y="1213285"/>
            <a:ext cx="3446875" cy="2188405"/>
            <a:chOff x="5652120" y="3203975"/>
            <a:chExt cx="3446875" cy="2188405"/>
          </a:xfrm>
        </p:grpSpPr>
        <p:sp>
          <p:nvSpPr>
            <p:cNvPr id="6" name="Comment 2"/>
            <p:cNvSpPr>
              <a:spLocks noChangeArrowheads="1"/>
            </p:cNvSpPr>
            <p:nvPr/>
          </p:nvSpPr>
          <p:spPr bwMode="auto">
            <a:xfrm>
              <a:off x="6237185" y="3203975"/>
              <a:ext cx="2173288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顶点结点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652120" y="4014065"/>
              <a:ext cx="3015335" cy="31503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顶点信息数据            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6957045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812708" y="4014065"/>
              <a:ext cx="0" cy="314325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362310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8217405" y="4194085"/>
              <a:ext cx="0" cy="685800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Comment 9"/>
            <p:cNvSpPr>
              <a:spLocks noChangeArrowheads="1"/>
            </p:cNvSpPr>
            <p:nvPr/>
          </p:nvSpPr>
          <p:spPr bwMode="auto">
            <a:xfrm>
              <a:off x="6305256" y="4869160"/>
              <a:ext cx="1327084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入边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" name="Comment 10"/>
            <p:cNvSpPr>
              <a:spLocks noChangeArrowheads="1"/>
            </p:cNvSpPr>
            <p:nvPr/>
          </p:nvSpPr>
          <p:spPr bwMode="auto">
            <a:xfrm>
              <a:off x="7677345" y="4869160"/>
              <a:ext cx="1421650" cy="523220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指向该顶点的第一条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出边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7165" y="3609020"/>
              <a:ext cx="55175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data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7047275" y="3609020"/>
              <a:ext cx="343364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857365" y="3609020"/>
              <a:ext cx="461986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out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</p:grpSp>
      <p:grpSp>
        <p:nvGrpSpPr>
          <p:cNvPr id="18" name="组合 54"/>
          <p:cNvGrpSpPr/>
          <p:nvPr/>
        </p:nvGrpSpPr>
        <p:grpSpPr>
          <a:xfrm>
            <a:off x="4492885" y="4024781"/>
            <a:ext cx="4760901" cy="2538864"/>
            <a:chOff x="4572000" y="4284095"/>
            <a:chExt cx="4760901" cy="2538864"/>
          </a:xfrm>
        </p:grpSpPr>
        <p:sp>
          <p:nvSpPr>
            <p:cNvPr id="19" name="Comment 2"/>
            <p:cNvSpPr>
              <a:spLocks noChangeArrowheads="1"/>
            </p:cNvSpPr>
            <p:nvPr/>
          </p:nvSpPr>
          <p:spPr bwMode="auto">
            <a:xfrm>
              <a:off x="6237185" y="4284095"/>
              <a:ext cx="213360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边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0" name="组合 53"/>
            <p:cNvGrpSpPr/>
            <p:nvPr/>
          </p:nvGrpSpPr>
          <p:grpSpPr>
            <a:xfrm>
              <a:off x="4572000" y="5049180"/>
              <a:ext cx="4500500" cy="315035"/>
              <a:chOff x="4031940" y="5049180"/>
              <a:chExt cx="4500500" cy="315035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4031940" y="5049180"/>
                <a:ext cx="4500500" cy="31503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边起点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  边终点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位置   </a:t>
                </a:r>
                <a:r>
                  <a:rPr kumimoji="1" lang="zh-CN" alt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     边的</a:t>
                </a:r>
                <a:r>
                  <a:rPr kumimoji="1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楷体_GB2312" pitchFamily="49" charset="-122"/>
                    <a:cs typeface="+mn-cs"/>
                  </a:rPr>
                  <a:t>相关信息</a:t>
                </a:r>
              </a:p>
            </p:txBody>
          </p:sp>
          <p:sp>
            <p:nvSpPr>
              <p:cNvPr id="31" name="Line 5"/>
              <p:cNvSpPr>
                <a:spLocks noChangeShapeType="1"/>
              </p:cNvSpPr>
              <p:nvPr/>
            </p:nvSpPr>
            <p:spPr bwMode="auto">
              <a:xfrm>
                <a:off x="529208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>
                <a:off x="650721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8172400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7767355" y="5049180"/>
                <a:ext cx="0" cy="315035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8487435" y="5139190"/>
              <a:ext cx="0" cy="495055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8892480" y="5139190"/>
              <a:ext cx="0" cy="945106"/>
            </a:xfrm>
            <a:prstGeom prst="line">
              <a:avLst/>
            </a:prstGeom>
            <a:ln>
              <a:headEnd type="none" w="sm" len="sm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Comment 11"/>
            <p:cNvSpPr>
              <a:spLocks noChangeArrowheads="1"/>
            </p:cNvSpPr>
            <p:nvPr/>
          </p:nvSpPr>
          <p:spPr bwMode="auto">
            <a:xfrm>
              <a:off x="7928865" y="6084295"/>
              <a:ext cx="1215135" cy="738664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相同起点的</a:t>
              </a: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Comment 12"/>
            <p:cNvSpPr>
              <a:spLocks noChangeArrowheads="1"/>
            </p:cNvSpPr>
            <p:nvPr/>
          </p:nvSpPr>
          <p:spPr bwMode="auto">
            <a:xfrm>
              <a:off x="5967155" y="5634245"/>
              <a:ext cx="2610290" cy="307777"/>
            </a:xfrm>
            <a:prstGeom prst="rect">
              <a:avLst/>
            </a:prstGeom>
            <a:solidFill>
              <a:srgbClr val="FCFDC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指向下一个有</a:t>
              </a:r>
              <a:r>
                <a:rPr kumimoji="1" lang="zh-CN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相同终点的</a:t>
              </a: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结点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8025240" y="4719710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8622450" y="4709663"/>
              <a:ext cx="710451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link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4762616" y="4679848"/>
              <a:ext cx="106952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startvex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932506" y="4692352"/>
              <a:ext cx="979755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endvex</a:t>
              </a:r>
              <a:endPara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7242543" y="4705969"/>
              <a:ext cx="607859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楷体_GB2312" pitchFamily="49" charset="-122"/>
                  <a:cs typeface="+mn-cs"/>
                </a:rPr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749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无向图的优化存储</a:t>
            </a:r>
            <a:endParaRPr lang="en-US" altLang="zh-CN" sz="2400" dirty="0" smtClean="0"/>
          </a:p>
          <a:p>
            <a:pPr lvl="1">
              <a:buClr>
                <a:srgbClr val="C00000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对于无向图的邻接表，每条边会出现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 txBox="1">
            <a:spLocks noGrp="1" noRot="1" noChangeArrowheads="1"/>
          </p:cNvSpPr>
          <p:nvPr>
            <p:ph type="title"/>
          </p:nvPr>
        </p:nvSpPr>
        <p:spPr>
          <a:xfrm>
            <a:off x="609599" y="44390"/>
            <a:ext cx="8268071" cy="103051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宋体" pitchFamily="2" charset="-122"/>
                <a:ea typeface="+mn-ea"/>
                <a:cs typeface="+mj-cs"/>
              </a:rPr>
              <a:t>图的代数表示：邻接多重表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(Adjacency </a:t>
            </a:r>
            <a:r>
              <a:rPr lang="en-US" altLang="zh-CN" sz="2800" b="0" dirty="0" err="1" smtClean="0">
                <a:latin typeface="Times New Roman" pitchFamily="18" charset="0"/>
                <a:cs typeface="Times New Roman" pitchFamily="18" charset="0"/>
              </a:rPr>
              <a:t>Multilist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 smtClean="0">
              <a:ln w="12700">
                <a:solidFill>
                  <a:schemeClr val="tx2"/>
                </a:solidFill>
              </a:ln>
              <a:solidFill>
                <a:schemeClr val="tx2">
                  <a:lumMod val="75000"/>
                </a:schemeClr>
              </a:solidFill>
              <a:latin typeface="宋体" pitchFamily="2" charset="-122"/>
              <a:ea typeface="+mn-ea"/>
              <a:cs typeface="+mj-cs"/>
            </a:endParaRPr>
          </a:p>
        </p:txBody>
      </p:sp>
      <p:grpSp>
        <p:nvGrpSpPr>
          <p:cNvPr id="2" name="组合 42"/>
          <p:cNvGrpSpPr/>
          <p:nvPr/>
        </p:nvGrpSpPr>
        <p:grpSpPr>
          <a:xfrm>
            <a:off x="6380719" y="1599249"/>
            <a:ext cx="2394858" cy="1981204"/>
            <a:chOff x="6059714" y="1407886"/>
            <a:chExt cx="2394858" cy="1981204"/>
          </a:xfrm>
        </p:grpSpPr>
        <p:sp>
          <p:nvSpPr>
            <p:cNvPr id="23" name="椭圆 22"/>
            <p:cNvSpPr/>
            <p:nvPr/>
          </p:nvSpPr>
          <p:spPr>
            <a:xfrm>
              <a:off x="6981371" y="1407886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59714" y="2140857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932057" y="2184400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974114" y="2866575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连接符 27"/>
            <p:cNvCxnSpPr>
              <a:stCxn id="23" idx="4"/>
              <a:endCxn id="26" idx="0"/>
            </p:cNvCxnSpPr>
            <p:nvPr/>
          </p:nvCxnSpPr>
          <p:spPr>
            <a:xfrm flipH="1">
              <a:off x="7235372" y="1930401"/>
              <a:ext cx="7257" cy="93617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3"/>
              <a:endCxn id="24" idx="7"/>
            </p:cNvCxnSpPr>
            <p:nvPr/>
          </p:nvCxnSpPr>
          <p:spPr>
            <a:xfrm flipH="1">
              <a:off x="6505708" y="1853881"/>
              <a:ext cx="552184" cy="3634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5"/>
              <a:endCxn id="25" idx="1"/>
            </p:cNvCxnSpPr>
            <p:nvPr/>
          </p:nvCxnSpPr>
          <p:spPr>
            <a:xfrm>
              <a:off x="7427365" y="1853881"/>
              <a:ext cx="581213" cy="407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6" idx="1"/>
              <a:endCxn id="24" idx="5"/>
            </p:cNvCxnSpPr>
            <p:nvPr/>
          </p:nvCxnSpPr>
          <p:spPr>
            <a:xfrm flipH="1" flipV="1">
              <a:off x="6505708" y="2586852"/>
              <a:ext cx="544927" cy="35624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5" idx="3"/>
              <a:endCxn id="26" idx="7"/>
            </p:cNvCxnSpPr>
            <p:nvPr/>
          </p:nvCxnSpPr>
          <p:spPr>
            <a:xfrm flipH="1">
              <a:off x="7420108" y="2630395"/>
              <a:ext cx="588470" cy="3127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/>
          <p:nvPr/>
        </p:nvGrpSpPr>
        <p:grpSpPr>
          <a:xfrm>
            <a:off x="506752" y="6166077"/>
            <a:ext cx="3015335" cy="387117"/>
            <a:chOff x="738981" y="6195113"/>
            <a:chExt cx="3015335" cy="387117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738981" y="6202369"/>
              <a:ext cx="3015335" cy="3693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ivex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ilink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jvex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jlink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1361735" y="6202370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2167278" y="6209628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2994592" y="6195113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570514" y="5921828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ivex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jvex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是与某条边依附的两个顶点；</a:t>
            </a:r>
            <a:endParaRPr kumimoji="1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ilink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指向依附顶点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ivex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的下一条边，</a:t>
            </a:r>
            <a:r>
              <a:rPr kumimoji="1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jlink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同理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5086" y="570411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重新定义邻接表的边结点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77583" y="2536695"/>
            <a:ext cx="588558" cy="473833"/>
            <a:chOff x="1454462" y="4337650"/>
            <a:chExt cx="588558" cy="473833"/>
          </a:xfrm>
        </p:grpSpPr>
        <p:sp>
          <p:nvSpPr>
            <p:cNvPr id="40" name="矩形 3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直接箭头连接符 49"/>
          <p:cNvCxnSpPr/>
          <p:nvPr/>
        </p:nvCxnSpPr>
        <p:spPr>
          <a:xfrm>
            <a:off x="1784187" y="2775964"/>
            <a:ext cx="44662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518616" y="2556767"/>
            <a:ext cx="472828" cy="4562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230815" y="2547046"/>
            <a:ext cx="473053" cy="461665"/>
            <a:chOff x="1507730" y="4355406"/>
            <a:chExt cx="473053" cy="474264"/>
          </a:xfrm>
        </p:grpSpPr>
        <p:sp>
          <p:nvSpPr>
            <p:cNvPr id="54" name="矩形 53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矩形 55"/>
          <p:cNvSpPr/>
          <p:nvPr/>
        </p:nvSpPr>
        <p:spPr>
          <a:xfrm>
            <a:off x="2718580" y="2560583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7" name="直接箭头连接符 56"/>
          <p:cNvCxnSpPr>
            <a:endCxn id="59" idx="1"/>
          </p:cNvCxnSpPr>
          <p:nvPr/>
        </p:nvCxnSpPr>
        <p:spPr>
          <a:xfrm>
            <a:off x="2991775" y="2778427"/>
            <a:ext cx="430042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3421592" y="2547322"/>
            <a:ext cx="473053" cy="461665"/>
            <a:chOff x="1507730" y="4355406"/>
            <a:chExt cx="473053" cy="461665"/>
          </a:xfrm>
        </p:grpSpPr>
        <p:sp>
          <p:nvSpPr>
            <p:cNvPr id="59" name="矩形 58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矩形 60"/>
          <p:cNvSpPr/>
          <p:nvPr/>
        </p:nvSpPr>
        <p:spPr>
          <a:xfrm>
            <a:off x="3909357" y="2560855"/>
            <a:ext cx="472828" cy="43763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2" name="直接箭头连接符 61"/>
          <p:cNvCxnSpPr>
            <a:endCxn id="64" idx="1"/>
          </p:cNvCxnSpPr>
          <p:nvPr/>
        </p:nvCxnSpPr>
        <p:spPr>
          <a:xfrm>
            <a:off x="4154750" y="2771026"/>
            <a:ext cx="465435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4619960" y="2539921"/>
            <a:ext cx="473053" cy="461665"/>
            <a:chOff x="1507730" y="4355406"/>
            <a:chExt cx="473053" cy="461665"/>
          </a:xfrm>
        </p:grpSpPr>
        <p:sp>
          <p:nvSpPr>
            <p:cNvPr id="64" name="矩形 63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矩形 65"/>
          <p:cNvSpPr/>
          <p:nvPr/>
        </p:nvSpPr>
        <p:spPr>
          <a:xfrm>
            <a:off x="5107725" y="2546053"/>
            <a:ext cx="472828" cy="445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112146" y="2529421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46" y="2529421"/>
                <a:ext cx="47481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/>
          <p:cNvGrpSpPr/>
          <p:nvPr/>
        </p:nvGrpSpPr>
        <p:grpSpPr>
          <a:xfrm>
            <a:off x="970182" y="3088597"/>
            <a:ext cx="588558" cy="473833"/>
            <a:chOff x="1454462" y="4337650"/>
            <a:chExt cx="588558" cy="473833"/>
          </a:xfrm>
        </p:grpSpPr>
        <p:sp>
          <p:nvSpPr>
            <p:cNvPr id="71" name="矩形 7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矩形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箭头连接符 72"/>
          <p:cNvCxnSpPr/>
          <p:nvPr/>
        </p:nvCxnSpPr>
        <p:spPr>
          <a:xfrm>
            <a:off x="1776786" y="3327866"/>
            <a:ext cx="44662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1511215" y="3114615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2223414" y="3098948"/>
            <a:ext cx="473053" cy="461665"/>
            <a:chOff x="1507730" y="4355406"/>
            <a:chExt cx="473053" cy="474264"/>
          </a:xfrm>
        </p:grpSpPr>
        <p:sp>
          <p:nvSpPr>
            <p:cNvPr id="76" name="矩形 75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711179" y="3112485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2984374" y="3330329"/>
            <a:ext cx="430042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3414073" y="3091823"/>
            <a:ext cx="473053" cy="461665"/>
            <a:chOff x="1507730" y="4355406"/>
            <a:chExt cx="473053" cy="461665"/>
          </a:xfrm>
        </p:grpSpPr>
        <p:sp>
          <p:nvSpPr>
            <p:cNvPr id="86" name="矩形 85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7" name="矩形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矩形 87"/>
          <p:cNvSpPr/>
          <p:nvPr/>
        </p:nvSpPr>
        <p:spPr>
          <a:xfrm>
            <a:off x="3901838" y="3097955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/>
              <p:cNvSpPr/>
              <p:nvPr/>
            </p:nvSpPr>
            <p:spPr>
              <a:xfrm>
                <a:off x="3906259" y="3081323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9" name="矩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259" y="3081323"/>
                <a:ext cx="474810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/>
          <p:cNvGrpSpPr/>
          <p:nvPr/>
        </p:nvGrpSpPr>
        <p:grpSpPr>
          <a:xfrm>
            <a:off x="970183" y="3621253"/>
            <a:ext cx="588558" cy="473833"/>
            <a:chOff x="1454462" y="4337650"/>
            <a:chExt cx="588558" cy="473833"/>
          </a:xfrm>
        </p:grpSpPr>
        <p:sp>
          <p:nvSpPr>
            <p:cNvPr id="91" name="矩形 9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矩形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直接箭头连接符 92"/>
          <p:cNvCxnSpPr/>
          <p:nvPr/>
        </p:nvCxnSpPr>
        <p:spPr>
          <a:xfrm>
            <a:off x="1776787" y="3860522"/>
            <a:ext cx="44662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511216" y="3652183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223415" y="3631604"/>
            <a:ext cx="473053" cy="461665"/>
            <a:chOff x="1507730" y="4355406"/>
            <a:chExt cx="473053" cy="474264"/>
          </a:xfrm>
        </p:grpSpPr>
        <p:sp>
          <p:nvSpPr>
            <p:cNvPr id="96" name="矩形 95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矩形 97"/>
          <p:cNvSpPr/>
          <p:nvPr/>
        </p:nvSpPr>
        <p:spPr>
          <a:xfrm>
            <a:off x="2711180" y="3645141"/>
            <a:ext cx="472828" cy="437632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9" name="直接箭头连接符 98"/>
          <p:cNvCxnSpPr>
            <a:endCxn id="101" idx="1"/>
          </p:cNvCxnSpPr>
          <p:nvPr/>
        </p:nvCxnSpPr>
        <p:spPr>
          <a:xfrm>
            <a:off x="2984375" y="3862985"/>
            <a:ext cx="430042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/>
          <p:cNvGrpSpPr/>
          <p:nvPr/>
        </p:nvGrpSpPr>
        <p:grpSpPr>
          <a:xfrm>
            <a:off x="3414192" y="3631880"/>
            <a:ext cx="473053" cy="461665"/>
            <a:chOff x="1507730" y="4355406"/>
            <a:chExt cx="473053" cy="461665"/>
          </a:xfrm>
        </p:grpSpPr>
        <p:sp>
          <p:nvSpPr>
            <p:cNvPr id="101" name="矩形 10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矩形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矩形 102"/>
          <p:cNvSpPr/>
          <p:nvPr/>
        </p:nvSpPr>
        <p:spPr>
          <a:xfrm>
            <a:off x="3901957" y="3638012"/>
            <a:ext cx="472828" cy="445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4" name="直接箭头连接符 103"/>
          <p:cNvCxnSpPr>
            <a:endCxn id="106" idx="1"/>
          </p:cNvCxnSpPr>
          <p:nvPr/>
        </p:nvCxnSpPr>
        <p:spPr>
          <a:xfrm>
            <a:off x="4147350" y="3855584"/>
            <a:ext cx="465435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4612560" y="3624479"/>
            <a:ext cx="473053" cy="461665"/>
            <a:chOff x="1507730" y="4355406"/>
            <a:chExt cx="473053" cy="461665"/>
          </a:xfrm>
        </p:grpSpPr>
        <p:sp>
          <p:nvSpPr>
            <p:cNvPr id="106" name="矩形 105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7" name="矩形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矩形 107"/>
          <p:cNvSpPr/>
          <p:nvPr/>
        </p:nvSpPr>
        <p:spPr>
          <a:xfrm>
            <a:off x="5100325" y="3630611"/>
            <a:ext cx="472828" cy="4521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 108"/>
              <p:cNvSpPr/>
              <p:nvPr/>
            </p:nvSpPr>
            <p:spPr>
              <a:xfrm>
                <a:off x="5104746" y="3613979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9" name="矩形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746" y="3613979"/>
                <a:ext cx="474810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组合 109"/>
          <p:cNvGrpSpPr/>
          <p:nvPr/>
        </p:nvGrpSpPr>
        <p:grpSpPr>
          <a:xfrm>
            <a:off x="962782" y="4164277"/>
            <a:ext cx="588558" cy="473833"/>
            <a:chOff x="1454462" y="4337650"/>
            <a:chExt cx="588558" cy="473833"/>
          </a:xfrm>
        </p:grpSpPr>
        <p:sp>
          <p:nvSpPr>
            <p:cNvPr id="111" name="矩形 11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2" name="矩形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接箭头连接符 112"/>
          <p:cNvCxnSpPr/>
          <p:nvPr/>
        </p:nvCxnSpPr>
        <p:spPr>
          <a:xfrm>
            <a:off x="1769386" y="4403546"/>
            <a:ext cx="446628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503815" y="4187771"/>
            <a:ext cx="472828" cy="4528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2216014" y="4174628"/>
            <a:ext cx="473053" cy="461665"/>
            <a:chOff x="1507730" y="4355406"/>
            <a:chExt cx="473053" cy="474264"/>
          </a:xfrm>
        </p:grpSpPr>
        <p:sp>
          <p:nvSpPr>
            <p:cNvPr id="116" name="矩形 115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7" name="矩形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矩形 117"/>
          <p:cNvSpPr/>
          <p:nvPr/>
        </p:nvSpPr>
        <p:spPr>
          <a:xfrm>
            <a:off x="2703779" y="4188165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2976974" y="4406009"/>
            <a:ext cx="430042" cy="0"/>
          </a:xfrm>
          <a:prstGeom prst="straightConnector1">
            <a:avLst/>
          </a:prstGeom>
          <a:ln w="28575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406673" y="4167503"/>
            <a:ext cx="473053" cy="461665"/>
            <a:chOff x="1507730" y="4355406"/>
            <a:chExt cx="473053" cy="461665"/>
          </a:xfrm>
        </p:grpSpPr>
        <p:sp>
          <p:nvSpPr>
            <p:cNvPr id="121" name="矩形 12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矩形 122"/>
          <p:cNvSpPr/>
          <p:nvPr/>
        </p:nvSpPr>
        <p:spPr>
          <a:xfrm>
            <a:off x="3894438" y="4173635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3892456" y="4139711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56" y="4139711"/>
                <a:ext cx="474810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72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肘形连接符 289805"/>
          <p:cNvCxnSpPr>
            <a:endCxn id="80" idx="2"/>
          </p:cNvCxnSpPr>
          <p:nvPr/>
        </p:nvCxnSpPr>
        <p:spPr>
          <a:xfrm flipV="1">
            <a:off x="1533682" y="5142920"/>
            <a:ext cx="1877692" cy="51163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肘形连接符 289805"/>
          <p:cNvCxnSpPr>
            <a:endCxn id="65" idx="2"/>
          </p:cNvCxnSpPr>
          <p:nvPr/>
        </p:nvCxnSpPr>
        <p:spPr>
          <a:xfrm flipV="1">
            <a:off x="1533682" y="4430984"/>
            <a:ext cx="1868456" cy="505744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820" name="肘形连接符 289819"/>
          <p:cNvCxnSpPr/>
          <p:nvPr/>
        </p:nvCxnSpPr>
        <p:spPr>
          <a:xfrm flipV="1">
            <a:off x="1560120" y="3678091"/>
            <a:ext cx="1858411" cy="535552"/>
          </a:xfrm>
          <a:prstGeom prst="bentConnector3">
            <a:avLst>
              <a:gd name="adj1" fmla="val 9851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1466159" y="4207211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重新定义邻接表的弧结点</a:t>
            </a:r>
          </a:p>
          <a:p>
            <a:pPr lvl="1">
              <a:buClr>
                <a:srgbClr val="CC99FF"/>
              </a:buClr>
              <a:buNone/>
            </a:pPr>
            <a:endParaRPr lang="en-US" altLang="zh-CN" dirty="0" smtClean="0"/>
          </a:p>
          <a:p>
            <a:pPr lvl="1">
              <a:buClr>
                <a:srgbClr val="CC99FF"/>
              </a:buCl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1800" dirty="0" err="1" smtClean="0"/>
              <a:t>ivex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jvex</a:t>
            </a:r>
            <a:r>
              <a:rPr lang="zh-CN" altLang="en-US" sz="1800" dirty="0" smtClean="0"/>
              <a:t>是与某条边依附的两个顶点；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err="1" smtClean="0"/>
              <a:t>ilink</a:t>
            </a:r>
            <a:r>
              <a:rPr lang="zh-CN" altLang="en-US" sz="1800" dirty="0" smtClean="0"/>
              <a:t>指向依附顶点</a:t>
            </a:r>
            <a:r>
              <a:rPr lang="en-US" altLang="zh-CN" sz="1800" dirty="0" err="1" smtClean="0"/>
              <a:t>ivex</a:t>
            </a:r>
            <a:r>
              <a:rPr lang="zh-CN" altLang="en-US" sz="1800" dirty="0" smtClean="0"/>
              <a:t>的下一条边，</a:t>
            </a:r>
            <a:r>
              <a:rPr lang="en-US" altLang="zh-CN" sz="1800" dirty="0" err="1" smtClean="0"/>
              <a:t>jlink</a:t>
            </a:r>
            <a:r>
              <a:rPr lang="zh-CN" altLang="en-US" sz="1800" dirty="0" smtClean="0"/>
              <a:t>同理</a:t>
            </a:r>
            <a:endParaRPr lang="zh-CN" altLang="en-US" sz="1800" dirty="0"/>
          </a:p>
        </p:txBody>
      </p:sp>
      <p:sp>
        <p:nvSpPr>
          <p:cNvPr id="7" name="Rectangle 2"/>
          <p:cNvSpPr txBox="1">
            <a:spLocks noGrp="1" noRot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 smtClean="0">
                <a:ln w="12700">
                  <a:solidFill>
                    <a:schemeClr val="tx2"/>
                  </a:solidFill>
                </a:ln>
                <a:solidFill>
                  <a:schemeClr val="tx2">
                    <a:lumMod val="75000"/>
                  </a:schemeClr>
                </a:solidFill>
                <a:latin typeface="宋体" pitchFamily="2" charset="-122"/>
                <a:ea typeface="+mn-ea"/>
                <a:cs typeface="+mj-cs"/>
              </a:rPr>
              <a:t>图的代数表示：邻接多重表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6291942" y="1306286"/>
            <a:ext cx="2394858" cy="1981204"/>
            <a:chOff x="6059714" y="1407886"/>
            <a:chExt cx="2394858" cy="1981204"/>
          </a:xfrm>
        </p:grpSpPr>
        <p:sp>
          <p:nvSpPr>
            <p:cNvPr id="23" name="椭圆 22"/>
            <p:cNvSpPr/>
            <p:nvPr/>
          </p:nvSpPr>
          <p:spPr>
            <a:xfrm>
              <a:off x="6981371" y="1407886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0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059714" y="2140857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932057" y="2184400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3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974114" y="2866575"/>
              <a:ext cx="522515" cy="522515"/>
            </a:xfrm>
            <a:prstGeom prst="ellipse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V</a:t>
              </a:r>
              <a:r>
                <a:rPr kumimoji="1" lang="en-US" altLang="zh-CN" sz="1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4D5B6B"/>
                  </a:solidFill>
                  <a:effectLst/>
                  <a:uLnTx/>
                  <a:uFillTx/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2</a:t>
              </a:r>
              <a:endParaRPr kumimoji="1" lang="zh-CN" alt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" name="直接连接符 27"/>
            <p:cNvCxnSpPr>
              <a:stCxn id="23" idx="4"/>
              <a:endCxn id="26" idx="0"/>
            </p:cNvCxnSpPr>
            <p:nvPr/>
          </p:nvCxnSpPr>
          <p:spPr>
            <a:xfrm flipH="1">
              <a:off x="7235372" y="1930401"/>
              <a:ext cx="7257" cy="93617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3" idx="3"/>
              <a:endCxn id="24" idx="7"/>
            </p:cNvCxnSpPr>
            <p:nvPr/>
          </p:nvCxnSpPr>
          <p:spPr>
            <a:xfrm flipH="1">
              <a:off x="6505708" y="1853881"/>
              <a:ext cx="552184" cy="36349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3" idx="5"/>
              <a:endCxn id="25" idx="1"/>
            </p:cNvCxnSpPr>
            <p:nvPr/>
          </p:nvCxnSpPr>
          <p:spPr>
            <a:xfrm>
              <a:off x="7427365" y="1853881"/>
              <a:ext cx="581213" cy="4070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6" idx="1"/>
              <a:endCxn id="24" idx="5"/>
            </p:cNvCxnSpPr>
            <p:nvPr/>
          </p:nvCxnSpPr>
          <p:spPr>
            <a:xfrm flipH="1" flipV="1">
              <a:off x="6505708" y="2586852"/>
              <a:ext cx="544927" cy="35624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5" idx="3"/>
              <a:endCxn id="26" idx="7"/>
            </p:cNvCxnSpPr>
            <p:nvPr/>
          </p:nvCxnSpPr>
          <p:spPr>
            <a:xfrm flipH="1">
              <a:off x="7420108" y="2630395"/>
              <a:ext cx="588470" cy="3127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47"/>
          <p:cNvGrpSpPr/>
          <p:nvPr/>
        </p:nvGrpSpPr>
        <p:grpSpPr>
          <a:xfrm>
            <a:off x="753495" y="1840819"/>
            <a:ext cx="3015335" cy="387117"/>
            <a:chOff x="738981" y="6195113"/>
            <a:chExt cx="3015335" cy="387117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738981" y="6202369"/>
              <a:ext cx="3015335" cy="3693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ivex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ilink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jvex</a:t>
              </a:r>
              <a:r>
                <a:rPr kumimoji="1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       </a:t>
              </a:r>
              <a:r>
                <a:rPr kumimoji="1" lang="en-US" altLang="zh-CN" sz="1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楷体_GB2312" pitchFamily="49" charset="-122"/>
                  <a:cs typeface="+mn-cs"/>
                </a:rPr>
                <a:t>jlink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楷体_GB2312" pitchFamily="49" charset="-122"/>
                <a:cs typeface="+mn-cs"/>
              </a:endParaRPr>
            </a:p>
          </p:txBody>
        </p:sp>
        <p:sp>
          <p:nvSpPr>
            <p:cNvPr id="45" name="Line 5"/>
            <p:cNvSpPr>
              <a:spLocks noChangeShapeType="1"/>
            </p:cNvSpPr>
            <p:nvPr/>
          </p:nvSpPr>
          <p:spPr bwMode="auto">
            <a:xfrm>
              <a:off x="1361735" y="6202370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"/>
            <p:cNvSpPr>
              <a:spLocks noChangeShapeType="1"/>
            </p:cNvSpPr>
            <p:nvPr/>
          </p:nvSpPr>
          <p:spPr bwMode="auto">
            <a:xfrm>
              <a:off x="2167278" y="6209628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2994592" y="6195113"/>
              <a:ext cx="0" cy="37260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1252" y="3211387"/>
            <a:ext cx="588558" cy="473833"/>
            <a:chOff x="1454462" y="4337650"/>
            <a:chExt cx="588558" cy="473833"/>
          </a:xfrm>
        </p:grpSpPr>
        <p:sp>
          <p:nvSpPr>
            <p:cNvPr id="22" name="矩形 21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矩形 30"/>
          <p:cNvSpPr/>
          <p:nvPr/>
        </p:nvSpPr>
        <p:spPr>
          <a:xfrm>
            <a:off x="1252285" y="3231459"/>
            <a:ext cx="472828" cy="45628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213060" y="3221738"/>
            <a:ext cx="473053" cy="461665"/>
            <a:chOff x="1507730" y="4355406"/>
            <a:chExt cx="473053" cy="474264"/>
          </a:xfrm>
        </p:grpSpPr>
        <p:sp>
          <p:nvSpPr>
            <p:cNvPr id="34" name="矩形 33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矩形 36"/>
          <p:cNvSpPr/>
          <p:nvPr/>
        </p:nvSpPr>
        <p:spPr>
          <a:xfrm>
            <a:off x="2700825" y="3235275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81892" y="3222014"/>
            <a:ext cx="473053" cy="461665"/>
            <a:chOff x="1507730" y="4355406"/>
            <a:chExt cx="473053" cy="461665"/>
          </a:xfrm>
        </p:grpSpPr>
        <p:sp>
          <p:nvSpPr>
            <p:cNvPr id="41" name="矩形 40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矩形 42"/>
          <p:cNvSpPr/>
          <p:nvPr/>
        </p:nvSpPr>
        <p:spPr>
          <a:xfrm>
            <a:off x="3669657" y="3235547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703851" y="3967485"/>
            <a:ext cx="588558" cy="473833"/>
            <a:chOff x="1454462" y="4337650"/>
            <a:chExt cx="588558" cy="473833"/>
          </a:xfrm>
        </p:grpSpPr>
        <p:sp>
          <p:nvSpPr>
            <p:cNvPr id="55" name="矩形 5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矩形 57"/>
          <p:cNvSpPr/>
          <p:nvPr/>
        </p:nvSpPr>
        <p:spPr>
          <a:xfrm>
            <a:off x="1244884" y="3993503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205659" y="3977836"/>
            <a:ext cx="473053" cy="461665"/>
            <a:chOff x="1507730" y="4355406"/>
            <a:chExt cx="473053" cy="474264"/>
          </a:xfrm>
        </p:grpSpPr>
        <p:sp>
          <p:nvSpPr>
            <p:cNvPr id="60" name="矩形 59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2693424" y="3991373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165499" y="3988398"/>
            <a:ext cx="473053" cy="448008"/>
            <a:chOff x="1507730" y="4355406"/>
            <a:chExt cx="473053" cy="461665"/>
          </a:xfrm>
        </p:grpSpPr>
        <p:sp>
          <p:nvSpPr>
            <p:cNvPr id="65" name="矩形 64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矩形 66"/>
          <p:cNvSpPr/>
          <p:nvPr/>
        </p:nvSpPr>
        <p:spPr>
          <a:xfrm>
            <a:off x="3647788" y="3988398"/>
            <a:ext cx="472828" cy="4406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667675" y="3222379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75" y="3222379"/>
                <a:ext cx="474810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/>
          <p:cNvGrpSpPr/>
          <p:nvPr/>
        </p:nvGrpSpPr>
        <p:grpSpPr>
          <a:xfrm>
            <a:off x="703852" y="4668816"/>
            <a:ext cx="588558" cy="473833"/>
            <a:chOff x="1454462" y="4337650"/>
            <a:chExt cx="588558" cy="473833"/>
          </a:xfrm>
        </p:grpSpPr>
        <p:sp>
          <p:nvSpPr>
            <p:cNvPr id="70" name="矩形 6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矩形 72"/>
          <p:cNvSpPr/>
          <p:nvPr/>
        </p:nvSpPr>
        <p:spPr>
          <a:xfrm>
            <a:off x="1244885" y="4699746"/>
            <a:ext cx="472828" cy="4429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2205660" y="4679167"/>
            <a:ext cx="473053" cy="461665"/>
            <a:chOff x="1507730" y="4355406"/>
            <a:chExt cx="473053" cy="474264"/>
          </a:xfrm>
        </p:grpSpPr>
        <p:sp>
          <p:nvSpPr>
            <p:cNvPr id="75" name="矩形 7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矩形 76"/>
          <p:cNvSpPr/>
          <p:nvPr/>
        </p:nvSpPr>
        <p:spPr>
          <a:xfrm>
            <a:off x="2693425" y="4692704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174735" y="4686843"/>
            <a:ext cx="473053" cy="461665"/>
            <a:chOff x="1507730" y="4355406"/>
            <a:chExt cx="473053" cy="461665"/>
          </a:xfrm>
        </p:grpSpPr>
        <p:sp>
          <p:nvSpPr>
            <p:cNvPr id="80" name="矩形 7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矩形 81"/>
          <p:cNvSpPr/>
          <p:nvPr/>
        </p:nvSpPr>
        <p:spPr>
          <a:xfrm>
            <a:off x="3652165" y="4694727"/>
            <a:ext cx="472828" cy="445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6451" y="5407153"/>
            <a:ext cx="588558" cy="473833"/>
            <a:chOff x="1454462" y="4337650"/>
            <a:chExt cx="588558" cy="473833"/>
          </a:xfrm>
        </p:grpSpPr>
        <p:sp>
          <p:nvSpPr>
            <p:cNvPr id="90" name="矩形 8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/>
                <p:cNvSpPr/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1" lang="en-US" altLang="zh-CN" sz="2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Arial" pitchFamily="34" charset="0"/>
                                <a:ea typeface="宋体" pitchFamily="2" charset="-122"/>
                                <a:cs typeface="Arial" pitchFamily="34" charset="0"/>
                              </a:rPr>
                              <m:t>v</m:t>
                            </m:r>
                          </m:e>
                          <m:sub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4D5B6B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5B6B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1" name="矩形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462" y="4337650"/>
                  <a:ext cx="58855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矩形 92"/>
          <p:cNvSpPr/>
          <p:nvPr/>
        </p:nvSpPr>
        <p:spPr>
          <a:xfrm>
            <a:off x="1237484" y="5430647"/>
            <a:ext cx="472828" cy="4528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2198259" y="5417504"/>
            <a:ext cx="473053" cy="461665"/>
            <a:chOff x="1507730" y="4355406"/>
            <a:chExt cx="473053" cy="474264"/>
          </a:xfrm>
        </p:grpSpPr>
        <p:sp>
          <p:nvSpPr>
            <p:cNvPr id="95" name="矩形 9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矩形 96"/>
          <p:cNvSpPr/>
          <p:nvPr/>
        </p:nvSpPr>
        <p:spPr>
          <a:xfrm>
            <a:off x="2686024" y="5431041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158852" y="5417504"/>
            <a:ext cx="473053" cy="461665"/>
            <a:chOff x="1507730" y="4355406"/>
            <a:chExt cx="473053" cy="461665"/>
          </a:xfrm>
        </p:grpSpPr>
        <p:sp>
          <p:nvSpPr>
            <p:cNvPr id="100" name="矩形 99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矩形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矩形 101"/>
          <p:cNvSpPr/>
          <p:nvPr/>
        </p:nvSpPr>
        <p:spPr>
          <a:xfrm>
            <a:off x="3635862" y="5425243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5227028" y="5418993"/>
            <a:ext cx="473053" cy="461665"/>
            <a:chOff x="1507730" y="4355406"/>
            <a:chExt cx="473053" cy="474264"/>
          </a:xfrm>
        </p:grpSpPr>
        <p:sp>
          <p:nvSpPr>
            <p:cNvPr id="105" name="矩形 104"/>
            <p:cNvSpPr/>
            <p:nvPr/>
          </p:nvSpPr>
          <p:spPr>
            <a:xfrm>
              <a:off x="1507955" y="43689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7426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矩形 106"/>
          <p:cNvSpPr/>
          <p:nvPr/>
        </p:nvSpPr>
        <p:spPr>
          <a:xfrm>
            <a:off x="5714793" y="5432530"/>
            <a:ext cx="472828" cy="437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6187621" y="5418993"/>
            <a:ext cx="473053" cy="461665"/>
            <a:chOff x="1507730" y="4355406"/>
            <a:chExt cx="473053" cy="461665"/>
          </a:xfrm>
        </p:grpSpPr>
        <p:sp>
          <p:nvSpPr>
            <p:cNvPr id="109" name="矩形 108"/>
            <p:cNvSpPr/>
            <p:nvPr/>
          </p:nvSpPr>
          <p:spPr>
            <a:xfrm>
              <a:off x="1507955" y="4361538"/>
              <a:ext cx="472828" cy="44994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DED8">
                                <a:lumMod val="10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DED8">
                        <a:lumMod val="10000"/>
                      </a:srgbClr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30" y="4355406"/>
                  <a:ext cx="453970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矩形 110"/>
          <p:cNvSpPr/>
          <p:nvPr/>
        </p:nvSpPr>
        <p:spPr>
          <a:xfrm>
            <a:off x="6664631" y="5426732"/>
            <a:ext cx="472828" cy="4531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6673404" y="5417984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04" y="5417984"/>
                <a:ext cx="474810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 113"/>
              <p:cNvSpPr/>
              <p:nvPr/>
            </p:nvSpPr>
            <p:spPr>
              <a:xfrm>
                <a:off x="5706446" y="5420620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4" name="矩形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446" y="5420620"/>
                <a:ext cx="474810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/>
              <p:cNvSpPr/>
              <p:nvPr/>
            </p:nvSpPr>
            <p:spPr>
              <a:xfrm>
                <a:off x="3641156" y="4675357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8DED8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⋀</m:t>
                      </m:r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E8DED8">
                      <a:lumMod val="10000"/>
                    </a:srgbClr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5" name="矩形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56" y="4675357"/>
                <a:ext cx="474810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endCxn id="34" idx="1"/>
          </p:cNvCxnSpPr>
          <p:nvPr/>
        </p:nvCxnSpPr>
        <p:spPr>
          <a:xfrm>
            <a:off x="1473898" y="3450994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466159" y="4926028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1449080" y="5654556"/>
            <a:ext cx="739387" cy="291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3890841" y="5654556"/>
            <a:ext cx="499717" cy="48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799" name="肘形连接符 289798"/>
          <p:cNvCxnSpPr>
            <a:endCxn id="34" idx="0"/>
          </p:cNvCxnSpPr>
          <p:nvPr/>
        </p:nvCxnSpPr>
        <p:spPr>
          <a:xfrm rot="16200000" flipV="1">
            <a:off x="2210307" y="3474304"/>
            <a:ext cx="2419645" cy="1940859"/>
          </a:xfrm>
          <a:prstGeom prst="bentConnector3">
            <a:avLst>
              <a:gd name="adj1" fmla="val 106476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肘形连接符 155"/>
          <p:cNvCxnSpPr/>
          <p:nvPr/>
        </p:nvCxnSpPr>
        <p:spPr>
          <a:xfrm rot="5400000" flipH="1" flipV="1">
            <a:off x="2894495" y="4421469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肘形连接符 112"/>
          <p:cNvCxnSpPr/>
          <p:nvPr/>
        </p:nvCxnSpPr>
        <p:spPr>
          <a:xfrm rot="5400000" flipH="1" flipV="1">
            <a:off x="2911744" y="3679847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肘形连接符 118"/>
          <p:cNvCxnSpPr/>
          <p:nvPr/>
        </p:nvCxnSpPr>
        <p:spPr>
          <a:xfrm rot="5400000" flipH="1" flipV="1">
            <a:off x="2911745" y="5119515"/>
            <a:ext cx="529164" cy="507775"/>
          </a:xfrm>
          <a:prstGeom prst="bentConnector3">
            <a:avLst>
              <a:gd name="adj1" fmla="val 62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98124" y="3216447"/>
            <a:ext cx="475529" cy="48162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1250" y="3935419"/>
            <a:ext cx="475529" cy="481626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34511" y="5414460"/>
            <a:ext cx="475529" cy="481626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8815" y="3944064"/>
            <a:ext cx="475529" cy="481626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6856" y="4688128"/>
            <a:ext cx="475529" cy="481626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72937" y="5421513"/>
            <a:ext cx="475529" cy="481626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8401" y="5404032"/>
            <a:ext cx="475529" cy="48162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28280" y="4695915"/>
            <a:ext cx="475529" cy="481626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1639" y="3987911"/>
            <a:ext cx="475529" cy="481626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7680" y="3221738"/>
            <a:ext cx="475529" cy="481626"/>
          </a:xfrm>
          <a:prstGeom prst="rect">
            <a:avLst/>
          </a:prstGeom>
        </p:spPr>
      </p:pic>
      <p:cxnSp>
        <p:nvCxnSpPr>
          <p:cNvPr id="130" name="肘形连接符 16"/>
          <p:cNvCxnSpPr/>
          <p:nvPr/>
        </p:nvCxnSpPr>
        <p:spPr>
          <a:xfrm rot="16200000" flipH="1">
            <a:off x="428734" y="4555942"/>
            <a:ext cx="2615543" cy="405644"/>
          </a:xfrm>
          <a:prstGeom prst="bentConnector3">
            <a:avLst>
              <a:gd name="adj1" fmla="val 11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289798"/>
          <p:cNvCxnSpPr>
            <a:endCxn id="100" idx="2"/>
          </p:cNvCxnSpPr>
          <p:nvPr/>
        </p:nvCxnSpPr>
        <p:spPr>
          <a:xfrm flipV="1">
            <a:off x="1939328" y="5873581"/>
            <a:ext cx="1456163" cy="192956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肘形连接符 289798"/>
          <p:cNvCxnSpPr>
            <a:endCxn id="100" idx="2"/>
          </p:cNvCxnSpPr>
          <p:nvPr/>
        </p:nvCxnSpPr>
        <p:spPr>
          <a:xfrm rot="10800000" flipV="1">
            <a:off x="3395492" y="5743253"/>
            <a:ext cx="2549881" cy="130327"/>
          </a:xfrm>
          <a:prstGeom prst="bentConnector4">
            <a:avLst>
              <a:gd name="adj1" fmla="val 236"/>
              <a:gd name="adj2" fmla="val 27540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肘形连接符 16"/>
          <p:cNvCxnSpPr/>
          <p:nvPr/>
        </p:nvCxnSpPr>
        <p:spPr>
          <a:xfrm rot="16200000" flipH="1">
            <a:off x="273986" y="4644994"/>
            <a:ext cx="2799537" cy="427619"/>
          </a:xfrm>
          <a:prstGeom prst="bentConnector3">
            <a:avLst>
              <a:gd name="adj1" fmla="val -645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肘形连接符 289798"/>
          <p:cNvCxnSpPr/>
          <p:nvPr/>
        </p:nvCxnSpPr>
        <p:spPr>
          <a:xfrm flipV="1">
            <a:off x="1886627" y="5910813"/>
            <a:ext cx="3598079" cy="347760"/>
          </a:xfrm>
          <a:prstGeom prst="bentConnector3">
            <a:avLst>
              <a:gd name="adj1" fmla="val 99685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肘形连接符 289798"/>
          <p:cNvCxnSpPr>
            <a:stCxn id="111" idx="0"/>
            <a:endCxn id="76" idx="2"/>
          </p:cNvCxnSpPr>
          <p:nvPr/>
        </p:nvCxnSpPr>
        <p:spPr>
          <a:xfrm rot="16200000" flipV="1">
            <a:off x="4523895" y="3049582"/>
            <a:ext cx="285900" cy="446840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肘形连接符 16"/>
          <p:cNvCxnSpPr/>
          <p:nvPr/>
        </p:nvCxnSpPr>
        <p:spPr>
          <a:xfrm rot="16200000" flipH="1">
            <a:off x="909256" y="5576871"/>
            <a:ext cx="1563685" cy="283397"/>
          </a:xfrm>
          <a:prstGeom prst="bentConnector3">
            <a:avLst>
              <a:gd name="adj1" fmla="val -593"/>
            </a:avLst>
          </a:prstGeom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肘形连接符 289798"/>
          <p:cNvCxnSpPr>
            <a:endCxn id="109" idx="2"/>
          </p:cNvCxnSpPr>
          <p:nvPr/>
        </p:nvCxnSpPr>
        <p:spPr>
          <a:xfrm flipV="1">
            <a:off x="1840197" y="5875070"/>
            <a:ext cx="4584063" cy="645245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56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62" grpId="0" animBg="1"/>
      <p:bldP spid="67" grpId="0" animBg="1"/>
      <p:bldP spid="68" grpId="0"/>
      <p:bldP spid="77" grpId="0" animBg="1"/>
      <p:bldP spid="82" grpId="0" animBg="1"/>
      <p:bldP spid="97" grpId="0" animBg="1"/>
      <p:bldP spid="102" grpId="0" animBg="1"/>
      <p:bldP spid="107" grpId="0" animBg="1"/>
      <p:bldP spid="111" grpId="0" animBg="1"/>
      <p:bldP spid="112" grpId="0"/>
      <p:bldP spid="112" grpId="1"/>
      <p:bldP spid="114" grpId="0"/>
      <p:bldP spid="114" grpId="1"/>
      <p:bldP spid="1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8229600" cy="494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图的运算就是通过一定的操作,产生“新”的图. 前面的子图的产生实际上就是图的运算,但它们都是在一个图中进行讨论的.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通过图的运算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便于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用代数方法讨论图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定义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7D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1.1.6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514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给定两个图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）</a:t>
            </a:r>
          </a:p>
        </p:txBody>
      </p:sp>
      <p:sp>
        <p:nvSpPr>
          <p:cNvPr id="2663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zh-CN" dirty="0" smtClean="0">
                <a:solidFill>
                  <a:schemeClr val="tx2">
                    <a:lumMod val="75000"/>
                  </a:schemeClr>
                </a:solidFill>
                <a:latin typeface="宋体" pitchFamily="2" charset="-122"/>
              </a:rPr>
              <a:t>图的运算</a:t>
            </a:r>
            <a:endParaRPr kumimoji="1" lang="zh-CN" altLang="en-US" dirty="0" smtClean="0">
              <a:solidFill>
                <a:schemeClr val="tx2">
                  <a:lumMod val="75000"/>
                </a:schemeClr>
              </a:solidFill>
              <a:latin typeface="宋体" pitchFamily="2" charset="-122"/>
            </a:endParaRPr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141764" y="3814535"/>
          <a:ext cx="4317093" cy="56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0" name="公式" r:id="rId3" imgW="1637589" imgH="215806" progId="Equation.3">
                  <p:embed/>
                </p:oleObj>
              </mc:Choice>
              <mc:Fallback>
                <p:oleObj name="公式" r:id="rId3" imgW="1637589" imgH="215806" progId="Equation.3">
                  <p:embed/>
                  <p:pic>
                    <p:nvPicPr>
                      <p:cNvPr id="13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64" y="3814535"/>
                        <a:ext cx="4317093" cy="568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968831" y="4350205"/>
          <a:ext cx="7531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1" name="公式" r:id="rId5" imgW="2857500" imgH="215900" progId="Equation.3">
                  <p:embed/>
                </p:oleObj>
              </mc:Choice>
              <mc:Fallback>
                <p:oleObj name="公式" r:id="rId5" imgW="2857500" imgH="215900" progId="Equation.3">
                  <p:embed/>
                  <p:pic>
                    <p:nvPicPr>
                      <p:cNvPr id="13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31" y="4350205"/>
                        <a:ext cx="7531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942977" y="4914448"/>
          <a:ext cx="74310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2" name="公式" r:id="rId7" imgW="2819400" imgH="215900" progId="Equation.3">
                  <p:embed/>
                </p:oleObj>
              </mc:Choice>
              <mc:Fallback>
                <p:oleObj name="公式" r:id="rId7" imgW="2819400" imgH="215900" progId="Equation.3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7" y="4914448"/>
                        <a:ext cx="74310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937081" y="5507040"/>
          <a:ext cx="74977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3" name="公式" r:id="rId9" imgW="2844800" imgH="215900" progId="Equation.3">
                  <p:embed/>
                </p:oleObj>
              </mc:Choice>
              <mc:Fallback>
                <p:oleObj name="公式" r:id="rId9" imgW="2844800" imgH="215900" progId="Equation.3">
                  <p:embed/>
                  <p:pic>
                    <p:nvPicPr>
                      <p:cNvPr id="13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81" y="5507040"/>
                        <a:ext cx="749776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27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23038" y="1514475"/>
            <a:ext cx="1676400" cy="1600200"/>
            <a:chOff x="4224" y="2112"/>
            <a:chExt cx="1056" cy="1008"/>
          </a:xfrm>
        </p:grpSpPr>
        <p:sp>
          <p:nvSpPr>
            <p:cNvPr id="227390" name="AutoShape 4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91" name="AutoShape 5"/>
            <p:cNvSpPr>
              <a:spLocks noChangeArrowheads="1"/>
            </p:cNvSpPr>
            <p:nvPr/>
          </p:nvSpPr>
          <p:spPr bwMode="auto">
            <a:xfrm>
              <a:off x="4992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92" name="AutoShape 6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93" name="AutoShape 7"/>
            <p:cNvSpPr>
              <a:spLocks noChangeArrowheads="1"/>
            </p:cNvSpPr>
            <p:nvPr/>
          </p:nvSpPr>
          <p:spPr bwMode="auto">
            <a:xfrm>
              <a:off x="5184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94" name="AutoShape 8"/>
            <p:cNvSpPr>
              <a:spLocks noChangeArrowheads="1"/>
            </p:cNvSpPr>
            <p:nvPr/>
          </p:nvSpPr>
          <p:spPr bwMode="auto">
            <a:xfrm>
              <a:off x="4704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395" name="AutoShape 9"/>
            <p:cNvCxnSpPr>
              <a:cxnSpLocks noChangeShapeType="1"/>
              <a:stCxn id="227392" idx="4"/>
              <a:endCxn id="227390" idx="1"/>
            </p:cNvCxnSpPr>
            <p:nvPr/>
          </p:nvCxnSpPr>
          <p:spPr bwMode="auto">
            <a:xfrm>
              <a:off x="4272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96" name="AutoShape 10"/>
            <p:cNvCxnSpPr>
              <a:cxnSpLocks noChangeShapeType="1"/>
              <a:stCxn id="227390" idx="6"/>
              <a:endCxn id="227391" idx="2"/>
            </p:cNvCxnSpPr>
            <p:nvPr/>
          </p:nvCxnSpPr>
          <p:spPr bwMode="auto">
            <a:xfrm>
              <a:off x="4512" y="3072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97" name="AutoShape 11"/>
            <p:cNvCxnSpPr>
              <a:cxnSpLocks noChangeShapeType="1"/>
              <a:stCxn id="227391" idx="7"/>
              <a:endCxn id="227393" idx="4"/>
            </p:cNvCxnSpPr>
            <p:nvPr/>
          </p:nvCxnSpPr>
          <p:spPr bwMode="auto">
            <a:xfrm flipV="1">
              <a:off x="507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98" name="AutoShape 12"/>
            <p:cNvCxnSpPr>
              <a:cxnSpLocks noChangeShapeType="1"/>
              <a:stCxn id="227393" idx="1"/>
              <a:endCxn id="227394" idx="5"/>
            </p:cNvCxnSpPr>
            <p:nvPr/>
          </p:nvCxnSpPr>
          <p:spPr bwMode="auto">
            <a:xfrm flipH="1" flipV="1">
              <a:off x="478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99" name="AutoShape 13"/>
            <p:cNvCxnSpPr>
              <a:cxnSpLocks noChangeShapeType="1"/>
              <a:stCxn id="227392" idx="7"/>
              <a:endCxn id="227394" idx="3"/>
            </p:cNvCxnSpPr>
            <p:nvPr/>
          </p:nvCxnSpPr>
          <p:spPr bwMode="auto">
            <a:xfrm flipV="1">
              <a:off x="4306" y="2194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400" name="AutoShape 14"/>
            <p:cNvCxnSpPr>
              <a:cxnSpLocks noChangeShapeType="1"/>
              <a:stCxn id="227394" idx="4"/>
              <a:endCxn id="227390" idx="0"/>
            </p:cNvCxnSpPr>
            <p:nvPr/>
          </p:nvCxnSpPr>
          <p:spPr bwMode="auto">
            <a:xfrm flipH="1">
              <a:off x="4464" y="2208"/>
              <a:ext cx="288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401" name="AutoShape 15"/>
            <p:cNvCxnSpPr>
              <a:cxnSpLocks noChangeShapeType="1"/>
              <a:stCxn id="227394" idx="4"/>
              <a:endCxn id="227391" idx="1"/>
            </p:cNvCxnSpPr>
            <p:nvPr/>
          </p:nvCxnSpPr>
          <p:spPr bwMode="auto">
            <a:xfrm>
              <a:off x="4752" y="2208"/>
              <a:ext cx="254" cy="83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402" name="AutoShape 16"/>
            <p:cNvCxnSpPr>
              <a:cxnSpLocks noChangeShapeType="1"/>
              <a:stCxn id="227392" idx="6"/>
              <a:endCxn id="227393" idx="2"/>
            </p:cNvCxnSpPr>
            <p:nvPr/>
          </p:nvCxnSpPr>
          <p:spPr bwMode="auto">
            <a:xfrm>
              <a:off x="4320" y="2544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403" name="AutoShape 17"/>
            <p:cNvCxnSpPr>
              <a:cxnSpLocks noChangeShapeType="1"/>
              <a:stCxn id="227392" idx="5"/>
              <a:endCxn id="227391" idx="1"/>
            </p:cNvCxnSpPr>
            <p:nvPr/>
          </p:nvCxnSpPr>
          <p:spPr bwMode="auto">
            <a:xfrm>
              <a:off x="4306" y="2578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404" name="AutoShape 18"/>
            <p:cNvCxnSpPr>
              <a:cxnSpLocks noChangeShapeType="1"/>
              <a:stCxn id="227390" idx="7"/>
              <a:endCxn id="227393" idx="3"/>
            </p:cNvCxnSpPr>
            <p:nvPr/>
          </p:nvCxnSpPr>
          <p:spPr bwMode="auto">
            <a:xfrm flipV="1">
              <a:off x="4498" y="2578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1493838" y="334327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627438" y="2124075"/>
            <a:ext cx="1676400" cy="990600"/>
            <a:chOff x="3600" y="2544"/>
            <a:chExt cx="1056" cy="624"/>
          </a:xfrm>
        </p:grpSpPr>
        <p:sp>
          <p:nvSpPr>
            <p:cNvPr id="227381" name="AutoShape 21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82" name="AutoShape 22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8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84" name="AutoShape 24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385" name="AutoShape 25"/>
            <p:cNvCxnSpPr>
              <a:cxnSpLocks noChangeShapeType="1"/>
              <a:stCxn id="227383" idx="4"/>
              <a:endCxn id="22738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86" name="AutoShape 26"/>
            <p:cNvCxnSpPr>
              <a:cxnSpLocks noChangeShapeType="1"/>
              <a:stCxn id="227381" idx="6"/>
              <a:endCxn id="22738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87" name="AutoShape 27"/>
            <p:cNvCxnSpPr>
              <a:cxnSpLocks noChangeShapeType="1"/>
              <a:stCxn id="227382" idx="7"/>
              <a:endCxn id="22738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88" name="AutoShape 28"/>
            <p:cNvCxnSpPr>
              <a:cxnSpLocks noChangeShapeType="1"/>
              <a:stCxn id="227383" idx="6"/>
              <a:endCxn id="22738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89" name="AutoShape 29"/>
            <p:cNvCxnSpPr>
              <a:cxnSpLocks noChangeShapeType="1"/>
              <a:stCxn id="227381" idx="7"/>
              <a:endCxn id="22738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960438" y="1514475"/>
            <a:ext cx="1676400" cy="1600200"/>
            <a:chOff x="384" y="2160"/>
            <a:chExt cx="1056" cy="1008"/>
          </a:xfrm>
        </p:grpSpPr>
        <p:sp>
          <p:nvSpPr>
            <p:cNvPr id="227369" name="AutoShape 31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70" name="AutoShape 32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71" name="AutoShape 33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72" name="AutoShape 34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73" name="AutoShape 35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374" name="AutoShape 36"/>
            <p:cNvCxnSpPr>
              <a:cxnSpLocks noChangeShapeType="1"/>
              <a:stCxn id="227371" idx="4"/>
              <a:endCxn id="227369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75" name="AutoShape 37"/>
            <p:cNvCxnSpPr>
              <a:cxnSpLocks noChangeShapeType="1"/>
              <a:stCxn id="227372" idx="1"/>
              <a:endCxn id="227373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76" name="AutoShape 38"/>
            <p:cNvCxnSpPr>
              <a:cxnSpLocks noChangeShapeType="1"/>
              <a:stCxn id="227371" idx="7"/>
              <a:endCxn id="227373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77" name="AutoShape 39"/>
            <p:cNvCxnSpPr>
              <a:cxnSpLocks noChangeShapeType="1"/>
              <a:stCxn id="227373" idx="4"/>
              <a:endCxn id="227369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78" name="AutoShape 40"/>
            <p:cNvCxnSpPr>
              <a:cxnSpLocks noChangeShapeType="1"/>
              <a:stCxn id="227373" idx="4"/>
              <a:endCxn id="227370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79" name="AutoShape 41"/>
            <p:cNvCxnSpPr>
              <a:cxnSpLocks noChangeShapeType="1"/>
              <a:stCxn id="227371" idx="6"/>
              <a:endCxn id="227372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80" name="AutoShape 42"/>
            <p:cNvCxnSpPr>
              <a:cxnSpLocks noChangeShapeType="1"/>
              <a:stCxn id="227371" idx="5"/>
              <a:endCxn id="227370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0571" name="Text Box 43"/>
          <p:cNvSpPr txBox="1">
            <a:spLocks noChangeArrowheads="1"/>
          </p:cNvSpPr>
          <p:nvPr/>
        </p:nvSpPr>
        <p:spPr bwMode="auto">
          <a:xfrm>
            <a:off x="4160838" y="334327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6446838" y="3343275"/>
            <a:ext cx="2286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  <a:sym typeface="Symbol" pitchFamily="18" charset="2"/>
              </a:rPr>
              <a:t>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=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K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150573" name="Text Box 45"/>
          <p:cNvSpPr txBox="1">
            <a:spLocks noChangeArrowheads="1"/>
          </p:cNvSpPr>
          <p:nvPr/>
        </p:nvSpPr>
        <p:spPr bwMode="auto">
          <a:xfrm>
            <a:off x="1544638" y="5364163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78238" y="4144963"/>
            <a:ext cx="1676400" cy="990600"/>
            <a:chOff x="3600" y="2544"/>
            <a:chExt cx="1056" cy="624"/>
          </a:xfrm>
        </p:grpSpPr>
        <p:sp>
          <p:nvSpPr>
            <p:cNvPr id="227360" name="AutoShape 47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61" name="AutoShape 48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62" name="AutoShape 49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63" name="AutoShape 50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364" name="AutoShape 51"/>
            <p:cNvCxnSpPr>
              <a:cxnSpLocks noChangeShapeType="1"/>
              <a:stCxn id="227362" idx="4"/>
              <a:endCxn id="227360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65" name="AutoShape 52"/>
            <p:cNvCxnSpPr>
              <a:cxnSpLocks noChangeShapeType="1"/>
              <a:stCxn id="227360" idx="6"/>
              <a:endCxn id="227361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66" name="AutoShape 53"/>
            <p:cNvCxnSpPr>
              <a:cxnSpLocks noChangeShapeType="1"/>
              <a:stCxn id="227361" idx="7"/>
              <a:endCxn id="227363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67" name="AutoShape 54"/>
            <p:cNvCxnSpPr>
              <a:cxnSpLocks noChangeShapeType="1"/>
              <a:stCxn id="227362" idx="6"/>
              <a:endCxn id="227363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68" name="AutoShape 55"/>
            <p:cNvCxnSpPr>
              <a:cxnSpLocks noChangeShapeType="1"/>
              <a:stCxn id="227360" idx="7"/>
              <a:endCxn id="227363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016000" y="3789363"/>
            <a:ext cx="1676400" cy="1600200"/>
            <a:chOff x="384" y="2160"/>
            <a:chExt cx="1056" cy="1008"/>
          </a:xfrm>
        </p:grpSpPr>
        <p:sp>
          <p:nvSpPr>
            <p:cNvPr id="227348" name="AutoShape 57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49" name="AutoShape 58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50" name="AutoShape 59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51" name="AutoShape 60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27352" name="AutoShape 61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7353" name="AutoShape 62"/>
            <p:cNvCxnSpPr>
              <a:cxnSpLocks noChangeShapeType="1"/>
              <a:stCxn id="227350" idx="4"/>
              <a:endCxn id="227348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4" name="AutoShape 63"/>
            <p:cNvCxnSpPr>
              <a:cxnSpLocks noChangeShapeType="1"/>
              <a:stCxn id="227351" idx="1"/>
              <a:endCxn id="227352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5" name="AutoShape 64"/>
            <p:cNvCxnSpPr>
              <a:cxnSpLocks noChangeShapeType="1"/>
              <a:stCxn id="227350" idx="7"/>
              <a:endCxn id="227352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6" name="AutoShape 65"/>
            <p:cNvCxnSpPr>
              <a:cxnSpLocks noChangeShapeType="1"/>
              <a:stCxn id="227352" idx="4"/>
              <a:endCxn id="227348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7" name="AutoShape 66"/>
            <p:cNvCxnSpPr>
              <a:cxnSpLocks noChangeShapeType="1"/>
              <a:stCxn id="227352" idx="4"/>
              <a:endCxn id="227349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8" name="AutoShape 67"/>
            <p:cNvCxnSpPr>
              <a:cxnSpLocks noChangeShapeType="1"/>
              <a:stCxn id="227350" idx="6"/>
              <a:endCxn id="227351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7359" name="AutoShape 68"/>
            <p:cNvCxnSpPr>
              <a:cxnSpLocks noChangeShapeType="1"/>
              <a:stCxn id="227350" idx="5"/>
              <a:endCxn id="227349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0597" name="Text Box 69"/>
          <p:cNvSpPr txBox="1">
            <a:spLocks noChangeArrowheads="1"/>
          </p:cNvSpPr>
          <p:nvPr/>
        </p:nvSpPr>
        <p:spPr bwMode="auto">
          <a:xfrm>
            <a:off x="4211638" y="5364163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50598" name="AutoShape 70"/>
          <p:cNvSpPr>
            <a:spLocks noChangeArrowheads="1"/>
          </p:cNvSpPr>
          <p:nvPr/>
        </p:nvSpPr>
        <p:spPr bwMode="auto">
          <a:xfrm>
            <a:off x="6753225" y="51181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599" name="AutoShape 71"/>
          <p:cNvSpPr>
            <a:spLocks noChangeArrowheads="1"/>
          </p:cNvSpPr>
          <p:nvPr/>
        </p:nvSpPr>
        <p:spPr bwMode="auto">
          <a:xfrm>
            <a:off x="7667625" y="51181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600" name="AutoShape 72"/>
          <p:cNvSpPr>
            <a:spLocks noChangeArrowheads="1"/>
          </p:cNvSpPr>
          <p:nvPr/>
        </p:nvSpPr>
        <p:spPr bwMode="auto">
          <a:xfrm>
            <a:off x="6448425" y="42799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0601" name="AutoShape 73"/>
          <p:cNvSpPr>
            <a:spLocks noChangeArrowheads="1"/>
          </p:cNvSpPr>
          <p:nvPr/>
        </p:nvSpPr>
        <p:spPr bwMode="auto">
          <a:xfrm>
            <a:off x="7972425" y="4279900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0602" name="AutoShape 74"/>
          <p:cNvCxnSpPr>
            <a:cxnSpLocks noChangeShapeType="1"/>
            <a:stCxn id="150600" idx="4"/>
            <a:endCxn id="150598" idx="1"/>
          </p:cNvCxnSpPr>
          <p:nvPr/>
        </p:nvCxnSpPr>
        <p:spPr bwMode="auto">
          <a:xfrm>
            <a:off x="6524625" y="4432300"/>
            <a:ext cx="250825" cy="708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603" name="AutoShape 75"/>
          <p:cNvCxnSpPr>
            <a:cxnSpLocks noChangeShapeType="1"/>
            <a:stCxn id="150600" idx="6"/>
            <a:endCxn id="150601" idx="2"/>
          </p:cNvCxnSpPr>
          <p:nvPr/>
        </p:nvCxnSpPr>
        <p:spPr bwMode="auto">
          <a:xfrm>
            <a:off x="6600825" y="4356100"/>
            <a:ext cx="1371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50604" name="Text Box 76"/>
          <p:cNvSpPr txBox="1">
            <a:spLocks noChangeArrowheads="1"/>
          </p:cNvSpPr>
          <p:nvPr/>
        </p:nvSpPr>
        <p:spPr bwMode="auto">
          <a:xfrm>
            <a:off x="6372225" y="5499100"/>
            <a:ext cx="22860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∩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endParaRPr kumimoji="0" lang="en-US" sz="2400" b="1" i="0" u="none" strike="noStrike" kern="1200" cap="none" spc="0" normalizeH="0" baseline="-25000" noProof="0">
              <a:ln>
                <a:noFill/>
              </a:ln>
              <a:solidFill>
                <a:srgbClr val="000514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9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图的运算</a:t>
            </a:r>
            <a:endParaRPr kumimoji="1" lang="zh-CN" altLang="en-US" sz="4400" b="1" i="0" u="none" strike="noStrike" kern="1200" cap="none" spc="0" normalizeH="0" baseline="0" noProof="0" dirty="0" smtClean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4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2" grpId="0"/>
      <p:bldP spid="150598" grpId="0" animBg="1"/>
      <p:bldP spid="150599" grpId="0" animBg="1"/>
      <p:bldP spid="150600" grpId="0" animBg="1"/>
      <p:bldP spid="150601" grpId="0" animBg="1"/>
      <p:bldP spid="1506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55" name="Rectangle 47"/>
          <p:cNvSpPr>
            <a:spLocks noChangeArrowheads="1"/>
          </p:cNvSpPr>
          <p:nvPr/>
        </p:nvSpPr>
        <p:spPr bwMode="auto">
          <a:xfrm>
            <a:off x="566738" y="1331911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无向圈图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V,E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&gt;,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其中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={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Times New Roman" pitchFamily="18" charset="0"/>
              </a:rPr>
              <a:t>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                          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={(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),(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),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-1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),(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)},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3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E8DED8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向圈图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V,E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&gt;,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其中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={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},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  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={&lt;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&gt;,&lt;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3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&gt;,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-1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&gt;,&lt;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&gt;},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3</a:t>
            </a:r>
          </a:p>
        </p:txBody>
      </p:sp>
      <p:pic>
        <p:nvPicPr>
          <p:cNvPr id="580657" name="Picture 49" descr="有向圈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8" y="4792655"/>
            <a:ext cx="16922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836613" y="3041648"/>
            <a:ext cx="1371600" cy="1219200"/>
            <a:chOff x="302" y="2366"/>
            <a:chExt cx="864" cy="768"/>
          </a:xfrm>
        </p:grpSpPr>
        <p:sp>
          <p:nvSpPr>
            <p:cNvPr id="176171" name="AutoShape 52"/>
            <p:cNvSpPr>
              <a:spLocks noChangeArrowheads="1"/>
            </p:cNvSpPr>
            <p:nvPr/>
          </p:nvSpPr>
          <p:spPr bwMode="auto">
            <a:xfrm>
              <a:off x="302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72" name="AutoShape 53"/>
            <p:cNvSpPr>
              <a:spLocks noChangeArrowheads="1"/>
            </p:cNvSpPr>
            <p:nvPr/>
          </p:nvSpPr>
          <p:spPr bwMode="auto">
            <a:xfrm>
              <a:off x="1070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73" name="AutoShape 54"/>
            <p:cNvSpPr>
              <a:spLocks noChangeArrowheads="1"/>
            </p:cNvSpPr>
            <p:nvPr/>
          </p:nvSpPr>
          <p:spPr bwMode="auto">
            <a:xfrm>
              <a:off x="68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6174" name="AutoShape 55"/>
            <p:cNvCxnSpPr>
              <a:cxnSpLocks noChangeShapeType="1"/>
              <a:stCxn id="176171" idx="7"/>
              <a:endCxn id="176173" idx="3"/>
            </p:cNvCxnSpPr>
            <p:nvPr/>
          </p:nvCxnSpPr>
          <p:spPr bwMode="auto">
            <a:xfrm flipV="1">
              <a:off x="384" y="244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5" name="AutoShape 56"/>
            <p:cNvCxnSpPr>
              <a:cxnSpLocks noChangeShapeType="1"/>
              <a:stCxn id="176171" idx="6"/>
              <a:endCxn id="176172" idx="2"/>
            </p:cNvCxnSpPr>
            <p:nvPr/>
          </p:nvCxnSpPr>
          <p:spPr bwMode="auto">
            <a:xfrm>
              <a:off x="398" y="3086"/>
              <a:ext cx="67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6" name="AutoShape 57"/>
            <p:cNvCxnSpPr>
              <a:cxnSpLocks noChangeShapeType="1"/>
              <a:stCxn id="176172" idx="1"/>
              <a:endCxn id="176173" idx="5"/>
            </p:cNvCxnSpPr>
            <p:nvPr/>
          </p:nvCxnSpPr>
          <p:spPr bwMode="auto">
            <a:xfrm flipH="1" flipV="1">
              <a:off x="768" y="244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970213" y="3041648"/>
            <a:ext cx="1295400" cy="1219200"/>
            <a:chOff x="1646" y="2366"/>
            <a:chExt cx="816" cy="768"/>
          </a:xfrm>
        </p:grpSpPr>
        <p:sp>
          <p:nvSpPr>
            <p:cNvPr id="176163" name="AutoShape 59"/>
            <p:cNvSpPr>
              <a:spLocks noChangeArrowheads="1"/>
            </p:cNvSpPr>
            <p:nvPr/>
          </p:nvSpPr>
          <p:spPr bwMode="auto">
            <a:xfrm>
              <a:off x="164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64" name="AutoShape 60"/>
            <p:cNvSpPr>
              <a:spLocks noChangeArrowheads="1"/>
            </p:cNvSpPr>
            <p:nvPr/>
          </p:nvSpPr>
          <p:spPr bwMode="auto">
            <a:xfrm>
              <a:off x="2366" y="303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65" name="AutoShape 61"/>
            <p:cNvSpPr>
              <a:spLocks noChangeArrowheads="1"/>
            </p:cNvSpPr>
            <p:nvPr/>
          </p:nvSpPr>
          <p:spPr bwMode="auto">
            <a:xfrm>
              <a:off x="164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66" name="AutoShape 62"/>
            <p:cNvSpPr>
              <a:spLocks noChangeArrowheads="1"/>
            </p:cNvSpPr>
            <p:nvPr/>
          </p:nvSpPr>
          <p:spPr bwMode="auto">
            <a:xfrm>
              <a:off x="2366" y="236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6167" name="AutoShape 63"/>
            <p:cNvCxnSpPr>
              <a:cxnSpLocks noChangeShapeType="1"/>
              <a:stCxn id="176163" idx="0"/>
              <a:endCxn id="176165" idx="4"/>
            </p:cNvCxnSpPr>
            <p:nvPr/>
          </p:nvCxnSpPr>
          <p:spPr bwMode="auto">
            <a:xfrm flipV="1">
              <a:off x="1694" y="246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8" name="AutoShape 64"/>
            <p:cNvCxnSpPr>
              <a:cxnSpLocks noChangeShapeType="1"/>
              <a:stCxn id="176165" idx="6"/>
              <a:endCxn id="176166" idx="2"/>
            </p:cNvCxnSpPr>
            <p:nvPr/>
          </p:nvCxnSpPr>
          <p:spPr bwMode="auto">
            <a:xfrm>
              <a:off x="1742" y="2414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9" name="AutoShape 65"/>
            <p:cNvCxnSpPr>
              <a:cxnSpLocks noChangeShapeType="1"/>
              <a:stCxn id="176166" idx="4"/>
              <a:endCxn id="176164" idx="0"/>
            </p:cNvCxnSpPr>
            <p:nvPr/>
          </p:nvCxnSpPr>
          <p:spPr bwMode="auto">
            <a:xfrm>
              <a:off x="2414" y="246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70" name="AutoShape 66"/>
            <p:cNvCxnSpPr>
              <a:cxnSpLocks noChangeShapeType="1"/>
              <a:stCxn id="176163" idx="6"/>
              <a:endCxn id="176164" idx="2"/>
            </p:cNvCxnSpPr>
            <p:nvPr/>
          </p:nvCxnSpPr>
          <p:spPr bwMode="auto">
            <a:xfrm>
              <a:off x="1742" y="3086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5081588" y="2660648"/>
            <a:ext cx="1600200" cy="1577975"/>
            <a:chOff x="2976" y="2126"/>
            <a:chExt cx="1008" cy="994"/>
          </a:xfrm>
        </p:grpSpPr>
        <p:sp>
          <p:nvSpPr>
            <p:cNvPr id="176153" name="AutoShape 68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54" name="AutoShape 69"/>
            <p:cNvSpPr>
              <a:spLocks noChangeArrowheads="1"/>
            </p:cNvSpPr>
            <p:nvPr/>
          </p:nvSpPr>
          <p:spPr bwMode="auto">
            <a:xfrm>
              <a:off x="3696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55" name="AutoShape 70"/>
            <p:cNvSpPr>
              <a:spLocks noChangeArrowheads="1"/>
            </p:cNvSpPr>
            <p:nvPr/>
          </p:nvSpPr>
          <p:spPr bwMode="auto">
            <a:xfrm>
              <a:off x="2976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56" name="AutoShape 71"/>
            <p:cNvSpPr>
              <a:spLocks noChangeArrowheads="1"/>
            </p:cNvSpPr>
            <p:nvPr/>
          </p:nvSpPr>
          <p:spPr bwMode="auto">
            <a:xfrm>
              <a:off x="388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57" name="AutoShape 72"/>
            <p:cNvSpPr>
              <a:spLocks noChangeArrowheads="1"/>
            </p:cNvSpPr>
            <p:nvPr/>
          </p:nvSpPr>
          <p:spPr bwMode="auto">
            <a:xfrm>
              <a:off x="3422" y="212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6158" name="AutoShape 73"/>
            <p:cNvCxnSpPr>
              <a:cxnSpLocks noChangeShapeType="1"/>
              <a:stCxn id="176155" idx="4"/>
              <a:endCxn id="176153" idx="1"/>
            </p:cNvCxnSpPr>
            <p:nvPr/>
          </p:nvCxnSpPr>
          <p:spPr bwMode="auto">
            <a:xfrm>
              <a:off x="3024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59" name="AutoShape 74"/>
            <p:cNvCxnSpPr>
              <a:cxnSpLocks noChangeShapeType="1"/>
              <a:stCxn id="176153" idx="6"/>
              <a:endCxn id="176154" idx="2"/>
            </p:cNvCxnSpPr>
            <p:nvPr/>
          </p:nvCxnSpPr>
          <p:spPr bwMode="auto">
            <a:xfrm>
              <a:off x="3264" y="3072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0" name="AutoShape 75"/>
            <p:cNvCxnSpPr>
              <a:cxnSpLocks noChangeShapeType="1"/>
              <a:stCxn id="176154" idx="7"/>
              <a:endCxn id="176156" idx="4"/>
            </p:cNvCxnSpPr>
            <p:nvPr/>
          </p:nvCxnSpPr>
          <p:spPr bwMode="auto">
            <a:xfrm flipV="1">
              <a:off x="3778" y="259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1" name="AutoShape 76"/>
            <p:cNvCxnSpPr>
              <a:cxnSpLocks noChangeShapeType="1"/>
              <a:stCxn id="176156" idx="1"/>
              <a:endCxn id="176157" idx="5"/>
            </p:cNvCxnSpPr>
            <p:nvPr/>
          </p:nvCxnSpPr>
          <p:spPr bwMode="auto">
            <a:xfrm flipH="1" flipV="1">
              <a:off x="3504" y="2208"/>
              <a:ext cx="39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62" name="AutoShape 77"/>
            <p:cNvCxnSpPr>
              <a:cxnSpLocks noChangeShapeType="1"/>
              <a:stCxn id="176155" idx="7"/>
              <a:endCxn id="176157" idx="3"/>
            </p:cNvCxnSpPr>
            <p:nvPr/>
          </p:nvCxnSpPr>
          <p:spPr bwMode="auto">
            <a:xfrm flipV="1">
              <a:off x="3058" y="2208"/>
              <a:ext cx="37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7291388" y="2714623"/>
            <a:ext cx="1600200" cy="1524000"/>
            <a:chOff x="4368" y="2160"/>
            <a:chExt cx="1008" cy="960"/>
          </a:xfrm>
        </p:grpSpPr>
        <p:sp>
          <p:nvSpPr>
            <p:cNvPr id="176141" name="AutoShape 79"/>
            <p:cNvSpPr>
              <a:spLocks noChangeArrowheads="1"/>
            </p:cNvSpPr>
            <p:nvPr/>
          </p:nvSpPr>
          <p:spPr bwMode="auto">
            <a:xfrm>
              <a:off x="4608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42" name="AutoShape 80"/>
            <p:cNvSpPr>
              <a:spLocks noChangeArrowheads="1"/>
            </p:cNvSpPr>
            <p:nvPr/>
          </p:nvSpPr>
          <p:spPr bwMode="auto">
            <a:xfrm>
              <a:off x="504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43" name="AutoShape 81"/>
            <p:cNvSpPr>
              <a:spLocks noChangeArrowheads="1"/>
            </p:cNvSpPr>
            <p:nvPr/>
          </p:nvSpPr>
          <p:spPr bwMode="auto">
            <a:xfrm>
              <a:off x="43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44" name="AutoShape 82"/>
            <p:cNvSpPr>
              <a:spLocks noChangeArrowheads="1"/>
            </p:cNvSpPr>
            <p:nvPr/>
          </p:nvSpPr>
          <p:spPr bwMode="auto">
            <a:xfrm>
              <a:off x="528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6145" name="AutoShape 83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6146" name="AutoShape 84"/>
            <p:cNvCxnSpPr>
              <a:cxnSpLocks noChangeShapeType="1"/>
              <a:stCxn id="176143" idx="4"/>
              <a:endCxn id="176141" idx="1"/>
            </p:cNvCxnSpPr>
            <p:nvPr/>
          </p:nvCxnSpPr>
          <p:spPr bwMode="auto">
            <a:xfrm>
              <a:off x="4416" y="268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7" name="AutoShape 85"/>
            <p:cNvCxnSpPr>
              <a:cxnSpLocks noChangeShapeType="1"/>
              <a:stCxn id="176141" idx="6"/>
              <a:endCxn id="176142" idx="2"/>
            </p:cNvCxnSpPr>
            <p:nvPr/>
          </p:nvCxnSpPr>
          <p:spPr bwMode="auto">
            <a:xfrm>
              <a:off x="4704" y="3072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8" name="AutoShape 86"/>
            <p:cNvCxnSpPr>
              <a:cxnSpLocks noChangeShapeType="1"/>
              <a:stCxn id="176142" idx="7"/>
              <a:endCxn id="176144" idx="4"/>
            </p:cNvCxnSpPr>
            <p:nvPr/>
          </p:nvCxnSpPr>
          <p:spPr bwMode="auto">
            <a:xfrm flipV="1">
              <a:off x="5122" y="268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49" name="AutoShape 87"/>
            <p:cNvCxnSpPr>
              <a:cxnSpLocks noChangeShapeType="1"/>
              <a:stCxn id="176144" idx="0"/>
              <a:endCxn id="176151" idx="5"/>
            </p:cNvCxnSpPr>
            <p:nvPr/>
          </p:nvCxnSpPr>
          <p:spPr bwMode="auto">
            <a:xfrm flipH="1" flipV="1">
              <a:off x="5122" y="224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6150" name="AutoShape 88"/>
            <p:cNvCxnSpPr>
              <a:cxnSpLocks noChangeShapeType="1"/>
              <a:stCxn id="176143" idx="0"/>
              <a:endCxn id="176145" idx="3"/>
            </p:cNvCxnSpPr>
            <p:nvPr/>
          </p:nvCxnSpPr>
          <p:spPr bwMode="auto">
            <a:xfrm flipV="1">
              <a:off x="4416" y="224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6151" name="AutoShape 89"/>
            <p:cNvSpPr>
              <a:spLocks noChangeArrowheads="1"/>
            </p:cNvSpPr>
            <p:nvPr/>
          </p:nvSpPr>
          <p:spPr bwMode="auto">
            <a:xfrm>
              <a:off x="5040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6152" name="AutoShape 90"/>
            <p:cNvCxnSpPr>
              <a:cxnSpLocks noChangeShapeType="1"/>
              <a:stCxn id="176145" idx="6"/>
              <a:endCxn id="176151" idx="2"/>
            </p:cNvCxnSpPr>
            <p:nvPr/>
          </p:nvCxnSpPr>
          <p:spPr bwMode="auto">
            <a:xfrm>
              <a:off x="4704" y="2208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580699" name="Text Box 91"/>
          <p:cNvSpPr txBox="1">
            <a:spLocks noChangeArrowheads="1"/>
          </p:cNvSpPr>
          <p:nvPr/>
        </p:nvSpPr>
        <p:spPr bwMode="auto">
          <a:xfrm>
            <a:off x="1241425" y="4167186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3</a:t>
            </a:r>
          </a:p>
        </p:txBody>
      </p:sp>
      <p:sp>
        <p:nvSpPr>
          <p:cNvPr id="580700" name="Text Box 92"/>
          <p:cNvSpPr txBox="1">
            <a:spLocks noChangeArrowheads="1"/>
          </p:cNvSpPr>
          <p:nvPr/>
        </p:nvSpPr>
        <p:spPr bwMode="auto">
          <a:xfrm>
            <a:off x="3357563" y="4167186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580701" name="Text Box 93"/>
          <p:cNvSpPr txBox="1">
            <a:spLocks noChangeArrowheads="1"/>
          </p:cNvSpPr>
          <p:nvPr/>
        </p:nvSpPr>
        <p:spPr bwMode="auto">
          <a:xfrm>
            <a:off x="5607050" y="4211636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580702" name="Text Box 94"/>
          <p:cNvSpPr txBox="1">
            <a:spLocks noChangeArrowheads="1"/>
          </p:cNvSpPr>
          <p:nvPr/>
        </p:nvSpPr>
        <p:spPr bwMode="auto">
          <a:xfrm>
            <a:off x="7858125" y="4167186"/>
            <a:ext cx="685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51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0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06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06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99" grpId="0" autoUpdateAnimBg="0"/>
      <p:bldP spid="580700" grpId="0" autoUpdateAnimBg="0"/>
      <p:bldP spid="580701" grpId="0" autoUpdateAnimBg="0"/>
      <p:bldP spid="58070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312863" y="388302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46463" y="2663825"/>
            <a:ext cx="1676400" cy="990600"/>
            <a:chOff x="3600" y="2544"/>
            <a:chExt cx="1056" cy="624"/>
          </a:xfrm>
        </p:grpSpPr>
        <p:sp>
          <p:nvSpPr>
            <p:cNvPr id="27681" name="AutoShape 5"/>
            <p:cNvSpPr>
              <a:spLocks noChangeArrowheads="1"/>
            </p:cNvSpPr>
            <p:nvPr/>
          </p:nvSpPr>
          <p:spPr bwMode="auto">
            <a:xfrm>
              <a:off x="379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82" name="AutoShape 6"/>
            <p:cNvSpPr>
              <a:spLocks noChangeArrowheads="1"/>
            </p:cNvSpPr>
            <p:nvPr/>
          </p:nvSpPr>
          <p:spPr bwMode="auto">
            <a:xfrm>
              <a:off x="4368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83" name="AutoShape 7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84" name="AutoShape 8"/>
            <p:cNvSpPr>
              <a:spLocks noChangeArrowheads="1"/>
            </p:cNvSpPr>
            <p:nvPr/>
          </p:nvSpPr>
          <p:spPr bwMode="auto">
            <a:xfrm>
              <a:off x="456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7685" name="AutoShape 9"/>
            <p:cNvCxnSpPr>
              <a:cxnSpLocks noChangeShapeType="1"/>
              <a:stCxn id="27683" idx="4"/>
              <a:endCxn id="27681" idx="1"/>
            </p:cNvCxnSpPr>
            <p:nvPr/>
          </p:nvCxnSpPr>
          <p:spPr bwMode="auto">
            <a:xfrm>
              <a:off x="3648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AutoShape 10"/>
            <p:cNvCxnSpPr>
              <a:cxnSpLocks noChangeShapeType="1"/>
              <a:stCxn id="27681" idx="6"/>
              <a:endCxn id="27682" idx="2"/>
            </p:cNvCxnSpPr>
            <p:nvPr/>
          </p:nvCxnSpPr>
          <p:spPr bwMode="auto">
            <a:xfrm>
              <a:off x="3888" y="3120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AutoShape 11"/>
            <p:cNvCxnSpPr>
              <a:cxnSpLocks noChangeShapeType="1"/>
              <a:stCxn id="27682" idx="7"/>
              <a:endCxn id="27684" idx="4"/>
            </p:cNvCxnSpPr>
            <p:nvPr/>
          </p:nvCxnSpPr>
          <p:spPr bwMode="auto">
            <a:xfrm flipV="1">
              <a:off x="4450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AutoShape 12"/>
            <p:cNvCxnSpPr>
              <a:cxnSpLocks noChangeShapeType="1"/>
              <a:stCxn id="27683" idx="6"/>
              <a:endCxn id="27684" idx="2"/>
            </p:cNvCxnSpPr>
            <p:nvPr/>
          </p:nvCxnSpPr>
          <p:spPr bwMode="auto">
            <a:xfrm>
              <a:off x="3696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9" name="AutoShape 13"/>
            <p:cNvCxnSpPr>
              <a:cxnSpLocks noChangeShapeType="1"/>
              <a:stCxn id="27681" idx="7"/>
              <a:endCxn id="27684" idx="3"/>
            </p:cNvCxnSpPr>
            <p:nvPr/>
          </p:nvCxnSpPr>
          <p:spPr bwMode="auto">
            <a:xfrm flipV="1">
              <a:off x="3874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84225" y="2308225"/>
            <a:ext cx="1676400" cy="1600200"/>
            <a:chOff x="384" y="2160"/>
            <a:chExt cx="1056" cy="1008"/>
          </a:xfrm>
        </p:grpSpPr>
        <p:sp>
          <p:nvSpPr>
            <p:cNvPr id="27669" name="AutoShape 15"/>
            <p:cNvSpPr>
              <a:spLocks noChangeArrowheads="1"/>
            </p:cNvSpPr>
            <p:nvPr/>
          </p:nvSpPr>
          <p:spPr bwMode="auto">
            <a:xfrm>
              <a:off x="576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0" name="AutoShape 16"/>
            <p:cNvSpPr>
              <a:spLocks noChangeArrowheads="1"/>
            </p:cNvSpPr>
            <p:nvPr/>
          </p:nvSpPr>
          <p:spPr bwMode="auto">
            <a:xfrm>
              <a:off x="1152" y="30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1" name="AutoShape 17"/>
            <p:cNvSpPr>
              <a:spLocks noChangeArrowheads="1"/>
            </p:cNvSpPr>
            <p:nvPr/>
          </p:nvSpPr>
          <p:spPr bwMode="auto">
            <a:xfrm>
              <a:off x="38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2" name="AutoShape 18"/>
            <p:cNvSpPr>
              <a:spLocks noChangeArrowheads="1"/>
            </p:cNvSpPr>
            <p:nvPr/>
          </p:nvSpPr>
          <p:spPr bwMode="auto">
            <a:xfrm>
              <a:off x="1344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673" name="AutoShape 19"/>
            <p:cNvSpPr>
              <a:spLocks noChangeArrowheads="1"/>
            </p:cNvSpPr>
            <p:nvPr/>
          </p:nvSpPr>
          <p:spPr bwMode="auto">
            <a:xfrm>
              <a:off x="864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7674" name="AutoShape 20"/>
            <p:cNvCxnSpPr>
              <a:cxnSpLocks noChangeShapeType="1"/>
              <a:stCxn id="27671" idx="4"/>
              <a:endCxn id="27669" idx="1"/>
            </p:cNvCxnSpPr>
            <p:nvPr/>
          </p:nvCxnSpPr>
          <p:spPr bwMode="auto">
            <a:xfrm>
              <a:off x="432" y="2640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5" name="AutoShape 21"/>
            <p:cNvCxnSpPr>
              <a:cxnSpLocks noChangeShapeType="1"/>
              <a:stCxn id="27672" idx="1"/>
              <a:endCxn id="27673" idx="5"/>
            </p:cNvCxnSpPr>
            <p:nvPr/>
          </p:nvCxnSpPr>
          <p:spPr bwMode="auto">
            <a:xfrm flipH="1" flipV="1">
              <a:off x="94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6" name="AutoShape 22"/>
            <p:cNvCxnSpPr>
              <a:cxnSpLocks noChangeShapeType="1"/>
              <a:stCxn id="27671" idx="7"/>
              <a:endCxn id="27673" idx="3"/>
            </p:cNvCxnSpPr>
            <p:nvPr/>
          </p:nvCxnSpPr>
          <p:spPr bwMode="auto">
            <a:xfrm flipV="1">
              <a:off x="466" y="2242"/>
              <a:ext cx="41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23"/>
            <p:cNvCxnSpPr>
              <a:cxnSpLocks noChangeShapeType="1"/>
              <a:stCxn id="27673" idx="4"/>
              <a:endCxn id="27669" idx="0"/>
            </p:cNvCxnSpPr>
            <p:nvPr/>
          </p:nvCxnSpPr>
          <p:spPr bwMode="auto">
            <a:xfrm flipH="1">
              <a:off x="624" y="2256"/>
              <a:ext cx="288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AutoShape 24"/>
            <p:cNvCxnSpPr>
              <a:cxnSpLocks noChangeShapeType="1"/>
              <a:stCxn id="27673" idx="4"/>
              <a:endCxn id="27670" idx="1"/>
            </p:cNvCxnSpPr>
            <p:nvPr/>
          </p:nvCxnSpPr>
          <p:spPr bwMode="auto">
            <a:xfrm>
              <a:off x="912" y="2256"/>
              <a:ext cx="254" cy="83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25"/>
            <p:cNvCxnSpPr>
              <a:cxnSpLocks noChangeShapeType="1"/>
              <a:stCxn id="27671" idx="6"/>
              <a:endCxn id="27672" idx="2"/>
            </p:cNvCxnSpPr>
            <p:nvPr/>
          </p:nvCxnSpPr>
          <p:spPr bwMode="auto">
            <a:xfrm>
              <a:off x="480" y="2592"/>
              <a:ext cx="86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0" name="AutoShape 26"/>
            <p:cNvCxnSpPr>
              <a:cxnSpLocks noChangeShapeType="1"/>
              <a:stCxn id="27671" idx="5"/>
              <a:endCxn id="27670" idx="1"/>
            </p:cNvCxnSpPr>
            <p:nvPr/>
          </p:nvCxnSpPr>
          <p:spPr bwMode="auto">
            <a:xfrm>
              <a:off x="466" y="2626"/>
              <a:ext cx="700" cy="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3979863" y="3883025"/>
            <a:ext cx="6524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G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5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</a:t>
            </a:r>
          </a:p>
        </p:txBody>
      </p:sp>
      <p:sp>
        <p:nvSpPr>
          <p:cNvPr id="151580" name="AutoShape 28"/>
          <p:cNvSpPr>
            <a:spLocks noChangeArrowheads="1"/>
          </p:cNvSpPr>
          <p:nvPr/>
        </p:nvSpPr>
        <p:spPr bwMode="auto">
          <a:xfrm>
            <a:off x="6640513" y="37766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581" name="AutoShape 29"/>
          <p:cNvSpPr>
            <a:spLocks noChangeArrowheads="1"/>
          </p:cNvSpPr>
          <p:nvPr/>
        </p:nvSpPr>
        <p:spPr bwMode="auto">
          <a:xfrm>
            <a:off x="7554913" y="37766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582" name="AutoShape 30"/>
          <p:cNvSpPr>
            <a:spLocks noChangeArrowheads="1"/>
          </p:cNvSpPr>
          <p:nvPr/>
        </p:nvSpPr>
        <p:spPr bwMode="auto">
          <a:xfrm>
            <a:off x="6335713" y="29384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583" name="AutoShape 31"/>
          <p:cNvSpPr>
            <a:spLocks noChangeArrowheads="1"/>
          </p:cNvSpPr>
          <p:nvPr/>
        </p:nvSpPr>
        <p:spPr bwMode="auto">
          <a:xfrm>
            <a:off x="7859713" y="29384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7097713" y="2328863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51585" name="AutoShape 33"/>
          <p:cNvCxnSpPr>
            <a:cxnSpLocks noChangeShapeType="1"/>
            <a:stCxn id="151580" idx="6"/>
            <a:endCxn id="151581" idx="2"/>
          </p:cNvCxnSpPr>
          <p:nvPr/>
        </p:nvCxnSpPr>
        <p:spPr bwMode="auto">
          <a:xfrm>
            <a:off x="6792913" y="3852863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6" name="AutoShape 34"/>
          <p:cNvCxnSpPr>
            <a:cxnSpLocks noChangeShapeType="1"/>
            <a:stCxn id="151581" idx="7"/>
            <a:endCxn id="151583" idx="4"/>
          </p:cNvCxnSpPr>
          <p:nvPr/>
        </p:nvCxnSpPr>
        <p:spPr bwMode="auto">
          <a:xfrm flipV="1">
            <a:off x="7685088" y="3090863"/>
            <a:ext cx="250825" cy="708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7" name="AutoShape 35"/>
          <p:cNvCxnSpPr>
            <a:cxnSpLocks noChangeShapeType="1"/>
            <a:stCxn id="151583" idx="1"/>
            <a:endCxn id="151584" idx="5"/>
          </p:cNvCxnSpPr>
          <p:nvPr/>
        </p:nvCxnSpPr>
        <p:spPr bwMode="auto">
          <a:xfrm flipH="1" flipV="1">
            <a:off x="7227888" y="2459038"/>
            <a:ext cx="654050" cy="501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8" name="AutoShape 36"/>
          <p:cNvCxnSpPr>
            <a:cxnSpLocks noChangeShapeType="1"/>
            <a:stCxn id="151582" idx="7"/>
            <a:endCxn id="151584" idx="3"/>
          </p:cNvCxnSpPr>
          <p:nvPr/>
        </p:nvCxnSpPr>
        <p:spPr bwMode="auto">
          <a:xfrm flipV="1">
            <a:off x="6465888" y="2459038"/>
            <a:ext cx="654050" cy="501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89" name="AutoShape 37"/>
          <p:cNvCxnSpPr>
            <a:cxnSpLocks noChangeShapeType="1"/>
            <a:stCxn id="151584" idx="4"/>
            <a:endCxn id="151580" idx="0"/>
          </p:cNvCxnSpPr>
          <p:nvPr/>
        </p:nvCxnSpPr>
        <p:spPr bwMode="auto">
          <a:xfrm flipH="1">
            <a:off x="6716713" y="2481263"/>
            <a:ext cx="45720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0" name="AutoShape 38"/>
          <p:cNvCxnSpPr>
            <a:cxnSpLocks noChangeShapeType="1"/>
            <a:stCxn id="151584" idx="4"/>
            <a:endCxn id="151581" idx="1"/>
          </p:cNvCxnSpPr>
          <p:nvPr/>
        </p:nvCxnSpPr>
        <p:spPr bwMode="auto">
          <a:xfrm>
            <a:off x="7173913" y="2481263"/>
            <a:ext cx="403225" cy="1317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1" name="AutoShape 39"/>
          <p:cNvCxnSpPr>
            <a:cxnSpLocks noChangeShapeType="1"/>
            <a:stCxn id="151582" idx="5"/>
            <a:endCxn id="151581" idx="1"/>
          </p:cNvCxnSpPr>
          <p:nvPr/>
        </p:nvCxnSpPr>
        <p:spPr bwMode="auto">
          <a:xfrm>
            <a:off x="6465888" y="3068638"/>
            <a:ext cx="1111250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592" name="AutoShape 40"/>
          <p:cNvCxnSpPr>
            <a:cxnSpLocks noChangeShapeType="1"/>
            <a:stCxn id="151580" idx="7"/>
            <a:endCxn id="151583" idx="3"/>
          </p:cNvCxnSpPr>
          <p:nvPr/>
        </p:nvCxnSpPr>
        <p:spPr bwMode="auto">
          <a:xfrm flipV="1">
            <a:off x="6770688" y="3068638"/>
            <a:ext cx="1111250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151593" name="Object 41"/>
          <p:cNvGraphicFramePr>
            <a:graphicFrameLocks noChangeAspect="1"/>
          </p:cNvGraphicFramePr>
          <p:nvPr/>
        </p:nvGraphicFramePr>
        <p:xfrm>
          <a:off x="6583363" y="4103688"/>
          <a:ext cx="11985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7" name="公式" r:id="rId3" imgW="16647480" imgH="6896160" progId="Equation.3">
                  <p:embed/>
                </p:oleObj>
              </mc:Choice>
              <mc:Fallback>
                <p:oleObj name="公式" r:id="rId3" imgW="16647480" imgH="6896160" progId="Equation.3">
                  <p:embed/>
                  <p:pic>
                    <p:nvPicPr>
                      <p:cNvPr id="15159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4103688"/>
                        <a:ext cx="1198562" cy="4984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2"/>
          <p:cNvSpPr txBox="1">
            <a:spLocks noRot="1" noChangeArrowheads="1"/>
          </p:cNvSpPr>
          <p:nvPr/>
        </p:nvSpPr>
        <p:spPr>
          <a:xfrm>
            <a:off x="457200" y="333375"/>
            <a:ext cx="8229600" cy="7191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4400" b="1" i="0" u="none" strike="noStrike" kern="1200" cap="none" spc="0" normalizeH="0" baseline="0" noProof="0" dirty="0" smtClean="0">
                <a:ln w="12700">
                  <a:solidFill>
                    <a:srgbClr val="675D59"/>
                  </a:solidFill>
                </a:ln>
                <a:solidFill>
                  <a:srgbClr val="675D59">
                    <a:lumMod val="75000"/>
                  </a:srgbClr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图的运算</a:t>
            </a:r>
            <a:endParaRPr kumimoji="1" lang="zh-CN" altLang="en-US" sz="4400" b="1" i="0" u="none" strike="noStrike" kern="1200" cap="none" spc="0" normalizeH="0" baseline="0" noProof="0" dirty="0" smtClean="0">
              <a:ln w="12700">
                <a:solidFill>
                  <a:srgbClr val="675D59"/>
                </a:solidFill>
              </a:ln>
              <a:solidFill>
                <a:srgbClr val="675D59">
                  <a:lumMod val="75000"/>
                </a:srgbClr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0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0" grpId="0" animBg="1"/>
      <p:bldP spid="151581" grpId="0" animBg="1"/>
      <p:bldP spid="151582" grpId="0" animBg="1"/>
      <p:bldP spid="151583" grpId="0" animBg="1"/>
      <p:bldP spid="1515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本堂课小结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zh-CN" sz="3200" dirty="0" smtClean="0">
                <a:solidFill>
                  <a:schemeClr val="tx1">
                    <a:lumMod val="75000"/>
                  </a:schemeClr>
                </a:solidFill>
              </a:rPr>
              <a:t>图的基本概念</a:t>
            </a:r>
            <a:endParaRPr lang="zh-CN" altLang="en-US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     二分图、子图、同构</a:t>
            </a:r>
            <a:endParaRPr lang="zh-CN" altLang="zh-CN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/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zh-CN" sz="3200" dirty="0" smtClean="0">
                <a:solidFill>
                  <a:schemeClr val="tx1">
                    <a:lumMod val="75000"/>
                  </a:schemeClr>
                </a:solidFill>
              </a:rPr>
              <a:t>掌握图同构的判定方法</a:t>
            </a:r>
            <a:endParaRPr lang="zh-CN" altLang="en-US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zh-CN" sz="3200" dirty="0" smtClean="0">
                <a:solidFill>
                  <a:schemeClr val="tx1">
                    <a:lumMod val="75000"/>
                  </a:schemeClr>
                </a:solidFill>
              </a:rPr>
              <a:t>图的五种常用代数表示方法</a:t>
            </a:r>
          </a:p>
          <a:p>
            <a:pPr eaLnBrk="1" hangingPunct="1"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 邻接</a:t>
            </a:r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矩阵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关联矩阵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、</a:t>
            </a:r>
            <a:endParaRPr lang="en-US" altLang="zh-CN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边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列表、正（逆）向表、</a:t>
            </a:r>
          </a:p>
          <a:p>
            <a:pPr eaLnBrk="1" hangingPunct="1">
              <a:buNone/>
            </a:pP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邻接</a:t>
            </a:r>
            <a:r>
              <a:rPr lang="zh-CN" altLang="en-US" sz="3200" dirty="0" smtClean="0">
                <a:solidFill>
                  <a:schemeClr val="tx1">
                    <a:lumMod val="75000"/>
                  </a:schemeClr>
                </a:solidFill>
              </a:rPr>
              <a:t>表</a:t>
            </a:r>
            <a:endParaRPr lang="en-US" altLang="zh-CN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eaLnBrk="1" fontAlgn="auto" hangingPunct="1">
              <a:buNone/>
              <a:defRPr/>
            </a:pPr>
            <a:endParaRPr lang="en-US" altLang="zh-CN" dirty="0" smtClean="0">
              <a:solidFill>
                <a:schemeClr val="accent1"/>
              </a:solidFill>
            </a:endParaRPr>
          </a:p>
          <a:p>
            <a:pPr eaLnBrk="1" hangingPunct="1">
              <a:buNone/>
            </a:pPr>
            <a:endParaRPr lang="zh-CN" altLang="zh-CN" dirty="0" smtClean="0">
              <a:solidFill>
                <a:schemeClr val="accent1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4352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课本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p9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习题一：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</a:p>
          <a:p>
            <a:pPr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522288" y="1403350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轮图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W</a:t>
            </a:r>
            <a:r>
              <a:rPr kumimoji="0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无向圈图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-1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内放一个顶点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且与圈图的每个顶点之间恰有一条边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4</a:t>
            </a:r>
          </a:p>
        </p:txBody>
      </p:sp>
      <p:sp>
        <p:nvSpPr>
          <p:cNvPr id="581639" name="Text Box 7"/>
          <p:cNvSpPr txBox="1">
            <a:spLocks noChangeArrowheads="1"/>
          </p:cNvSpPr>
          <p:nvPr/>
        </p:nvSpPr>
        <p:spPr bwMode="auto">
          <a:xfrm>
            <a:off x="892175" y="4806950"/>
            <a:ext cx="8604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4</a:t>
            </a:r>
          </a:p>
        </p:txBody>
      </p:sp>
      <p:sp>
        <p:nvSpPr>
          <p:cNvPr id="581640" name="Text Box 8"/>
          <p:cNvSpPr txBox="1">
            <a:spLocks noChangeArrowheads="1"/>
          </p:cNvSpPr>
          <p:nvPr/>
        </p:nvSpPr>
        <p:spPr bwMode="auto">
          <a:xfrm>
            <a:off x="2949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581641" name="Text Box 9"/>
          <p:cNvSpPr txBox="1">
            <a:spLocks noChangeArrowheads="1"/>
          </p:cNvSpPr>
          <p:nvPr/>
        </p:nvSpPr>
        <p:spPr bwMode="auto">
          <a:xfrm>
            <a:off x="52355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6</a:t>
            </a:r>
          </a:p>
        </p:txBody>
      </p:sp>
      <p:sp>
        <p:nvSpPr>
          <p:cNvPr id="581642" name="Text Box 10"/>
          <p:cNvSpPr txBox="1">
            <a:spLocks noChangeArrowheads="1"/>
          </p:cNvSpPr>
          <p:nvPr/>
        </p:nvSpPr>
        <p:spPr bwMode="auto">
          <a:xfrm>
            <a:off x="7445375" y="4806950"/>
            <a:ext cx="78422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7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3305175"/>
            <a:ext cx="1371600" cy="1219200"/>
            <a:chOff x="288" y="2256"/>
            <a:chExt cx="864" cy="768"/>
          </a:xfrm>
        </p:grpSpPr>
        <p:sp>
          <p:nvSpPr>
            <p:cNvPr id="177213" name="AutoShape 12"/>
            <p:cNvSpPr>
              <a:spLocks noChangeArrowheads="1"/>
            </p:cNvSpPr>
            <p:nvPr/>
          </p:nvSpPr>
          <p:spPr bwMode="auto">
            <a:xfrm>
              <a:off x="288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14" name="AutoShape 13"/>
            <p:cNvSpPr>
              <a:spLocks noChangeArrowheads="1"/>
            </p:cNvSpPr>
            <p:nvPr/>
          </p:nvSpPr>
          <p:spPr bwMode="auto">
            <a:xfrm>
              <a:off x="105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15" name="AutoShape 14"/>
            <p:cNvSpPr>
              <a:spLocks noChangeArrowheads="1"/>
            </p:cNvSpPr>
            <p:nvPr/>
          </p:nvSpPr>
          <p:spPr bwMode="auto">
            <a:xfrm>
              <a:off x="67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216" name="AutoShape 15"/>
            <p:cNvCxnSpPr>
              <a:cxnSpLocks noChangeShapeType="1"/>
              <a:stCxn id="177213" idx="7"/>
              <a:endCxn id="177215" idx="3"/>
            </p:cNvCxnSpPr>
            <p:nvPr/>
          </p:nvCxnSpPr>
          <p:spPr bwMode="auto">
            <a:xfrm flipV="1">
              <a:off x="370" y="233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17" name="AutoShape 16"/>
            <p:cNvCxnSpPr>
              <a:cxnSpLocks noChangeShapeType="1"/>
              <a:stCxn id="177213" idx="6"/>
              <a:endCxn id="177214" idx="2"/>
            </p:cNvCxnSpPr>
            <p:nvPr/>
          </p:nvCxnSpPr>
          <p:spPr bwMode="auto">
            <a:xfrm>
              <a:off x="384" y="2976"/>
              <a:ext cx="67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18" name="AutoShape 17"/>
            <p:cNvCxnSpPr>
              <a:cxnSpLocks noChangeShapeType="1"/>
              <a:stCxn id="177214" idx="1"/>
              <a:endCxn id="177215" idx="5"/>
            </p:cNvCxnSpPr>
            <p:nvPr/>
          </p:nvCxnSpPr>
          <p:spPr bwMode="auto">
            <a:xfrm flipH="1" flipV="1">
              <a:off x="754" y="2338"/>
              <a:ext cx="316" cy="60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sp>
          <p:nvSpPr>
            <p:cNvPr id="177219" name="AutoShape 18"/>
            <p:cNvSpPr>
              <a:spLocks noChangeArrowheads="1"/>
            </p:cNvSpPr>
            <p:nvPr/>
          </p:nvSpPr>
          <p:spPr bwMode="auto">
            <a:xfrm>
              <a:off x="67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220" name="AutoShape 19"/>
            <p:cNvCxnSpPr>
              <a:cxnSpLocks noChangeShapeType="1"/>
              <a:stCxn id="177213" idx="6"/>
              <a:endCxn id="177219" idx="3"/>
            </p:cNvCxnSpPr>
            <p:nvPr/>
          </p:nvCxnSpPr>
          <p:spPr bwMode="auto">
            <a:xfrm flipV="1">
              <a:off x="38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21" name="AutoShape 20"/>
            <p:cNvCxnSpPr>
              <a:cxnSpLocks noChangeShapeType="1"/>
              <a:stCxn id="177214" idx="2"/>
              <a:endCxn id="177219" idx="5"/>
            </p:cNvCxnSpPr>
            <p:nvPr/>
          </p:nvCxnSpPr>
          <p:spPr bwMode="auto">
            <a:xfrm flipH="1" flipV="1">
              <a:off x="754" y="2770"/>
              <a:ext cx="302" cy="20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  <p:cxnSp>
          <p:nvCxnSpPr>
            <p:cNvPr id="177222" name="AutoShape 21"/>
            <p:cNvCxnSpPr>
              <a:cxnSpLocks noChangeShapeType="1"/>
              <a:stCxn id="177219" idx="0"/>
              <a:endCxn id="177215" idx="4"/>
            </p:cNvCxnSpPr>
            <p:nvPr/>
          </p:nvCxnSpPr>
          <p:spPr bwMode="auto">
            <a:xfrm flipV="1">
              <a:off x="720" y="2352"/>
              <a:ext cx="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590800" y="3305175"/>
            <a:ext cx="1295400" cy="1219200"/>
            <a:chOff x="1632" y="2256"/>
            <a:chExt cx="816" cy="768"/>
          </a:xfrm>
        </p:grpSpPr>
        <p:sp>
          <p:nvSpPr>
            <p:cNvPr id="177200" name="AutoShape 23"/>
            <p:cNvSpPr>
              <a:spLocks noChangeArrowheads="1"/>
            </p:cNvSpPr>
            <p:nvPr/>
          </p:nvSpPr>
          <p:spPr bwMode="auto">
            <a:xfrm>
              <a:off x="163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01" name="AutoShape 24"/>
            <p:cNvSpPr>
              <a:spLocks noChangeArrowheads="1"/>
            </p:cNvSpPr>
            <p:nvPr/>
          </p:nvSpPr>
          <p:spPr bwMode="auto">
            <a:xfrm>
              <a:off x="2352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02" name="AutoShape 25"/>
            <p:cNvSpPr>
              <a:spLocks noChangeArrowheads="1"/>
            </p:cNvSpPr>
            <p:nvPr/>
          </p:nvSpPr>
          <p:spPr bwMode="auto">
            <a:xfrm>
              <a:off x="163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203" name="AutoShape 26"/>
            <p:cNvSpPr>
              <a:spLocks noChangeArrowheads="1"/>
            </p:cNvSpPr>
            <p:nvPr/>
          </p:nvSpPr>
          <p:spPr bwMode="auto">
            <a:xfrm>
              <a:off x="2352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204" name="AutoShape 27"/>
            <p:cNvCxnSpPr>
              <a:cxnSpLocks noChangeShapeType="1"/>
              <a:stCxn id="177200" idx="0"/>
              <a:endCxn id="177202" idx="4"/>
            </p:cNvCxnSpPr>
            <p:nvPr/>
          </p:nvCxnSpPr>
          <p:spPr bwMode="auto">
            <a:xfrm flipV="1">
              <a:off x="1680" y="235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5" name="AutoShape 28"/>
            <p:cNvCxnSpPr>
              <a:cxnSpLocks noChangeShapeType="1"/>
              <a:stCxn id="177202" idx="6"/>
              <a:endCxn id="177203" idx="2"/>
            </p:cNvCxnSpPr>
            <p:nvPr/>
          </p:nvCxnSpPr>
          <p:spPr bwMode="auto">
            <a:xfrm>
              <a:off x="1728" y="2304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6" name="AutoShape 29"/>
            <p:cNvCxnSpPr>
              <a:cxnSpLocks noChangeShapeType="1"/>
              <a:stCxn id="177203" idx="4"/>
              <a:endCxn id="177201" idx="0"/>
            </p:cNvCxnSpPr>
            <p:nvPr/>
          </p:nvCxnSpPr>
          <p:spPr bwMode="auto">
            <a:xfrm>
              <a:off x="2400" y="2352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07" name="AutoShape 30"/>
            <p:cNvCxnSpPr>
              <a:cxnSpLocks noChangeShapeType="1"/>
              <a:stCxn id="177200" idx="6"/>
              <a:endCxn id="177201" idx="2"/>
            </p:cNvCxnSpPr>
            <p:nvPr/>
          </p:nvCxnSpPr>
          <p:spPr bwMode="auto">
            <a:xfrm>
              <a:off x="1728" y="2976"/>
              <a:ext cx="624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208" name="AutoShape 31"/>
            <p:cNvSpPr>
              <a:spLocks noChangeArrowheads="1"/>
            </p:cNvSpPr>
            <p:nvPr/>
          </p:nvSpPr>
          <p:spPr bwMode="auto">
            <a:xfrm>
              <a:off x="1986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209" name="AutoShape 32"/>
            <p:cNvCxnSpPr>
              <a:cxnSpLocks noChangeShapeType="1"/>
              <a:stCxn id="177200" idx="7"/>
              <a:endCxn id="177208" idx="3"/>
            </p:cNvCxnSpPr>
            <p:nvPr/>
          </p:nvCxnSpPr>
          <p:spPr bwMode="auto">
            <a:xfrm flipV="1">
              <a:off x="1714" y="2674"/>
              <a:ext cx="286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0" name="AutoShape 33"/>
            <p:cNvCxnSpPr>
              <a:cxnSpLocks noChangeShapeType="1"/>
              <a:stCxn id="177208" idx="1"/>
              <a:endCxn id="177202" idx="5"/>
            </p:cNvCxnSpPr>
            <p:nvPr/>
          </p:nvCxnSpPr>
          <p:spPr bwMode="auto">
            <a:xfrm flipH="1" flipV="1">
              <a:off x="1714" y="2338"/>
              <a:ext cx="286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1" name="AutoShape 34"/>
            <p:cNvCxnSpPr>
              <a:cxnSpLocks noChangeShapeType="1"/>
              <a:stCxn id="177208" idx="7"/>
              <a:endCxn id="177203" idx="3"/>
            </p:cNvCxnSpPr>
            <p:nvPr/>
          </p:nvCxnSpPr>
          <p:spPr bwMode="auto">
            <a:xfrm flipV="1">
              <a:off x="2068" y="2338"/>
              <a:ext cx="298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212" name="AutoShape 35"/>
            <p:cNvCxnSpPr>
              <a:cxnSpLocks noChangeShapeType="1"/>
              <a:stCxn id="177208" idx="5"/>
              <a:endCxn id="177201" idx="1"/>
            </p:cNvCxnSpPr>
            <p:nvPr/>
          </p:nvCxnSpPr>
          <p:spPr bwMode="auto">
            <a:xfrm>
              <a:off x="2068" y="2674"/>
              <a:ext cx="298" cy="26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702175" y="2924175"/>
            <a:ext cx="1600200" cy="1577975"/>
            <a:chOff x="2962" y="2016"/>
            <a:chExt cx="1008" cy="994"/>
          </a:xfrm>
        </p:grpSpPr>
        <p:sp>
          <p:nvSpPr>
            <p:cNvPr id="177184" name="AutoShape 37"/>
            <p:cNvSpPr>
              <a:spLocks noChangeArrowheads="1"/>
            </p:cNvSpPr>
            <p:nvPr/>
          </p:nvSpPr>
          <p:spPr bwMode="auto">
            <a:xfrm>
              <a:off x="315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85" name="AutoShape 38"/>
            <p:cNvSpPr>
              <a:spLocks noChangeArrowheads="1"/>
            </p:cNvSpPr>
            <p:nvPr/>
          </p:nvSpPr>
          <p:spPr bwMode="auto">
            <a:xfrm>
              <a:off x="3682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86" name="AutoShape 39"/>
            <p:cNvSpPr>
              <a:spLocks noChangeArrowheads="1"/>
            </p:cNvSpPr>
            <p:nvPr/>
          </p:nvSpPr>
          <p:spPr bwMode="auto">
            <a:xfrm>
              <a:off x="2962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87" name="AutoShape 40"/>
            <p:cNvSpPr>
              <a:spLocks noChangeArrowheads="1"/>
            </p:cNvSpPr>
            <p:nvPr/>
          </p:nvSpPr>
          <p:spPr bwMode="auto">
            <a:xfrm>
              <a:off x="3874" y="238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88" name="AutoShape 41"/>
            <p:cNvSpPr>
              <a:spLocks noChangeArrowheads="1"/>
            </p:cNvSpPr>
            <p:nvPr/>
          </p:nvSpPr>
          <p:spPr bwMode="auto">
            <a:xfrm>
              <a:off x="3408" y="20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189" name="AutoShape 42"/>
            <p:cNvCxnSpPr>
              <a:cxnSpLocks noChangeShapeType="1"/>
              <a:stCxn id="177186" idx="4"/>
              <a:endCxn id="177184" idx="1"/>
            </p:cNvCxnSpPr>
            <p:nvPr/>
          </p:nvCxnSpPr>
          <p:spPr bwMode="auto">
            <a:xfrm>
              <a:off x="3010" y="248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0" name="AutoShape 43"/>
            <p:cNvCxnSpPr>
              <a:cxnSpLocks noChangeShapeType="1"/>
              <a:stCxn id="177184" idx="6"/>
              <a:endCxn id="177185" idx="2"/>
            </p:cNvCxnSpPr>
            <p:nvPr/>
          </p:nvCxnSpPr>
          <p:spPr bwMode="auto">
            <a:xfrm>
              <a:off x="3250" y="2962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1" name="AutoShape 44"/>
            <p:cNvCxnSpPr>
              <a:cxnSpLocks noChangeShapeType="1"/>
              <a:stCxn id="177185" idx="7"/>
              <a:endCxn id="177187" idx="4"/>
            </p:cNvCxnSpPr>
            <p:nvPr/>
          </p:nvCxnSpPr>
          <p:spPr bwMode="auto">
            <a:xfrm flipV="1">
              <a:off x="3764" y="2482"/>
              <a:ext cx="158" cy="44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2" name="AutoShape 45"/>
            <p:cNvCxnSpPr>
              <a:cxnSpLocks noChangeShapeType="1"/>
              <a:stCxn id="177187" idx="1"/>
              <a:endCxn id="177188" idx="5"/>
            </p:cNvCxnSpPr>
            <p:nvPr/>
          </p:nvCxnSpPr>
          <p:spPr bwMode="auto">
            <a:xfrm flipH="1" flipV="1">
              <a:off x="3490" y="2098"/>
              <a:ext cx="39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3" name="AutoShape 46"/>
            <p:cNvCxnSpPr>
              <a:cxnSpLocks noChangeShapeType="1"/>
              <a:stCxn id="177186" idx="7"/>
              <a:endCxn id="177188" idx="3"/>
            </p:cNvCxnSpPr>
            <p:nvPr/>
          </p:nvCxnSpPr>
          <p:spPr bwMode="auto">
            <a:xfrm flipV="1">
              <a:off x="3044" y="2098"/>
              <a:ext cx="378" cy="30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94" name="AutoShape 47"/>
            <p:cNvSpPr>
              <a:spLocks noChangeArrowheads="1"/>
            </p:cNvSpPr>
            <p:nvPr/>
          </p:nvSpPr>
          <p:spPr bwMode="auto">
            <a:xfrm>
              <a:off x="340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195" name="AutoShape 48"/>
            <p:cNvCxnSpPr>
              <a:cxnSpLocks noChangeShapeType="1"/>
              <a:stCxn id="177184" idx="7"/>
              <a:endCxn id="177194" idx="4"/>
            </p:cNvCxnSpPr>
            <p:nvPr/>
          </p:nvCxnSpPr>
          <p:spPr bwMode="auto">
            <a:xfrm flipV="1">
              <a:off x="3236" y="2592"/>
              <a:ext cx="22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6" name="AutoShape 49"/>
            <p:cNvCxnSpPr>
              <a:cxnSpLocks noChangeShapeType="1"/>
              <a:stCxn id="177185" idx="1"/>
              <a:endCxn id="177194" idx="4"/>
            </p:cNvCxnSpPr>
            <p:nvPr/>
          </p:nvCxnSpPr>
          <p:spPr bwMode="auto">
            <a:xfrm flipH="1" flipV="1">
              <a:off x="3456" y="2592"/>
              <a:ext cx="240" cy="33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7" name="AutoShape 50"/>
            <p:cNvCxnSpPr>
              <a:cxnSpLocks noChangeShapeType="1"/>
              <a:stCxn id="177186" idx="5"/>
              <a:endCxn id="177194" idx="2"/>
            </p:cNvCxnSpPr>
            <p:nvPr/>
          </p:nvCxnSpPr>
          <p:spPr bwMode="auto">
            <a:xfrm>
              <a:off x="3044" y="2468"/>
              <a:ext cx="364" cy="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8" name="AutoShape 51"/>
            <p:cNvCxnSpPr>
              <a:cxnSpLocks noChangeShapeType="1"/>
              <a:stCxn id="177194" idx="6"/>
              <a:endCxn id="177187" idx="3"/>
            </p:cNvCxnSpPr>
            <p:nvPr/>
          </p:nvCxnSpPr>
          <p:spPr bwMode="auto">
            <a:xfrm flipV="1">
              <a:off x="3504" y="2468"/>
              <a:ext cx="384" cy="76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99" name="AutoShape 52"/>
            <p:cNvCxnSpPr>
              <a:cxnSpLocks noChangeShapeType="1"/>
              <a:stCxn id="177194" idx="0"/>
              <a:endCxn id="177188" idx="4"/>
            </p:cNvCxnSpPr>
            <p:nvPr/>
          </p:nvCxnSpPr>
          <p:spPr bwMode="auto">
            <a:xfrm flipV="1">
              <a:off x="3456" y="2112"/>
              <a:ext cx="0" cy="384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911975" y="2978150"/>
            <a:ext cx="1600200" cy="1524000"/>
            <a:chOff x="4354" y="2050"/>
            <a:chExt cx="1008" cy="960"/>
          </a:xfrm>
        </p:grpSpPr>
        <p:sp>
          <p:nvSpPr>
            <p:cNvPr id="177165" name="AutoShape 54"/>
            <p:cNvSpPr>
              <a:spLocks noChangeArrowheads="1"/>
            </p:cNvSpPr>
            <p:nvPr/>
          </p:nvSpPr>
          <p:spPr bwMode="auto">
            <a:xfrm>
              <a:off x="4594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66" name="AutoShape 55"/>
            <p:cNvSpPr>
              <a:spLocks noChangeArrowheads="1"/>
            </p:cNvSpPr>
            <p:nvPr/>
          </p:nvSpPr>
          <p:spPr bwMode="auto">
            <a:xfrm>
              <a:off x="5026" y="291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67" name="AutoShape 56"/>
            <p:cNvSpPr>
              <a:spLocks noChangeArrowheads="1"/>
            </p:cNvSpPr>
            <p:nvPr/>
          </p:nvSpPr>
          <p:spPr bwMode="auto">
            <a:xfrm>
              <a:off x="4354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68" name="AutoShape 57"/>
            <p:cNvSpPr>
              <a:spLocks noChangeArrowheads="1"/>
            </p:cNvSpPr>
            <p:nvPr/>
          </p:nvSpPr>
          <p:spPr bwMode="auto">
            <a:xfrm>
              <a:off x="5266" y="24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7169" name="AutoShape 58"/>
            <p:cNvSpPr>
              <a:spLocks noChangeArrowheads="1"/>
            </p:cNvSpPr>
            <p:nvPr/>
          </p:nvSpPr>
          <p:spPr bwMode="auto">
            <a:xfrm>
              <a:off x="4594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170" name="AutoShape 59"/>
            <p:cNvCxnSpPr>
              <a:cxnSpLocks noChangeShapeType="1"/>
              <a:stCxn id="177167" idx="4"/>
              <a:endCxn id="177165" idx="1"/>
            </p:cNvCxnSpPr>
            <p:nvPr/>
          </p:nvCxnSpPr>
          <p:spPr bwMode="auto">
            <a:xfrm>
              <a:off x="4402" y="257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1" name="AutoShape 60"/>
            <p:cNvCxnSpPr>
              <a:cxnSpLocks noChangeShapeType="1"/>
              <a:stCxn id="177165" idx="6"/>
              <a:endCxn id="177166" idx="2"/>
            </p:cNvCxnSpPr>
            <p:nvPr/>
          </p:nvCxnSpPr>
          <p:spPr bwMode="auto">
            <a:xfrm>
              <a:off x="4690" y="2962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2" name="AutoShape 61"/>
            <p:cNvCxnSpPr>
              <a:cxnSpLocks noChangeShapeType="1"/>
              <a:stCxn id="177166" idx="7"/>
              <a:endCxn id="177168" idx="4"/>
            </p:cNvCxnSpPr>
            <p:nvPr/>
          </p:nvCxnSpPr>
          <p:spPr bwMode="auto">
            <a:xfrm flipV="1">
              <a:off x="5108" y="2578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3" name="AutoShape 62"/>
            <p:cNvCxnSpPr>
              <a:cxnSpLocks noChangeShapeType="1"/>
              <a:stCxn id="177168" idx="0"/>
              <a:endCxn id="177175" idx="5"/>
            </p:cNvCxnSpPr>
            <p:nvPr/>
          </p:nvCxnSpPr>
          <p:spPr bwMode="auto">
            <a:xfrm flipH="1" flipV="1">
              <a:off x="5108" y="213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4" name="AutoShape 63"/>
            <p:cNvCxnSpPr>
              <a:cxnSpLocks noChangeShapeType="1"/>
              <a:stCxn id="177167" idx="0"/>
              <a:endCxn id="177169" idx="3"/>
            </p:cNvCxnSpPr>
            <p:nvPr/>
          </p:nvCxnSpPr>
          <p:spPr bwMode="auto">
            <a:xfrm flipV="1">
              <a:off x="4402" y="2132"/>
              <a:ext cx="206" cy="35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75" name="AutoShape 64"/>
            <p:cNvSpPr>
              <a:spLocks noChangeArrowheads="1"/>
            </p:cNvSpPr>
            <p:nvPr/>
          </p:nvSpPr>
          <p:spPr bwMode="auto">
            <a:xfrm>
              <a:off x="5026" y="20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176" name="AutoShape 65"/>
            <p:cNvCxnSpPr>
              <a:cxnSpLocks noChangeShapeType="1"/>
              <a:stCxn id="177169" idx="6"/>
              <a:endCxn id="177175" idx="2"/>
            </p:cNvCxnSpPr>
            <p:nvPr/>
          </p:nvCxnSpPr>
          <p:spPr bwMode="auto">
            <a:xfrm>
              <a:off x="4690" y="2098"/>
              <a:ext cx="336" cy="0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177177" name="AutoShape 66"/>
            <p:cNvSpPr>
              <a:spLocks noChangeArrowheads="1"/>
            </p:cNvSpPr>
            <p:nvPr/>
          </p:nvSpPr>
          <p:spPr bwMode="auto">
            <a:xfrm>
              <a:off x="4800" y="24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4D5B6B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77178" name="AutoShape 67"/>
            <p:cNvCxnSpPr>
              <a:cxnSpLocks noChangeShapeType="1"/>
              <a:stCxn id="177165" idx="7"/>
              <a:endCxn id="177177" idx="4"/>
            </p:cNvCxnSpPr>
            <p:nvPr/>
          </p:nvCxnSpPr>
          <p:spPr bwMode="auto">
            <a:xfrm flipV="1">
              <a:off x="4676" y="2580"/>
              <a:ext cx="17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79" name="AutoShape 68"/>
            <p:cNvCxnSpPr>
              <a:cxnSpLocks noChangeShapeType="1"/>
              <a:stCxn id="177166" idx="1"/>
              <a:endCxn id="177177" idx="4"/>
            </p:cNvCxnSpPr>
            <p:nvPr/>
          </p:nvCxnSpPr>
          <p:spPr bwMode="auto">
            <a:xfrm flipH="1" flipV="1">
              <a:off x="4848" y="2580"/>
              <a:ext cx="192" cy="348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0" name="AutoShape 69"/>
            <p:cNvCxnSpPr>
              <a:cxnSpLocks noChangeShapeType="1"/>
              <a:stCxn id="177167" idx="6"/>
              <a:endCxn id="177177" idx="2"/>
            </p:cNvCxnSpPr>
            <p:nvPr/>
          </p:nvCxnSpPr>
          <p:spPr bwMode="auto">
            <a:xfrm>
              <a:off x="4450" y="2530"/>
              <a:ext cx="35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1" name="AutoShape 70"/>
            <p:cNvCxnSpPr>
              <a:cxnSpLocks noChangeShapeType="1"/>
              <a:stCxn id="177177" idx="6"/>
              <a:endCxn id="177168" idx="2"/>
            </p:cNvCxnSpPr>
            <p:nvPr/>
          </p:nvCxnSpPr>
          <p:spPr bwMode="auto">
            <a:xfrm flipV="1">
              <a:off x="4896" y="2530"/>
              <a:ext cx="370" cy="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2" name="AutoShape 71"/>
            <p:cNvCxnSpPr>
              <a:cxnSpLocks noChangeShapeType="1"/>
              <a:stCxn id="177177" idx="0"/>
              <a:endCxn id="177169" idx="5"/>
            </p:cNvCxnSpPr>
            <p:nvPr/>
          </p:nvCxnSpPr>
          <p:spPr bwMode="auto">
            <a:xfrm flipH="1" flipV="1">
              <a:off x="4676" y="2132"/>
              <a:ext cx="17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177183" name="AutoShape 72"/>
            <p:cNvCxnSpPr>
              <a:cxnSpLocks noChangeShapeType="1"/>
              <a:stCxn id="177177" idx="0"/>
              <a:endCxn id="177175" idx="3"/>
            </p:cNvCxnSpPr>
            <p:nvPr/>
          </p:nvCxnSpPr>
          <p:spPr bwMode="auto">
            <a:xfrm flipV="1">
              <a:off x="4848" y="2132"/>
              <a:ext cx="192" cy="352"/>
            </a:xfrm>
            <a:prstGeom prst="straightConnector1">
              <a:avLst/>
            </a:prstGeom>
            <a:noFill/>
            <a:ln w="25400">
              <a:solidFill>
                <a:schemeClr val="tx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581705" name="Text Box 73"/>
          <p:cNvSpPr txBox="1">
            <a:spLocks noChangeArrowheads="1"/>
          </p:cNvSpPr>
          <p:nvPr/>
        </p:nvSpPr>
        <p:spPr bwMode="auto">
          <a:xfrm>
            <a:off x="496888" y="5667375"/>
            <a:ext cx="481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问题：圈图和轮图是正则图吗？</a:t>
            </a:r>
          </a:p>
        </p:txBody>
      </p:sp>
      <p:sp>
        <p:nvSpPr>
          <p:cNvPr id="72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 autoUpdateAnimBg="0"/>
      <p:bldP spid="581640" grpId="0" autoUpdateAnimBg="0"/>
      <p:bldP spid="581641" grpId="0" autoUpdateAnimBg="0"/>
      <p:bldP spid="581642" grpId="0" autoUpdateAnimBg="0"/>
      <p:bldP spid="5817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522288" y="1314450"/>
            <a:ext cx="8307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二分图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V,E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&gt;,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可以划分为两个非空子集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and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    使得图中的每条边均由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中的一个点和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中的一个点组成，则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anose="02020603050405020304" pitchFamily="18" charset="0"/>
              </a:rPr>
              <a:t>是一个二部图，又叫二分图。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836707" y="3563938"/>
            <a:ext cx="2514600" cy="1371600"/>
            <a:chOff x="96" y="960"/>
            <a:chExt cx="1584" cy="864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384" y="1056"/>
              <a:ext cx="864" cy="768"/>
              <a:chOff x="302" y="2366"/>
              <a:chExt cx="864" cy="768"/>
            </a:xfrm>
          </p:grpSpPr>
          <p:sp>
            <p:nvSpPr>
              <p:cNvPr id="190474" name="AutoShape 61"/>
              <p:cNvSpPr>
                <a:spLocks noChangeArrowheads="1"/>
              </p:cNvSpPr>
              <p:nvPr/>
            </p:nvSpPr>
            <p:spPr bwMode="auto">
              <a:xfrm>
                <a:off x="302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0475" name="AutoShape 62"/>
              <p:cNvSpPr>
                <a:spLocks noChangeArrowheads="1"/>
              </p:cNvSpPr>
              <p:nvPr/>
            </p:nvSpPr>
            <p:spPr bwMode="auto">
              <a:xfrm>
                <a:off x="1070" y="303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90476" name="AutoShape 63"/>
              <p:cNvSpPr>
                <a:spLocks noChangeArrowheads="1"/>
              </p:cNvSpPr>
              <p:nvPr/>
            </p:nvSpPr>
            <p:spPr bwMode="auto">
              <a:xfrm>
                <a:off x="686" y="236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190477" name="AutoShape 64"/>
              <p:cNvCxnSpPr>
                <a:cxnSpLocks noChangeShapeType="1"/>
                <a:stCxn id="190474" idx="7"/>
                <a:endCxn id="190476" idx="3"/>
              </p:cNvCxnSpPr>
              <p:nvPr/>
            </p:nvCxnSpPr>
            <p:spPr bwMode="auto">
              <a:xfrm flipV="1">
                <a:off x="384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0478" name="AutoShape 65"/>
              <p:cNvCxnSpPr>
                <a:cxnSpLocks noChangeShapeType="1"/>
                <a:stCxn id="190474" idx="6"/>
                <a:endCxn id="190475" idx="2"/>
              </p:cNvCxnSpPr>
              <p:nvPr/>
            </p:nvCxnSpPr>
            <p:spPr bwMode="auto">
              <a:xfrm>
                <a:off x="398" y="3086"/>
                <a:ext cx="672" cy="0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90479" name="AutoShape 66"/>
              <p:cNvCxnSpPr>
                <a:cxnSpLocks noChangeShapeType="1"/>
                <a:stCxn id="190475" idx="1"/>
                <a:endCxn id="190476" idx="5"/>
              </p:cNvCxnSpPr>
              <p:nvPr/>
            </p:nvCxnSpPr>
            <p:spPr bwMode="auto">
              <a:xfrm flipH="1" flipV="1">
                <a:off x="768" y="2448"/>
                <a:ext cx="316" cy="604"/>
              </a:xfrm>
              <a:prstGeom prst="straightConnector1">
                <a:avLst/>
              </a:prstGeom>
              <a:noFill/>
              <a:ln w="2540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</p:spPr>
          </p:cxnSp>
        </p:grpSp>
        <p:sp>
          <p:nvSpPr>
            <p:cNvPr id="595011" name="Text Box 67"/>
            <p:cNvSpPr txBox="1">
              <a:spLocks noChangeArrowheads="1"/>
            </p:cNvSpPr>
            <p:nvPr/>
          </p:nvSpPr>
          <p:spPr bwMode="auto">
            <a:xfrm>
              <a:off x="912" y="960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595012" name="Text Box 68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595013" name="Text Box 69"/>
            <p:cNvSpPr txBox="1">
              <a:spLocks noChangeArrowheads="1"/>
            </p:cNvSpPr>
            <p:nvPr/>
          </p:nvSpPr>
          <p:spPr bwMode="auto">
            <a:xfrm>
              <a:off x="1248" y="1536"/>
              <a:ext cx="432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595014" name="Rectangle 70"/>
          <p:cNvSpPr>
            <a:spLocks noChangeArrowheads="1"/>
          </p:cNvSpPr>
          <p:nvPr/>
        </p:nvSpPr>
        <p:spPr bwMode="auto">
          <a:xfrm>
            <a:off x="6287557" y="5364163"/>
            <a:ext cx="20637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89AAD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Garamond" pitchFamily="18" charset="0"/>
                <a:ea typeface="宋体" pitchFamily="2" charset="-122"/>
                <a:cs typeface="+mn-cs"/>
                <a:sym typeface="Symbol" pitchFamily="18" charset="2"/>
              </a:rPr>
              <a:t>不是二分图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Garamond" pitchFamily="18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 smtClean="0">
                <a:solidFill>
                  <a:schemeClr val="tx2">
                    <a:lumMod val="75000"/>
                  </a:schemeClr>
                </a:solidFill>
              </a:rPr>
              <a:t>几种特殊的图</a:t>
            </a:r>
            <a:endParaRPr kumimoji="1"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>
            <a:off x="2010848" y="5359402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3707888" y="5359402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>
            <a:off x="3707888" y="4597402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AutoShape 42"/>
          <p:cNvSpPr>
            <a:spLocks noChangeArrowheads="1"/>
          </p:cNvSpPr>
          <p:nvPr/>
        </p:nvSpPr>
        <p:spPr bwMode="auto">
          <a:xfrm>
            <a:off x="1945760" y="4597402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1929885" y="3987802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3" name="AutoShape 44"/>
          <p:cNvCxnSpPr>
            <a:cxnSpLocks noChangeShapeType="1"/>
            <a:stCxn id="20" idx="5"/>
          </p:cNvCxnSpPr>
          <p:nvPr/>
        </p:nvCxnSpPr>
        <p:spPr bwMode="auto">
          <a:xfrm flipH="1">
            <a:off x="2121973" y="4727577"/>
            <a:ext cx="1716091" cy="654050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4" name="AutoShape 45"/>
          <p:cNvCxnSpPr>
            <a:cxnSpLocks noChangeShapeType="1"/>
            <a:stCxn id="18" idx="6"/>
            <a:endCxn id="19" idx="2"/>
          </p:cNvCxnSpPr>
          <p:nvPr/>
        </p:nvCxnSpPr>
        <p:spPr bwMode="auto">
          <a:xfrm>
            <a:off x="2163248" y="5435602"/>
            <a:ext cx="1544640" cy="0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5" name="AutoShape 46"/>
          <p:cNvCxnSpPr>
            <a:cxnSpLocks noChangeShapeType="1"/>
          </p:cNvCxnSpPr>
          <p:nvPr/>
        </p:nvCxnSpPr>
        <p:spPr bwMode="auto">
          <a:xfrm flipH="1" flipV="1">
            <a:off x="1945760" y="4656139"/>
            <a:ext cx="1822454" cy="742950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6" name="AutoShape 47"/>
          <p:cNvCxnSpPr>
            <a:cxnSpLocks noChangeShapeType="1"/>
            <a:stCxn id="21" idx="2"/>
            <a:endCxn id="28" idx="3"/>
          </p:cNvCxnSpPr>
          <p:nvPr/>
        </p:nvCxnSpPr>
        <p:spPr bwMode="auto">
          <a:xfrm flipV="1">
            <a:off x="1945760" y="4170364"/>
            <a:ext cx="1860554" cy="503238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7" name="AutoShape 48"/>
          <p:cNvCxnSpPr>
            <a:cxnSpLocks noChangeShapeType="1"/>
            <a:stCxn id="20" idx="2"/>
            <a:endCxn id="22" idx="6"/>
          </p:cNvCxnSpPr>
          <p:nvPr/>
        </p:nvCxnSpPr>
        <p:spPr bwMode="auto">
          <a:xfrm flipH="1" flipV="1">
            <a:off x="2082285" y="4064002"/>
            <a:ext cx="1625603" cy="609600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28" name="AutoShape 49"/>
          <p:cNvSpPr>
            <a:spLocks noChangeArrowheads="1"/>
          </p:cNvSpPr>
          <p:nvPr/>
        </p:nvSpPr>
        <p:spPr bwMode="auto">
          <a:xfrm>
            <a:off x="3784089" y="4040189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5" name="Text Box 56"/>
          <p:cNvSpPr txBox="1">
            <a:spLocks noChangeArrowheads="1"/>
          </p:cNvSpPr>
          <p:nvPr/>
        </p:nvSpPr>
        <p:spPr bwMode="auto">
          <a:xfrm>
            <a:off x="3838064" y="3106739"/>
            <a:ext cx="685801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0" lang="en-US" altLang="zh-CN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" name="Oval 57"/>
          <p:cNvSpPr>
            <a:spLocks noChangeArrowheads="1"/>
          </p:cNvSpPr>
          <p:nvPr/>
        </p:nvSpPr>
        <p:spPr bwMode="auto">
          <a:xfrm>
            <a:off x="1498069" y="3616326"/>
            <a:ext cx="1295411" cy="2564341"/>
          </a:xfrm>
          <a:prstGeom prst="ellipse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Oval 58"/>
          <p:cNvSpPr>
            <a:spLocks noChangeArrowheads="1"/>
          </p:cNvSpPr>
          <p:nvPr/>
        </p:nvSpPr>
        <p:spPr bwMode="auto">
          <a:xfrm>
            <a:off x="3403070" y="3616326"/>
            <a:ext cx="1098561" cy="2564341"/>
          </a:xfrm>
          <a:prstGeom prst="ellipse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1895494" y="3071286"/>
            <a:ext cx="6858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kumimoji="0" lang="en-US" altLang="zh-CN" baseline="-25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" name="AutoShape 48"/>
          <p:cNvCxnSpPr>
            <a:cxnSpLocks noChangeShapeType="1"/>
            <a:stCxn id="28" idx="3"/>
          </p:cNvCxnSpPr>
          <p:nvPr/>
        </p:nvCxnSpPr>
        <p:spPr bwMode="auto">
          <a:xfrm flipH="1">
            <a:off x="2163243" y="4170271"/>
            <a:ext cx="1643156" cy="1698717"/>
          </a:xfrm>
          <a:prstGeom prst="straightConnector1">
            <a:avLst/>
          </a:prstGeom>
          <a:noFill/>
          <a:ln w="25400">
            <a:solidFill>
              <a:schemeClr val="tx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2098154" y="5799667"/>
            <a:ext cx="152400" cy="1524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6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014" grpId="0" autoUpdateAnimBg="0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35" grpId="0"/>
      <p:bldP spid="36" grpId="0" animBg="1"/>
      <p:bldP spid="37" grpId="0" animBg="1"/>
      <p:bldP spid="38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180975"/>
            <a:ext cx="7239000" cy="69734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深度玻尔兹曼机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66722-FC24-4E51-9D86-4D655165DFDA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61408"/>
          <a:stretch/>
        </p:blipFill>
        <p:spPr>
          <a:xfrm>
            <a:off x="701570" y="1583795"/>
            <a:ext cx="2956030" cy="4371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9034"/>
          <a:stretch/>
        </p:blipFill>
        <p:spPr>
          <a:xfrm>
            <a:off x="4091364" y="1583795"/>
            <a:ext cx="4669821" cy="43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6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热">
  <a:themeElements>
    <a:clrScheme name="热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热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29036</TotalTime>
  <Words>4426</Words>
  <Application>Microsoft Office PowerPoint</Application>
  <PresentationFormat>全屏显示(4:3)</PresentationFormat>
  <Paragraphs>1268</Paragraphs>
  <Slides>62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8" baseType="lpstr">
      <vt:lpstr>Arial Unicode MS</vt:lpstr>
      <vt:lpstr>MS Mincho</vt:lpstr>
      <vt:lpstr>MS PGothic</vt:lpstr>
      <vt:lpstr>MS PMincho</vt:lpstr>
      <vt:lpstr>黑体</vt:lpstr>
      <vt:lpstr>华文行楷</vt:lpstr>
      <vt:lpstr>华文楷体</vt:lpstr>
      <vt:lpstr>楷体_GB2312</vt:lpstr>
      <vt:lpstr>宋体</vt:lpstr>
      <vt:lpstr>Arial</vt:lpstr>
      <vt:lpstr>Calibri</vt:lpstr>
      <vt:lpstr>Cambria Math</vt:lpstr>
      <vt:lpstr>Garamond</vt:lpstr>
      <vt:lpstr>MT Extra</vt:lpstr>
      <vt:lpstr>Symbol</vt:lpstr>
      <vt:lpstr>Tahoma</vt:lpstr>
      <vt:lpstr>Times New Roman</vt:lpstr>
      <vt:lpstr>Verdana</vt:lpstr>
      <vt:lpstr>Wingdings</vt:lpstr>
      <vt:lpstr>热</vt:lpstr>
      <vt:lpstr>1_热</vt:lpstr>
      <vt:lpstr>2_热</vt:lpstr>
      <vt:lpstr>5_热</vt:lpstr>
      <vt:lpstr>公式</vt:lpstr>
      <vt:lpstr>Visio</vt:lpstr>
      <vt:lpstr>Equation</vt:lpstr>
      <vt:lpstr>PowerPoint 演示文稿</vt:lpstr>
      <vt:lpstr>第一章  图的基本概念</vt:lpstr>
      <vt:lpstr>几种特殊的图</vt:lpstr>
      <vt:lpstr>几种特殊的图</vt:lpstr>
      <vt:lpstr>几种特殊的图</vt:lpstr>
      <vt:lpstr>几种特殊的图</vt:lpstr>
      <vt:lpstr>几种特殊的图</vt:lpstr>
      <vt:lpstr>几种特殊的图</vt:lpstr>
      <vt:lpstr>深度玻尔兹曼机</vt:lpstr>
      <vt:lpstr>几种特殊的图</vt:lpstr>
      <vt:lpstr>几种特殊的图</vt:lpstr>
      <vt:lpstr>几种特殊的图</vt:lpstr>
      <vt:lpstr>图的基本概念：子图</vt:lpstr>
      <vt:lpstr>PowerPoint 演示文稿</vt:lpstr>
      <vt:lpstr>图的基本概念：同构</vt:lpstr>
      <vt:lpstr>图的同构的应用</vt:lpstr>
      <vt:lpstr>图的基本概念：同构</vt:lpstr>
      <vt:lpstr>图的基本概念：同构</vt:lpstr>
      <vt:lpstr>PowerPoint 演示文稿</vt:lpstr>
      <vt:lpstr>PowerPoint 演示文稿</vt:lpstr>
      <vt:lpstr>PowerPoint 演示文稿</vt:lpstr>
      <vt:lpstr>图的基本概念：同构判定</vt:lpstr>
      <vt:lpstr>PowerPoint 演示文稿</vt:lpstr>
      <vt:lpstr>PowerPoint 演示文稿</vt:lpstr>
      <vt:lpstr>PowerPoint 演示文稿</vt:lpstr>
      <vt:lpstr>PowerPoint 演示文稿</vt:lpstr>
      <vt:lpstr>第一章  图的基本概念</vt:lpstr>
      <vt:lpstr>图的代数表示 </vt:lpstr>
      <vt:lpstr>图的代数表示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图的代数表示 </vt:lpstr>
      <vt:lpstr>无向图的关联矩阵</vt:lpstr>
      <vt:lpstr> 无向图关联矩阵的性质</vt:lpstr>
      <vt:lpstr> 无环有向图的关联矩阵</vt:lpstr>
      <vt:lpstr>PowerPoint 演示文稿</vt:lpstr>
      <vt:lpstr>PowerPoint 演示文稿</vt:lpstr>
      <vt:lpstr>PowerPoint 演示文稿</vt:lpstr>
      <vt:lpstr>图的代数表示 </vt:lpstr>
      <vt:lpstr>PowerPoint 演示文稿</vt:lpstr>
      <vt:lpstr>PowerPoint 演示文稿</vt:lpstr>
      <vt:lpstr>PowerPoint 演示文稿</vt:lpstr>
      <vt:lpstr>图的代数表示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图的代数表示：邻接多重表(Adjacency Multilist)</vt:lpstr>
      <vt:lpstr>图的代数表示：邻接多重表</vt:lpstr>
      <vt:lpstr>图的运算</vt:lpstr>
      <vt:lpstr>PowerPoint 演示文稿</vt:lpstr>
      <vt:lpstr>PowerPoint 演示文稿</vt:lpstr>
      <vt:lpstr>本堂课小结</vt:lpstr>
      <vt:lpstr>作业</vt:lpstr>
    </vt:vector>
  </TitlesOfParts>
  <Company>软件学院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清华大学图像处理课件</dc:title>
  <dc:creator>chenli</dc:creator>
  <cp:lastModifiedBy>Li Chen</cp:lastModifiedBy>
  <cp:revision>534</cp:revision>
  <dcterms:created xsi:type="dcterms:W3CDTF">2005-12-26T11:55:13Z</dcterms:created>
  <dcterms:modified xsi:type="dcterms:W3CDTF">2020-02-25T04:43:55Z</dcterms:modified>
</cp:coreProperties>
</file>