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5" r:id="rId1"/>
    <p:sldMasterId id="2147484420" r:id="rId2"/>
    <p:sldMasterId id="2147484433" r:id="rId3"/>
    <p:sldMasterId id="2147484459" r:id="rId4"/>
    <p:sldMasterId id="2147484472" r:id="rId5"/>
    <p:sldMasterId id="2147484485" r:id="rId6"/>
    <p:sldMasterId id="2147484498" r:id="rId7"/>
    <p:sldMasterId id="2147484510" r:id="rId8"/>
  </p:sldMasterIdLst>
  <p:notesMasterIdLst>
    <p:notesMasterId r:id="rId64"/>
  </p:notesMasterIdLst>
  <p:handoutMasterIdLst>
    <p:handoutMasterId r:id="rId65"/>
  </p:handoutMasterIdLst>
  <p:sldIdLst>
    <p:sldId id="256" r:id="rId9"/>
    <p:sldId id="695" r:id="rId10"/>
    <p:sldId id="555" r:id="rId11"/>
    <p:sldId id="642" r:id="rId12"/>
    <p:sldId id="643" r:id="rId13"/>
    <p:sldId id="457" r:id="rId14"/>
    <p:sldId id="691" r:id="rId15"/>
    <p:sldId id="644" r:id="rId16"/>
    <p:sldId id="645" r:id="rId17"/>
    <p:sldId id="646" r:id="rId18"/>
    <p:sldId id="647" r:id="rId19"/>
    <p:sldId id="648" r:id="rId20"/>
    <p:sldId id="678" r:id="rId21"/>
    <p:sldId id="650" r:id="rId22"/>
    <p:sldId id="651" r:id="rId23"/>
    <p:sldId id="653" r:id="rId24"/>
    <p:sldId id="654" r:id="rId25"/>
    <p:sldId id="655" r:id="rId26"/>
    <p:sldId id="656" r:id="rId27"/>
    <p:sldId id="659" r:id="rId28"/>
    <p:sldId id="660" r:id="rId29"/>
    <p:sldId id="661" r:id="rId30"/>
    <p:sldId id="662" r:id="rId31"/>
    <p:sldId id="663" r:id="rId32"/>
    <p:sldId id="664" r:id="rId33"/>
    <p:sldId id="665" r:id="rId34"/>
    <p:sldId id="666" r:id="rId35"/>
    <p:sldId id="667" r:id="rId36"/>
    <p:sldId id="668" r:id="rId37"/>
    <p:sldId id="669" r:id="rId38"/>
    <p:sldId id="670" r:id="rId39"/>
    <p:sldId id="671" r:id="rId40"/>
    <p:sldId id="672" r:id="rId41"/>
    <p:sldId id="673" r:id="rId42"/>
    <p:sldId id="674" r:id="rId43"/>
    <p:sldId id="675" r:id="rId44"/>
    <p:sldId id="676" r:id="rId45"/>
    <p:sldId id="677" r:id="rId46"/>
    <p:sldId id="469" r:id="rId47"/>
    <p:sldId id="553" r:id="rId48"/>
    <p:sldId id="462" r:id="rId49"/>
    <p:sldId id="463" r:id="rId50"/>
    <p:sldId id="464" r:id="rId51"/>
    <p:sldId id="465" r:id="rId52"/>
    <p:sldId id="466" r:id="rId53"/>
    <p:sldId id="467" r:id="rId54"/>
    <p:sldId id="468" r:id="rId55"/>
    <p:sldId id="408" r:id="rId56"/>
    <p:sldId id="409" r:id="rId57"/>
    <p:sldId id="406" r:id="rId58"/>
    <p:sldId id="412" r:id="rId59"/>
    <p:sldId id="692" r:id="rId60"/>
    <p:sldId id="693" r:id="rId61"/>
    <p:sldId id="694" r:id="rId62"/>
    <p:sldId id="640" r:id="rId63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3399FF"/>
    <a:srgbClr val="16F3EE"/>
    <a:srgbClr val="9933FF"/>
    <a:srgbClr val="CCECFF"/>
    <a:srgbClr val="FF5050"/>
    <a:srgbClr val="FF0000"/>
    <a:srgbClr val="000000"/>
    <a:srgbClr val="0000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0" autoAdjust="0"/>
    <p:restoredTop sz="94643" autoAdjust="0"/>
  </p:normalViewPr>
  <p:slideViewPr>
    <p:cSldViewPr snapToGrid="0">
      <p:cViewPr varScale="1">
        <p:scale>
          <a:sx n="59" d="100"/>
          <a:sy n="59" d="100"/>
        </p:scale>
        <p:origin x="1608" y="60"/>
      </p:cViewPr>
      <p:guideLst>
        <p:guide orient="horz" pos="2152"/>
        <p:guide pos="288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045"/>
    </p:cViewPr>
  </p:sorterViewPr>
  <p:notesViewPr>
    <p:cSldViewPr snapToGrid="0">
      <p:cViewPr>
        <p:scale>
          <a:sx n="100" d="100"/>
          <a:sy n="100" d="100"/>
        </p:scale>
        <p:origin x="-1152" y="684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63" Type="http://schemas.openxmlformats.org/officeDocument/2006/relationships/slide" Target="slides/slide55.xml"/><Relationship Id="rId68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3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viewProps" Target="viewProps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9" Type="http://schemas.openxmlformats.org/officeDocument/2006/relationships/slide" Target="slides/slide31.xml"/><Relationship Id="rId34" Type="http://schemas.openxmlformats.org/officeDocument/2006/relationships/slide" Target="slides/slide26.xml"/><Relationship Id="rId50" Type="http://schemas.openxmlformats.org/officeDocument/2006/relationships/slide" Target="slides/slide42.xml"/><Relationship Id="rId55" Type="http://schemas.openxmlformats.org/officeDocument/2006/relationships/slide" Target="slides/slide4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>
            <a:lvl1pPr algn="l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b" anchorCtr="0" compatLnSpc="1">
            <a:prstTxWarp prst="textNoShape">
              <a:avLst/>
            </a:prstTxWarp>
          </a:bodyPr>
          <a:lstStyle>
            <a:lvl1pPr algn="l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2600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1ABA0ECA-718A-4B3E-8C25-B97E9311319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0044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>
            <a:lvl1pPr algn="l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8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32363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20738" y="4699000"/>
            <a:ext cx="5389562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b" anchorCtr="0" compatLnSpc="1">
            <a:prstTxWarp prst="textNoShape">
              <a:avLst/>
            </a:prstTxWarp>
          </a:bodyPr>
          <a:lstStyle>
            <a:lvl1pPr algn="l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2600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2D44F612-6E70-4630-AAF0-6C87F44533E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6294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D0CBCB-4BB0-4EE6-B090-D3CEA7CA3E20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102" y="4686499"/>
            <a:ext cx="4939560" cy="4439841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solidFill>
                <a:srgbClr val="FF33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873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8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44F612-6E70-4630-AAF0-6C87F44533E2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080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306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8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44F612-6E70-4630-AAF0-6C87F44533E2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080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213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4F612-6E70-4630-AAF0-6C87F44533E2}" type="slidenum">
              <a:rPr lang="en-US" altLang="ja-JP" smtClean="0"/>
              <a:pPr>
                <a:defRPr/>
              </a:pPr>
              <a:t>41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32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1545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90075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5291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45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8829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8829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11996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72358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42121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8910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699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88291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6463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9962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90075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5291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45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88291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88291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119965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723586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421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119965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89104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699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6463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9962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90075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5291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45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8829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8829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11996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723586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723586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4212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89104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699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6463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9962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90075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5291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45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882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42121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88291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1199658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7235867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42121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891048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699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6463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9962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90075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5291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891048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93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0817718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2238296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2618607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0626406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9406396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2065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81604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97680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57011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699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71719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60000"/>
                  <a:lumOff val="4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30A690-F317-4ED3-8476-06A468B1BCC6}" type="slidenum"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675D5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675D59">
                  <a:lumMod val="60000"/>
                  <a:lumOff val="4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200505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8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7039251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456988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916597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1692515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3234185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0631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617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6463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7849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40413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20580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34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3358774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331192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6050977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1176604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5249453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9102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9962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02539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70493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26012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78607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71881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4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7" r:id="rId1"/>
    <p:sldLayoutId id="2147484386" r:id="rId2"/>
    <p:sldLayoutId id="2147484387" r:id="rId3"/>
    <p:sldLayoutId id="2147484388" r:id="rId4"/>
    <p:sldLayoutId id="2147484389" r:id="rId5"/>
    <p:sldLayoutId id="2147484390" r:id="rId6"/>
    <p:sldLayoutId id="2147484391" r:id="rId7"/>
    <p:sldLayoutId id="2147484392" r:id="rId8"/>
    <p:sldLayoutId id="2147484393" r:id="rId9"/>
    <p:sldLayoutId id="2147484394" r:id="rId10"/>
    <p:sldLayoutId id="21474843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ln w="12700">
            <a:solidFill>
              <a:schemeClr val="tx2"/>
            </a:solidFill>
          </a:ln>
          <a:solidFill>
            <a:schemeClr val="bg1"/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˃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+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4D5B6B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  <p:sldLayoutId id="2147484422" r:id="rId2"/>
    <p:sldLayoutId id="2147484423" r:id="rId3"/>
    <p:sldLayoutId id="2147484424" r:id="rId4"/>
    <p:sldLayoutId id="2147484425" r:id="rId5"/>
    <p:sldLayoutId id="2147484426" r:id="rId6"/>
    <p:sldLayoutId id="2147484427" r:id="rId7"/>
    <p:sldLayoutId id="2147484428" r:id="rId8"/>
    <p:sldLayoutId id="2147484429" r:id="rId9"/>
    <p:sldLayoutId id="2147484430" r:id="rId10"/>
    <p:sldLayoutId id="2147484431" r:id="rId11"/>
    <p:sldLayoutId id="214748443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altLang="en-US" sz="4400" b="1" kern="1200" baseline="0" dirty="0">
          <a:ln w="12700">
            <a:solidFill>
              <a:schemeClr val="tx2"/>
            </a:solidFill>
          </a:ln>
          <a:solidFill>
            <a:schemeClr val="tx2">
              <a:lumMod val="75000"/>
            </a:schemeClr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b="1" kern="1200">
          <a:solidFill>
            <a:srgbClr val="000000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˃"/>
        <a:defRPr b="1" kern="1200">
          <a:solidFill>
            <a:srgbClr val="000000"/>
          </a:solidFill>
          <a:latin typeface="+mn-ea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+"/>
        <a:defRPr b="1" kern="1200">
          <a:solidFill>
            <a:srgbClr val="000000"/>
          </a:solidFill>
          <a:latin typeface="+mn-ea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 kern="1200">
          <a:solidFill>
            <a:srgbClr val="000000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 kern="1200">
          <a:solidFill>
            <a:srgbClr val="000000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4D5B6B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  <p:sldLayoutId id="2147484445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altLang="en-US" sz="4400" b="1" kern="1200" baseline="0" dirty="0">
          <a:ln w="12700">
            <a:solidFill>
              <a:schemeClr val="tx2"/>
            </a:solidFill>
          </a:ln>
          <a:solidFill>
            <a:schemeClr val="tx2">
              <a:lumMod val="75000"/>
            </a:schemeClr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b="1" kern="1200">
          <a:solidFill>
            <a:srgbClr val="000000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˃"/>
        <a:defRPr b="1" kern="1200">
          <a:solidFill>
            <a:srgbClr val="000000"/>
          </a:solidFill>
          <a:latin typeface="+mn-ea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+"/>
        <a:defRPr b="1" kern="1200">
          <a:solidFill>
            <a:srgbClr val="000000"/>
          </a:solidFill>
          <a:latin typeface="+mn-ea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 kern="1200">
          <a:solidFill>
            <a:srgbClr val="000000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 kern="1200">
          <a:solidFill>
            <a:srgbClr val="000000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4D5B6B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0" r:id="rId1"/>
    <p:sldLayoutId id="2147484461" r:id="rId2"/>
    <p:sldLayoutId id="2147484462" r:id="rId3"/>
    <p:sldLayoutId id="2147484463" r:id="rId4"/>
    <p:sldLayoutId id="2147484464" r:id="rId5"/>
    <p:sldLayoutId id="2147484465" r:id="rId6"/>
    <p:sldLayoutId id="2147484466" r:id="rId7"/>
    <p:sldLayoutId id="2147484467" r:id="rId8"/>
    <p:sldLayoutId id="2147484468" r:id="rId9"/>
    <p:sldLayoutId id="2147484469" r:id="rId10"/>
    <p:sldLayoutId id="2147484470" r:id="rId11"/>
    <p:sldLayoutId id="2147484471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altLang="en-US" sz="4400" b="1" kern="1200" baseline="0" dirty="0">
          <a:ln w="12700">
            <a:solidFill>
              <a:schemeClr val="tx2"/>
            </a:solidFill>
          </a:ln>
          <a:solidFill>
            <a:schemeClr val="tx2">
              <a:lumMod val="75000"/>
            </a:schemeClr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b="1" kern="1200">
          <a:solidFill>
            <a:srgbClr val="000000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˃"/>
        <a:defRPr b="1" kern="1200">
          <a:solidFill>
            <a:srgbClr val="000000"/>
          </a:solidFill>
          <a:latin typeface="+mn-ea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+"/>
        <a:defRPr b="1" kern="1200">
          <a:solidFill>
            <a:srgbClr val="000000"/>
          </a:solidFill>
          <a:latin typeface="+mn-ea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 kern="1200">
          <a:solidFill>
            <a:srgbClr val="000000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 kern="1200">
          <a:solidFill>
            <a:srgbClr val="000000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4D5B6B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3" r:id="rId1"/>
    <p:sldLayoutId id="2147484474" r:id="rId2"/>
    <p:sldLayoutId id="2147484475" r:id="rId3"/>
    <p:sldLayoutId id="2147484476" r:id="rId4"/>
    <p:sldLayoutId id="2147484477" r:id="rId5"/>
    <p:sldLayoutId id="2147484478" r:id="rId6"/>
    <p:sldLayoutId id="2147484479" r:id="rId7"/>
    <p:sldLayoutId id="2147484480" r:id="rId8"/>
    <p:sldLayoutId id="2147484481" r:id="rId9"/>
    <p:sldLayoutId id="2147484482" r:id="rId10"/>
    <p:sldLayoutId id="2147484483" r:id="rId11"/>
    <p:sldLayoutId id="2147484484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altLang="en-US" sz="4400" b="1" kern="1200" baseline="0" dirty="0">
          <a:ln w="12700">
            <a:solidFill>
              <a:schemeClr val="tx2"/>
            </a:solidFill>
          </a:ln>
          <a:solidFill>
            <a:schemeClr val="tx2">
              <a:lumMod val="75000"/>
            </a:schemeClr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b="1" kern="1200">
          <a:solidFill>
            <a:srgbClr val="000000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˃"/>
        <a:defRPr b="1" kern="1200">
          <a:solidFill>
            <a:srgbClr val="000000"/>
          </a:solidFill>
          <a:latin typeface="+mn-ea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+"/>
        <a:defRPr b="1" kern="1200">
          <a:solidFill>
            <a:srgbClr val="000000"/>
          </a:solidFill>
          <a:latin typeface="+mn-ea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 kern="1200">
          <a:solidFill>
            <a:srgbClr val="000000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 kern="1200">
          <a:solidFill>
            <a:srgbClr val="000000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4D5B6B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62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6" r:id="rId1"/>
    <p:sldLayoutId id="2147484487" r:id="rId2"/>
    <p:sldLayoutId id="2147484488" r:id="rId3"/>
    <p:sldLayoutId id="2147484489" r:id="rId4"/>
    <p:sldLayoutId id="2147484490" r:id="rId5"/>
    <p:sldLayoutId id="2147484491" r:id="rId6"/>
    <p:sldLayoutId id="2147484492" r:id="rId7"/>
    <p:sldLayoutId id="2147484493" r:id="rId8"/>
    <p:sldLayoutId id="2147484494" r:id="rId9"/>
    <p:sldLayoutId id="2147484495" r:id="rId10"/>
    <p:sldLayoutId id="2147484496" r:id="rId11"/>
    <p:sldLayoutId id="2147484497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ln w="12700">
            <a:solidFill>
              <a:schemeClr val="tx2"/>
            </a:solidFill>
          </a:ln>
          <a:solidFill>
            <a:schemeClr val="bg1"/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b="1" kern="1200">
          <a:solidFill>
            <a:srgbClr val="000000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˃"/>
        <a:defRPr b="1" kern="1200">
          <a:solidFill>
            <a:srgbClr val="000000"/>
          </a:solidFill>
          <a:latin typeface="+mn-ea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+"/>
        <a:defRPr b="1" kern="1200">
          <a:solidFill>
            <a:srgbClr val="000000"/>
          </a:solidFill>
          <a:latin typeface="+mn-ea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 kern="1200">
          <a:solidFill>
            <a:srgbClr val="000000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 kern="1200">
          <a:solidFill>
            <a:srgbClr val="000000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4D5B6B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82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9" r:id="rId1"/>
    <p:sldLayoutId id="2147484500" r:id="rId2"/>
    <p:sldLayoutId id="2147484501" r:id="rId3"/>
    <p:sldLayoutId id="2147484502" r:id="rId4"/>
    <p:sldLayoutId id="2147484503" r:id="rId5"/>
    <p:sldLayoutId id="2147484504" r:id="rId6"/>
    <p:sldLayoutId id="2147484505" r:id="rId7"/>
    <p:sldLayoutId id="2147484506" r:id="rId8"/>
    <p:sldLayoutId id="2147484507" r:id="rId9"/>
    <p:sldLayoutId id="2147484508" r:id="rId10"/>
    <p:sldLayoutId id="214748450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ln w="12700">
            <a:solidFill>
              <a:schemeClr val="tx2"/>
            </a:solidFill>
          </a:ln>
          <a:solidFill>
            <a:schemeClr val="bg1"/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˃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+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4D5B6B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29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1" r:id="rId1"/>
    <p:sldLayoutId id="2147484512" r:id="rId2"/>
    <p:sldLayoutId id="2147484513" r:id="rId3"/>
    <p:sldLayoutId id="2147484514" r:id="rId4"/>
    <p:sldLayoutId id="2147484515" r:id="rId5"/>
    <p:sldLayoutId id="2147484516" r:id="rId6"/>
    <p:sldLayoutId id="2147484517" r:id="rId7"/>
    <p:sldLayoutId id="2147484518" r:id="rId8"/>
    <p:sldLayoutId id="2147484519" r:id="rId9"/>
    <p:sldLayoutId id="2147484520" r:id="rId10"/>
    <p:sldLayoutId id="2147484521" r:id="rId11"/>
    <p:sldLayoutId id="214748452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altLang="en-US" sz="4400" b="1" kern="1200" baseline="0" dirty="0">
          <a:ln w="12700">
            <a:solidFill>
              <a:schemeClr val="tx2"/>
            </a:solidFill>
          </a:ln>
          <a:solidFill>
            <a:schemeClr val="tx2">
              <a:lumMod val="75000"/>
            </a:schemeClr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b="1" kern="1200">
          <a:solidFill>
            <a:srgbClr val="000000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˃"/>
        <a:defRPr b="1" kern="1200">
          <a:solidFill>
            <a:srgbClr val="000000"/>
          </a:solidFill>
          <a:latin typeface="+mn-ea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+"/>
        <a:defRPr b="1" kern="1200">
          <a:solidFill>
            <a:srgbClr val="000000"/>
          </a:solidFill>
          <a:latin typeface="+mn-ea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 kern="1200">
          <a:solidFill>
            <a:srgbClr val="000000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 kern="1200">
          <a:solidFill>
            <a:srgbClr val="000000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84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8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8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sp.gatech.edu/" TargetMode="External"/><Relationship Id="rId2" Type="http://schemas.openxmlformats.org/officeDocument/2006/relationships/hyperlink" Target="http://www.math.uwaterloo.ca/tsp/" TargetMode="External"/><Relationship Id="rId1" Type="http://schemas.openxmlformats.org/officeDocument/2006/relationships/slideLayout" Target="../slideLayouts/slideLayout71.xml"/><Relationship Id="rId4" Type="http://schemas.openxmlformats.org/officeDocument/2006/relationships/image" Target="../media/image8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ath.uwaterloo.ca/tsp/history/tspinfo/pla7397_info.html" TargetMode="External"/><Relationship Id="rId3" Type="http://schemas.openxmlformats.org/officeDocument/2006/relationships/hyperlink" Target="http://www.math.uwaterloo.ca/tsp/history/tspinfo/gr120_info.html" TargetMode="External"/><Relationship Id="rId7" Type="http://schemas.openxmlformats.org/officeDocument/2006/relationships/hyperlink" Target="http://www.math.uwaterloo.ca/tsp/history/tspinfo/pr2392_info.html" TargetMode="External"/><Relationship Id="rId12" Type="http://schemas.openxmlformats.org/officeDocument/2006/relationships/image" Target="../media/image9.jpeg"/><Relationship Id="rId2" Type="http://schemas.openxmlformats.org/officeDocument/2006/relationships/hyperlink" Target="http://www.math.uwaterloo.ca/tsp/history/tspinfo/dantzig42_info.html" TargetMode="External"/><Relationship Id="rId1" Type="http://schemas.openxmlformats.org/officeDocument/2006/relationships/slideLayout" Target="../slideLayouts/slideLayout71.xml"/><Relationship Id="rId6" Type="http://schemas.openxmlformats.org/officeDocument/2006/relationships/hyperlink" Target="http://www.math.uwaterloo.ca/tsp/history/tspinfo/gr666_info.html" TargetMode="External"/><Relationship Id="rId11" Type="http://schemas.openxmlformats.org/officeDocument/2006/relationships/hyperlink" Target="http://www.math.uwaterloo.ca/tsp/history/tspinfo/sw24978_info.html" TargetMode="External"/><Relationship Id="rId5" Type="http://schemas.openxmlformats.org/officeDocument/2006/relationships/hyperlink" Target="http://www.math.uwaterloo.ca/tsp/history/tspinfo/att532_info.html" TargetMode="External"/><Relationship Id="rId10" Type="http://schemas.openxmlformats.org/officeDocument/2006/relationships/hyperlink" Target="http://www.math.uwaterloo.ca/tsp/history/tspinfo/d15112_info.html" TargetMode="External"/><Relationship Id="rId4" Type="http://schemas.openxmlformats.org/officeDocument/2006/relationships/hyperlink" Target="http://www.math.uwaterloo.ca/tsp/history/tspinfo/lin318_info.html" TargetMode="External"/><Relationship Id="rId9" Type="http://schemas.openxmlformats.org/officeDocument/2006/relationships/hyperlink" Target="http://www.math.uwaterloo.ca/tsp/history/tspinfo/usa13509_info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sp.gatech.edu/" TargetMode="External"/><Relationship Id="rId2" Type="http://schemas.openxmlformats.org/officeDocument/2006/relationships/hyperlink" Target="http://www.math.uwaterloo.ca/tsp/" TargetMode="External"/><Relationship Id="rId1" Type="http://schemas.openxmlformats.org/officeDocument/2006/relationships/slideLayout" Target="../slideLayouts/slideLayout71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5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5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4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5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5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5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5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3.tmp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2.png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1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356866" y="5170378"/>
            <a:ext cx="5490610" cy="94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rmAutofit fontScale="85000" lnSpcReduction="20000"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kumimoji="0" lang="en-US" altLang="zh-CN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</a:t>
            </a:r>
            <a:r>
              <a:rPr kumimoji="0"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陈莉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清华大学软件学院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计算机辅助设计、图形与可视化研究所</a:t>
            </a:r>
            <a:endParaRPr kumimoji="0" lang="zh-CN" altLang="en-US" sz="2800" b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kumimoji="0" lang="en-US" altLang="zh-CN" sz="28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9"/>
          <p:cNvSpPr>
            <a:spLocks noChangeArrowheads="1"/>
          </p:cNvSpPr>
          <p:nvPr/>
        </p:nvSpPr>
        <p:spPr bwMode="auto">
          <a:xfrm>
            <a:off x="6777245" y="6065954"/>
            <a:ext cx="18589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fld id="{D2CAC426-C6FE-4338-ACBA-3820BE5C03D2}" type="datetime2">
              <a:rPr kumimoji="1" lang="zh-CN" altLang="en-US" sz="1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  <a:pPr algn="ctr" eaLnBrk="0" hangingPunct="0"/>
              <a:t>2020年3月17日</a:t>
            </a:fld>
            <a:endParaRPr lang="en-US" altLang="zh-CN" sz="1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itchFamily="34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241630" y="1682752"/>
            <a:ext cx="6750750" cy="46369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just" eaLnBrk="1" fontAlgn="auto" hangingPunct="1">
              <a:spcAft>
                <a:spcPts val="0"/>
              </a:spcAft>
              <a:defRPr/>
            </a:pPr>
            <a:r>
              <a:rPr kumimoji="0" lang="zh-CN" altLang="en-US" sz="72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  <a:t>     </a:t>
            </a:r>
            <a:r>
              <a:rPr kumimoji="0" lang="zh-CN" altLang="en-US" sz="60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离散数学</a:t>
            </a:r>
            <a:r>
              <a:rPr kumimoji="0" lang="en-US" altLang="zh-CN" sz="60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II</a:t>
            </a:r>
            <a:br>
              <a:rPr kumimoji="0" lang="en-US" altLang="zh-CN" sz="60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</a:br>
            <a:r>
              <a:rPr kumimoji="0" lang="en-US" altLang="zh-CN" sz="60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      </a:t>
            </a:r>
            <a:r>
              <a:rPr kumimoji="0" lang="en-US" altLang="zh-CN" sz="48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―</a:t>
            </a:r>
            <a:r>
              <a:rPr kumimoji="0" lang="zh-CN" altLang="en-US" sz="48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图论第五讲</a:t>
            </a:r>
            <a:r>
              <a:rPr kumimoji="0" lang="en-US" altLang="zh-CN" sz="48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  <a:t/>
            </a:r>
            <a:br>
              <a:rPr kumimoji="0" lang="en-US" altLang="zh-CN" sz="48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</a:br>
            <a:r>
              <a:rPr kumimoji="0" lang="en-US" altLang="zh-CN" sz="72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  <a:t/>
            </a:r>
            <a:br>
              <a:rPr kumimoji="0" lang="en-US" altLang="zh-CN" sz="72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</a:br>
            <a:endParaRPr kumimoji="0" lang="zh-CN" altLang="en-US" sz="7200" dirty="0" smtClean="0">
              <a:ln>
                <a:noFill/>
              </a:ln>
              <a:solidFill>
                <a:srgbClr val="C84340">
                  <a:lumMod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ChangeArrowheads="1"/>
          </p:cNvSpPr>
          <p:nvPr/>
        </p:nvSpPr>
        <p:spPr bwMode="auto">
          <a:xfrm>
            <a:off x="539750" y="1196975"/>
            <a:ext cx="8604250" cy="4721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证明（续）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）构造连通图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中的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H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道路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–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设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P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为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G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的包含</a:t>
            </a:r>
            <a:r>
              <a:rPr kumimoji="1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l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个结点的极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长初级道路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, P=(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v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i1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,v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i2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,…</a:t>
            </a: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v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il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  则与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v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和</a:t>
            </a: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v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il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相邻的点都在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P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上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–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若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l=n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,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则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P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为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H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道路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–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若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l&lt;n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要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证明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G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中一定存在经过结点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v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i1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,v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i2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,…</a:t>
            </a: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v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il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的初级回路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细黑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   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假设这条初级道路不是初级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回路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   设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(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v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i1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,v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ip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) ∈E(G)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，则不能有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(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v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ip-1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,v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il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) ∈E(G)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，否则删除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(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v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ip-1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,v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ip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   上图形成一个回路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。</a:t>
            </a:r>
            <a:endParaRPr kumimoji="1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细黑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   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哈密顿</a:t>
            </a:r>
            <a:r>
              <a:rPr lang="zh-CN" altLang="en-US" dirty="0"/>
              <a:t>道路判定充分条件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椭圆 1"/>
              <p:cNvSpPr/>
              <p:nvPr/>
            </p:nvSpPr>
            <p:spPr>
              <a:xfrm>
                <a:off x="1598279" y="3672968"/>
                <a:ext cx="407253" cy="3918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𝒊</m:t>
                          </m:r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椭圆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79" y="3672968"/>
                <a:ext cx="407253" cy="391886"/>
              </a:xfrm>
              <a:prstGeom prst="ellipse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/>
              <p:cNvSpPr/>
              <p:nvPr/>
            </p:nvSpPr>
            <p:spPr>
              <a:xfrm>
                <a:off x="2526765" y="3672968"/>
                <a:ext cx="407253" cy="3918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𝒊</m:t>
                          </m:r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" name="椭圆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765" y="3672968"/>
                <a:ext cx="407253" cy="391886"/>
              </a:xfrm>
              <a:prstGeom prst="ellipse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/>
              <p:cNvSpPr/>
              <p:nvPr/>
            </p:nvSpPr>
            <p:spPr>
              <a:xfrm>
                <a:off x="3465499" y="3672968"/>
                <a:ext cx="407253" cy="3918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𝒊</m:t>
                          </m:r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8" name="椭圆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499" y="3672968"/>
                <a:ext cx="407253" cy="391886"/>
              </a:xfrm>
              <a:prstGeom prst="ellipse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/>
              <p:cNvSpPr/>
              <p:nvPr/>
            </p:nvSpPr>
            <p:spPr>
              <a:xfrm>
                <a:off x="4575843" y="3672967"/>
                <a:ext cx="388043" cy="3918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𝒊𝒑</m:t>
                          </m:r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−</m:t>
                          </m:r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椭圆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843" y="3672967"/>
                <a:ext cx="388043" cy="391887"/>
              </a:xfrm>
              <a:prstGeom prst="ellipse">
                <a:avLst/>
              </a:prstGeom>
              <a:blipFill rotWithShape="1">
                <a:blip r:embed="rId5" cstate="print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/>
              <p:cNvSpPr/>
              <p:nvPr/>
            </p:nvSpPr>
            <p:spPr>
              <a:xfrm>
                <a:off x="5495366" y="3672968"/>
                <a:ext cx="407253" cy="3918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𝒊𝒑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0" name="椭圆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366" y="3672968"/>
                <a:ext cx="407253" cy="391886"/>
              </a:xfrm>
              <a:prstGeom prst="ellipse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/>
              <p:cNvSpPr/>
              <p:nvPr/>
            </p:nvSpPr>
            <p:spPr>
              <a:xfrm>
                <a:off x="6634656" y="3672968"/>
                <a:ext cx="407253" cy="3918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𝒊𝒍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1" name="椭圆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656" y="3672968"/>
                <a:ext cx="407253" cy="391886"/>
              </a:xfrm>
              <a:prstGeom prst="ellipse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/>
          <p:cNvCxnSpPr>
            <a:endCxn id="6" idx="2"/>
          </p:cNvCxnSpPr>
          <p:nvPr/>
        </p:nvCxnSpPr>
        <p:spPr>
          <a:xfrm>
            <a:off x="2005532" y="3868910"/>
            <a:ext cx="52123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934018" y="3863786"/>
            <a:ext cx="52123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872752" y="3863785"/>
            <a:ext cx="260616" cy="2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307218" y="3863787"/>
            <a:ext cx="260616" cy="2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385" name="Picture 1" descr="C:\Users\qinghua\AppData\Roaming\Tencent\Users\1275842678\QQ\WinTemp\RichOle\EU)`U39@``R_5P4ZA4EV)RF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053" y="3751866"/>
            <a:ext cx="138113" cy="22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直接连接符 30"/>
          <p:cNvCxnSpPr/>
          <p:nvPr/>
        </p:nvCxnSpPr>
        <p:spPr>
          <a:xfrm>
            <a:off x="4963886" y="3861221"/>
            <a:ext cx="52123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913182" y="3861221"/>
            <a:ext cx="260616" cy="2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347648" y="3861223"/>
            <a:ext cx="260616" cy="2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1" descr="C:\Users\qinghua\AppData\Roaming\Tencent\Users\1275842678\QQ\WinTemp\RichOle\EU)`U39@``R_5P4ZA4EV)RF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3" y="3749302"/>
            <a:ext cx="138113" cy="22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任意多边形 34"/>
          <p:cNvSpPr/>
          <p:nvPr/>
        </p:nvSpPr>
        <p:spPr>
          <a:xfrm>
            <a:off x="1876425" y="3390844"/>
            <a:ext cx="3733800" cy="276281"/>
          </a:xfrm>
          <a:custGeom>
            <a:avLst/>
            <a:gdLst>
              <a:gd name="connsiteX0" fmla="*/ 0 w 3733800"/>
              <a:gd name="connsiteY0" fmla="*/ 257231 h 276281"/>
              <a:gd name="connsiteX1" fmla="*/ 1933575 w 3733800"/>
              <a:gd name="connsiteY1" fmla="*/ 56 h 276281"/>
              <a:gd name="connsiteX2" fmla="*/ 3733800 w 3733800"/>
              <a:gd name="connsiteY2" fmla="*/ 276281 h 276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800" h="276281">
                <a:moveTo>
                  <a:pt x="0" y="257231"/>
                </a:moveTo>
                <a:cubicBezTo>
                  <a:pt x="655637" y="127056"/>
                  <a:pt x="1311275" y="-3119"/>
                  <a:pt x="1933575" y="56"/>
                </a:cubicBezTo>
                <a:cubicBezTo>
                  <a:pt x="2555875" y="3231"/>
                  <a:pt x="3144837" y="139756"/>
                  <a:pt x="3733800" y="276281"/>
                </a:cubicBez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4781550" y="4086225"/>
            <a:ext cx="2009775" cy="276281"/>
          </a:xfrm>
          <a:custGeom>
            <a:avLst/>
            <a:gdLst>
              <a:gd name="connsiteX0" fmla="*/ 0 w 2009775"/>
              <a:gd name="connsiteY0" fmla="*/ 19050 h 276281"/>
              <a:gd name="connsiteX1" fmla="*/ 1028700 w 2009775"/>
              <a:gd name="connsiteY1" fmla="*/ 276225 h 276281"/>
              <a:gd name="connsiteX2" fmla="*/ 2009775 w 2009775"/>
              <a:gd name="connsiteY2" fmla="*/ 0 h 276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9775" h="276281">
                <a:moveTo>
                  <a:pt x="0" y="19050"/>
                </a:moveTo>
                <a:cubicBezTo>
                  <a:pt x="346869" y="149225"/>
                  <a:pt x="693738" y="279400"/>
                  <a:pt x="1028700" y="276225"/>
                </a:cubicBezTo>
                <a:cubicBezTo>
                  <a:pt x="1363662" y="273050"/>
                  <a:pt x="1686718" y="136525"/>
                  <a:pt x="2009775" y="0"/>
                </a:cubicBez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87648" y="5446562"/>
            <a:ext cx="7427022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设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d(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v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i1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)=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k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则</a:t>
            </a:r>
            <a:r>
              <a:rPr kumimoji="1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d(</a:t>
            </a:r>
            <a:r>
              <a:rPr kumimoji="1" lang="en-US" altLang="zh-CN" sz="20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v</a:t>
            </a:r>
            <a:r>
              <a:rPr kumimoji="1" lang="en-US" altLang="zh-CN" sz="20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il</a:t>
            </a:r>
            <a:r>
              <a:rPr kumimoji="1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)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≤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l-k-1</a:t>
            </a:r>
            <a:r>
              <a:rPr kumimoji="1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，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则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d(v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i1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)+d(</a:t>
            </a: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v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il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)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≤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l-1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&lt;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n-1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，与已知矛盾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细黑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    因此存在回路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3452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ChangeArrowheads="1"/>
          </p:cNvSpPr>
          <p:nvPr/>
        </p:nvSpPr>
        <p:spPr bwMode="auto">
          <a:xfrm>
            <a:off x="539750" y="1196975"/>
            <a:ext cx="8604250" cy="321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证明（续）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）构造连通图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中的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H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道路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设C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i1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i2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,…v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il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,v</a:t>
            </a:r>
            <a:r>
              <a:rPr kumimoji="1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i1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), 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由于G连通，故存在C之外的结点</a:t>
            </a:r>
            <a:r>
              <a:rPr kumimoji="1" lang="en-US" alt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t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与C中的某点</a:t>
            </a:r>
            <a:r>
              <a:rPr kumimoji="1" lang="en-US" alt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iq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相邻</a:t>
            </a:r>
            <a:endParaRPr kumimoji="1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可构造长为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l+1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的初级道路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P=(</a:t>
            </a:r>
            <a:r>
              <a:rPr kumimoji="1" lang="en-US" alt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t</a:t>
            </a:r>
            <a:r>
              <a:rPr kumimoji="1" lang="en-US" alt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,v</a:t>
            </a:r>
            <a:r>
              <a:rPr kumimoji="1" lang="en-US" alt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iq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,v</a:t>
            </a:r>
            <a:r>
              <a:rPr kumimoji="1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iq+1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,,…</a:t>
            </a:r>
            <a:r>
              <a:rPr kumimoji="1" lang="en-US" alt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il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,v</a:t>
            </a:r>
            <a:r>
              <a:rPr kumimoji="1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i1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…v</a:t>
            </a:r>
            <a:r>
              <a:rPr kumimoji="1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iq-1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如此构造直到</a:t>
            </a:r>
            <a:r>
              <a:rPr kumimoji="1" lang="en-US" alt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l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=n</a:t>
            </a:r>
            <a:endParaRPr kumimoji="1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因此存在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P为H道路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377860" name="AutoShape 4"/>
          <p:cNvSpPr>
            <a:spLocks noChangeArrowheads="1"/>
          </p:cNvSpPr>
          <p:nvPr/>
        </p:nvSpPr>
        <p:spPr bwMode="auto">
          <a:xfrm>
            <a:off x="5111750" y="3968750"/>
            <a:ext cx="3105150" cy="811213"/>
          </a:xfrm>
          <a:prstGeom prst="cloudCallout">
            <a:avLst>
              <a:gd name="adj1" fmla="val -86296"/>
              <a:gd name="adj2" fmla="val -15958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扩大路径法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哈密顿</a:t>
            </a:r>
            <a:r>
              <a:rPr lang="zh-CN" altLang="en-US" dirty="0"/>
              <a:t>道路判定充分条件</a:t>
            </a:r>
          </a:p>
        </p:txBody>
      </p:sp>
    </p:spTree>
    <p:extLst>
      <p:ext uri="{BB962C8B-B14F-4D97-AF65-F5344CB8AC3E}">
        <p14:creationId xmlns:p14="http://schemas.microsoft.com/office/powerpoint/2010/main" val="353721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468313" y="1268413"/>
            <a:ext cx="8496300" cy="462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推论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2.4.1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若简单图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中任两点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u,v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恒有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  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d(u)+d(v)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≥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则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中存在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Hamilton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回路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378884" name="Rectangle 4"/>
          <p:cNvSpPr>
            <a:spLocks noChangeArrowheads="1"/>
          </p:cNvSpPr>
          <p:nvPr/>
        </p:nvSpPr>
        <p:spPr bwMode="auto">
          <a:xfrm>
            <a:off x="468313" y="2276475"/>
            <a:ext cx="8137525" cy="268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证明             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由定理可知，G中存在哈密顿道路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H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，设H为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v</a:t>
            </a:r>
            <a:r>
              <a:rPr kumimoji="1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1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,v</a:t>
            </a:r>
            <a:r>
              <a:rPr kumimoji="1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2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,…,</a:t>
            </a:r>
            <a:r>
              <a:rPr kumimoji="1" lang="en-US" alt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v</a:t>
            </a:r>
            <a:r>
              <a:rPr kumimoji="1" lang="en-US" alt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n</a:t>
            </a:r>
            <a:endParaRPr kumimoji="1" lang="en-US" altLang="en-US" sz="2400" b="1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细黑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假设不存在H回路</a:t>
            </a:r>
            <a:endParaRPr kumimoji="1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细黑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设</a:t>
            </a:r>
            <a:r>
              <a:rPr kumimoji="1" lang="en-US" alt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d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(v</a:t>
            </a:r>
            <a:r>
              <a:rPr kumimoji="1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1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)=k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, 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则</a:t>
            </a:r>
            <a:r>
              <a:rPr kumimoji="1" lang="en-US" alt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d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(</a:t>
            </a:r>
            <a:r>
              <a:rPr kumimoji="1" lang="en-US" alt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v</a:t>
            </a:r>
            <a:r>
              <a:rPr kumimoji="1" lang="en-US" alt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n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)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≤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n-k-1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原因见定理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2.4.1)</a:t>
            </a:r>
            <a:endParaRPr kumimoji="1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细黑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则</a:t>
            </a:r>
            <a:r>
              <a:rPr kumimoji="1" lang="en-US" alt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d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(</a:t>
            </a:r>
            <a:r>
              <a:rPr kumimoji="1" lang="en-US" alt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v</a:t>
            </a:r>
            <a:r>
              <a:rPr kumimoji="1" lang="en-US" alt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n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)+d(v</a:t>
            </a:r>
            <a:r>
              <a:rPr kumimoji="1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1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)&lt;</a:t>
            </a:r>
            <a:r>
              <a:rPr kumimoji="1" lang="en-US" alt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n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，与已知矛盾</a:t>
            </a:r>
            <a:endParaRPr kumimoji="1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细黑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因此存在初级回路C，即H回路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</a:t>
            </a:r>
          </a:p>
        </p:txBody>
      </p:sp>
      <p:sp>
        <p:nvSpPr>
          <p:cNvPr id="378885" name="Rectangle 5"/>
          <p:cNvSpPr>
            <a:spLocks noChangeArrowheads="1"/>
          </p:cNvSpPr>
          <p:nvPr/>
        </p:nvSpPr>
        <p:spPr bwMode="auto">
          <a:xfrm>
            <a:off x="395288" y="5084763"/>
            <a:ext cx="8748712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推论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2.4.2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若简单图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中每个结点的度都大于等于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n/2,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  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则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中存在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Hamilton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回路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。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（又叫狄拉克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Dirac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定理）</a:t>
            </a:r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6300789" y="2276475"/>
            <a:ext cx="28432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又叫奥尔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Ore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定理）</a:t>
            </a:r>
          </a:p>
        </p:txBody>
      </p:sp>
      <p:sp>
        <p:nvSpPr>
          <p:cNvPr id="378887" name="AutoShape 7"/>
          <p:cNvSpPr>
            <a:spLocks noChangeArrowheads="1"/>
          </p:cNvSpPr>
          <p:nvPr/>
        </p:nvSpPr>
        <p:spPr bwMode="auto">
          <a:xfrm>
            <a:off x="5868785" y="3933825"/>
            <a:ext cx="3275215" cy="792163"/>
          </a:xfrm>
          <a:prstGeom prst="wedgeEllipseCallout">
            <a:avLst>
              <a:gd name="adj1" fmla="val -30736"/>
              <a:gd name="adj2" fmla="val 1009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都是充分条件</a:t>
            </a:r>
          </a:p>
        </p:txBody>
      </p:sp>
      <p:sp>
        <p:nvSpPr>
          <p:cNvPr id="10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哈密顿</a:t>
            </a:r>
            <a:r>
              <a:rPr lang="zh-CN" altLang="en-US" dirty="0"/>
              <a:t>道路判定充分条件</a:t>
            </a:r>
          </a:p>
        </p:txBody>
      </p:sp>
    </p:spTree>
    <p:extLst>
      <p:ext uri="{BB962C8B-B14F-4D97-AF65-F5344CB8AC3E}">
        <p14:creationId xmlns:p14="http://schemas.microsoft.com/office/powerpoint/2010/main" val="14782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8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8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8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5" grpId="0"/>
      <p:bldP spid="37888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7" name="Rectangle 3"/>
          <p:cNvSpPr>
            <a:spLocks noChangeArrowheads="1"/>
          </p:cNvSpPr>
          <p:nvPr/>
        </p:nvSpPr>
        <p:spPr bwMode="auto">
          <a:xfrm>
            <a:off x="468313" y="1268413"/>
            <a:ext cx="8496300" cy="462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注意这是充分条件，不是必要条件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有些图有哈密顿回路，但既不满足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Dirac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定理，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也不满足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Ore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定理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29755" y="3792284"/>
            <a:ext cx="1600200" cy="1577975"/>
            <a:chOff x="2976" y="2126"/>
            <a:chExt cx="1008" cy="994"/>
          </a:xfrm>
        </p:grpSpPr>
        <p:sp>
          <p:nvSpPr>
            <p:cNvPr id="103431" name="AutoShape 5"/>
            <p:cNvSpPr>
              <a:spLocks noChangeArrowheads="1"/>
            </p:cNvSpPr>
            <p:nvPr/>
          </p:nvSpPr>
          <p:spPr bwMode="auto">
            <a:xfrm>
              <a:off x="3168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3432" name="AutoShape 6"/>
            <p:cNvSpPr>
              <a:spLocks noChangeArrowheads="1"/>
            </p:cNvSpPr>
            <p:nvPr/>
          </p:nvSpPr>
          <p:spPr bwMode="auto">
            <a:xfrm>
              <a:off x="3696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3433" name="AutoShape 7"/>
            <p:cNvSpPr>
              <a:spLocks noChangeArrowheads="1"/>
            </p:cNvSpPr>
            <p:nvPr/>
          </p:nvSpPr>
          <p:spPr bwMode="auto">
            <a:xfrm>
              <a:off x="2976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3434" name="AutoShape 8"/>
            <p:cNvSpPr>
              <a:spLocks noChangeArrowheads="1"/>
            </p:cNvSpPr>
            <p:nvPr/>
          </p:nvSpPr>
          <p:spPr bwMode="auto">
            <a:xfrm>
              <a:off x="3888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3435" name="AutoShape 9"/>
            <p:cNvSpPr>
              <a:spLocks noChangeArrowheads="1"/>
            </p:cNvSpPr>
            <p:nvPr/>
          </p:nvSpPr>
          <p:spPr bwMode="auto">
            <a:xfrm>
              <a:off x="3422" y="212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03436" name="AutoShape 10"/>
            <p:cNvCxnSpPr>
              <a:cxnSpLocks noChangeShapeType="1"/>
              <a:stCxn id="103433" idx="4"/>
              <a:endCxn id="103431" idx="1"/>
            </p:cNvCxnSpPr>
            <p:nvPr/>
          </p:nvCxnSpPr>
          <p:spPr bwMode="auto">
            <a:xfrm>
              <a:off x="3024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</p:spPr>
        </p:cxnSp>
        <p:cxnSp>
          <p:nvCxnSpPr>
            <p:cNvPr id="103437" name="AutoShape 11"/>
            <p:cNvCxnSpPr>
              <a:cxnSpLocks noChangeShapeType="1"/>
              <a:stCxn id="103431" idx="6"/>
              <a:endCxn id="103432" idx="2"/>
            </p:cNvCxnSpPr>
            <p:nvPr/>
          </p:nvCxnSpPr>
          <p:spPr bwMode="auto">
            <a:xfrm>
              <a:off x="3264" y="3072"/>
              <a:ext cx="43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</p:spPr>
        </p:cxnSp>
        <p:cxnSp>
          <p:nvCxnSpPr>
            <p:cNvPr id="103438" name="AutoShape 12"/>
            <p:cNvCxnSpPr>
              <a:cxnSpLocks noChangeShapeType="1"/>
              <a:stCxn id="103432" idx="7"/>
              <a:endCxn id="103434" idx="4"/>
            </p:cNvCxnSpPr>
            <p:nvPr/>
          </p:nvCxnSpPr>
          <p:spPr bwMode="auto">
            <a:xfrm flipV="1">
              <a:off x="3778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</p:spPr>
        </p:cxnSp>
        <p:cxnSp>
          <p:nvCxnSpPr>
            <p:cNvPr id="103439" name="AutoShape 13"/>
            <p:cNvCxnSpPr>
              <a:cxnSpLocks noChangeShapeType="1"/>
              <a:stCxn id="103434" idx="1"/>
              <a:endCxn id="103435" idx="5"/>
            </p:cNvCxnSpPr>
            <p:nvPr/>
          </p:nvCxnSpPr>
          <p:spPr bwMode="auto">
            <a:xfrm flipH="1" flipV="1">
              <a:off x="3504" y="2208"/>
              <a:ext cx="398" cy="30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</p:spPr>
        </p:cxnSp>
        <p:cxnSp>
          <p:nvCxnSpPr>
            <p:cNvPr id="103440" name="AutoShape 14"/>
            <p:cNvCxnSpPr>
              <a:cxnSpLocks noChangeShapeType="1"/>
              <a:stCxn id="103433" idx="7"/>
              <a:endCxn id="103435" idx="3"/>
            </p:cNvCxnSpPr>
            <p:nvPr/>
          </p:nvCxnSpPr>
          <p:spPr bwMode="auto">
            <a:xfrm flipV="1">
              <a:off x="3058" y="2208"/>
              <a:ext cx="378" cy="30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</p:spPr>
        </p:cxnSp>
      </p:grpSp>
      <p:pic>
        <p:nvPicPr>
          <p:cNvPr id="379920" name="Picture 16" descr="15-9(1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5309" y="3239834"/>
            <a:ext cx="2663825" cy="258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哈密顿</a:t>
            </a:r>
            <a:r>
              <a:rPr lang="zh-CN" altLang="en-US" dirty="0"/>
              <a:t>道路判定充分条件</a:t>
            </a:r>
          </a:p>
        </p:txBody>
      </p:sp>
    </p:spTree>
    <p:extLst>
      <p:ext uri="{BB962C8B-B14F-4D97-AF65-F5344CB8AC3E}">
        <p14:creationId xmlns:p14="http://schemas.microsoft.com/office/powerpoint/2010/main" val="343930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ChangeArrowheads="1"/>
          </p:cNvSpPr>
          <p:nvPr/>
        </p:nvSpPr>
        <p:spPr bwMode="auto">
          <a:xfrm>
            <a:off x="611188" y="1268413"/>
            <a:ext cx="7848600" cy="4752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例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某次国际会议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8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人参加，已知每人至少与其余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7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人中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人有共同语言，问服务员能否将他们安排在同一张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圆桌就座，使得每个人都能与两边的人交谈？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解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作无向图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=&lt;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&gt;,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其中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={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|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为与会者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}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={(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 |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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u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与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有共同语言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且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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}.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为简单图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根据条件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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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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于是，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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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有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)+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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8.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由定理可知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为哈密顿图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服务员在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中找一条哈密顿回路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，按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中相邻关系安排座位即可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哈密顿</a:t>
            </a:r>
            <a:r>
              <a:rPr lang="zh-CN" altLang="en-US" dirty="0"/>
              <a:t>道路判定充分条件</a:t>
            </a:r>
          </a:p>
        </p:txBody>
      </p:sp>
    </p:spTree>
    <p:extLst>
      <p:ext uri="{BB962C8B-B14F-4D97-AF65-F5344CB8AC3E}">
        <p14:creationId xmlns:p14="http://schemas.microsoft.com/office/powerpoint/2010/main" val="329993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0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09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611188" y="1268413"/>
            <a:ext cx="7848600" cy="4752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n&gt;2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）个人中，设任意两人合在一起能认识其余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n-2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个人，则他们可以站成一排，使相邻者相识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证明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：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根据题意，任意两个结点</a:t>
            </a:r>
            <a:r>
              <a:rPr kumimoji="1" lang="en-US" altLang="en-US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1" lang="en-US" altLang="en-US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合在一起能认识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        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其余n-2个人，即有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d(</a:t>
            </a:r>
            <a:r>
              <a:rPr kumimoji="1" lang="en-US" altLang="en-US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)+d(</a:t>
            </a:r>
            <a:r>
              <a:rPr kumimoji="1" lang="en-US" altLang="en-US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≥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n-2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       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如果</a:t>
            </a:r>
            <a:r>
              <a:rPr kumimoji="1" lang="en-US" altLang="en-US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1" lang="en-US" altLang="en-US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认识，则有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d(</a:t>
            </a:r>
            <a:r>
              <a:rPr kumimoji="1" lang="en-US" altLang="en-US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)+d(</a:t>
            </a:r>
            <a:r>
              <a:rPr kumimoji="1" lang="en-US" altLang="en-US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≥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n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       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若</a:t>
            </a:r>
            <a:r>
              <a:rPr kumimoji="1" lang="en-US" altLang="en-US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1" lang="en-US" altLang="en-US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不认识，因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每个人至少认识一个人，设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            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任一个</a:t>
            </a:r>
            <a:r>
              <a:rPr kumimoji="1" lang="en-US" altLang="en-US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认识的人为</a:t>
            </a:r>
            <a:r>
              <a:rPr kumimoji="1" lang="en-US" altLang="en-US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zh-CN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k</a:t>
            </a:r>
            <a:r>
              <a:rPr kumimoji="1" lang="en-US" altLang="zh-CN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，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则</a:t>
            </a:r>
            <a:r>
              <a:rPr kumimoji="1" lang="en-US" altLang="en-US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zh-CN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k</a:t>
            </a:r>
            <a:r>
              <a:rPr kumimoji="1" lang="en-US" altLang="zh-CN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,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必认识</a:t>
            </a:r>
            <a:r>
              <a:rPr kumimoji="1" lang="en-US" altLang="en-US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          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否则</a:t>
            </a:r>
            <a:r>
              <a:rPr kumimoji="1" lang="en-US" altLang="en-US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, </a:t>
            </a:r>
            <a:r>
              <a:rPr kumimoji="1" lang="en-US" altLang="en-US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zh-CN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k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合起来不认识</a:t>
            </a:r>
            <a:r>
              <a:rPr kumimoji="1" lang="en-US" altLang="en-US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，与已知矛盾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          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因此</a:t>
            </a:r>
            <a:r>
              <a:rPr kumimoji="1" lang="en-US" altLang="en-US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1" lang="en-US" altLang="en-US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同时认识其余的人中的至少一个人，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            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即有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d(</a:t>
            </a:r>
            <a:r>
              <a:rPr kumimoji="1" lang="en-US" altLang="en-US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)+d(</a:t>
            </a:r>
            <a:r>
              <a:rPr kumimoji="1" lang="en-US" altLang="en-US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≥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-1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哈密顿</a:t>
            </a:r>
            <a:r>
              <a:rPr lang="zh-CN" altLang="en-US" dirty="0"/>
              <a:t>道路判定充分条件</a:t>
            </a:r>
          </a:p>
        </p:txBody>
      </p:sp>
    </p:spTree>
    <p:extLst>
      <p:ext uri="{BB962C8B-B14F-4D97-AF65-F5344CB8AC3E}">
        <p14:creationId xmlns:p14="http://schemas.microsoft.com/office/powerpoint/2010/main" val="281867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1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300"/>
                                        <p:tgtEl>
                                          <p:spTgt spid="381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1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1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81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81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819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819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468313" y="1268413"/>
            <a:ext cx="8496300" cy="462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引理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2.4.1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简单图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中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是不相邻结点，满足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d(v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)+d(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 ≥n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，则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存在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H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回路的充要条件是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G+(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H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回路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468313" y="2276475"/>
            <a:ext cx="8137525" cy="348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证明             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 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必要性显然</a:t>
            </a:r>
            <a:endParaRPr kumimoji="1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充分性：假设G不存在H回路</a:t>
            </a:r>
            <a:endParaRPr kumimoji="1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G+(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的H回路定有边经过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)，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删去此边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G中存在以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为端点的H道路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根据假设，有d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(v</a:t>
            </a:r>
            <a:r>
              <a:rPr kumimoji="1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)+d(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en-US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 &lt;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n，与已知矛盾</a:t>
            </a:r>
            <a:endParaRPr kumimoji="1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因此充分性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满足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哈密顿</a:t>
            </a:r>
            <a:r>
              <a:rPr lang="zh-CN" altLang="en-US" dirty="0"/>
              <a:t>回路判定</a:t>
            </a:r>
          </a:p>
        </p:txBody>
      </p:sp>
    </p:spTree>
    <p:extLst>
      <p:ext uri="{BB962C8B-B14F-4D97-AF65-F5344CB8AC3E}">
        <p14:creationId xmlns:p14="http://schemas.microsoft.com/office/powerpoint/2010/main" val="380309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2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2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2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2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2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2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29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522288" y="1268413"/>
            <a:ext cx="81470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定义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2.4.2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闭合图：若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和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是简单图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的不相邻结点，满足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d(v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)+d(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j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≥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，则令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G’=G+(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,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G’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重复上述过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程，直到不再有这样的结点对。最终得到的图称为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闭合图，记为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C(G)</a:t>
            </a:r>
          </a:p>
        </p:txBody>
      </p:sp>
      <p:sp>
        <p:nvSpPr>
          <p:cNvPr id="107524" name="AutoShape 4"/>
          <p:cNvSpPr>
            <a:spLocks noChangeAspect="1" noChangeArrowheads="1" noTextEdit="1"/>
          </p:cNvSpPr>
          <p:nvPr/>
        </p:nvSpPr>
        <p:spPr bwMode="auto">
          <a:xfrm>
            <a:off x="1909763" y="2871788"/>
            <a:ext cx="4392612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281363" y="2979738"/>
            <a:ext cx="1323975" cy="1120775"/>
            <a:chOff x="2071" y="1774"/>
            <a:chExt cx="834" cy="706"/>
          </a:xfrm>
        </p:grpSpPr>
        <p:sp>
          <p:nvSpPr>
            <p:cNvPr id="107660" name="Freeform 6"/>
            <p:cNvSpPr>
              <a:spLocks/>
            </p:cNvSpPr>
            <p:nvPr/>
          </p:nvSpPr>
          <p:spPr bwMode="auto">
            <a:xfrm>
              <a:off x="2303" y="1798"/>
              <a:ext cx="575" cy="2"/>
            </a:xfrm>
            <a:custGeom>
              <a:avLst/>
              <a:gdLst>
                <a:gd name="T0" fmla="*/ 575 w 575"/>
                <a:gd name="T1" fmla="*/ 0 h 2"/>
                <a:gd name="T2" fmla="*/ 286 w 575"/>
                <a:gd name="T3" fmla="*/ 2 h 2"/>
                <a:gd name="T4" fmla="*/ 0 w 575"/>
                <a:gd name="T5" fmla="*/ 0 h 2"/>
                <a:gd name="T6" fmla="*/ 0 w 575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5"/>
                <a:gd name="T13" fmla="*/ 0 h 2"/>
                <a:gd name="T14" fmla="*/ 575 w 575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5" h="2">
                  <a:moveTo>
                    <a:pt x="575" y="0"/>
                  </a:moveTo>
                  <a:lnTo>
                    <a:pt x="286" y="2"/>
                  </a:lnTo>
                  <a:lnTo>
                    <a:pt x="0" y="0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61" name="Freeform 7"/>
            <p:cNvSpPr>
              <a:spLocks/>
            </p:cNvSpPr>
            <p:nvPr/>
          </p:nvSpPr>
          <p:spPr bwMode="auto">
            <a:xfrm>
              <a:off x="2878" y="1798"/>
              <a:ext cx="1" cy="656"/>
            </a:xfrm>
            <a:custGeom>
              <a:avLst/>
              <a:gdLst>
                <a:gd name="T0" fmla="*/ 0 w 1"/>
                <a:gd name="T1" fmla="*/ 0 h 656"/>
                <a:gd name="T2" fmla="*/ 1 w 1"/>
                <a:gd name="T3" fmla="*/ 330 h 656"/>
                <a:gd name="T4" fmla="*/ 0 w 1"/>
                <a:gd name="T5" fmla="*/ 656 h 656"/>
                <a:gd name="T6" fmla="*/ 0 w 1"/>
                <a:gd name="T7" fmla="*/ 656 h 6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656"/>
                <a:gd name="T14" fmla="*/ 1 w 1"/>
                <a:gd name="T15" fmla="*/ 656 h 6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656">
                  <a:moveTo>
                    <a:pt x="0" y="0"/>
                  </a:moveTo>
                  <a:lnTo>
                    <a:pt x="1" y="330"/>
                  </a:lnTo>
                  <a:lnTo>
                    <a:pt x="0" y="65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62" name="Freeform 8"/>
            <p:cNvSpPr>
              <a:spLocks/>
            </p:cNvSpPr>
            <p:nvPr/>
          </p:nvSpPr>
          <p:spPr bwMode="auto">
            <a:xfrm>
              <a:off x="2303" y="1798"/>
              <a:ext cx="1" cy="652"/>
            </a:xfrm>
            <a:custGeom>
              <a:avLst/>
              <a:gdLst>
                <a:gd name="T0" fmla="*/ 0 w 1"/>
                <a:gd name="T1" fmla="*/ 0 h 652"/>
                <a:gd name="T2" fmla="*/ 1 w 1"/>
                <a:gd name="T3" fmla="*/ 328 h 652"/>
                <a:gd name="T4" fmla="*/ 0 w 1"/>
                <a:gd name="T5" fmla="*/ 652 h 652"/>
                <a:gd name="T6" fmla="*/ 0 w 1"/>
                <a:gd name="T7" fmla="*/ 652 h 6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652"/>
                <a:gd name="T14" fmla="*/ 1 w 1"/>
                <a:gd name="T15" fmla="*/ 652 h 6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652">
                  <a:moveTo>
                    <a:pt x="0" y="0"/>
                  </a:moveTo>
                  <a:lnTo>
                    <a:pt x="1" y="328"/>
                  </a:lnTo>
                  <a:lnTo>
                    <a:pt x="0" y="652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63" name="Freeform 9"/>
            <p:cNvSpPr>
              <a:spLocks/>
            </p:cNvSpPr>
            <p:nvPr/>
          </p:nvSpPr>
          <p:spPr bwMode="auto">
            <a:xfrm>
              <a:off x="2303" y="2450"/>
              <a:ext cx="575" cy="4"/>
            </a:xfrm>
            <a:custGeom>
              <a:avLst/>
              <a:gdLst>
                <a:gd name="T0" fmla="*/ 0 w 575"/>
                <a:gd name="T1" fmla="*/ 0 h 4"/>
                <a:gd name="T2" fmla="*/ 290 w 575"/>
                <a:gd name="T3" fmla="*/ 0 h 4"/>
                <a:gd name="T4" fmla="*/ 575 w 575"/>
                <a:gd name="T5" fmla="*/ 4 h 4"/>
                <a:gd name="T6" fmla="*/ 575 w 575"/>
                <a:gd name="T7" fmla="*/ 4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5"/>
                <a:gd name="T13" fmla="*/ 0 h 4"/>
                <a:gd name="T14" fmla="*/ 575 w 575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5" h="4">
                  <a:moveTo>
                    <a:pt x="0" y="0"/>
                  </a:moveTo>
                  <a:lnTo>
                    <a:pt x="290" y="0"/>
                  </a:lnTo>
                  <a:lnTo>
                    <a:pt x="575" y="4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64" name="Oval 10"/>
            <p:cNvSpPr>
              <a:spLocks noChangeArrowheads="1"/>
            </p:cNvSpPr>
            <p:nvPr/>
          </p:nvSpPr>
          <p:spPr bwMode="auto">
            <a:xfrm>
              <a:off x="2274" y="1774"/>
              <a:ext cx="53" cy="5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65" name="Freeform 11"/>
            <p:cNvSpPr>
              <a:spLocks/>
            </p:cNvSpPr>
            <p:nvPr/>
          </p:nvSpPr>
          <p:spPr bwMode="auto">
            <a:xfrm>
              <a:off x="2274" y="1774"/>
              <a:ext cx="53" cy="54"/>
            </a:xfrm>
            <a:custGeom>
              <a:avLst/>
              <a:gdLst>
                <a:gd name="T0" fmla="*/ 53 w 53"/>
                <a:gd name="T1" fmla="*/ 28 h 54"/>
                <a:gd name="T2" fmla="*/ 27 w 53"/>
                <a:gd name="T3" fmla="*/ 0 h 54"/>
                <a:gd name="T4" fmla="*/ 0 w 53"/>
                <a:gd name="T5" fmla="*/ 28 h 54"/>
                <a:gd name="T6" fmla="*/ 27 w 53"/>
                <a:gd name="T7" fmla="*/ 54 h 54"/>
                <a:gd name="T8" fmla="*/ 53 w 53"/>
                <a:gd name="T9" fmla="*/ 28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54"/>
                <a:gd name="T17" fmla="*/ 53 w 5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54">
                  <a:moveTo>
                    <a:pt x="53" y="28"/>
                  </a:moveTo>
                  <a:cubicBezTo>
                    <a:pt x="53" y="12"/>
                    <a:pt x="41" y="0"/>
                    <a:pt x="27" y="0"/>
                  </a:cubicBezTo>
                  <a:cubicBezTo>
                    <a:pt x="12" y="0"/>
                    <a:pt x="0" y="12"/>
                    <a:pt x="0" y="28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1" y="54"/>
                    <a:pt x="53" y="42"/>
                    <a:pt x="53" y="28"/>
                  </a:cubicBezTo>
                </a:path>
              </a:pathLst>
            </a:custGeom>
            <a:noFill/>
            <a:ln w="31750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66" name="Freeform 12"/>
            <p:cNvSpPr>
              <a:spLocks/>
            </p:cNvSpPr>
            <p:nvPr/>
          </p:nvSpPr>
          <p:spPr bwMode="auto">
            <a:xfrm>
              <a:off x="2071" y="2095"/>
              <a:ext cx="171" cy="75"/>
            </a:xfrm>
            <a:custGeom>
              <a:avLst/>
              <a:gdLst>
                <a:gd name="T0" fmla="*/ 0 w 171"/>
                <a:gd name="T1" fmla="*/ 15 h 75"/>
                <a:gd name="T2" fmla="*/ 134 w 171"/>
                <a:gd name="T3" fmla="*/ 15 h 75"/>
                <a:gd name="T4" fmla="*/ 134 w 171"/>
                <a:gd name="T5" fmla="*/ 0 h 75"/>
                <a:gd name="T6" fmla="*/ 171 w 171"/>
                <a:gd name="T7" fmla="*/ 38 h 75"/>
                <a:gd name="T8" fmla="*/ 134 w 171"/>
                <a:gd name="T9" fmla="*/ 75 h 75"/>
                <a:gd name="T10" fmla="*/ 134 w 171"/>
                <a:gd name="T11" fmla="*/ 60 h 75"/>
                <a:gd name="T12" fmla="*/ 0 w 171"/>
                <a:gd name="T13" fmla="*/ 60 h 75"/>
                <a:gd name="T14" fmla="*/ 0 w 171"/>
                <a:gd name="T15" fmla="*/ 15 h 7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1"/>
                <a:gd name="T25" fmla="*/ 0 h 75"/>
                <a:gd name="T26" fmla="*/ 171 w 171"/>
                <a:gd name="T27" fmla="*/ 75 h 7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1" h="75">
                  <a:moveTo>
                    <a:pt x="0" y="15"/>
                  </a:moveTo>
                  <a:lnTo>
                    <a:pt x="134" y="15"/>
                  </a:lnTo>
                  <a:lnTo>
                    <a:pt x="134" y="0"/>
                  </a:lnTo>
                  <a:lnTo>
                    <a:pt x="171" y="38"/>
                  </a:lnTo>
                  <a:lnTo>
                    <a:pt x="134" y="75"/>
                  </a:lnTo>
                  <a:lnTo>
                    <a:pt x="134" y="60"/>
                  </a:lnTo>
                  <a:lnTo>
                    <a:pt x="0" y="6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67" name="Freeform 13"/>
            <p:cNvSpPr>
              <a:spLocks/>
            </p:cNvSpPr>
            <p:nvPr/>
          </p:nvSpPr>
          <p:spPr bwMode="auto">
            <a:xfrm>
              <a:off x="2071" y="2095"/>
              <a:ext cx="171" cy="75"/>
            </a:xfrm>
            <a:custGeom>
              <a:avLst/>
              <a:gdLst>
                <a:gd name="T0" fmla="*/ 0 w 171"/>
                <a:gd name="T1" fmla="*/ 15 h 75"/>
                <a:gd name="T2" fmla="*/ 134 w 171"/>
                <a:gd name="T3" fmla="*/ 15 h 75"/>
                <a:gd name="T4" fmla="*/ 134 w 171"/>
                <a:gd name="T5" fmla="*/ 0 h 75"/>
                <a:gd name="T6" fmla="*/ 171 w 171"/>
                <a:gd name="T7" fmla="*/ 38 h 75"/>
                <a:gd name="T8" fmla="*/ 134 w 171"/>
                <a:gd name="T9" fmla="*/ 75 h 75"/>
                <a:gd name="T10" fmla="*/ 134 w 171"/>
                <a:gd name="T11" fmla="*/ 60 h 75"/>
                <a:gd name="T12" fmla="*/ 0 w 171"/>
                <a:gd name="T13" fmla="*/ 60 h 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"/>
                <a:gd name="T22" fmla="*/ 0 h 75"/>
                <a:gd name="T23" fmla="*/ 171 w 171"/>
                <a:gd name="T24" fmla="*/ 75 h 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" h="75">
                  <a:moveTo>
                    <a:pt x="0" y="15"/>
                  </a:moveTo>
                  <a:lnTo>
                    <a:pt x="134" y="15"/>
                  </a:lnTo>
                  <a:lnTo>
                    <a:pt x="134" y="0"/>
                  </a:lnTo>
                  <a:lnTo>
                    <a:pt x="171" y="38"/>
                  </a:lnTo>
                  <a:lnTo>
                    <a:pt x="134" y="75"/>
                  </a:lnTo>
                  <a:lnTo>
                    <a:pt x="134" y="60"/>
                  </a:lnTo>
                  <a:lnTo>
                    <a:pt x="0" y="6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68" name="Freeform 14"/>
            <p:cNvSpPr>
              <a:spLocks/>
            </p:cNvSpPr>
            <p:nvPr/>
          </p:nvSpPr>
          <p:spPr bwMode="auto">
            <a:xfrm>
              <a:off x="2308" y="1802"/>
              <a:ext cx="570" cy="648"/>
            </a:xfrm>
            <a:custGeom>
              <a:avLst/>
              <a:gdLst>
                <a:gd name="T0" fmla="*/ 0 w 570"/>
                <a:gd name="T1" fmla="*/ 648 h 648"/>
                <a:gd name="T2" fmla="*/ 288 w 570"/>
                <a:gd name="T3" fmla="*/ 323 h 648"/>
                <a:gd name="T4" fmla="*/ 570 w 570"/>
                <a:gd name="T5" fmla="*/ 0 h 648"/>
                <a:gd name="T6" fmla="*/ 570 w 570"/>
                <a:gd name="T7" fmla="*/ 0 h 6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0"/>
                <a:gd name="T13" fmla="*/ 0 h 648"/>
                <a:gd name="T14" fmla="*/ 570 w 570"/>
                <a:gd name="T15" fmla="*/ 648 h 6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0" h="648">
                  <a:moveTo>
                    <a:pt x="0" y="648"/>
                  </a:moveTo>
                  <a:lnTo>
                    <a:pt x="288" y="323"/>
                  </a:lnTo>
                  <a:lnTo>
                    <a:pt x="570" y="0"/>
                  </a:lnTo>
                </a:path>
              </a:pathLst>
            </a:custGeom>
            <a:noFill/>
            <a:ln w="31750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69" name="Oval 15"/>
            <p:cNvSpPr>
              <a:spLocks noChangeArrowheads="1"/>
            </p:cNvSpPr>
            <p:nvPr/>
          </p:nvSpPr>
          <p:spPr bwMode="auto">
            <a:xfrm>
              <a:off x="2274" y="2421"/>
              <a:ext cx="53" cy="5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70" name="Oval 16"/>
            <p:cNvSpPr>
              <a:spLocks noChangeArrowheads="1"/>
            </p:cNvSpPr>
            <p:nvPr/>
          </p:nvSpPr>
          <p:spPr bwMode="auto">
            <a:xfrm>
              <a:off x="2274" y="2421"/>
              <a:ext cx="53" cy="54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71" name="Oval 17"/>
            <p:cNvSpPr>
              <a:spLocks noChangeArrowheads="1"/>
            </p:cNvSpPr>
            <p:nvPr/>
          </p:nvSpPr>
          <p:spPr bwMode="auto">
            <a:xfrm>
              <a:off x="2852" y="2427"/>
              <a:ext cx="53" cy="5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72" name="Oval 18"/>
            <p:cNvSpPr>
              <a:spLocks noChangeArrowheads="1"/>
            </p:cNvSpPr>
            <p:nvPr/>
          </p:nvSpPr>
          <p:spPr bwMode="auto">
            <a:xfrm>
              <a:off x="2852" y="2427"/>
              <a:ext cx="53" cy="53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73" name="Oval 19"/>
            <p:cNvSpPr>
              <a:spLocks noChangeArrowheads="1"/>
            </p:cNvSpPr>
            <p:nvPr/>
          </p:nvSpPr>
          <p:spPr bwMode="auto">
            <a:xfrm>
              <a:off x="2852" y="1774"/>
              <a:ext cx="53" cy="5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74" name="Freeform 20"/>
            <p:cNvSpPr>
              <a:spLocks/>
            </p:cNvSpPr>
            <p:nvPr/>
          </p:nvSpPr>
          <p:spPr bwMode="auto">
            <a:xfrm>
              <a:off x="2852" y="1774"/>
              <a:ext cx="53" cy="54"/>
            </a:xfrm>
            <a:custGeom>
              <a:avLst/>
              <a:gdLst>
                <a:gd name="T0" fmla="*/ 53 w 53"/>
                <a:gd name="T1" fmla="*/ 28 h 54"/>
                <a:gd name="T2" fmla="*/ 26 w 53"/>
                <a:gd name="T3" fmla="*/ 0 h 54"/>
                <a:gd name="T4" fmla="*/ 0 w 53"/>
                <a:gd name="T5" fmla="*/ 28 h 54"/>
                <a:gd name="T6" fmla="*/ 26 w 53"/>
                <a:gd name="T7" fmla="*/ 54 h 54"/>
                <a:gd name="T8" fmla="*/ 53 w 53"/>
                <a:gd name="T9" fmla="*/ 28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54"/>
                <a:gd name="T17" fmla="*/ 53 w 5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54">
                  <a:moveTo>
                    <a:pt x="53" y="28"/>
                  </a:moveTo>
                  <a:cubicBezTo>
                    <a:pt x="53" y="12"/>
                    <a:pt x="41" y="0"/>
                    <a:pt x="26" y="0"/>
                  </a:cubicBezTo>
                  <a:cubicBezTo>
                    <a:pt x="12" y="0"/>
                    <a:pt x="0" y="12"/>
                    <a:pt x="0" y="28"/>
                  </a:cubicBezTo>
                  <a:cubicBezTo>
                    <a:pt x="0" y="42"/>
                    <a:pt x="12" y="54"/>
                    <a:pt x="26" y="54"/>
                  </a:cubicBezTo>
                  <a:cubicBezTo>
                    <a:pt x="41" y="54"/>
                    <a:pt x="53" y="42"/>
                    <a:pt x="53" y="28"/>
                  </a:cubicBezTo>
                </a:path>
              </a:pathLst>
            </a:custGeom>
            <a:noFill/>
            <a:ln w="31750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706938" y="2979738"/>
            <a:ext cx="1316037" cy="1120775"/>
            <a:chOff x="2969" y="1774"/>
            <a:chExt cx="829" cy="706"/>
          </a:xfrm>
        </p:grpSpPr>
        <p:sp>
          <p:nvSpPr>
            <p:cNvPr id="107644" name="Freeform 22"/>
            <p:cNvSpPr>
              <a:spLocks/>
            </p:cNvSpPr>
            <p:nvPr/>
          </p:nvSpPr>
          <p:spPr bwMode="auto">
            <a:xfrm>
              <a:off x="3199" y="1798"/>
              <a:ext cx="575" cy="2"/>
            </a:xfrm>
            <a:custGeom>
              <a:avLst/>
              <a:gdLst>
                <a:gd name="T0" fmla="*/ 575 w 575"/>
                <a:gd name="T1" fmla="*/ 0 h 2"/>
                <a:gd name="T2" fmla="*/ 285 w 575"/>
                <a:gd name="T3" fmla="*/ 2 h 2"/>
                <a:gd name="T4" fmla="*/ 0 w 575"/>
                <a:gd name="T5" fmla="*/ 0 h 2"/>
                <a:gd name="T6" fmla="*/ 0 w 575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5"/>
                <a:gd name="T13" fmla="*/ 0 h 2"/>
                <a:gd name="T14" fmla="*/ 575 w 575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5" h="2">
                  <a:moveTo>
                    <a:pt x="575" y="0"/>
                  </a:moveTo>
                  <a:lnTo>
                    <a:pt x="285" y="2"/>
                  </a:lnTo>
                  <a:lnTo>
                    <a:pt x="0" y="0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45" name="Freeform 23"/>
            <p:cNvSpPr>
              <a:spLocks/>
            </p:cNvSpPr>
            <p:nvPr/>
          </p:nvSpPr>
          <p:spPr bwMode="auto">
            <a:xfrm>
              <a:off x="3774" y="1798"/>
              <a:ext cx="1" cy="656"/>
            </a:xfrm>
            <a:custGeom>
              <a:avLst/>
              <a:gdLst>
                <a:gd name="T0" fmla="*/ 0 w 1"/>
                <a:gd name="T1" fmla="*/ 0 h 656"/>
                <a:gd name="T2" fmla="*/ 1 w 1"/>
                <a:gd name="T3" fmla="*/ 330 h 656"/>
                <a:gd name="T4" fmla="*/ 0 w 1"/>
                <a:gd name="T5" fmla="*/ 656 h 656"/>
                <a:gd name="T6" fmla="*/ 0 w 1"/>
                <a:gd name="T7" fmla="*/ 656 h 6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656"/>
                <a:gd name="T14" fmla="*/ 1 w 1"/>
                <a:gd name="T15" fmla="*/ 656 h 6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656">
                  <a:moveTo>
                    <a:pt x="0" y="0"/>
                  </a:moveTo>
                  <a:lnTo>
                    <a:pt x="1" y="330"/>
                  </a:lnTo>
                  <a:lnTo>
                    <a:pt x="0" y="65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46" name="Freeform 24"/>
            <p:cNvSpPr>
              <a:spLocks/>
            </p:cNvSpPr>
            <p:nvPr/>
          </p:nvSpPr>
          <p:spPr bwMode="auto">
            <a:xfrm>
              <a:off x="3199" y="1798"/>
              <a:ext cx="1" cy="652"/>
            </a:xfrm>
            <a:custGeom>
              <a:avLst/>
              <a:gdLst>
                <a:gd name="T0" fmla="*/ 0 w 1"/>
                <a:gd name="T1" fmla="*/ 0 h 652"/>
                <a:gd name="T2" fmla="*/ 1 w 1"/>
                <a:gd name="T3" fmla="*/ 328 h 652"/>
                <a:gd name="T4" fmla="*/ 0 w 1"/>
                <a:gd name="T5" fmla="*/ 652 h 652"/>
                <a:gd name="T6" fmla="*/ 0 w 1"/>
                <a:gd name="T7" fmla="*/ 652 h 6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652"/>
                <a:gd name="T14" fmla="*/ 1 w 1"/>
                <a:gd name="T15" fmla="*/ 652 h 6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652">
                  <a:moveTo>
                    <a:pt x="0" y="0"/>
                  </a:moveTo>
                  <a:lnTo>
                    <a:pt x="1" y="328"/>
                  </a:lnTo>
                  <a:lnTo>
                    <a:pt x="0" y="652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47" name="Freeform 25"/>
            <p:cNvSpPr>
              <a:spLocks/>
            </p:cNvSpPr>
            <p:nvPr/>
          </p:nvSpPr>
          <p:spPr bwMode="auto">
            <a:xfrm>
              <a:off x="3199" y="2450"/>
              <a:ext cx="575" cy="4"/>
            </a:xfrm>
            <a:custGeom>
              <a:avLst/>
              <a:gdLst>
                <a:gd name="T0" fmla="*/ 0 w 575"/>
                <a:gd name="T1" fmla="*/ 0 h 4"/>
                <a:gd name="T2" fmla="*/ 289 w 575"/>
                <a:gd name="T3" fmla="*/ 0 h 4"/>
                <a:gd name="T4" fmla="*/ 575 w 575"/>
                <a:gd name="T5" fmla="*/ 4 h 4"/>
                <a:gd name="T6" fmla="*/ 575 w 575"/>
                <a:gd name="T7" fmla="*/ 4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5"/>
                <a:gd name="T13" fmla="*/ 0 h 4"/>
                <a:gd name="T14" fmla="*/ 575 w 575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5" h="4">
                  <a:moveTo>
                    <a:pt x="0" y="0"/>
                  </a:moveTo>
                  <a:lnTo>
                    <a:pt x="289" y="0"/>
                  </a:lnTo>
                  <a:lnTo>
                    <a:pt x="575" y="4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48" name="Freeform 26"/>
            <p:cNvSpPr>
              <a:spLocks/>
            </p:cNvSpPr>
            <p:nvPr/>
          </p:nvSpPr>
          <p:spPr bwMode="auto">
            <a:xfrm>
              <a:off x="2969" y="2095"/>
              <a:ext cx="171" cy="75"/>
            </a:xfrm>
            <a:custGeom>
              <a:avLst/>
              <a:gdLst>
                <a:gd name="T0" fmla="*/ 0 w 171"/>
                <a:gd name="T1" fmla="*/ 15 h 75"/>
                <a:gd name="T2" fmla="*/ 134 w 171"/>
                <a:gd name="T3" fmla="*/ 15 h 75"/>
                <a:gd name="T4" fmla="*/ 134 w 171"/>
                <a:gd name="T5" fmla="*/ 0 h 75"/>
                <a:gd name="T6" fmla="*/ 171 w 171"/>
                <a:gd name="T7" fmla="*/ 38 h 75"/>
                <a:gd name="T8" fmla="*/ 134 w 171"/>
                <a:gd name="T9" fmla="*/ 75 h 75"/>
                <a:gd name="T10" fmla="*/ 134 w 171"/>
                <a:gd name="T11" fmla="*/ 60 h 75"/>
                <a:gd name="T12" fmla="*/ 0 w 171"/>
                <a:gd name="T13" fmla="*/ 60 h 75"/>
                <a:gd name="T14" fmla="*/ 0 w 171"/>
                <a:gd name="T15" fmla="*/ 15 h 7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1"/>
                <a:gd name="T25" fmla="*/ 0 h 75"/>
                <a:gd name="T26" fmla="*/ 171 w 171"/>
                <a:gd name="T27" fmla="*/ 75 h 7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1" h="75">
                  <a:moveTo>
                    <a:pt x="0" y="15"/>
                  </a:moveTo>
                  <a:lnTo>
                    <a:pt x="134" y="15"/>
                  </a:lnTo>
                  <a:lnTo>
                    <a:pt x="134" y="0"/>
                  </a:lnTo>
                  <a:lnTo>
                    <a:pt x="171" y="38"/>
                  </a:lnTo>
                  <a:lnTo>
                    <a:pt x="134" y="75"/>
                  </a:lnTo>
                  <a:lnTo>
                    <a:pt x="134" y="60"/>
                  </a:lnTo>
                  <a:lnTo>
                    <a:pt x="0" y="6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49" name="Freeform 27"/>
            <p:cNvSpPr>
              <a:spLocks/>
            </p:cNvSpPr>
            <p:nvPr/>
          </p:nvSpPr>
          <p:spPr bwMode="auto">
            <a:xfrm>
              <a:off x="2969" y="2095"/>
              <a:ext cx="171" cy="75"/>
            </a:xfrm>
            <a:custGeom>
              <a:avLst/>
              <a:gdLst>
                <a:gd name="T0" fmla="*/ 0 w 171"/>
                <a:gd name="T1" fmla="*/ 15 h 75"/>
                <a:gd name="T2" fmla="*/ 134 w 171"/>
                <a:gd name="T3" fmla="*/ 15 h 75"/>
                <a:gd name="T4" fmla="*/ 134 w 171"/>
                <a:gd name="T5" fmla="*/ 0 h 75"/>
                <a:gd name="T6" fmla="*/ 171 w 171"/>
                <a:gd name="T7" fmla="*/ 38 h 75"/>
                <a:gd name="T8" fmla="*/ 134 w 171"/>
                <a:gd name="T9" fmla="*/ 75 h 75"/>
                <a:gd name="T10" fmla="*/ 134 w 171"/>
                <a:gd name="T11" fmla="*/ 60 h 75"/>
                <a:gd name="T12" fmla="*/ 0 w 171"/>
                <a:gd name="T13" fmla="*/ 60 h 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"/>
                <a:gd name="T22" fmla="*/ 0 h 75"/>
                <a:gd name="T23" fmla="*/ 171 w 171"/>
                <a:gd name="T24" fmla="*/ 75 h 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" h="75">
                  <a:moveTo>
                    <a:pt x="0" y="15"/>
                  </a:moveTo>
                  <a:lnTo>
                    <a:pt x="134" y="15"/>
                  </a:lnTo>
                  <a:lnTo>
                    <a:pt x="134" y="0"/>
                  </a:lnTo>
                  <a:lnTo>
                    <a:pt x="171" y="38"/>
                  </a:lnTo>
                  <a:lnTo>
                    <a:pt x="134" y="75"/>
                  </a:lnTo>
                  <a:lnTo>
                    <a:pt x="134" y="60"/>
                  </a:lnTo>
                  <a:lnTo>
                    <a:pt x="0" y="6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50" name="Freeform 28"/>
            <p:cNvSpPr>
              <a:spLocks/>
            </p:cNvSpPr>
            <p:nvPr/>
          </p:nvSpPr>
          <p:spPr bwMode="auto">
            <a:xfrm>
              <a:off x="3201" y="1798"/>
              <a:ext cx="573" cy="654"/>
            </a:xfrm>
            <a:custGeom>
              <a:avLst/>
              <a:gdLst>
                <a:gd name="T0" fmla="*/ 0 w 573"/>
                <a:gd name="T1" fmla="*/ 0 h 654"/>
                <a:gd name="T2" fmla="*/ 289 w 573"/>
                <a:gd name="T3" fmla="*/ 328 h 654"/>
                <a:gd name="T4" fmla="*/ 573 w 573"/>
                <a:gd name="T5" fmla="*/ 654 h 654"/>
                <a:gd name="T6" fmla="*/ 573 w 573"/>
                <a:gd name="T7" fmla="*/ 654 h 6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3"/>
                <a:gd name="T13" fmla="*/ 0 h 654"/>
                <a:gd name="T14" fmla="*/ 573 w 573"/>
                <a:gd name="T15" fmla="*/ 654 h 6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3" h="654">
                  <a:moveTo>
                    <a:pt x="0" y="0"/>
                  </a:moveTo>
                  <a:lnTo>
                    <a:pt x="289" y="328"/>
                  </a:lnTo>
                  <a:lnTo>
                    <a:pt x="573" y="654"/>
                  </a:lnTo>
                </a:path>
              </a:pathLst>
            </a:custGeom>
            <a:noFill/>
            <a:ln w="31750" cap="rnd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51" name="Freeform 29"/>
            <p:cNvSpPr>
              <a:spLocks/>
            </p:cNvSpPr>
            <p:nvPr/>
          </p:nvSpPr>
          <p:spPr bwMode="auto">
            <a:xfrm>
              <a:off x="3199" y="1799"/>
              <a:ext cx="567" cy="649"/>
            </a:xfrm>
            <a:custGeom>
              <a:avLst/>
              <a:gdLst>
                <a:gd name="T0" fmla="*/ 567 w 567"/>
                <a:gd name="T1" fmla="*/ 0 h 649"/>
                <a:gd name="T2" fmla="*/ 281 w 567"/>
                <a:gd name="T3" fmla="*/ 326 h 649"/>
                <a:gd name="T4" fmla="*/ 0 w 567"/>
                <a:gd name="T5" fmla="*/ 649 h 649"/>
                <a:gd name="T6" fmla="*/ 0 w 567"/>
                <a:gd name="T7" fmla="*/ 649 h 6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7"/>
                <a:gd name="T13" fmla="*/ 0 h 649"/>
                <a:gd name="T14" fmla="*/ 567 w 567"/>
                <a:gd name="T15" fmla="*/ 649 h 6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7" h="649">
                  <a:moveTo>
                    <a:pt x="567" y="0"/>
                  </a:moveTo>
                  <a:lnTo>
                    <a:pt x="281" y="326"/>
                  </a:lnTo>
                  <a:lnTo>
                    <a:pt x="0" y="649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52" name="Oval 30"/>
            <p:cNvSpPr>
              <a:spLocks noChangeArrowheads="1"/>
            </p:cNvSpPr>
            <p:nvPr/>
          </p:nvSpPr>
          <p:spPr bwMode="auto">
            <a:xfrm>
              <a:off x="3172" y="1774"/>
              <a:ext cx="54" cy="5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53" name="Freeform 31"/>
            <p:cNvSpPr>
              <a:spLocks/>
            </p:cNvSpPr>
            <p:nvPr/>
          </p:nvSpPr>
          <p:spPr bwMode="auto">
            <a:xfrm>
              <a:off x="3172" y="1774"/>
              <a:ext cx="54" cy="54"/>
            </a:xfrm>
            <a:custGeom>
              <a:avLst/>
              <a:gdLst>
                <a:gd name="T0" fmla="*/ 54 w 54"/>
                <a:gd name="T1" fmla="*/ 28 h 54"/>
                <a:gd name="T2" fmla="*/ 27 w 54"/>
                <a:gd name="T3" fmla="*/ 0 h 54"/>
                <a:gd name="T4" fmla="*/ 0 w 54"/>
                <a:gd name="T5" fmla="*/ 28 h 54"/>
                <a:gd name="T6" fmla="*/ 27 w 54"/>
                <a:gd name="T7" fmla="*/ 54 h 54"/>
                <a:gd name="T8" fmla="*/ 54 w 54"/>
                <a:gd name="T9" fmla="*/ 28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54"/>
                <a:gd name="T17" fmla="*/ 54 w 54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54">
                  <a:moveTo>
                    <a:pt x="54" y="28"/>
                  </a:move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8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8"/>
                  </a:cubicBezTo>
                </a:path>
              </a:pathLst>
            </a:custGeom>
            <a:noFill/>
            <a:ln w="31750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54" name="Oval 32"/>
            <p:cNvSpPr>
              <a:spLocks noChangeArrowheads="1"/>
            </p:cNvSpPr>
            <p:nvPr/>
          </p:nvSpPr>
          <p:spPr bwMode="auto">
            <a:xfrm>
              <a:off x="3172" y="2421"/>
              <a:ext cx="54" cy="5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55" name="Oval 33"/>
            <p:cNvSpPr>
              <a:spLocks noChangeArrowheads="1"/>
            </p:cNvSpPr>
            <p:nvPr/>
          </p:nvSpPr>
          <p:spPr bwMode="auto">
            <a:xfrm>
              <a:off x="3172" y="2421"/>
              <a:ext cx="54" cy="54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56" name="Oval 34"/>
            <p:cNvSpPr>
              <a:spLocks noChangeArrowheads="1"/>
            </p:cNvSpPr>
            <p:nvPr/>
          </p:nvSpPr>
          <p:spPr bwMode="auto">
            <a:xfrm>
              <a:off x="3744" y="2427"/>
              <a:ext cx="54" cy="5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57" name="Oval 35"/>
            <p:cNvSpPr>
              <a:spLocks noChangeArrowheads="1"/>
            </p:cNvSpPr>
            <p:nvPr/>
          </p:nvSpPr>
          <p:spPr bwMode="auto">
            <a:xfrm>
              <a:off x="3744" y="2427"/>
              <a:ext cx="54" cy="53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58" name="Oval 36"/>
            <p:cNvSpPr>
              <a:spLocks noChangeArrowheads="1"/>
            </p:cNvSpPr>
            <p:nvPr/>
          </p:nvSpPr>
          <p:spPr bwMode="auto">
            <a:xfrm>
              <a:off x="3744" y="1774"/>
              <a:ext cx="54" cy="5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59" name="Freeform 37"/>
            <p:cNvSpPr>
              <a:spLocks/>
            </p:cNvSpPr>
            <p:nvPr/>
          </p:nvSpPr>
          <p:spPr bwMode="auto">
            <a:xfrm>
              <a:off x="3744" y="1774"/>
              <a:ext cx="54" cy="54"/>
            </a:xfrm>
            <a:custGeom>
              <a:avLst/>
              <a:gdLst>
                <a:gd name="T0" fmla="*/ 54 w 54"/>
                <a:gd name="T1" fmla="*/ 28 h 54"/>
                <a:gd name="T2" fmla="*/ 27 w 54"/>
                <a:gd name="T3" fmla="*/ 0 h 54"/>
                <a:gd name="T4" fmla="*/ 0 w 54"/>
                <a:gd name="T5" fmla="*/ 28 h 54"/>
                <a:gd name="T6" fmla="*/ 27 w 54"/>
                <a:gd name="T7" fmla="*/ 54 h 54"/>
                <a:gd name="T8" fmla="*/ 54 w 54"/>
                <a:gd name="T9" fmla="*/ 28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54"/>
                <a:gd name="T17" fmla="*/ 54 w 54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54">
                  <a:moveTo>
                    <a:pt x="54" y="28"/>
                  </a:move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8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8"/>
                  </a:cubicBezTo>
                </a:path>
              </a:pathLst>
            </a:custGeom>
            <a:noFill/>
            <a:ln w="31750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2178050" y="2971800"/>
            <a:ext cx="1001713" cy="1128713"/>
            <a:chOff x="1376" y="1769"/>
            <a:chExt cx="631" cy="711"/>
          </a:xfrm>
        </p:grpSpPr>
        <p:sp>
          <p:nvSpPr>
            <p:cNvPr id="107632" name="Freeform 39"/>
            <p:cNvSpPr>
              <a:spLocks/>
            </p:cNvSpPr>
            <p:nvPr/>
          </p:nvSpPr>
          <p:spPr bwMode="auto">
            <a:xfrm>
              <a:off x="1405" y="1798"/>
              <a:ext cx="575" cy="2"/>
            </a:xfrm>
            <a:custGeom>
              <a:avLst/>
              <a:gdLst>
                <a:gd name="T0" fmla="*/ 575 w 575"/>
                <a:gd name="T1" fmla="*/ 0 h 2"/>
                <a:gd name="T2" fmla="*/ 286 w 575"/>
                <a:gd name="T3" fmla="*/ 2 h 2"/>
                <a:gd name="T4" fmla="*/ 0 w 575"/>
                <a:gd name="T5" fmla="*/ 0 h 2"/>
                <a:gd name="T6" fmla="*/ 0 w 575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5"/>
                <a:gd name="T13" fmla="*/ 0 h 2"/>
                <a:gd name="T14" fmla="*/ 575 w 575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5" h="2">
                  <a:moveTo>
                    <a:pt x="575" y="0"/>
                  </a:moveTo>
                  <a:lnTo>
                    <a:pt x="286" y="2"/>
                  </a:lnTo>
                  <a:lnTo>
                    <a:pt x="0" y="0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33" name="Freeform 40"/>
            <p:cNvSpPr>
              <a:spLocks/>
            </p:cNvSpPr>
            <p:nvPr/>
          </p:nvSpPr>
          <p:spPr bwMode="auto">
            <a:xfrm>
              <a:off x="1980" y="1798"/>
              <a:ext cx="1" cy="656"/>
            </a:xfrm>
            <a:custGeom>
              <a:avLst/>
              <a:gdLst>
                <a:gd name="T0" fmla="*/ 0 w 1"/>
                <a:gd name="T1" fmla="*/ 0 h 656"/>
                <a:gd name="T2" fmla="*/ 1 w 1"/>
                <a:gd name="T3" fmla="*/ 330 h 656"/>
                <a:gd name="T4" fmla="*/ 0 w 1"/>
                <a:gd name="T5" fmla="*/ 656 h 656"/>
                <a:gd name="T6" fmla="*/ 0 w 1"/>
                <a:gd name="T7" fmla="*/ 656 h 6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656"/>
                <a:gd name="T14" fmla="*/ 1 w 1"/>
                <a:gd name="T15" fmla="*/ 656 h 6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656">
                  <a:moveTo>
                    <a:pt x="0" y="0"/>
                  </a:moveTo>
                  <a:lnTo>
                    <a:pt x="1" y="330"/>
                  </a:lnTo>
                  <a:lnTo>
                    <a:pt x="0" y="65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34" name="Freeform 41"/>
            <p:cNvSpPr>
              <a:spLocks/>
            </p:cNvSpPr>
            <p:nvPr/>
          </p:nvSpPr>
          <p:spPr bwMode="auto">
            <a:xfrm>
              <a:off x="1405" y="1798"/>
              <a:ext cx="1" cy="652"/>
            </a:xfrm>
            <a:custGeom>
              <a:avLst/>
              <a:gdLst>
                <a:gd name="T0" fmla="*/ 0 w 1"/>
                <a:gd name="T1" fmla="*/ 0 h 652"/>
                <a:gd name="T2" fmla="*/ 1 w 1"/>
                <a:gd name="T3" fmla="*/ 328 h 652"/>
                <a:gd name="T4" fmla="*/ 0 w 1"/>
                <a:gd name="T5" fmla="*/ 652 h 652"/>
                <a:gd name="T6" fmla="*/ 0 w 1"/>
                <a:gd name="T7" fmla="*/ 652 h 6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652"/>
                <a:gd name="T14" fmla="*/ 1 w 1"/>
                <a:gd name="T15" fmla="*/ 652 h 6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652">
                  <a:moveTo>
                    <a:pt x="0" y="0"/>
                  </a:moveTo>
                  <a:lnTo>
                    <a:pt x="1" y="328"/>
                  </a:lnTo>
                  <a:lnTo>
                    <a:pt x="0" y="652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35" name="Freeform 42"/>
            <p:cNvSpPr>
              <a:spLocks/>
            </p:cNvSpPr>
            <p:nvPr/>
          </p:nvSpPr>
          <p:spPr bwMode="auto">
            <a:xfrm>
              <a:off x="1405" y="2450"/>
              <a:ext cx="575" cy="4"/>
            </a:xfrm>
            <a:custGeom>
              <a:avLst/>
              <a:gdLst>
                <a:gd name="T0" fmla="*/ 0 w 575"/>
                <a:gd name="T1" fmla="*/ 0 h 4"/>
                <a:gd name="T2" fmla="*/ 289 w 575"/>
                <a:gd name="T3" fmla="*/ 0 h 4"/>
                <a:gd name="T4" fmla="*/ 575 w 575"/>
                <a:gd name="T5" fmla="*/ 4 h 4"/>
                <a:gd name="T6" fmla="*/ 575 w 575"/>
                <a:gd name="T7" fmla="*/ 4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5"/>
                <a:gd name="T13" fmla="*/ 0 h 4"/>
                <a:gd name="T14" fmla="*/ 575 w 575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5" h="4">
                  <a:moveTo>
                    <a:pt x="0" y="0"/>
                  </a:moveTo>
                  <a:lnTo>
                    <a:pt x="289" y="0"/>
                  </a:lnTo>
                  <a:lnTo>
                    <a:pt x="575" y="4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36" name="Oval 43"/>
            <p:cNvSpPr>
              <a:spLocks noChangeArrowheads="1"/>
            </p:cNvSpPr>
            <p:nvPr/>
          </p:nvSpPr>
          <p:spPr bwMode="auto">
            <a:xfrm>
              <a:off x="1376" y="1774"/>
              <a:ext cx="53" cy="5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37" name="Freeform 44"/>
            <p:cNvSpPr>
              <a:spLocks/>
            </p:cNvSpPr>
            <p:nvPr/>
          </p:nvSpPr>
          <p:spPr bwMode="auto">
            <a:xfrm>
              <a:off x="1376" y="1774"/>
              <a:ext cx="53" cy="54"/>
            </a:xfrm>
            <a:custGeom>
              <a:avLst/>
              <a:gdLst>
                <a:gd name="T0" fmla="*/ 53 w 53"/>
                <a:gd name="T1" fmla="*/ 28 h 54"/>
                <a:gd name="T2" fmla="*/ 27 w 53"/>
                <a:gd name="T3" fmla="*/ 0 h 54"/>
                <a:gd name="T4" fmla="*/ 0 w 53"/>
                <a:gd name="T5" fmla="*/ 28 h 54"/>
                <a:gd name="T6" fmla="*/ 27 w 53"/>
                <a:gd name="T7" fmla="*/ 54 h 54"/>
                <a:gd name="T8" fmla="*/ 53 w 53"/>
                <a:gd name="T9" fmla="*/ 28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54"/>
                <a:gd name="T17" fmla="*/ 53 w 5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54">
                  <a:moveTo>
                    <a:pt x="53" y="28"/>
                  </a:moveTo>
                  <a:cubicBezTo>
                    <a:pt x="53" y="12"/>
                    <a:pt x="41" y="0"/>
                    <a:pt x="27" y="0"/>
                  </a:cubicBezTo>
                  <a:cubicBezTo>
                    <a:pt x="12" y="0"/>
                    <a:pt x="0" y="12"/>
                    <a:pt x="0" y="28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1" y="54"/>
                    <a:pt x="53" y="42"/>
                    <a:pt x="53" y="28"/>
                  </a:cubicBezTo>
                </a:path>
              </a:pathLst>
            </a:custGeom>
            <a:noFill/>
            <a:ln w="31750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38" name="Oval 45"/>
            <p:cNvSpPr>
              <a:spLocks noChangeArrowheads="1"/>
            </p:cNvSpPr>
            <p:nvPr/>
          </p:nvSpPr>
          <p:spPr bwMode="auto">
            <a:xfrm>
              <a:off x="1954" y="1769"/>
              <a:ext cx="53" cy="5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39" name="Oval 46"/>
            <p:cNvSpPr>
              <a:spLocks noChangeArrowheads="1"/>
            </p:cNvSpPr>
            <p:nvPr/>
          </p:nvSpPr>
          <p:spPr bwMode="auto">
            <a:xfrm>
              <a:off x="1954" y="1769"/>
              <a:ext cx="53" cy="53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40" name="Oval 47"/>
            <p:cNvSpPr>
              <a:spLocks noChangeArrowheads="1"/>
            </p:cNvSpPr>
            <p:nvPr/>
          </p:nvSpPr>
          <p:spPr bwMode="auto">
            <a:xfrm>
              <a:off x="1954" y="2427"/>
              <a:ext cx="53" cy="5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41" name="Oval 48"/>
            <p:cNvSpPr>
              <a:spLocks noChangeArrowheads="1"/>
            </p:cNvSpPr>
            <p:nvPr/>
          </p:nvSpPr>
          <p:spPr bwMode="auto">
            <a:xfrm>
              <a:off x="1954" y="2427"/>
              <a:ext cx="53" cy="53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42" name="Oval 49"/>
            <p:cNvSpPr>
              <a:spLocks noChangeArrowheads="1"/>
            </p:cNvSpPr>
            <p:nvPr/>
          </p:nvSpPr>
          <p:spPr bwMode="auto">
            <a:xfrm>
              <a:off x="1376" y="2421"/>
              <a:ext cx="53" cy="5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43" name="Oval 50"/>
            <p:cNvSpPr>
              <a:spLocks noChangeArrowheads="1"/>
            </p:cNvSpPr>
            <p:nvPr/>
          </p:nvSpPr>
          <p:spPr bwMode="auto">
            <a:xfrm>
              <a:off x="1376" y="2421"/>
              <a:ext cx="53" cy="54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07528" name="AutoShape 51"/>
          <p:cNvSpPr>
            <a:spLocks noChangeAspect="1" noChangeArrowheads="1" noTextEdit="1"/>
          </p:cNvSpPr>
          <p:nvPr/>
        </p:nvSpPr>
        <p:spPr bwMode="auto">
          <a:xfrm>
            <a:off x="701675" y="4238625"/>
            <a:ext cx="79565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733425" y="4270375"/>
            <a:ext cx="1590675" cy="1755775"/>
            <a:chOff x="451" y="2614"/>
            <a:chExt cx="1002" cy="1106"/>
          </a:xfrm>
        </p:grpSpPr>
        <p:sp>
          <p:nvSpPr>
            <p:cNvPr id="107612" name="Freeform 53"/>
            <p:cNvSpPr>
              <a:spLocks/>
            </p:cNvSpPr>
            <p:nvPr/>
          </p:nvSpPr>
          <p:spPr bwMode="auto">
            <a:xfrm>
              <a:off x="476" y="2923"/>
              <a:ext cx="1" cy="502"/>
            </a:xfrm>
            <a:custGeom>
              <a:avLst/>
              <a:gdLst>
                <a:gd name="T0" fmla="*/ 1 w 1"/>
                <a:gd name="T1" fmla="*/ 0 h 502"/>
                <a:gd name="T2" fmla="*/ 0 w 1"/>
                <a:gd name="T3" fmla="*/ 252 h 502"/>
                <a:gd name="T4" fmla="*/ 1 w 1"/>
                <a:gd name="T5" fmla="*/ 502 h 502"/>
                <a:gd name="T6" fmla="*/ 1 w 1"/>
                <a:gd name="T7" fmla="*/ 502 h 5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502"/>
                <a:gd name="T14" fmla="*/ 1 w 1"/>
                <a:gd name="T15" fmla="*/ 502 h 5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502">
                  <a:moveTo>
                    <a:pt x="1" y="0"/>
                  </a:moveTo>
                  <a:lnTo>
                    <a:pt x="0" y="252"/>
                  </a:lnTo>
                  <a:lnTo>
                    <a:pt x="1" y="502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13" name="Freeform 54"/>
            <p:cNvSpPr>
              <a:spLocks/>
            </p:cNvSpPr>
            <p:nvPr/>
          </p:nvSpPr>
          <p:spPr bwMode="auto">
            <a:xfrm>
              <a:off x="952" y="2627"/>
              <a:ext cx="476" cy="296"/>
            </a:xfrm>
            <a:custGeom>
              <a:avLst/>
              <a:gdLst>
                <a:gd name="T0" fmla="*/ 0 w 476"/>
                <a:gd name="T1" fmla="*/ 0 h 296"/>
                <a:gd name="T2" fmla="*/ 240 w 476"/>
                <a:gd name="T3" fmla="*/ 148 h 296"/>
                <a:gd name="T4" fmla="*/ 476 w 476"/>
                <a:gd name="T5" fmla="*/ 296 h 296"/>
                <a:gd name="T6" fmla="*/ 476 w 476"/>
                <a:gd name="T7" fmla="*/ 296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6"/>
                <a:gd name="T13" fmla="*/ 0 h 296"/>
                <a:gd name="T14" fmla="*/ 476 w 476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6" h="296">
                  <a:moveTo>
                    <a:pt x="0" y="0"/>
                  </a:moveTo>
                  <a:lnTo>
                    <a:pt x="240" y="148"/>
                  </a:lnTo>
                  <a:lnTo>
                    <a:pt x="476" y="29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14" name="Freeform 55"/>
            <p:cNvSpPr>
              <a:spLocks/>
            </p:cNvSpPr>
            <p:nvPr/>
          </p:nvSpPr>
          <p:spPr bwMode="auto">
            <a:xfrm>
              <a:off x="477" y="2627"/>
              <a:ext cx="475" cy="296"/>
            </a:xfrm>
            <a:custGeom>
              <a:avLst/>
              <a:gdLst>
                <a:gd name="T0" fmla="*/ 475 w 475"/>
                <a:gd name="T1" fmla="*/ 0 h 296"/>
                <a:gd name="T2" fmla="*/ 236 w 475"/>
                <a:gd name="T3" fmla="*/ 148 h 296"/>
                <a:gd name="T4" fmla="*/ 0 w 475"/>
                <a:gd name="T5" fmla="*/ 296 h 296"/>
                <a:gd name="T6" fmla="*/ 0 w 475"/>
                <a:gd name="T7" fmla="*/ 296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5"/>
                <a:gd name="T13" fmla="*/ 0 h 296"/>
                <a:gd name="T14" fmla="*/ 475 w 475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5" h="296">
                  <a:moveTo>
                    <a:pt x="475" y="0"/>
                  </a:moveTo>
                  <a:lnTo>
                    <a:pt x="236" y="148"/>
                  </a:lnTo>
                  <a:lnTo>
                    <a:pt x="0" y="29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15" name="Freeform 56"/>
            <p:cNvSpPr>
              <a:spLocks/>
            </p:cNvSpPr>
            <p:nvPr/>
          </p:nvSpPr>
          <p:spPr bwMode="auto">
            <a:xfrm>
              <a:off x="962" y="3421"/>
              <a:ext cx="466" cy="286"/>
            </a:xfrm>
            <a:custGeom>
              <a:avLst/>
              <a:gdLst>
                <a:gd name="T0" fmla="*/ 466 w 466"/>
                <a:gd name="T1" fmla="*/ 0 h 286"/>
                <a:gd name="T2" fmla="*/ 231 w 466"/>
                <a:gd name="T3" fmla="*/ 143 h 286"/>
                <a:gd name="T4" fmla="*/ 0 w 466"/>
                <a:gd name="T5" fmla="*/ 286 h 286"/>
                <a:gd name="T6" fmla="*/ 0 w 466"/>
                <a:gd name="T7" fmla="*/ 286 h 2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6"/>
                <a:gd name="T13" fmla="*/ 0 h 286"/>
                <a:gd name="T14" fmla="*/ 466 w 466"/>
                <a:gd name="T15" fmla="*/ 286 h 2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6" h="286">
                  <a:moveTo>
                    <a:pt x="466" y="0"/>
                  </a:moveTo>
                  <a:lnTo>
                    <a:pt x="231" y="143"/>
                  </a:lnTo>
                  <a:lnTo>
                    <a:pt x="0" y="28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16" name="Freeform 57"/>
            <p:cNvSpPr>
              <a:spLocks/>
            </p:cNvSpPr>
            <p:nvPr/>
          </p:nvSpPr>
          <p:spPr bwMode="auto">
            <a:xfrm>
              <a:off x="477" y="3425"/>
              <a:ext cx="485" cy="282"/>
            </a:xfrm>
            <a:custGeom>
              <a:avLst/>
              <a:gdLst>
                <a:gd name="T0" fmla="*/ 0 w 485"/>
                <a:gd name="T1" fmla="*/ 0 h 282"/>
                <a:gd name="T2" fmla="*/ 245 w 485"/>
                <a:gd name="T3" fmla="*/ 141 h 282"/>
                <a:gd name="T4" fmla="*/ 485 w 485"/>
                <a:gd name="T5" fmla="*/ 282 h 282"/>
                <a:gd name="T6" fmla="*/ 485 w 485"/>
                <a:gd name="T7" fmla="*/ 282 h 2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5"/>
                <a:gd name="T13" fmla="*/ 0 h 282"/>
                <a:gd name="T14" fmla="*/ 485 w 485"/>
                <a:gd name="T15" fmla="*/ 282 h 2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5" h="282">
                  <a:moveTo>
                    <a:pt x="0" y="0"/>
                  </a:moveTo>
                  <a:lnTo>
                    <a:pt x="245" y="141"/>
                  </a:lnTo>
                  <a:lnTo>
                    <a:pt x="485" y="282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17" name="Freeform 58"/>
            <p:cNvSpPr>
              <a:spLocks/>
            </p:cNvSpPr>
            <p:nvPr/>
          </p:nvSpPr>
          <p:spPr bwMode="auto">
            <a:xfrm>
              <a:off x="1426" y="2923"/>
              <a:ext cx="2" cy="498"/>
            </a:xfrm>
            <a:custGeom>
              <a:avLst/>
              <a:gdLst>
                <a:gd name="T0" fmla="*/ 2 w 2"/>
                <a:gd name="T1" fmla="*/ 0 h 498"/>
                <a:gd name="T2" fmla="*/ 0 w 2"/>
                <a:gd name="T3" fmla="*/ 250 h 498"/>
                <a:gd name="T4" fmla="*/ 2 w 2"/>
                <a:gd name="T5" fmla="*/ 498 h 498"/>
                <a:gd name="T6" fmla="*/ 2 w 2"/>
                <a:gd name="T7" fmla="*/ 498 h 4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"/>
                <a:gd name="T13" fmla="*/ 0 h 498"/>
                <a:gd name="T14" fmla="*/ 2 w 2"/>
                <a:gd name="T15" fmla="*/ 498 h 4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" h="498">
                  <a:moveTo>
                    <a:pt x="2" y="0"/>
                  </a:moveTo>
                  <a:lnTo>
                    <a:pt x="0" y="250"/>
                  </a:lnTo>
                  <a:lnTo>
                    <a:pt x="2" y="498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18" name="Freeform 59"/>
            <p:cNvSpPr>
              <a:spLocks/>
            </p:cNvSpPr>
            <p:nvPr/>
          </p:nvSpPr>
          <p:spPr bwMode="auto">
            <a:xfrm>
              <a:off x="477" y="2633"/>
              <a:ext cx="476" cy="786"/>
            </a:xfrm>
            <a:custGeom>
              <a:avLst/>
              <a:gdLst>
                <a:gd name="T0" fmla="*/ 476 w 476"/>
                <a:gd name="T1" fmla="*/ 0 h 786"/>
                <a:gd name="T2" fmla="*/ 236 w 476"/>
                <a:gd name="T3" fmla="*/ 394 h 786"/>
                <a:gd name="T4" fmla="*/ 0 w 476"/>
                <a:gd name="T5" fmla="*/ 786 h 786"/>
                <a:gd name="T6" fmla="*/ 0 w 476"/>
                <a:gd name="T7" fmla="*/ 786 h 7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6"/>
                <a:gd name="T13" fmla="*/ 0 h 786"/>
                <a:gd name="T14" fmla="*/ 476 w 476"/>
                <a:gd name="T15" fmla="*/ 786 h 7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6" h="786">
                  <a:moveTo>
                    <a:pt x="476" y="0"/>
                  </a:moveTo>
                  <a:lnTo>
                    <a:pt x="236" y="394"/>
                  </a:lnTo>
                  <a:lnTo>
                    <a:pt x="0" y="78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19" name="Freeform 60"/>
            <p:cNvSpPr>
              <a:spLocks/>
            </p:cNvSpPr>
            <p:nvPr/>
          </p:nvSpPr>
          <p:spPr bwMode="auto">
            <a:xfrm>
              <a:off x="950" y="2628"/>
              <a:ext cx="478" cy="793"/>
            </a:xfrm>
            <a:custGeom>
              <a:avLst/>
              <a:gdLst>
                <a:gd name="T0" fmla="*/ 478 w 478"/>
                <a:gd name="T1" fmla="*/ 793 h 793"/>
                <a:gd name="T2" fmla="*/ 237 w 478"/>
                <a:gd name="T3" fmla="*/ 395 h 793"/>
                <a:gd name="T4" fmla="*/ 0 w 478"/>
                <a:gd name="T5" fmla="*/ 0 h 793"/>
                <a:gd name="T6" fmla="*/ 0 w 478"/>
                <a:gd name="T7" fmla="*/ 0 h 7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8"/>
                <a:gd name="T13" fmla="*/ 0 h 793"/>
                <a:gd name="T14" fmla="*/ 478 w 478"/>
                <a:gd name="T15" fmla="*/ 793 h 7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8" h="793">
                  <a:moveTo>
                    <a:pt x="478" y="793"/>
                  </a:moveTo>
                  <a:lnTo>
                    <a:pt x="237" y="395"/>
                  </a:lnTo>
                  <a:lnTo>
                    <a:pt x="0" y="0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20" name="Oval 61"/>
            <p:cNvSpPr>
              <a:spLocks noChangeArrowheads="1"/>
            </p:cNvSpPr>
            <p:nvPr/>
          </p:nvSpPr>
          <p:spPr bwMode="auto">
            <a:xfrm>
              <a:off x="926" y="3668"/>
              <a:ext cx="52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21" name="Oval 62"/>
            <p:cNvSpPr>
              <a:spLocks noChangeArrowheads="1"/>
            </p:cNvSpPr>
            <p:nvPr/>
          </p:nvSpPr>
          <p:spPr bwMode="auto">
            <a:xfrm>
              <a:off x="926" y="3668"/>
              <a:ext cx="52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22" name="Oval 63"/>
            <p:cNvSpPr>
              <a:spLocks noChangeArrowheads="1"/>
            </p:cNvSpPr>
            <p:nvPr/>
          </p:nvSpPr>
          <p:spPr bwMode="auto">
            <a:xfrm>
              <a:off x="451" y="3399"/>
              <a:ext cx="52" cy="51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23" name="Oval 64"/>
            <p:cNvSpPr>
              <a:spLocks noChangeArrowheads="1"/>
            </p:cNvSpPr>
            <p:nvPr/>
          </p:nvSpPr>
          <p:spPr bwMode="auto">
            <a:xfrm>
              <a:off x="451" y="3399"/>
              <a:ext cx="52" cy="51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24" name="Oval 65"/>
            <p:cNvSpPr>
              <a:spLocks noChangeArrowheads="1"/>
            </p:cNvSpPr>
            <p:nvPr/>
          </p:nvSpPr>
          <p:spPr bwMode="auto">
            <a:xfrm>
              <a:off x="1402" y="3399"/>
              <a:ext cx="51" cy="51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25" name="Oval 66"/>
            <p:cNvSpPr>
              <a:spLocks noChangeArrowheads="1"/>
            </p:cNvSpPr>
            <p:nvPr/>
          </p:nvSpPr>
          <p:spPr bwMode="auto">
            <a:xfrm>
              <a:off x="1402" y="3399"/>
              <a:ext cx="51" cy="51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26" name="Oval 67"/>
            <p:cNvSpPr>
              <a:spLocks noChangeArrowheads="1"/>
            </p:cNvSpPr>
            <p:nvPr/>
          </p:nvSpPr>
          <p:spPr bwMode="auto">
            <a:xfrm>
              <a:off x="1402" y="2897"/>
              <a:ext cx="51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27" name="Oval 68"/>
            <p:cNvSpPr>
              <a:spLocks noChangeArrowheads="1"/>
            </p:cNvSpPr>
            <p:nvPr/>
          </p:nvSpPr>
          <p:spPr bwMode="auto">
            <a:xfrm>
              <a:off x="1402" y="2897"/>
              <a:ext cx="51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28" name="Oval 69"/>
            <p:cNvSpPr>
              <a:spLocks noChangeArrowheads="1"/>
            </p:cNvSpPr>
            <p:nvPr/>
          </p:nvSpPr>
          <p:spPr bwMode="auto">
            <a:xfrm>
              <a:off x="451" y="2897"/>
              <a:ext cx="52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29" name="Oval 70"/>
            <p:cNvSpPr>
              <a:spLocks noChangeArrowheads="1"/>
            </p:cNvSpPr>
            <p:nvPr/>
          </p:nvSpPr>
          <p:spPr bwMode="auto">
            <a:xfrm>
              <a:off x="451" y="2897"/>
              <a:ext cx="52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30" name="Oval 71"/>
            <p:cNvSpPr>
              <a:spLocks noChangeArrowheads="1"/>
            </p:cNvSpPr>
            <p:nvPr/>
          </p:nvSpPr>
          <p:spPr bwMode="auto">
            <a:xfrm>
              <a:off x="926" y="2614"/>
              <a:ext cx="52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31" name="Oval 72"/>
            <p:cNvSpPr>
              <a:spLocks noChangeArrowheads="1"/>
            </p:cNvSpPr>
            <p:nvPr/>
          </p:nvSpPr>
          <p:spPr bwMode="auto">
            <a:xfrm>
              <a:off x="926" y="2614"/>
              <a:ext cx="52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2430463" y="4270375"/>
            <a:ext cx="1912937" cy="1755775"/>
            <a:chOff x="1520" y="2614"/>
            <a:chExt cx="1205" cy="1106"/>
          </a:xfrm>
        </p:grpSpPr>
        <p:sp>
          <p:nvSpPr>
            <p:cNvPr id="107588" name="Freeform 74"/>
            <p:cNvSpPr>
              <a:spLocks/>
            </p:cNvSpPr>
            <p:nvPr/>
          </p:nvSpPr>
          <p:spPr bwMode="auto">
            <a:xfrm>
              <a:off x="1748" y="2923"/>
              <a:ext cx="1" cy="502"/>
            </a:xfrm>
            <a:custGeom>
              <a:avLst/>
              <a:gdLst>
                <a:gd name="T0" fmla="*/ 1 w 1"/>
                <a:gd name="T1" fmla="*/ 0 h 502"/>
                <a:gd name="T2" fmla="*/ 0 w 1"/>
                <a:gd name="T3" fmla="*/ 252 h 502"/>
                <a:gd name="T4" fmla="*/ 1 w 1"/>
                <a:gd name="T5" fmla="*/ 502 h 502"/>
                <a:gd name="T6" fmla="*/ 1 w 1"/>
                <a:gd name="T7" fmla="*/ 502 h 5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502"/>
                <a:gd name="T14" fmla="*/ 1 w 1"/>
                <a:gd name="T15" fmla="*/ 502 h 5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502">
                  <a:moveTo>
                    <a:pt x="1" y="0"/>
                  </a:moveTo>
                  <a:lnTo>
                    <a:pt x="0" y="252"/>
                  </a:lnTo>
                  <a:lnTo>
                    <a:pt x="1" y="502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89" name="Freeform 75"/>
            <p:cNvSpPr>
              <a:spLocks/>
            </p:cNvSpPr>
            <p:nvPr/>
          </p:nvSpPr>
          <p:spPr bwMode="auto">
            <a:xfrm>
              <a:off x="2224" y="2627"/>
              <a:ext cx="476" cy="296"/>
            </a:xfrm>
            <a:custGeom>
              <a:avLst/>
              <a:gdLst>
                <a:gd name="T0" fmla="*/ 0 w 476"/>
                <a:gd name="T1" fmla="*/ 0 h 296"/>
                <a:gd name="T2" fmla="*/ 240 w 476"/>
                <a:gd name="T3" fmla="*/ 148 h 296"/>
                <a:gd name="T4" fmla="*/ 476 w 476"/>
                <a:gd name="T5" fmla="*/ 296 h 296"/>
                <a:gd name="T6" fmla="*/ 476 w 476"/>
                <a:gd name="T7" fmla="*/ 296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6"/>
                <a:gd name="T13" fmla="*/ 0 h 296"/>
                <a:gd name="T14" fmla="*/ 476 w 476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6" h="296">
                  <a:moveTo>
                    <a:pt x="0" y="0"/>
                  </a:moveTo>
                  <a:lnTo>
                    <a:pt x="240" y="148"/>
                  </a:lnTo>
                  <a:lnTo>
                    <a:pt x="476" y="29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90" name="Freeform 76"/>
            <p:cNvSpPr>
              <a:spLocks/>
            </p:cNvSpPr>
            <p:nvPr/>
          </p:nvSpPr>
          <p:spPr bwMode="auto">
            <a:xfrm>
              <a:off x="1749" y="2627"/>
              <a:ext cx="475" cy="296"/>
            </a:xfrm>
            <a:custGeom>
              <a:avLst/>
              <a:gdLst>
                <a:gd name="T0" fmla="*/ 475 w 475"/>
                <a:gd name="T1" fmla="*/ 0 h 296"/>
                <a:gd name="T2" fmla="*/ 236 w 475"/>
                <a:gd name="T3" fmla="*/ 148 h 296"/>
                <a:gd name="T4" fmla="*/ 0 w 475"/>
                <a:gd name="T5" fmla="*/ 296 h 296"/>
                <a:gd name="T6" fmla="*/ 0 w 475"/>
                <a:gd name="T7" fmla="*/ 296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5"/>
                <a:gd name="T13" fmla="*/ 0 h 296"/>
                <a:gd name="T14" fmla="*/ 475 w 475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5" h="296">
                  <a:moveTo>
                    <a:pt x="475" y="0"/>
                  </a:moveTo>
                  <a:lnTo>
                    <a:pt x="236" y="148"/>
                  </a:lnTo>
                  <a:lnTo>
                    <a:pt x="0" y="29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91" name="Freeform 77"/>
            <p:cNvSpPr>
              <a:spLocks/>
            </p:cNvSpPr>
            <p:nvPr/>
          </p:nvSpPr>
          <p:spPr bwMode="auto">
            <a:xfrm>
              <a:off x="2235" y="3421"/>
              <a:ext cx="464" cy="286"/>
            </a:xfrm>
            <a:custGeom>
              <a:avLst/>
              <a:gdLst>
                <a:gd name="T0" fmla="*/ 464 w 464"/>
                <a:gd name="T1" fmla="*/ 0 h 286"/>
                <a:gd name="T2" fmla="*/ 230 w 464"/>
                <a:gd name="T3" fmla="*/ 143 h 286"/>
                <a:gd name="T4" fmla="*/ 0 w 464"/>
                <a:gd name="T5" fmla="*/ 286 h 286"/>
                <a:gd name="T6" fmla="*/ 0 w 464"/>
                <a:gd name="T7" fmla="*/ 286 h 2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4"/>
                <a:gd name="T13" fmla="*/ 0 h 286"/>
                <a:gd name="T14" fmla="*/ 464 w 464"/>
                <a:gd name="T15" fmla="*/ 286 h 2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4" h="286">
                  <a:moveTo>
                    <a:pt x="464" y="0"/>
                  </a:moveTo>
                  <a:lnTo>
                    <a:pt x="230" y="143"/>
                  </a:lnTo>
                  <a:lnTo>
                    <a:pt x="0" y="28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92" name="Freeform 78"/>
            <p:cNvSpPr>
              <a:spLocks/>
            </p:cNvSpPr>
            <p:nvPr/>
          </p:nvSpPr>
          <p:spPr bwMode="auto">
            <a:xfrm>
              <a:off x="1749" y="3425"/>
              <a:ext cx="486" cy="282"/>
            </a:xfrm>
            <a:custGeom>
              <a:avLst/>
              <a:gdLst>
                <a:gd name="T0" fmla="*/ 0 w 486"/>
                <a:gd name="T1" fmla="*/ 0 h 282"/>
                <a:gd name="T2" fmla="*/ 245 w 486"/>
                <a:gd name="T3" fmla="*/ 141 h 282"/>
                <a:gd name="T4" fmla="*/ 486 w 486"/>
                <a:gd name="T5" fmla="*/ 282 h 282"/>
                <a:gd name="T6" fmla="*/ 486 w 486"/>
                <a:gd name="T7" fmla="*/ 282 h 2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6"/>
                <a:gd name="T13" fmla="*/ 0 h 282"/>
                <a:gd name="T14" fmla="*/ 486 w 486"/>
                <a:gd name="T15" fmla="*/ 282 h 2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6" h="282">
                  <a:moveTo>
                    <a:pt x="0" y="0"/>
                  </a:moveTo>
                  <a:lnTo>
                    <a:pt x="245" y="141"/>
                  </a:lnTo>
                  <a:lnTo>
                    <a:pt x="486" y="282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93" name="Freeform 79"/>
            <p:cNvSpPr>
              <a:spLocks/>
            </p:cNvSpPr>
            <p:nvPr/>
          </p:nvSpPr>
          <p:spPr bwMode="auto">
            <a:xfrm>
              <a:off x="2698" y="2923"/>
              <a:ext cx="2" cy="498"/>
            </a:xfrm>
            <a:custGeom>
              <a:avLst/>
              <a:gdLst>
                <a:gd name="T0" fmla="*/ 2 w 2"/>
                <a:gd name="T1" fmla="*/ 0 h 498"/>
                <a:gd name="T2" fmla="*/ 0 w 2"/>
                <a:gd name="T3" fmla="*/ 250 h 498"/>
                <a:gd name="T4" fmla="*/ 1 w 2"/>
                <a:gd name="T5" fmla="*/ 498 h 498"/>
                <a:gd name="T6" fmla="*/ 1 w 2"/>
                <a:gd name="T7" fmla="*/ 498 h 4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"/>
                <a:gd name="T13" fmla="*/ 0 h 498"/>
                <a:gd name="T14" fmla="*/ 2 w 2"/>
                <a:gd name="T15" fmla="*/ 498 h 4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" h="498">
                  <a:moveTo>
                    <a:pt x="2" y="0"/>
                  </a:moveTo>
                  <a:lnTo>
                    <a:pt x="0" y="250"/>
                  </a:lnTo>
                  <a:lnTo>
                    <a:pt x="1" y="498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94" name="Freeform 80"/>
            <p:cNvSpPr>
              <a:spLocks/>
            </p:cNvSpPr>
            <p:nvPr/>
          </p:nvSpPr>
          <p:spPr bwMode="auto">
            <a:xfrm>
              <a:off x="1749" y="2633"/>
              <a:ext cx="476" cy="786"/>
            </a:xfrm>
            <a:custGeom>
              <a:avLst/>
              <a:gdLst>
                <a:gd name="T0" fmla="*/ 476 w 476"/>
                <a:gd name="T1" fmla="*/ 0 h 786"/>
                <a:gd name="T2" fmla="*/ 236 w 476"/>
                <a:gd name="T3" fmla="*/ 394 h 786"/>
                <a:gd name="T4" fmla="*/ 0 w 476"/>
                <a:gd name="T5" fmla="*/ 786 h 786"/>
                <a:gd name="T6" fmla="*/ 0 w 476"/>
                <a:gd name="T7" fmla="*/ 786 h 7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6"/>
                <a:gd name="T13" fmla="*/ 0 h 786"/>
                <a:gd name="T14" fmla="*/ 476 w 476"/>
                <a:gd name="T15" fmla="*/ 786 h 7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6" h="786">
                  <a:moveTo>
                    <a:pt x="476" y="0"/>
                  </a:moveTo>
                  <a:lnTo>
                    <a:pt x="236" y="394"/>
                  </a:lnTo>
                  <a:lnTo>
                    <a:pt x="0" y="78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95" name="Freeform 81"/>
            <p:cNvSpPr>
              <a:spLocks/>
            </p:cNvSpPr>
            <p:nvPr/>
          </p:nvSpPr>
          <p:spPr bwMode="auto">
            <a:xfrm>
              <a:off x="2223" y="2628"/>
              <a:ext cx="476" cy="793"/>
            </a:xfrm>
            <a:custGeom>
              <a:avLst/>
              <a:gdLst>
                <a:gd name="T0" fmla="*/ 476 w 476"/>
                <a:gd name="T1" fmla="*/ 793 h 793"/>
                <a:gd name="T2" fmla="*/ 235 w 476"/>
                <a:gd name="T3" fmla="*/ 395 h 793"/>
                <a:gd name="T4" fmla="*/ 0 w 476"/>
                <a:gd name="T5" fmla="*/ 0 h 793"/>
                <a:gd name="T6" fmla="*/ 0 w 476"/>
                <a:gd name="T7" fmla="*/ 0 h 7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6"/>
                <a:gd name="T13" fmla="*/ 0 h 793"/>
                <a:gd name="T14" fmla="*/ 476 w 476"/>
                <a:gd name="T15" fmla="*/ 793 h 7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6" h="793">
                  <a:moveTo>
                    <a:pt x="476" y="793"/>
                  </a:moveTo>
                  <a:lnTo>
                    <a:pt x="235" y="395"/>
                  </a:lnTo>
                  <a:lnTo>
                    <a:pt x="0" y="0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96" name="Freeform 82"/>
            <p:cNvSpPr>
              <a:spLocks/>
            </p:cNvSpPr>
            <p:nvPr/>
          </p:nvSpPr>
          <p:spPr bwMode="auto">
            <a:xfrm>
              <a:off x="1749" y="3415"/>
              <a:ext cx="950" cy="10"/>
            </a:xfrm>
            <a:custGeom>
              <a:avLst/>
              <a:gdLst>
                <a:gd name="T0" fmla="*/ 950 w 950"/>
                <a:gd name="T1" fmla="*/ 0 h 10"/>
                <a:gd name="T2" fmla="*/ 473 w 950"/>
                <a:gd name="T3" fmla="*/ 4 h 10"/>
                <a:gd name="T4" fmla="*/ 0 w 950"/>
                <a:gd name="T5" fmla="*/ 10 h 10"/>
                <a:gd name="T6" fmla="*/ 0 w 950"/>
                <a:gd name="T7" fmla="*/ 10 h 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0"/>
                <a:gd name="T13" fmla="*/ 0 h 10"/>
                <a:gd name="T14" fmla="*/ 950 w 950"/>
                <a:gd name="T15" fmla="*/ 10 h 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0" h="10">
                  <a:moveTo>
                    <a:pt x="950" y="0"/>
                  </a:moveTo>
                  <a:lnTo>
                    <a:pt x="473" y="4"/>
                  </a:lnTo>
                  <a:lnTo>
                    <a:pt x="0" y="10"/>
                  </a:lnTo>
                </a:path>
              </a:pathLst>
            </a:custGeom>
            <a:noFill/>
            <a:ln w="31750" cap="rnd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97" name="Freeform 83"/>
            <p:cNvSpPr>
              <a:spLocks/>
            </p:cNvSpPr>
            <p:nvPr/>
          </p:nvSpPr>
          <p:spPr bwMode="auto">
            <a:xfrm>
              <a:off x="2223" y="2636"/>
              <a:ext cx="8" cy="1069"/>
            </a:xfrm>
            <a:custGeom>
              <a:avLst/>
              <a:gdLst>
                <a:gd name="T0" fmla="*/ 0 w 8"/>
                <a:gd name="T1" fmla="*/ 0 h 1069"/>
                <a:gd name="T2" fmla="*/ 5 w 8"/>
                <a:gd name="T3" fmla="*/ 538 h 1069"/>
                <a:gd name="T4" fmla="*/ 8 w 8"/>
                <a:gd name="T5" fmla="*/ 1069 h 1069"/>
                <a:gd name="T6" fmla="*/ 8 w 8"/>
                <a:gd name="T7" fmla="*/ 1069 h 10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069"/>
                <a:gd name="T14" fmla="*/ 8 w 8"/>
                <a:gd name="T15" fmla="*/ 1069 h 10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069">
                  <a:moveTo>
                    <a:pt x="0" y="0"/>
                  </a:moveTo>
                  <a:lnTo>
                    <a:pt x="5" y="538"/>
                  </a:lnTo>
                  <a:lnTo>
                    <a:pt x="8" y="1069"/>
                  </a:lnTo>
                </a:path>
              </a:pathLst>
            </a:custGeom>
            <a:noFill/>
            <a:ln w="31750" cap="rnd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98" name="Oval 84"/>
            <p:cNvSpPr>
              <a:spLocks noChangeArrowheads="1"/>
            </p:cNvSpPr>
            <p:nvPr/>
          </p:nvSpPr>
          <p:spPr bwMode="auto">
            <a:xfrm>
              <a:off x="2674" y="3386"/>
              <a:ext cx="51" cy="51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99" name="Oval 85"/>
            <p:cNvSpPr>
              <a:spLocks noChangeArrowheads="1"/>
            </p:cNvSpPr>
            <p:nvPr/>
          </p:nvSpPr>
          <p:spPr bwMode="auto">
            <a:xfrm>
              <a:off x="2674" y="3386"/>
              <a:ext cx="51" cy="51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00" name="Oval 86"/>
            <p:cNvSpPr>
              <a:spLocks noChangeArrowheads="1"/>
            </p:cNvSpPr>
            <p:nvPr/>
          </p:nvSpPr>
          <p:spPr bwMode="auto">
            <a:xfrm>
              <a:off x="2674" y="2897"/>
              <a:ext cx="51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01" name="Oval 87"/>
            <p:cNvSpPr>
              <a:spLocks noChangeArrowheads="1"/>
            </p:cNvSpPr>
            <p:nvPr/>
          </p:nvSpPr>
          <p:spPr bwMode="auto">
            <a:xfrm>
              <a:off x="2674" y="2897"/>
              <a:ext cx="51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02" name="Oval 88"/>
            <p:cNvSpPr>
              <a:spLocks noChangeArrowheads="1"/>
            </p:cNvSpPr>
            <p:nvPr/>
          </p:nvSpPr>
          <p:spPr bwMode="auto">
            <a:xfrm>
              <a:off x="2211" y="3668"/>
              <a:ext cx="52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03" name="Oval 89"/>
            <p:cNvSpPr>
              <a:spLocks noChangeArrowheads="1"/>
            </p:cNvSpPr>
            <p:nvPr/>
          </p:nvSpPr>
          <p:spPr bwMode="auto">
            <a:xfrm>
              <a:off x="2211" y="3668"/>
              <a:ext cx="52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04" name="Oval 90"/>
            <p:cNvSpPr>
              <a:spLocks noChangeArrowheads="1"/>
            </p:cNvSpPr>
            <p:nvPr/>
          </p:nvSpPr>
          <p:spPr bwMode="auto">
            <a:xfrm>
              <a:off x="2199" y="2614"/>
              <a:ext cx="51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05" name="Oval 91"/>
            <p:cNvSpPr>
              <a:spLocks noChangeArrowheads="1"/>
            </p:cNvSpPr>
            <p:nvPr/>
          </p:nvSpPr>
          <p:spPr bwMode="auto">
            <a:xfrm>
              <a:off x="2199" y="2614"/>
              <a:ext cx="51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06" name="Oval 92"/>
            <p:cNvSpPr>
              <a:spLocks noChangeArrowheads="1"/>
            </p:cNvSpPr>
            <p:nvPr/>
          </p:nvSpPr>
          <p:spPr bwMode="auto">
            <a:xfrm>
              <a:off x="1723" y="3399"/>
              <a:ext cx="51" cy="51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07" name="Oval 93"/>
            <p:cNvSpPr>
              <a:spLocks noChangeArrowheads="1"/>
            </p:cNvSpPr>
            <p:nvPr/>
          </p:nvSpPr>
          <p:spPr bwMode="auto">
            <a:xfrm>
              <a:off x="1723" y="3399"/>
              <a:ext cx="51" cy="51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08" name="Oval 94"/>
            <p:cNvSpPr>
              <a:spLocks noChangeArrowheads="1"/>
            </p:cNvSpPr>
            <p:nvPr/>
          </p:nvSpPr>
          <p:spPr bwMode="auto">
            <a:xfrm>
              <a:off x="1723" y="2897"/>
              <a:ext cx="51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09" name="Oval 95"/>
            <p:cNvSpPr>
              <a:spLocks noChangeArrowheads="1"/>
            </p:cNvSpPr>
            <p:nvPr/>
          </p:nvSpPr>
          <p:spPr bwMode="auto">
            <a:xfrm>
              <a:off x="1723" y="2897"/>
              <a:ext cx="51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10" name="Freeform 96"/>
            <p:cNvSpPr>
              <a:spLocks/>
            </p:cNvSpPr>
            <p:nvPr/>
          </p:nvSpPr>
          <p:spPr bwMode="auto">
            <a:xfrm>
              <a:off x="1520" y="3157"/>
              <a:ext cx="165" cy="72"/>
            </a:xfrm>
            <a:custGeom>
              <a:avLst/>
              <a:gdLst>
                <a:gd name="T0" fmla="*/ 0 w 165"/>
                <a:gd name="T1" fmla="*/ 14 h 72"/>
                <a:gd name="T2" fmla="*/ 128 w 165"/>
                <a:gd name="T3" fmla="*/ 14 h 72"/>
                <a:gd name="T4" fmla="*/ 128 w 165"/>
                <a:gd name="T5" fmla="*/ 0 h 72"/>
                <a:gd name="T6" fmla="*/ 165 w 165"/>
                <a:gd name="T7" fmla="*/ 36 h 72"/>
                <a:gd name="T8" fmla="*/ 128 w 165"/>
                <a:gd name="T9" fmla="*/ 72 h 72"/>
                <a:gd name="T10" fmla="*/ 128 w 165"/>
                <a:gd name="T11" fmla="*/ 57 h 72"/>
                <a:gd name="T12" fmla="*/ 0 w 165"/>
                <a:gd name="T13" fmla="*/ 57 h 72"/>
                <a:gd name="T14" fmla="*/ 0 w 165"/>
                <a:gd name="T15" fmla="*/ 14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5"/>
                <a:gd name="T25" fmla="*/ 0 h 72"/>
                <a:gd name="T26" fmla="*/ 165 w 165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5" h="72">
                  <a:moveTo>
                    <a:pt x="0" y="14"/>
                  </a:moveTo>
                  <a:lnTo>
                    <a:pt x="128" y="14"/>
                  </a:lnTo>
                  <a:lnTo>
                    <a:pt x="128" y="0"/>
                  </a:lnTo>
                  <a:lnTo>
                    <a:pt x="165" y="36"/>
                  </a:lnTo>
                  <a:lnTo>
                    <a:pt x="128" y="72"/>
                  </a:lnTo>
                  <a:lnTo>
                    <a:pt x="128" y="57"/>
                  </a:lnTo>
                  <a:lnTo>
                    <a:pt x="0" y="57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11" name="Freeform 97"/>
            <p:cNvSpPr>
              <a:spLocks/>
            </p:cNvSpPr>
            <p:nvPr/>
          </p:nvSpPr>
          <p:spPr bwMode="auto">
            <a:xfrm>
              <a:off x="1520" y="3157"/>
              <a:ext cx="165" cy="72"/>
            </a:xfrm>
            <a:custGeom>
              <a:avLst/>
              <a:gdLst>
                <a:gd name="T0" fmla="*/ 0 w 165"/>
                <a:gd name="T1" fmla="*/ 14 h 72"/>
                <a:gd name="T2" fmla="*/ 128 w 165"/>
                <a:gd name="T3" fmla="*/ 14 h 72"/>
                <a:gd name="T4" fmla="*/ 128 w 165"/>
                <a:gd name="T5" fmla="*/ 0 h 72"/>
                <a:gd name="T6" fmla="*/ 165 w 165"/>
                <a:gd name="T7" fmla="*/ 36 h 72"/>
                <a:gd name="T8" fmla="*/ 128 w 165"/>
                <a:gd name="T9" fmla="*/ 72 h 72"/>
                <a:gd name="T10" fmla="*/ 128 w 165"/>
                <a:gd name="T11" fmla="*/ 57 h 72"/>
                <a:gd name="T12" fmla="*/ 0 w 165"/>
                <a:gd name="T13" fmla="*/ 57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72"/>
                <a:gd name="T23" fmla="*/ 165 w 165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72">
                  <a:moveTo>
                    <a:pt x="0" y="14"/>
                  </a:moveTo>
                  <a:lnTo>
                    <a:pt x="128" y="14"/>
                  </a:lnTo>
                  <a:lnTo>
                    <a:pt x="128" y="0"/>
                  </a:lnTo>
                  <a:lnTo>
                    <a:pt x="165" y="36"/>
                  </a:lnTo>
                  <a:lnTo>
                    <a:pt x="128" y="72"/>
                  </a:lnTo>
                  <a:lnTo>
                    <a:pt x="128" y="57"/>
                  </a:lnTo>
                  <a:lnTo>
                    <a:pt x="0" y="57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7" name="Group 98"/>
          <p:cNvGrpSpPr>
            <a:grpSpLocks/>
          </p:cNvGrpSpPr>
          <p:nvPr/>
        </p:nvGrpSpPr>
        <p:grpSpPr bwMode="auto">
          <a:xfrm>
            <a:off x="4465638" y="4270375"/>
            <a:ext cx="1938337" cy="1755775"/>
            <a:chOff x="2802" y="2614"/>
            <a:chExt cx="1221" cy="1106"/>
          </a:xfrm>
        </p:grpSpPr>
        <p:sp>
          <p:nvSpPr>
            <p:cNvPr id="107562" name="Freeform 99"/>
            <p:cNvSpPr>
              <a:spLocks/>
            </p:cNvSpPr>
            <p:nvPr/>
          </p:nvSpPr>
          <p:spPr bwMode="auto">
            <a:xfrm>
              <a:off x="3045" y="2923"/>
              <a:ext cx="1" cy="502"/>
            </a:xfrm>
            <a:custGeom>
              <a:avLst/>
              <a:gdLst>
                <a:gd name="T0" fmla="*/ 1 w 1"/>
                <a:gd name="T1" fmla="*/ 0 h 502"/>
                <a:gd name="T2" fmla="*/ 0 w 1"/>
                <a:gd name="T3" fmla="*/ 252 h 502"/>
                <a:gd name="T4" fmla="*/ 1 w 1"/>
                <a:gd name="T5" fmla="*/ 502 h 502"/>
                <a:gd name="T6" fmla="*/ 1 w 1"/>
                <a:gd name="T7" fmla="*/ 502 h 5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502"/>
                <a:gd name="T14" fmla="*/ 1 w 1"/>
                <a:gd name="T15" fmla="*/ 502 h 5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502">
                  <a:moveTo>
                    <a:pt x="1" y="0"/>
                  </a:moveTo>
                  <a:lnTo>
                    <a:pt x="0" y="252"/>
                  </a:lnTo>
                  <a:lnTo>
                    <a:pt x="1" y="502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63" name="Freeform 100"/>
            <p:cNvSpPr>
              <a:spLocks/>
            </p:cNvSpPr>
            <p:nvPr/>
          </p:nvSpPr>
          <p:spPr bwMode="auto">
            <a:xfrm>
              <a:off x="3522" y="2627"/>
              <a:ext cx="475" cy="296"/>
            </a:xfrm>
            <a:custGeom>
              <a:avLst/>
              <a:gdLst>
                <a:gd name="T0" fmla="*/ 0 w 475"/>
                <a:gd name="T1" fmla="*/ 0 h 296"/>
                <a:gd name="T2" fmla="*/ 239 w 475"/>
                <a:gd name="T3" fmla="*/ 148 h 296"/>
                <a:gd name="T4" fmla="*/ 475 w 475"/>
                <a:gd name="T5" fmla="*/ 296 h 296"/>
                <a:gd name="T6" fmla="*/ 475 w 475"/>
                <a:gd name="T7" fmla="*/ 296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5"/>
                <a:gd name="T13" fmla="*/ 0 h 296"/>
                <a:gd name="T14" fmla="*/ 475 w 475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5" h="296">
                  <a:moveTo>
                    <a:pt x="0" y="0"/>
                  </a:moveTo>
                  <a:lnTo>
                    <a:pt x="239" y="148"/>
                  </a:lnTo>
                  <a:lnTo>
                    <a:pt x="475" y="29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64" name="Freeform 101"/>
            <p:cNvSpPr>
              <a:spLocks/>
            </p:cNvSpPr>
            <p:nvPr/>
          </p:nvSpPr>
          <p:spPr bwMode="auto">
            <a:xfrm>
              <a:off x="3046" y="2627"/>
              <a:ext cx="476" cy="296"/>
            </a:xfrm>
            <a:custGeom>
              <a:avLst/>
              <a:gdLst>
                <a:gd name="T0" fmla="*/ 476 w 476"/>
                <a:gd name="T1" fmla="*/ 0 h 296"/>
                <a:gd name="T2" fmla="*/ 236 w 476"/>
                <a:gd name="T3" fmla="*/ 148 h 296"/>
                <a:gd name="T4" fmla="*/ 0 w 476"/>
                <a:gd name="T5" fmla="*/ 296 h 296"/>
                <a:gd name="T6" fmla="*/ 0 w 476"/>
                <a:gd name="T7" fmla="*/ 296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6"/>
                <a:gd name="T13" fmla="*/ 0 h 296"/>
                <a:gd name="T14" fmla="*/ 476 w 476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6" h="296">
                  <a:moveTo>
                    <a:pt x="476" y="0"/>
                  </a:moveTo>
                  <a:lnTo>
                    <a:pt x="236" y="148"/>
                  </a:lnTo>
                  <a:lnTo>
                    <a:pt x="0" y="29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65" name="Freeform 102"/>
            <p:cNvSpPr>
              <a:spLocks/>
            </p:cNvSpPr>
            <p:nvPr/>
          </p:nvSpPr>
          <p:spPr bwMode="auto">
            <a:xfrm>
              <a:off x="3532" y="3421"/>
              <a:ext cx="465" cy="286"/>
            </a:xfrm>
            <a:custGeom>
              <a:avLst/>
              <a:gdLst>
                <a:gd name="T0" fmla="*/ 465 w 465"/>
                <a:gd name="T1" fmla="*/ 0 h 286"/>
                <a:gd name="T2" fmla="*/ 230 w 465"/>
                <a:gd name="T3" fmla="*/ 143 h 286"/>
                <a:gd name="T4" fmla="*/ 0 w 465"/>
                <a:gd name="T5" fmla="*/ 286 h 286"/>
                <a:gd name="T6" fmla="*/ 0 w 465"/>
                <a:gd name="T7" fmla="*/ 286 h 2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5"/>
                <a:gd name="T13" fmla="*/ 0 h 286"/>
                <a:gd name="T14" fmla="*/ 465 w 465"/>
                <a:gd name="T15" fmla="*/ 286 h 2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5" h="286">
                  <a:moveTo>
                    <a:pt x="465" y="0"/>
                  </a:moveTo>
                  <a:lnTo>
                    <a:pt x="230" y="143"/>
                  </a:lnTo>
                  <a:lnTo>
                    <a:pt x="0" y="28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66" name="Freeform 103"/>
            <p:cNvSpPr>
              <a:spLocks/>
            </p:cNvSpPr>
            <p:nvPr/>
          </p:nvSpPr>
          <p:spPr bwMode="auto">
            <a:xfrm>
              <a:off x="3046" y="3425"/>
              <a:ext cx="486" cy="282"/>
            </a:xfrm>
            <a:custGeom>
              <a:avLst/>
              <a:gdLst>
                <a:gd name="T0" fmla="*/ 0 w 486"/>
                <a:gd name="T1" fmla="*/ 0 h 282"/>
                <a:gd name="T2" fmla="*/ 245 w 486"/>
                <a:gd name="T3" fmla="*/ 141 h 282"/>
                <a:gd name="T4" fmla="*/ 486 w 486"/>
                <a:gd name="T5" fmla="*/ 282 h 282"/>
                <a:gd name="T6" fmla="*/ 486 w 486"/>
                <a:gd name="T7" fmla="*/ 282 h 2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6"/>
                <a:gd name="T13" fmla="*/ 0 h 282"/>
                <a:gd name="T14" fmla="*/ 486 w 486"/>
                <a:gd name="T15" fmla="*/ 282 h 2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6" h="282">
                  <a:moveTo>
                    <a:pt x="0" y="0"/>
                  </a:moveTo>
                  <a:lnTo>
                    <a:pt x="245" y="141"/>
                  </a:lnTo>
                  <a:lnTo>
                    <a:pt x="486" y="282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67" name="Freeform 104"/>
            <p:cNvSpPr>
              <a:spLocks/>
            </p:cNvSpPr>
            <p:nvPr/>
          </p:nvSpPr>
          <p:spPr bwMode="auto">
            <a:xfrm>
              <a:off x="3996" y="2923"/>
              <a:ext cx="1" cy="498"/>
            </a:xfrm>
            <a:custGeom>
              <a:avLst/>
              <a:gdLst>
                <a:gd name="T0" fmla="*/ 1 w 1"/>
                <a:gd name="T1" fmla="*/ 0 h 498"/>
                <a:gd name="T2" fmla="*/ 0 w 1"/>
                <a:gd name="T3" fmla="*/ 250 h 498"/>
                <a:gd name="T4" fmla="*/ 1 w 1"/>
                <a:gd name="T5" fmla="*/ 498 h 498"/>
                <a:gd name="T6" fmla="*/ 1 w 1"/>
                <a:gd name="T7" fmla="*/ 498 h 4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498"/>
                <a:gd name="T14" fmla="*/ 1 w 1"/>
                <a:gd name="T15" fmla="*/ 498 h 4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498">
                  <a:moveTo>
                    <a:pt x="1" y="0"/>
                  </a:moveTo>
                  <a:lnTo>
                    <a:pt x="0" y="250"/>
                  </a:lnTo>
                  <a:lnTo>
                    <a:pt x="1" y="498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68" name="Freeform 105"/>
            <p:cNvSpPr>
              <a:spLocks/>
            </p:cNvSpPr>
            <p:nvPr/>
          </p:nvSpPr>
          <p:spPr bwMode="auto">
            <a:xfrm>
              <a:off x="3046" y="2633"/>
              <a:ext cx="477" cy="786"/>
            </a:xfrm>
            <a:custGeom>
              <a:avLst/>
              <a:gdLst>
                <a:gd name="T0" fmla="*/ 477 w 477"/>
                <a:gd name="T1" fmla="*/ 0 h 786"/>
                <a:gd name="T2" fmla="*/ 236 w 477"/>
                <a:gd name="T3" fmla="*/ 394 h 786"/>
                <a:gd name="T4" fmla="*/ 0 w 477"/>
                <a:gd name="T5" fmla="*/ 786 h 786"/>
                <a:gd name="T6" fmla="*/ 0 w 477"/>
                <a:gd name="T7" fmla="*/ 786 h 7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7"/>
                <a:gd name="T13" fmla="*/ 0 h 786"/>
                <a:gd name="T14" fmla="*/ 477 w 477"/>
                <a:gd name="T15" fmla="*/ 786 h 7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7" h="786">
                  <a:moveTo>
                    <a:pt x="477" y="0"/>
                  </a:moveTo>
                  <a:lnTo>
                    <a:pt x="236" y="394"/>
                  </a:lnTo>
                  <a:lnTo>
                    <a:pt x="0" y="78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69" name="Freeform 106"/>
            <p:cNvSpPr>
              <a:spLocks/>
            </p:cNvSpPr>
            <p:nvPr/>
          </p:nvSpPr>
          <p:spPr bwMode="auto">
            <a:xfrm>
              <a:off x="3520" y="2628"/>
              <a:ext cx="477" cy="793"/>
            </a:xfrm>
            <a:custGeom>
              <a:avLst/>
              <a:gdLst>
                <a:gd name="T0" fmla="*/ 477 w 477"/>
                <a:gd name="T1" fmla="*/ 793 h 793"/>
                <a:gd name="T2" fmla="*/ 236 w 477"/>
                <a:gd name="T3" fmla="*/ 395 h 793"/>
                <a:gd name="T4" fmla="*/ 0 w 477"/>
                <a:gd name="T5" fmla="*/ 0 h 793"/>
                <a:gd name="T6" fmla="*/ 0 w 477"/>
                <a:gd name="T7" fmla="*/ 0 h 7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7"/>
                <a:gd name="T13" fmla="*/ 0 h 793"/>
                <a:gd name="T14" fmla="*/ 477 w 477"/>
                <a:gd name="T15" fmla="*/ 793 h 7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7" h="793">
                  <a:moveTo>
                    <a:pt x="477" y="793"/>
                  </a:moveTo>
                  <a:lnTo>
                    <a:pt x="236" y="395"/>
                  </a:lnTo>
                  <a:lnTo>
                    <a:pt x="0" y="0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70" name="Freeform 107"/>
            <p:cNvSpPr>
              <a:spLocks/>
            </p:cNvSpPr>
            <p:nvPr/>
          </p:nvSpPr>
          <p:spPr bwMode="auto">
            <a:xfrm>
              <a:off x="3046" y="3415"/>
              <a:ext cx="951" cy="10"/>
            </a:xfrm>
            <a:custGeom>
              <a:avLst/>
              <a:gdLst>
                <a:gd name="T0" fmla="*/ 951 w 951"/>
                <a:gd name="T1" fmla="*/ 0 h 10"/>
                <a:gd name="T2" fmla="*/ 473 w 951"/>
                <a:gd name="T3" fmla="*/ 4 h 10"/>
                <a:gd name="T4" fmla="*/ 0 w 951"/>
                <a:gd name="T5" fmla="*/ 10 h 10"/>
                <a:gd name="T6" fmla="*/ 0 w 951"/>
                <a:gd name="T7" fmla="*/ 10 h 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1"/>
                <a:gd name="T13" fmla="*/ 0 h 10"/>
                <a:gd name="T14" fmla="*/ 951 w 951"/>
                <a:gd name="T15" fmla="*/ 10 h 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1" h="10">
                  <a:moveTo>
                    <a:pt x="951" y="0"/>
                  </a:moveTo>
                  <a:lnTo>
                    <a:pt x="473" y="4"/>
                  </a:lnTo>
                  <a:lnTo>
                    <a:pt x="0" y="10"/>
                  </a:lnTo>
                </a:path>
              </a:pathLst>
            </a:custGeom>
            <a:noFill/>
            <a:ln w="31750" cap="rnd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71" name="Freeform 108"/>
            <p:cNvSpPr>
              <a:spLocks/>
            </p:cNvSpPr>
            <p:nvPr/>
          </p:nvSpPr>
          <p:spPr bwMode="auto">
            <a:xfrm>
              <a:off x="3522" y="2634"/>
              <a:ext cx="10" cy="1073"/>
            </a:xfrm>
            <a:custGeom>
              <a:avLst/>
              <a:gdLst>
                <a:gd name="T0" fmla="*/ 0 w 10"/>
                <a:gd name="T1" fmla="*/ 0 h 1073"/>
                <a:gd name="T2" fmla="*/ 6 w 10"/>
                <a:gd name="T3" fmla="*/ 540 h 1073"/>
                <a:gd name="T4" fmla="*/ 10 w 10"/>
                <a:gd name="T5" fmla="*/ 1073 h 1073"/>
                <a:gd name="T6" fmla="*/ 10 w 10"/>
                <a:gd name="T7" fmla="*/ 1073 h 10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1073"/>
                <a:gd name="T14" fmla="*/ 10 w 10"/>
                <a:gd name="T15" fmla="*/ 1073 h 10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1073">
                  <a:moveTo>
                    <a:pt x="0" y="0"/>
                  </a:moveTo>
                  <a:lnTo>
                    <a:pt x="6" y="540"/>
                  </a:lnTo>
                  <a:lnTo>
                    <a:pt x="10" y="1073"/>
                  </a:lnTo>
                </a:path>
              </a:pathLst>
            </a:custGeom>
            <a:noFill/>
            <a:ln w="31750" cap="rnd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72" name="Freeform 109"/>
            <p:cNvSpPr>
              <a:spLocks/>
            </p:cNvSpPr>
            <p:nvPr/>
          </p:nvSpPr>
          <p:spPr bwMode="auto">
            <a:xfrm>
              <a:off x="3046" y="2929"/>
              <a:ext cx="951" cy="486"/>
            </a:xfrm>
            <a:custGeom>
              <a:avLst/>
              <a:gdLst>
                <a:gd name="T0" fmla="*/ 0 w 951"/>
                <a:gd name="T1" fmla="*/ 0 h 486"/>
                <a:gd name="T2" fmla="*/ 479 w 951"/>
                <a:gd name="T3" fmla="*/ 243 h 486"/>
                <a:gd name="T4" fmla="*/ 951 w 951"/>
                <a:gd name="T5" fmla="*/ 486 h 486"/>
                <a:gd name="T6" fmla="*/ 951 w 951"/>
                <a:gd name="T7" fmla="*/ 486 h 4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1"/>
                <a:gd name="T13" fmla="*/ 0 h 486"/>
                <a:gd name="T14" fmla="*/ 951 w 951"/>
                <a:gd name="T15" fmla="*/ 486 h 4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1" h="486">
                  <a:moveTo>
                    <a:pt x="0" y="0"/>
                  </a:moveTo>
                  <a:lnTo>
                    <a:pt x="479" y="243"/>
                  </a:lnTo>
                  <a:lnTo>
                    <a:pt x="951" y="486"/>
                  </a:lnTo>
                </a:path>
              </a:pathLst>
            </a:custGeom>
            <a:noFill/>
            <a:ln w="31750" cap="rnd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73" name="Freeform 110"/>
            <p:cNvSpPr>
              <a:spLocks/>
            </p:cNvSpPr>
            <p:nvPr/>
          </p:nvSpPr>
          <p:spPr bwMode="auto">
            <a:xfrm>
              <a:off x="3046" y="2933"/>
              <a:ext cx="951" cy="488"/>
            </a:xfrm>
            <a:custGeom>
              <a:avLst/>
              <a:gdLst>
                <a:gd name="T0" fmla="*/ 951 w 951"/>
                <a:gd name="T1" fmla="*/ 0 h 488"/>
                <a:gd name="T2" fmla="*/ 472 w 951"/>
                <a:gd name="T3" fmla="*/ 244 h 488"/>
                <a:gd name="T4" fmla="*/ 0 w 951"/>
                <a:gd name="T5" fmla="*/ 488 h 488"/>
                <a:gd name="T6" fmla="*/ 0 w 951"/>
                <a:gd name="T7" fmla="*/ 488 h 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1"/>
                <a:gd name="T13" fmla="*/ 0 h 488"/>
                <a:gd name="T14" fmla="*/ 951 w 951"/>
                <a:gd name="T15" fmla="*/ 488 h 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1" h="488">
                  <a:moveTo>
                    <a:pt x="951" y="0"/>
                  </a:moveTo>
                  <a:lnTo>
                    <a:pt x="472" y="244"/>
                  </a:lnTo>
                  <a:lnTo>
                    <a:pt x="0" y="488"/>
                  </a:lnTo>
                </a:path>
              </a:pathLst>
            </a:custGeom>
            <a:noFill/>
            <a:ln w="31750" cap="rnd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74" name="Oval 111"/>
            <p:cNvSpPr>
              <a:spLocks noChangeArrowheads="1"/>
            </p:cNvSpPr>
            <p:nvPr/>
          </p:nvSpPr>
          <p:spPr bwMode="auto">
            <a:xfrm>
              <a:off x="3972" y="3399"/>
              <a:ext cx="51" cy="51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75" name="Oval 112"/>
            <p:cNvSpPr>
              <a:spLocks noChangeArrowheads="1"/>
            </p:cNvSpPr>
            <p:nvPr/>
          </p:nvSpPr>
          <p:spPr bwMode="auto">
            <a:xfrm>
              <a:off x="3972" y="3399"/>
              <a:ext cx="51" cy="51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76" name="Oval 113"/>
            <p:cNvSpPr>
              <a:spLocks noChangeArrowheads="1"/>
            </p:cNvSpPr>
            <p:nvPr/>
          </p:nvSpPr>
          <p:spPr bwMode="auto">
            <a:xfrm>
              <a:off x="3972" y="2897"/>
              <a:ext cx="51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77" name="Oval 114"/>
            <p:cNvSpPr>
              <a:spLocks noChangeArrowheads="1"/>
            </p:cNvSpPr>
            <p:nvPr/>
          </p:nvSpPr>
          <p:spPr bwMode="auto">
            <a:xfrm>
              <a:off x="3972" y="2897"/>
              <a:ext cx="51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78" name="Oval 115"/>
            <p:cNvSpPr>
              <a:spLocks noChangeArrowheads="1"/>
            </p:cNvSpPr>
            <p:nvPr/>
          </p:nvSpPr>
          <p:spPr bwMode="auto">
            <a:xfrm>
              <a:off x="3509" y="3668"/>
              <a:ext cx="51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79" name="Oval 116"/>
            <p:cNvSpPr>
              <a:spLocks noChangeArrowheads="1"/>
            </p:cNvSpPr>
            <p:nvPr/>
          </p:nvSpPr>
          <p:spPr bwMode="auto">
            <a:xfrm>
              <a:off x="3509" y="3668"/>
              <a:ext cx="51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80" name="Oval 117"/>
            <p:cNvSpPr>
              <a:spLocks noChangeArrowheads="1"/>
            </p:cNvSpPr>
            <p:nvPr/>
          </p:nvSpPr>
          <p:spPr bwMode="auto">
            <a:xfrm>
              <a:off x="3496" y="2614"/>
              <a:ext cx="51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81" name="Oval 118"/>
            <p:cNvSpPr>
              <a:spLocks noChangeArrowheads="1"/>
            </p:cNvSpPr>
            <p:nvPr/>
          </p:nvSpPr>
          <p:spPr bwMode="auto">
            <a:xfrm>
              <a:off x="3496" y="2614"/>
              <a:ext cx="51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82" name="Oval 119"/>
            <p:cNvSpPr>
              <a:spLocks noChangeArrowheads="1"/>
            </p:cNvSpPr>
            <p:nvPr/>
          </p:nvSpPr>
          <p:spPr bwMode="auto">
            <a:xfrm>
              <a:off x="3021" y="3399"/>
              <a:ext cx="51" cy="51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83" name="Oval 120"/>
            <p:cNvSpPr>
              <a:spLocks noChangeArrowheads="1"/>
            </p:cNvSpPr>
            <p:nvPr/>
          </p:nvSpPr>
          <p:spPr bwMode="auto">
            <a:xfrm>
              <a:off x="3021" y="3399"/>
              <a:ext cx="51" cy="51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84" name="Oval 121"/>
            <p:cNvSpPr>
              <a:spLocks noChangeArrowheads="1"/>
            </p:cNvSpPr>
            <p:nvPr/>
          </p:nvSpPr>
          <p:spPr bwMode="auto">
            <a:xfrm>
              <a:off x="3021" y="2897"/>
              <a:ext cx="51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85" name="Oval 122"/>
            <p:cNvSpPr>
              <a:spLocks noChangeArrowheads="1"/>
            </p:cNvSpPr>
            <p:nvPr/>
          </p:nvSpPr>
          <p:spPr bwMode="auto">
            <a:xfrm>
              <a:off x="3021" y="2897"/>
              <a:ext cx="51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86" name="Freeform 123"/>
            <p:cNvSpPr>
              <a:spLocks/>
            </p:cNvSpPr>
            <p:nvPr/>
          </p:nvSpPr>
          <p:spPr bwMode="auto">
            <a:xfrm>
              <a:off x="2802" y="3131"/>
              <a:ext cx="165" cy="72"/>
            </a:xfrm>
            <a:custGeom>
              <a:avLst/>
              <a:gdLst>
                <a:gd name="T0" fmla="*/ 0 w 165"/>
                <a:gd name="T1" fmla="*/ 15 h 72"/>
                <a:gd name="T2" fmla="*/ 129 w 165"/>
                <a:gd name="T3" fmla="*/ 15 h 72"/>
                <a:gd name="T4" fmla="*/ 129 w 165"/>
                <a:gd name="T5" fmla="*/ 0 h 72"/>
                <a:gd name="T6" fmla="*/ 165 w 165"/>
                <a:gd name="T7" fmla="*/ 36 h 72"/>
                <a:gd name="T8" fmla="*/ 129 w 165"/>
                <a:gd name="T9" fmla="*/ 72 h 72"/>
                <a:gd name="T10" fmla="*/ 129 w 165"/>
                <a:gd name="T11" fmla="*/ 58 h 72"/>
                <a:gd name="T12" fmla="*/ 0 w 165"/>
                <a:gd name="T13" fmla="*/ 58 h 72"/>
                <a:gd name="T14" fmla="*/ 0 w 165"/>
                <a:gd name="T15" fmla="*/ 15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5"/>
                <a:gd name="T25" fmla="*/ 0 h 72"/>
                <a:gd name="T26" fmla="*/ 165 w 165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5" h="72">
                  <a:moveTo>
                    <a:pt x="0" y="15"/>
                  </a:moveTo>
                  <a:lnTo>
                    <a:pt x="129" y="15"/>
                  </a:lnTo>
                  <a:lnTo>
                    <a:pt x="129" y="0"/>
                  </a:lnTo>
                  <a:lnTo>
                    <a:pt x="165" y="36"/>
                  </a:lnTo>
                  <a:lnTo>
                    <a:pt x="129" y="72"/>
                  </a:lnTo>
                  <a:lnTo>
                    <a:pt x="129" y="58"/>
                  </a:lnTo>
                  <a:lnTo>
                    <a:pt x="0" y="5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87" name="Freeform 124"/>
            <p:cNvSpPr>
              <a:spLocks/>
            </p:cNvSpPr>
            <p:nvPr/>
          </p:nvSpPr>
          <p:spPr bwMode="auto">
            <a:xfrm>
              <a:off x="2802" y="3131"/>
              <a:ext cx="165" cy="72"/>
            </a:xfrm>
            <a:custGeom>
              <a:avLst/>
              <a:gdLst>
                <a:gd name="T0" fmla="*/ 0 w 165"/>
                <a:gd name="T1" fmla="*/ 15 h 72"/>
                <a:gd name="T2" fmla="*/ 129 w 165"/>
                <a:gd name="T3" fmla="*/ 15 h 72"/>
                <a:gd name="T4" fmla="*/ 129 w 165"/>
                <a:gd name="T5" fmla="*/ 0 h 72"/>
                <a:gd name="T6" fmla="*/ 165 w 165"/>
                <a:gd name="T7" fmla="*/ 36 h 72"/>
                <a:gd name="T8" fmla="*/ 129 w 165"/>
                <a:gd name="T9" fmla="*/ 72 h 72"/>
                <a:gd name="T10" fmla="*/ 129 w 165"/>
                <a:gd name="T11" fmla="*/ 58 h 72"/>
                <a:gd name="T12" fmla="*/ 0 w 165"/>
                <a:gd name="T13" fmla="*/ 58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72"/>
                <a:gd name="T23" fmla="*/ 165 w 165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72">
                  <a:moveTo>
                    <a:pt x="0" y="15"/>
                  </a:moveTo>
                  <a:lnTo>
                    <a:pt x="129" y="15"/>
                  </a:lnTo>
                  <a:lnTo>
                    <a:pt x="129" y="0"/>
                  </a:lnTo>
                  <a:lnTo>
                    <a:pt x="165" y="36"/>
                  </a:lnTo>
                  <a:lnTo>
                    <a:pt x="129" y="72"/>
                  </a:lnTo>
                  <a:lnTo>
                    <a:pt x="129" y="58"/>
                  </a:lnTo>
                  <a:lnTo>
                    <a:pt x="0" y="58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8" name="Group 125"/>
          <p:cNvGrpSpPr>
            <a:grpSpLocks/>
          </p:cNvGrpSpPr>
          <p:nvPr/>
        </p:nvGrpSpPr>
        <p:grpSpPr bwMode="auto">
          <a:xfrm>
            <a:off x="6607175" y="4270375"/>
            <a:ext cx="2019300" cy="1755775"/>
            <a:chOff x="4151" y="2614"/>
            <a:chExt cx="1272" cy="1106"/>
          </a:xfrm>
        </p:grpSpPr>
        <p:sp>
          <p:nvSpPr>
            <p:cNvPr id="107533" name="Freeform 126"/>
            <p:cNvSpPr>
              <a:spLocks/>
            </p:cNvSpPr>
            <p:nvPr/>
          </p:nvSpPr>
          <p:spPr bwMode="auto">
            <a:xfrm>
              <a:off x="4446" y="2923"/>
              <a:ext cx="1" cy="502"/>
            </a:xfrm>
            <a:custGeom>
              <a:avLst/>
              <a:gdLst>
                <a:gd name="T0" fmla="*/ 1 w 1"/>
                <a:gd name="T1" fmla="*/ 0 h 502"/>
                <a:gd name="T2" fmla="*/ 0 w 1"/>
                <a:gd name="T3" fmla="*/ 252 h 502"/>
                <a:gd name="T4" fmla="*/ 1 w 1"/>
                <a:gd name="T5" fmla="*/ 502 h 502"/>
                <a:gd name="T6" fmla="*/ 1 w 1"/>
                <a:gd name="T7" fmla="*/ 502 h 5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502"/>
                <a:gd name="T14" fmla="*/ 1 w 1"/>
                <a:gd name="T15" fmla="*/ 502 h 5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502">
                  <a:moveTo>
                    <a:pt x="1" y="0"/>
                  </a:moveTo>
                  <a:lnTo>
                    <a:pt x="0" y="252"/>
                  </a:lnTo>
                  <a:lnTo>
                    <a:pt x="1" y="502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34" name="Freeform 127"/>
            <p:cNvSpPr>
              <a:spLocks/>
            </p:cNvSpPr>
            <p:nvPr/>
          </p:nvSpPr>
          <p:spPr bwMode="auto">
            <a:xfrm>
              <a:off x="4922" y="2627"/>
              <a:ext cx="476" cy="296"/>
            </a:xfrm>
            <a:custGeom>
              <a:avLst/>
              <a:gdLst>
                <a:gd name="T0" fmla="*/ 0 w 476"/>
                <a:gd name="T1" fmla="*/ 0 h 296"/>
                <a:gd name="T2" fmla="*/ 240 w 476"/>
                <a:gd name="T3" fmla="*/ 148 h 296"/>
                <a:gd name="T4" fmla="*/ 476 w 476"/>
                <a:gd name="T5" fmla="*/ 296 h 296"/>
                <a:gd name="T6" fmla="*/ 476 w 476"/>
                <a:gd name="T7" fmla="*/ 296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6"/>
                <a:gd name="T13" fmla="*/ 0 h 296"/>
                <a:gd name="T14" fmla="*/ 476 w 476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6" h="296">
                  <a:moveTo>
                    <a:pt x="0" y="0"/>
                  </a:moveTo>
                  <a:lnTo>
                    <a:pt x="240" y="148"/>
                  </a:lnTo>
                  <a:lnTo>
                    <a:pt x="476" y="29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35" name="Freeform 128"/>
            <p:cNvSpPr>
              <a:spLocks/>
            </p:cNvSpPr>
            <p:nvPr/>
          </p:nvSpPr>
          <p:spPr bwMode="auto">
            <a:xfrm>
              <a:off x="4447" y="2627"/>
              <a:ext cx="475" cy="296"/>
            </a:xfrm>
            <a:custGeom>
              <a:avLst/>
              <a:gdLst>
                <a:gd name="T0" fmla="*/ 475 w 475"/>
                <a:gd name="T1" fmla="*/ 0 h 296"/>
                <a:gd name="T2" fmla="*/ 236 w 475"/>
                <a:gd name="T3" fmla="*/ 148 h 296"/>
                <a:gd name="T4" fmla="*/ 0 w 475"/>
                <a:gd name="T5" fmla="*/ 296 h 296"/>
                <a:gd name="T6" fmla="*/ 0 w 475"/>
                <a:gd name="T7" fmla="*/ 296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5"/>
                <a:gd name="T13" fmla="*/ 0 h 296"/>
                <a:gd name="T14" fmla="*/ 475 w 475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5" h="296">
                  <a:moveTo>
                    <a:pt x="475" y="0"/>
                  </a:moveTo>
                  <a:lnTo>
                    <a:pt x="236" y="148"/>
                  </a:lnTo>
                  <a:lnTo>
                    <a:pt x="0" y="29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36" name="Freeform 129"/>
            <p:cNvSpPr>
              <a:spLocks/>
            </p:cNvSpPr>
            <p:nvPr/>
          </p:nvSpPr>
          <p:spPr bwMode="auto">
            <a:xfrm>
              <a:off x="4933" y="3421"/>
              <a:ext cx="464" cy="286"/>
            </a:xfrm>
            <a:custGeom>
              <a:avLst/>
              <a:gdLst>
                <a:gd name="T0" fmla="*/ 464 w 464"/>
                <a:gd name="T1" fmla="*/ 0 h 286"/>
                <a:gd name="T2" fmla="*/ 230 w 464"/>
                <a:gd name="T3" fmla="*/ 143 h 286"/>
                <a:gd name="T4" fmla="*/ 0 w 464"/>
                <a:gd name="T5" fmla="*/ 286 h 286"/>
                <a:gd name="T6" fmla="*/ 0 w 464"/>
                <a:gd name="T7" fmla="*/ 286 h 2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4"/>
                <a:gd name="T13" fmla="*/ 0 h 286"/>
                <a:gd name="T14" fmla="*/ 464 w 464"/>
                <a:gd name="T15" fmla="*/ 286 h 2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4" h="286">
                  <a:moveTo>
                    <a:pt x="464" y="0"/>
                  </a:moveTo>
                  <a:lnTo>
                    <a:pt x="230" y="143"/>
                  </a:lnTo>
                  <a:lnTo>
                    <a:pt x="0" y="28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37" name="Freeform 130"/>
            <p:cNvSpPr>
              <a:spLocks/>
            </p:cNvSpPr>
            <p:nvPr/>
          </p:nvSpPr>
          <p:spPr bwMode="auto">
            <a:xfrm>
              <a:off x="4447" y="3425"/>
              <a:ext cx="486" cy="282"/>
            </a:xfrm>
            <a:custGeom>
              <a:avLst/>
              <a:gdLst>
                <a:gd name="T0" fmla="*/ 0 w 486"/>
                <a:gd name="T1" fmla="*/ 0 h 282"/>
                <a:gd name="T2" fmla="*/ 245 w 486"/>
                <a:gd name="T3" fmla="*/ 141 h 282"/>
                <a:gd name="T4" fmla="*/ 486 w 486"/>
                <a:gd name="T5" fmla="*/ 282 h 282"/>
                <a:gd name="T6" fmla="*/ 486 w 486"/>
                <a:gd name="T7" fmla="*/ 282 h 2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6"/>
                <a:gd name="T13" fmla="*/ 0 h 282"/>
                <a:gd name="T14" fmla="*/ 486 w 486"/>
                <a:gd name="T15" fmla="*/ 282 h 2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6" h="282">
                  <a:moveTo>
                    <a:pt x="0" y="0"/>
                  </a:moveTo>
                  <a:lnTo>
                    <a:pt x="245" y="141"/>
                  </a:lnTo>
                  <a:lnTo>
                    <a:pt x="486" y="282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38" name="Freeform 131"/>
            <p:cNvSpPr>
              <a:spLocks/>
            </p:cNvSpPr>
            <p:nvPr/>
          </p:nvSpPr>
          <p:spPr bwMode="auto">
            <a:xfrm>
              <a:off x="5396" y="2923"/>
              <a:ext cx="2" cy="498"/>
            </a:xfrm>
            <a:custGeom>
              <a:avLst/>
              <a:gdLst>
                <a:gd name="T0" fmla="*/ 2 w 2"/>
                <a:gd name="T1" fmla="*/ 0 h 498"/>
                <a:gd name="T2" fmla="*/ 0 w 2"/>
                <a:gd name="T3" fmla="*/ 250 h 498"/>
                <a:gd name="T4" fmla="*/ 1 w 2"/>
                <a:gd name="T5" fmla="*/ 498 h 498"/>
                <a:gd name="T6" fmla="*/ 1 w 2"/>
                <a:gd name="T7" fmla="*/ 498 h 4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"/>
                <a:gd name="T13" fmla="*/ 0 h 498"/>
                <a:gd name="T14" fmla="*/ 2 w 2"/>
                <a:gd name="T15" fmla="*/ 498 h 4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" h="498">
                  <a:moveTo>
                    <a:pt x="2" y="0"/>
                  </a:moveTo>
                  <a:lnTo>
                    <a:pt x="0" y="250"/>
                  </a:lnTo>
                  <a:lnTo>
                    <a:pt x="1" y="498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39" name="Freeform 132"/>
            <p:cNvSpPr>
              <a:spLocks/>
            </p:cNvSpPr>
            <p:nvPr/>
          </p:nvSpPr>
          <p:spPr bwMode="auto">
            <a:xfrm>
              <a:off x="4447" y="2633"/>
              <a:ext cx="477" cy="786"/>
            </a:xfrm>
            <a:custGeom>
              <a:avLst/>
              <a:gdLst>
                <a:gd name="T0" fmla="*/ 477 w 477"/>
                <a:gd name="T1" fmla="*/ 0 h 786"/>
                <a:gd name="T2" fmla="*/ 236 w 477"/>
                <a:gd name="T3" fmla="*/ 394 h 786"/>
                <a:gd name="T4" fmla="*/ 0 w 477"/>
                <a:gd name="T5" fmla="*/ 786 h 786"/>
                <a:gd name="T6" fmla="*/ 0 w 477"/>
                <a:gd name="T7" fmla="*/ 786 h 7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7"/>
                <a:gd name="T13" fmla="*/ 0 h 786"/>
                <a:gd name="T14" fmla="*/ 477 w 477"/>
                <a:gd name="T15" fmla="*/ 786 h 7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7" h="786">
                  <a:moveTo>
                    <a:pt x="477" y="0"/>
                  </a:moveTo>
                  <a:lnTo>
                    <a:pt x="236" y="394"/>
                  </a:lnTo>
                  <a:lnTo>
                    <a:pt x="0" y="78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40" name="Freeform 133"/>
            <p:cNvSpPr>
              <a:spLocks/>
            </p:cNvSpPr>
            <p:nvPr/>
          </p:nvSpPr>
          <p:spPr bwMode="auto">
            <a:xfrm>
              <a:off x="4921" y="2628"/>
              <a:ext cx="476" cy="793"/>
            </a:xfrm>
            <a:custGeom>
              <a:avLst/>
              <a:gdLst>
                <a:gd name="T0" fmla="*/ 476 w 476"/>
                <a:gd name="T1" fmla="*/ 793 h 793"/>
                <a:gd name="T2" fmla="*/ 236 w 476"/>
                <a:gd name="T3" fmla="*/ 395 h 793"/>
                <a:gd name="T4" fmla="*/ 0 w 476"/>
                <a:gd name="T5" fmla="*/ 0 h 793"/>
                <a:gd name="T6" fmla="*/ 0 w 476"/>
                <a:gd name="T7" fmla="*/ 0 h 7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6"/>
                <a:gd name="T13" fmla="*/ 0 h 793"/>
                <a:gd name="T14" fmla="*/ 476 w 476"/>
                <a:gd name="T15" fmla="*/ 793 h 7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6" h="793">
                  <a:moveTo>
                    <a:pt x="476" y="793"/>
                  </a:moveTo>
                  <a:lnTo>
                    <a:pt x="236" y="395"/>
                  </a:lnTo>
                  <a:lnTo>
                    <a:pt x="0" y="0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41" name="Freeform 134"/>
            <p:cNvSpPr>
              <a:spLocks/>
            </p:cNvSpPr>
            <p:nvPr/>
          </p:nvSpPr>
          <p:spPr bwMode="auto">
            <a:xfrm>
              <a:off x="4447" y="3415"/>
              <a:ext cx="950" cy="10"/>
            </a:xfrm>
            <a:custGeom>
              <a:avLst/>
              <a:gdLst>
                <a:gd name="T0" fmla="*/ 950 w 950"/>
                <a:gd name="T1" fmla="*/ 0 h 10"/>
                <a:gd name="T2" fmla="*/ 473 w 950"/>
                <a:gd name="T3" fmla="*/ 4 h 10"/>
                <a:gd name="T4" fmla="*/ 0 w 950"/>
                <a:gd name="T5" fmla="*/ 10 h 10"/>
                <a:gd name="T6" fmla="*/ 0 w 950"/>
                <a:gd name="T7" fmla="*/ 10 h 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0"/>
                <a:gd name="T13" fmla="*/ 0 h 10"/>
                <a:gd name="T14" fmla="*/ 950 w 950"/>
                <a:gd name="T15" fmla="*/ 10 h 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0" h="10">
                  <a:moveTo>
                    <a:pt x="950" y="0"/>
                  </a:moveTo>
                  <a:lnTo>
                    <a:pt x="473" y="4"/>
                  </a:lnTo>
                  <a:lnTo>
                    <a:pt x="0" y="10"/>
                  </a:lnTo>
                </a:path>
              </a:pathLst>
            </a:custGeom>
            <a:noFill/>
            <a:ln w="31750" cap="rnd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42" name="Freeform 135"/>
            <p:cNvSpPr>
              <a:spLocks/>
            </p:cNvSpPr>
            <p:nvPr/>
          </p:nvSpPr>
          <p:spPr bwMode="auto">
            <a:xfrm>
              <a:off x="4923" y="2634"/>
              <a:ext cx="10" cy="1073"/>
            </a:xfrm>
            <a:custGeom>
              <a:avLst/>
              <a:gdLst>
                <a:gd name="T0" fmla="*/ 0 w 10"/>
                <a:gd name="T1" fmla="*/ 0 h 1073"/>
                <a:gd name="T2" fmla="*/ 6 w 10"/>
                <a:gd name="T3" fmla="*/ 540 h 1073"/>
                <a:gd name="T4" fmla="*/ 10 w 10"/>
                <a:gd name="T5" fmla="*/ 1073 h 1073"/>
                <a:gd name="T6" fmla="*/ 10 w 10"/>
                <a:gd name="T7" fmla="*/ 1073 h 10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1073"/>
                <a:gd name="T14" fmla="*/ 10 w 10"/>
                <a:gd name="T15" fmla="*/ 1073 h 10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1073">
                  <a:moveTo>
                    <a:pt x="0" y="0"/>
                  </a:moveTo>
                  <a:lnTo>
                    <a:pt x="6" y="540"/>
                  </a:lnTo>
                  <a:lnTo>
                    <a:pt x="10" y="1073"/>
                  </a:lnTo>
                </a:path>
              </a:pathLst>
            </a:custGeom>
            <a:noFill/>
            <a:ln w="31750" cap="rnd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43" name="Freeform 136"/>
            <p:cNvSpPr>
              <a:spLocks/>
            </p:cNvSpPr>
            <p:nvPr/>
          </p:nvSpPr>
          <p:spPr bwMode="auto">
            <a:xfrm>
              <a:off x="4447" y="2929"/>
              <a:ext cx="951" cy="486"/>
            </a:xfrm>
            <a:custGeom>
              <a:avLst/>
              <a:gdLst>
                <a:gd name="T0" fmla="*/ 0 w 951"/>
                <a:gd name="T1" fmla="*/ 0 h 486"/>
                <a:gd name="T2" fmla="*/ 479 w 951"/>
                <a:gd name="T3" fmla="*/ 243 h 486"/>
                <a:gd name="T4" fmla="*/ 951 w 951"/>
                <a:gd name="T5" fmla="*/ 486 h 486"/>
                <a:gd name="T6" fmla="*/ 951 w 951"/>
                <a:gd name="T7" fmla="*/ 486 h 4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1"/>
                <a:gd name="T13" fmla="*/ 0 h 486"/>
                <a:gd name="T14" fmla="*/ 951 w 951"/>
                <a:gd name="T15" fmla="*/ 486 h 4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1" h="486">
                  <a:moveTo>
                    <a:pt x="0" y="0"/>
                  </a:moveTo>
                  <a:lnTo>
                    <a:pt x="479" y="243"/>
                  </a:lnTo>
                  <a:lnTo>
                    <a:pt x="951" y="486"/>
                  </a:lnTo>
                </a:path>
              </a:pathLst>
            </a:custGeom>
            <a:noFill/>
            <a:ln w="31750" cap="rnd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44" name="Freeform 137"/>
            <p:cNvSpPr>
              <a:spLocks/>
            </p:cNvSpPr>
            <p:nvPr/>
          </p:nvSpPr>
          <p:spPr bwMode="auto">
            <a:xfrm>
              <a:off x="4447" y="2933"/>
              <a:ext cx="951" cy="488"/>
            </a:xfrm>
            <a:custGeom>
              <a:avLst/>
              <a:gdLst>
                <a:gd name="T0" fmla="*/ 951 w 951"/>
                <a:gd name="T1" fmla="*/ 0 h 488"/>
                <a:gd name="T2" fmla="*/ 472 w 951"/>
                <a:gd name="T3" fmla="*/ 244 h 488"/>
                <a:gd name="T4" fmla="*/ 0 w 951"/>
                <a:gd name="T5" fmla="*/ 488 h 488"/>
                <a:gd name="T6" fmla="*/ 0 w 951"/>
                <a:gd name="T7" fmla="*/ 488 h 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1"/>
                <a:gd name="T13" fmla="*/ 0 h 488"/>
                <a:gd name="T14" fmla="*/ 951 w 951"/>
                <a:gd name="T15" fmla="*/ 488 h 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1" h="488">
                  <a:moveTo>
                    <a:pt x="951" y="0"/>
                  </a:moveTo>
                  <a:lnTo>
                    <a:pt x="472" y="244"/>
                  </a:lnTo>
                  <a:lnTo>
                    <a:pt x="0" y="488"/>
                  </a:lnTo>
                </a:path>
              </a:pathLst>
            </a:custGeom>
            <a:noFill/>
            <a:ln w="31750" cap="rnd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45" name="Freeform 138"/>
            <p:cNvSpPr>
              <a:spLocks/>
            </p:cNvSpPr>
            <p:nvPr/>
          </p:nvSpPr>
          <p:spPr bwMode="auto">
            <a:xfrm>
              <a:off x="4449" y="2922"/>
              <a:ext cx="946" cy="12"/>
            </a:xfrm>
            <a:custGeom>
              <a:avLst/>
              <a:gdLst>
                <a:gd name="T0" fmla="*/ 0 w 946"/>
                <a:gd name="T1" fmla="*/ 0 h 12"/>
                <a:gd name="T2" fmla="*/ 476 w 946"/>
                <a:gd name="T3" fmla="*/ 5 h 12"/>
                <a:gd name="T4" fmla="*/ 946 w 946"/>
                <a:gd name="T5" fmla="*/ 12 h 12"/>
                <a:gd name="T6" fmla="*/ 946 w 946"/>
                <a:gd name="T7" fmla="*/ 12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6"/>
                <a:gd name="T13" fmla="*/ 0 h 12"/>
                <a:gd name="T14" fmla="*/ 946 w 946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6" h="12">
                  <a:moveTo>
                    <a:pt x="0" y="0"/>
                  </a:moveTo>
                  <a:lnTo>
                    <a:pt x="476" y="5"/>
                  </a:lnTo>
                  <a:lnTo>
                    <a:pt x="946" y="12"/>
                  </a:lnTo>
                </a:path>
              </a:pathLst>
            </a:custGeom>
            <a:noFill/>
            <a:ln w="31750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46" name="Freeform 139"/>
            <p:cNvSpPr>
              <a:spLocks/>
            </p:cNvSpPr>
            <p:nvPr/>
          </p:nvSpPr>
          <p:spPr bwMode="auto">
            <a:xfrm>
              <a:off x="4933" y="2936"/>
              <a:ext cx="464" cy="765"/>
            </a:xfrm>
            <a:custGeom>
              <a:avLst/>
              <a:gdLst>
                <a:gd name="T0" fmla="*/ 0 w 464"/>
                <a:gd name="T1" fmla="*/ 765 h 765"/>
                <a:gd name="T2" fmla="*/ 234 w 464"/>
                <a:gd name="T3" fmla="*/ 381 h 765"/>
                <a:gd name="T4" fmla="*/ 464 w 464"/>
                <a:gd name="T5" fmla="*/ 0 h 765"/>
                <a:gd name="T6" fmla="*/ 464 w 464"/>
                <a:gd name="T7" fmla="*/ 0 h 7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4"/>
                <a:gd name="T13" fmla="*/ 0 h 765"/>
                <a:gd name="T14" fmla="*/ 464 w 464"/>
                <a:gd name="T15" fmla="*/ 765 h 7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4" h="765">
                  <a:moveTo>
                    <a:pt x="0" y="765"/>
                  </a:moveTo>
                  <a:lnTo>
                    <a:pt x="234" y="381"/>
                  </a:lnTo>
                  <a:lnTo>
                    <a:pt x="464" y="0"/>
                  </a:lnTo>
                </a:path>
              </a:pathLst>
            </a:custGeom>
            <a:noFill/>
            <a:ln w="31750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47" name="Freeform 140"/>
            <p:cNvSpPr>
              <a:spLocks/>
            </p:cNvSpPr>
            <p:nvPr/>
          </p:nvSpPr>
          <p:spPr bwMode="auto">
            <a:xfrm>
              <a:off x="4447" y="2926"/>
              <a:ext cx="486" cy="772"/>
            </a:xfrm>
            <a:custGeom>
              <a:avLst/>
              <a:gdLst>
                <a:gd name="T0" fmla="*/ 0 w 486"/>
                <a:gd name="T1" fmla="*/ 0 h 772"/>
                <a:gd name="T2" fmla="*/ 245 w 486"/>
                <a:gd name="T3" fmla="*/ 387 h 772"/>
                <a:gd name="T4" fmla="*/ 486 w 486"/>
                <a:gd name="T5" fmla="*/ 772 h 772"/>
                <a:gd name="T6" fmla="*/ 486 w 486"/>
                <a:gd name="T7" fmla="*/ 772 h 7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6"/>
                <a:gd name="T13" fmla="*/ 0 h 772"/>
                <a:gd name="T14" fmla="*/ 486 w 486"/>
                <a:gd name="T15" fmla="*/ 772 h 7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6" h="772">
                  <a:moveTo>
                    <a:pt x="0" y="0"/>
                  </a:moveTo>
                  <a:lnTo>
                    <a:pt x="245" y="387"/>
                  </a:lnTo>
                  <a:lnTo>
                    <a:pt x="486" y="772"/>
                  </a:lnTo>
                </a:path>
              </a:pathLst>
            </a:custGeom>
            <a:noFill/>
            <a:ln w="31750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48" name="Oval 141"/>
            <p:cNvSpPr>
              <a:spLocks noChangeArrowheads="1"/>
            </p:cNvSpPr>
            <p:nvPr/>
          </p:nvSpPr>
          <p:spPr bwMode="auto">
            <a:xfrm>
              <a:off x="5372" y="3386"/>
              <a:ext cx="51" cy="51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49" name="Oval 142"/>
            <p:cNvSpPr>
              <a:spLocks noChangeArrowheads="1"/>
            </p:cNvSpPr>
            <p:nvPr/>
          </p:nvSpPr>
          <p:spPr bwMode="auto">
            <a:xfrm>
              <a:off x="5372" y="3386"/>
              <a:ext cx="51" cy="51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50" name="Oval 143"/>
            <p:cNvSpPr>
              <a:spLocks noChangeArrowheads="1"/>
            </p:cNvSpPr>
            <p:nvPr/>
          </p:nvSpPr>
          <p:spPr bwMode="auto">
            <a:xfrm>
              <a:off x="5372" y="2897"/>
              <a:ext cx="51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51" name="Oval 144"/>
            <p:cNvSpPr>
              <a:spLocks noChangeArrowheads="1"/>
            </p:cNvSpPr>
            <p:nvPr/>
          </p:nvSpPr>
          <p:spPr bwMode="auto">
            <a:xfrm>
              <a:off x="5372" y="2897"/>
              <a:ext cx="51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52" name="Oval 145"/>
            <p:cNvSpPr>
              <a:spLocks noChangeArrowheads="1"/>
            </p:cNvSpPr>
            <p:nvPr/>
          </p:nvSpPr>
          <p:spPr bwMode="auto">
            <a:xfrm>
              <a:off x="4909" y="3668"/>
              <a:ext cx="52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53" name="Oval 146"/>
            <p:cNvSpPr>
              <a:spLocks noChangeArrowheads="1"/>
            </p:cNvSpPr>
            <p:nvPr/>
          </p:nvSpPr>
          <p:spPr bwMode="auto">
            <a:xfrm>
              <a:off x="4909" y="3668"/>
              <a:ext cx="52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54" name="Oval 147"/>
            <p:cNvSpPr>
              <a:spLocks noChangeArrowheads="1"/>
            </p:cNvSpPr>
            <p:nvPr/>
          </p:nvSpPr>
          <p:spPr bwMode="auto">
            <a:xfrm>
              <a:off x="4896" y="2614"/>
              <a:ext cx="52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55" name="Oval 148"/>
            <p:cNvSpPr>
              <a:spLocks noChangeArrowheads="1"/>
            </p:cNvSpPr>
            <p:nvPr/>
          </p:nvSpPr>
          <p:spPr bwMode="auto">
            <a:xfrm>
              <a:off x="4896" y="2614"/>
              <a:ext cx="52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56" name="Oval 149"/>
            <p:cNvSpPr>
              <a:spLocks noChangeArrowheads="1"/>
            </p:cNvSpPr>
            <p:nvPr/>
          </p:nvSpPr>
          <p:spPr bwMode="auto">
            <a:xfrm>
              <a:off x="4421" y="3399"/>
              <a:ext cx="51" cy="51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57" name="Oval 150"/>
            <p:cNvSpPr>
              <a:spLocks noChangeArrowheads="1"/>
            </p:cNvSpPr>
            <p:nvPr/>
          </p:nvSpPr>
          <p:spPr bwMode="auto">
            <a:xfrm>
              <a:off x="4421" y="3399"/>
              <a:ext cx="51" cy="51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58" name="Oval 151"/>
            <p:cNvSpPr>
              <a:spLocks noChangeArrowheads="1"/>
            </p:cNvSpPr>
            <p:nvPr/>
          </p:nvSpPr>
          <p:spPr bwMode="auto">
            <a:xfrm>
              <a:off x="4421" y="2897"/>
              <a:ext cx="51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59" name="Oval 152"/>
            <p:cNvSpPr>
              <a:spLocks noChangeArrowheads="1"/>
            </p:cNvSpPr>
            <p:nvPr/>
          </p:nvSpPr>
          <p:spPr bwMode="auto">
            <a:xfrm>
              <a:off x="4421" y="2897"/>
              <a:ext cx="51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60" name="Freeform 153"/>
            <p:cNvSpPr>
              <a:spLocks/>
            </p:cNvSpPr>
            <p:nvPr/>
          </p:nvSpPr>
          <p:spPr bwMode="auto">
            <a:xfrm>
              <a:off x="4151" y="3131"/>
              <a:ext cx="165" cy="72"/>
            </a:xfrm>
            <a:custGeom>
              <a:avLst/>
              <a:gdLst>
                <a:gd name="T0" fmla="*/ 0 w 165"/>
                <a:gd name="T1" fmla="*/ 15 h 72"/>
                <a:gd name="T2" fmla="*/ 129 w 165"/>
                <a:gd name="T3" fmla="*/ 15 h 72"/>
                <a:gd name="T4" fmla="*/ 129 w 165"/>
                <a:gd name="T5" fmla="*/ 0 h 72"/>
                <a:gd name="T6" fmla="*/ 165 w 165"/>
                <a:gd name="T7" fmla="*/ 36 h 72"/>
                <a:gd name="T8" fmla="*/ 129 w 165"/>
                <a:gd name="T9" fmla="*/ 72 h 72"/>
                <a:gd name="T10" fmla="*/ 129 w 165"/>
                <a:gd name="T11" fmla="*/ 58 h 72"/>
                <a:gd name="T12" fmla="*/ 0 w 165"/>
                <a:gd name="T13" fmla="*/ 58 h 72"/>
                <a:gd name="T14" fmla="*/ 0 w 165"/>
                <a:gd name="T15" fmla="*/ 15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5"/>
                <a:gd name="T25" fmla="*/ 0 h 72"/>
                <a:gd name="T26" fmla="*/ 165 w 165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5" h="72">
                  <a:moveTo>
                    <a:pt x="0" y="15"/>
                  </a:moveTo>
                  <a:lnTo>
                    <a:pt x="129" y="15"/>
                  </a:lnTo>
                  <a:lnTo>
                    <a:pt x="129" y="0"/>
                  </a:lnTo>
                  <a:lnTo>
                    <a:pt x="165" y="36"/>
                  </a:lnTo>
                  <a:lnTo>
                    <a:pt x="129" y="72"/>
                  </a:lnTo>
                  <a:lnTo>
                    <a:pt x="129" y="58"/>
                  </a:lnTo>
                  <a:lnTo>
                    <a:pt x="0" y="5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61" name="Freeform 154"/>
            <p:cNvSpPr>
              <a:spLocks/>
            </p:cNvSpPr>
            <p:nvPr/>
          </p:nvSpPr>
          <p:spPr bwMode="auto">
            <a:xfrm>
              <a:off x="4151" y="3131"/>
              <a:ext cx="165" cy="72"/>
            </a:xfrm>
            <a:custGeom>
              <a:avLst/>
              <a:gdLst>
                <a:gd name="T0" fmla="*/ 0 w 165"/>
                <a:gd name="T1" fmla="*/ 15 h 72"/>
                <a:gd name="T2" fmla="*/ 129 w 165"/>
                <a:gd name="T3" fmla="*/ 15 h 72"/>
                <a:gd name="T4" fmla="*/ 129 w 165"/>
                <a:gd name="T5" fmla="*/ 0 h 72"/>
                <a:gd name="T6" fmla="*/ 165 w 165"/>
                <a:gd name="T7" fmla="*/ 36 h 72"/>
                <a:gd name="T8" fmla="*/ 129 w 165"/>
                <a:gd name="T9" fmla="*/ 72 h 72"/>
                <a:gd name="T10" fmla="*/ 129 w 165"/>
                <a:gd name="T11" fmla="*/ 58 h 72"/>
                <a:gd name="T12" fmla="*/ 0 w 165"/>
                <a:gd name="T13" fmla="*/ 58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72"/>
                <a:gd name="T23" fmla="*/ 165 w 165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72">
                  <a:moveTo>
                    <a:pt x="0" y="15"/>
                  </a:moveTo>
                  <a:lnTo>
                    <a:pt x="129" y="15"/>
                  </a:lnTo>
                  <a:lnTo>
                    <a:pt x="129" y="0"/>
                  </a:lnTo>
                  <a:lnTo>
                    <a:pt x="165" y="36"/>
                  </a:lnTo>
                  <a:lnTo>
                    <a:pt x="129" y="72"/>
                  </a:lnTo>
                  <a:lnTo>
                    <a:pt x="129" y="58"/>
                  </a:lnTo>
                  <a:lnTo>
                    <a:pt x="0" y="58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57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哈密顿</a:t>
            </a:r>
            <a:r>
              <a:rPr lang="zh-CN" altLang="en-US" dirty="0"/>
              <a:t>回路判定</a:t>
            </a:r>
          </a:p>
        </p:txBody>
      </p:sp>
    </p:spTree>
    <p:extLst>
      <p:ext uri="{BB962C8B-B14F-4D97-AF65-F5344CB8AC3E}">
        <p14:creationId xmlns:p14="http://schemas.microsoft.com/office/powerpoint/2010/main" val="12240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468313" y="1268413"/>
            <a:ext cx="8496300" cy="462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引理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2.4.2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简单图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的闭合图是唯一的。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5028" name="Rectangle 4"/>
              <p:cNvSpPr>
                <a:spLocks noChangeArrowheads="1"/>
              </p:cNvSpPr>
              <p:nvPr/>
            </p:nvSpPr>
            <p:spPr bwMode="auto">
              <a:xfrm>
                <a:off x="476250" y="1763713"/>
                <a:ext cx="8137525" cy="41303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证明</a:t>
                </a:r>
                <a:endParaRPr kumimoji="1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</a:t>
                </a:r>
                <a:r>
                  <a:rPr kumimoji="1" lang="en-US" altLang="zh-CN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    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𝑪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𝑮</m:t>
                        </m:r>
                      </m:e>
                    </m:d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𝑪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𝑮</m:t>
                        </m:r>
                      </m:e>
                    </m:d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是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G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的两个闭合图</a:t>
                </a:r>
                <a:endPara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 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𝑳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={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𝒆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𝒆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,…,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𝒆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𝒓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}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,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𝑳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𝒂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𝒂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𝟐</m:t>
                            </m:r>
                          </m:sub>
                        </m:s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𝒂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𝒔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𝑪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𝑮</m:t>
                        </m:r>
                      </m:e>
                    </m:d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𝑪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𝑮</m:t>
                        </m:r>
                      </m:e>
                    </m:d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中新加入的边集合</a:t>
                </a:r>
                <a:endPara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    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需证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𝑳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𝑳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𝟐</m:t>
                        </m:r>
                      </m:sub>
                    </m:sSub>
                  </m:oMath>
                </a14:m>
                <a:endPara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    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𝑳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𝑳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，为不失一般性，假设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𝒆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i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+1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=(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𝒖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,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𝒗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)∈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𝑳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是构造时第一条不属于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𝑳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的边，令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𝑯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𝑮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U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 </m:t>
                    </m:r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{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𝒆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𝒆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,…,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𝒆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𝒊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}</m:t>
                    </m:r>
                  </m:oMath>
                </a14:m>
                <a:endPara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    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由于构造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𝑳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时加入了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𝒆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i</m:t>
                        </m:r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华文细黑" pitchFamily="2" charset="-122"/>
                    <a:cs typeface="+mn-cs"/>
                  </a:rPr>
                  <a:t>，则有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𝒅</m:t>
                    </m:r>
                    <m:d>
                      <m:d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𝒖</m:t>
                        </m:r>
                      </m:e>
                    </m:d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+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𝒅</m:t>
                    </m:r>
                    <m:d>
                      <m:d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𝒗</m:t>
                        </m:r>
                      </m:e>
                    </m:d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≥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𝒏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华文细黑" pitchFamily="2" charset="-122"/>
                    <a:cs typeface="+mn-cs"/>
                  </a:rPr>
                  <a:t>，</a:t>
                </a:r>
                <a:endPara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华文细黑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华文细黑" pitchFamily="2" charset="-122"/>
                    <a:cs typeface="+mn-cs"/>
                  </a:rPr>
                  <a:t> 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华文细黑" pitchFamily="2" charset="-122"/>
                    <a:cs typeface="+mn-cs"/>
                  </a:rPr>
                  <a:t>     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华文细黑" pitchFamily="2" charset="-122"/>
                    <a:cs typeface="+mn-cs"/>
                  </a:rPr>
                  <a:t>但是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(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𝒖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,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𝒗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)∉</m:t>
                        </m:r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𝑪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𝑮</m:t>
                        </m:r>
                      </m:e>
                    </m:d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华文细黑" pitchFamily="2" charset="-122"/>
                    <a:cs typeface="+mn-cs"/>
                  </a:rPr>
                  <a:t>，与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𝑪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𝑮</m:t>
                        </m:r>
                      </m:e>
                    </m:d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华文细黑" pitchFamily="2" charset="-122"/>
                    <a:cs typeface="+mn-cs"/>
                  </a:rPr>
                  <a:t>是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𝑮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华文细黑" pitchFamily="2" charset="-122"/>
                    <a:cs typeface="+mn-cs"/>
                  </a:rPr>
                  <a:t>的闭合图矛盾</a:t>
                </a:r>
                <a:endParaRPr kumimoji="1" lang="en-US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华文细黑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8502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6250" y="1763713"/>
                <a:ext cx="8137525" cy="4130361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124" t="-1032" b="-22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哈密顿</a:t>
            </a:r>
            <a:r>
              <a:rPr lang="zh-CN" altLang="en-US" dirty="0"/>
              <a:t>回路判定</a:t>
            </a:r>
          </a:p>
        </p:txBody>
      </p:sp>
    </p:spTree>
    <p:extLst>
      <p:ext uri="{BB962C8B-B14F-4D97-AF65-F5344CB8AC3E}">
        <p14:creationId xmlns:p14="http://schemas.microsoft.com/office/powerpoint/2010/main" val="353635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5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5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5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5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5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5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5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6053" name="Rectangle 5"/>
              <p:cNvSpPr>
                <a:spLocks noChangeArrowheads="1"/>
              </p:cNvSpPr>
              <p:nvPr/>
            </p:nvSpPr>
            <p:spPr bwMode="auto">
              <a:xfrm>
                <a:off x="476250" y="2438400"/>
                <a:ext cx="8137525" cy="4004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证明 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      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设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𝑪</m:t>
                    </m:r>
                    <m:d>
                      <m:d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𝑮</m:t>
                        </m:r>
                      </m:e>
                    </m:d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</m:t>
                    </m:r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𝑮</m:t>
                    </m:r>
                    <m:r>
                      <m:rPr>
                        <m:sty m:val="p"/>
                      </m:rPr>
                      <a:rPr kumimoji="1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U</m:t>
                    </m:r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𝑳</m:t>
                    </m:r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 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𝑳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={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𝒆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𝒆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,…,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𝒆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𝒓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}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</a:t>
                </a:r>
                <a:endPara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    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由引理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2.4.1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和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2.4.2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     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𝑮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有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𝑯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回路       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𝑮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𝒆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有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𝑯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回路 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    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…      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𝑮</m:t>
                    </m:r>
                    <m:r>
                      <m:rPr>
                        <m:sty m:val="p"/>
                      </m:rPr>
                      <a:rPr kumimoji="1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U</m:t>
                    </m:r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𝑳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有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𝑯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回路</a:t>
                </a:r>
                <a:endPara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    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由于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𝑪</m:t>
                    </m:r>
                    <m:d>
                      <m:d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𝑮</m:t>
                        </m:r>
                      </m:e>
                    </m:d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唯一，定理得证。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    </a:t>
                </a:r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89AAD3"/>
                  </a:buClr>
                  <a:buSzPct val="70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推论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2.4.3  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若简单图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G(n&gt;2)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的闭合图是完全图，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89AAD3"/>
                  </a:buClr>
                  <a:buSzPct val="70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            则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G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有哈密顿回路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华文细黑" pitchFamily="2" charset="-122"/>
                    <a:cs typeface="+mn-cs"/>
                  </a:rPr>
                  <a:t>。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                                   </a:t>
                </a:r>
                <a:endParaRPr kumimoji="1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86053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6250" y="2438400"/>
                <a:ext cx="8137525" cy="4004173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498" t="-1979" b="-350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476250" y="1223963"/>
            <a:ext cx="84963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2.4.2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简单图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存在哈密顿回路的充要条件是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       其闭合图存在哈密顿回路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。</a:t>
            </a:r>
          </a:p>
        </p:txBody>
      </p:sp>
      <p:sp>
        <p:nvSpPr>
          <p:cNvPr id="8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哈密顿</a:t>
            </a:r>
            <a:r>
              <a:rPr lang="zh-CN" altLang="en-US" dirty="0"/>
              <a:t>回路判定</a:t>
            </a:r>
          </a:p>
        </p:txBody>
      </p:sp>
      <p:sp>
        <p:nvSpPr>
          <p:cNvPr id="2" name="左右箭头 1"/>
          <p:cNvSpPr/>
          <p:nvPr/>
        </p:nvSpPr>
        <p:spPr>
          <a:xfrm>
            <a:off x="2543175" y="4152900"/>
            <a:ext cx="333375" cy="142875"/>
          </a:xfrm>
          <a:prstGeom prst="leftRight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左右箭头 6"/>
          <p:cNvSpPr/>
          <p:nvPr/>
        </p:nvSpPr>
        <p:spPr>
          <a:xfrm>
            <a:off x="5156200" y="4138611"/>
            <a:ext cx="333375" cy="142875"/>
          </a:xfrm>
          <a:prstGeom prst="leftRight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左右箭头 8"/>
          <p:cNvSpPr/>
          <p:nvPr/>
        </p:nvSpPr>
        <p:spPr>
          <a:xfrm>
            <a:off x="5972175" y="4119561"/>
            <a:ext cx="333375" cy="142875"/>
          </a:xfrm>
          <a:prstGeom prst="leftRight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300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3" grpId="0"/>
      <p:bldP spid="2" grpId="0" animBg="1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+mn-ea"/>
                <a:ea typeface="+mn-ea"/>
              </a:rPr>
              <a:t> </a:t>
            </a:r>
            <a:r>
              <a:rPr lang="zh-CN" altLang="zh-CN" sz="2800" b="1" dirty="0" smtClean="0">
                <a:solidFill>
                  <a:srgbClr val="B2B2B2"/>
                </a:solidFill>
                <a:latin typeface="+mn-ea"/>
                <a:ea typeface="+mn-ea"/>
              </a:rPr>
              <a:t>道路与回路的定义和相关概念</a:t>
            </a:r>
          </a:p>
          <a:p>
            <a:pPr eaLnBrk="1" hangingPunct="1"/>
            <a:r>
              <a:rPr lang="zh-CN" altLang="en-US" sz="2800" b="1" dirty="0" smtClean="0">
                <a:latin typeface="+mn-ea"/>
                <a:ea typeface="+mn-ea"/>
              </a:rPr>
              <a:t> </a:t>
            </a:r>
            <a:r>
              <a:rPr lang="zh-CN" altLang="zh-CN" sz="2800" b="1" dirty="0" smtClean="0">
                <a:solidFill>
                  <a:srgbClr val="B2B2B2"/>
                </a:solidFill>
                <a:latin typeface="+mn-ea"/>
                <a:ea typeface="+mn-ea"/>
              </a:rPr>
              <a:t>道路与回路的判定方法</a:t>
            </a:r>
          </a:p>
          <a:p>
            <a:pPr eaLnBrk="1" hangingPunct="1"/>
            <a:r>
              <a:rPr lang="zh-CN" altLang="en-US" sz="280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zh-CN" sz="2800" b="1" dirty="0" smtClean="0">
                <a:solidFill>
                  <a:srgbClr val="C00000"/>
                </a:solidFill>
                <a:latin typeface="+mn-ea"/>
                <a:ea typeface="+mn-ea"/>
              </a:rPr>
              <a:t>欧拉道路与回路</a:t>
            </a:r>
          </a:p>
          <a:p>
            <a:pPr eaLnBrk="1" hangingPunct="1"/>
            <a:r>
              <a:rPr lang="zh-CN" altLang="en-US" sz="280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zh-CN" sz="2800" b="1" dirty="0" smtClean="0">
                <a:solidFill>
                  <a:srgbClr val="C00000"/>
                </a:solidFill>
                <a:latin typeface="+mn-ea"/>
                <a:ea typeface="+mn-ea"/>
              </a:rPr>
              <a:t>哈密顿道路与回路</a:t>
            </a:r>
          </a:p>
          <a:p>
            <a:pPr eaLnBrk="1" hangingPunct="1"/>
            <a:r>
              <a:rPr lang="zh-CN" altLang="en-US" sz="2800" b="1" dirty="0" smtClean="0">
                <a:latin typeface="+mn-ea"/>
                <a:ea typeface="+mn-ea"/>
              </a:rPr>
              <a:t> </a:t>
            </a:r>
            <a:r>
              <a:rPr lang="zh-CN" altLang="zh-CN" sz="2800" b="1" dirty="0" smtClean="0">
                <a:latin typeface="+mn-ea"/>
                <a:ea typeface="+mn-ea"/>
              </a:rPr>
              <a:t>旅行商问题与分支定界法</a:t>
            </a:r>
          </a:p>
          <a:p>
            <a:pPr eaLnBrk="1" hangingPunct="1"/>
            <a:r>
              <a:rPr lang="zh-CN" altLang="en-US" sz="2800" b="1" dirty="0" smtClean="0">
                <a:latin typeface="+mn-ea"/>
                <a:ea typeface="+mn-ea"/>
              </a:rPr>
              <a:t> </a:t>
            </a:r>
            <a:r>
              <a:rPr lang="zh-CN" altLang="zh-CN" sz="2800" b="1" dirty="0" smtClean="0">
                <a:latin typeface="+mn-ea"/>
                <a:ea typeface="+mn-ea"/>
              </a:rPr>
              <a:t>最短路径</a:t>
            </a:r>
          </a:p>
          <a:p>
            <a:pPr eaLnBrk="1" hangingPunct="1"/>
            <a:r>
              <a:rPr lang="zh-CN" altLang="en-US" sz="2800" b="1" dirty="0" smtClean="0">
                <a:latin typeface="+mn-ea"/>
                <a:ea typeface="+mn-ea"/>
              </a:rPr>
              <a:t> </a:t>
            </a:r>
            <a:r>
              <a:rPr lang="zh-CN" altLang="zh-CN" sz="2800" b="1" dirty="0" smtClean="0">
                <a:latin typeface="+mn-ea"/>
                <a:ea typeface="+mn-ea"/>
              </a:rPr>
              <a:t>关键路径</a:t>
            </a:r>
          </a:p>
          <a:p>
            <a:pPr eaLnBrk="1" hangingPunct="1"/>
            <a:r>
              <a:rPr lang="zh-CN" altLang="en-US" sz="2800" b="1" dirty="0" smtClean="0">
                <a:latin typeface="+mn-ea"/>
                <a:ea typeface="+mn-ea"/>
              </a:rPr>
              <a:t> </a:t>
            </a:r>
            <a:r>
              <a:rPr lang="zh-CN" altLang="zh-CN" sz="2800" b="1" dirty="0" smtClean="0">
                <a:latin typeface="+mn-ea"/>
                <a:ea typeface="+mn-ea"/>
              </a:rPr>
              <a:t>中国邮路</a:t>
            </a:r>
            <a:endParaRPr lang="zh-CN" altLang="en-US" sz="2800" b="1" dirty="0" smtClean="0">
              <a:latin typeface="+mn-ea"/>
              <a:ea typeface="+mn-ea"/>
            </a:endParaRPr>
          </a:p>
        </p:txBody>
      </p:sp>
      <p:sp>
        <p:nvSpPr>
          <p:cNvPr id="6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第二章 道路与回路 </a:t>
            </a:r>
          </a:p>
        </p:txBody>
      </p:sp>
    </p:spTree>
    <p:extLst>
      <p:ext uri="{BB962C8B-B14F-4D97-AF65-F5344CB8AC3E}">
        <p14:creationId xmlns:p14="http://schemas.microsoft.com/office/powerpoint/2010/main" val="196304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ChangeArrowheads="1"/>
          </p:cNvSpPr>
          <p:nvPr/>
        </p:nvSpPr>
        <p:spPr bwMode="auto">
          <a:xfrm>
            <a:off x="341313" y="1898650"/>
            <a:ext cx="8802687" cy="382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若图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G=&lt;V,E&gt;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H-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圈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则对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的任何非空子集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S,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均有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p(G-S)≤|S|,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其中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p(G-S)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是从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中删去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S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中所有结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点及与这些结点关联的边所得到的子图的连通分支数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.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若图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G=&lt;V,E&gt;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H-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道路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则对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的任何非空子集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S,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均有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p(G-S)≤|S|+1.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有割点的图不是哈密顿图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若图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G=&lt;V1 ,V2 ,E&gt;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为二分图且有哈密顿回路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| V1 |= | V2|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323850" y="1196975"/>
            <a:ext cx="627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哈密顿回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(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道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路判定的必要条件</a:t>
            </a:r>
          </a:p>
        </p:txBody>
      </p:sp>
      <p:sp>
        <p:nvSpPr>
          <p:cNvPr id="7" name="标题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哈密顿回路小结</a:t>
            </a:r>
          </a:p>
        </p:txBody>
      </p:sp>
    </p:spTree>
    <p:extLst>
      <p:ext uri="{BB962C8B-B14F-4D97-AF65-F5344CB8AC3E}">
        <p14:creationId xmlns:p14="http://schemas.microsoft.com/office/powerpoint/2010/main" val="407329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0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0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0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0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90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90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90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90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ChangeArrowheads="1"/>
          </p:cNvSpPr>
          <p:nvPr/>
        </p:nvSpPr>
        <p:spPr bwMode="auto">
          <a:xfrm>
            <a:off x="341313" y="1898650"/>
            <a:ext cx="8461375" cy="382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若简单图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中任两点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u,v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恒有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d(u)+d(v) ≥n-1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，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中存在</a:t>
            </a:r>
            <a:r>
              <a:rPr kumimoji="1" lang="en-US" alt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哈密顿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道路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若简单图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中任两点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u,v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恒有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d(u)+d(v) ≥n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，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中存在</a:t>
            </a:r>
            <a:r>
              <a:rPr kumimoji="1" lang="en-US" alt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哈密顿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回路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若简单图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中任意一点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d(v) ≥n/2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，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中存在</a:t>
            </a:r>
            <a:r>
              <a:rPr kumimoji="1" lang="en-US" alt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哈密顿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回路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若简单图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G(n&gt;2)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的闭合图是完全图，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有</a:t>
            </a:r>
            <a:r>
              <a:rPr kumimoji="1" lang="en-US" alt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哈密顿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回路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23850" y="1196975"/>
            <a:ext cx="627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哈密顿回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(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道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路判定的充分条件</a:t>
            </a:r>
          </a:p>
        </p:txBody>
      </p:sp>
      <p:sp>
        <p:nvSpPr>
          <p:cNvPr id="6" name="标题 4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哈密顿回路小结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1379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9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9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89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89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89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9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89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323850" y="1403350"/>
            <a:ext cx="8820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判断一个图是否有哈密顿回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(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道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路的可行方法</a:t>
            </a:r>
          </a:p>
        </p:txBody>
      </p:sp>
      <p:sp>
        <p:nvSpPr>
          <p:cNvPr id="6" name="标题 4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小结</a:t>
            </a:r>
            <a:endParaRPr lang="zh-CN" altLang="en-US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1313" y="2079625"/>
            <a:ext cx="8461375" cy="1557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不满足必要条件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满足充分条件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搜索出一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条哈密顿回路 </a:t>
            </a:r>
          </a:p>
        </p:txBody>
      </p:sp>
    </p:spTree>
    <p:extLst>
      <p:ext uri="{BB962C8B-B14F-4D97-AF65-F5344CB8AC3E}">
        <p14:creationId xmlns:p14="http://schemas.microsoft.com/office/powerpoint/2010/main" val="194207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第二章 道路与回路</a:t>
            </a:r>
            <a:endParaRPr lang="zh-CN" altLang="en-US" dirty="0"/>
          </a:p>
        </p:txBody>
      </p:sp>
      <p:sp>
        <p:nvSpPr>
          <p:cNvPr id="11673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solidFill>
                  <a:srgbClr val="B2B2B2"/>
                </a:solidFill>
                <a:latin typeface="Times New Roman" pitchFamily="18" charset="0"/>
              </a:rPr>
              <a:t>道路与回路的定义和相关概念</a:t>
            </a: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solidFill>
                  <a:srgbClr val="B2B2B2"/>
                </a:solidFill>
                <a:latin typeface="Times New Roman" pitchFamily="18" charset="0"/>
              </a:rPr>
              <a:t>道路与回路的判定方法</a:t>
            </a: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solidFill>
                  <a:srgbClr val="B2B2B2"/>
                </a:solidFill>
                <a:latin typeface="Times New Roman" pitchFamily="18" charset="0"/>
              </a:rPr>
              <a:t>欧拉道路与回路</a:t>
            </a: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solidFill>
                  <a:srgbClr val="B2B2B2"/>
                </a:solidFill>
                <a:latin typeface="Times New Roman" pitchFamily="18" charset="0"/>
              </a:rPr>
              <a:t>哈密顿道路与回路</a:t>
            </a: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solidFill>
                  <a:srgbClr val="FF3399"/>
                </a:solidFill>
                <a:latin typeface="Times New Roman" pitchFamily="18" charset="0"/>
              </a:rPr>
              <a:t>旅行商问题</a:t>
            </a: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latin typeface="Times New Roman" pitchFamily="18" charset="0"/>
              </a:rPr>
              <a:t>最短路径</a:t>
            </a: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latin typeface="Times New Roman" pitchFamily="18" charset="0"/>
              </a:rPr>
              <a:t>关键路径</a:t>
            </a: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latin typeface="Times New Roman" pitchFamily="18" charset="0"/>
              </a:rPr>
              <a:t>中国邮路</a:t>
            </a:r>
            <a:endParaRPr lang="zh-CN" altLang="en-US" sz="28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98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ChangeArrowheads="1"/>
          </p:cNvSpPr>
          <p:nvPr/>
        </p:nvSpPr>
        <p:spPr bwMode="auto">
          <a:xfrm>
            <a:off x="566738" y="1212596"/>
            <a:ext cx="7772400" cy="424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H-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圈不涉及边的长度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但是在许多实际问题中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每条边都可以有它的权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边权可以是该路的长度、旅行的费用或所需的时间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这样需要在可能众多的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H-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圈中挑选总长最短线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总花费最省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旅途时间最少的一条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3000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旅行商问题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(TSP--traveling salesman problem):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3000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一个商人欲到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个城市推销商品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每两个城市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j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之间的距离为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ij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如何选择一条道路使得商人每个城市走一遍后回到起点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且所走路径最短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图论语言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: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   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给定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一个正权完全图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求具有总长最短的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H-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圈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</p:txBody>
      </p:sp>
      <p:sp>
        <p:nvSpPr>
          <p:cNvPr id="8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旅行</a:t>
            </a:r>
            <a:r>
              <a:rPr lang="zh-CN" altLang="en-US" dirty="0"/>
              <a:t>商问题</a:t>
            </a:r>
          </a:p>
        </p:txBody>
      </p:sp>
    </p:spTree>
    <p:extLst>
      <p:ext uri="{BB962C8B-B14F-4D97-AF65-F5344CB8AC3E}">
        <p14:creationId xmlns:p14="http://schemas.microsoft.com/office/powerpoint/2010/main" val="406357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4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4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4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4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ChangeArrowheads="1"/>
          </p:cNvSpPr>
          <p:nvPr/>
        </p:nvSpPr>
        <p:spPr bwMode="auto">
          <a:xfrm>
            <a:off x="566738" y="1287700"/>
            <a:ext cx="7772400" cy="424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旅行商问题（又叫货郎担问题）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给定一个正权完全图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求具有总长最短的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H-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圈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例：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</p:txBody>
      </p:sp>
      <p:sp>
        <p:nvSpPr>
          <p:cNvPr id="395268" name="Rectangle 4"/>
          <p:cNvSpPr>
            <a:spLocks noChangeArrowheads="1"/>
          </p:cNvSpPr>
          <p:nvPr/>
        </p:nvSpPr>
        <p:spPr bwMode="auto">
          <a:xfrm>
            <a:off x="1827213" y="5346874"/>
            <a:ext cx="5894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最短的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回路是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(A,B,D,C,A)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，长为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41650" y="2511599"/>
            <a:ext cx="2835275" cy="2801937"/>
            <a:chOff x="1916" y="1565"/>
            <a:chExt cx="1786" cy="1765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916" y="1565"/>
              <a:ext cx="1758" cy="1765"/>
              <a:chOff x="1916" y="1565"/>
              <a:chExt cx="1758" cy="1765"/>
            </a:xfrm>
          </p:grpSpPr>
          <p:sp>
            <p:nvSpPr>
              <p:cNvPr id="118795" name="Oval 7"/>
              <p:cNvSpPr>
                <a:spLocks noChangeArrowheads="1"/>
              </p:cNvSpPr>
              <p:nvPr/>
            </p:nvSpPr>
            <p:spPr bwMode="auto">
              <a:xfrm>
                <a:off x="2115" y="1820"/>
                <a:ext cx="142" cy="14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18796" name="Oval 8"/>
              <p:cNvSpPr>
                <a:spLocks noChangeArrowheads="1"/>
              </p:cNvSpPr>
              <p:nvPr/>
            </p:nvSpPr>
            <p:spPr bwMode="auto">
              <a:xfrm>
                <a:off x="3305" y="1820"/>
                <a:ext cx="142" cy="14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18797" name="Oval 9"/>
              <p:cNvSpPr>
                <a:spLocks noChangeArrowheads="1"/>
              </p:cNvSpPr>
              <p:nvPr/>
            </p:nvSpPr>
            <p:spPr bwMode="auto">
              <a:xfrm>
                <a:off x="3334" y="2954"/>
                <a:ext cx="142" cy="14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18798" name="Oval 10"/>
              <p:cNvSpPr>
                <a:spLocks noChangeArrowheads="1"/>
              </p:cNvSpPr>
              <p:nvPr/>
            </p:nvSpPr>
            <p:spPr bwMode="auto">
              <a:xfrm>
                <a:off x="2115" y="2926"/>
                <a:ext cx="142" cy="14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18799" name="Line 11"/>
              <p:cNvSpPr>
                <a:spLocks noChangeShapeType="1"/>
              </p:cNvSpPr>
              <p:nvPr/>
            </p:nvSpPr>
            <p:spPr bwMode="auto">
              <a:xfrm>
                <a:off x="2171" y="1905"/>
                <a:ext cx="0" cy="110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18800" name="Line 12"/>
              <p:cNvSpPr>
                <a:spLocks noChangeShapeType="1"/>
              </p:cNvSpPr>
              <p:nvPr/>
            </p:nvSpPr>
            <p:spPr bwMode="auto">
              <a:xfrm>
                <a:off x="3390" y="1877"/>
                <a:ext cx="0" cy="110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18801" name="Line 13"/>
              <p:cNvSpPr>
                <a:spLocks noChangeShapeType="1"/>
              </p:cNvSpPr>
              <p:nvPr/>
            </p:nvSpPr>
            <p:spPr bwMode="auto">
              <a:xfrm>
                <a:off x="2200" y="1905"/>
                <a:ext cx="1190" cy="113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18802" name="Line 14"/>
              <p:cNvSpPr>
                <a:spLocks noChangeShapeType="1"/>
              </p:cNvSpPr>
              <p:nvPr/>
            </p:nvSpPr>
            <p:spPr bwMode="auto">
              <a:xfrm flipH="1">
                <a:off x="2171" y="1877"/>
                <a:ext cx="1219" cy="113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18803" name="Line 15"/>
              <p:cNvSpPr>
                <a:spLocks noChangeShapeType="1"/>
              </p:cNvSpPr>
              <p:nvPr/>
            </p:nvSpPr>
            <p:spPr bwMode="auto">
              <a:xfrm flipH="1">
                <a:off x="2171" y="1877"/>
                <a:ext cx="1219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18804" name="Line 16"/>
              <p:cNvSpPr>
                <a:spLocks noChangeShapeType="1"/>
              </p:cNvSpPr>
              <p:nvPr/>
            </p:nvSpPr>
            <p:spPr bwMode="auto">
              <a:xfrm flipH="1">
                <a:off x="2171" y="3011"/>
                <a:ext cx="1219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18805" name="Text Box 17"/>
              <p:cNvSpPr txBox="1">
                <a:spLocks noChangeArrowheads="1"/>
              </p:cNvSpPr>
              <p:nvPr/>
            </p:nvSpPr>
            <p:spPr bwMode="auto">
              <a:xfrm>
                <a:off x="2625" y="1565"/>
                <a:ext cx="22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118806" name="Text Box 18"/>
              <p:cNvSpPr txBox="1">
                <a:spLocks noChangeArrowheads="1"/>
              </p:cNvSpPr>
              <p:nvPr/>
            </p:nvSpPr>
            <p:spPr bwMode="auto">
              <a:xfrm>
                <a:off x="1916" y="2274"/>
                <a:ext cx="22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18807" name="Text Box 19"/>
              <p:cNvSpPr txBox="1">
                <a:spLocks noChangeArrowheads="1"/>
              </p:cNvSpPr>
              <p:nvPr/>
            </p:nvSpPr>
            <p:spPr bwMode="auto">
              <a:xfrm>
                <a:off x="2653" y="3039"/>
                <a:ext cx="22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118808" name="Text Box 20"/>
              <p:cNvSpPr txBox="1">
                <a:spLocks noChangeArrowheads="1"/>
              </p:cNvSpPr>
              <p:nvPr/>
            </p:nvSpPr>
            <p:spPr bwMode="auto">
              <a:xfrm>
                <a:off x="2455" y="2642"/>
                <a:ext cx="22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118809" name="Text Box 21"/>
              <p:cNvSpPr txBox="1">
                <a:spLocks noChangeArrowheads="1"/>
              </p:cNvSpPr>
              <p:nvPr/>
            </p:nvSpPr>
            <p:spPr bwMode="auto">
              <a:xfrm>
                <a:off x="2483" y="2019"/>
                <a:ext cx="22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18810" name="Text Box 22"/>
              <p:cNvSpPr txBox="1">
                <a:spLocks noChangeArrowheads="1"/>
              </p:cNvSpPr>
              <p:nvPr/>
            </p:nvSpPr>
            <p:spPr bwMode="auto">
              <a:xfrm>
                <a:off x="3447" y="2330"/>
                <a:ext cx="22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1</a:t>
                </a:r>
              </a:p>
            </p:txBody>
          </p:sp>
        </p:grpSp>
        <p:sp>
          <p:nvSpPr>
            <p:cNvPr id="118791" name="Text Box 23"/>
            <p:cNvSpPr txBox="1">
              <a:spLocks noChangeArrowheads="1"/>
            </p:cNvSpPr>
            <p:nvPr/>
          </p:nvSpPr>
          <p:spPr bwMode="auto">
            <a:xfrm>
              <a:off x="2030" y="1565"/>
              <a:ext cx="25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A</a:t>
              </a:r>
            </a:p>
          </p:txBody>
        </p:sp>
        <p:sp>
          <p:nvSpPr>
            <p:cNvPr id="118792" name="Text Box 24"/>
            <p:cNvSpPr txBox="1">
              <a:spLocks noChangeArrowheads="1"/>
            </p:cNvSpPr>
            <p:nvPr/>
          </p:nvSpPr>
          <p:spPr bwMode="auto">
            <a:xfrm>
              <a:off x="1916" y="2982"/>
              <a:ext cx="25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B</a:t>
              </a:r>
            </a:p>
          </p:txBody>
        </p:sp>
        <p:sp>
          <p:nvSpPr>
            <p:cNvPr id="118793" name="Text Box 25"/>
            <p:cNvSpPr txBox="1">
              <a:spLocks noChangeArrowheads="1"/>
            </p:cNvSpPr>
            <p:nvPr/>
          </p:nvSpPr>
          <p:spPr bwMode="auto">
            <a:xfrm>
              <a:off x="3447" y="2982"/>
              <a:ext cx="25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C</a:t>
              </a:r>
            </a:p>
          </p:txBody>
        </p:sp>
        <p:sp>
          <p:nvSpPr>
            <p:cNvPr id="118794" name="Text Box 26"/>
            <p:cNvSpPr txBox="1">
              <a:spLocks noChangeArrowheads="1"/>
            </p:cNvSpPr>
            <p:nvPr/>
          </p:nvSpPr>
          <p:spPr bwMode="auto">
            <a:xfrm>
              <a:off x="3390" y="1621"/>
              <a:ext cx="25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D</a:t>
              </a:r>
            </a:p>
          </p:txBody>
        </p:sp>
      </p:grpSp>
      <p:sp>
        <p:nvSpPr>
          <p:cNvPr id="28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旅行</a:t>
            </a:r>
            <a:r>
              <a:rPr lang="zh-CN" altLang="en-US" dirty="0"/>
              <a:t>商问题</a:t>
            </a:r>
          </a:p>
        </p:txBody>
      </p:sp>
    </p:spTree>
    <p:extLst>
      <p:ext uri="{BB962C8B-B14F-4D97-AF65-F5344CB8AC3E}">
        <p14:creationId xmlns:p14="http://schemas.microsoft.com/office/powerpoint/2010/main" val="76204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5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ChangeArrowheads="1"/>
          </p:cNvSpPr>
          <p:nvPr/>
        </p:nvSpPr>
        <p:spPr bwMode="auto">
          <a:xfrm>
            <a:off x="566738" y="1260175"/>
            <a:ext cx="7772400" cy="424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旅行商问题（又叫货郎担问题）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给定一个正权完全图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求具有总长最短的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H-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圈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求解方法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–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枚举法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个结点的完全图有多少个不同的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H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回路？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             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由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Stirling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公式，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137400" y="4139900"/>
            <a:ext cx="1800225" cy="1906464"/>
            <a:chOff x="1916" y="1565"/>
            <a:chExt cx="1786" cy="194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916" y="1565"/>
              <a:ext cx="1758" cy="1944"/>
              <a:chOff x="1916" y="1565"/>
              <a:chExt cx="1758" cy="1944"/>
            </a:xfrm>
          </p:grpSpPr>
          <p:sp>
            <p:nvSpPr>
              <p:cNvPr id="16398" name="Oval 6"/>
              <p:cNvSpPr>
                <a:spLocks noChangeArrowheads="1"/>
              </p:cNvSpPr>
              <p:nvPr/>
            </p:nvSpPr>
            <p:spPr bwMode="auto">
              <a:xfrm>
                <a:off x="2115" y="1820"/>
                <a:ext cx="142" cy="14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6399" name="Oval 7"/>
              <p:cNvSpPr>
                <a:spLocks noChangeArrowheads="1"/>
              </p:cNvSpPr>
              <p:nvPr/>
            </p:nvSpPr>
            <p:spPr bwMode="auto">
              <a:xfrm>
                <a:off x="3305" y="1820"/>
                <a:ext cx="142" cy="14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6400" name="Oval 8"/>
              <p:cNvSpPr>
                <a:spLocks noChangeArrowheads="1"/>
              </p:cNvSpPr>
              <p:nvPr/>
            </p:nvSpPr>
            <p:spPr bwMode="auto">
              <a:xfrm>
                <a:off x="3334" y="2954"/>
                <a:ext cx="142" cy="14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6401" name="Oval 9"/>
              <p:cNvSpPr>
                <a:spLocks noChangeArrowheads="1"/>
              </p:cNvSpPr>
              <p:nvPr/>
            </p:nvSpPr>
            <p:spPr bwMode="auto">
              <a:xfrm>
                <a:off x="2115" y="2926"/>
                <a:ext cx="142" cy="14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6402" name="Line 10"/>
              <p:cNvSpPr>
                <a:spLocks noChangeShapeType="1"/>
              </p:cNvSpPr>
              <p:nvPr/>
            </p:nvSpPr>
            <p:spPr bwMode="auto">
              <a:xfrm>
                <a:off x="2171" y="1905"/>
                <a:ext cx="0" cy="110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6403" name="Line 11"/>
              <p:cNvSpPr>
                <a:spLocks noChangeShapeType="1"/>
              </p:cNvSpPr>
              <p:nvPr/>
            </p:nvSpPr>
            <p:spPr bwMode="auto">
              <a:xfrm>
                <a:off x="3390" y="1877"/>
                <a:ext cx="0" cy="110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6404" name="Line 12"/>
              <p:cNvSpPr>
                <a:spLocks noChangeShapeType="1"/>
              </p:cNvSpPr>
              <p:nvPr/>
            </p:nvSpPr>
            <p:spPr bwMode="auto">
              <a:xfrm>
                <a:off x="2200" y="1905"/>
                <a:ext cx="1190" cy="113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6405" name="Line 13"/>
              <p:cNvSpPr>
                <a:spLocks noChangeShapeType="1"/>
              </p:cNvSpPr>
              <p:nvPr/>
            </p:nvSpPr>
            <p:spPr bwMode="auto">
              <a:xfrm flipH="1">
                <a:off x="2171" y="1877"/>
                <a:ext cx="1219" cy="113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6406" name="Line 14"/>
              <p:cNvSpPr>
                <a:spLocks noChangeShapeType="1"/>
              </p:cNvSpPr>
              <p:nvPr/>
            </p:nvSpPr>
            <p:spPr bwMode="auto">
              <a:xfrm flipH="1">
                <a:off x="2171" y="1877"/>
                <a:ext cx="1219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6407" name="Line 15"/>
              <p:cNvSpPr>
                <a:spLocks noChangeShapeType="1"/>
              </p:cNvSpPr>
              <p:nvPr/>
            </p:nvSpPr>
            <p:spPr bwMode="auto">
              <a:xfrm flipH="1">
                <a:off x="2171" y="3011"/>
                <a:ext cx="1219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6408" name="Text Box 16"/>
              <p:cNvSpPr txBox="1">
                <a:spLocks noChangeArrowheads="1"/>
              </p:cNvSpPr>
              <p:nvPr/>
            </p:nvSpPr>
            <p:spPr bwMode="auto">
              <a:xfrm>
                <a:off x="2625" y="1565"/>
                <a:ext cx="227" cy="4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16409" name="Text Box 17"/>
              <p:cNvSpPr txBox="1">
                <a:spLocks noChangeArrowheads="1"/>
              </p:cNvSpPr>
              <p:nvPr/>
            </p:nvSpPr>
            <p:spPr bwMode="auto">
              <a:xfrm>
                <a:off x="1916" y="2274"/>
                <a:ext cx="227" cy="4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6410" name="Text Box 18"/>
              <p:cNvSpPr txBox="1">
                <a:spLocks noChangeArrowheads="1"/>
              </p:cNvSpPr>
              <p:nvPr/>
            </p:nvSpPr>
            <p:spPr bwMode="auto">
              <a:xfrm>
                <a:off x="2653" y="3038"/>
                <a:ext cx="227" cy="4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16411" name="Text Box 19"/>
              <p:cNvSpPr txBox="1">
                <a:spLocks noChangeArrowheads="1"/>
              </p:cNvSpPr>
              <p:nvPr/>
            </p:nvSpPr>
            <p:spPr bwMode="auto">
              <a:xfrm>
                <a:off x="2455" y="2642"/>
                <a:ext cx="227" cy="4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16412" name="Text Box 20"/>
              <p:cNvSpPr txBox="1">
                <a:spLocks noChangeArrowheads="1"/>
              </p:cNvSpPr>
              <p:nvPr/>
            </p:nvSpPr>
            <p:spPr bwMode="auto">
              <a:xfrm>
                <a:off x="2483" y="2018"/>
                <a:ext cx="227" cy="4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6413" name="Text Box 21"/>
              <p:cNvSpPr txBox="1">
                <a:spLocks noChangeArrowheads="1"/>
              </p:cNvSpPr>
              <p:nvPr/>
            </p:nvSpPr>
            <p:spPr bwMode="auto">
              <a:xfrm>
                <a:off x="3447" y="2329"/>
                <a:ext cx="227" cy="4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1</a:t>
                </a:r>
              </a:p>
            </p:txBody>
          </p:sp>
        </p:grpSp>
        <p:sp>
          <p:nvSpPr>
            <p:cNvPr id="16394" name="Text Box 22"/>
            <p:cNvSpPr txBox="1">
              <a:spLocks noChangeArrowheads="1"/>
            </p:cNvSpPr>
            <p:nvPr/>
          </p:nvSpPr>
          <p:spPr bwMode="auto">
            <a:xfrm>
              <a:off x="2029" y="1565"/>
              <a:ext cx="256" cy="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A</a:t>
              </a:r>
            </a:p>
          </p:txBody>
        </p:sp>
        <p:sp>
          <p:nvSpPr>
            <p:cNvPr id="16395" name="Text Box 23"/>
            <p:cNvSpPr txBox="1">
              <a:spLocks noChangeArrowheads="1"/>
            </p:cNvSpPr>
            <p:nvPr/>
          </p:nvSpPr>
          <p:spPr bwMode="auto">
            <a:xfrm>
              <a:off x="1916" y="2982"/>
              <a:ext cx="255" cy="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B</a:t>
              </a:r>
            </a:p>
          </p:txBody>
        </p:sp>
        <p:sp>
          <p:nvSpPr>
            <p:cNvPr id="16396" name="Text Box 24"/>
            <p:cNvSpPr txBox="1">
              <a:spLocks noChangeArrowheads="1"/>
            </p:cNvSpPr>
            <p:nvPr/>
          </p:nvSpPr>
          <p:spPr bwMode="auto">
            <a:xfrm>
              <a:off x="3447" y="2982"/>
              <a:ext cx="255" cy="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C</a:t>
              </a:r>
            </a:p>
          </p:txBody>
        </p:sp>
        <p:sp>
          <p:nvSpPr>
            <p:cNvPr id="16397" name="Text Box 25"/>
            <p:cNvSpPr txBox="1">
              <a:spLocks noChangeArrowheads="1"/>
            </p:cNvSpPr>
            <p:nvPr/>
          </p:nvSpPr>
          <p:spPr bwMode="auto">
            <a:xfrm>
              <a:off x="3390" y="1622"/>
              <a:ext cx="255" cy="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D</a:t>
              </a:r>
            </a:p>
          </p:txBody>
        </p:sp>
      </p:grpSp>
      <p:sp>
        <p:nvSpPr>
          <p:cNvPr id="396314" name="Rectangle 26"/>
          <p:cNvSpPr>
            <a:spLocks noChangeArrowheads="1"/>
          </p:cNvSpPr>
          <p:nvPr/>
        </p:nvSpPr>
        <p:spPr bwMode="auto">
          <a:xfrm>
            <a:off x="836613" y="4395954"/>
            <a:ext cx="602297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2001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年解决了德国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15112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个城市之间的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TSP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问题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共使用了美国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Rice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大学和普林斯顿大学之间网络互连的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由速度为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500MHz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Compaq EV6 Alpha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处理器组成的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110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台计算机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所有计算机花费的时间之和为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22.6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年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. </a:t>
            </a:r>
          </a:p>
        </p:txBody>
      </p:sp>
      <p:sp>
        <p:nvSpPr>
          <p:cNvPr id="396315" name="Text Box 27"/>
          <p:cNvSpPr txBox="1">
            <a:spLocks noChangeArrowheads="1"/>
          </p:cNvSpPr>
          <p:nvPr/>
        </p:nvSpPr>
        <p:spPr bwMode="auto">
          <a:xfrm>
            <a:off x="2456770" y="2578707"/>
            <a:ext cx="2835275" cy="396875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典型的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NP-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完全问题</a:t>
            </a:r>
          </a:p>
        </p:txBody>
      </p:sp>
      <p:graphicFrame>
        <p:nvGraphicFramePr>
          <p:cNvPr id="396316" name="Object 28"/>
          <p:cNvGraphicFramePr>
            <a:graphicFrameLocks noChangeAspect="1"/>
          </p:cNvGraphicFramePr>
          <p:nvPr>
            <p:extLst/>
          </p:nvPr>
        </p:nvGraphicFramePr>
        <p:xfrm>
          <a:off x="1601788" y="3735087"/>
          <a:ext cx="1214437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82" name="公式" r:id="rId3" imgW="571252" imgH="393529" progId="Equation.3">
                  <p:embed/>
                </p:oleObj>
              </mc:Choice>
              <mc:Fallback>
                <p:oleObj name="公式" r:id="rId3" imgW="571252" imgH="393529" progId="Equation.3">
                  <p:embed/>
                  <p:pic>
                    <p:nvPicPr>
                      <p:cNvPr id="39631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3735087"/>
                        <a:ext cx="1214437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17" name="Object 29"/>
          <p:cNvGraphicFramePr>
            <a:graphicFrameLocks noChangeAspect="1"/>
          </p:cNvGraphicFramePr>
          <p:nvPr>
            <p:extLst/>
          </p:nvPr>
        </p:nvGraphicFramePr>
        <p:xfrm>
          <a:off x="5472113" y="3600150"/>
          <a:ext cx="20510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83" name="公式" r:id="rId5" imgW="965200" imgH="469900" progId="Equation.3">
                  <p:embed/>
                </p:oleObj>
              </mc:Choice>
              <mc:Fallback>
                <p:oleObj name="公式" r:id="rId5" imgW="965200" imgH="469900" progId="Equation.3">
                  <p:embed/>
                  <p:pic>
                    <p:nvPicPr>
                      <p:cNvPr id="39631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13" y="3600150"/>
                        <a:ext cx="2051050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旅行</a:t>
            </a:r>
            <a:r>
              <a:rPr lang="zh-CN" altLang="en-US" dirty="0"/>
              <a:t>商问题</a:t>
            </a:r>
          </a:p>
        </p:txBody>
      </p:sp>
    </p:spTree>
    <p:extLst>
      <p:ext uri="{BB962C8B-B14F-4D97-AF65-F5344CB8AC3E}">
        <p14:creationId xmlns:p14="http://schemas.microsoft.com/office/powerpoint/2010/main" val="86878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6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14" grpId="0"/>
      <p:bldP spid="3963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2716213" y="1747798"/>
            <a:ext cx="5960745" cy="156966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hlinkClick r:id="rId2"/>
              </a:rPr>
              <a:t>http://www.math.uwaterloo.ca/tsp/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  <a:hlinkClick r:id="rId3"/>
              </a:rPr>
              <a:t>http://www.tsp.gatech.edu/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603140" name="Rectangle 4"/>
          <p:cNvSpPr>
            <a:spLocks noChangeArrowheads="1"/>
          </p:cNvSpPr>
          <p:nvPr/>
        </p:nvSpPr>
        <p:spPr bwMode="auto">
          <a:xfrm>
            <a:off x="900113" y="1844675"/>
            <a:ext cx="1816100" cy="5794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专门网站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684213" y="1231900"/>
            <a:ext cx="6183312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旅行商问题（又叫货郎担问题）</a:t>
            </a:r>
          </a:p>
        </p:txBody>
      </p:sp>
      <p:sp>
        <p:nvSpPr>
          <p:cNvPr id="8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旅行</a:t>
            </a:r>
            <a:r>
              <a:rPr lang="zh-CN" altLang="en-US" dirty="0"/>
              <a:t>商问题</a:t>
            </a:r>
          </a:p>
        </p:txBody>
      </p:sp>
      <p:pic>
        <p:nvPicPr>
          <p:cNvPr id="182274" name="Picture 2" descr="Screen shot of Boston porti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63040" y="2633472"/>
            <a:ext cx="6492240" cy="356616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804672" y="6150114"/>
            <a:ext cx="83393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shortest road trip to visit all 647 campuses on Forbes' list of America's Top Colleges.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49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旅行</a:t>
            </a:r>
            <a:r>
              <a:rPr lang="zh-CN" altLang="en-US" dirty="0"/>
              <a:t>商问题</a:t>
            </a: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/>
          </p:nvPr>
        </p:nvGraphicFramePr>
        <p:xfrm>
          <a:off x="310894" y="1065858"/>
          <a:ext cx="8357616" cy="5792142"/>
        </p:xfrm>
        <a:graphic>
          <a:graphicData uri="http://schemas.openxmlformats.org/drawingml/2006/table">
            <a:tbl>
              <a:tblPr/>
              <a:tblGrid>
                <a:gridCol w="2089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9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9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432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Arial"/>
                        </a:rPr>
                        <a:t>Year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Research Team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Size of Instance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320">
                <a:tc gridSpan="4">
                  <a:txBody>
                    <a:bodyPr/>
                    <a:lstStyle/>
                    <a:p>
                      <a:pPr algn="ctr"/>
                      <a:endParaRPr lang="zh-CN" altLang="en-US" sz="1050" b="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>
                          <a:solidFill>
                            <a:schemeClr val="tx1"/>
                          </a:solidFill>
                          <a:latin typeface="Arial"/>
                        </a:rPr>
                        <a:t>1954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G. Dantzig, R. Fulkerson, and S. Johnson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49 cities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  <a:hlinkClick r:id="rId2"/>
                        </a:rPr>
                        <a:t>dantzig42</a:t>
                      </a:r>
                      <a:endParaRPr lang="en-US" sz="1050" b="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320">
                <a:tc gridSpan="4">
                  <a:txBody>
                    <a:bodyPr/>
                    <a:lstStyle/>
                    <a:p>
                      <a:pPr algn="ctr"/>
                      <a:endParaRPr lang="zh-CN" altLang="en-US" sz="1050" b="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>
                          <a:solidFill>
                            <a:schemeClr val="tx1"/>
                          </a:solidFill>
                          <a:latin typeface="Arial"/>
                        </a:rPr>
                        <a:t>1971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Arial"/>
                        </a:rPr>
                        <a:t>M. Held and R.M. Karp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64 cities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64 random points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320">
                <a:tc gridSpan="4">
                  <a:txBody>
                    <a:bodyPr/>
                    <a:lstStyle/>
                    <a:p>
                      <a:pPr algn="ctr"/>
                      <a:endParaRPr lang="zh-CN" altLang="en-US" sz="1050" b="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>
                          <a:solidFill>
                            <a:schemeClr val="tx1"/>
                          </a:solidFill>
                          <a:latin typeface="Arial"/>
                        </a:rPr>
                        <a:t>1975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1">
                          <a:solidFill>
                            <a:schemeClr val="tx1"/>
                          </a:solidFill>
                          <a:latin typeface="Arial"/>
                        </a:rPr>
                        <a:t>P.M. Camerini, L. Fratta, and F. Maffioli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67 cities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67 random points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4320">
                <a:tc gridSpan="4">
                  <a:txBody>
                    <a:bodyPr/>
                    <a:lstStyle/>
                    <a:p>
                      <a:pPr algn="ctr"/>
                      <a:endParaRPr lang="zh-CN" altLang="en-US" sz="1050" b="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>
                          <a:solidFill>
                            <a:schemeClr val="tx1"/>
                          </a:solidFill>
                          <a:latin typeface="Arial"/>
                        </a:rPr>
                        <a:t>1977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Arial"/>
                        </a:rPr>
                        <a:t>M.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Arial"/>
                        </a:rPr>
                        <a:t>Grötschel</a:t>
                      </a:r>
                      <a:endParaRPr lang="en-US" sz="1050" b="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120 cities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  <a:hlinkClick r:id="rId3"/>
                        </a:rPr>
                        <a:t>gr120</a:t>
                      </a:r>
                      <a:endParaRPr lang="en-US" sz="1050" b="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4320">
                <a:tc gridSpan="4">
                  <a:txBody>
                    <a:bodyPr/>
                    <a:lstStyle/>
                    <a:p>
                      <a:pPr algn="ctr"/>
                      <a:endParaRPr lang="zh-CN" altLang="en-US" sz="1050" b="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3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>
                          <a:solidFill>
                            <a:schemeClr val="tx1"/>
                          </a:solidFill>
                          <a:latin typeface="Arial"/>
                        </a:rPr>
                        <a:t>1980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H. Crowder and M.W. Padberg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318 cities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  <a:hlinkClick r:id="rId4"/>
                        </a:rPr>
                        <a:t>lin318</a:t>
                      </a:r>
                      <a:endParaRPr lang="en-US" sz="1050" b="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4320">
                <a:tc gridSpan="4">
                  <a:txBody>
                    <a:bodyPr/>
                    <a:lstStyle/>
                    <a:p>
                      <a:pPr algn="ctr"/>
                      <a:endParaRPr lang="zh-CN" altLang="en-US" sz="1050" b="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>
                          <a:solidFill>
                            <a:schemeClr val="tx1"/>
                          </a:solidFill>
                          <a:latin typeface="Arial"/>
                        </a:rPr>
                        <a:t>1987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M. Padberg and G. Rinaldi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532 cities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  <a:hlinkClick r:id="rId5"/>
                        </a:rPr>
                        <a:t>att532</a:t>
                      </a:r>
                      <a:endParaRPr lang="en-US" sz="1050" b="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4320">
                <a:tc gridSpan="4">
                  <a:txBody>
                    <a:bodyPr/>
                    <a:lstStyle/>
                    <a:p>
                      <a:pPr algn="ctr"/>
                      <a:endParaRPr lang="zh-CN" altLang="en-US" sz="1050" b="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33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>
                          <a:solidFill>
                            <a:schemeClr val="tx1"/>
                          </a:solidFill>
                          <a:latin typeface="Arial"/>
                        </a:rPr>
                        <a:t>1987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1">
                          <a:solidFill>
                            <a:schemeClr val="tx1"/>
                          </a:solidFill>
                          <a:latin typeface="Arial"/>
                        </a:rPr>
                        <a:t>M. Grötschel and O. Holland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666 cities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  <a:hlinkClick r:id="rId6"/>
                        </a:rPr>
                        <a:t>gr666</a:t>
                      </a:r>
                      <a:endParaRPr lang="en-US" sz="1050" b="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4320">
                <a:tc gridSpan="4">
                  <a:txBody>
                    <a:bodyPr/>
                    <a:lstStyle/>
                    <a:p>
                      <a:pPr algn="ctr"/>
                      <a:endParaRPr lang="zh-CN" altLang="en-US" sz="1050" b="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>
                          <a:solidFill>
                            <a:schemeClr val="tx1"/>
                          </a:solidFill>
                          <a:latin typeface="Arial"/>
                        </a:rPr>
                        <a:t>1987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M. Padberg and G. Rinaldi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2,392 cities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  <a:hlinkClick r:id="rId7"/>
                        </a:rPr>
                        <a:t>pr2392</a:t>
                      </a:r>
                      <a:endParaRPr lang="en-US" sz="1050" b="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4320">
                <a:tc gridSpan="4">
                  <a:txBody>
                    <a:bodyPr/>
                    <a:lstStyle/>
                    <a:p>
                      <a:pPr algn="ctr"/>
                      <a:endParaRPr lang="zh-CN" altLang="en-US" sz="1050" b="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30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>
                          <a:solidFill>
                            <a:schemeClr val="tx1"/>
                          </a:solidFill>
                          <a:latin typeface="Arial"/>
                        </a:rPr>
                        <a:t>1994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D. Applegate, R. Bixby, V. Chvátal, and W. Cook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Arial"/>
                        </a:rPr>
                        <a:t>7,397 cities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  <a:hlinkClick r:id="rId8"/>
                        </a:rPr>
                        <a:t>pla7397</a:t>
                      </a:r>
                      <a:endParaRPr lang="en-US" sz="1050" b="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4320">
                <a:tc gridSpan="4">
                  <a:txBody>
                    <a:bodyPr/>
                    <a:lstStyle/>
                    <a:p>
                      <a:pPr algn="ctr"/>
                      <a:endParaRPr lang="zh-CN" altLang="en-US" sz="1050" b="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30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>
                          <a:solidFill>
                            <a:schemeClr val="tx1"/>
                          </a:solidFill>
                          <a:latin typeface="Arial"/>
                        </a:rPr>
                        <a:t>1998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D. Applegate, R. Bixby, V. Chvátal, and W. Cook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13,509 cities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  <a:hlinkClick r:id="rId9"/>
                        </a:rPr>
                        <a:t>usa13509</a:t>
                      </a:r>
                      <a:endParaRPr lang="en-US" sz="1050" b="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4320">
                <a:tc gridSpan="4">
                  <a:txBody>
                    <a:bodyPr/>
                    <a:lstStyle/>
                    <a:p>
                      <a:pPr algn="ctr"/>
                      <a:endParaRPr lang="zh-CN" altLang="en-US" sz="1050" b="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30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>
                          <a:solidFill>
                            <a:schemeClr val="tx1"/>
                          </a:solidFill>
                          <a:latin typeface="Arial"/>
                        </a:rPr>
                        <a:t>2001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D. Applegate, R. Bixby, V. Chvátal, and W. Cook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15,112 cities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  <a:hlinkClick r:id="rId10"/>
                        </a:rPr>
                        <a:t>d15112</a:t>
                      </a:r>
                      <a:endParaRPr lang="en-US" sz="1050" b="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4320">
                <a:tc gridSpan="4">
                  <a:txBody>
                    <a:bodyPr/>
                    <a:lstStyle/>
                    <a:p>
                      <a:pPr algn="ctr"/>
                      <a:endParaRPr lang="zh-CN" altLang="en-US" sz="1050" b="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4868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>
                          <a:solidFill>
                            <a:schemeClr val="tx1"/>
                          </a:solidFill>
                          <a:latin typeface="Arial"/>
                        </a:rPr>
                        <a:t>2004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D. Applegate, R. Bixby, V. Chvátal, W. Cook, </a:t>
                      </a:r>
                      <a:b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</a:br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and K. Helsgaun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Arial"/>
                        </a:rPr>
                        <a:t>24,978 cities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Arial"/>
                          <a:hlinkClick r:id="rId11"/>
                        </a:rPr>
                        <a:t>sw24798</a:t>
                      </a:r>
                      <a:endParaRPr lang="en-US" sz="1050" b="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pic>
        <p:nvPicPr>
          <p:cNvPr id="211972" name="Picture 4" descr="http://www.math.uwaterloo.ca/tsp/history/img/qspagecolor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211973" name="Picture 5" descr="http://www.math.uwaterloo.ca/tsp/history/img/qspagecolor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211974" name="Picture 6" descr="http://www.math.uwaterloo.ca/tsp/history/img/qspagecolor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211975" name="Picture 7" descr="http://www.math.uwaterloo.ca/tsp/history/img/qspagecolor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211976" name="Picture 8" descr="http://www.math.uwaterloo.ca/tsp/history/img/qspagecolor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211977" name="Picture 9" descr="http://www.math.uwaterloo.ca/tsp/history/img/qspagecolor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211978" name="Picture 10" descr="http://www.math.uwaterloo.ca/tsp/history/img/qspagecolor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211979" name="Picture 11" descr="http://www.math.uwaterloo.ca/tsp/history/img/qspagecolor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211980" name="Picture 12" descr="http://www.math.uwaterloo.ca/tsp/history/img/qspagecolor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211981" name="Picture 13" descr="http://www.math.uwaterloo.ca/tsp/history/img/qspagecolor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211982" name="Picture 14" descr="http://www.math.uwaterloo.ca/tsp/history/img/qspagecolor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211983" name="Picture 15" descr="http://www.math.uwaterloo.ca/tsp/history/img/qspagecolor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281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2771775" y="1916113"/>
            <a:ext cx="5960745" cy="156966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hlinkClick r:id="rId2"/>
              </a:rPr>
              <a:t>http://www.math.uwaterloo.ca/tsp/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  <a:hlinkClick r:id="rId3"/>
              </a:rPr>
              <a:t>http://www.tsp.gatech.edu/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580571" y="2850198"/>
            <a:ext cx="8563429" cy="120032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可以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找到各种规模、很多国家的测试数据，以及目前已有的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TSP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问题研究进展，包括源码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03140" name="Rectangle 4"/>
          <p:cNvSpPr>
            <a:spLocks noChangeArrowheads="1"/>
          </p:cNvSpPr>
          <p:nvPr/>
        </p:nvSpPr>
        <p:spPr bwMode="auto">
          <a:xfrm>
            <a:off x="900113" y="1844675"/>
            <a:ext cx="1816100" cy="5794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专门网站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684213" y="1231900"/>
            <a:ext cx="6183312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旅行商问题（又叫货郎担问题）</a:t>
            </a:r>
          </a:p>
        </p:txBody>
      </p:sp>
      <p:sp>
        <p:nvSpPr>
          <p:cNvPr id="8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旅行</a:t>
            </a:r>
            <a:r>
              <a:rPr lang="zh-CN" altLang="en-US" dirty="0"/>
              <a:t>商问题</a:t>
            </a:r>
          </a:p>
        </p:txBody>
      </p:sp>
      <p:pic>
        <p:nvPicPr>
          <p:cNvPr id="23859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213" y="3861435"/>
            <a:ext cx="6661608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564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341313" y="1403350"/>
            <a:ext cx="627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3200">
                <a:solidFill>
                  <a:srgbClr val="000000"/>
                </a:solidFill>
                <a:latin typeface="Garamond" pitchFamily="18" charset="0"/>
              </a:rPr>
              <a:t>  </a:t>
            </a:r>
            <a:r>
              <a:rPr lang="zh-CN" altLang="en-US" sz="3200">
                <a:solidFill>
                  <a:srgbClr val="000000"/>
                </a:solidFill>
                <a:latin typeface="Garamond" pitchFamily="18" charset="0"/>
              </a:rPr>
              <a:t>欧拉回路与哈密顿回路的比较</a:t>
            </a:r>
          </a:p>
        </p:txBody>
      </p:sp>
      <p:graphicFrame>
        <p:nvGraphicFramePr>
          <p:cNvPr id="387076" name="Group 4"/>
          <p:cNvGraphicFramePr>
            <a:graphicFrameLocks noGrp="1"/>
          </p:cNvGraphicFramePr>
          <p:nvPr/>
        </p:nvGraphicFramePr>
        <p:xfrm>
          <a:off x="566738" y="2484438"/>
          <a:ext cx="7875587" cy="3134360"/>
        </p:xfrm>
        <a:graphic>
          <a:graphicData uri="http://schemas.openxmlformats.org/drawingml/2006/table">
            <a:tbl>
              <a:tblPr/>
              <a:tblGrid>
                <a:gridCol w="262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4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5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3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欧拉回路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3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哈密顿回路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回路类型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3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简单回路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3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初级回路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回路定义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3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过所有边一次且仅一次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3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过所有点一次且仅一次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如何判断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3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有充要条件     简单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3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无充要条件     复杂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标题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上堂课回顾</a:t>
            </a:r>
          </a:p>
        </p:txBody>
      </p:sp>
    </p:spTree>
    <p:extLst>
      <p:ext uri="{BB962C8B-B14F-4D97-AF65-F5344CB8AC3E}">
        <p14:creationId xmlns:p14="http://schemas.microsoft.com/office/powerpoint/2010/main" val="395598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94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7185" y="993458"/>
            <a:ext cx="8562975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258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378056" y="1223963"/>
            <a:ext cx="8577262" cy="424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zh-CN" altLang="zh-CN" sz="3200" b="1" i="0" u="none" strike="noStrike" kern="1200" cap="none" spc="0" normalizeH="0" baseline="0" noProof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287568" y="1133475"/>
            <a:ext cx="8191500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基本思想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对有约束条件的最优化问题的所有可行解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（数目有限）空间进行搜索。</a:t>
            </a:r>
          </a:p>
        </p:txBody>
      </p:sp>
      <p:sp>
        <p:nvSpPr>
          <p:cNvPr id="397317" name="Rectangle 5"/>
          <p:cNvSpPr>
            <a:spLocks noChangeArrowheads="1"/>
          </p:cNvSpPr>
          <p:nvPr/>
        </p:nvSpPr>
        <p:spPr bwMode="auto">
          <a:xfrm>
            <a:off x="243118" y="2619375"/>
            <a:ext cx="87122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分支：把全部可行的解空间不断分割为越来越小的子集；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定界：为每个子集内的解的值计算一个下界或上界；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剪枝：在每次分支后，对凡是界限超出已知可行解值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            那些子集不再做进一步分支。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一直进行到找出可行解为止，该可行解的值不大于任何子集的界限。因此这种算法一般可以求得最优解。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已成功应用于整数规划问题、生产进度表、旅行商问题、选址、背包问题以及可行解的数目为有限的许多其它问题。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分支与界法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7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7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7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7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7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7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>
            <p:extLst/>
          </p:nvPr>
        </p:nvGraphicFramePr>
        <p:xfrm>
          <a:off x="2634557" y="1280182"/>
          <a:ext cx="3195875" cy="3450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388" name="Visio" r:id="rId3" imgW="1621851" imgH="1750069" progId="Visio.Drawing.11">
                  <p:embed/>
                </p:oleObj>
              </mc:Choice>
              <mc:Fallback>
                <p:oleObj name="Visio" r:id="rId3" imgW="1621851" imgH="1750069" progId="Visio.Drawing.11">
                  <p:embed/>
                  <p:pic>
                    <p:nvPicPr>
                      <p:cNvPr id="174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557" y="1280182"/>
                        <a:ext cx="3195875" cy="345018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63" name="Rectangle 3"/>
          <p:cNvSpPr>
            <a:spLocks noChangeArrowheads="1"/>
          </p:cNvSpPr>
          <p:nvPr/>
        </p:nvSpPr>
        <p:spPr bwMode="auto">
          <a:xfrm>
            <a:off x="402011" y="1145349"/>
            <a:ext cx="8667750" cy="54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实例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: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五个城市间交通费用图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求最少费用旅游一遍并回原点的路线。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</a:t>
            </a:r>
            <a:endParaRPr kumimoji="1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(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1)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首先将边权由小到大排序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初始界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0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Symbol" pitchFamily="18" charset="2"/>
              </a:rPr>
              <a:t>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j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: 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4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4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4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w</a:t>
            </a:r>
            <a:r>
              <a:rPr kumimoji="1" lang="en-US" altLang="zh-CN" sz="2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ij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:     3      4       4      9       10     10     11     13    16    20       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(2)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采用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DFS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方法和分支判断步骤如下</a:t>
            </a:r>
            <a:r>
              <a:rPr kumimoji="1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：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</p:txBody>
      </p:sp>
      <p:sp>
        <p:nvSpPr>
          <p:cNvPr id="11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旅行商问题的分支与界法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59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9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9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9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2409825" y="2224088"/>
            <a:ext cx="569913" cy="5953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2430463" y="2778125"/>
            <a:ext cx="574675" cy="50323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2427288" y="3946525"/>
            <a:ext cx="576262" cy="50323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1849438" y="3306763"/>
            <a:ext cx="576262" cy="50323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862138" y="2719388"/>
            <a:ext cx="569912" cy="5953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2398713" y="5040313"/>
            <a:ext cx="576262" cy="5048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1849438" y="4475163"/>
            <a:ext cx="574675" cy="5048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1252538" y="3810000"/>
            <a:ext cx="576262" cy="50323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414588" y="4445000"/>
            <a:ext cx="569912" cy="59531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836738" y="3810000"/>
            <a:ext cx="568325" cy="59531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266825" y="3214688"/>
            <a:ext cx="569913" cy="5953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696913" y="3230563"/>
            <a:ext cx="576262" cy="50323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1273175" y="2711450"/>
            <a:ext cx="576263" cy="50323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2411413" y="1711325"/>
            <a:ext cx="576262" cy="5048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836738" y="2216150"/>
            <a:ext cx="574675" cy="50323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2994025" y="1211263"/>
            <a:ext cx="574675" cy="50323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2916238" y="1643063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333625" y="2144713"/>
            <a:ext cx="144463" cy="142875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63713" y="2655888"/>
            <a:ext cx="144462" cy="144462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95388" y="3143250"/>
            <a:ext cx="144462" cy="142875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763713" y="3733800"/>
            <a:ext cx="144462" cy="144463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339975" y="4378325"/>
            <a:ext cx="144463" cy="144463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911475" y="4968875"/>
            <a:ext cx="144463" cy="144463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6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21113" y="1322388"/>
            <a:ext cx="4884737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83532" y="1014277"/>
            <a:ext cx="552599" cy="461665"/>
          </a:xfrm>
          <a:prstGeom prst="rect">
            <a:avLst/>
          </a:prstGeom>
          <a:blipFill rotWithShape="1">
            <a:blip r:embed="rId3" cstate="print"/>
            <a:stretch>
              <a:fillRect r="-3333" b="-3947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31" name="TextBox 3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47193" y="1462007"/>
            <a:ext cx="552599" cy="461665"/>
          </a:xfrm>
          <a:prstGeom prst="rect">
            <a:avLst/>
          </a:prstGeom>
          <a:blipFill rotWithShape="1">
            <a:blip r:embed="rId4" cstate="print"/>
            <a:stretch>
              <a:fillRect r="-3297"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32" name="TextBox 3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96820" y="2021570"/>
            <a:ext cx="552599" cy="461665"/>
          </a:xfrm>
          <a:prstGeom prst="rect">
            <a:avLst/>
          </a:prstGeom>
          <a:blipFill rotWithShape="1">
            <a:blip r:embed="rId5" cstate="print"/>
            <a:stretch>
              <a:fillRect r="-1099" b="-5333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33" name="TextBox 3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62798" y="2501050"/>
            <a:ext cx="552599" cy="461665"/>
          </a:xfrm>
          <a:prstGeom prst="rect">
            <a:avLst/>
          </a:prstGeom>
          <a:blipFill rotWithShape="1">
            <a:blip r:embed="rId6" cstate="print"/>
            <a:stretch>
              <a:fillRect r="-2198"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34" name="TextBox 3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2565" y="3059281"/>
            <a:ext cx="552599" cy="461665"/>
          </a:xfrm>
          <a:prstGeom prst="rect">
            <a:avLst/>
          </a:prstGeom>
          <a:blipFill rotWithShape="1">
            <a:blip r:embed="rId7" cstate="print"/>
            <a:stretch>
              <a:fillRect r="-2222"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38" name="TextBox 3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76620" y="3647763"/>
            <a:ext cx="552599" cy="461665"/>
          </a:xfrm>
          <a:prstGeom prst="rect">
            <a:avLst/>
          </a:prstGeom>
          <a:blipFill rotWithShape="1">
            <a:blip r:embed="rId8" cstate="print"/>
            <a:stretch>
              <a:fillRect r="-2198"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39" name="TextBox 3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60696" y="4300674"/>
            <a:ext cx="552599" cy="461665"/>
          </a:xfrm>
          <a:prstGeom prst="rect">
            <a:avLst/>
          </a:prstGeom>
          <a:blipFill rotWithShape="1">
            <a:blip r:embed="rId9" cstate="print"/>
            <a:stretch>
              <a:fillRect r="-3297"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40" name="TextBox 3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13295" y="4906239"/>
            <a:ext cx="552599" cy="461665"/>
          </a:xfrm>
          <a:prstGeom prst="rect">
            <a:avLst/>
          </a:prstGeom>
          <a:blipFill rotWithShape="1">
            <a:blip r:embed="rId10" cstate="print"/>
            <a:stretch>
              <a:fillRect r="-3333"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112713" y="3586163"/>
            <a:ext cx="6080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d(1)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30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93725" y="4265613"/>
            <a:ext cx="6080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d(2)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30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1225550" y="4970463"/>
            <a:ext cx="6080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d(3)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31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1803400" y="5545138"/>
            <a:ext cx="6080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d(4)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33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2339975" y="3213100"/>
            <a:ext cx="144463" cy="144463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91540" y="3124498"/>
            <a:ext cx="763158" cy="461665"/>
          </a:xfrm>
          <a:prstGeom prst="rect">
            <a:avLst/>
          </a:prstGeom>
          <a:blipFill rotWithShape="1">
            <a:blip r:embed="rId11" cstate="print"/>
            <a:stretch>
              <a:fillRect b="-4000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41" name="TextBox 4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02859" y="3770610"/>
            <a:ext cx="763158" cy="461665"/>
          </a:xfrm>
          <a:prstGeom prst="rect">
            <a:avLst/>
          </a:prstGeom>
          <a:blipFill rotWithShape="1">
            <a:blip r:embed="rId12" cstate="print"/>
            <a:stretch>
              <a:fillRect b="-4000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47" name="TextBox 4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86793" y="4358630"/>
            <a:ext cx="770275" cy="461665"/>
          </a:xfrm>
          <a:prstGeom prst="rect">
            <a:avLst/>
          </a:prstGeom>
          <a:blipFill rotWithShape="1">
            <a:blip r:embed="rId13" cstate="print"/>
            <a:stretch>
              <a:fillRect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48" name="TextBox 4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45950" y="2597616"/>
            <a:ext cx="763158" cy="461665"/>
          </a:xfrm>
          <a:prstGeom prst="rect">
            <a:avLst/>
          </a:prstGeom>
          <a:blipFill rotWithShape="1">
            <a:blip r:embed="rId14" cstate="print"/>
            <a:stretch>
              <a:fillRect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52" name="TextBox 5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76499" y="3137538"/>
            <a:ext cx="678199" cy="461665"/>
          </a:xfrm>
          <a:prstGeom prst="rect">
            <a:avLst/>
          </a:prstGeom>
          <a:blipFill rotWithShape="1">
            <a:blip r:embed="rId15" cstate="print"/>
            <a:stretch>
              <a:fillRect b="-4000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617538" y="4259263"/>
            <a:ext cx="6080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d(5)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31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1227138" y="4968875"/>
            <a:ext cx="6080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d(6)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32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2439988" y="3338513"/>
            <a:ext cx="569912" cy="5953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48910" y="3272135"/>
            <a:ext cx="763158" cy="461665"/>
          </a:xfrm>
          <a:prstGeom prst="rect">
            <a:avLst/>
          </a:prstGeom>
          <a:blipFill rotWithShape="1">
            <a:blip r:embed="rId16" cstate="print"/>
            <a:stretch>
              <a:fillRect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69" name="椭圆 68"/>
          <p:cNvSpPr/>
          <p:nvPr/>
        </p:nvSpPr>
        <p:spPr>
          <a:xfrm>
            <a:off x="2938463" y="3884613"/>
            <a:ext cx="144462" cy="144462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TextBox 7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35141" y="3798243"/>
            <a:ext cx="678199" cy="461665"/>
          </a:xfrm>
          <a:prstGeom prst="rect">
            <a:avLst/>
          </a:prstGeom>
          <a:blipFill rotWithShape="1">
            <a:blip r:embed="rId17" cstate="print"/>
            <a:stretch>
              <a:fillRect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1225550" y="4968875"/>
            <a:ext cx="6080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d(7)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32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2887663" y="2717800"/>
            <a:ext cx="144462" cy="144463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TextBox 7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93396" y="2101839"/>
            <a:ext cx="763158" cy="461665"/>
          </a:xfrm>
          <a:prstGeom prst="rect">
            <a:avLst/>
          </a:prstGeom>
          <a:blipFill rotWithShape="1">
            <a:blip r:embed="rId18" cstate="print"/>
            <a:stretch>
              <a:fillRect b="-3947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81" name="TextBox 8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42255" y="2614325"/>
            <a:ext cx="678199" cy="461665"/>
          </a:xfrm>
          <a:prstGeom prst="rect">
            <a:avLst/>
          </a:prstGeom>
          <a:blipFill rotWithShape="1">
            <a:blip r:embed="rId19" cstate="print"/>
            <a:stretch>
              <a:fillRect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93725" y="4259263"/>
            <a:ext cx="6080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d(8)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36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613275" y="2216150"/>
            <a:ext cx="12715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d(1)=30</a:t>
            </a: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6291263" y="2193925"/>
            <a:ext cx="12715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d(2)=30</a:t>
            </a: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613275" y="2947988"/>
            <a:ext cx="12715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d(3)=31</a:t>
            </a: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6291263" y="2895600"/>
            <a:ext cx="12715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d(4)=33</a:t>
            </a: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625975" y="3668713"/>
            <a:ext cx="12715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d(5)=31</a:t>
            </a: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6291263" y="3648075"/>
            <a:ext cx="12715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d(6)=32</a:t>
            </a: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35500" y="4397375"/>
            <a:ext cx="12715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d(7)=32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291263" y="4357688"/>
            <a:ext cx="12715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d(8)=36</a:t>
            </a:r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43910" y="5160465"/>
            <a:ext cx="3438442" cy="830997"/>
          </a:xfrm>
          <a:prstGeom prst="rect">
            <a:avLst/>
          </a:prstGeom>
          <a:blipFill rotWithShape="1">
            <a:blip r:embed="rId20" cstate="print"/>
            <a:stretch>
              <a:fillRect l="-2660" t="-8088" r="-1418" b="-13971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66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旅行商问题的分支与界法</a:t>
            </a:r>
          </a:p>
        </p:txBody>
      </p:sp>
    </p:spTree>
    <p:extLst>
      <p:ext uri="{BB962C8B-B14F-4D97-AF65-F5344CB8AC3E}">
        <p14:creationId xmlns:p14="http://schemas.microsoft.com/office/powerpoint/2010/main" val="68423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500"/>
                            </p:stCondLst>
                            <p:childTnLst>
                              <p:par>
                                <p:cTn id="2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000"/>
                            </p:stCondLst>
                            <p:childTnLst>
                              <p:par>
                                <p:cTn id="2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500"/>
                            </p:stCondLst>
                            <p:childTnLst>
                              <p:par>
                                <p:cTn id="2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000"/>
                            </p:stCondLst>
                            <p:childTnLst>
                              <p:par>
                                <p:cTn id="282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000"/>
                            </p:stCondLst>
                            <p:childTnLst>
                              <p:par>
                                <p:cTn id="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500"/>
                            </p:stCondLst>
                            <p:childTnLst>
                              <p:par>
                                <p:cTn id="2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2000"/>
                            </p:stCondLst>
                            <p:childTnLst>
                              <p:par>
                                <p:cTn id="2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500"/>
                            </p:stCondLst>
                            <p:childTnLst>
                              <p:par>
                                <p:cTn id="3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1000"/>
                            </p:stCondLst>
                            <p:childTnLst>
                              <p:par>
                                <p:cTn id="34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000"/>
                            </p:stCondLst>
                            <p:childTnLst>
                              <p:par>
                                <p:cTn id="3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500"/>
                            </p:stCondLst>
                            <p:childTnLst>
                              <p:par>
                                <p:cTn id="353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1500"/>
                            </p:stCondLst>
                            <p:childTnLst>
                              <p:par>
                                <p:cTn id="3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2000"/>
                            </p:stCondLst>
                            <p:childTnLst>
                              <p:par>
                                <p:cTn id="3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2500"/>
                            </p:stCondLst>
                            <p:childTnLst>
                              <p:par>
                                <p:cTn id="3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8" grpId="0" animBg="1"/>
      <p:bldP spid="18" grpId="1" animBg="1"/>
      <p:bldP spid="18" grpId="2" animBg="1"/>
      <p:bldP spid="18" grpId="3" animBg="1"/>
      <p:bldP spid="18" grpId="4" animBg="1"/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  <p:bldP spid="22" grpId="0" animBg="1"/>
      <p:bldP spid="22" grpId="1" animBg="1"/>
      <p:bldP spid="30" grpId="0"/>
      <p:bldP spid="30" grpId="1"/>
      <p:bldP spid="42" grpId="0"/>
      <p:bldP spid="42" grpId="1"/>
      <p:bldP spid="43" grpId="0"/>
      <p:bldP spid="43" grpId="1"/>
      <p:bldP spid="44" grpId="0"/>
      <p:bldP spid="44" grpId="1"/>
      <p:bldP spid="46" grpId="0" animBg="1"/>
      <p:bldP spid="46" grpId="1" animBg="1"/>
      <p:bldP spid="46" grpId="2" animBg="1"/>
      <p:bldP spid="53" grpId="0"/>
      <p:bldP spid="53" grpId="1"/>
      <p:bldP spid="60" grpId="0"/>
      <p:bldP spid="60" grpId="1"/>
      <p:bldP spid="69" grpId="0" animBg="1"/>
      <p:bldP spid="69" grpId="1" animBg="1"/>
      <p:bldP spid="73" grpId="0"/>
      <p:bldP spid="73" grpId="1"/>
      <p:bldP spid="76" grpId="0" animBg="1"/>
      <p:bldP spid="82" grpId="0"/>
      <p:bldP spid="3" grpId="0"/>
      <p:bldP spid="83" grpId="0"/>
      <p:bldP spid="84" grpId="0"/>
      <p:bldP spid="86" grpId="0"/>
      <p:bldP spid="87" grpId="0"/>
      <p:bldP spid="88" grpId="0"/>
      <p:bldP spid="89" grpId="0"/>
      <p:bldP spid="9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2" descr="ScreenHunter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674" y="1161604"/>
            <a:ext cx="78867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旅行商问题的分支与界法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107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 descr="ScreenHunter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675" y="1314450"/>
            <a:ext cx="77343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旅行商问题的分支与界法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29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7002463" y="4014788"/>
          <a:ext cx="1935162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12" name="Visio" r:id="rId3" imgW="1621851" imgH="1750069" progId="Visio.Drawing.11">
                  <p:embed/>
                </p:oleObj>
              </mc:Choice>
              <mc:Fallback>
                <p:oleObj name="Visio" r:id="rId3" imgW="1621851" imgH="1750069" progId="Visio.Drawing.11">
                  <p:embed/>
                  <p:pic>
                    <p:nvPicPr>
                      <p:cNvPr id="174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2463" y="4014788"/>
                        <a:ext cx="1935162" cy="208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63" name="Rectangle 3"/>
          <p:cNvSpPr>
            <a:spLocks noChangeArrowheads="1"/>
          </p:cNvSpPr>
          <p:nvPr/>
        </p:nvSpPr>
        <p:spPr bwMode="auto">
          <a:xfrm>
            <a:off x="293370" y="1208723"/>
            <a:ext cx="8667750" cy="54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实例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: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五个城市间交通费用图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求最少费用旅游一遍并回原点的路线。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(1)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首先将边权由小到大排序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初始界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0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Symbol" pitchFamily="18" charset="2"/>
              </a:rPr>
              <a:t>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j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: 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4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4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4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w</a:t>
            </a:r>
            <a:r>
              <a:rPr kumimoji="1" lang="en-US" altLang="zh-CN" sz="2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ij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:     3      4       4      9       10     10     11     13    16    20       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(2)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采用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DFS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方法和分支判断步骤如下：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d(s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)=d(v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)=30. (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不是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H-cycle).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d(s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)=d(v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)=30. (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不是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H-cycle).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d(s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)=d(v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)=32. (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不是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H-cycle).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d(s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)=d(v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)=33.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0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Symbol" pitchFamily="18" charset="2"/>
              </a:rPr>
              <a:t>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33.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d(s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)=d(v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)=31.(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不是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H-cycle).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d(s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6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)=d(v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)=32.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0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Symbol" pitchFamily="18" charset="2"/>
              </a:rPr>
              <a:t>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32.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d(s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7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)=d(v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</a:t>
            </a:r>
            <a:r>
              <a:rPr kumimoji="1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lang="en-US" altLang="zh-CN" sz="2200" baseline="-25000" dirty="0">
                <a:solidFill>
                  <a:srgbClr val="000000"/>
                </a:solidFill>
                <a:latin typeface="Garamond" pitchFamily="18" charset="0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)=36&gt; d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0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∴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最优解为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d(s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6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)=32.</a:t>
            </a:r>
          </a:p>
        </p:txBody>
      </p:sp>
      <p:sp>
        <p:nvSpPr>
          <p:cNvPr id="11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旅行商问题的分支与界法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21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378056" y="1223963"/>
            <a:ext cx="8577262" cy="424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zh-CN" altLang="zh-CN" sz="3200" b="1" i="0" u="none" strike="noStrike" kern="1200" cap="none" spc="0" normalizeH="0" baseline="0" noProof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287568" y="1133475"/>
            <a:ext cx="8191500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基本思想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对有约束条件的最优化问题的所有可行解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（数目有限）空间进行搜索。</a:t>
            </a:r>
          </a:p>
        </p:txBody>
      </p:sp>
      <p:sp>
        <p:nvSpPr>
          <p:cNvPr id="397317" name="Rectangle 5"/>
          <p:cNvSpPr>
            <a:spLocks noChangeArrowheads="1"/>
          </p:cNvSpPr>
          <p:nvPr/>
        </p:nvSpPr>
        <p:spPr bwMode="auto">
          <a:xfrm>
            <a:off x="248920" y="3021711"/>
            <a:ext cx="87122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分支：把全部可行的解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空间动态地分割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为越来越小的子集；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定界：为每个子集内的解的值计算一个下界或上界；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剪枝：在每次分支后，对凡是界限超出已知可行解值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            那些子集不再做进一步分支。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一直进行到找出可行解为止，该可行解的值不大于任何子集的界限。因此这种算法一般可以求得最优解。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已成功应用于整数规划问题、生产进度表、旅行商问题、选址、背包问题以及可行解的数目为有限的许多其它问题。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分支与界法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03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7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7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7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7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7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7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ChangeArrowheads="1"/>
          </p:cNvSpPr>
          <p:nvPr/>
        </p:nvSpPr>
        <p:spPr bwMode="auto">
          <a:xfrm>
            <a:off x="566738" y="1223963"/>
            <a:ext cx="8577262" cy="424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分支与界法步骤： 求解精确解的最佳方法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将权由小到大排序，初始界为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足够大。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在边权序列中依次选边进行深探，直到选取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条边，记为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s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判断是否构成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H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回路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: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每个结点标号只出现两次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  若是，用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d(s)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替换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，结束。否则，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继续深探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–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依次删除当前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中最长的边，加入后面第一条待选边，进行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   深探。若它是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H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回路，且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d(s)&lt;d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，则用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d(s)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替换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，转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4;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否则转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4.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退栈过程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–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不能或不用再深探时需要退栈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–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若栈空则结束，最佳值为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;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否则，如果新分支的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d(s)&gt;=d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继续退栈；若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d(s)&lt;d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则转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旅行商问题的分支与界法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96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5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5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05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05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05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05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05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5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05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05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05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05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445" y="1223963"/>
            <a:ext cx="8229600" cy="489585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C00000"/>
                </a:solidFill>
              </a:rPr>
              <a:t>例</a:t>
            </a:r>
            <a:r>
              <a:rPr lang="zh-CN" altLang="en-US" sz="2800" dirty="0" smtClean="0"/>
              <a:t>：已知图</a:t>
            </a:r>
            <a:r>
              <a:rPr lang="en-US" altLang="zh-CN" sz="2800" dirty="0" smtClean="0"/>
              <a:t>G</a:t>
            </a:r>
            <a:r>
              <a:rPr lang="zh-CN" altLang="en-US" sz="2800" dirty="0" smtClean="0"/>
              <a:t>的权矩阵，求解其旅行商问题的近似解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旅行商问题的近似算法</a:t>
            </a:r>
          </a:p>
        </p:txBody>
      </p:sp>
      <p:graphicFrame>
        <p:nvGraphicFramePr>
          <p:cNvPr id="3082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136744"/>
              </p:ext>
            </p:extLst>
          </p:nvPr>
        </p:nvGraphicFramePr>
        <p:xfrm>
          <a:off x="1034774" y="2696292"/>
          <a:ext cx="4056609" cy="3042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59" name="公式" r:id="rId3" imgW="1524000" imgH="1143000" progId="Equation.3">
                  <p:embed/>
                </p:oleObj>
              </mc:Choice>
              <mc:Fallback>
                <p:oleObj name="公式" r:id="rId3" imgW="1524000" imgH="11430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4774" y="2696292"/>
                        <a:ext cx="4056609" cy="30424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51712" y="3266491"/>
            <a:ext cx="3320824" cy="190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回路</a:t>
            </a:r>
            <a:endParaRPr lang="en-US" altLang="zh-CN" sz="28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每个结点只能出现一次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zh-CN" altLang="en-US" sz="2800" noProof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</a:t>
            </a:r>
            <a:r>
              <a:rPr lang="zh-CN" altLang="en-US" sz="2800" noProof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权总和最小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83851" y="2139785"/>
            <a:ext cx="38805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旅行商问题</a:t>
            </a:r>
            <a:r>
              <a:rPr lang="zh-CN" altLang="en-US" sz="2800" dirty="0" smtClean="0">
                <a:solidFill>
                  <a:srgbClr val="C00000"/>
                </a:solidFill>
              </a:rPr>
              <a:t>的解需要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r>
              <a:rPr lang="zh-CN" altLang="en-US" sz="2800" dirty="0" smtClean="0">
                <a:solidFill>
                  <a:srgbClr val="C00000"/>
                </a:solidFill>
              </a:rPr>
              <a:t>满足的条件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341313" y="1854200"/>
            <a:ext cx="8461375" cy="429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无向连通图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有欧拉回路的充要条件是各顶点的度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都是偶数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若无向连通图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中只有两个奇顶点，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存在欧拉道路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若有向连通图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中各个结点的正负度相等，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中存在有向欧拉回路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若有向连通图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中只有两个结点的正负度不相等，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而且其中一个入度比出度多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，另一个入度比出度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少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，则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中存在有向欧拉通路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323850" y="1196975"/>
            <a:ext cx="627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欧拉回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(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道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路判定的充要条件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上堂课回顾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335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566738" y="1270010"/>
            <a:ext cx="7772400" cy="424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zh-CN" altLang="en-US" sz="3200" dirty="0">
                <a:solidFill>
                  <a:srgbClr val="5E2CAE"/>
                </a:solidFill>
                <a:latin typeface="Garamond" pitchFamily="18" charset="0"/>
              </a:rPr>
              <a:t>贪心算法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5E2CAE"/>
                </a:solidFill>
                <a:latin typeface="Garamond" pitchFamily="18" charset="0"/>
              </a:rPr>
              <a:t>        </a:t>
            </a:r>
            <a:r>
              <a:rPr lang="zh-CN" altLang="en-US" sz="2600" dirty="0">
                <a:solidFill>
                  <a:srgbClr val="1C1C1C"/>
                </a:solidFill>
                <a:latin typeface="Garamond" pitchFamily="18" charset="0"/>
              </a:rPr>
              <a:t>   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1C1C1C"/>
                </a:solidFill>
                <a:latin typeface="Garamond" pitchFamily="18" charset="0"/>
              </a:rPr>
              <a:t>   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endParaRPr lang="en-US" altLang="zh-CN" sz="2600" dirty="0">
              <a:solidFill>
                <a:srgbClr val="1C1C1C"/>
              </a:solidFill>
              <a:latin typeface="Garamond" pitchFamily="18" charset="0"/>
            </a:endParaRPr>
          </a:p>
        </p:txBody>
      </p:sp>
      <p:sp>
        <p:nvSpPr>
          <p:cNvPr id="403461" name="Rectangle 5"/>
          <p:cNvSpPr>
            <a:spLocks noChangeArrowheads="1"/>
          </p:cNvSpPr>
          <p:nvPr/>
        </p:nvSpPr>
        <p:spPr bwMode="auto">
          <a:xfrm>
            <a:off x="431800" y="2170122"/>
            <a:ext cx="8305800" cy="1450975"/>
          </a:xfrm>
          <a:prstGeom prst="rect">
            <a:avLst/>
          </a:prstGeom>
          <a:noFill/>
          <a:ln w="19050">
            <a:solidFill>
              <a:srgbClr val="990000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algn="dist" eaLnBrk="0" hangingPunct="0"/>
            <a:r>
              <a:rPr lang="zh-CN" altLang="en-US" sz="2200">
                <a:solidFill>
                  <a:srgbClr val="990000"/>
                </a:solidFill>
                <a:latin typeface="宋体" pitchFamily="2" charset="-122"/>
              </a:rPr>
              <a:t>将问题的求解过程看作是一系列选择</a:t>
            </a:r>
            <a:r>
              <a:rPr lang="en-US" altLang="zh-CN" sz="2200">
                <a:solidFill>
                  <a:srgbClr val="990000"/>
                </a:solidFill>
                <a:latin typeface="宋体" pitchFamily="2" charset="-122"/>
              </a:rPr>
              <a:t>,</a:t>
            </a:r>
            <a:r>
              <a:rPr lang="zh-CN" altLang="en-US" sz="2200">
                <a:solidFill>
                  <a:srgbClr val="990000"/>
                </a:solidFill>
                <a:latin typeface="宋体" pitchFamily="2" charset="-122"/>
              </a:rPr>
              <a:t>每次选择一个输入</a:t>
            </a:r>
            <a:r>
              <a:rPr lang="en-US" altLang="zh-CN" sz="2200">
                <a:solidFill>
                  <a:srgbClr val="990000"/>
                </a:solidFill>
                <a:latin typeface="宋体" pitchFamily="2" charset="-122"/>
              </a:rPr>
              <a:t>,</a:t>
            </a:r>
            <a:r>
              <a:rPr lang="zh-CN" altLang="en-US" sz="2200">
                <a:solidFill>
                  <a:srgbClr val="990000"/>
                </a:solidFill>
                <a:latin typeface="宋体" pitchFamily="2" charset="-122"/>
              </a:rPr>
              <a:t>每次选择都是当前状态下的最好选择</a:t>
            </a:r>
            <a:r>
              <a:rPr lang="en-US" altLang="zh-CN" sz="2200">
                <a:solidFill>
                  <a:srgbClr val="990000"/>
                </a:solidFill>
                <a:latin typeface="宋体" pitchFamily="2" charset="-122"/>
              </a:rPr>
              <a:t>(</a:t>
            </a:r>
            <a:r>
              <a:rPr lang="zh-CN" altLang="en-US" sz="2200">
                <a:solidFill>
                  <a:srgbClr val="990000"/>
                </a:solidFill>
                <a:latin typeface="宋体" pitchFamily="2" charset="-122"/>
              </a:rPr>
              <a:t>局部最优解</a:t>
            </a:r>
            <a:r>
              <a:rPr lang="en-US" altLang="zh-CN" sz="2200">
                <a:solidFill>
                  <a:srgbClr val="990000"/>
                </a:solidFill>
                <a:latin typeface="宋体" pitchFamily="2" charset="-122"/>
              </a:rPr>
              <a:t>).</a:t>
            </a:r>
            <a:r>
              <a:rPr lang="zh-CN" altLang="en-US" sz="2200">
                <a:solidFill>
                  <a:srgbClr val="990000"/>
                </a:solidFill>
                <a:latin typeface="宋体" pitchFamily="2" charset="-122"/>
              </a:rPr>
              <a:t>每作一次选择后</a:t>
            </a:r>
            <a:r>
              <a:rPr lang="en-US" altLang="zh-CN" sz="2200">
                <a:solidFill>
                  <a:srgbClr val="990000"/>
                </a:solidFill>
                <a:latin typeface="宋体" pitchFamily="2" charset="-122"/>
              </a:rPr>
              <a:t>,</a:t>
            </a:r>
            <a:r>
              <a:rPr lang="zh-CN" altLang="en-US" sz="2200">
                <a:solidFill>
                  <a:srgbClr val="990000"/>
                </a:solidFill>
                <a:latin typeface="宋体" pitchFamily="2" charset="-122"/>
              </a:rPr>
              <a:t>所求问题会简化为一个规模更小的子问题</a:t>
            </a:r>
            <a:r>
              <a:rPr lang="en-US" altLang="zh-CN" sz="2200">
                <a:solidFill>
                  <a:srgbClr val="990000"/>
                </a:solidFill>
                <a:latin typeface="宋体" pitchFamily="2" charset="-122"/>
              </a:rPr>
              <a:t>.</a:t>
            </a:r>
            <a:r>
              <a:rPr lang="zh-CN" altLang="en-US" sz="2200">
                <a:solidFill>
                  <a:srgbClr val="990000"/>
                </a:solidFill>
                <a:latin typeface="宋体" pitchFamily="2" charset="-122"/>
              </a:rPr>
              <a:t>从而通过每一步的最</a:t>
            </a:r>
          </a:p>
          <a:p>
            <a:pPr eaLnBrk="0" hangingPunct="0"/>
            <a:r>
              <a:rPr lang="zh-CN" altLang="en-US" sz="2200">
                <a:solidFill>
                  <a:srgbClr val="990000"/>
                </a:solidFill>
                <a:latin typeface="宋体" pitchFamily="2" charset="-122"/>
              </a:rPr>
              <a:t>优解逐步达到整体的最优解。</a:t>
            </a:r>
          </a:p>
        </p:txBody>
      </p:sp>
      <p:sp>
        <p:nvSpPr>
          <p:cNvPr id="403462" name="AutoShape 6"/>
          <p:cNvSpPr>
            <a:spLocks noChangeArrowheads="1"/>
          </p:cNvSpPr>
          <p:nvPr/>
        </p:nvSpPr>
        <p:spPr bwMode="auto">
          <a:xfrm>
            <a:off x="579438" y="4251335"/>
            <a:ext cx="4724400" cy="1206500"/>
          </a:xfrm>
          <a:prstGeom prst="wedgeRectCallout">
            <a:avLst>
              <a:gd name="adj1" fmla="val -773"/>
              <a:gd name="adj2" fmla="val -98157"/>
            </a:avLst>
          </a:prstGeom>
          <a:solidFill>
            <a:srgbClr val="FFFFCC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dist" fontAlgn="b">
              <a:lnSpc>
                <a:spcPct val="110000"/>
              </a:lnSpc>
            </a:pPr>
            <a:r>
              <a:rPr lang="zh-CN" altLang="en-US" sz="220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整体的最优解可通过一系列局部最优</a:t>
            </a:r>
          </a:p>
          <a:p>
            <a:pPr algn="dist" fontAlgn="b">
              <a:lnSpc>
                <a:spcPct val="110000"/>
              </a:lnSpc>
            </a:pPr>
            <a:r>
              <a:rPr lang="zh-CN" altLang="en-US" sz="220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解达到</a:t>
            </a:r>
            <a:r>
              <a:rPr lang="en-US" altLang="zh-CN" sz="220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.</a:t>
            </a:r>
            <a:r>
              <a:rPr lang="zh-CN" altLang="en-US" sz="220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每次的选择可以依赖以前作</a:t>
            </a:r>
          </a:p>
          <a:p>
            <a:pPr algn="dist" fontAlgn="b">
              <a:lnSpc>
                <a:spcPct val="110000"/>
              </a:lnSpc>
            </a:pPr>
            <a:r>
              <a:rPr lang="zh-CN" altLang="en-US" sz="220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出的选择</a:t>
            </a:r>
            <a:r>
              <a:rPr lang="en-US" altLang="zh-CN" sz="220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,</a:t>
            </a:r>
            <a:r>
              <a:rPr lang="zh-CN" altLang="en-US" sz="220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但不能依赖于后面的选择</a:t>
            </a:r>
            <a:endParaRPr lang="zh-CN" altLang="en-US" sz="2200">
              <a:solidFill>
                <a:srgbClr val="990000"/>
              </a:solidFill>
              <a:latin typeface="宋体" pitchFamily="2" charset="-122"/>
            </a:endParaRPr>
          </a:p>
        </p:txBody>
      </p:sp>
      <p:sp>
        <p:nvSpPr>
          <p:cNvPr id="403463" name="AutoShape 7"/>
          <p:cNvSpPr>
            <a:spLocks noChangeArrowheads="1"/>
          </p:cNvSpPr>
          <p:nvPr/>
        </p:nvSpPr>
        <p:spPr bwMode="auto">
          <a:xfrm>
            <a:off x="5967413" y="4914910"/>
            <a:ext cx="2705100" cy="1206500"/>
          </a:xfrm>
          <a:prstGeom prst="wedgeRectCallout">
            <a:avLst>
              <a:gd name="adj1" fmla="val -83801"/>
              <a:gd name="adj2" fmla="val -162764"/>
            </a:avLst>
          </a:prstGeom>
          <a:solidFill>
            <a:srgbClr val="FFFFCC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fontAlgn="b">
              <a:lnSpc>
                <a:spcPct val="110000"/>
              </a:lnSpc>
            </a:pPr>
            <a:r>
              <a:rPr lang="zh-CN" altLang="en-US" sz="220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问题的整体最优解中</a:t>
            </a:r>
          </a:p>
          <a:p>
            <a:pPr fontAlgn="b">
              <a:lnSpc>
                <a:spcPct val="110000"/>
              </a:lnSpc>
            </a:pPr>
            <a:r>
              <a:rPr lang="zh-CN" altLang="en-US" sz="220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包含着它的子问题的</a:t>
            </a:r>
          </a:p>
          <a:p>
            <a:pPr fontAlgn="b">
              <a:lnSpc>
                <a:spcPct val="110000"/>
              </a:lnSpc>
            </a:pPr>
            <a:r>
              <a:rPr lang="zh-CN" altLang="en-US" sz="220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最优解</a:t>
            </a:r>
            <a:r>
              <a:rPr lang="en-US" altLang="zh-CN" sz="220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.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旅行商问题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676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3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1" grpId="0" animBg="1" autoUpdateAnimBg="0"/>
      <p:bldP spid="403462" grpId="0" animBg="1" autoUpdateAnimBg="0"/>
      <p:bldP spid="403463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445" y="1223963"/>
            <a:ext cx="8229600" cy="4895850"/>
          </a:xfrm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“便宜”算法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260874" y="0"/>
          <a:ext cx="1883126" cy="142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89" name="公式" r:id="rId4" imgW="1511300" imgH="1143000" progId="Equation.3">
                  <p:embed/>
                </p:oleObj>
              </mc:Choice>
              <mc:Fallback>
                <p:oleObj name="公式" r:id="rId4" imgW="1511300" imgH="11430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0874" y="0"/>
                        <a:ext cx="1883126" cy="142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椭圆 14"/>
          <p:cNvSpPr/>
          <p:nvPr/>
        </p:nvSpPr>
        <p:spPr>
          <a:xfrm>
            <a:off x="478972" y="1277258"/>
            <a:ext cx="3846285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550229" y="1262744"/>
            <a:ext cx="3846285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1093410" y="2699659"/>
            <a:ext cx="2594548" cy="2539998"/>
          </a:xfrm>
          <a:custGeom>
            <a:avLst/>
            <a:gdLst>
              <a:gd name="connsiteX0" fmla="*/ 0 w 758384"/>
              <a:gd name="connsiteY0" fmla="*/ 345925 h 691850"/>
              <a:gd name="connsiteX1" fmla="*/ 123633 w 758384"/>
              <a:gd name="connsiteY1" fmla="*/ 90366 h 691850"/>
              <a:gd name="connsiteX2" fmla="*/ 379192 w 758384"/>
              <a:gd name="connsiteY2" fmla="*/ 0 h 691850"/>
              <a:gd name="connsiteX3" fmla="*/ 634751 w 758384"/>
              <a:gd name="connsiteY3" fmla="*/ 90366 h 691850"/>
              <a:gd name="connsiteX4" fmla="*/ 758383 w 758384"/>
              <a:gd name="connsiteY4" fmla="*/ 345925 h 691850"/>
              <a:gd name="connsiteX5" fmla="*/ 634750 w 758384"/>
              <a:gd name="connsiteY5" fmla="*/ 601484 h 691850"/>
              <a:gd name="connsiteX6" fmla="*/ 379191 w 758384"/>
              <a:gd name="connsiteY6" fmla="*/ 691850 h 691850"/>
              <a:gd name="connsiteX7" fmla="*/ 123632 w 758384"/>
              <a:gd name="connsiteY7" fmla="*/ 601484 h 691850"/>
              <a:gd name="connsiteX8" fmla="*/ -1 w 758384"/>
              <a:gd name="connsiteY8" fmla="*/ 345925 h 691850"/>
              <a:gd name="connsiteX9" fmla="*/ 0 w 758384"/>
              <a:gd name="connsiteY9" fmla="*/ 345925 h 69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8384" h="691850">
                <a:moveTo>
                  <a:pt x="0" y="345925"/>
                </a:moveTo>
                <a:cubicBezTo>
                  <a:pt x="0" y="248672"/>
                  <a:pt x="44876" y="155910"/>
                  <a:pt x="123633" y="90366"/>
                </a:cubicBezTo>
                <a:cubicBezTo>
                  <a:pt x="193489" y="32229"/>
                  <a:pt x="284635" y="0"/>
                  <a:pt x="379192" y="0"/>
                </a:cubicBezTo>
                <a:cubicBezTo>
                  <a:pt x="473749" y="0"/>
                  <a:pt x="564895" y="32229"/>
                  <a:pt x="634751" y="90366"/>
                </a:cubicBezTo>
                <a:cubicBezTo>
                  <a:pt x="713508" y="155911"/>
                  <a:pt x="758384" y="248672"/>
                  <a:pt x="758383" y="345925"/>
                </a:cubicBezTo>
                <a:cubicBezTo>
                  <a:pt x="758383" y="443178"/>
                  <a:pt x="713508" y="535940"/>
                  <a:pt x="634750" y="601484"/>
                </a:cubicBezTo>
                <a:cubicBezTo>
                  <a:pt x="564894" y="659621"/>
                  <a:pt x="473748" y="691850"/>
                  <a:pt x="379191" y="691850"/>
                </a:cubicBezTo>
                <a:cubicBezTo>
                  <a:pt x="284634" y="691850"/>
                  <a:pt x="193488" y="659621"/>
                  <a:pt x="123632" y="601484"/>
                </a:cubicBezTo>
                <a:cubicBezTo>
                  <a:pt x="44875" y="535939"/>
                  <a:pt x="-1" y="443178"/>
                  <a:pt x="-1" y="345925"/>
                </a:cubicBezTo>
                <a:lnTo>
                  <a:pt x="0" y="345925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425373" y="3614059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27199" y="1538514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T=(1, 1)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51714" y="1632857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S={2, 3, 4, 5}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146802" y="2271488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2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429831" y="3178631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3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422574" y="4143831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4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965373" y="5065488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8743" y="467360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27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32401" y="412931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25</a:t>
            </a:r>
            <a:endParaRPr lang="zh-CN" altLang="en-US" dirty="0">
              <a:solidFill>
                <a:srgbClr val="FF0066"/>
              </a:solidFill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3875314" y="3933371"/>
            <a:ext cx="2107417" cy="119163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3897085" y="3839029"/>
            <a:ext cx="2474686" cy="48622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3904343" y="3425371"/>
            <a:ext cx="2452914" cy="3048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55773" y="314960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35</a:t>
            </a:r>
            <a:endParaRPr lang="zh-CN" altLang="en-US" dirty="0">
              <a:solidFill>
                <a:srgbClr val="FF0066"/>
              </a:solidFill>
            </a:endParaRPr>
          </a:p>
        </p:txBody>
      </p:sp>
      <p:cxnSp>
        <p:nvCxnSpPr>
          <p:cNvPr id="49" name="直接连接符 48"/>
          <p:cNvCxnSpPr/>
          <p:nvPr/>
        </p:nvCxnSpPr>
        <p:spPr>
          <a:xfrm flipV="1">
            <a:off x="3868057" y="2540000"/>
            <a:ext cx="2213429" cy="111034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14686" y="2416630"/>
            <a:ext cx="52770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18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85028" y="6241143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d=[0, 18, 35, 25, 27]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624718" y="6231654"/>
            <a:ext cx="1923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c=[1, 1, 1, 1, 1]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68400" y="267788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0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40000" y="232228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18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36057" y="515982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18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050971" y="2438400"/>
            <a:ext cx="508000" cy="420914"/>
          </a:xfrm>
          <a:prstGeom prst="rect">
            <a:avLst/>
          </a:prstGeom>
          <a:noFill/>
          <a:ln w="3810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2.31214E-7 C -0.00087 -0.00139 -0.00174 -0.003 -0.00313 -0.00416 C -0.00469 -0.00578 -0.00643 -0.00693 -0.00782 -0.00855 C -0.01875 -0.02127 -0.01146 -0.01711 -0.02049 -0.02104 C -0.0257 -0.02867 -0.02223 -0.02474 -0.03299 -0.02959 C -0.03455 -0.03029 -0.03785 -0.03167 -0.03785 -0.03167 C -0.04757 -0.04 -0.06025 -0.04277 -0.07118 -0.04647 C -0.08177 -0.04994 -0.09254 -0.0548 -0.10313 -0.05919 C -0.11441 -0.06404 -0.12795 -0.06404 -0.13941 -0.06543 C -0.18542 -0.08231 -0.23716 -0.08069 -0.28386 -0.08254 C -0.33108 -0.08139 -0.36146 -0.08069 -0.40295 -0.07399 C -0.42136 -0.06797 -0.44966 -0.06636 -0.46632 -0.05503 C -0.4724 -0.05086 -0.47778 -0.04624 -0.48386 -0.04231 C -0.48542 -0.04023 -0.48664 -0.03745 -0.48854 -0.03584 C -0.48993 -0.03468 -0.49219 -0.03537 -0.49341 -0.03376 C -0.50191 -0.02266 -0.48525 -0.03075 -0.50122 -0.02543 C -0.50521 -0.02011 -0.50851 -0.01711 -0.51407 -0.0148 C -0.52414 -0.00139 -0.53559 0.00948 -0.54566 0.02335 C -0.55139 0.03122 -0.55417 0.04116 -0.56007 0.04856 C -0.56059 0.05064 -0.56094 0.05295 -0.56164 0.05503 C -0.5625 0.05734 -0.56407 0.05896 -0.56476 0.06127 C -0.56771 0.07029 -0.56927 0.08116 -0.57118 0.09087 C -0.56979 0.1126 -0.56927 0.117 -0.56476 0.13526 C -0.5632 0.14197 -0.56354 0.14243 -0.56007 0.14798 C -0.55903 0.1496 -0.55677 0.15214 -0.55677 0.15214 " pathEditMode="relative" ptsTypes="ffffffffffffffffffffffffA">
                                      <p:cBhvr>
                                        <p:cTn id="1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1" grpId="0"/>
      <p:bldP spid="54" grpId="0"/>
      <p:bldP spid="56" grpId="0"/>
      <p:bldP spid="57" grpId="0"/>
      <p:bldP spid="5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“便宜”算法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260874" y="0"/>
          <a:ext cx="1883126" cy="142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13" name="公式" r:id="rId3" imgW="1511300" imgH="1143000" progId="Equation.3">
                  <p:embed/>
                </p:oleObj>
              </mc:Choice>
              <mc:Fallback>
                <p:oleObj name="公式" r:id="rId3" imgW="1511300" imgH="11430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0874" y="0"/>
                        <a:ext cx="1883126" cy="142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椭圆 14"/>
          <p:cNvSpPr/>
          <p:nvPr/>
        </p:nvSpPr>
        <p:spPr>
          <a:xfrm>
            <a:off x="478972" y="1277258"/>
            <a:ext cx="3846285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550229" y="1262744"/>
            <a:ext cx="3846285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1093410" y="2699659"/>
            <a:ext cx="2594548" cy="2539998"/>
          </a:xfrm>
          <a:custGeom>
            <a:avLst/>
            <a:gdLst>
              <a:gd name="connsiteX0" fmla="*/ 0 w 758384"/>
              <a:gd name="connsiteY0" fmla="*/ 345925 h 691850"/>
              <a:gd name="connsiteX1" fmla="*/ 123633 w 758384"/>
              <a:gd name="connsiteY1" fmla="*/ 90366 h 691850"/>
              <a:gd name="connsiteX2" fmla="*/ 379192 w 758384"/>
              <a:gd name="connsiteY2" fmla="*/ 0 h 691850"/>
              <a:gd name="connsiteX3" fmla="*/ 634751 w 758384"/>
              <a:gd name="connsiteY3" fmla="*/ 90366 h 691850"/>
              <a:gd name="connsiteX4" fmla="*/ 758383 w 758384"/>
              <a:gd name="connsiteY4" fmla="*/ 345925 h 691850"/>
              <a:gd name="connsiteX5" fmla="*/ 634750 w 758384"/>
              <a:gd name="connsiteY5" fmla="*/ 601484 h 691850"/>
              <a:gd name="connsiteX6" fmla="*/ 379191 w 758384"/>
              <a:gd name="connsiteY6" fmla="*/ 691850 h 691850"/>
              <a:gd name="connsiteX7" fmla="*/ 123632 w 758384"/>
              <a:gd name="connsiteY7" fmla="*/ 601484 h 691850"/>
              <a:gd name="connsiteX8" fmla="*/ -1 w 758384"/>
              <a:gd name="connsiteY8" fmla="*/ 345925 h 691850"/>
              <a:gd name="connsiteX9" fmla="*/ 0 w 758384"/>
              <a:gd name="connsiteY9" fmla="*/ 345925 h 69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8384" h="691850">
                <a:moveTo>
                  <a:pt x="0" y="345925"/>
                </a:moveTo>
                <a:cubicBezTo>
                  <a:pt x="0" y="248672"/>
                  <a:pt x="44876" y="155910"/>
                  <a:pt x="123633" y="90366"/>
                </a:cubicBezTo>
                <a:cubicBezTo>
                  <a:pt x="193489" y="32229"/>
                  <a:pt x="284635" y="0"/>
                  <a:pt x="379192" y="0"/>
                </a:cubicBezTo>
                <a:cubicBezTo>
                  <a:pt x="473749" y="0"/>
                  <a:pt x="564895" y="32229"/>
                  <a:pt x="634751" y="90366"/>
                </a:cubicBezTo>
                <a:cubicBezTo>
                  <a:pt x="713508" y="155911"/>
                  <a:pt x="758384" y="248672"/>
                  <a:pt x="758383" y="345925"/>
                </a:cubicBezTo>
                <a:cubicBezTo>
                  <a:pt x="758383" y="443178"/>
                  <a:pt x="713508" y="535940"/>
                  <a:pt x="634750" y="601484"/>
                </a:cubicBezTo>
                <a:cubicBezTo>
                  <a:pt x="564894" y="659621"/>
                  <a:pt x="473748" y="691850"/>
                  <a:pt x="379191" y="691850"/>
                </a:cubicBezTo>
                <a:cubicBezTo>
                  <a:pt x="284634" y="691850"/>
                  <a:pt x="193488" y="659621"/>
                  <a:pt x="123632" y="601484"/>
                </a:cubicBezTo>
                <a:cubicBezTo>
                  <a:pt x="44875" y="535939"/>
                  <a:pt x="-1" y="443178"/>
                  <a:pt x="-1" y="345925"/>
                </a:cubicBezTo>
                <a:lnTo>
                  <a:pt x="0" y="345925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425373" y="3614059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96570" y="1582056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T=(1, 2, 1)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51714" y="1632857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S={3, 4, 5}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037773" y="3214916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2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429831" y="3178631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3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422574" y="4143831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4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965373" y="5065488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8743" y="467360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27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32401" y="412931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25</a:t>
            </a:r>
            <a:endParaRPr lang="zh-CN" altLang="en-US" dirty="0">
              <a:solidFill>
                <a:srgbClr val="FF0066"/>
              </a:solidFill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3875314" y="3933371"/>
            <a:ext cx="2107417" cy="119163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3897085" y="3839029"/>
            <a:ext cx="2474686" cy="48622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3904343" y="3425371"/>
            <a:ext cx="2452914" cy="3048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55773" y="314960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35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2447" y="6241143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d=[0, 18, 35, 25, 27]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624718" y="6231654"/>
            <a:ext cx="1923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c=[1, 1, 1, 1, 1]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40000" y="232228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18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36057" y="515982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18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31978" y="6238914"/>
            <a:ext cx="1923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c=[1, 1, </a:t>
            </a:r>
            <a:r>
              <a:rPr lang="en-US" altLang="zh-CN" sz="2000" dirty="0" smtClean="0">
                <a:solidFill>
                  <a:srgbClr val="FF0066"/>
                </a:solidFill>
              </a:rPr>
              <a:t>2, 2, 2</a:t>
            </a:r>
            <a:r>
              <a:rPr lang="en-US" altLang="zh-CN" sz="2000" dirty="0" smtClean="0">
                <a:solidFill>
                  <a:srgbClr val="000000"/>
                </a:solidFill>
              </a:rPr>
              <a:t>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45018" y="6258385"/>
            <a:ext cx="3025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0000"/>
                </a:solidFill>
              </a:rPr>
              <a:t>更新</a:t>
            </a:r>
            <a:r>
              <a:rPr lang="en-US" altLang="zh-CN" sz="2000" dirty="0" smtClean="0">
                <a:solidFill>
                  <a:srgbClr val="000000"/>
                </a:solidFill>
              </a:rPr>
              <a:t>d=[0, 18, </a:t>
            </a:r>
            <a:r>
              <a:rPr lang="en-US" altLang="zh-CN" sz="2000" dirty="0" smtClean="0">
                <a:solidFill>
                  <a:srgbClr val="FF0066"/>
                </a:solidFill>
              </a:rPr>
              <a:t>23, 21, 19</a:t>
            </a:r>
            <a:r>
              <a:rPr lang="en-US" altLang="zh-CN" sz="2000" dirty="0" smtClean="0">
                <a:solidFill>
                  <a:srgbClr val="000000"/>
                </a:solidFill>
              </a:rPr>
              <a:t>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1494971" y="3374572"/>
            <a:ext cx="4898571" cy="2177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59314" y="296091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23</a:t>
            </a:r>
            <a:endParaRPr lang="zh-CN" altLang="en-US" dirty="0">
              <a:solidFill>
                <a:srgbClr val="FF0066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494971" y="3497943"/>
            <a:ext cx="4884057" cy="87811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52057" y="369388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21</a:t>
            </a:r>
            <a:endParaRPr lang="zh-CN" altLang="en-US" dirty="0">
              <a:solidFill>
                <a:srgbClr val="FF0066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1480457" y="3614057"/>
            <a:ext cx="4436960" cy="164883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779486" y="420188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19</a:t>
            </a:r>
            <a:endParaRPr lang="zh-CN" altLang="en-US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48" grpId="0"/>
      <p:bldP spid="52" grpId="0"/>
      <p:bldP spid="53" grpId="0"/>
      <p:bldP spid="29" grpId="0"/>
      <p:bldP spid="30" grpId="0"/>
      <p:bldP spid="39" grpId="0"/>
      <p:bldP spid="43" grpId="0"/>
      <p:bldP spid="5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445" y="1223963"/>
            <a:ext cx="8229600" cy="4895850"/>
          </a:xfrm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“便宜”算法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253288" y="0"/>
          <a:ext cx="1898650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37" name="公式" r:id="rId3" imgW="1524000" imgH="1143000" progId="Equation.3">
                  <p:embed/>
                </p:oleObj>
              </mc:Choice>
              <mc:Fallback>
                <p:oleObj name="公式" r:id="rId3" imgW="1524000" imgH="11430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3288" y="0"/>
                        <a:ext cx="1898650" cy="1423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椭圆 14"/>
          <p:cNvSpPr/>
          <p:nvPr/>
        </p:nvSpPr>
        <p:spPr>
          <a:xfrm>
            <a:off x="478972" y="1277258"/>
            <a:ext cx="3846285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550229" y="1262744"/>
            <a:ext cx="3846285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1093410" y="2699659"/>
            <a:ext cx="2594548" cy="2539998"/>
          </a:xfrm>
          <a:custGeom>
            <a:avLst/>
            <a:gdLst>
              <a:gd name="connsiteX0" fmla="*/ 0 w 758384"/>
              <a:gd name="connsiteY0" fmla="*/ 345925 h 691850"/>
              <a:gd name="connsiteX1" fmla="*/ 123633 w 758384"/>
              <a:gd name="connsiteY1" fmla="*/ 90366 h 691850"/>
              <a:gd name="connsiteX2" fmla="*/ 379192 w 758384"/>
              <a:gd name="connsiteY2" fmla="*/ 0 h 691850"/>
              <a:gd name="connsiteX3" fmla="*/ 634751 w 758384"/>
              <a:gd name="connsiteY3" fmla="*/ 90366 h 691850"/>
              <a:gd name="connsiteX4" fmla="*/ 758383 w 758384"/>
              <a:gd name="connsiteY4" fmla="*/ 345925 h 691850"/>
              <a:gd name="connsiteX5" fmla="*/ 634750 w 758384"/>
              <a:gd name="connsiteY5" fmla="*/ 601484 h 691850"/>
              <a:gd name="connsiteX6" fmla="*/ 379191 w 758384"/>
              <a:gd name="connsiteY6" fmla="*/ 691850 h 691850"/>
              <a:gd name="connsiteX7" fmla="*/ 123632 w 758384"/>
              <a:gd name="connsiteY7" fmla="*/ 601484 h 691850"/>
              <a:gd name="connsiteX8" fmla="*/ -1 w 758384"/>
              <a:gd name="connsiteY8" fmla="*/ 345925 h 691850"/>
              <a:gd name="connsiteX9" fmla="*/ 0 w 758384"/>
              <a:gd name="connsiteY9" fmla="*/ 345925 h 69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8384" h="691850">
                <a:moveTo>
                  <a:pt x="0" y="345925"/>
                </a:moveTo>
                <a:cubicBezTo>
                  <a:pt x="0" y="248672"/>
                  <a:pt x="44876" y="155910"/>
                  <a:pt x="123633" y="90366"/>
                </a:cubicBezTo>
                <a:cubicBezTo>
                  <a:pt x="193489" y="32229"/>
                  <a:pt x="284635" y="0"/>
                  <a:pt x="379192" y="0"/>
                </a:cubicBezTo>
                <a:cubicBezTo>
                  <a:pt x="473749" y="0"/>
                  <a:pt x="564895" y="32229"/>
                  <a:pt x="634751" y="90366"/>
                </a:cubicBezTo>
                <a:cubicBezTo>
                  <a:pt x="713508" y="155911"/>
                  <a:pt x="758384" y="248672"/>
                  <a:pt x="758383" y="345925"/>
                </a:cubicBezTo>
                <a:cubicBezTo>
                  <a:pt x="758383" y="443178"/>
                  <a:pt x="713508" y="535940"/>
                  <a:pt x="634750" y="601484"/>
                </a:cubicBezTo>
                <a:cubicBezTo>
                  <a:pt x="564894" y="659621"/>
                  <a:pt x="473748" y="691850"/>
                  <a:pt x="379191" y="691850"/>
                </a:cubicBezTo>
                <a:cubicBezTo>
                  <a:pt x="284634" y="691850"/>
                  <a:pt x="193488" y="659621"/>
                  <a:pt x="123632" y="601484"/>
                </a:cubicBezTo>
                <a:cubicBezTo>
                  <a:pt x="44875" y="535939"/>
                  <a:pt x="-1" y="443178"/>
                  <a:pt x="-1" y="345925"/>
                </a:cubicBezTo>
                <a:lnTo>
                  <a:pt x="0" y="345925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425373" y="3614059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96570" y="1582056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T=(1, 2, 1)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51714" y="1632857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S={3, 4, 5}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037773" y="3214916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2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429831" y="3178631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3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422574" y="4143831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4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965373" y="5065488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40000" y="232228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18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36057" y="515982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18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17464" y="6283718"/>
            <a:ext cx="1923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c=[1, 1, 2, 2, 2]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48745" y="6283718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d=[0, 18, 23, 21, 19]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1494971" y="3374572"/>
            <a:ext cx="4898571" cy="2177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59314" y="296091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23</a:t>
            </a:r>
            <a:endParaRPr lang="zh-CN" altLang="en-US" dirty="0">
              <a:solidFill>
                <a:srgbClr val="FF0066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494971" y="3497943"/>
            <a:ext cx="4884057" cy="87811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52057" y="369388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21</a:t>
            </a:r>
            <a:endParaRPr lang="zh-CN" altLang="en-US" dirty="0">
              <a:solidFill>
                <a:srgbClr val="FF0066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1480457" y="3614057"/>
            <a:ext cx="4436960" cy="164883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779486" y="420188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19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786742" y="4238171"/>
            <a:ext cx="508000" cy="420914"/>
          </a:xfrm>
          <a:prstGeom prst="rect">
            <a:avLst/>
          </a:prstGeom>
          <a:noFill/>
          <a:ln w="3810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9599" y="484777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27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0056" y="459377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19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0571" y="5943598"/>
            <a:ext cx="2743199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27 – 18 &lt;= 27 – 18</a:t>
            </a:r>
          </a:p>
          <a:p>
            <a:r>
              <a:rPr lang="en-US" altLang="zh-CN" dirty="0" smtClean="0">
                <a:solidFill>
                  <a:srgbClr val="FFFFFF"/>
                </a:solidFill>
              </a:rPr>
              <a:t>e</a:t>
            </a:r>
            <a:r>
              <a:rPr lang="en-US" altLang="zh-CN" baseline="-25000" dirty="0" smtClean="0">
                <a:solidFill>
                  <a:srgbClr val="FFFFFF"/>
                </a:solidFill>
              </a:rPr>
              <a:t>21</a:t>
            </a:r>
            <a:r>
              <a:rPr lang="en-US" altLang="zh-CN" dirty="0" smtClean="0">
                <a:solidFill>
                  <a:srgbClr val="FFFFFF"/>
                </a:solidFill>
              </a:rPr>
              <a:t> – e</a:t>
            </a:r>
            <a:r>
              <a:rPr lang="en-US" altLang="zh-CN" baseline="-25000" dirty="0" smtClean="0">
                <a:solidFill>
                  <a:srgbClr val="FFFFFF"/>
                </a:solidFill>
              </a:rPr>
              <a:t>51</a:t>
            </a:r>
            <a:r>
              <a:rPr lang="en-US" altLang="zh-CN" dirty="0" smtClean="0">
                <a:solidFill>
                  <a:srgbClr val="FFFFFF"/>
                </a:solidFill>
              </a:rPr>
              <a:t> &lt;= e</a:t>
            </a:r>
            <a:r>
              <a:rPr lang="en-US" altLang="zh-CN" baseline="-25000" dirty="0" smtClean="0">
                <a:solidFill>
                  <a:srgbClr val="FFFFFF"/>
                </a:solidFill>
              </a:rPr>
              <a:t>21</a:t>
            </a:r>
            <a:r>
              <a:rPr lang="en-US" altLang="zh-CN" dirty="0" smtClean="0">
                <a:solidFill>
                  <a:srgbClr val="FFFFFF"/>
                </a:solidFill>
              </a:rPr>
              <a:t> – e</a:t>
            </a:r>
            <a:r>
              <a:rPr lang="en-US" altLang="zh-CN" baseline="-25000" dirty="0" smtClean="0">
                <a:solidFill>
                  <a:srgbClr val="FFFFFF"/>
                </a:solidFill>
              </a:rPr>
              <a:t>51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00647 C -0.00243 0.0178 -0.01024 0.02358 -0.01892 0.02867 C -0.02378 0.03144 -0.02951 0.03653 -0.03489 0.03792 C -0.05364 0.043 -0.08385 0.04786 -0.10312 0.04878 C -0.13177 0.04994 -0.16024 0.05017 -0.18889 0.05087 C -0.23402 0.04925 -0.29739 0.04925 -0.3427 0.03237 C -0.35086 0.02936 -0.36406 0.02682 -0.37135 0.02127 C -0.38229 0.01295 -0.37725 0.01549 -0.38559 0.01225 C -0.38958 0.00763 -0.39375 0.00694 -0.39826 0.003 C -0.40086 0.00069 -0.40295 -0.00439 -0.40625 -0.00439 " pathEditMode="relative" rAng="0" ptsTypes="fffffffffA">
                                      <p:cBhvr>
                                        <p:cTn id="2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00" y="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7" grpId="0"/>
      <p:bldP spid="59" grpId="0"/>
      <p:bldP spid="37" grpId="0" animBg="1"/>
      <p:bldP spid="41" grpId="0"/>
      <p:bldP spid="42" grpId="0"/>
      <p:bldP spid="4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445" y="1223963"/>
            <a:ext cx="8229600" cy="4895850"/>
          </a:xfrm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“便宜”算法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260874" y="0"/>
          <a:ext cx="1883126" cy="142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61" name="公式" r:id="rId3" imgW="1511300" imgH="1143000" progId="Equation.3">
                  <p:embed/>
                </p:oleObj>
              </mc:Choice>
              <mc:Fallback>
                <p:oleObj name="公式" r:id="rId3" imgW="1511300" imgH="11430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0874" y="0"/>
                        <a:ext cx="1883126" cy="142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椭圆 14"/>
          <p:cNvSpPr/>
          <p:nvPr/>
        </p:nvSpPr>
        <p:spPr>
          <a:xfrm>
            <a:off x="478972" y="1277258"/>
            <a:ext cx="3846285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550229" y="1262744"/>
            <a:ext cx="3846285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1093410" y="2699659"/>
            <a:ext cx="2594548" cy="2539998"/>
          </a:xfrm>
          <a:custGeom>
            <a:avLst/>
            <a:gdLst>
              <a:gd name="connsiteX0" fmla="*/ 0 w 758384"/>
              <a:gd name="connsiteY0" fmla="*/ 345925 h 691850"/>
              <a:gd name="connsiteX1" fmla="*/ 123633 w 758384"/>
              <a:gd name="connsiteY1" fmla="*/ 90366 h 691850"/>
              <a:gd name="connsiteX2" fmla="*/ 379192 w 758384"/>
              <a:gd name="connsiteY2" fmla="*/ 0 h 691850"/>
              <a:gd name="connsiteX3" fmla="*/ 634751 w 758384"/>
              <a:gd name="connsiteY3" fmla="*/ 90366 h 691850"/>
              <a:gd name="connsiteX4" fmla="*/ 758383 w 758384"/>
              <a:gd name="connsiteY4" fmla="*/ 345925 h 691850"/>
              <a:gd name="connsiteX5" fmla="*/ 634750 w 758384"/>
              <a:gd name="connsiteY5" fmla="*/ 601484 h 691850"/>
              <a:gd name="connsiteX6" fmla="*/ 379191 w 758384"/>
              <a:gd name="connsiteY6" fmla="*/ 691850 h 691850"/>
              <a:gd name="connsiteX7" fmla="*/ 123632 w 758384"/>
              <a:gd name="connsiteY7" fmla="*/ 601484 h 691850"/>
              <a:gd name="connsiteX8" fmla="*/ -1 w 758384"/>
              <a:gd name="connsiteY8" fmla="*/ 345925 h 691850"/>
              <a:gd name="connsiteX9" fmla="*/ 0 w 758384"/>
              <a:gd name="connsiteY9" fmla="*/ 345925 h 69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8384" h="691850">
                <a:moveTo>
                  <a:pt x="0" y="345925"/>
                </a:moveTo>
                <a:cubicBezTo>
                  <a:pt x="0" y="248672"/>
                  <a:pt x="44876" y="155910"/>
                  <a:pt x="123633" y="90366"/>
                </a:cubicBezTo>
                <a:cubicBezTo>
                  <a:pt x="193489" y="32229"/>
                  <a:pt x="284635" y="0"/>
                  <a:pt x="379192" y="0"/>
                </a:cubicBezTo>
                <a:cubicBezTo>
                  <a:pt x="473749" y="0"/>
                  <a:pt x="564895" y="32229"/>
                  <a:pt x="634751" y="90366"/>
                </a:cubicBezTo>
                <a:cubicBezTo>
                  <a:pt x="713508" y="155911"/>
                  <a:pt x="758384" y="248672"/>
                  <a:pt x="758383" y="345925"/>
                </a:cubicBezTo>
                <a:cubicBezTo>
                  <a:pt x="758383" y="443178"/>
                  <a:pt x="713508" y="535940"/>
                  <a:pt x="634750" y="601484"/>
                </a:cubicBezTo>
                <a:cubicBezTo>
                  <a:pt x="564894" y="659621"/>
                  <a:pt x="473748" y="691850"/>
                  <a:pt x="379191" y="691850"/>
                </a:cubicBezTo>
                <a:cubicBezTo>
                  <a:pt x="284634" y="691850"/>
                  <a:pt x="193488" y="659621"/>
                  <a:pt x="123632" y="601484"/>
                </a:cubicBezTo>
                <a:cubicBezTo>
                  <a:pt x="44875" y="535939"/>
                  <a:pt x="-1" y="443178"/>
                  <a:pt x="-1" y="345925"/>
                </a:cubicBezTo>
                <a:lnTo>
                  <a:pt x="0" y="345925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425373" y="3614059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53027" y="1596570"/>
            <a:ext cx="1952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T=(1, 5, 2, 1)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40400" y="1589315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S={3, 4}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037773" y="3214916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2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328231" y="2917374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3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204861" y="5072745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4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293258" y="4992917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40000" y="232228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18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17464" y="6283718"/>
            <a:ext cx="1923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c=[1, 1, 2, 2, 2]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48745" y="6283718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d=[0, 18, 23, 21, 19]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1494971" y="3178629"/>
            <a:ext cx="4789715" cy="21771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59314" y="296091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23</a:t>
            </a:r>
            <a:endParaRPr lang="zh-CN" altLang="en-US" dirty="0">
              <a:solidFill>
                <a:srgbClr val="FF0066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494971" y="3497943"/>
            <a:ext cx="4688115" cy="17272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66571" y="36503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21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9599" y="484777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27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0056" y="459377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19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3" grpId="0"/>
      <p:bldP spid="43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445" y="1223963"/>
            <a:ext cx="8229600" cy="4895850"/>
          </a:xfrm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“便宜”算法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260874" y="0"/>
          <a:ext cx="1883126" cy="142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85" name="公式" r:id="rId3" imgW="1511300" imgH="1143000" progId="Equation.3">
                  <p:embed/>
                </p:oleObj>
              </mc:Choice>
              <mc:Fallback>
                <p:oleObj name="公式" r:id="rId3" imgW="1511300" imgH="11430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0874" y="0"/>
                        <a:ext cx="1883126" cy="142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椭圆 14"/>
          <p:cNvSpPr/>
          <p:nvPr/>
        </p:nvSpPr>
        <p:spPr>
          <a:xfrm>
            <a:off x="478972" y="1277258"/>
            <a:ext cx="3846285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550229" y="1262744"/>
            <a:ext cx="3846285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1093410" y="2699659"/>
            <a:ext cx="2594548" cy="2539998"/>
          </a:xfrm>
          <a:custGeom>
            <a:avLst/>
            <a:gdLst>
              <a:gd name="connsiteX0" fmla="*/ 0 w 758384"/>
              <a:gd name="connsiteY0" fmla="*/ 345925 h 691850"/>
              <a:gd name="connsiteX1" fmla="*/ 123633 w 758384"/>
              <a:gd name="connsiteY1" fmla="*/ 90366 h 691850"/>
              <a:gd name="connsiteX2" fmla="*/ 379192 w 758384"/>
              <a:gd name="connsiteY2" fmla="*/ 0 h 691850"/>
              <a:gd name="connsiteX3" fmla="*/ 634751 w 758384"/>
              <a:gd name="connsiteY3" fmla="*/ 90366 h 691850"/>
              <a:gd name="connsiteX4" fmla="*/ 758383 w 758384"/>
              <a:gd name="connsiteY4" fmla="*/ 345925 h 691850"/>
              <a:gd name="connsiteX5" fmla="*/ 634750 w 758384"/>
              <a:gd name="connsiteY5" fmla="*/ 601484 h 691850"/>
              <a:gd name="connsiteX6" fmla="*/ 379191 w 758384"/>
              <a:gd name="connsiteY6" fmla="*/ 691850 h 691850"/>
              <a:gd name="connsiteX7" fmla="*/ 123632 w 758384"/>
              <a:gd name="connsiteY7" fmla="*/ 601484 h 691850"/>
              <a:gd name="connsiteX8" fmla="*/ -1 w 758384"/>
              <a:gd name="connsiteY8" fmla="*/ 345925 h 691850"/>
              <a:gd name="connsiteX9" fmla="*/ 0 w 758384"/>
              <a:gd name="connsiteY9" fmla="*/ 345925 h 69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8384" h="691850">
                <a:moveTo>
                  <a:pt x="0" y="345925"/>
                </a:moveTo>
                <a:cubicBezTo>
                  <a:pt x="0" y="248672"/>
                  <a:pt x="44876" y="155910"/>
                  <a:pt x="123633" y="90366"/>
                </a:cubicBezTo>
                <a:cubicBezTo>
                  <a:pt x="193489" y="32229"/>
                  <a:pt x="284635" y="0"/>
                  <a:pt x="379192" y="0"/>
                </a:cubicBezTo>
                <a:cubicBezTo>
                  <a:pt x="473749" y="0"/>
                  <a:pt x="564895" y="32229"/>
                  <a:pt x="634751" y="90366"/>
                </a:cubicBezTo>
                <a:cubicBezTo>
                  <a:pt x="713508" y="155911"/>
                  <a:pt x="758384" y="248672"/>
                  <a:pt x="758383" y="345925"/>
                </a:cubicBezTo>
                <a:cubicBezTo>
                  <a:pt x="758383" y="443178"/>
                  <a:pt x="713508" y="535940"/>
                  <a:pt x="634750" y="601484"/>
                </a:cubicBezTo>
                <a:cubicBezTo>
                  <a:pt x="564894" y="659621"/>
                  <a:pt x="473748" y="691850"/>
                  <a:pt x="379191" y="691850"/>
                </a:cubicBezTo>
                <a:cubicBezTo>
                  <a:pt x="284634" y="691850"/>
                  <a:pt x="193488" y="659621"/>
                  <a:pt x="123632" y="601484"/>
                </a:cubicBezTo>
                <a:cubicBezTo>
                  <a:pt x="44875" y="535939"/>
                  <a:pt x="-1" y="443178"/>
                  <a:pt x="-1" y="345925"/>
                </a:cubicBezTo>
                <a:lnTo>
                  <a:pt x="0" y="345925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425373" y="3614059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53027" y="1596570"/>
            <a:ext cx="1952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T=(1, 5, 2, 1)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40400" y="1589315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S={3, 4}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037773" y="3214916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2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328231" y="2917374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3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204861" y="5072745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4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293258" y="4992917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40000" y="232228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18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17464" y="6283718"/>
            <a:ext cx="1923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c=[1, 1, 2, 2, 2]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48745" y="6283718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d=[0, 18, 23, 21, 19]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1494971" y="3178629"/>
            <a:ext cx="4789715" cy="21771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59314" y="296091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23</a:t>
            </a:r>
            <a:endParaRPr lang="zh-CN" altLang="en-US" dirty="0">
              <a:solidFill>
                <a:srgbClr val="FF0066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494971" y="3497943"/>
            <a:ext cx="4688115" cy="17272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66571" y="36503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21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9599" y="484777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27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0056" y="459377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19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859314" y="3672113"/>
            <a:ext cx="508000" cy="420914"/>
          </a:xfrm>
          <a:prstGeom prst="rect">
            <a:avLst/>
          </a:prstGeom>
          <a:noFill/>
          <a:ln w="3810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74799" y="508725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24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2342" y="39261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21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0571" y="5943598"/>
            <a:ext cx="2743199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24 – 19 &lt;= 25 – 18</a:t>
            </a:r>
          </a:p>
          <a:p>
            <a:r>
              <a:rPr lang="en-US" altLang="zh-CN" dirty="0" smtClean="0">
                <a:solidFill>
                  <a:srgbClr val="FFFFFF"/>
                </a:solidFill>
              </a:rPr>
              <a:t>e</a:t>
            </a:r>
            <a:r>
              <a:rPr lang="en-US" altLang="zh-CN" baseline="-25000" dirty="0" smtClean="0">
                <a:solidFill>
                  <a:srgbClr val="FFFFFF"/>
                </a:solidFill>
              </a:rPr>
              <a:t>45</a:t>
            </a:r>
            <a:r>
              <a:rPr lang="en-US" altLang="zh-CN" dirty="0" smtClean="0">
                <a:solidFill>
                  <a:srgbClr val="FFFFFF"/>
                </a:solidFill>
              </a:rPr>
              <a:t> – e</a:t>
            </a:r>
            <a:r>
              <a:rPr lang="en-US" altLang="zh-CN" baseline="-25000" dirty="0" smtClean="0">
                <a:solidFill>
                  <a:srgbClr val="FFFFFF"/>
                </a:solidFill>
              </a:rPr>
              <a:t>25</a:t>
            </a:r>
            <a:r>
              <a:rPr lang="en-US" altLang="zh-CN" dirty="0" smtClean="0">
                <a:solidFill>
                  <a:srgbClr val="FFFFFF"/>
                </a:solidFill>
              </a:rPr>
              <a:t> &lt;= e</a:t>
            </a:r>
            <a:r>
              <a:rPr lang="en-US" altLang="zh-CN" baseline="-25000" dirty="0" smtClean="0">
                <a:solidFill>
                  <a:srgbClr val="FFFFFF"/>
                </a:solidFill>
              </a:rPr>
              <a:t>41</a:t>
            </a:r>
            <a:r>
              <a:rPr lang="en-US" altLang="zh-CN" dirty="0" smtClean="0">
                <a:solidFill>
                  <a:srgbClr val="FFFFFF"/>
                </a:solidFill>
              </a:rPr>
              <a:t> – e</a:t>
            </a:r>
            <a:r>
              <a:rPr lang="en-US" altLang="zh-CN" baseline="-25000" dirty="0" smtClean="0">
                <a:solidFill>
                  <a:srgbClr val="FFFFFF"/>
                </a:solidFill>
              </a:rPr>
              <a:t>21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049 0.00301 -0.04237 0.0081 -0.06216 0.01688 C -0.06771 0.01943 -0.07362 0.02197 -0.07935 0.02313 C -0.09445 0.0259 -0.11025 0.02752 -0.12553 0.0296 C -0.13507 0.03376 -0.14566 0.03399 -0.15556 0.03584 C -0.18073 0.04024 -0.20469 0.04278 -0.23021 0.0444 C -0.26407 0.0437 -0.29792 0.04347 -0.33178 0.04209 C -0.33646 0.04185 -0.3415 0.04047 -0.34601 0.04 C -0.36025 0.03839 -0.37483 0.03723 -0.38889 0.03584 C -0.39584 0.03515 -0.40955 0.03376 -0.40955 0.03376 C -0.43664 0.02775 -0.39237 0.037 -0.44132 0.0296 C -0.44931 0.02844 -0.45695 0.02451 -0.46511 0.02313 C -0.48056 0.01642 -0.45191 0.02821 -0.48264 0.01896 C -0.48542 0.01804 -0.48768 0.01573 -0.49046 0.0148 C -0.49462 0.01342 -0.49896 0.01318 -0.5033 0.01249 C -0.50834 0.00787 -0.51355 0.00555 -0.5191 0.00209 C -0.52275 -0.003 -0.53178 -0.01063 -0.53178 -0.01063 C -0.5323 -0.01271 -0.53247 -0.01526 -0.53334 -0.01711 C -0.53421 -0.01872 -0.53594 -0.01942 -0.53664 -0.02127 C -0.54011 -0.03052 -0.54202 -0.043 -0.54445 -0.05294 C -0.5481 -0.06751 -0.554 -0.08393 -0.554 -0.09942 " pathEditMode="relative" ptsTypes="ffffffffffffffffffffA">
                                      <p:cBhvr>
                                        <p:cTn id="2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3" grpId="0"/>
      <p:bldP spid="42" grpId="0"/>
      <p:bldP spid="24" grpId="0" animBg="1"/>
      <p:bldP spid="27" grpId="0"/>
      <p:bldP spid="28" grpId="0"/>
      <p:bldP spid="3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445" y="1223963"/>
            <a:ext cx="8229600" cy="4895850"/>
          </a:xfrm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“便宜”算法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260874" y="0"/>
          <a:ext cx="1883126" cy="142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09" name="公式" r:id="rId3" imgW="1511300" imgH="1143000" progId="Equation.3">
                  <p:embed/>
                </p:oleObj>
              </mc:Choice>
              <mc:Fallback>
                <p:oleObj name="公式" r:id="rId3" imgW="1511300" imgH="11430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0874" y="0"/>
                        <a:ext cx="1883126" cy="142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椭圆 14"/>
          <p:cNvSpPr/>
          <p:nvPr/>
        </p:nvSpPr>
        <p:spPr>
          <a:xfrm>
            <a:off x="478972" y="1277258"/>
            <a:ext cx="3846285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550229" y="1262744"/>
            <a:ext cx="3846285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1093410" y="2699659"/>
            <a:ext cx="2594548" cy="2539998"/>
          </a:xfrm>
          <a:custGeom>
            <a:avLst/>
            <a:gdLst>
              <a:gd name="connsiteX0" fmla="*/ 0 w 758384"/>
              <a:gd name="connsiteY0" fmla="*/ 345925 h 691850"/>
              <a:gd name="connsiteX1" fmla="*/ 123633 w 758384"/>
              <a:gd name="connsiteY1" fmla="*/ 90366 h 691850"/>
              <a:gd name="connsiteX2" fmla="*/ 379192 w 758384"/>
              <a:gd name="connsiteY2" fmla="*/ 0 h 691850"/>
              <a:gd name="connsiteX3" fmla="*/ 634751 w 758384"/>
              <a:gd name="connsiteY3" fmla="*/ 90366 h 691850"/>
              <a:gd name="connsiteX4" fmla="*/ 758383 w 758384"/>
              <a:gd name="connsiteY4" fmla="*/ 345925 h 691850"/>
              <a:gd name="connsiteX5" fmla="*/ 634750 w 758384"/>
              <a:gd name="connsiteY5" fmla="*/ 601484 h 691850"/>
              <a:gd name="connsiteX6" fmla="*/ 379191 w 758384"/>
              <a:gd name="connsiteY6" fmla="*/ 691850 h 691850"/>
              <a:gd name="connsiteX7" fmla="*/ 123632 w 758384"/>
              <a:gd name="connsiteY7" fmla="*/ 601484 h 691850"/>
              <a:gd name="connsiteX8" fmla="*/ -1 w 758384"/>
              <a:gd name="connsiteY8" fmla="*/ 345925 h 691850"/>
              <a:gd name="connsiteX9" fmla="*/ 0 w 758384"/>
              <a:gd name="connsiteY9" fmla="*/ 345925 h 69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8384" h="691850">
                <a:moveTo>
                  <a:pt x="0" y="345925"/>
                </a:moveTo>
                <a:cubicBezTo>
                  <a:pt x="0" y="248672"/>
                  <a:pt x="44876" y="155910"/>
                  <a:pt x="123633" y="90366"/>
                </a:cubicBezTo>
                <a:cubicBezTo>
                  <a:pt x="193489" y="32229"/>
                  <a:pt x="284635" y="0"/>
                  <a:pt x="379192" y="0"/>
                </a:cubicBezTo>
                <a:cubicBezTo>
                  <a:pt x="473749" y="0"/>
                  <a:pt x="564895" y="32229"/>
                  <a:pt x="634751" y="90366"/>
                </a:cubicBezTo>
                <a:cubicBezTo>
                  <a:pt x="713508" y="155911"/>
                  <a:pt x="758384" y="248672"/>
                  <a:pt x="758383" y="345925"/>
                </a:cubicBezTo>
                <a:cubicBezTo>
                  <a:pt x="758383" y="443178"/>
                  <a:pt x="713508" y="535940"/>
                  <a:pt x="634750" y="601484"/>
                </a:cubicBezTo>
                <a:cubicBezTo>
                  <a:pt x="564894" y="659621"/>
                  <a:pt x="473748" y="691850"/>
                  <a:pt x="379191" y="691850"/>
                </a:cubicBezTo>
                <a:cubicBezTo>
                  <a:pt x="284634" y="691850"/>
                  <a:pt x="193488" y="659621"/>
                  <a:pt x="123632" y="601484"/>
                </a:cubicBezTo>
                <a:cubicBezTo>
                  <a:pt x="44875" y="535939"/>
                  <a:pt x="-1" y="443178"/>
                  <a:pt x="-1" y="345925"/>
                </a:cubicBezTo>
                <a:lnTo>
                  <a:pt x="0" y="345925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425373" y="3614059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3713" y="1698170"/>
            <a:ext cx="2294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T=(1, 5, 4, 2, 1)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43600" y="1632858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S={3}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037773" y="3214916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2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328231" y="2917374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3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095832" y="4448630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4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293258" y="4992917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40000" y="232228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18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17464" y="6283718"/>
            <a:ext cx="1923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c=[1, 1, 2, 2, 2]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48745" y="6283718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d=[0, 18, 23, 21, 19]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1494971" y="3178629"/>
            <a:ext cx="4789715" cy="21771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59314" y="296091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23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9599" y="484777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27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74799" y="508725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24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2342" y="39261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21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1560285" y="3338286"/>
            <a:ext cx="4753429" cy="124097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38914" y="366485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17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56005" y="6276464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d=[0, 18, </a:t>
            </a:r>
            <a:r>
              <a:rPr lang="en-US" altLang="zh-CN" sz="2000" dirty="0" smtClean="0">
                <a:solidFill>
                  <a:srgbClr val="FF0066"/>
                </a:solidFill>
              </a:rPr>
              <a:t>17</a:t>
            </a:r>
            <a:r>
              <a:rPr lang="en-US" altLang="zh-CN" sz="2000" dirty="0" smtClean="0">
                <a:solidFill>
                  <a:srgbClr val="000000"/>
                </a:solidFill>
              </a:rPr>
              <a:t>, 21, 19]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610210" y="6276464"/>
            <a:ext cx="1923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c=[1, 1, </a:t>
            </a:r>
            <a:r>
              <a:rPr lang="en-US" altLang="zh-CN" sz="2000" dirty="0" smtClean="0">
                <a:solidFill>
                  <a:srgbClr val="FF0066"/>
                </a:solidFill>
              </a:rPr>
              <a:t>4</a:t>
            </a:r>
            <a:r>
              <a:rPr lang="en-US" altLang="zh-CN" sz="2000" dirty="0" smtClean="0">
                <a:solidFill>
                  <a:srgbClr val="000000"/>
                </a:solidFill>
              </a:rPr>
              <a:t>, 2, 2]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9" grpId="0"/>
      <p:bldP spid="37" grpId="0"/>
      <p:bldP spid="38" grpId="0"/>
      <p:bldP spid="4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445" y="1223963"/>
            <a:ext cx="8229600" cy="4895850"/>
          </a:xfrm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“便宜”算法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260874" y="0"/>
          <a:ext cx="1883126" cy="142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3" name="公式" r:id="rId3" imgW="1511300" imgH="1143000" progId="Equation.3">
                  <p:embed/>
                </p:oleObj>
              </mc:Choice>
              <mc:Fallback>
                <p:oleObj name="公式" r:id="rId3" imgW="1511300" imgH="11430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0874" y="0"/>
                        <a:ext cx="1883126" cy="142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椭圆 14"/>
          <p:cNvSpPr/>
          <p:nvPr/>
        </p:nvSpPr>
        <p:spPr>
          <a:xfrm>
            <a:off x="478972" y="1277258"/>
            <a:ext cx="3846285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550229" y="1262744"/>
            <a:ext cx="3846285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1093410" y="2699659"/>
            <a:ext cx="2594548" cy="2539998"/>
          </a:xfrm>
          <a:custGeom>
            <a:avLst/>
            <a:gdLst>
              <a:gd name="connsiteX0" fmla="*/ 0 w 758384"/>
              <a:gd name="connsiteY0" fmla="*/ 345925 h 691850"/>
              <a:gd name="connsiteX1" fmla="*/ 123633 w 758384"/>
              <a:gd name="connsiteY1" fmla="*/ 90366 h 691850"/>
              <a:gd name="connsiteX2" fmla="*/ 379192 w 758384"/>
              <a:gd name="connsiteY2" fmla="*/ 0 h 691850"/>
              <a:gd name="connsiteX3" fmla="*/ 634751 w 758384"/>
              <a:gd name="connsiteY3" fmla="*/ 90366 h 691850"/>
              <a:gd name="connsiteX4" fmla="*/ 758383 w 758384"/>
              <a:gd name="connsiteY4" fmla="*/ 345925 h 691850"/>
              <a:gd name="connsiteX5" fmla="*/ 634750 w 758384"/>
              <a:gd name="connsiteY5" fmla="*/ 601484 h 691850"/>
              <a:gd name="connsiteX6" fmla="*/ 379191 w 758384"/>
              <a:gd name="connsiteY6" fmla="*/ 691850 h 691850"/>
              <a:gd name="connsiteX7" fmla="*/ 123632 w 758384"/>
              <a:gd name="connsiteY7" fmla="*/ 601484 h 691850"/>
              <a:gd name="connsiteX8" fmla="*/ -1 w 758384"/>
              <a:gd name="connsiteY8" fmla="*/ 345925 h 691850"/>
              <a:gd name="connsiteX9" fmla="*/ 0 w 758384"/>
              <a:gd name="connsiteY9" fmla="*/ 345925 h 69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8384" h="691850">
                <a:moveTo>
                  <a:pt x="0" y="345925"/>
                </a:moveTo>
                <a:cubicBezTo>
                  <a:pt x="0" y="248672"/>
                  <a:pt x="44876" y="155910"/>
                  <a:pt x="123633" y="90366"/>
                </a:cubicBezTo>
                <a:cubicBezTo>
                  <a:pt x="193489" y="32229"/>
                  <a:pt x="284635" y="0"/>
                  <a:pt x="379192" y="0"/>
                </a:cubicBezTo>
                <a:cubicBezTo>
                  <a:pt x="473749" y="0"/>
                  <a:pt x="564895" y="32229"/>
                  <a:pt x="634751" y="90366"/>
                </a:cubicBezTo>
                <a:cubicBezTo>
                  <a:pt x="713508" y="155911"/>
                  <a:pt x="758384" y="248672"/>
                  <a:pt x="758383" y="345925"/>
                </a:cubicBezTo>
                <a:cubicBezTo>
                  <a:pt x="758383" y="443178"/>
                  <a:pt x="713508" y="535940"/>
                  <a:pt x="634750" y="601484"/>
                </a:cubicBezTo>
                <a:cubicBezTo>
                  <a:pt x="564894" y="659621"/>
                  <a:pt x="473748" y="691850"/>
                  <a:pt x="379191" y="691850"/>
                </a:cubicBezTo>
                <a:cubicBezTo>
                  <a:pt x="284634" y="691850"/>
                  <a:pt x="193488" y="659621"/>
                  <a:pt x="123632" y="601484"/>
                </a:cubicBezTo>
                <a:cubicBezTo>
                  <a:pt x="44875" y="535939"/>
                  <a:pt x="-1" y="443178"/>
                  <a:pt x="-1" y="345925"/>
                </a:cubicBezTo>
                <a:lnTo>
                  <a:pt x="0" y="345925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425373" y="3614059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3713" y="1698170"/>
            <a:ext cx="2294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T=(1, 5, 4, 2, 1)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43600" y="1632858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S={3}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445659" y="2518231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2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328231" y="2917374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3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095832" y="4448630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4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293258" y="4992917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49600" y="267062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18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17464" y="6283718"/>
            <a:ext cx="1923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c=[1, 1, 4, 2, 2]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48745" y="6283718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d=[0, 18, 17, 21, 19]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9599" y="484777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27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74799" y="508725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24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2971" y="30117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21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1560285" y="3251200"/>
            <a:ext cx="4724401" cy="132806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38914" y="366485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17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2342" y="365034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17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87713" y="24021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23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50859" y="1640115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S=</a:t>
            </a:r>
            <a:r>
              <a:rPr lang="el-GR" altLang="zh-CN" i="1" dirty="0" smtClean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</a:t>
            </a:r>
            <a:r>
              <a:rPr lang="el-GR" altLang="zh-CN" i="1" dirty="0" smtClean="0">
                <a:solidFill>
                  <a:srgbClr val="FF0066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Φ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01371" y="3614058"/>
            <a:ext cx="104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FF0066"/>
                </a:solidFill>
              </a:rPr>
              <a:t>109</a:t>
            </a:r>
            <a:endParaRPr lang="zh-CN" altLang="en-US" sz="4000" dirty="0">
              <a:solidFill>
                <a:srgbClr val="FF0066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0571" y="5943598"/>
            <a:ext cx="2743199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23 – 21 &lt;= 28 – 24</a:t>
            </a:r>
          </a:p>
          <a:p>
            <a:r>
              <a:rPr lang="en-US" altLang="zh-CN" dirty="0" smtClean="0">
                <a:solidFill>
                  <a:srgbClr val="FFFFFF"/>
                </a:solidFill>
              </a:rPr>
              <a:t>e</a:t>
            </a:r>
            <a:r>
              <a:rPr lang="en-US" altLang="zh-CN" baseline="-25000" dirty="0" smtClean="0">
                <a:solidFill>
                  <a:srgbClr val="FFFFFF"/>
                </a:solidFill>
              </a:rPr>
              <a:t>32</a:t>
            </a:r>
            <a:r>
              <a:rPr lang="en-US" altLang="zh-CN" dirty="0" smtClean="0">
                <a:solidFill>
                  <a:srgbClr val="FFFFFF"/>
                </a:solidFill>
              </a:rPr>
              <a:t> – e</a:t>
            </a:r>
            <a:r>
              <a:rPr lang="en-US" altLang="zh-CN" baseline="-25000" dirty="0" smtClean="0">
                <a:solidFill>
                  <a:srgbClr val="FFFFFF"/>
                </a:solidFill>
              </a:rPr>
              <a:t>42</a:t>
            </a:r>
            <a:r>
              <a:rPr lang="en-US" altLang="zh-CN" dirty="0" smtClean="0">
                <a:solidFill>
                  <a:srgbClr val="FFFFFF"/>
                </a:solidFill>
              </a:rPr>
              <a:t> &lt;= e</a:t>
            </a:r>
            <a:r>
              <a:rPr lang="en-US" altLang="zh-CN" baseline="-25000" dirty="0" smtClean="0">
                <a:solidFill>
                  <a:srgbClr val="FFFFFF"/>
                </a:solidFill>
              </a:rPr>
              <a:t>35</a:t>
            </a:r>
            <a:r>
              <a:rPr lang="en-US" altLang="zh-CN" dirty="0" smtClean="0">
                <a:solidFill>
                  <a:srgbClr val="FFFFFF"/>
                </a:solidFill>
              </a:rPr>
              <a:t> – e</a:t>
            </a:r>
            <a:r>
              <a:rPr lang="en-US" altLang="zh-CN" baseline="-25000" dirty="0" smtClean="0">
                <a:solidFill>
                  <a:srgbClr val="FFFFFF"/>
                </a:solidFill>
              </a:rPr>
              <a:t>45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26459" y="1690916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T=(1, 5, 4, 3, 2, 1)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69428" y="3505200"/>
            <a:ext cx="16369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FF0066"/>
                </a:solidFill>
              </a:rPr>
              <a:t>Done!</a:t>
            </a:r>
            <a:endParaRPr lang="zh-CN" altLang="en-US" sz="4000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0832 C -0.06389 -0.01226 -0.11198 -0.00578 -0.18577 -0.00717 C -0.2375 -0.01388 -0.28959 -0.01411 -0.34132 -0.01781 C -0.40608 -0.01665 -0.50695 -0.03515 -0.57622 0.01896 " pathEditMode="relative" rAng="0" ptsTypes="fffA">
                                      <p:cBhvr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0" y="-1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32" grpId="0" animBg="1"/>
      <p:bldP spid="28" grpId="0"/>
      <p:bldP spid="37" grpId="0"/>
      <p:bldP spid="42" grpId="0"/>
      <p:bldP spid="43" grpId="0"/>
      <p:bldP spid="45" grpId="0"/>
      <p:bldP spid="46" grpId="0"/>
      <p:bldP spid="47" grpId="0" animBg="1"/>
      <p:bldP spid="4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ChangeArrowheads="1"/>
          </p:cNvSpPr>
          <p:nvPr/>
        </p:nvSpPr>
        <p:spPr bwMode="auto">
          <a:xfrm>
            <a:off x="631593" y="1898650"/>
            <a:ext cx="8461375" cy="257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   T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是一个不断扩充的初级回路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 最初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T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是一个自环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 算法找一个与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T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最近的结点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j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，将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j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插入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T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中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 假设与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T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中的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t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最近，具体插入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t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的前面或后面，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    依据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j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插入后回路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T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长度增量的大小而定</a:t>
            </a:r>
          </a:p>
        </p:txBody>
      </p:sp>
      <p:sp>
        <p:nvSpPr>
          <p:cNvPr id="405507" name="Rectangle 3"/>
          <p:cNvSpPr>
            <a:spLocks noChangeArrowheads="1"/>
          </p:cNvSpPr>
          <p:nvPr/>
        </p:nvSpPr>
        <p:spPr bwMode="auto">
          <a:xfrm>
            <a:off x="614130" y="126841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3200" dirty="0">
                <a:solidFill>
                  <a:srgbClr val="000000"/>
                </a:solidFill>
                <a:latin typeface="Garamond" pitchFamily="18" charset="0"/>
              </a:rPr>
              <a:t>  </a:t>
            </a:r>
            <a:r>
              <a:rPr lang="en-US" altLang="zh-CN" sz="3200" dirty="0">
                <a:solidFill>
                  <a:srgbClr val="000000"/>
                </a:solidFill>
              </a:rPr>
              <a:t>“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便宜</a:t>
            </a:r>
            <a:r>
              <a:rPr lang="zh-CN" altLang="en-US" sz="3200" dirty="0">
                <a:solidFill>
                  <a:srgbClr val="000000"/>
                </a:solidFill>
              </a:rPr>
              <a:t>”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算法过程</a:t>
            </a:r>
          </a:p>
        </p:txBody>
      </p:sp>
      <p:sp>
        <p:nvSpPr>
          <p:cNvPr id="405509" name="Rectangle 5"/>
          <p:cNvSpPr>
            <a:spLocks noChangeArrowheads="1"/>
          </p:cNvSpPr>
          <p:nvPr/>
        </p:nvSpPr>
        <p:spPr bwMode="auto">
          <a:xfrm>
            <a:off x="1666643" y="4525963"/>
            <a:ext cx="65087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如果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w(j,t)+w(j,t1)-w(t,t1)&lt;=w(j,t)+w(j,t2)-w(t,t2)</a:t>
            </a:r>
            <a:r>
              <a:rPr lang="zh-CN" altLang="en-US" i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，</a:t>
            </a:r>
          </a:p>
          <a:p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则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j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插到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t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与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t1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之间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; 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否则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j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在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t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与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t2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之间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“便宜”算法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5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5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5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5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5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/>
      <p:bldP spid="40550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ChangeArrowheads="1"/>
          </p:cNvSpPr>
          <p:nvPr/>
        </p:nvSpPr>
        <p:spPr bwMode="auto">
          <a:xfrm>
            <a:off x="406392" y="1268413"/>
            <a:ext cx="8802688" cy="511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a.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置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S={2,3,..,n},w(1,1)=0,k=1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序列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T=(1,1)</a:t>
            </a:r>
            <a:r>
              <a:rPr lang="zh-CN" altLang="en-US" i="1" dirty="0">
                <a:solidFill>
                  <a:srgbClr val="000000"/>
                </a:solidFill>
                <a:latin typeface="Times New Roman" pitchFamily="18" charset="0"/>
              </a:rPr>
              <a:t>，   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i="1" dirty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w(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</a:rPr>
              <a:t>i,k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)=w(i,1),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</a:rPr>
              <a:t>i∈S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b.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在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中，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令                                        （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itchFamily="18" charset="0"/>
              </a:rPr>
              <a:t>注：这里的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itchFamily="18" charset="0"/>
              </a:rPr>
              <a:t>为序列转化的集合）</a:t>
            </a:r>
            <a:endParaRPr lang="zh-CN" altLang="en-US" sz="1600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    对回路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中的边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(t,t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1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),(t,t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2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),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        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如果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w(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j,t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)+w(j,t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1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)-w(t,t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1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)&lt;=w(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j,t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)+w(j,t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2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)-w(t,t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2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)</a:t>
            </a:r>
            <a:r>
              <a:rPr lang="zh-CN" altLang="en-US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，</a:t>
            </a:r>
          </a:p>
          <a:p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         则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插到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t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与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t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之间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;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否则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在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t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与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t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之间</a:t>
            </a:r>
          </a:p>
          <a:p>
            <a:r>
              <a:rPr lang="zh-CN" altLang="en-US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        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S=S-{j}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        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若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S=</a:t>
            </a:r>
            <a:r>
              <a:rPr lang="el-GR" altLang="zh-CN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Φ</a:t>
            </a:r>
            <a:r>
              <a:rPr lang="zh-CN" altLang="el-GR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结束，否则转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c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c.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对全部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</a:rPr>
              <a:t>i∈S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置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  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w(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i,k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)=min(w(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i,k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),w(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i,j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))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   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转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。</a:t>
            </a:r>
            <a:endParaRPr lang="zh-CN" altLang="en-US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endParaRPr lang="en-US" altLang="zh-CN" i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406532" name="Object 4"/>
          <p:cNvGraphicFramePr>
            <a:graphicFrameLocks noChangeAspect="1"/>
          </p:cNvGraphicFramePr>
          <p:nvPr/>
        </p:nvGraphicFramePr>
        <p:xfrm>
          <a:off x="2817813" y="2209800"/>
          <a:ext cx="283484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8" name="公式" r:id="rId3" imgW="1295400" imgH="381000" progId="Equation.3">
                  <p:embed/>
                </p:oleObj>
              </mc:Choice>
              <mc:Fallback>
                <p:oleObj name="公式" r:id="rId3" imgW="1295400" imgH="3810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2209800"/>
                        <a:ext cx="283484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6533" name="Rectangle 5"/>
          <p:cNvSpPr>
            <a:spLocks noChangeArrowheads="1"/>
          </p:cNvSpPr>
          <p:nvPr/>
        </p:nvSpPr>
        <p:spPr bwMode="auto">
          <a:xfrm>
            <a:off x="2457450" y="5589588"/>
            <a:ext cx="427513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4D5B6B"/>
                </a:solidFill>
              </a:rPr>
              <a:t>便宜算法的计算复杂度为</a:t>
            </a:r>
            <a:r>
              <a:rPr lang="en-US" altLang="zh-CN">
                <a:solidFill>
                  <a:srgbClr val="4D5B6B"/>
                </a:solidFill>
              </a:rPr>
              <a:t>O(n</a:t>
            </a:r>
            <a:r>
              <a:rPr lang="en-US" altLang="zh-CN" baseline="30000">
                <a:solidFill>
                  <a:srgbClr val="4D5B6B"/>
                </a:solidFill>
              </a:rPr>
              <a:t>2</a:t>
            </a:r>
            <a:r>
              <a:rPr lang="en-US" altLang="zh-CN">
                <a:solidFill>
                  <a:srgbClr val="4D5B6B"/>
                </a:solidFill>
              </a:rPr>
              <a:t>)</a:t>
            </a:r>
          </a:p>
        </p:txBody>
      </p:sp>
      <p:sp>
        <p:nvSpPr>
          <p:cNvPr id="8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“便宜”算法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6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6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6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6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06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06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06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06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06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06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06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0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构造欧拉图的算法</a:t>
            </a:r>
          </a:p>
        </p:txBody>
      </p:sp>
      <p:sp>
        <p:nvSpPr>
          <p:cNvPr id="66563" name="AutoShape 3"/>
          <p:cNvSpPr>
            <a:spLocks noChangeArrowheads="1"/>
          </p:cNvSpPr>
          <p:nvPr/>
        </p:nvSpPr>
        <p:spPr bwMode="auto">
          <a:xfrm>
            <a:off x="2579688" y="1649413"/>
            <a:ext cx="1219200" cy="609600"/>
          </a:xfrm>
          <a:prstGeom prst="flowChartDecision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2579688" y="2487613"/>
            <a:ext cx="11430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6565" name="AutoShape 5"/>
          <p:cNvSpPr>
            <a:spLocks noChangeArrowheads="1"/>
          </p:cNvSpPr>
          <p:nvPr/>
        </p:nvSpPr>
        <p:spPr bwMode="auto">
          <a:xfrm>
            <a:off x="2274888" y="3935413"/>
            <a:ext cx="1828800" cy="685800"/>
          </a:xfrm>
          <a:prstGeom prst="flowChartDecision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1403350" y="4926013"/>
            <a:ext cx="3240088" cy="762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827088" y="4087813"/>
            <a:ext cx="9906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5170488" y="4697413"/>
            <a:ext cx="2971800" cy="990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5551488" y="4011613"/>
            <a:ext cx="20574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6570" name="Oval 10"/>
          <p:cNvSpPr>
            <a:spLocks noChangeArrowheads="1"/>
          </p:cNvSpPr>
          <p:nvPr/>
        </p:nvSpPr>
        <p:spPr bwMode="auto">
          <a:xfrm>
            <a:off x="3113088" y="1268413"/>
            <a:ext cx="152400" cy="1524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2579688" y="1725613"/>
            <a:ext cx="152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有</a:t>
            </a:r>
            <a:r>
              <a:rPr kumimoji="1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欧拉</a:t>
            </a:r>
            <a:r>
              <a:rPr kumimoji="1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回路</a:t>
            </a: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?</a:t>
            </a:r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>
            <a:off x="3189288" y="1420813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6573" name="Oval 13"/>
          <p:cNvSpPr>
            <a:spLocks noChangeArrowheads="1"/>
          </p:cNvSpPr>
          <p:nvPr/>
        </p:nvSpPr>
        <p:spPr bwMode="auto">
          <a:xfrm>
            <a:off x="979488" y="2411413"/>
            <a:ext cx="685800" cy="6096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979488" y="2487613"/>
            <a:ext cx="76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停止</a:t>
            </a:r>
          </a:p>
        </p:txBody>
      </p:sp>
      <p:sp>
        <p:nvSpPr>
          <p:cNvPr id="66575" name="Line 15"/>
          <p:cNvSpPr>
            <a:spLocks noChangeShapeType="1"/>
          </p:cNvSpPr>
          <p:nvPr/>
        </p:nvSpPr>
        <p:spPr bwMode="auto">
          <a:xfrm flipH="1">
            <a:off x="1284288" y="1954213"/>
            <a:ext cx="1295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6576" name="Line 16"/>
          <p:cNvSpPr>
            <a:spLocks noChangeShapeType="1"/>
          </p:cNvSpPr>
          <p:nvPr/>
        </p:nvSpPr>
        <p:spPr bwMode="auto">
          <a:xfrm>
            <a:off x="1284288" y="1954213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2122488" y="1649413"/>
            <a:ext cx="381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2655888" y="2573338"/>
            <a:ext cx="11969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任选结点</a:t>
            </a: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>
            <a:off x="3189288" y="2259013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1835150" y="3213100"/>
            <a:ext cx="3038475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以</a:t>
            </a: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为起点找简单回路</a:t>
            </a: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endParaRPr kumimoji="1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2655888" y="3859213"/>
            <a:ext cx="1411287" cy="732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E</a:t>
            </a:r>
            <a:r>
              <a:rPr kumimoji="1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包含所有</a:t>
            </a:r>
          </a:p>
          <a:p>
            <a:pPr marL="0" marR="0" lvl="0" indent="0" algn="l" defTabSz="914400" rtl="0" eaLnBrk="1" fontAlgn="base" latinLnBrk="0" hangingPunct="1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边</a:t>
            </a:r>
          </a:p>
        </p:txBody>
      </p:sp>
      <p:sp>
        <p:nvSpPr>
          <p:cNvPr id="66582" name="Line 22"/>
          <p:cNvSpPr>
            <a:spLocks noChangeShapeType="1"/>
          </p:cNvSpPr>
          <p:nvPr/>
        </p:nvSpPr>
        <p:spPr bwMode="auto">
          <a:xfrm>
            <a:off x="3189288" y="2944813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6583" name="Line 23"/>
          <p:cNvSpPr>
            <a:spLocks noChangeShapeType="1"/>
          </p:cNvSpPr>
          <p:nvPr/>
        </p:nvSpPr>
        <p:spPr bwMode="auto">
          <a:xfrm>
            <a:off x="3189288" y="3630613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6584" name="Line 24"/>
          <p:cNvSpPr>
            <a:spLocks noChangeShapeType="1"/>
          </p:cNvSpPr>
          <p:nvPr/>
        </p:nvSpPr>
        <p:spPr bwMode="auto">
          <a:xfrm flipH="1">
            <a:off x="1817688" y="4316413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1970088" y="4011613"/>
            <a:ext cx="381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Y</a:t>
            </a:r>
          </a:p>
        </p:txBody>
      </p:sp>
      <p:sp>
        <p:nvSpPr>
          <p:cNvPr id="66586" name="Text Box 26"/>
          <p:cNvSpPr txBox="1">
            <a:spLocks noChangeArrowheads="1"/>
          </p:cNvSpPr>
          <p:nvPr/>
        </p:nvSpPr>
        <p:spPr bwMode="auto">
          <a:xfrm>
            <a:off x="827088" y="4087813"/>
            <a:ext cx="1143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输出 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66587" name="Line 27"/>
          <p:cNvSpPr>
            <a:spLocks noChangeShapeType="1"/>
          </p:cNvSpPr>
          <p:nvPr/>
        </p:nvSpPr>
        <p:spPr bwMode="auto">
          <a:xfrm flipV="1">
            <a:off x="1284288" y="3021013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6588" name="Text Box 28"/>
          <p:cNvSpPr txBox="1">
            <a:spLocks noChangeArrowheads="1"/>
          </p:cNvSpPr>
          <p:nvPr/>
        </p:nvSpPr>
        <p:spPr bwMode="auto">
          <a:xfrm>
            <a:off x="1331913" y="4941888"/>
            <a:ext cx="33845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在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G-E</a:t>
            </a:r>
            <a:r>
              <a:rPr kumimoji="1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中找一个</a:t>
            </a: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简单</a:t>
            </a:r>
            <a:r>
              <a:rPr kumimoji="1" lang="zh-CN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回路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 </a:t>
            </a: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使 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与 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至少有一个公共点</a:t>
            </a:r>
          </a:p>
        </p:txBody>
      </p:sp>
      <p:sp>
        <p:nvSpPr>
          <p:cNvPr id="66589" name="Line 29"/>
          <p:cNvSpPr>
            <a:spLocks noChangeShapeType="1"/>
          </p:cNvSpPr>
          <p:nvPr/>
        </p:nvSpPr>
        <p:spPr bwMode="auto">
          <a:xfrm>
            <a:off x="3189288" y="4621213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6590" name="Text Box 30"/>
          <p:cNvSpPr txBox="1">
            <a:spLocks noChangeArrowheads="1"/>
          </p:cNvSpPr>
          <p:nvPr/>
        </p:nvSpPr>
        <p:spPr bwMode="auto">
          <a:xfrm>
            <a:off x="3265488" y="4545013"/>
            <a:ext cx="381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</a:p>
        </p:txBody>
      </p:sp>
      <p:sp>
        <p:nvSpPr>
          <p:cNvPr id="66591" name="Text Box 31"/>
          <p:cNvSpPr txBox="1">
            <a:spLocks noChangeArrowheads="1"/>
          </p:cNvSpPr>
          <p:nvPr/>
        </p:nvSpPr>
        <p:spPr bwMode="auto">
          <a:xfrm>
            <a:off x="5094288" y="4697413"/>
            <a:ext cx="3200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以某公共点为起、末点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</a:t>
            </a: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对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∪E</a:t>
            </a:r>
            <a:r>
              <a:rPr kumimoji="1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中的边重新排序得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新的</a:t>
            </a: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简单</a:t>
            </a:r>
            <a:r>
              <a:rPr kumimoji="1" lang="zh-CN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回路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</a:p>
        </p:txBody>
      </p:sp>
      <p:sp>
        <p:nvSpPr>
          <p:cNvPr id="66592" name="Line 32"/>
          <p:cNvSpPr>
            <a:spLocks noChangeShapeType="1"/>
          </p:cNvSpPr>
          <p:nvPr/>
        </p:nvSpPr>
        <p:spPr bwMode="auto">
          <a:xfrm>
            <a:off x="4637088" y="5307013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6593" name="Line 33"/>
          <p:cNvSpPr>
            <a:spLocks noChangeShapeType="1"/>
          </p:cNvSpPr>
          <p:nvPr/>
        </p:nvSpPr>
        <p:spPr bwMode="auto">
          <a:xfrm flipV="1">
            <a:off x="6618288" y="4468813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6594" name="Text Box 34"/>
          <p:cNvSpPr txBox="1">
            <a:spLocks noChangeArrowheads="1"/>
          </p:cNvSpPr>
          <p:nvPr/>
        </p:nvSpPr>
        <p:spPr bwMode="auto">
          <a:xfrm>
            <a:off x="6008688" y="4087813"/>
            <a:ext cx="1219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E</a:t>
            </a:r>
            <a:r>
              <a:rPr kumimoji="1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:=C</a:t>
            </a:r>
          </a:p>
        </p:txBody>
      </p:sp>
      <p:sp>
        <p:nvSpPr>
          <p:cNvPr id="66595" name="Line 35"/>
          <p:cNvSpPr>
            <a:spLocks noChangeShapeType="1"/>
          </p:cNvSpPr>
          <p:nvPr/>
        </p:nvSpPr>
        <p:spPr bwMode="auto">
          <a:xfrm flipH="1">
            <a:off x="3189288" y="3783013"/>
            <a:ext cx="3429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6596" name="Text Box 36"/>
          <p:cNvSpPr txBox="1">
            <a:spLocks noChangeArrowheads="1"/>
          </p:cNvSpPr>
          <p:nvPr/>
        </p:nvSpPr>
        <p:spPr bwMode="auto">
          <a:xfrm>
            <a:off x="3265488" y="2106613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Y</a:t>
            </a:r>
          </a:p>
        </p:txBody>
      </p:sp>
      <p:sp>
        <p:nvSpPr>
          <p:cNvPr id="66597" name="Line 37"/>
          <p:cNvSpPr>
            <a:spLocks noChangeShapeType="1"/>
          </p:cNvSpPr>
          <p:nvPr/>
        </p:nvSpPr>
        <p:spPr bwMode="auto">
          <a:xfrm flipV="1">
            <a:off x="6618288" y="3783013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011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566738" y="1223963"/>
            <a:ext cx="7772400" cy="424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zh-CN" altLang="en-US" sz="3600">
                <a:solidFill>
                  <a:srgbClr val="5E2CAE"/>
                </a:solidFill>
                <a:latin typeface="Garamond" pitchFamily="18" charset="0"/>
              </a:rPr>
              <a:t>贪心算法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>
                <a:solidFill>
                  <a:srgbClr val="5E2CAE"/>
                </a:solidFill>
                <a:latin typeface="Garamond" pitchFamily="18" charset="0"/>
              </a:rPr>
              <a:t>        </a:t>
            </a:r>
            <a:r>
              <a:rPr lang="zh-CN" altLang="en-US" sz="2600">
                <a:solidFill>
                  <a:srgbClr val="1C1C1C"/>
                </a:solidFill>
                <a:latin typeface="Garamond" pitchFamily="18" charset="0"/>
              </a:rPr>
              <a:t>   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>
                <a:solidFill>
                  <a:srgbClr val="1C1C1C"/>
                </a:solidFill>
                <a:latin typeface="Garamond" pitchFamily="18" charset="0"/>
              </a:rPr>
              <a:t>   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endParaRPr lang="en-US" altLang="zh-CN" sz="2600">
              <a:solidFill>
                <a:srgbClr val="1C1C1C"/>
              </a:solidFill>
              <a:latin typeface="Garamond" pitchFamily="18" charset="0"/>
            </a:endParaRPr>
          </a:p>
        </p:txBody>
      </p:sp>
      <p:sp>
        <p:nvSpPr>
          <p:cNvPr id="403461" name="Rectangle 5"/>
          <p:cNvSpPr>
            <a:spLocks noChangeArrowheads="1"/>
          </p:cNvSpPr>
          <p:nvPr/>
        </p:nvSpPr>
        <p:spPr bwMode="auto">
          <a:xfrm>
            <a:off x="431800" y="2124075"/>
            <a:ext cx="8305800" cy="1450975"/>
          </a:xfrm>
          <a:prstGeom prst="rect">
            <a:avLst/>
          </a:prstGeom>
          <a:noFill/>
          <a:ln w="19050">
            <a:solidFill>
              <a:srgbClr val="990000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algn="dist" eaLnBrk="0" hangingPunct="0"/>
            <a:r>
              <a:rPr lang="zh-CN" altLang="en-US" sz="2200">
                <a:solidFill>
                  <a:srgbClr val="990000"/>
                </a:solidFill>
                <a:latin typeface="宋体" pitchFamily="2" charset="-122"/>
              </a:rPr>
              <a:t>将问题的求解过程看作是一系列选择</a:t>
            </a:r>
            <a:r>
              <a:rPr lang="en-US" altLang="zh-CN" sz="2200">
                <a:solidFill>
                  <a:srgbClr val="990000"/>
                </a:solidFill>
                <a:latin typeface="宋体" pitchFamily="2" charset="-122"/>
              </a:rPr>
              <a:t>,</a:t>
            </a:r>
            <a:r>
              <a:rPr lang="zh-CN" altLang="en-US" sz="2200">
                <a:solidFill>
                  <a:srgbClr val="990000"/>
                </a:solidFill>
                <a:latin typeface="宋体" pitchFamily="2" charset="-122"/>
              </a:rPr>
              <a:t>每次选择一个输入</a:t>
            </a:r>
            <a:r>
              <a:rPr lang="en-US" altLang="zh-CN" sz="2200">
                <a:solidFill>
                  <a:srgbClr val="990000"/>
                </a:solidFill>
                <a:latin typeface="宋体" pitchFamily="2" charset="-122"/>
              </a:rPr>
              <a:t>,</a:t>
            </a:r>
            <a:r>
              <a:rPr lang="zh-CN" altLang="en-US" sz="2200">
                <a:solidFill>
                  <a:srgbClr val="990000"/>
                </a:solidFill>
                <a:latin typeface="宋体" pitchFamily="2" charset="-122"/>
              </a:rPr>
              <a:t>每次选择都是当前状态下的最好选择</a:t>
            </a:r>
            <a:r>
              <a:rPr lang="en-US" altLang="zh-CN" sz="2200">
                <a:solidFill>
                  <a:srgbClr val="990000"/>
                </a:solidFill>
                <a:latin typeface="宋体" pitchFamily="2" charset="-122"/>
              </a:rPr>
              <a:t>(</a:t>
            </a:r>
            <a:r>
              <a:rPr lang="zh-CN" altLang="en-US" sz="2200">
                <a:solidFill>
                  <a:srgbClr val="990000"/>
                </a:solidFill>
                <a:latin typeface="宋体" pitchFamily="2" charset="-122"/>
              </a:rPr>
              <a:t>局部最优解</a:t>
            </a:r>
            <a:r>
              <a:rPr lang="en-US" altLang="zh-CN" sz="2200">
                <a:solidFill>
                  <a:srgbClr val="990000"/>
                </a:solidFill>
                <a:latin typeface="宋体" pitchFamily="2" charset="-122"/>
              </a:rPr>
              <a:t>).</a:t>
            </a:r>
            <a:r>
              <a:rPr lang="zh-CN" altLang="en-US" sz="2200">
                <a:solidFill>
                  <a:srgbClr val="990000"/>
                </a:solidFill>
                <a:latin typeface="宋体" pitchFamily="2" charset="-122"/>
              </a:rPr>
              <a:t>每作一次选择后</a:t>
            </a:r>
            <a:r>
              <a:rPr lang="en-US" altLang="zh-CN" sz="2200">
                <a:solidFill>
                  <a:srgbClr val="990000"/>
                </a:solidFill>
                <a:latin typeface="宋体" pitchFamily="2" charset="-122"/>
              </a:rPr>
              <a:t>,</a:t>
            </a:r>
            <a:r>
              <a:rPr lang="zh-CN" altLang="en-US" sz="2200">
                <a:solidFill>
                  <a:srgbClr val="990000"/>
                </a:solidFill>
                <a:latin typeface="宋体" pitchFamily="2" charset="-122"/>
              </a:rPr>
              <a:t>所求问题会简化为一个规模更小的子问题</a:t>
            </a:r>
            <a:r>
              <a:rPr lang="en-US" altLang="zh-CN" sz="2200">
                <a:solidFill>
                  <a:srgbClr val="990000"/>
                </a:solidFill>
                <a:latin typeface="宋体" pitchFamily="2" charset="-122"/>
              </a:rPr>
              <a:t>.</a:t>
            </a:r>
            <a:r>
              <a:rPr lang="zh-CN" altLang="en-US" sz="2200">
                <a:solidFill>
                  <a:srgbClr val="990000"/>
                </a:solidFill>
                <a:latin typeface="宋体" pitchFamily="2" charset="-122"/>
              </a:rPr>
              <a:t>从而通过每一步的最</a:t>
            </a:r>
          </a:p>
          <a:p>
            <a:pPr eaLnBrk="0" hangingPunct="0"/>
            <a:r>
              <a:rPr lang="zh-CN" altLang="en-US" sz="2200">
                <a:solidFill>
                  <a:srgbClr val="990000"/>
                </a:solidFill>
                <a:latin typeface="宋体" pitchFamily="2" charset="-122"/>
              </a:rPr>
              <a:t>优解逐步达到整体的最优解。</a:t>
            </a:r>
          </a:p>
        </p:txBody>
      </p:sp>
      <p:sp>
        <p:nvSpPr>
          <p:cNvPr id="403462" name="AutoShape 6"/>
          <p:cNvSpPr>
            <a:spLocks noChangeArrowheads="1"/>
          </p:cNvSpPr>
          <p:nvPr/>
        </p:nvSpPr>
        <p:spPr bwMode="auto">
          <a:xfrm>
            <a:off x="579438" y="4205288"/>
            <a:ext cx="4724400" cy="1206500"/>
          </a:xfrm>
          <a:prstGeom prst="wedgeRectCallout">
            <a:avLst>
              <a:gd name="adj1" fmla="val -773"/>
              <a:gd name="adj2" fmla="val -98157"/>
            </a:avLst>
          </a:prstGeom>
          <a:solidFill>
            <a:srgbClr val="FFFFCC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dist" fontAlgn="b">
              <a:lnSpc>
                <a:spcPct val="110000"/>
              </a:lnSpc>
            </a:pPr>
            <a:r>
              <a:rPr lang="zh-CN" altLang="en-US" sz="220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整体的最优解可通过一系列局部最优</a:t>
            </a:r>
          </a:p>
          <a:p>
            <a:pPr algn="dist" fontAlgn="b">
              <a:lnSpc>
                <a:spcPct val="110000"/>
              </a:lnSpc>
            </a:pPr>
            <a:r>
              <a:rPr lang="zh-CN" altLang="en-US" sz="220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解达到</a:t>
            </a:r>
            <a:r>
              <a:rPr lang="en-US" altLang="zh-CN" sz="220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.</a:t>
            </a:r>
            <a:r>
              <a:rPr lang="zh-CN" altLang="en-US" sz="220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每次的选择可以依赖以前作</a:t>
            </a:r>
          </a:p>
          <a:p>
            <a:pPr algn="dist" fontAlgn="b">
              <a:lnSpc>
                <a:spcPct val="110000"/>
              </a:lnSpc>
            </a:pPr>
            <a:r>
              <a:rPr lang="zh-CN" altLang="en-US" sz="220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出的选择</a:t>
            </a:r>
            <a:r>
              <a:rPr lang="en-US" altLang="zh-CN" sz="220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,</a:t>
            </a:r>
            <a:r>
              <a:rPr lang="zh-CN" altLang="en-US" sz="220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但不能依赖于后面的选择</a:t>
            </a:r>
            <a:endParaRPr lang="zh-CN" altLang="en-US" sz="2200">
              <a:solidFill>
                <a:srgbClr val="990000"/>
              </a:solidFill>
              <a:latin typeface="宋体" pitchFamily="2" charset="-122"/>
            </a:endParaRPr>
          </a:p>
        </p:txBody>
      </p:sp>
      <p:sp>
        <p:nvSpPr>
          <p:cNvPr id="403463" name="AutoShape 7"/>
          <p:cNvSpPr>
            <a:spLocks noChangeArrowheads="1"/>
          </p:cNvSpPr>
          <p:nvPr/>
        </p:nvSpPr>
        <p:spPr bwMode="auto">
          <a:xfrm>
            <a:off x="5967413" y="4868863"/>
            <a:ext cx="2705100" cy="1206500"/>
          </a:xfrm>
          <a:prstGeom prst="wedgeRectCallout">
            <a:avLst>
              <a:gd name="adj1" fmla="val -83801"/>
              <a:gd name="adj2" fmla="val -162764"/>
            </a:avLst>
          </a:prstGeom>
          <a:solidFill>
            <a:srgbClr val="FFFFCC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fontAlgn="b">
              <a:lnSpc>
                <a:spcPct val="110000"/>
              </a:lnSpc>
            </a:pPr>
            <a:r>
              <a:rPr lang="zh-CN" altLang="en-US" sz="220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问题的整体最优解中</a:t>
            </a:r>
          </a:p>
          <a:p>
            <a:pPr fontAlgn="b">
              <a:lnSpc>
                <a:spcPct val="110000"/>
              </a:lnSpc>
            </a:pPr>
            <a:r>
              <a:rPr lang="zh-CN" altLang="en-US" sz="220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包含着它的子问题的</a:t>
            </a:r>
          </a:p>
          <a:p>
            <a:pPr fontAlgn="b">
              <a:lnSpc>
                <a:spcPct val="110000"/>
              </a:lnSpc>
            </a:pPr>
            <a:r>
              <a:rPr lang="zh-CN" altLang="en-US" sz="220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最优解</a:t>
            </a:r>
            <a:r>
              <a:rPr lang="en-US" altLang="zh-CN" sz="220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.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旅行商问题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3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1" grpId="0" animBg="1" autoUpdateAnimBg="0"/>
      <p:bldP spid="403462" grpId="0" animBg="1" autoUpdateAnimBg="0"/>
      <p:bldP spid="403463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ChangeArrowheads="1"/>
          </p:cNvSpPr>
          <p:nvPr/>
        </p:nvSpPr>
        <p:spPr bwMode="auto">
          <a:xfrm>
            <a:off x="341313" y="1898650"/>
            <a:ext cx="8461375" cy="308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en-US" altLang="zh-CN" sz="2800" dirty="0">
                <a:solidFill>
                  <a:srgbClr val="E8DED8"/>
                </a:solidFill>
                <a:latin typeface="Garamond" pitchFamily="18" charset="0"/>
              </a:rPr>
              <a:t>   </a:t>
            </a:r>
            <a:r>
              <a:rPr lang="en-US" altLang="en-US" sz="2800" dirty="0">
                <a:solidFill>
                  <a:srgbClr val="000000"/>
                </a:solidFill>
              </a:rPr>
              <a:t>“</a:t>
            </a:r>
            <a:r>
              <a:rPr lang="en-US" altLang="en-US" sz="2800" dirty="0" err="1">
                <a:solidFill>
                  <a:srgbClr val="000000"/>
                </a:solidFill>
              </a:rPr>
              <a:t>便宜</a:t>
            </a:r>
            <a:r>
              <a:rPr lang="en-US" altLang="en-US" sz="2800" dirty="0">
                <a:solidFill>
                  <a:srgbClr val="000000"/>
                </a:solidFill>
              </a:rPr>
              <a:t>”</a:t>
            </a:r>
            <a:r>
              <a:rPr lang="zh-CN" altLang="en-US" sz="2800" dirty="0">
                <a:solidFill>
                  <a:srgbClr val="000000"/>
                </a:solidFill>
              </a:rPr>
              <a:t>算法的效率大大优于分支与界法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    </a:t>
            </a:r>
            <a:r>
              <a:rPr lang="en-US" altLang="en-US" sz="2800" dirty="0">
                <a:solidFill>
                  <a:srgbClr val="000000"/>
                </a:solidFill>
              </a:rPr>
              <a:t>（O(n</a:t>
            </a:r>
            <a:r>
              <a:rPr lang="en-US" altLang="en-US" sz="2800" baseline="30000" dirty="0">
                <a:solidFill>
                  <a:srgbClr val="000000"/>
                </a:solidFill>
              </a:rPr>
              <a:t>2</a:t>
            </a:r>
            <a:r>
              <a:rPr lang="en-US" altLang="en-US" sz="2800" dirty="0">
                <a:solidFill>
                  <a:srgbClr val="000000"/>
                </a:solidFill>
              </a:rPr>
              <a:t>) vs. O(n!) </a:t>
            </a:r>
            <a:r>
              <a:rPr lang="en-US" altLang="en-US" sz="28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）</a:t>
            </a:r>
            <a:endParaRPr lang="zh-CN" altLang="en-US" sz="2800" dirty="0">
              <a:solidFill>
                <a:srgbClr val="E8DED8"/>
              </a:solidFill>
              <a:latin typeface="Garamond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</a:rPr>
              <a:t>   分支与界法的质量优于</a:t>
            </a:r>
            <a:r>
              <a:rPr lang="en-US" altLang="en-US" sz="2800" dirty="0">
                <a:solidFill>
                  <a:srgbClr val="000000"/>
                </a:solidFill>
              </a:rPr>
              <a:t>“</a:t>
            </a:r>
            <a:r>
              <a:rPr lang="en-US" altLang="en-US" sz="2800" dirty="0" err="1">
                <a:solidFill>
                  <a:srgbClr val="000000"/>
                </a:solidFill>
              </a:rPr>
              <a:t>便宜</a:t>
            </a:r>
            <a:r>
              <a:rPr lang="en-US" altLang="en-US" sz="2800" dirty="0">
                <a:solidFill>
                  <a:srgbClr val="000000"/>
                </a:solidFill>
              </a:rPr>
              <a:t>”</a:t>
            </a:r>
            <a:r>
              <a:rPr lang="zh-CN" altLang="en-US" sz="2800" dirty="0">
                <a:solidFill>
                  <a:srgbClr val="000000"/>
                </a:solidFill>
              </a:rPr>
              <a:t>算法</a:t>
            </a:r>
            <a:endParaRPr lang="zh-CN" altLang="en-US" sz="2800" dirty="0">
              <a:solidFill>
                <a:srgbClr val="E8DED8"/>
              </a:solidFill>
              <a:latin typeface="Garamond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    </a:t>
            </a:r>
            <a:r>
              <a:rPr lang="zh-CN" altLang="en-US" sz="2800" dirty="0" smtClean="0">
                <a:solidFill>
                  <a:srgbClr val="000000"/>
                </a:solidFill>
                <a:latin typeface="Garamond" pitchFamily="18" charset="0"/>
              </a:rPr>
              <a:t>精确最优解 </a:t>
            </a:r>
            <a:r>
              <a:rPr lang="en-US" altLang="en-US" sz="2800" dirty="0" smtClean="0">
                <a:solidFill>
                  <a:srgbClr val="000000"/>
                </a:solidFill>
              </a:rPr>
              <a:t>vs.</a:t>
            </a:r>
            <a:r>
              <a:rPr lang="zh-CN" altLang="en-US" sz="2800" dirty="0" smtClean="0">
                <a:solidFill>
                  <a:srgbClr val="000000"/>
                </a:solidFill>
              </a:rPr>
              <a:t>近似最优解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</a:rPr>
              <a:t>便宜值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T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</a:rPr>
              <a:t>与最优值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Q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</a:rPr>
              <a:t>相比只能保证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T/Q&lt;2</a:t>
            </a:r>
            <a:endParaRPr lang="en-US" altLang="zh-CN" sz="2800" dirty="0">
              <a:solidFill>
                <a:srgbClr val="E8DED8"/>
              </a:solidFill>
              <a:latin typeface="Garamond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en-US" altLang="zh-CN" sz="2800" dirty="0">
                <a:solidFill>
                  <a:srgbClr val="E8DED8"/>
                </a:solidFill>
                <a:latin typeface="Garamond" pitchFamily="18" charset="0"/>
              </a:rPr>
              <a:t>   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但实际中</a:t>
            </a:r>
            <a:r>
              <a:rPr lang="en-US" altLang="en-US" sz="2800" dirty="0">
                <a:solidFill>
                  <a:srgbClr val="000000"/>
                </a:solidFill>
              </a:rPr>
              <a:t>“</a:t>
            </a:r>
            <a:r>
              <a:rPr lang="en-US" altLang="en-US" sz="2800" dirty="0" err="1">
                <a:solidFill>
                  <a:srgbClr val="000000"/>
                </a:solidFill>
              </a:rPr>
              <a:t>便宜</a:t>
            </a:r>
            <a:r>
              <a:rPr lang="en-US" altLang="en-US" sz="2800" dirty="0">
                <a:solidFill>
                  <a:srgbClr val="000000"/>
                </a:solidFill>
              </a:rPr>
              <a:t>”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算法与最优解非常接近</a:t>
            </a:r>
          </a:p>
        </p:txBody>
      </p:sp>
      <p:sp>
        <p:nvSpPr>
          <p:cNvPr id="409603" name="Rectangle 3"/>
          <p:cNvSpPr>
            <a:spLocks noChangeArrowheads="1"/>
          </p:cNvSpPr>
          <p:nvPr/>
        </p:nvSpPr>
        <p:spPr bwMode="auto">
          <a:xfrm>
            <a:off x="323850" y="1268413"/>
            <a:ext cx="8118021" cy="11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3200" dirty="0">
                <a:solidFill>
                  <a:srgbClr val="000000"/>
                </a:solidFill>
                <a:latin typeface="Garamond" pitchFamily="18" charset="0"/>
              </a:rPr>
              <a:t>  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分支定界法与</a:t>
            </a:r>
            <a:r>
              <a:rPr lang="zh-CN" altLang="en-US" sz="3200" dirty="0">
                <a:solidFill>
                  <a:srgbClr val="000000"/>
                </a:solidFill>
              </a:rPr>
              <a:t>“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便宜</a:t>
            </a:r>
            <a:r>
              <a:rPr lang="zh-CN" altLang="en-US" sz="3200" dirty="0">
                <a:solidFill>
                  <a:srgbClr val="000000"/>
                </a:solidFill>
              </a:rPr>
              <a:t>”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算法的比较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endParaRPr lang="en-US" altLang="zh-CN" sz="3200" dirty="0">
              <a:solidFill>
                <a:srgbClr val="E8DED8"/>
              </a:solidFill>
              <a:latin typeface="Garamond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“便宜”算法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9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9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ChangeArrowheads="1"/>
          </p:cNvSpPr>
          <p:nvPr/>
        </p:nvSpPr>
        <p:spPr bwMode="auto">
          <a:xfrm>
            <a:off x="341313" y="2045608"/>
            <a:ext cx="8461375" cy="382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若简单图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中任两点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u,v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恒有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d(u)+d(v) ≥n-1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，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中存在</a:t>
            </a:r>
            <a:r>
              <a:rPr kumimoji="1" lang="en-US" alt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哈密顿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道路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若简单图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中任两点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u,v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恒有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d(u)+d(v) ≥n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，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中存在</a:t>
            </a:r>
            <a:r>
              <a:rPr kumimoji="1" lang="en-US" alt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哈密顿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回路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若简单图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中任意一点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d(v) ≥n/2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，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中存在</a:t>
            </a:r>
            <a:r>
              <a:rPr kumimoji="1" lang="en-US" alt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哈密顿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回路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若简单图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G(n&gt;2)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的闭合图是完全图，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有</a:t>
            </a:r>
            <a:r>
              <a:rPr kumimoji="1" lang="en-US" alt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哈密顿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回路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23850" y="1343933"/>
            <a:ext cx="627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哈密顿回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(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道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路判定的充分条件</a:t>
            </a:r>
          </a:p>
        </p:txBody>
      </p:sp>
      <p:sp>
        <p:nvSpPr>
          <p:cNvPr id="6" name="标题 4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本堂课小结</a:t>
            </a:r>
          </a:p>
        </p:txBody>
      </p:sp>
    </p:spTree>
    <p:extLst>
      <p:ext uri="{BB962C8B-B14F-4D97-AF65-F5344CB8AC3E}">
        <p14:creationId xmlns:p14="http://schemas.microsoft.com/office/powerpoint/2010/main" val="224114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9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9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89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89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89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9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89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333606" y="1272951"/>
            <a:ext cx="8577262" cy="424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</a:pPr>
            <a:endParaRPr lang="zh-CN" altLang="zh-CN" sz="3200" b="1">
              <a:solidFill>
                <a:srgbClr val="5E2CAE"/>
              </a:solidFill>
              <a:latin typeface="Garamond" pitchFamily="18" charset="0"/>
            </a:endParaRP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333606" y="1391662"/>
            <a:ext cx="8191500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3200" dirty="0" smtClean="0">
                <a:solidFill>
                  <a:srgbClr val="FF0000"/>
                </a:solidFill>
                <a:latin typeface="Times New Roman" pitchFamily="18" charset="0"/>
              </a:rPr>
              <a:t>  </a:t>
            </a:r>
            <a:r>
              <a:rPr lang="zh-CN" altLang="en-US" sz="3200" dirty="0" smtClean="0">
                <a:solidFill>
                  <a:srgbClr val="C00000"/>
                </a:solidFill>
                <a:latin typeface="Times New Roman" pitchFamily="18" charset="0"/>
              </a:rPr>
              <a:t>分支</a:t>
            </a:r>
            <a:r>
              <a:rPr lang="zh-CN" altLang="en-US" sz="3200" dirty="0">
                <a:solidFill>
                  <a:srgbClr val="C00000"/>
                </a:solidFill>
                <a:latin typeface="Times New Roman" pitchFamily="18" charset="0"/>
              </a:rPr>
              <a:t>与界</a:t>
            </a:r>
            <a:r>
              <a:rPr lang="zh-CN" altLang="en-US" sz="3200" dirty="0" smtClean="0">
                <a:solidFill>
                  <a:srgbClr val="C00000"/>
                </a:solidFill>
                <a:latin typeface="Times New Roman" pitchFamily="18" charset="0"/>
              </a:rPr>
              <a:t>法</a:t>
            </a:r>
            <a:endParaRPr lang="zh-CN" altLang="en-US" sz="3200" b="1" dirty="0">
              <a:solidFill>
                <a:srgbClr val="C00000"/>
              </a:solidFill>
              <a:latin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    对</a:t>
            </a: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</a:rPr>
              <a:t>有约束条件的最优化问题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的所有可行解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  （数目有限）空间进行搜索。</a:t>
            </a:r>
          </a:p>
        </p:txBody>
      </p:sp>
      <p:sp>
        <p:nvSpPr>
          <p:cNvPr id="397317" name="Rectangle 5"/>
          <p:cNvSpPr>
            <a:spLocks noChangeArrowheads="1"/>
          </p:cNvSpPr>
          <p:nvPr/>
        </p:nvSpPr>
        <p:spPr bwMode="auto">
          <a:xfrm>
            <a:off x="198668" y="3566432"/>
            <a:ext cx="8712200" cy="260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en-US" altLang="zh-CN" sz="2400" b="1" dirty="0">
                <a:solidFill>
                  <a:srgbClr val="000000"/>
                </a:solidFill>
                <a:latin typeface="Garamond" pitchFamily="18" charset="0"/>
              </a:rPr>
              <a:t>   </a:t>
            </a:r>
            <a:r>
              <a:rPr lang="zh-CN" altLang="en-US" sz="2400" b="1" dirty="0">
                <a:solidFill>
                  <a:srgbClr val="C00000"/>
                </a:solidFill>
                <a:latin typeface="Garamond" pitchFamily="18" charset="0"/>
              </a:rPr>
              <a:t>分支</a:t>
            </a:r>
            <a:r>
              <a:rPr lang="zh-CN" altLang="en-US" sz="2400" b="1" dirty="0">
                <a:solidFill>
                  <a:srgbClr val="000000"/>
                </a:solidFill>
                <a:latin typeface="Garamond" pitchFamily="18" charset="0"/>
              </a:rPr>
              <a:t>：把全部可行的解空间不断分割为越来越小的子集；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000000"/>
                </a:solidFill>
                <a:latin typeface="Garamond" pitchFamily="18" charset="0"/>
              </a:rPr>
              <a:t>   </a:t>
            </a:r>
            <a:r>
              <a:rPr lang="zh-CN" altLang="en-US" sz="2400" b="1" dirty="0">
                <a:solidFill>
                  <a:srgbClr val="C00000"/>
                </a:solidFill>
                <a:latin typeface="Garamond" pitchFamily="18" charset="0"/>
              </a:rPr>
              <a:t>定界</a:t>
            </a:r>
            <a:r>
              <a:rPr lang="zh-CN" altLang="en-US" sz="2400" b="1" dirty="0">
                <a:solidFill>
                  <a:srgbClr val="000000"/>
                </a:solidFill>
                <a:latin typeface="Garamond" pitchFamily="18" charset="0"/>
              </a:rPr>
              <a:t>：为每个子集内的解的值计算一个下界或上界；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000000"/>
                </a:solidFill>
                <a:latin typeface="Garamond" pitchFamily="18" charset="0"/>
              </a:rPr>
              <a:t>   </a:t>
            </a:r>
            <a:r>
              <a:rPr lang="zh-CN" altLang="en-US" sz="2400" b="1" dirty="0">
                <a:solidFill>
                  <a:srgbClr val="C00000"/>
                </a:solidFill>
                <a:latin typeface="Garamond" pitchFamily="18" charset="0"/>
              </a:rPr>
              <a:t>剪枝</a:t>
            </a:r>
            <a:r>
              <a:rPr lang="zh-CN" altLang="en-US" sz="2400" b="1" dirty="0">
                <a:solidFill>
                  <a:srgbClr val="000000"/>
                </a:solidFill>
                <a:latin typeface="Garamond" pitchFamily="18" charset="0"/>
              </a:rPr>
              <a:t>：在每次分支后，对凡是界限超出已知可行解值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Garamond" pitchFamily="18" charset="0"/>
              </a:rPr>
              <a:t>                  那些子集不再做进一步分支。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5E2CAE"/>
                </a:solidFill>
                <a:latin typeface="Garamond" pitchFamily="18" charset="0"/>
              </a:rPr>
              <a:t>一直进行到找出可行解为止，该可行解的值不大于任何子集的界限。因此这种算法一般可以求得最优解</a:t>
            </a:r>
            <a:r>
              <a:rPr lang="zh-CN" altLang="en-US" sz="2400" b="1" dirty="0" smtClean="0">
                <a:solidFill>
                  <a:srgbClr val="5E2CAE"/>
                </a:solidFill>
                <a:latin typeface="Garamond" pitchFamily="18" charset="0"/>
              </a:rPr>
              <a:t>。</a:t>
            </a:r>
            <a:endParaRPr lang="zh-CN" altLang="en-US" sz="2400" b="1" dirty="0">
              <a:solidFill>
                <a:srgbClr val="5E2CAE"/>
              </a:solidFill>
              <a:latin typeface="Garamond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本堂课小结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751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本堂课小结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1313" y="1837690"/>
            <a:ext cx="84613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   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旅行商问题的便宜算法</a:t>
            </a:r>
            <a:endParaRPr lang="en-US" altLang="zh-CN" sz="2800" b="1" dirty="0" smtClean="0">
              <a:solidFill>
                <a:schemeClr val="tx1">
                  <a:lumMod val="50000"/>
                </a:schemeClr>
              </a:solidFill>
              <a:latin typeface="Garamond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1196975"/>
            <a:ext cx="627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 </a:t>
            </a:r>
            <a:r>
              <a:rPr lang="zh-CN" altLang="en-US" sz="3200" dirty="0" smtClean="0">
                <a:solidFill>
                  <a:srgbClr val="C00000"/>
                </a:solidFill>
                <a:latin typeface="Garamond" pitchFamily="18" charset="0"/>
              </a:rPr>
              <a:t>贪心算法</a:t>
            </a:r>
            <a:endParaRPr lang="zh-CN" altLang="en-US" sz="3200" b="1" dirty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58776" y="3213826"/>
            <a:ext cx="8461375" cy="259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en-US" altLang="zh-CN" sz="2800" dirty="0">
                <a:solidFill>
                  <a:srgbClr val="E8DED8"/>
                </a:solidFill>
                <a:latin typeface="Garamond" pitchFamily="18" charset="0"/>
              </a:rPr>
              <a:t>   </a:t>
            </a:r>
            <a:r>
              <a:rPr lang="en-US" altLang="en-US" sz="2800" dirty="0">
                <a:solidFill>
                  <a:srgbClr val="000000"/>
                </a:solidFill>
              </a:rPr>
              <a:t>“</a:t>
            </a:r>
            <a:r>
              <a:rPr lang="en-US" altLang="en-US" sz="2800" dirty="0" err="1">
                <a:solidFill>
                  <a:srgbClr val="000000"/>
                </a:solidFill>
              </a:rPr>
              <a:t>便宜</a:t>
            </a:r>
            <a:r>
              <a:rPr lang="en-US" altLang="en-US" sz="2800" dirty="0">
                <a:solidFill>
                  <a:srgbClr val="000000"/>
                </a:solidFill>
              </a:rPr>
              <a:t>”</a:t>
            </a:r>
            <a:r>
              <a:rPr lang="zh-CN" altLang="en-US" sz="2800" dirty="0">
                <a:solidFill>
                  <a:srgbClr val="000000"/>
                </a:solidFill>
              </a:rPr>
              <a:t>算法的效率大大优于分支与界法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    </a:t>
            </a:r>
            <a:r>
              <a:rPr lang="en-US" altLang="en-US" sz="2800" dirty="0">
                <a:solidFill>
                  <a:srgbClr val="000000"/>
                </a:solidFill>
              </a:rPr>
              <a:t>（O(n</a:t>
            </a:r>
            <a:r>
              <a:rPr lang="en-US" altLang="en-US" sz="2800" baseline="30000" dirty="0">
                <a:solidFill>
                  <a:srgbClr val="000000"/>
                </a:solidFill>
              </a:rPr>
              <a:t>2</a:t>
            </a:r>
            <a:r>
              <a:rPr lang="en-US" altLang="en-US" sz="2800" dirty="0">
                <a:solidFill>
                  <a:srgbClr val="000000"/>
                </a:solidFill>
              </a:rPr>
              <a:t>) vs. O(n!) </a:t>
            </a:r>
            <a:r>
              <a:rPr lang="en-US" altLang="en-US" sz="28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）</a:t>
            </a:r>
            <a:endParaRPr lang="zh-CN" altLang="en-US" sz="2800" dirty="0">
              <a:solidFill>
                <a:srgbClr val="E8DED8"/>
              </a:solidFill>
              <a:latin typeface="Garamond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</a:rPr>
              <a:t>   分支与界法的质量优于</a:t>
            </a:r>
            <a:r>
              <a:rPr lang="en-US" altLang="en-US" sz="2800" dirty="0">
                <a:solidFill>
                  <a:srgbClr val="000000"/>
                </a:solidFill>
              </a:rPr>
              <a:t>“</a:t>
            </a:r>
            <a:r>
              <a:rPr lang="en-US" altLang="en-US" sz="2800" dirty="0" err="1">
                <a:solidFill>
                  <a:srgbClr val="000000"/>
                </a:solidFill>
              </a:rPr>
              <a:t>便宜</a:t>
            </a:r>
            <a:r>
              <a:rPr lang="en-US" altLang="en-US" sz="2800" dirty="0">
                <a:solidFill>
                  <a:srgbClr val="000000"/>
                </a:solidFill>
              </a:rPr>
              <a:t>”</a:t>
            </a:r>
            <a:r>
              <a:rPr lang="zh-CN" altLang="en-US" sz="2800" dirty="0">
                <a:solidFill>
                  <a:srgbClr val="000000"/>
                </a:solidFill>
              </a:rPr>
              <a:t>算法</a:t>
            </a:r>
            <a:endParaRPr lang="zh-CN" altLang="en-US" sz="2800" dirty="0">
              <a:solidFill>
                <a:srgbClr val="E8DED8"/>
              </a:solidFill>
              <a:latin typeface="Garamond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    </a:t>
            </a:r>
            <a:r>
              <a:rPr lang="zh-CN" altLang="en-US" sz="2800" dirty="0" smtClean="0">
                <a:solidFill>
                  <a:srgbClr val="000000"/>
                </a:solidFill>
                <a:latin typeface="Garamond" pitchFamily="18" charset="0"/>
              </a:rPr>
              <a:t>精确最优解 </a:t>
            </a:r>
            <a:r>
              <a:rPr lang="en-US" altLang="en-US" sz="2800" dirty="0" smtClean="0">
                <a:solidFill>
                  <a:srgbClr val="000000"/>
                </a:solidFill>
              </a:rPr>
              <a:t>vs.</a:t>
            </a:r>
            <a:r>
              <a:rPr lang="zh-CN" altLang="en-US" sz="2800" dirty="0" smtClean="0">
                <a:solidFill>
                  <a:srgbClr val="000000"/>
                </a:solidFill>
              </a:rPr>
              <a:t>近似最优解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000000"/>
                </a:solidFill>
                <a:latin typeface="Garamond" pitchFamily="18" charset="0"/>
              </a:rPr>
              <a:t>     但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实际中</a:t>
            </a:r>
            <a:r>
              <a:rPr lang="en-US" altLang="en-US" sz="2800" dirty="0">
                <a:solidFill>
                  <a:srgbClr val="000000"/>
                </a:solidFill>
              </a:rPr>
              <a:t>“</a:t>
            </a:r>
            <a:r>
              <a:rPr lang="en-US" altLang="en-US" sz="2800" dirty="0" err="1">
                <a:solidFill>
                  <a:srgbClr val="000000"/>
                </a:solidFill>
              </a:rPr>
              <a:t>便宜</a:t>
            </a:r>
            <a:r>
              <a:rPr lang="en-US" altLang="en-US" sz="2800" dirty="0">
                <a:solidFill>
                  <a:srgbClr val="000000"/>
                </a:solidFill>
              </a:rPr>
              <a:t>”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算法与最优解非常接近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41313" y="2583589"/>
            <a:ext cx="8118021" cy="11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3200" dirty="0">
                <a:solidFill>
                  <a:srgbClr val="000000"/>
                </a:solidFill>
                <a:latin typeface="Garamond" pitchFamily="18" charset="0"/>
              </a:rPr>
              <a:t>  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分支定界法与</a:t>
            </a:r>
            <a:r>
              <a:rPr lang="zh-CN" altLang="en-US" sz="3200" dirty="0">
                <a:solidFill>
                  <a:srgbClr val="000000"/>
                </a:solidFill>
              </a:rPr>
              <a:t>“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便宜</a:t>
            </a:r>
            <a:r>
              <a:rPr lang="zh-CN" altLang="en-US" sz="3200" dirty="0">
                <a:solidFill>
                  <a:srgbClr val="000000"/>
                </a:solidFill>
              </a:rPr>
              <a:t>”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算法的比较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endParaRPr lang="en-US" altLang="zh-CN" sz="3200" dirty="0">
              <a:solidFill>
                <a:srgbClr val="E8DED8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59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31767" y="1314450"/>
            <a:ext cx="7558146" cy="225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itchFamily="18" charset="0"/>
              </a:rPr>
              <a:t>课本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itchFamily="18" charset="0"/>
              </a:rPr>
              <a:t>P36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itchFamily="18" charset="0"/>
              </a:rPr>
              <a:t>，习题二第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itchFamily="18" charset="0"/>
              </a:rPr>
              <a:t>8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itchFamily="18" charset="0"/>
              </a:rPr>
              <a:t>、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itchFamily="18" charset="0"/>
              </a:rPr>
              <a:t>13</a:t>
            </a:r>
            <a:r>
              <a:rPr kumimoji="0" lang="zh-CN" altLang="en-US" sz="3200" kern="0" dirty="0" smtClean="0">
                <a:solidFill>
                  <a:srgbClr val="000514"/>
                </a:solidFill>
                <a:latin typeface="Garamond" pitchFamily="18" charset="0"/>
              </a:rPr>
              <a:t>题</a:t>
            </a:r>
            <a:endParaRPr kumimoji="0" lang="en-US" altLang="zh-CN" sz="3200" kern="0" dirty="0" smtClean="0">
              <a:solidFill>
                <a:srgbClr val="000514"/>
              </a:solidFill>
              <a:latin typeface="Garamond" pitchFamily="18" charset="0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FFCC00"/>
              </a:buClr>
              <a:buSzPct val="70000"/>
              <a:defRPr/>
            </a:pPr>
            <a:r>
              <a:rPr kumimoji="0" lang="zh-CN" altLang="en-US" sz="3200" kern="0" dirty="0">
                <a:solidFill>
                  <a:srgbClr val="000514"/>
                </a:solidFill>
                <a:latin typeface="Garamond" pitchFamily="18" charset="0"/>
              </a:rPr>
              <a:t>（第</a:t>
            </a:r>
            <a:r>
              <a:rPr kumimoji="0" lang="en-US" altLang="zh-CN" sz="3200" kern="0" dirty="0">
                <a:solidFill>
                  <a:srgbClr val="000514"/>
                </a:solidFill>
                <a:latin typeface="Garamond" pitchFamily="18" charset="0"/>
              </a:rPr>
              <a:t>13</a:t>
            </a:r>
            <a:r>
              <a:rPr kumimoji="0" lang="zh-CN" altLang="en-US" sz="3200" kern="0" dirty="0">
                <a:solidFill>
                  <a:srgbClr val="000514"/>
                </a:solidFill>
                <a:latin typeface="Garamond" pitchFamily="18" charset="0"/>
              </a:rPr>
              <a:t>题可以选择写步骤，也可选择编程实现）</a:t>
            </a:r>
            <a:endParaRPr kumimoji="0" lang="en-US" altLang="zh-CN" sz="3200" kern="0" dirty="0">
              <a:solidFill>
                <a:srgbClr val="000514"/>
              </a:solidFill>
              <a:latin typeface="Garamond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altLang="zh-CN" sz="3200" kern="0" dirty="0" smtClean="0">
              <a:solidFill>
                <a:srgbClr val="000514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198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ChangeArrowheads="1"/>
          </p:cNvSpPr>
          <p:nvPr/>
        </p:nvSpPr>
        <p:spPr bwMode="auto">
          <a:xfrm>
            <a:off x="341313" y="1980295"/>
            <a:ext cx="8802687" cy="382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</a:rPr>
              <a:t>   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</a:rPr>
              <a:t>若图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</a:rPr>
              <a:t>G=&lt;V,E&gt;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</a:rPr>
              <a:t>有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</a:rPr>
              <a:t>H-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</a:rPr>
              <a:t>圈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</a:rPr>
              <a:t>,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</a:rPr>
              <a:t>则对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</a:rPr>
              <a:t>V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</a:rPr>
              <a:t>的任何非空子集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</a:rPr>
              <a:t>S, 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</a:rPr>
              <a:t>     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</a:rPr>
              <a:t>均有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</a:rPr>
              <a:t>p(G-S)≤|S|, 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</a:rPr>
              <a:t>其中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</a:rPr>
              <a:t>p(G-S)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</a:rPr>
              <a:t>是从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</a:rPr>
              <a:t>中删去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</a:rPr>
              <a:t>S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</a:rPr>
              <a:t>中所有结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</a:rPr>
              <a:t>     点及与这些结点关联的边所得到的子图的连通分支数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</a:rPr>
              <a:t>. 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</a:rPr>
              <a:t>   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</a:rPr>
              <a:t>若图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</a:rPr>
              <a:t>G=&lt;V,E&gt;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</a:rPr>
              <a:t>有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</a:rPr>
              <a:t>H-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</a:rPr>
              <a:t>道路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</a:rPr>
              <a:t>,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</a:rPr>
              <a:t>则对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</a:rPr>
              <a:t>V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</a:rPr>
              <a:t>的任何非空子集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</a:rPr>
              <a:t>S, 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</a:rPr>
              <a:t>     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</a:rPr>
              <a:t>均有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</a:rPr>
              <a:t>p(G-S)≤|S|+1. 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</a:rPr>
              <a:t>   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</a:rPr>
              <a:t>有割点的图不是哈密顿图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</a:rPr>
              <a:t>   若图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</a:rPr>
              <a:t>G=&lt;V1 ,V2 ,E&gt;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</a:rPr>
              <a:t>为二分图且有哈密顿回路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</a:rPr>
              <a:t>,  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</a:rPr>
              <a:t>     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</a:rPr>
              <a:t>则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</a:rPr>
              <a:t>| V1 |= | V2|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341313" y="1319212"/>
            <a:ext cx="627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3200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哈密顿回</a:t>
            </a:r>
            <a:r>
              <a:rPr lang="en-US" altLang="zh-CN" sz="3200" dirty="0">
                <a:solidFill>
                  <a:srgbClr val="000000"/>
                </a:solidFill>
                <a:latin typeface="Garamond" pitchFamily="18" charset="0"/>
              </a:rPr>
              <a:t>(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道</a:t>
            </a:r>
            <a:r>
              <a:rPr lang="en-US" altLang="zh-CN" sz="3200" dirty="0">
                <a:solidFill>
                  <a:srgbClr val="000000"/>
                </a:solidFill>
                <a:latin typeface="Garamond" pitchFamily="18" charset="0"/>
              </a:rPr>
              <a:t>)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路判定的必要条件</a:t>
            </a:r>
          </a:p>
        </p:txBody>
      </p:sp>
      <p:sp>
        <p:nvSpPr>
          <p:cNvPr id="6" name="标题 4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上堂课回顾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0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0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0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0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90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90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90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90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下面论述不正确的是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是二分图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是欧拉图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是哈密顿图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5035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9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575490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691" y="2321145"/>
            <a:ext cx="4611809" cy="301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组合 18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679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468313" y="1341438"/>
            <a:ext cx="8496300" cy="462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2.4.1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若简单图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任两点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u,v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恒有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        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d(u)+d(v)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≥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-1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则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中存在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Hamilton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道路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</p:txBody>
      </p:sp>
      <p:sp>
        <p:nvSpPr>
          <p:cNvPr id="375812" name="Rectangle 4"/>
          <p:cNvSpPr>
            <a:spLocks noChangeArrowheads="1"/>
          </p:cNvSpPr>
          <p:nvPr/>
        </p:nvSpPr>
        <p:spPr bwMode="auto">
          <a:xfrm>
            <a:off x="468313" y="2565400"/>
            <a:ext cx="813752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证明（思路？）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•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基本思路：构造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法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哈密顿</a:t>
            </a:r>
            <a:r>
              <a:rPr lang="zh-CN" altLang="en-US" dirty="0"/>
              <a:t>道路判定充分条件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1322614" y="4849586"/>
            <a:ext cx="669472" cy="37555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992086" y="5225143"/>
            <a:ext cx="85430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846387" y="5225143"/>
            <a:ext cx="811213" cy="3109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657600" y="5225143"/>
            <a:ext cx="555171" cy="3109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4212771" y="4689825"/>
            <a:ext cx="324304" cy="5353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4537075" y="3873520"/>
            <a:ext cx="0" cy="8163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2726871" y="5225144"/>
            <a:ext cx="119516" cy="74068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5712165" y="3492050"/>
            <a:ext cx="3320824" cy="2763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zh-CN" altLang="en-US" sz="2800" dirty="0" smtClean="0">
                <a:solidFill>
                  <a:srgbClr val="5E2C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连通图</a:t>
            </a:r>
            <a:endParaRPr lang="en-US" altLang="zh-CN" sz="2800" dirty="0" smtClean="0">
              <a:solidFill>
                <a:srgbClr val="5E2CA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这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条极长初级道路是回路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zh-CN" altLang="en-US" sz="2800" dirty="0" smtClean="0">
                <a:solidFill>
                  <a:srgbClr val="5E2C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只要没结果所有结点，就必然还能扩展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1322615" y="3869840"/>
            <a:ext cx="3214460" cy="97974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80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468313" y="1341438"/>
            <a:ext cx="8496300" cy="462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2.4.1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若简单图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任两点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u,v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恒有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        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d(u)+d(v)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≥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-1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则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中存在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Hamilton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道路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</p:txBody>
      </p:sp>
      <p:sp>
        <p:nvSpPr>
          <p:cNvPr id="375812" name="Rectangle 4"/>
          <p:cNvSpPr>
            <a:spLocks noChangeArrowheads="1"/>
          </p:cNvSpPr>
          <p:nvPr/>
        </p:nvSpPr>
        <p:spPr bwMode="auto">
          <a:xfrm>
            <a:off x="468313" y="2565400"/>
            <a:ext cx="8137525" cy="331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证明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先证是连通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的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反证法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假设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不连通，则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至少有两个连通分支，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设为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，取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v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        则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d(u)|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|-1, d(v)|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|-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  <a:sym typeface="Symbol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所以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d(u)+d(v)|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|-1+ |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|-1 n-2,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矛盾。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        所以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连通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哈密顿</a:t>
            </a:r>
            <a:r>
              <a:rPr lang="zh-CN" altLang="en-US" dirty="0"/>
              <a:t>道路判定充分条件</a:t>
            </a:r>
          </a:p>
        </p:txBody>
      </p:sp>
    </p:spTree>
    <p:extLst>
      <p:ext uri="{BB962C8B-B14F-4D97-AF65-F5344CB8AC3E}">
        <p14:creationId xmlns:p14="http://schemas.microsoft.com/office/powerpoint/2010/main" val="33569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2.0"/>
  <p:tag name="PROBLEMSCORE_HALF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6_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7_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8_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9_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33506</TotalTime>
  <Words>4714</Words>
  <Application>Microsoft Office PowerPoint</Application>
  <PresentationFormat>全屏显示(4:3)</PresentationFormat>
  <Paragraphs>666</Paragraphs>
  <Slides>55</Slides>
  <Notes>4</Notes>
  <HiddenSlides>1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8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82" baseType="lpstr">
      <vt:lpstr>Arial Unicode MS</vt:lpstr>
      <vt:lpstr>Microsoft Yahei</vt:lpstr>
      <vt:lpstr>MS Mincho</vt:lpstr>
      <vt:lpstr>MS PGothic</vt:lpstr>
      <vt:lpstr>MS PMincho</vt:lpstr>
      <vt:lpstr>黑体</vt:lpstr>
      <vt:lpstr>华文细黑</vt:lpstr>
      <vt:lpstr>楷体_GB2312</vt:lpstr>
      <vt:lpstr>宋体</vt:lpstr>
      <vt:lpstr>Arial</vt:lpstr>
      <vt:lpstr>Calibri</vt:lpstr>
      <vt:lpstr>Cambria Math</vt:lpstr>
      <vt:lpstr>Garamond</vt:lpstr>
      <vt:lpstr>Symbol</vt:lpstr>
      <vt:lpstr>Times New Roman</vt:lpstr>
      <vt:lpstr>Verdana</vt:lpstr>
      <vt:lpstr>Wingdings</vt:lpstr>
      <vt:lpstr>热</vt:lpstr>
      <vt:lpstr>2_热</vt:lpstr>
      <vt:lpstr>3_热</vt:lpstr>
      <vt:lpstr>5_热</vt:lpstr>
      <vt:lpstr>6_热</vt:lpstr>
      <vt:lpstr>7_热</vt:lpstr>
      <vt:lpstr>8_热</vt:lpstr>
      <vt:lpstr>9_热</vt:lpstr>
      <vt:lpstr>公式</vt:lpstr>
      <vt:lpstr>Visio</vt:lpstr>
      <vt:lpstr>PowerPoint 演示文稿</vt:lpstr>
      <vt:lpstr>第二章 道路与回路 </vt:lpstr>
      <vt:lpstr>上堂课回顾</vt:lpstr>
      <vt:lpstr>上堂课回顾</vt:lpstr>
      <vt:lpstr>构造欧拉图的算法</vt:lpstr>
      <vt:lpstr>上堂课回顾</vt:lpstr>
      <vt:lpstr>PowerPoint 演示文稿</vt:lpstr>
      <vt:lpstr>哈密顿道路判定充分条件</vt:lpstr>
      <vt:lpstr>哈密顿道路判定充分条件</vt:lpstr>
      <vt:lpstr>哈密顿道路判定充分条件</vt:lpstr>
      <vt:lpstr>哈密顿道路判定充分条件</vt:lpstr>
      <vt:lpstr>哈密顿道路判定充分条件</vt:lpstr>
      <vt:lpstr>哈密顿道路判定充分条件</vt:lpstr>
      <vt:lpstr>哈密顿道路判定充分条件</vt:lpstr>
      <vt:lpstr>哈密顿道路判定充分条件</vt:lpstr>
      <vt:lpstr>哈密顿回路判定</vt:lpstr>
      <vt:lpstr>哈密顿回路判定</vt:lpstr>
      <vt:lpstr>哈密顿回路判定</vt:lpstr>
      <vt:lpstr>哈密顿回路判定</vt:lpstr>
      <vt:lpstr>哈密顿回路小结</vt:lpstr>
      <vt:lpstr>哈密顿回路小结</vt:lpstr>
      <vt:lpstr>小结</vt:lpstr>
      <vt:lpstr>第二章 道路与回路</vt:lpstr>
      <vt:lpstr>旅行商问题</vt:lpstr>
      <vt:lpstr>旅行商问题</vt:lpstr>
      <vt:lpstr>旅行商问题</vt:lpstr>
      <vt:lpstr>旅行商问题</vt:lpstr>
      <vt:lpstr>旅行商问题</vt:lpstr>
      <vt:lpstr>旅行商问题</vt:lpstr>
      <vt:lpstr>PowerPoint 演示文稿</vt:lpstr>
      <vt:lpstr>分支与界法</vt:lpstr>
      <vt:lpstr>旅行商问题的分支与界法</vt:lpstr>
      <vt:lpstr>旅行商问题的分支与界法</vt:lpstr>
      <vt:lpstr>旅行商问题的分支与界法</vt:lpstr>
      <vt:lpstr>旅行商问题的分支与界法</vt:lpstr>
      <vt:lpstr>旅行商问题的分支与界法</vt:lpstr>
      <vt:lpstr>分支与界法</vt:lpstr>
      <vt:lpstr>旅行商问题的分支与界法</vt:lpstr>
      <vt:lpstr>旅行商问题的近似算法</vt:lpstr>
      <vt:lpstr>旅行商问题</vt:lpstr>
      <vt:lpstr>“便宜”算法</vt:lpstr>
      <vt:lpstr>“便宜”算法</vt:lpstr>
      <vt:lpstr>“便宜”算法</vt:lpstr>
      <vt:lpstr>“便宜”算法</vt:lpstr>
      <vt:lpstr>“便宜”算法</vt:lpstr>
      <vt:lpstr>“便宜”算法</vt:lpstr>
      <vt:lpstr>“便宜”算法</vt:lpstr>
      <vt:lpstr>“便宜”算法</vt:lpstr>
      <vt:lpstr>“便宜”算法</vt:lpstr>
      <vt:lpstr>旅行商问题</vt:lpstr>
      <vt:lpstr>“便宜”算法</vt:lpstr>
      <vt:lpstr>本堂课小结</vt:lpstr>
      <vt:lpstr>本堂课小结</vt:lpstr>
      <vt:lpstr>本堂课小结</vt:lpstr>
      <vt:lpstr>作业</vt:lpstr>
    </vt:vector>
  </TitlesOfParts>
  <Company>软件学院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清华大学图像处理课件</dc:title>
  <dc:creator>chenli</dc:creator>
  <cp:lastModifiedBy>Li Chen</cp:lastModifiedBy>
  <cp:revision>633</cp:revision>
  <dcterms:created xsi:type="dcterms:W3CDTF">2005-12-26T11:55:13Z</dcterms:created>
  <dcterms:modified xsi:type="dcterms:W3CDTF">2020-03-17T04:58:52Z</dcterms:modified>
</cp:coreProperties>
</file>