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5" r:id="rId1"/>
    <p:sldMasterId id="2147484421" r:id="rId2"/>
  </p:sldMasterIdLst>
  <p:notesMasterIdLst>
    <p:notesMasterId r:id="rId60"/>
  </p:notesMasterIdLst>
  <p:handoutMasterIdLst>
    <p:handoutMasterId r:id="rId61"/>
  </p:handoutMasterIdLst>
  <p:sldIdLst>
    <p:sldId id="532" r:id="rId3"/>
    <p:sldId id="535" r:id="rId4"/>
    <p:sldId id="536" r:id="rId5"/>
    <p:sldId id="537" r:id="rId6"/>
    <p:sldId id="538" r:id="rId7"/>
    <p:sldId id="539" r:id="rId8"/>
    <p:sldId id="540" r:id="rId9"/>
    <p:sldId id="541" r:id="rId10"/>
    <p:sldId id="542" r:id="rId11"/>
    <p:sldId id="543" r:id="rId12"/>
    <p:sldId id="544" r:id="rId13"/>
    <p:sldId id="545" r:id="rId14"/>
    <p:sldId id="546" r:id="rId15"/>
    <p:sldId id="547" r:id="rId16"/>
    <p:sldId id="548" r:id="rId17"/>
    <p:sldId id="549" r:id="rId18"/>
    <p:sldId id="590" r:id="rId19"/>
    <p:sldId id="551" r:id="rId20"/>
    <p:sldId id="552" r:id="rId21"/>
    <p:sldId id="553" r:id="rId22"/>
    <p:sldId id="554" r:id="rId23"/>
    <p:sldId id="555" r:id="rId24"/>
    <p:sldId id="556" r:id="rId25"/>
    <p:sldId id="557" r:id="rId26"/>
    <p:sldId id="558" r:id="rId27"/>
    <p:sldId id="559" r:id="rId28"/>
    <p:sldId id="560" r:id="rId29"/>
    <p:sldId id="561" r:id="rId30"/>
    <p:sldId id="562" r:id="rId31"/>
    <p:sldId id="563" r:id="rId32"/>
    <p:sldId id="565" r:id="rId33"/>
    <p:sldId id="566" r:id="rId34"/>
    <p:sldId id="568" r:id="rId35"/>
    <p:sldId id="569" r:id="rId36"/>
    <p:sldId id="570" r:id="rId37"/>
    <p:sldId id="571" r:id="rId38"/>
    <p:sldId id="572" r:id="rId39"/>
    <p:sldId id="573" r:id="rId40"/>
    <p:sldId id="574" r:id="rId41"/>
    <p:sldId id="575" r:id="rId42"/>
    <p:sldId id="576" r:id="rId43"/>
    <p:sldId id="577" r:id="rId44"/>
    <p:sldId id="578" r:id="rId45"/>
    <p:sldId id="579" r:id="rId46"/>
    <p:sldId id="580" r:id="rId47"/>
    <p:sldId id="581" r:id="rId48"/>
    <p:sldId id="582" r:id="rId49"/>
    <p:sldId id="594" r:id="rId50"/>
    <p:sldId id="595" r:id="rId51"/>
    <p:sldId id="584" r:id="rId52"/>
    <p:sldId id="585" r:id="rId53"/>
    <p:sldId id="586" r:id="rId54"/>
    <p:sldId id="587" r:id="rId55"/>
    <p:sldId id="588" r:id="rId56"/>
    <p:sldId id="589" r:id="rId57"/>
    <p:sldId id="418" r:id="rId58"/>
    <p:sldId id="366" r:id="rId59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8000"/>
    <a:srgbClr val="FF0000"/>
    <a:srgbClr val="000000"/>
    <a:srgbClr val="66FF99"/>
    <a:srgbClr val="9933FF"/>
    <a:srgbClr val="FF0066"/>
    <a:srgbClr val="CCECFF"/>
    <a:srgbClr val="FF505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0" autoAdjust="0"/>
    <p:restoredTop sz="97403" autoAdjust="0"/>
  </p:normalViewPr>
  <p:slideViewPr>
    <p:cSldViewPr snapToGrid="0">
      <p:cViewPr varScale="1">
        <p:scale>
          <a:sx n="59" d="100"/>
          <a:sy n="59" d="100"/>
        </p:scale>
        <p:origin x="1608" y="60"/>
      </p:cViewPr>
      <p:guideLst>
        <p:guide orient="horz" pos="2152"/>
        <p:guide pos="288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04"/>
    </p:cViewPr>
  </p:sorterViewPr>
  <p:notesViewPr>
    <p:cSldViewPr snapToGrid="0">
      <p:cViewPr>
        <p:scale>
          <a:sx n="100" d="100"/>
          <a:sy n="100" d="100"/>
        </p:scale>
        <p:origin x="-1152" y="684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33.wmf"/><Relationship Id="rId4" Type="http://schemas.openxmlformats.org/officeDocument/2006/relationships/image" Target="../media/image4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e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 algn="l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b" anchorCtr="0" compatLnSpc="1">
            <a:prstTxWarp prst="textNoShape">
              <a:avLst/>
            </a:prstTxWarp>
          </a:bodyPr>
          <a:lstStyle>
            <a:lvl1pPr algn="l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260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1ABA0ECA-718A-4B3E-8C25-B97E9311319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0044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 algn="l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32363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20738" y="4699000"/>
            <a:ext cx="5389562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b" anchorCtr="0" compatLnSpc="1">
            <a:prstTxWarp prst="textNoShape">
              <a:avLst/>
            </a:prstTxWarp>
          </a:bodyPr>
          <a:lstStyle>
            <a:lvl1pPr algn="l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260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2D44F612-6E70-4630-AAF0-6C87F44533E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6294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D0CBCB-4BB0-4EE6-B090-D3CEA7CA3E20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102" y="4686499"/>
            <a:ext cx="4939560" cy="4439841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solidFill>
                <a:srgbClr val="FF33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9282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8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44F612-6E70-4630-AAF0-6C87F44533E2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080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097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4F612-6E70-4630-AAF0-6C87F44533E2}" type="slidenum">
              <a:rPr lang="en-US" altLang="ja-JP" smtClean="0"/>
              <a:pPr>
                <a:defRPr/>
              </a:pPr>
              <a:t>33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68348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1545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996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90075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5291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45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8829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8829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11996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72358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4212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891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8829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6996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64632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99625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90075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529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882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1199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7235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421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891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699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646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7" r:id="rId1"/>
    <p:sldLayoutId id="2147484386" r:id="rId2"/>
    <p:sldLayoutId id="2147484408" r:id="rId3"/>
    <p:sldLayoutId id="2147484387" r:id="rId4"/>
    <p:sldLayoutId id="2147484388" r:id="rId5"/>
    <p:sldLayoutId id="2147484389" r:id="rId6"/>
    <p:sldLayoutId id="2147484390" r:id="rId7"/>
    <p:sldLayoutId id="2147484391" r:id="rId8"/>
    <p:sldLayoutId id="2147484392" r:id="rId9"/>
    <p:sldLayoutId id="2147484393" r:id="rId10"/>
    <p:sldLayoutId id="2147484394" r:id="rId11"/>
    <p:sldLayoutId id="2147484395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altLang="en-US" sz="4400" b="1" kern="1200" baseline="0" dirty="0">
          <a:ln w="12700">
            <a:solidFill>
              <a:schemeClr val="tx2"/>
            </a:solidFill>
          </a:ln>
          <a:solidFill>
            <a:schemeClr val="tx2">
              <a:lumMod val="75000"/>
            </a:schemeClr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b="1" kern="1200">
          <a:solidFill>
            <a:srgbClr val="000000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˃"/>
        <a:defRPr b="1" kern="1200">
          <a:solidFill>
            <a:srgbClr val="000000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+"/>
        <a:defRPr b="1" kern="1200">
          <a:solidFill>
            <a:srgbClr val="000000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rgbClr val="000000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 kern="1200">
          <a:solidFill>
            <a:srgbClr val="00000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4D5B6B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2" r:id="rId1"/>
    <p:sldLayoutId id="2147484423" r:id="rId2"/>
    <p:sldLayoutId id="2147484424" r:id="rId3"/>
    <p:sldLayoutId id="2147484425" r:id="rId4"/>
    <p:sldLayoutId id="2147484426" r:id="rId5"/>
    <p:sldLayoutId id="2147484427" r:id="rId6"/>
    <p:sldLayoutId id="2147484428" r:id="rId7"/>
    <p:sldLayoutId id="2147484429" r:id="rId8"/>
    <p:sldLayoutId id="2147484430" r:id="rId9"/>
    <p:sldLayoutId id="2147484431" r:id="rId10"/>
    <p:sldLayoutId id="2147484432" r:id="rId11"/>
    <p:sldLayoutId id="214748443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altLang="en-US" sz="4400" b="1" kern="1200" baseline="0" dirty="0">
          <a:ln w="12700">
            <a:solidFill>
              <a:schemeClr val="tx2"/>
            </a:solidFill>
          </a:ln>
          <a:solidFill>
            <a:schemeClr val="tx2">
              <a:lumMod val="75000"/>
            </a:schemeClr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b="1" kern="1200">
          <a:solidFill>
            <a:srgbClr val="000000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˃"/>
        <a:defRPr b="1" kern="1200">
          <a:solidFill>
            <a:srgbClr val="000000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+"/>
        <a:defRPr b="1" kern="1200">
          <a:solidFill>
            <a:srgbClr val="000000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rgbClr val="000000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 kern="1200">
          <a:solidFill>
            <a:srgbClr val="00000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8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26" Type="http://schemas.openxmlformats.org/officeDocument/2006/relationships/image" Target="../media/image67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5" Type="http://schemas.openxmlformats.org/officeDocument/2006/relationships/image" Target="../media/image66.png"/><Relationship Id="rId2" Type="http://schemas.openxmlformats.org/officeDocument/2006/relationships/image" Target="../media/image47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52.png"/><Relationship Id="rId24" Type="http://schemas.openxmlformats.org/officeDocument/2006/relationships/image" Target="../media/image65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5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9.wmf"/><Relationship Id="rId11" Type="http://schemas.openxmlformats.org/officeDocument/2006/relationships/image" Target="../media/image42.png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0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6.e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70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71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73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76.wmf"/><Relationship Id="rId4" Type="http://schemas.openxmlformats.org/officeDocument/2006/relationships/image" Target="../media/image73.emf"/><Relationship Id="rId9" Type="http://schemas.openxmlformats.org/officeDocument/2006/relationships/oleObject" Target="../embeddings/oleObject53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58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58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8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84.wmf"/><Relationship Id="rId4" Type="http://schemas.openxmlformats.org/officeDocument/2006/relationships/oleObject" Target="../embeddings/oleObject60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5" Type="http://schemas.openxmlformats.org/officeDocument/2006/relationships/image" Target="../media/image89.png"/><Relationship Id="rId4" Type="http://schemas.openxmlformats.org/officeDocument/2006/relationships/image" Target="../media/image94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0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356866" y="5170378"/>
            <a:ext cx="5490610" cy="94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rmAutofit fontScale="85000" lnSpcReduction="20000"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kumimoji="0" lang="en-US" altLang="zh-CN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</a:t>
            </a:r>
            <a:r>
              <a:rPr kumimoji="0"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陈莉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清华大学软件学院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计算机辅助设计、图形与可视化研究所</a:t>
            </a:r>
            <a:endParaRPr kumimoji="0" lang="zh-CN" altLang="en-US" sz="2800" b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kumimoji="0" lang="en-US" altLang="zh-CN" sz="28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9"/>
          <p:cNvSpPr>
            <a:spLocks noChangeArrowheads="1"/>
          </p:cNvSpPr>
          <p:nvPr/>
        </p:nvSpPr>
        <p:spPr bwMode="auto">
          <a:xfrm>
            <a:off x="6777245" y="6065954"/>
            <a:ext cx="18589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fld id="{D2CAC426-C6FE-4338-ACBA-3820BE5C03D2}" type="datetime2">
              <a:rPr kumimoji="1" lang="zh-CN" altLang="en-US" sz="1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  <a:pPr algn="ctr" eaLnBrk="0" hangingPunct="0"/>
              <a:t>2020年4月7日</a:t>
            </a:fld>
            <a:endParaRPr lang="en-US" altLang="zh-CN" sz="1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itchFamily="34" charset="-122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241630" y="1682752"/>
            <a:ext cx="6750750" cy="46369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just" eaLnBrk="1" fontAlgn="auto" hangingPunct="1">
              <a:spcAft>
                <a:spcPts val="0"/>
              </a:spcAft>
              <a:defRPr/>
            </a:pPr>
            <a:r>
              <a:rPr kumimoji="0" lang="zh-CN" altLang="en-US" sz="72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  <a:t>     </a:t>
            </a:r>
            <a:r>
              <a:rPr kumimoji="0" lang="zh-CN" altLang="en-US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离散数学</a:t>
            </a:r>
            <a:r>
              <a:rPr kumimoji="0" lang="en-US" altLang="zh-CN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II</a:t>
            </a:r>
            <a:br>
              <a:rPr kumimoji="0" lang="en-US" altLang="zh-CN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</a:br>
            <a:r>
              <a:rPr kumimoji="0" lang="en-US" altLang="zh-CN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      </a:t>
            </a:r>
            <a:r>
              <a:rPr kumimoji="0" lang="en-US" altLang="zh-CN" sz="48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―</a:t>
            </a:r>
            <a:r>
              <a:rPr kumimoji="0" lang="zh-CN" altLang="en-US" sz="48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图论第八讲</a:t>
            </a:r>
            <a:r>
              <a:rPr kumimoji="0" lang="en-US" altLang="zh-CN" sz="48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  <a:t/>
            </a:r>
            <a:br>
              <a:rPr kumimoji="0" lang="en-US" altLang="zh-CN" sz="48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r>
              <a:rPr kumimoji="0" lang="en-US" altLang="zh-CN" sz="72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  <a:t/>
            </a:r>
            <a:br>
              <a:rPr kumimoji="0" lang="en-US" altLang="zh-CN" sz="72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endParaRPr kumimoji="0" lang="zh-CN" altLang="en-US" sz="7200" dirty="0" smtClean="0">
              <a:ln>
                <a:noFill/>
              </a:ln>
              <a:solidFill>
                <a:srgbClr val="C84340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88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4" name="Text Box 5"/>
              <p:cNvSpPr txBox="1">
                <a:spLocks noChangeArrowheads="1"/>
              </p:cNvSpPr>
              <p:nvPr/>
            </p:nvSpPr>
            <p:spPr bwMode="auto">
              <a:xfrm>
                <a:off x="859058" y="1916113"/>
                <a:ext cx="7805970" cy="424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在行列式 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Symbol" pitchFamily="18" charset="2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Symbol" pitchFamily="18" charset="2"/>
                                  </a:rPr>
                                  <m:t>𝒊𝒋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𝒏</m:t>
                        </m:r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×</m:t>
                        </m:r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中，去掉第 </a:t>
                </a:r>
                <a:r>
                  <a:rPr kumimoji="1" lang="en-US" altLang="zh-CN" sz="24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i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 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行与第 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j 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列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全部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元素后所得的 </a:t>
                </a:r>
                <a:r>
                  <a:rPr kumimoji="1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(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n - 1</a:t>
                </a:r>
                <a:r>
                  <a:rPr kumimoji="1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) </a:t>
                </a:r>
                <a:r>
                  <a:rPr kumimoji="1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阶行列式，称为</a:t>
                </a:r>
                <a14:m>
                  <m:oMath xmlns:m="http://schemas.openxmlformats.org/officeDocument/2006/math">
                    <m:r>
                      <a:rPr kumimoji="1" lang="zh-CN" alt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元素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𝒊𝒋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的余子式，记做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𝐌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𝐢𝐣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。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并</a:t>
                </a:r>
                <a:r>
                  <a:rPr kumimoji="1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把数</a:t>
                </a:r>
                <a:endParaRPr kumimoji="1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itchFamily="18" charset="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sz="24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Symbol" pitchFamily="18" charset="2"/>
                                </a:rPr>
                                <m:t>𝑨</m:t>
                              </m:r>
                            </m:e>
                            <m:sub>
                              <m:r>
                                <a:rPr kumimoji="1" lang="en-US" altLang="zh-CN" sz="24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Symbol" pitchFamily="18" charset="2"/>
                                </a:rPr>
                                <m:t>𝐢𝐣</m:t>
                              </m:r>
                            </m:sub>
                          </m:sSub>
                          <m:r>
                            <a:rPr kumimoji="1" lang="en-US" altLang="zh-CN" sz="24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itchFamily="18" charset="2"/>
                            </a:rPr>
                            <m:t>=</m:t>
                          </m:r>
                          <m:sSup>
                            <m:sSupPr>
                              <m:ctrlPr>
                                <a:rPr kumimoji="1" lang="en-US" altLang="zh-CN" sz="24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sz="24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Symbol" pitchFamily="18" charset="2"/>
                                    </a:rPr>
                                    <m:t>−</m:t>
                                  </m:r>
                                  <m:r>
                                    <a:rPr kumimoji="1" lang="en-US" altLang="zh-CN" sz="24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Symbol" pitchFamily="18" charset="2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sz="24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Symbol" pitchFamily="18" charset="2"/>
                                </a:rPr>
                                <m:t>𝒊</m:t>
                              </m:r>
                              <m:r>
                                <a:rPr kumimoji="1" lang="en-US" altLang="zh-CN" sz="24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Symbol" pitchFamily="18" charset="2"/>
                                </a:rPr>
                                <m:t>+</m:t>
                              </m:r>
                              <m:r>
                                <a:rPr kumimoji="1" lang="en-US" altLang="zh-CN" sz="24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Symbol" pitchFamily="18" charset="2"/>
                                </a:rPr>
                                <m:t>𝒋</m:t>
                              </m:r>
                            </m:sup>
                          </m:sSup>
                          <m:r>
                            <a:rPr kumimoji="1" lang="en-US" altLang="zh-CN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itchFamily="18" charset="2"/>
                            </a:rPr>
                            <m:t>𝐌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itchFamily="18" charset="2"/>
                            </a:rPr>
                            <m:t>𝐢𝐣</m:t>
                          </m:r>
                        </m:sub>
                      </m:sSub>
                    </m:oMath>
                  </m:oMathPara>
                </a14:m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称为元素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𝒊𝒋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的代数余子式。</a:t>
                </a:r>
                <a:endParaRPr kumimoji="1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Tx/>
                  <a:buNone/>
                  <a:tabLst/>
                  <a:defRPr/>
                </a:pP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定理 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设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行列式 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  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D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Symbol" pitchFamily="18" charset="2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Symbol" pitchFamily="18" charset="2"/>
                                  </a:rPr>
                                  <m:t>𝒊𝒋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𝒏</m:t>
                        </m:r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×</m:t>
                        </m:r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  ， 则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D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𝒌</m:t>
                        </m:r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=</m:t>
                        </m:r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𝟏</m:t>
                        </m:r>
                      </m:sub>
                      <m:sup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itchFamily="18" charset="2"/>
                              </a:rPr>
                              <m:t>𝒂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itchFamily="18" charset="2"/>
                              </a:rPr>
                              <m:t>𝒌𝒋</m:t>
                            </m:r>
                          </m:sub>
                        </m:s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·</m:t>
                        </m:r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itchFamily="18" charset="2"/>
                              </a:rPr>
                              <m:t>𝑨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itchFamily="18" charset="2"/>
                              </a:rPr>
                              <m:t>𝒌𝒋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𝟏</m:t>
                        </m:r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𝒋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·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𝑨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𝟏</m:t>
                        </m:r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𝒋</m:t>
                        </m:r>
                      </m:sub>
                    </m:sSub>
                  </m:oMath>
                </a14:m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𝟐</m:t>
                        </m:r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𝒋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·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𝑨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𝟐</m:t>
                        </m:r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𝒋</m:t>
                        </m:r>
                      </m:sub>
                    </m:sSub>
                  </m:oMath>
                </a14:m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 +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𝒎</m:t>
                        </m:r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𝒋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·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𝑨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𝒎</m:t>
                        </m:r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𝒋</m:t>
                        </m:r>
                      </m:sub>
                    </m:sSub>
                  </m:oMath>
                </a14:m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17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9058" y="1916113"/>
                <a:ext cx="7805970" cy="4241610"/>
              </a:xfrm>
              <a:prstGeom prst="rect">
                <a:avLst/>
              </a:prstGeom>
              <a:blipFill rotWithShape="0">
                <a:blip r:embed="rId2"/>
                <a:stretch>
                  <a:fillRect l="-1250" t="-1149" r="-1172" b="-1968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回顾：线性代数基本概念</a:t>
            </a:r>
            <a:endParaRPr lang="zh-CN" altLang="en-US" dirty="0"/>
          </a:p>
        </p:txBody>
      </p:sp>
      <p:sp>
        <p:nvSpPr>
          <p:cNvPr id="14" name="Rectangle 2"/>
          <p:cNvSpPr txBox="1">
            <a:spLocks noRot="1" noChangeArrowheads="1"/>
          </p:cNvSpPr>
          <p:nvPr/>
        </p:nvSpPr>
        <p:spPr>
          <a:xfrm>
            <a:off x="595086" y="1248229"/>
            <a:ext cx="8055429" cy="6023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E8DED8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余子式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60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859058" y="4005263"/>
            <a:ext cx="6248400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8DED8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则称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</a:t>
            </a:r>
            <a:r>
              <a:rPr kumimoji="1" lang="en-US" altLang="zh-CN" sz="2400" b="1" i="1" u="none" strike="noStrike" kern="1200" cap="none" spc="0" normalizeH="0" baseline="-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的关联矩阵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记为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).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154458" y="2565400"/>
          <a:ext cx="3303588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6" name="公式" r:id="rId3" imgW="1663700" imgH="685800" progId="Equation.3">
                  <p:embed/>
                </p:oleObj>
              </mc:Choice>
              <mc:Fallback>
                <p:oleObj name="公式" r:id="rId3" imgW="1663700" imgH="685800" progId="Equation.3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458" y="2565400"/>
                        <a:ext cx="3303588" cy="1365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859058" y="1916113"/>
            <a:ext cx="8229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8DED8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设无环有向图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=&lt;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&gt;,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={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…,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},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={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…,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}.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8DED8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令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30496" y="4437063"/>
            <a:ext cx="7696200" cy="1600200"/>
            <a:chOff x="384" y="2976"/>
            <a:chExt cx="4848" cy="1008"/>
          </a:xfrm>
        </p:grpSpPr>
        <p:graphicFrame>
          <p:nvGraphicFramePr>
            <p:cNvPr id="7171" name="Object 7"/>
            <p:cNvGraphicFramePr>
              <a:graphicFrameLocks noChangeAspect="1"/>
            </p:cNvGraphicFramePr>
            <p:nvPr/>
          </p:nvGraphicFramePr>
          <p:xfrm>
            <a:off x="960" y="2976"/>
            <a:ext cx="2551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07" name="Equation" r:id="rId5" imgW="2108200" imgH="304800" progId="Equation.3">
                    <p:embed/>
                  </p:oleObj>
                </mc:Choice>
                <mc:Fallback>
                  <p:oleObj name="Equation" r:id="rId5" imgW="2108200" imgH="304800" progId="Equation.3">
                    <p:embed/>
                    <p:pic>
                      <p:nvPicPr>
                        <p:cNvPr id="717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976"/>
                          <a:ext cx="2551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7" name="Text Box 8"/>
            <p:cNvSpPr txBox="1">
              <a:spLocks noChangeArrowheads="1"/>
            </p:cNvSpPr>
            <p:nvPr/>
          </p:nvSpPr>
          <p:spPr bwMode="auto">
            <a:xfrm>
              <a:off x="384" y="3696"/>
              <a:ext cx="422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      (3)  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e</a:t>
              </a:r>
              <a:r>
                <a:rPr kumimoji="1" lang="en-US" altLang="zh-CN" sz="2400" b="1" i="1" u="none" strike="noStrike" kern="1200" cap="none" spc="0" normalizeH="0" baseline="-30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j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与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e</a:t>
              </a:r>
              <a:r>
                <a:rPr kumimoji="1" lang="en-US" altLang="zh-CN" sz="2400" b="1" i="1" u="none" strike="noStrike" kern="1200" cap="none" spc="0" normalizeH="0" baseline="-30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k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是重边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rPr>
                <a:t> 第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rPr>
                <a:t>j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rPr>
                <a:t>列与第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rPr>
                <a:t>k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rPr>
                <a:t>列相同</a:t>
              </a:r>
            </a:p>
          </p:txBody>
        </p:sp>
        <p:sp>
          <p:nvSpPr>
            <p:cNvPr id="7178" name="Text Box 9"/>
            <p:cNvSpPr txBox="1">
              <a:spLocks noChangeArrowheads="1"/>
            </p:cNvSpPr>
            <p:nvPr/>
          </p:nvSpPr>
          <p:spPr bwMode="auto">
            <a:xfrm>
              <a:off x="384" y="3360"/>
              <a:ext cx="4848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      (2)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第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i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行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的个数等于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+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(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),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第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i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行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rPr>
                <a:t>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的个数等于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  <a:sym typeface="Symbol" pitchFamily="18" charset="2"/>
                </a:rPr>
                <a:t>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(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)</a:t>
              </a:r>
            </a:p>
          </p:txBody>
        </p:sp>
        <p:sp>
          <p:nvSpPr>
            <p:cNvPr id="7179" name="Text Box 10"/>
            <p:cNvSpPr txBox="1">
              <a:spLocks noChangeArrowheads="1"/>
            </p:cNvSpPr>
            <p:nvPr/>
          </p:nvSpPr>
          <p:spPr bwMode="auto">
            <a:xfrm>
              <a:off x="384" y="3024"/>
              <a:ext cx="672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rPr>
                <a:t>性质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rPr>
                <a:t>:</a:t>
              </a:r>
            </a:p>
          </p:txBody>
        </p:sp>
      </p:grp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图的关联矩阵</a:t>
            </a:r>
            <a:endParaRPr lang="zh-CN" altLang="en-US" dirty="0"/>
          </a:p>
        </p:txBody>
      </p:sp>
      <p:sp>
        <p:nvSpPr>
          <p:cNvPr id="14" name="Rectangle 2"/>
          <p:cNvSpPr txBox="1">
            <a:spLocks noRot="1" noChangeArrowheads="1"/>
          </p:cNvSpPr>
          <p:nvPr/>
        </p:nvSpPr>
        <p:spPr>
          <a:xfrm>
            <a:off x="595086" y="1248229"/>
            <a:ext cx="8055429" cy="6023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E8DED8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无环有向图的关联矩阵</a:t>
            </a: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58565" y="2600059"/>
            <a:ext cx="3114440" cy="177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19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681946" y="1382713"/>
            <a:ext cx="8621712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350963" marR="0" lvl="0" indent="-135096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3.2.1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有向图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G=(V,E)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关联矩阵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的秩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ran B &lt; 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</a:p>
        </p:txBody>
      </p:sp>
      <p:sp>
        <p:nvSpPr>
          <p:cNvPr id="936964" name="Rectangle 4"/>
          <p:cNvSpPr>
            <a:spLocks noChangeArrowheads="1"/>
          </p:cNvSpPr>
          <p:nvPr/>
        </p:nvSpPr>
        <p:spPr bwMode="auto">
          <a:xfrm>
            <a:off x="673099" y="2293257"/>
            <a:ext cx="8166100" cy="43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证</a:t>
            </a:r>
          </a:p>
        </p:txBody>
      </p:sp>
      <p:sp>
        <p:nvSpPr>
          <p:cNvPr id="936965" name="Rectangle 5"/>
          <p:cNvSpPr>
            <a:spLocks noChangeArrowheads="1"/>
          </p:cNvSpPr>
          <p:nvPr/>
        </p:nvSpPr>
        <p:spPr bwMode="auto">
          <a:xfrm>
            <a:off x="250825" y="2933700"/>
            <a:ext cx="54895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63341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中每列都只有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-1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两个非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元素</a:t>
            </a:r>
          </a:p>
          <a:p>
            <a:pPr marL="0" marR="0" lvl="0" indent="63341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因此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的任意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n-1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行加到第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行后，</a:t>
            </a:r>
          </a:p>
          <a:p>
            <a:pPr marL="0" marR="0" lvl="0" indent="63341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第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行全为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0</a:t>
            </a:r>
          </a:p>
          <a:p>
            <a:pPr marL="0" marR="0" lvl="0" indent="63341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即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个行向量线性相关。</a:t>
            </a:r>
          </a:p>
        </p:txBody>
      </p:sp>
      <p:pic>
        <p:nvPicPr>
          <p:cNvPr id="12493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7774" y="4057929"/>
            <a:ext cx="3781425" cy="21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</a:t>
            </a:r>
            <a:r>
              <a:rPr lang="zh-CN" altLang="en-US" dirty="0" smtClean="0"/>
              <a:t>关联矩阵的性质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70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9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ChangeArrowheads="1"/>
          </p:cNvSpPr>
          <p:nvPr/>
        </p:nvSpPr>
        <p:spPr bwMode="auto">
          <a:xfrm>
            <a:off x="541105" y="2393950"/>
            <a:ext cx="8370888" cy="3832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证明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由定理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3.2.1. ranB≤n-1,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故只需证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ranB≥n-1.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中线性相关最少的行数为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如果假设</a:t>
            </a:r>
            <a:r>
              <a:rPr kumimoji="1" lang="en-US" altLang="zh-CN" sz="26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≤n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设这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行分别与点相对应                      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则有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∵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的每列只有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个非零元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∴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这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个行向量中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其第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(t=1, 2, …, m)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个分量最多只有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    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个非零元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且不可能只有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个非零元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可以全为零元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).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否则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,  (*)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式不成立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631593" y="1223963"/>
            <a:ext cx="8621712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350963" marR="0" lvl="0" indent="-135096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3.2.3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有向连通图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G=(V,E)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关联矩阵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的秩</a:t>
            </a:r>
          </a:p>
          <a:p>
            <a:pPr marL="1350963" marR="0" lvl="0" indent="-135096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ran B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＝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－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</a:p>
        </p:txBody>
      </p:sp>
      <p:graphicFrame>
        <p:nvGraphicFramePr>
          <p:cNvPr id="939012" name="Object 4"/>
          <p:cNvGraphicFramePr>
            <a:graphicFrameLocks noChangeAspect="1"/>
          </p:cNvGraphicFramePr>
          <p:nvPr/>
        </p:nvGraphicFramePr>
        <p:xfrm>
          <a:off x="4457468" y="3159125"/>
          <a:ext cx="17541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2" name="公式" r:id="rId3" imgW="838200" imgH="241300" progId="Equation.3">
                  <p:embed/>
                </p:oleObj>
              </mc:Choice>
              <mc:Fallback>
                <p:oleObj name="公式" r:id="rId3" imgW="838200" imgH="241300" progId="Equation.3">
                  <p:embed/>
                  <p:pic>
                    <p:nvPicPr>
                      <p:cNvPr id="939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468" y="3159125"/>
                        <a:ext cx="1754187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9013" name="Object 5"/>
          <p:cNvGraphicFramePr>
            <a:graphicFrameLocks noChangeAspect="1"/>
          </p:cNvGraphicFramePr>
          <p:nvPr>
            <p:extLst/>
          </p:nvPr>
        </p:nvGraphicFramePr>
        <p:xfrm>
          <a:off x="1052513" y="3789363"/>
          <a:ext cx="75882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3" name="公式" r:id="rId5" imgW="4101840" imgH="241200" progId="Equation.3">
                  <p:embed/>
                </p:oleObj>
              </mc:Choice>
              <mc:Fallback>
                <p:oleObj name="公式" r:id="rId5" imgW="4101840" imgH="241200" progId="Equation.3">
                  <p:embed/>
                  <p:pic>
                    <p:nvPicPr>
                      <p:cNvPr id="939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3789363"/>
                        <a:ext cx="758825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有向图关联矩阵的性质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97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9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39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39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3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39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39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39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39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ChangeArrowheads="1"/>
          </p:cNvSpPr>
          <p:nvPr/>
        </p:nvSpPr>
        <p:spPr bwMode="auto">
          <a:xfrm>
            <a:off x="549684" y="1224928"/>
            <a:ext cx="8403816" cy="5347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证明（续）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各列进行行、列交换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使前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行为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b(i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), …, b(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),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并且每列都有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个非零元的换到前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列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其余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m-r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列全都为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0.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即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 显然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, ran(B)=ran(B’),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且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B’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依然是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的一个关联矩阵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若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n-l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&gt;0,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则由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B’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可知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, 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至少分为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个连通分支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其中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条边只与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个点相关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而其余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m-r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条边只与另外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n-l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个点相关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连通矛盾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∴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n-l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=0.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l=n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.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中最少需要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行才能线性相关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而任何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n-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行线性无关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∴ ran(B)≥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-1.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由定理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3.2.1. ranB≤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-1,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故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ran(B)=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-1</a:t>
            </a:r>
          </a:p>
        </p:txBody>
      </p:sp>
      <p:graphicFrame>
        <p:nvGraphicFramePr>
          <p:cNvPr id="940035" name="Object 3"/>
          <p:cNvGraphicFramePr>
            <a:graphicFrameLocks noChangeAspect="1"/>
          </p:cNvGraphicFramePr>
          <p:nvPr/>
        </p:nvGraphicFramePr>
        <p:xfrm>
          <a:off x="2771775" y="2619375"/>
          <a:ext cx="275748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42" name="公式" r:id="rId3" imgW="1460500" imgH="457200" progId="Equation.3">
                  <p:embed/>
                </p:oleObj>
              </mc:Choice>
              <mc:Fallback>
                <p:oleObj name="公式" r:id="rId3" imgW="1460500" imgH="457200" progId="Equation.3">
                  <p:embed/>
                  <p:pic>
                    <p:nvPicPr>
                      <p:cNvPr id="9400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619375"/>
                        <a:ext cx="2757488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有向图关联矩阵的性质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33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0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40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40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4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40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0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40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40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5651500" y="908050"/>
          <a:ext cx="3035300" cy="288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90" name="Visio" r:id="rId3" imgW="2111106" imgH="2008756" progId="Visio.Drawing.11">
                  <p:embed/>
                </p:oleObj>
              </mc:Choice>
              <mc:Fallback>
                <p:oleObj name="Visio" r:id="rId3" imgW="2111106" imgH="2008756" progId="Visio.Drawing.11">
                  <p:embed/>
                  <p:pic>
                    <p:nvPicPr>
                      <p:cNvPr id="819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908050"/>
                        <a:ext cx="3035300" cy="288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385763" y="1258888"/>
          <a:ext cx="4860925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91" name="公式" r:id="rId5" imgW="3365500" imgH="1384300" progId="Equation.3">
                  <p:embed/>
                </p:oleObj>
              </mc:Choice>
              <mc:Fallback>
                <p:oleObj name="公式" r:id="rId5" imgW="3365500" imgH="1384300" progId="Equation.3">
                  <p:embed/>
                  <p:pic>
                    <p:nvPicPr>
                      <p:cNvPr id="819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1258888"/>
                        <a:ext cx="4860925" cy="199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5941" name="Object 5"/>
          <p:cNvGraphicFramePr>
            <a:graphicFrameLocks noChangeAspect="1"/>
          </p:cNvGraphicFramePr>
          <p:nvPr/>
        </p:nvGraphicFramePr>
        <p:xfrm>
          <a:off x="566738" y="3338513"/>
          <a:ext cx="467995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92" name="公式" r:id="rId7" imgW="3111500" imgH="1155700" progId="Equation.3">
                  <p:embed/>
                </p:oleObj>
              </mc:Choice>
              <mc:Fallback>
                <p:oleObj name="公式" r:id="rId7" imgW="3111500" imgH="1155700" progId="Equation.3">
                  <p:embed/>
                  <p:pic>
                    <p:nvPicPr>
                      <p:cNvPr id="9359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3338513"/>
                        <a:ext cx="4679950" cy="173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5942" name="Rectangle 6"/>
          <p:cNvSpPr>
            <a:spLocks noChangeArrowheads="1"/>
          </p:cNvSpPr>
          <p:nvPr/>
        </p:nvSpPr>
        <p:spPr bwMode="auto">
          <a:xfrm>
            <a:off x="385763" y="5184775"/>
            <a:ext cx="84709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基本关联矩阵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: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G=&lt;V, E&gt;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的关联矩阵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B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中划去任意点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所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                      对应的行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得到一个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(n-1)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Symbol" pitchFamily="18" charset="2"/>
              </a:rPr>
              <a:t>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矩阵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.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基本关联矩阵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005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5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35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3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689649" y="1223963"/>
            <a:ext cx="8454351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350963" marR="0" lvl="0" indent="-135096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3.2.4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有向连通图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的基本关联矩阵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的秩为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n-1.</a:t>
            </a:r>
          </a:p>
        </p:txBody>
      </p:sp>
      <p:sp>
        <p:nvSpPr>
          <p:cNvPr id="941060" name="Rectangle 4"/>
          <p:cNvSpPr>
            <a:spLocks noChangeArrowheads="1"/>
          </p:cNvSpPr>
          <p:nvPr/>
        </p:nvSpPr>
        <p:spPr bwMode="auto">
          <a:xfrm>
            <a:off x="689649" y="1943100"/>
            <a:ext cx="8454351" cy="467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350963" marR="0" lvl="0" indent="-135096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推论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3.2.1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个点的树的基本关联矩阵的秩为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n-1.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941061" name="Rectangle 5"/>
          <p:cNvSpPr>
            <a:spLocks noChangeArrowheads="1"/>
          </p:cNvSpPr>
          <p:nvPr/>
        </p:nvSpPr>
        <p:spPr bwMode="auto">
          <a:xfrm>
            <a:off x="599161" y="2754313"/>
            <a:ext cx="796607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思考？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连通图基本关联矩阵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的秩是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中一定存在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n-1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个线性无关的列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对连通图有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m&gt;=n-1)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哪些列线性无关的、哪些列线性相关？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基本关联矩阵的性质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74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60" grpId="0"/>
      <p:bldP spid="9410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ChangeArrowheads="1"/>
          </p:cNvSpPr>
          <p:nvPr/>
        </p:nvSpPr>
        <p:spPr bwMode="auto">
          <a:xfrm>
            <a:off x="569225" y="1224493"/>
            <a:ext cx="8574775" cy="5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定理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3.2.5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设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为有向连通图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的基本关联矩阵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C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是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中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的一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个回路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    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则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中各边所对应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的各列相关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证明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: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设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的圈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C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包含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l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个点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 (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不妨设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l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&lt;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设这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l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条边对应关联矩阵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l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列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它们构成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的子阵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B(G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∵ C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连通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∴ 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由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构成的关联矩阵是</a:t>
            </a:r>
            <a:r>
              <a:rPr kumimoji="1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l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阶方阵，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所以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B(C)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</a:t>
            </a:r>
            <a:r>
              <a:rPr kumimoji="1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l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列线性相关，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ran(B(C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))=</a:t>
            </a:r>
            <a:r>
              <a:rPr kumimoji="1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l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-1</a:t>
            </a:r>
            <a:r>
              <a:rPr kumimoji="1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 </a:t>
            </a:r>
            <a:endParaRPr kumimoji="1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细黑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由于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B(G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C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对应的各边只经过回路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C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的结点，而与其他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结点无关，因此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B(G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C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中其余结点所对应的行元素全为零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这样，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B(G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C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的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l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列仍是线性相关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显然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B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k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(G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的各列也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线性相关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（注：根据线性相关的性质：</a:t>
            </a:r>
            <a:endParaRPr kumimoji="1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defRPr/>
            </a:pPr>
            <a:r>
              <a:rPr lang="zh-CN" altLang="en-US" sz="1600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1600" dirty="0" smtClean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     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若</a:t>
            </a:r>
            <a:r>
              <a:rPr lang="zh-CN" altLang="en-US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一向量组线性相关，即使每一向量都在相同位置处减去一分量，仍然线性相关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。）</a:t>
            </a:r>
            <a:endParaRPr lang="en-US" altLang="zh-CN" sz="16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推论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3.3.2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设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H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是有向连通图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的子图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若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H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含有回路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则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   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的诸边对应的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的基本关联矩阵各列线性相关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</a:t>
            </a: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基本关联矩阵的性质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59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2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2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42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42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42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42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42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42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420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ChangeArrowheads="1"/>
          </p:cNvSpPr>
          <p:nvPr/>
        </p:nvSpPr>
        <p:spPr bwMode="auto">
          <a:xfrm>
            <a:off x="540197" y="1223963"/>
            <a:ext cx="8415117" cy="529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定理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3.2.6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令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是有向连通图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的基本关联矩阵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则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的任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     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阶子阵行列式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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其各列所对应的边构成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的一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棵支撑树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证明（必要性）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如果某个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n-l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阶子阵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(G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的行列式非零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则由推论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3.2.2(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如果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含有回路，则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的诸边对应的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的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基本关联矩阵各列线性相关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中不含回路。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因为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(G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是基本关联矩阵的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(n-l)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阶子阵，所以其包含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个结点，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条边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根据定理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3.1.2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的等价定义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4(T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条边且无回路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的一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棵支撑树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基本关联矩阵的性质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830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3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3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3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3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3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43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43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43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ChangeArrowheads="1"/>
          </p:cNvSpPr>
          <p:nvPr/>
        </p:nvSpPr>
        <p:spPr bwMode="auto">
          <a:xfrm>
            <a:off x="583739" y="1223963"/>
            <a:ext cx="8560261" cy="481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定理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3.2.6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令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是有向连通图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的基本关联矩阵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则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的任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     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阶子阵行列式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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其各列所对应的边构成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的一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棵支撑树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证明续：（充分性）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: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的一棵树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包含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个结点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 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条边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子图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的基本关联矩阵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(T)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阶方阵，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其秩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ran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(T)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＝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n-1,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所以行列式非零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它恰好对应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的某个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阶子阵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即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对应的该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阶行列式非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零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定理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3.2.6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说明图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关联矩阵中行列式非零的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阶子阵的数目与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不同的支撑树数目之间存在一种对应关系</a:t>
            </a: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基本关联矩阵的性质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74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4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4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44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44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44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44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 树</a:t>
            </a:r>
            <a:endParaRPr lang="zh-CN" altLang="en-US" dirty="0"/>
          </a:p>
        </p:txBody>
      </p:sp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3.1 </a:t>
            </a:r>
            <a:r>
              <a:rPr lang="zh-CN" altLang="zh-CN" sz="3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树的有关定义</a:t>
            </a: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Times New Roman" pitchFamily="18" charset="0"/>
              </a:rPr>
              <a:t>3.2 </a:t>
            </a:r>
            <a:r>
              <a:rPr lang="zh-CN" altLang="zh-CN" sz="3600" dirty="0" smtClean="0">
                <a:solidFill>
                  <a:srgbClr val="C00000"/>
                </a:solidFill>
                <a:latin typeface="Times New Roman" pitchFamily="18" charset="0"/>
              </a:rPr>
              <a:t>基本关联矩阵及其性质</a:t>
            </a: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3.3 </a:t>
            </a:r>
            <a:r>
              <a:rPr lang="zh-CN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支撑树的计数</a:t>
            </a: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3.4 </a:t>
            </a:r>
            <a:r>
              <a:rPr lang="zh-CN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回路矩阵与割集矩阵</a:t>
            </a: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3.5 </a:t>
            </a:r>
            <a:r>
              <a:rPr lang="zh-CN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最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短</a:t>
            </a:r>
            <a:r>
              <a:rPr lang="zh-CN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树</a:t>
            </a:r>
            <a:endParaRPr lang="en-US" altLang="zh-CN" sz="3600" dirty="0" smtClean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3.6 </a:t>
            </a:r>
            <a:r>
              <a:rPr lang="zh-CN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支撑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树的</a:t>
            </a:r>
            <a:r>
              <a:rPr lang="zh-CN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生成</a:t>
            </a:r>
            <a:endParaRPr lang="en-US" altLang="zh-CN" sz="3600" dirty="0" smtClean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3.7 Huffman</a:t>
            </a:r>
            <a:r>
              <a:rPr lang="zh-CN" altLang="en-US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树</a:t>
            </a:r>
            <a:endParaRPr lang="zh-CN" altLang="zh-CN" sz="3600" dirty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eaLnBrk="1" hangingPunct="1">
              <a:buNone/>
            </a:pPr>
            <a:endParaRPr lang="zh-CN" altLang="zh-CN" sz="3600" dirty="0" smtClean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1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 树</a:t>
            </a:r>
            <a:endParaRPr lang="zh-CN" altLang="en-US" dirty="0"/>
          </a:p>
        </p:txBody>
      </p:sp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3.1 </a:t>
            </a:r>
            <a:r>
              <a:rPr lang="zh-CN" altLang="zh-CN" sz="3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树的有关定义</a:t>
            </a: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3.2 </a:t>
            </a:r>
            <a:r>
              <a:rPr lang="zh-CN" altLang="zh-CN" sz="3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基本关联矩阵及其性质</a:t>
            </a: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Times New Roman" pitchFamily="18" charset="0"/>
              </a:rPr>
              <a:t>3.3 </a:t>
            </a:r>
            <a:r>
              <a:rPr lang="zh-CN" altLang="zh-CN" sz="3600" dirty="0" smtClean="0">
                <a:solidFill>
                  <a:srgbClr val="C00000"/>
                </a:solidFill>
                <a:latin typeface="Times New Roman" pitchFamily="18" charset="0"/>
              </a:rPr>
              <a:t>支撑树的计数</a:t>
            </a: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3.4 </a:t>
            </a:r>
            <a:r>
              <a:rPr lang="zh-CN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回路矩阵与割集矩阵</a:t>
            </a: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3.5 </a:t>
            </a:r>
            <a:r>
              <a:rPr lang="zh-CN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最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短</a:t>
            </a:r>
            <a:r>
              <a:rPr lang="zh-CN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树</a:t>
            </a:r>
            <a:endParaRPr lang="en-US" altLang="zh-CN" sz="3600" dirty="0" smtClean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3.6 </a:t>
            </a:r>
            <a:r>
              <a:rPr lang="zh-CN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支撑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树的</a:t>
            </a:r>
            <a:r>
              <a:rPr lang="zh-CN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生成</a:t>
            </a:r>
            <a:endParaRPr lang="en-US" altLang="zh-CN" sz="3600" dirty="0" smtClean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3.7 Huffman</a:t>
            </a:r>
            <a:r>
              <a:rPr lang="zh-CN" altLang="en-US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树</a:t>
            </a:r>
            <a:endParaRPr lang="zh-CN" altLang="zh-CN" sz="3600" dirty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eaLnBrk="1" hangingPunct="1">
              <a:buNone/>
            </a:pPr>
            <a:endParaRPr lang="zh-CN" altLang="zh-CN" sz="3600" dirty="0" smtClean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0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438599" y="1223963"/>
            <a:ext cx="86868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3.3.1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Binet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—Cauchy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：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A=(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ij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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B=(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ij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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     m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≤=n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则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  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其中：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是从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中取不同的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列所成的行列式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   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是从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中取相应的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行构成的行列式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251896"/>
              </p:ext>
            </p:extLst>
          </p:nvPr>
        </p:nvGraphicFramePr>
        <p:xfrm>
          <a:off x="2988129" y="2349499"/>
          <a:ext cx="2806695" cy="78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91" name="公式" r:id="rId3" imgW="1167893" imgH="342751" progId="Equation.3">
                  <p:embed/>
                </p:oleObj>
              </mc:Choice>
              <mc:Fallback>
                <p:oleObj name="公式" r:id="rId3" imgW="1167893" imgH="342751" progId="Equation.3">
                  <p:embed/>
                  <p:pic>
                    <p:nvPicPr>
                      <p:cNvPr id="112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129" y="2349499"/>
                        <a:ext cx="2806695" cy="7870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支撑树的计数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04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864174" y="1089025"/>
          <a:ext cx="4410075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38" name="公式" r:id="rId3" imgW="2273300" imgH="711200" progId="Equation.3">
                  <p:embed/>
                </p:oleObj>
              </mc:Choice>
              <mc:Fallback>
                <p:oleObj name="公式" r:id="rId3" imgW="2273300" imgH="711200" progId="Equation.3">
                  <p:embed/>
                  <p:pic>
                    <p:nvPicPr>
                      <p:cNvPr id="122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174" y="1089025"/>
                        <a:ext cx="4410075" cy="1387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664024" y="13144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例：</a:t>
            </a:r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529087" y="2484438"/>
            <a:ext cx="3140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解： 由矩阵乘法：</a:t>
            </a:r>
          </a:p>
        </p:txBody>
      </p:sp>
      <p:graphicFrame>
        <p:nvGraphicFramePr>
          <p:cNvPr id="12291" name="Object 6"/>
          <p:cNvGraphicFramePr>
            <a:graphicFrameLocks noChangeAspect="1"/>
          </p:cNvGraphicFramePr>
          <p:nvPr/>
        </p:nvGraphicFramePr>
        <p:xfrm>
          <a:off x="2415037" y="2889250"/>
          <a:ext cx="4687887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39" name="公式" r:id="rId5" imgW="2044700" imgH="457200" progId="Equation.3">
                  <p:embed/>
                </p:oleObj>
              </mc:Choice>
              <mc:Fallback>
                <p:oleObj name="公式" r:id="rId5" imgW="2044700" imgH="457200" progId="Equation.3">
                  <p:embed/>
                  <p:pic>
                    <p:nvPicPr>
                      <p:cNvPr id="1229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5037" y="2889250"/>
                        <a:ext cx="4687887" cy="1049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7"/>
          <p:cNvGraphicFramePr>
            <a:graphicFrameLocks noChangeAspect="1"/>
          </p:cNvGraphicFramePr>
          <p:nvPr/>
        </p:nvGraphicFramePr>
        <p:xfrm>
          <a:off x="573537" y="4868863"/>
          <a:ext cx="84613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40" name="公式" r:id="rId7" imgW="3708400" imgH="457200" progId="Equation.3">
                  <p:embed/>
                </p:oleObj>
              </mc:Choice>
              <mc:Fallback>
                <p:oleObj name="公式" r:id="rId7" imgW="3708400" imgH="457200" progId="Equation.3">
                  <p:embed/>
                  <p:pic>
                    <p:nvPicPr>
                      <p:cNvPr id="1229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37" y="4868863"/>
                        <a:ext cx="8461375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889449" y="4121150"/>
            <a:ext cx="335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由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Binet—Cauchy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定理</a:t>
            </a:r>
          </a:p>
        </p:txBody>
      </p:sp>
      <p:sp>
        <p:nvSpPr>
          <p:cNvPr id="11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支撑树的计数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902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650422" y="1403350"/>
            <a:ext cx="81915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–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显然可见，用比内－柯西定理计算乘积矩阵的行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     列式比通常方法复杂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–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但该定理揭示了乘积矩阵的行列式与各矩阵子行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     列式之间的关系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–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连通图Ｇ不同支撑树的计数恰好利用了这种关系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431800" y="1314450"/>
            <a:ext cx="2114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注意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支撑树的计数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62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522288" y="1179513"/>
            <a:ext cx="8621712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350963" marR="0" lvl="0" indent="-135096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3.2.2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B(G)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的任意一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阶方阵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则</a:t>
            </a:r>
          </a:p>
          <a:p>
            <a:pPr marL="1350963" marR="0" lvl="0" indent="-135096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|B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|=±1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或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0.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547912" y="2259013"/>
            <a:ext cx="8166100" cy="43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证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278036" y="2754313"/>
            <a:ext cx="8656413" cy="2499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6334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k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归纳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. k=1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时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成立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.  </a:t>
            </a:r>
          </a:p>
          <a:p>
            <a:pPr marL="0" marR="0" lvl="0" indent="6334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假设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k-1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时成立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则当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B(G)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的任一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k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阶方阵时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  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  <a:p>
            <a:pPr marL="0" marR="0" lvl="0" indent="6334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找一列利用代数余子式展开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  <a:p>
            <a:pPr marL="0" marR="0" lvl="0" indent="6334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）有一列全为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0</a:t>
            </a:r>
          </a:p>
          <a:p>
            <a:pPr marL="0" marR="0" lvl="0" indent="6334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）所有列都同时包含了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-1</a:t>
            </a:r>
          </a:p>
          <a:p>
            <a:pPr marL="0" marR="0" lvl="0" indent="6334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）至少有一列只包含了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或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-1 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8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基本关联矩阵的性质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74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98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522288" y="1179513"/>
            <a:ext cx="8621712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350963" marR="0" lvl="0" indent="-135096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3.2.2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B(G)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的任意一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阶方阵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则</a:t>
            </a:r>
          </a:p>
          <a:p>
            <a:pPr marL="1350963" marR="0" lvl="0" indent="-135096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|B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|=±1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或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0.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547912" y="2259013"/>
            <a:ext cx="8166100" cy="43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证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278037" y="2754313"/>
            <a:ext cx="8415338" cy="290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6334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k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归纳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. k=1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时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成立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.  </a:t>
            </a:r>
          </a:p>
          <a:p>
            <a:pPr marL="0" marR="0" lvl="0" indent="6334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假设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k-1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时成立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则当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B(G)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的任一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k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阶方阵时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    </a:t>
            </a:r>
          </a:p>
          <a:p>
            <a:pPr marL="0" marR="0" lvl="0" indent="6334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∵ 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的子阵</a:t>
            </a:r>
          </a:p>
          <a:p>
            <a:pPr marL="0" marR="0" lvl="0" indent="6334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∴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每列最多只有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个非零元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.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若其中某一列全为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0</a:t>
            </a:r>
          </a:p>
          <a:p>
            <a:pPr marL="0" marR="0" lvl="0" indent="6334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或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中每列恰好有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个非零元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则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|B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|=0.</a:t>
            </a:r>
          </a:p>
          <a:p>
            <a:pPr marL="0" marR="0" lvl="0" indent="6334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假设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中存在只有一个非零元的列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则按该列展    </a:t>
            </a:r>
          </a:p>
          <a:p>
            <a:pPr marL="0" marR="0" lvl="0" indent="6334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开后用归纳法即可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.</a:t>
            </a:r>
          </a:p>
        </p:txBody>
      </p:sp>
      <p:sp>
        <p:nvSpPr>
          <p:cNvPr id="8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基本关联矩阵的性质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32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98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4" name="Rectangle 2"/>
          <p:cNvSpPr>
            <a:spLocks noChangeArrowheads="1"/>
          </p:cNvSpPr>
          <p:nvPr/>
        </p:nvSpPr>
        <p:spPr bwMode="auto">
          <a:xfrm>
            <a:off x="307973" y="1223963"/>
            <a:ext cx="8836027" cy="47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定理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3.3.2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设</a:t>
            </a:r>
            <a:r>
              <a:rPr kumimoji="1" lang="en-US" altLang="zh-CN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是有向连通图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G=&lt;V, E&gt;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的某一基本关联矩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     阵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的不同树的数目是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证明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: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设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k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=(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ij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)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(n-1)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Symbol" pitchFamily="18" charset="2"/>
              </a:rPr>
              <a:t>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m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        ∵ G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连通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     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∴m≥n-1.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其中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|B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|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为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k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的某一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n-1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阶子阵的行列式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|B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|</a:t>
            </a:r>
            <a:r>
              <a:rPr kumimoji="1" lang="en-US" altLang="zh-CN" sz="26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Symbol" pitchFamily="18" charset="2"/>
              </a:rPr>
              <a:t>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0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|B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|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Symbol" pitchFamily="18" charset="2"/>
              </a:rPr>
              <a:t>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0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其所对应的边构成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的一棵树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  ∵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|B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|=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Symbol" pitchFamily="18" charset="2"/>
              </a:rPr>
              <a:t>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1 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∴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如果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的各列所对应的边构成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的一棵树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,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则对           的贡献为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1.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恰为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中不同树的数目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.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5664198" y="1673225"/>
          <a:ext cx="14303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62" name="公式" r:id="rId3" imgW="672808" imgH="241195" progId="Equation.3">
                  <p:embed/>
                </p:oleObj>
              </mc:Choice>
              <mc:Fallback>
                <p:oleObj name="公式" r:id="rId3" imgW="672808" imgH="241195" progId="Equation.3">
                  <p:embed/>
                  <p:pic>
                    <p:nvPicPr>
                      <p:cNvPr id="133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198" y="1673225"/>
                        <a:ext cx="1430338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0277" name="Object 5"/>
          <p:cNvGraphicFramePr>
            <a:graphicFrameLocks noChangeAspect="1"/>
          </p:cNvGraphicFramePr>
          <p:nvPr/>
        </p:nvGraphicFramePr>
        <p:xfrm>
          <a:off x="1555750" y="3289300"/>
          <a:ext cx="49037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63" name="公式" r:id="rId5" imgW="2324100" imgH="342900" progId="Equation.3">
                  <p:embed/>
                </p:oleObj>
              </mc:Choice>
              <mc:Fallback>
                <p:oleObj name="公式" r:id="rId5" imgW="2324100" imgH="342900" progId="Equation.3">
                  <p:embed/>
                  <p:pic>
                    <p:nvPicPr>
                      <p:cNvPr id="9502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3289300"/>
                        <a:ext cx="4903788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0278" name="Object 6"/>
          <p:cNvGraphicFramePr>
            <a:graphicFrameLocks noChangeAspect="1"/>
          </p:cNvGraphicFramePr>
          <p:nvPr/>
        </p:nvGraphicFramePr>
        <p:xfrm>
          <a:off x="1433511" y="5499100"/>
          <a:ext cx="9826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64" name="公式" r:id="rId7" imgW="495085" imgH="228501" progId="Equation.3">
                  <p:embed/>
                </p:oleObj>
              </mc:Choice>
              <mc:Fallback>
                <p:oleObj name="公式" r:id="rId7" imgW="495085" imgH="228501" progId="Equation.3">
                  <p:embed/>
                  <p:pic>
                    <p:nvPicPr>
                      <p:cNvPr id="9502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1" y="5499100"/>
                        <a:ext cx="982662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支撑树的计数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28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0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50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5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50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50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50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50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5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576940" y="1314450"/>
            <a:ext cx="45127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例：求右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图支撑树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的数目。</a:t>
            </a:r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601661" y="1922463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解：</a:t>
            </a:r>
          </a:p>
        </p:txBody>
      </p:sp>
      <p:graphicFrame>
        <p:nvGraphicFramePr>
          <p:cNvPr id="951301" name="Object 5"/>
          <p:cNvGraphicFramePr>
            <a:graphicFrameLocks noChangeAspect="1"/>
          </p:cNvGraphicFramePr>
          <p:nvPr/>
        </p:nvGraphicFramePr>
        <p:xfrm>
          <a:off x="2061253" y="2214563"/>
          <a:ext cx="3240087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86" name="公式" r:id="rId3" imgW="1828800" imgH="914400" progId="Equation.3">
                  <p:embed/>
                </p:oleObj>
              </mc:Choice>
              <mc:Fallback>
                <p:oleObj name="公式" r:id="rId3" imgW="1828800" imgH="914400" progId="Equation.3">
                  <p:embed/>
                  <p:pic>
                    <p:nvPicPr>
                      <p:cNvPr id="9513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1253" y="2214563"/>
                        <a:ext cx="3240087" cy="162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1302" name="Object 6"/>
          <p:cNvGraphicFramePr>
            <a:graphicFrameLocks noChangeAspect="1"/>
          </p:cNvGraphicFramePr>
          <p:nvPr/>
        </p:nvGraphicFramePr>
        <p:xfrm>
          <a:off x="1026203" y="4643438"/>
          <a:ext cx="3529012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87" name="公式" r:id="rId5" imgW="1790700" imgH="711200" progId="Equation.3">
                  <p:embed/>
                </p:oleObj>
              </mc:Choice>
              <mc:Fallback>
                <p:oleObj name="公式" r:id="rId5" imgW="1790700" imgH="711200" progId="Equation.3">
                  <p:embed/>
                  <p:pic>
                    <p:nvPicPr>
                      <p:cNvPr id="9513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6203" y="4643438"/>
                        <a:ext cx="3529012" cy="14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1303" name="Object 7"/>
          <p:cNvGraphicFramePr>
            <a:graphicFrameLocks noChangeAspect="1"/>
          </p:cNvGraphicFramePr>
          <p:nvPr/>
        </p:nvGraphicFramePr>
        <p:xfrm>
          <a:off x="5437865" y="4194175"/>
          <a:ext cx="3175000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88" name="公式" r:id="rId7" imgW="1524000" imgH="889000" progId="Equation.3">
                  <p:embed/>
                </p:oleObj>
              </mc:Choice>
              <mc:Fallback>
                <p:oleObj name="公式" r:id="rId7" imgW="1524000" imgH="889000" progId="Equation.3">
                  <p:embed/>
                  <p:pic>
                    <p:nvPicPr>
                      <p:cNvPr id="9513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865" y="4194175"/>
                        <a:ext cx="3175000" cy="185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1304" name="Rectangle 8"/>
          <p:cNvSpPr>
            <a:spLocks noChangeArrowheads="1"/>
          </p:cNvSpPr>
          <p:nvPr/>
        </p:nvSpPr>
        <p:spPr bwMode="auto">
          <a:xfrm>
            <a:off x="756328" y="4168775"/>
            <a:ext cx="4194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任取一个基本关联矩阵，如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</a:t>
            </a:r>
          </a:p>
        </p:txBody>
      </p:sp>
      <p:grpSp>
        <p:nvGrpSpPr>
          <p:cNvPr id="2" name="Group 9"/>
          <p:cNvGrpSpPr>
            <a:grpSpLocks noChangeAspect="1"/>
          </p:cNvGrpSpPr>
          <p:nvPr/>
        </p:nvGrpSpPr>
        <p:grpSpPr bwMode="auto">
          <a:xfrm>
            <a:off x="6607853" y="1223963"/>
            <a:ext cx="2271712" cy="2157412"/>
            <a:chOff x="4071" y="771"/>
            <a:chExt cx="1431" cy="1359"/>
          </a:xfrm>
        </p:grpSpPr>
        <p:sp>
          <p:nvSpPr>
            <p:cNvPr id="14346" name="AutoShape 10"/>
            <p:cNvSpPr>
              <a:spLocks noChangeAspect="1" noChangeArrowheads="1" noTextEdit="1"/>
            </p:cNvSpPr>
            <p:nvPr/>
          </p:nvSpPr>
          <p:spPr bwMode="auto">
            <a:xfrm>
              <a:off x="4071" y="771"/>
              <a:ext cx="1406" cy="1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5338" y="818"/>
              <a:ext cx="1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v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5412" y="924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2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4086" y="1855"/>
              <a:ext cx="1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v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4162" y="1961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4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 flipH="1">
              <a:off x="4534" y="1897"/>
              <a:ext cx="783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52" name="Freeform 16"/>
            <p:cNvSpPr>
              <a:spLocks/>
            </p:cNvSpPr>
            <p:nvPr/>
          </p:nvSpPr>
          <p:spPr bwMode="auto">
            <a:xfrm>
              <a:off x="4534" y="1853"/>
              <a:ext cx="44" cy="88"/>
            </a:xfrm>
            <a:custGeom>
              <a:avLst/>
              <a:gdLst>
                <a:gd name="T0" fmla="*/ 44 w 44"/>
                <a:gd name="T1" fmla="*/ 0 h 88"/>
                <a:gd name="T2" fmla="*/ 0 w 44"/>
                <a:gd name="T3" fmla="*/ 44 h 88"/>
                <a:gd name="T4" fmla="*/ 44 w 44"/>
                <a:gd name="T5" fmla="*/ 88 h 88"/>
                <a:gd name="T6" fmla="*/ 0 60000 65536"/>
                <a:gd name="T7" fmla="*/ 0 60000 65536"/>
                <a:gd name="T8" fmla="*/ 0 60000 65536"/>
                <a:gd name="T9" fmla="*/ 0 w 44"/>
                <a:gd name="T10" fmla="*/ 0 h 88"/>
                <a:gd name="T11" fmla="*/ 44 w 44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88">
                  <a:moveTo>
                    <a:pt x="44" y="0"/>
                  </a:moveTo>
                  <a:lnTo>
                    <a:pt x="0" y="44"/>
                  </a:lnTo>
                  <a:lnTo>
                    <a:pt x="44" y="88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53" name="Line 17"/>
            <p:cNvSpPr>
              <a:spLocks noChangeShapeType="1"/>
            </p:cNvSpPr>
            <p:nvPr/>
          </p:nvSpPr>
          <p:spPr bwMode="auto">
            <a:xfrm flipH="1">
              <a:off x="4255" y="1897"/>
              <a:ext cx="279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>
              <a:off x="4251" y="1034"/>
              <a:ext cx="0" cy="63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55" name="Freeform 19"/>
            <p:cNvSpPr>
              <a:spLocks/>
            </p:cNvSpPr>
            <p:nvPr/>
          </p:nvSpPr>
          <p:spPr bwMode="auto">
            <a:xfrm>
              <a:off x="4207" y="1626"/>
              <a:ext cx="88" cy="44"/>
            </a:xfrm>
            <a:custGeom>
              <a:avLst/>
              <a:gdLst>
                <a:gd name="T0" fmla="*/ 0 w 88"/>
                <a:gd name="T1" fmla="*/ 0 h 44"/>
                <a:gd name="T2" fmla="*/ 44 w 88"/>
                <a:gd name="T3" fmla="*/ 44 h 44"/>
                <a:gd name="T4" fmla="*/ 88 w 88"/>
                <a:gd name="T5" fmla="*/ 0 h 44"/>
                <a:gd name="T6" fmla="*/ 0 60000 65536"/>
                <a:gd name="T7" fmla="*/ 0 60000 65536"/>
                <a:gd name="T8" fmla="*/ 0 60000 65536"/>
                <a:gd name="T9" fmla="*/ 0 w 88"/>
                <a:gd name="T10" fmla="*/ 0 h 44"/>
                <a:gd name="T11" fmla="*/ 88 w 88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8" h="44">
                  <a:moveTo>
                    <a:pt x="0" y="0"/>
                  </a:moveTo>
                  <a:lnTo>
                    <a:pt x="44" y="44"/>
                  </a:lnTo>
                  <a:lnTo>
                    <a:pt x="88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4251" y="1670"/>
              <a:ext cx="0" cy="22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>
              <a:off x="4258" y="1027"/>
              <a:ext cx="781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58" name="Freeform 22"/>
            <p:cNvSpPr>
              <a:spLocks/>
            </p:cNvSpPr>
            <p:nvPr/>
          </p:nvSpPr>
          <p:spPr bwMode="auto">
            <a:xfrm>
              <a:off x="4995" y="983"/>
              <a:ext cx="44" cy="88"/>
            </a:xfrm>
            <a:custGeom>
              <a:avLst/>
              <a:gdLst>
                <a:gd name="T0" fmla="*/ 0 w 44"/>
                <a:gd name="T1" fmla="*/ 88 h 88"/>
                <a:gd name="T2" fmla="*/ 44 w 44"/>
                <a:gd name="T3" fmla="*/ 44 h 88"/>
                <a:gd name="T4" fmla="*/ 0 w 44"/>
                <a:gd name="T5" fmla="*/ 0 h 88"/>
                <a:gd name="T6" fmla="*/ 0 60000 65536"/>
                <a:gd name="T7" fmla="*/ 0 60000 65536"/>
                <a:gd name="T8" fmla="*/ 0 60000 65536"/>
                <a:gd name="T9" fmla="*/ 0 w 44"/>
                <a:gd name="T10" fmla="*/ 0 h 88"/>
                <a:gd name="T11" fmla="*/ 44 w 44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88">
                  <a:moveTo>
                    <a:pt x="0" y="88"/>
                  </a:moveTo>
                  <a:lnTo>
                    <a:pt x="44" y="44"/>
                  </a:lnTo>
                  <a:lnTo>
                    <a:pt x="0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59" name="Line 23"/>
            <p:cNvSpPr>
              <a:spLocks noChangeShapeType="1"/>
            </p:cNvSpPr>
            <p:nvPr/>
          </p:nvSpPr>
          <p:spPr bwMode="auto">
            <a:xfrm>
              <a:off x="5039" y="1027"/>
              <a:ext cx="278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60" name="Line 24"/>
            <p:cNvSpPr>
              <a:spLocks noChangeShapeType="1"/>
            </p:cNvSpPr>
            <p:nvPr/>
          </p:nvSpPr>
          <p:spPr bwMode="auto">
            <a:xfrm>
              <a:off x="5317" y="1028"/>
              <a:ext cx="0" cy="63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61" name="Freeform 25"/>
            <p:cNvSpPr>
              <a:spLocks/>
            </p:cNvSpPr>
            <p:nvPr/>
          </p:nvSpPr>
          <p:spPr bwMode="auto">
            <a:xfrm>
              <a:off x="5273" y="1615"/>
              <a:ext cx="87" cy="44"/>
            </a:xfrm>
            <a:custGeom>
              <a:avLst/>
              <a:gdLst>
                <a:gd name="T0" fmla="*/ 0 w 87"/>
                <a:gd name="T1" fmla="*/ 0 h 44"/>
                <a:gd name="T2" fmla="*/ 44 w 87"/>
                <a:gd name="T3" fmla="*/ 44 h 44"/>
                <a:gd name="T4" fmla="*/ 87 w 87"/>
                <a:gd name="T5" fmla="*/ 0 h 44"/>
                <a:gd name="T6" fmla="*/ 0 60000 65536"/>
                <a:gd name="T7" fmla="*/ 0 60000 65536"/>
                <a:gd name="T8" fmla="*/ 0 60000 65536"/>
                <a:gd name="T9" fmla="*/ 0 w 87"/>
                <a:gd name="T10" fmla="*/ 0 h 44"/>
                <a:gd name="T11" fmla="*/ 87 w 87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7" h="44">
                  <a:moveTo>
                    <a:pt x="0" y="0"/>
                  </a:moveTo>
                  <a:lnTo>
                    <a:pt x="44" y="44"/>
                  </a:lnTo>
                  <a:lnTo>
                    <a:pt x="87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62" name="Line 26"/>
            <p:cNvSpPr>
              <a:spLocks noChangeShapeType="1"/>
            </p:cNvSpPr>
            <p:nvPr/>
          </p:nvSpPr>
          <p:spPr bwMode="auto">
            <a:xfrm>
              <a:off x="5317" y="1659"/>
              <a:ext cx="0" cy="225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63" name="Line 27"/>
            <p:cNvSpPr>
              <a:spLocks noChangeShapeType="1"/>
            </p:cNvSpPr>
            <p:nvPr/>
          </p:nvSpPr>
          <p:spPr bwMode="auto">
            <a:xfrm flipV="1">
              <a:off x="4268" y="1255"/>
              <a:ext cx="773" cy="63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64" name="Freeform 28"/>
            <p:cNvSpPr>
              <a:spLocks/>
            </p:cNvSpPr>
            <p:nvPr/>
          </p:nvSpPr>
          <p:spPr bwMode="auto">
            <a:xfrm>
              <a:off x="4980" y="1248"/>
              <a:ext cx="61" cy="69"/>
            </a:xfrm>
            <a:custGeom>
              <a:avLst/>
              <a:gdLst>
                <a:gd name="T0" fmla="*/ 55 w 61"/>
                <a:gd name="T1" fmla="*/ 69 h 69"/>
                <a:gd name="T2" fmla="*/ 61 w 61"/>
                <a:gd name="T3" fmla="*/ 7 h 69"/>
                <a:gd name="T4" fmla="*/ 0 w 61"/>
                <a:gd name="T5" fmla="*/ 0 h 69"/>
                <a:gd name="T6" fmla="*/ 0 60000 65536"/>
                <a:gd name="T7" fmla="*/ 0 60000 65536"/>
                <a:gd name="T8" fmla="*/ 0 60000 65536"/>
                <a:gd name="T9" fmla="*/ 0 w 61"/>
                <a:gd name="T10" fmla="*/ 0 h 69"/>
                <a:gd name="T11" fmla="*/ 61 w 61"/>
                <a:gd name="T12" fmla="*/ 69 h 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1" h="69">
                  <a:moveTo>
                    <a:pt x="55" y="69"/>
                  </a:moveTo>
                  <a:lnTo>
                    <a:pt x="61" y="7"/>
                  </a:lnTo>
                  <a:lnTo>
                    <a:pt x="0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65" name="Line 29"/>
            <p:cNvSpPr>
              <a:spLocks noChangeShapeType="1"/>
            </p:cNvSpPr>
            <p:nvPr/>
          </p:nvSpPr>
          <p:spPr bwMode="auto">
            <a:xfrm flipV="1">
              <a:off x="5041" y="1029"/>
              <a:ext cx="276" cy="22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66" name="Freeform 30"/>
            <p:cNvSpPr>
              <a:spLocks/>
            </p:cNvSpPr>
            <p:nvPr/>
          </p:nvSpPr>
          <p:spPr bwMode="auto">
            <a:xfrm>
              <a:off x="5283" y="1864"/>
              <a:ext cx="67" cy="67"/>
            </a:xfrm>
            <a:custGeom>
              <a:avLst/>
              <a:gdLst>
                <a:gd name="T0" fmla="*/ 67 w 67"/>
                <a:gd name="T1" fmla="*/ 34 h 67"/>
                <a:gd name="T2" fmla="*/ 67 w 67"/>
                <a:gd name="T3" fmla="*/ 30 h 67"/>
                <a:gd name="T4" fmla="*/ 67 w 67"/>
                <a:gd name="T5" fmla="*/ 27 h 67"/>
                <a:gd name="T6" fmla="*/ 66 w 67"/>
                <a:gd name="T7" fmla="*/ 23 h 67"/>
                <a:gd name="T8" fmla="*/ 65 w 67"/>
                <a:gd name="T9" fmla="*/ 20 h 67"/>
                <a:gd name="T10" fmla="*/ 63 w 67"/>
                <a:gd name="T11" fmla="*/ 17 h 67"/>
                <a:gd name="T12" fmla="*/ 62 w 67"/>
                <a:gd name="T13" fmla="*/ 15 h 67"/>
                <a:gd name="T14" fmla="*/ 58 w 67"/>
                <a:gd name="T15" fmla="*/ 10 h 67"/>
                <a:gd name="T16" fmla="*/ 52 w 67"/>
                <a:gd name="T17" fmla="*/ 6 h 67"/>
                <a:gd name="T18" fmla="*/ 50 w 67"/>
                <a:gd name="T19" fmla="*/ 5 h 67"/>
                <a:gd name="T20" fmla="*/ 47 w 67"/>
                <a:gd name="T21" fmla="*/ 3 h 67"/>
                <a:gd name="T22" fmla="*/ 44 w 67"/>
                <a:gd name="T23" fmla="*/ 1 h 67"/>
                <a:gd name="T24" fmla="*/ 41 w 67"/>
                <a:gd name="T25" fmla="*/ 0 h 67"/>
                <a:gd name="T26" fmla="*/ 38 w 67"/>
                <a:gd name="T27" fmla="*/ 0 h 67"/>
                <a:gd name="T28" fmla="*/ 34 w 67"/>
                <a:gd name="T29" fmla="*/ 0 h 67"/>
                <a:gd name="T30" fmla="*/ 31 w 67"/>
                <a:gd name="T31" fmla="*/ 0 h 67"/>
                <a:gd name="T32" fmla="*/ 27 w 67"/>
                <a:gd name="T33" fmla="*/ 0 h 67"/>
                <a:gd name="T34" fmla="*/ 24 w 67"/>
                <a:gd name="T35" fmla="*/ 1 h 67"/>
                <a:gd name="T36" fmla="*/ 21 w 67"/>
                <a:gd name="T37" fmla="*/ 3 h 67"/>
                <a:gd name="T38" fmla="*/ 18 w 67"/>
                <a:gd name="T39" fmla="*/ 5 h 67"/>
                <a:gd name="T40" fmla="*/ 15 w 67"/>
                <a:gd name="T41" fmla="*/ 6 h 67"/>
                <a:gd name="T42" fmla="*/ 11 w 67"/>
                <a:gd name="T43" fmla="*/ 10 h 67"/>
                <a:gd name="T44" fmla="*/ 7 w 67"/>
                <a:gd name="T45" fmla="*/ 15 h 67"/>
                <a:gd name="T46" fmla="*/ 5 w 67"/>
                <a:gd name="T47" fmla="*/ 17 h 67"/>
                <a:gd name="T48" fmla="*/ 4 w 67"/>
                <a:gd name="T49" fmla="*/ 20 h 67"/>
                <a:gd name="T50" fmla="*/ 3 w 67"/>
                <a:gd name="T51" fmla="*/ 23 h 67"/>
                <a:gd name="T52" fmla="*/ 1 w 67"/>
                <a:gd name="T53" fmla="*/ 27 h 67"/>
                <a:gd name="T54" fmla="*/ 1 w 67"/>
                <a:gd name="T55" fmla="*/ 30 h 67"/>
                <a:gd name="T56" fmla="*/ 0 w 67"/>
                <a:gd name="T57" fmla="*/ 34 h 67"/>
                <a:gd name="T58" fmla="*/ 1 w 67"/>
                <a:gd name="T59" fmla="*/ 37 h 67"/>
                <a:gd name="T60" fmla="*/ 1 w 67"/>
                <a:gd name="T61" fmla="*/ 40 h 67"/>
                <a:gd name="T62" fmla="*/ 3 w 67"/>
                <a:gd name="T63" fmla="*/ 43 h 67"/>
                <a:gd name="T64" fmla="*/ 4 w 67"/>
                <a:gd name="T65" fmla="*/ 46 h 67"/>
                <a:gd name="T66" fmla="*/ 5 w 67"/>
                <a:gd name="T67" fmla="*/ 50 h 67"/>
                <a:gd name="T68" fmla="*/ 7 w 67"/>
                <a:gd name="T69" fmla="*/ 53 h 67"/>
                <a:gd name="T70" fmla="*/ 11 w 67"/>
                <a:gd name="T71" fmla="*/ 57 h 67"/>
                <a:gd name="T72" fmla="*/ 15 w 67"/>
                <a:gd name="T73" fmla="*/ 61 h 67"/>
                <a:gd name="T74" fmla="*/ 18 w 67"/>
                <a:gd name="T75" fmla="*/ 63 h 67"/>
                <a:gd name="T76" fmla="*/ 21 w 67"/>
                <a:gd name="T77" fmla="*/ 64 h 67"/>
                <a:gd name="T78" fmla="*/ 24 w 67"/>
                <a:gd name="T79" fmla="*/ 65 h 67"/>
                <a:gd name="T80" fmla="*/ 27 w 67"/>
                <a:gd name="T81" fmla="*/ 66 h 67"/>
                <a:gd name="T82" fmla="*/ 31 w 67"/>
                <a:gd name="T83" fmla="*/ 67 h 67"/>
                <a:gd name="T84" fmla="*/ 34 w 67"/>
                <a:gd name="T85" fmla="*/ 67 h 67"/>
                <a:gd name="T86" fmla="*/ 38 w 67"/>
                <a:gd name="T87" fmla="*/ 67 h 67"/>
                <a:gd name="T88" fmla="*/ 41 w 67"/>
                <a:gd name="T89" fmla="*/ 66 h 67"/>
                <a:gd name="T90" fmla="*/ 44 w 67"/>
                <a:gd name="T91" fmla="*/ 65 h 67"/>
                <a:gd name="T92" fmla="*/ 47 w 67"/>
                <a:gd name="T93" fmla="*/ 64 h 67"/>
                <a:gd name="T94" fmla="*/ 50 w 67"/>
                <a:gd name="T95" fmla="*/ 63 h 67"/>
                <a:gd name="T96" fmla="*/ 52 w 67"/>
                <a:gd name="T97" fmla="*/ 61 h 67"/>
                <a:gd name="T98" fmla="*/ 58 w 67"/>
                <a:gd name="T99" fmla="*/ 57 h 67"/>
                <a:gd name="T100" fmla="*/ 62 w 67"/>
                <a:gd name="T101" fmla="*/ 53 h 67"/>
                <a:gd name="T102" fmla="*/ 63 w 67"/>
                <a:gd name="T103" fmla="*/ 50 h 67"/>
                <a:gd name="T104" fmla="*/ 65 w 67"/>
                <a:gd name="T105" fmla="*/ 46 h 67"/>
                <a:gd name="T106" fmla="*/ 66 w 67"/>
                <a:gd name="T107" fmla="*/ 43 h 67"/>
                <a:gd name="T108" fmla="*/ 67 w 67"/>
                <a:gd name="T109" fmla="*/ 40 h 67"/>
                <a:gd name="T110" fmla="*/ 67 w 67"/>
                <a:gd name="T111" fmla="*/ 37 h 67"/>
                <a:gd name="T112" fmla="*/ 67 w 67"/>
                <a:gd name="T113" fmla="*/ 34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7"/>
                <a:gd name="T172" fmla="*/ 0 h 67"/>
                <a:gd name="T173" fmla="*/ 67 w 67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7" h="67">
                  <a:moveTo>
                    <a:pt x="67" y="34"/>
                  </a:moveTo>
                  <a:lnTo>
                    <a:pt x="67" y="30"/>
                  </a:lnTo>
                  <a:lnTo>
                    <a:pt x="67" y="27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3" y="17"/>
                  </a:lnTo>
                  <a:lnTo>
                    <a:pt x="62" y="15"/>
                  </a:lnTo>
                  <a:lnTo>
                    <a:pt x="58" y="10"/>
                  </a:lnTo>
                  <a:lnTo>
                    <a:pt x="52" y="6"/>
                  </a:lnTo>
                  <a:lnTo>
                    <a:pt x="50" y="5"/>
                  </a:lnTo>
                  <a:lnTo>
                    <a:pt x="47" y="3"/>
                  </a:lnTo>
                  <a:lnTo>
                    <a:pt x="44" y="1"/>
                  </a:lnTo>
                  <a:lnTo>
                    <a:pt x="41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0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8" y="5"/>
                  </a:lnTo>
                  <a:lnTo>
                    <a:pt x="15" y="6"/>
                  </a:lnTo>
                  <a:lnTo>
                    <a:pt x="11" y="10"/>
                  </a:lnTo>
                  <a:lnTo>
                    <a:pt x="7" y="15"/>
                  </a:lnTo>
                  <a:lnTo>
                    <a:pt x="5" y="17"/>
                  </a:lnTo>
                  <a:lnTo>
                    <a:pt x="4" y="20"/>
                  </a:lnTo>
                  <a:lnTo>
                    <a:pt x="3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3" y="43"/>
                  </a:lnTo>
                  <a:lnTo>
                    <a:pt x="4" y="46"/>
                  </a:lnTo>
                  <a:lnTo>
                    <a:pt x="5" y="50"/>
                  </a:lnTo>
                  <a:lnTo>
                    <a:pt x="7" y="53"/>
                  </a:lnTo>
                  <a:lnTo>
                    <a:pt x="11" y="57"/>
                  </a:lnTo>
                  <a:lnTo>
                    <a:pt x="15" y="61"/>
                  </a:lnTo>
                  <a:lnTo>
                    <a:pt x="18" y="63"/>
                  </a:lnTo>
                  <a:lnTo>
                    <a:pt x="21" y="64"/>
                  </a:lnTo>
                  <a:lnTo>
                    <a:pt x="24" y="65"/>
                  </a:lnTo>
                  <a:lnTo>
                    <a:pt x="27" y="66"/>
                  </a:lnTo>
                  <a:lnTo>
                    <a:pt x="31" y="67"/>
                  </a:lnTo>
                  <a:lnTo>
                    <a:pt x="34" y="67"/>
                  </a:lnTo>
                  <a:lnTo>
                    <a:pt x="38" y="67"/>
                  </a:lnTo>
                  <a:lnTo>
                    <a:pt x="41" y="66"/>
                  </a:lnTo>
                  <a:lnTo>
                    <a:pt x="44" y="65"/>
                  </a:lnTo>
                  <a:lnTo>
                    <a:pt x="47" y="64"/>
                  </a:lnTo>
                  <a:lnTo>
                    <a:pt x="50" y="63"/>
                  </a:lnTo>
                  <a:lnTo>
                    <a:pt x="52" y="61"/>
                  </a:lnTo>
                  <a:lnTo>
                    <a:pt x="58" y="57"/>
                  </a:lnTo>
                  <a:lnTo>
                    <a:pt x="62" y="53"/>
                  </a:lnTo>
                  <a:lnTo>
                    <a:pt x="63" y="50"/>
                  </a:lnTo>
                  <a:lnTo>
                    <a:pt x="65" y="46"/>
                  </a:lnTo>
                  <a:lnTo>
                    <a:pt x="66" y="43"/>
                  </a:lnTo>
                  <a:lnTo>
                    <a:pt x="67" y="40"/>
                  </a:lnTo>
                  <a:lnTo>
                    <a:pt x="67" y="3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67" name="Freeform 31"/>
            <p:cNvSpPr>
              <a:spLocks/>
            </p:cNvSpPr>
            <p:nvPr/>
          </p:nvSpPr>
          <p:spPr bwMode="auto">
            <a:xfrm>
              <a:off x="5283" y="1864"/>
              <a:ext cx="67" cy="67"/>
            </a:xfrm>
            <a:custGeom>
              <a:avLst/>
              <a:gdLst>
                <a:gd name="T0" fmla="*/ 67 w 67"/>
                <a:gd name="T1" fmla="*/ 34 h 67"/>
                <a:gd name="T2" fmla="*/ 67 w 67"/>
                <a:gd name="T3" fmla="*/ 30 h 67"/>
                <a:gd name="T4" fmla="*/ 67 w 67"/>
                <a:gd name="T5" fmla="*/ 27 h 67"/>
                <a:gd name="T6" fmla="*/ 66 w 67"/>
                <a:gd name="T7" fmla="*/ 23 h 67"/>
                <a:gd name="T8" fmla="*/ 65 w 67"/>
                <a:gd name="T9" fmla="*/ 20 h 67"/>
                <a:gd name="T10" fmla="*/ 63 w 67"/>
                <a:gd name="T11" fmla="*/ 17 h 67"/>
                <a:gd name="T12" fmla="*/ 62 w 67"/>
                <a:gd name="T13" fmla="*/ 15 h 67"/>
                <a:gd name="T14" fmla="*/ 58 w 67"/>
                <a:gd name="T15" fmla="*/ 10 h 67"/>
                <a:gd name="T16" fmla="*/ 52 w 67"/>
                <a:gd name="T17" fmla="*/ 6 h 67"/>
                <a:gd name="T18" fmla="*/ 50 w 67"/>
                <a:gd name="T19" fmla="*/ 5 h 67"/>
                <a:gd name="T20" fmla="*/ 47 w 67"/>
                <a:gd name="T21" fmla="*/ 3 h 67"/>
                <a:gd name="T22" fmla="*/ 44 w 67"/>
                <a:gd name="T23" fmla="*/ 1 h 67"/>
                <a:gd name="T24" fmla="*/ 41 w 67"/>
                <a:gd name="T25" fmla="*/ 0 h 67"/>
                <a:gd name="T26" fmla="*/ 38 w 67"/>
                <a:gd name="T27" fmla="*/ 0 h 67"/>
                <a:gd name="T28" fmla="*/ 34 w 67"/>
                <a:gd name="T29" fmla="*/ 0 h 67"/>
                <a:gd name="T30" fmla="*/ 31 w 67"/>
                <a:gd name="T31" fmla="*/ 0 h 67"/>
                <a:gd name="T32" fmla="*/ 27 w 67"/>
                <a:gd name="T33" fmla="*/ 0 h 67"/>
                <a:gd name="T34" fmla="*/ 24 w 67"/>
                <a:gd name="T35" fmla="*/ 1 h 67"/>
                <a:gd name="T36" fmla="*/ 21 w 67"/>
                <a:gd name="T37" fmla="*/ 3 h 67"/>
                <a:gd name="T38" fmla="*/ 18 w 67"/>
                <a:gd name="T39" fmla="*/ 5 h 67"/>
                <a:gd name="T40" fmla="*/ 15 w 67"/>
                <a:gd name="T41" fmla="*/ 6 h 67"/>
                <a:gd name="T42" fmla="*/ 11 w 67"/>
                <a:gd name="T43" fmla="*/ 10 h 67"/>
                <a:gd name="T44" fmla="*/ 7 w 67"/>
                <a:gd name="T45" fmla="*/ 15 h 67"/>
                <a:gd name="T46" fmla="*/ 5 w 67"/>
                <a:gd name="T47" fmla="*/ 17 h 67"/>
                <a:gd name="T48" fmla="*/ 4 w 67"/>
                <a:gd name="T49" fmla="*/ 20 h 67"/>
                <a:gd name="T50" fmla="*/ 3 w 67"/>
                <a:gd name="T51" fmla="*/ 23 h 67"/>
                <a:gd name="T52" fmla="*/ 1 w 67"/>
                <a:gd name="T53" fmla="*/ 27 h 67"/>
                <a:gd name="T54" fmla="*/ 1 w 67"/>
                <a:gd name="T55" fmla="*/ 30 h 67"/>
                <a:gd name="T56" fmla="*/ 0 w 67"/>
                <a:gd name="T57" fmla="*/ 34 h 67"/>
                <a:gd name="T58" fmla="*/ 1 w 67"/>
                <a:gd name="T59" fmla="*/ 37 h 67"/>
                <a:gd name="T60" fmla="*/ 1 w 67"/>
                <a:gd name="T61" fmla="*/ 40 h 67"/>
                <a:gd name="T62" fmla="*/ 3 w 67"/>
                <a:gd name="T63" fmla="*/ 43 h 67"/>
                <a:gd name="T64" fmla="*/ 4 w 67"/>
                <a:gd name="T65" fmla="*/ 46 h 67"/>
                <a:gd name="T66" fmla="*/ 5 w 67"/>
                <a:gd name="T67" fmla="*/ 50 h 67"/>
                <a:gd name="T68" fmla="*/ 7 w 67"/>
                <a:gd name="T69" fmla="*/ 53 h 67"/>
                <a:gd name="T70" fmla="*/ 11 w 67"/>
                <a:gd name="T71" fmla="*/ 57 h 67"/>
                <a:gd name="T72" fmla="*/ 15 w 67"/>
                <a:gd name="T73" fmla="*/ 61 h 67"/>
                <a:gd name="T74" fmla="*/ 18 w 67"/>
                <a:gd name="T75" fmla="*/ 63 h 67"/>
                <a:gd name="T76" fmla="*/ 21 w 67"/>
                <a:gd name="T77" fmla="*/ 64 h 67"/>
                <a:gd name="T78" fmla="*/ 24 w 67"/>
                <a:gd name="T79" fmla="*/ 65 h 67"/>
                <a:gd name="T80" fmla="*/ 27 w 67"/>
                <a:gd name="T81" fmla="*/ 66 h 67"/>
                <a:gd name="T82" fmla="*/ 31 w 67"/>
                <a:gd name="T83" fmla="*/ 67 h 67"/>
                <a:gd name="T84" fmla="*/ 34 w 67"/>
                <a:gd name="T85" fmla="*/ 67 h 67"/>
                <a:gd name="T86" fmla="*/ 38 w 67"/>
                <a:gd name="T87" fmla="*/ 67 h 67"/>
                <a:gd name="T88" fmla="*/ 41 w 67"/>
                <a:gd name="T89" fmla="*/ 66 h 67"/>
                <a:gd name="T90" fmla="*/ 44 w 67"/>
                <a:gd name="T91" fmla="*/ 65 h 67"/>
                <a:gd name="T92" fmla="*/ 47 w 67"/>
                <a:gd name="T93" fmla="*/ 64 h 67"/>
                <a:gd name="T94" fmla="*/ 50 w 67"/>
                <a:gd name="T95" fmla="*/ 63 h 67"/>
                <a:gd name="T96" fmla="*/ 52 w 67"/>
                <a:gd name="T97" fmla="*/ 61 h 67"/>
                <a:gd name="T98" fmla="*/ 58 w 67"/>
                <a:gd name="T99" fmla="*/ 57 h 67"/>
                <a:gd name="T100" fmla="*/ 62 w 67"/>
                <a:gd name="T101" fmla="*/ 53 h 67"/>
                <a:gd name="T102" fmla="*/ 63 w 67"/>
                <a:gd name="T103" fmla="*/ 50 h 67"/>
                <a:gd name="T104" fmla="*/ 65 w 67"/>
                <a:gd name="T105" fmla="*/ 46 h 67"/>
                <a:gd name="T106" fmla="*/ 66 w 67"/>
                <a:gd name="T107" fmla="*/ 43 h 67"/>
                <a:gd name="T108" fmla="*/ 67 w 67"/>
                <a:gd name="T109" fmla="*/ 40 h 67"/>
                <a:gd name="T110" fmla="*/ 67 w 67"/>
                <a:gd name="T111" fmla="*/ 37 h 67"/>
                <a:gd name="T112" fmla="*/ 67 w 67"/>
                <a:gd name="T113" fmla="*/ 34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7"/>
                <a:gd name="T172" fmla="*/ 0 h 67"/>
                <a:gd name="T173" fmla="*/ 67 w 67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7" h="67">
                  <a:moveTo>
                    <a:pt x="67" y="34"/>
                  </a:moveTo>
                  <a:lnTo>
                    <a:pt x="67" y="30"/>
                  </a:lnTo>
                  <a:lnTo>
                    <a:pt x="67" y="27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3" y="17"/>
                  </a:lnTo>
                  <a:lnTo>
                    <a:pt x="62" y="15"/>
                  </a:lnTo>
                  <a:lnTo>
                    <a:pt x="58" y="10"/>
                  </a:lnTo>
                  <a:lnTo>
                    <a:pt x="52" y="6"/>
                  </a:lnTo>
                  <a:lnTo>
                    <a:pt x="50" y="5"/>
                  </a:lnTo>
                  <a:lnTo>
                    <a:pt x="47" y="3"/>
                  </a:lnTo>
                  <a:lnTo>
                    <a:pt x="44" y="1"/>
                  </a:lnTo>
                  <a:lnTo>
                    <a:pt x="41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0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8" y="5"/>
                  </a:lnTo>
                  <a:lnTo>
                    <a:pt x="15" y="6"/>
                  </a:lnTo>
                  <a:lnTo>
                    <a:pt x="11" y="10"/>
                  </a:lnTo>
                  <a:lnTo>
                    <a:pt x="7" y="15"/>
                  </a:lnTo>
                  <a:lnTo>
                    <a:pt x="5" y="17"/>
                  </a:lnTo>
                  <a:lnTo>
                    <a:pt x="4" y="20"/>
                  </a:lnTo>
                  <a:lnTo>
                    <a:pt x="3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3" y="43"/>
                  </a:lnTo>
                  <a:lnTo>
                    <a:pt x="4" y="46"/>
                  </a:lnTo>
                  <a:lnTo>
                    <a:pt x="5" y="50"/>
                  </a:lnTo>
                  <a:lnTo>
                    <a:pt x="7" y="53"/>
                  </a:lnTo>
                  <a:lnTo>
                    <a:pt x="11" y="57"/>
                  </a:lnTo>
                  <a:lnTo>
                    <a:pt x="15" y="61"/>
                  </a:lnTo>
                  <a:lnTo>
                    <a:pt x="18" y="63"/>
                  </a:lnTo>
                  <a:lnTo>
                    <a:pt x="21" y="64"/>
                  </a:lnTo>
                  <a:lnTo>
                    <a:pt x="24" y="65"/>
                  </a:lnTo>
                  <a:lnTo>
                    <a:pt x="27" y="66"/>
                  </a:lnTo>
                  <a:lnTo>
                    <a:pt x="31" y="67"/>
                  </a:lnTo>
                  <a:lnTo>
                    <a:pt x="34" y="67"/>
                  </a:lnTo>
                  <a:lnTo>
                    <a:pt x="38" y="67"/>
                  </a:lnTo>
                  <a:lnTo>
                    <a:pt x="41" y="66"/>
                  </a:lnTo>
                  <a:lnTo>
                    <a:pt x="44" y="65"/>
                  </a:lnTo>
                  <a:lnTo>
                    <a:pt x="47" y="64"/>
                  </a:lnTo>
                  <a:lnTo>
                    <a:pt x="50" y="63"/>
                  </a:lnTo>
                  <a:lnTo>
                    <a:pt x="52" y="61"/>
                  </a:lnTo>
                  <a:lnTo>
                    <a:pt x="58" y="57"/>
                  </a:lnTo>
                  <a:lnTo>
                    <a:pt x="62" y="53"/>
                  </a:lnTo>
                  <a:lnTo>
                    <a:pt x="63" y="50"/>
                  </a:lnTo>
                  <a:lnTo>
                    <a:pt x="65" y="46"/>
                  </a:lnTo>
                  <a:lnTo>
                    <a:pt x="66" y="43"/>
                  </a:lnTo>
                  <a:lnTo>
                    <a:pt x="67" y="40"/>
                  </a:lnTo>
                  <a:lnTo>
                    <a:pt x="67" y="37"/>
                  </a:lnTo>
                  <a:lnTo>
                    <a:pt x="67" y="34"/>
                  </a:lnTo>
                </a:path>
              </a:pathLst>
            </a:custGeom>
            <a:noFill/>
            <a:ln w="396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68" name="Rectangle 32"/>
            <p:cNvSpPr>
              <a:spLocks noChangeArrowheads="1"/>
            </p:cNvSpPr>
            <p:nvPr/>
          </p:nvSpPr>
          <p:spPr bwMode="auto">
            <a:xfrm>
              <a:off x="4085" y="818"/>
              <a:ext cx="1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v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69" name="Rectangle 33"/>
            <p:cNvSpPr>
              <a:spLocks noChangeArrowheads="1"/>
            </p:cNvSpPr>
            <p:nvPr/>
          </p:nvSpPr>
          <p:spPr bwMode="auto">
            <a:xfrm>
              <a:off x="4159" y="924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70" name="Freeform 34"/>
            <p:cNvSpPr>
              <a:spLocks/>
            </p:cNvSpPr>
            <p:nvPr/>
          </p:nvSpPr>
          <p:spPr bwMode="auto">
            <a:xfrm>
              <a:off x="4218" y="1864"/>
              <a:ext cx="66" cy="67"/>
            </a:xfrm>
            <a:custGeom>
              <a:avLst/>
              <a:gdLst>
                <a:gd name="T0" fmla="*/ 66 w 66"/>
                <a:gd name="T1" fmla="*/ 34 h 67"/>
                <a:gd name="T2" fmla="*/ 66 w 66"/>
                <a:gd name="T3" fmla="*/ 30 h 67"/>
                <a:gd name="T4" fmla="*/ 66 w 66"/>
                <a:gd name="T5" fmla="*/ 27 h 67"/>
                <a:gd name="T6" fmla="*/ 65 w 66"/>
                <a:gd name="T7" fmla="*/ 23 h 67"/>
                <a:gd name="T8" fmla="*/ 64 w 66"/>
                <a:gd name="T9" fmla="*/ 20 h 67"/>
                <a:gd name="T10" fmla="*/ 62 w 66"/>
                <a:gd name="T11" fmla="*/ 17 h 67"/>
                <a:gd name="T12" fmla="*/ 61 w 66"/>
                <a:gd name="T13" fmla="*/ 15 h 67"/>
                <a:gd name="T14" fmla="*/ 57 w 66"/>
                <a:gd name="T15" fmla="*/ 10 h 67"/>
                <a:gd name="T16" fmla="*/ 52 w 66"/>
                <a:gd name="T17" fmla="*/ 6 h 67"/>
                <a:gd name="T18" fmla="*/ 50 w 66"/>
                <a:gd name="T19" fmla="*/ 5 h 67"/>
                <a:gd name="T20" fmla="*/ 47 w 66"/>
                <a:gd name="T21" fmla="*/ 3 h 67"/>
                <a:gd name="T22" fmla="*/ 43 w 66"/>
                <a:gd name="T23" fmla="*/ 1 h 67"/>
                <a:gd name="T24" fmla="*/ 40 w 66"/>
                <a:gd name="T25" fmla="*/ 0 h 67"/>
                <a:gd name="T26" fmla="*/ 37 w 66"/>
                <a:gd name="T27" fmla="*/ 0 h 67"/>
                <a:gd name="T28" fmla="*/ 33 w 66"/>
                <a:gd name="T29" fmla="*/ 0 h 67"/>
                <a:gd name="T30" fmla="*/ 30 w 66"/>
                <a:gd name="T31" fmla="*/ 0 h 67"/>
                <a:gd name="T32" fmla="*/ 27 w 66"/>
                <a:gd name="T33" fmla="*/ 0 h 67"/>
                <a:gd name="T34" fmla="*/ 24 w 66"/>
                <a:gd name="T35" fmla="*/ 1 h 67"/>
                <a:gd name="T36" fmla="*/ 21 w 66"/>
                <a:gd name="T37" fmla="*/ 3 h 67"/>
                <a:gd name="T38" fmla="*/ 17 w 66"/>
                <a:gd name="T39" fmla="*/ 5 h 67"/>
                <a:gd name="T40" fmla="*/ 14 w 66"/>
                <a:gd name="T41" fmla="*/ 6 h 67"/>
                <a:gd name="T42" fmla="*/ 10 w 66"/>
                <a:gd name="T43" fmla="*/ 10 h 67"/>
                <a:gd name="T44" fmla="*/ 6 w 66"/>
                <a:gd name="T45" fmla="*/ 15 h 67"/>
                <a:gd name="T46" fmla="*/ 4 w 66"/>
                <a:gd name="T47" fmla="*/ 17 h 67"/>
                <a:gd name="T48" fmla="*/ 3 w 66"/>
                <a:gd name="T49" fmla="*/ 20 h 67"/>
                <a:gd name="T50" fmla="*/ 2 w 66"/>
                <a:gd name="T51" fmla="*/ 23 h 67"/>
                <a:gd name="T52" fmla="*/ 1 w 66"/>
                <a:gd name="T53" fmla="*/ 27 h 67"/>
                <a:gd name="T54" fmla="*/ 1 w 66"/>
                <a:gd name="T55" fmla="*/ 30 h 67"/>
                <a:gd name="T56" fmla="*/ 0 w 66"/>
                <a:gd name="T57" fmla="*/ 34 h 67"/>
                <a:gd name="T58" fmla="*/ 1 w 66"/>
                <a:gd name="T59" fmla="*/ 37 h 67"/>
                <a:gd name="T60" fmla="*/ 1 w 66"/>
                <a:gd name="T61" fmla="*/ 40 h 67"/>
                <a:gd name="T62" fmla="*/ 2 w 66"/>
                <a:gd name="T63" fmla="*/ 43 h 67"/>
                <a:gd name="T64" fmla="*/ 3 w 66"/>
                <a:gd name="T65" fmla="*/ 46 h 67"/>
                <a:gd name="T66" fmla="*/ 4 w 66"/>
                <a:gd name="T67" fmla="*/ 50 h 67"/>
                <a:gd name="T68" fmla="*/ 6 w 66"/>
                <a:gd name="T69" fmla="*/ 53 h 67"/>
                <a:gd name="T70" fmla="*/ 10 w 66"/>
                <a:gd name="T71" fmla="*/ 57 h 67"/>
                <a:gd name="T72" fmla="*/ 14 w 66"/>
                <a:gd name="T73" fmla="*/ 61 h 67"/>
                <a:gd name="T74" fmla="*/ 17 w 66"/>
                <a:gd name="T75" fmla="*/ 63 h 67"/>
                <a:gd name="T76" fmla="*/ 21 w 66"/>
                <a:gd name="T77" fmla="*/ 64 h 67"/>
                <a:gd name="T78" fmla="*/ 24 w 66"/>
                <a:gd name="T79" fmla="*/ 65 h 67"/>
                <a:gd name="T80" fmla="*/ 27 w 66"/>
                <a:gd name="T81" fmla="*/ 66 h 67"/>
                <a:gd name="T82" fmla="*/ 30 w 66"/>
                <a:gd name="T83" fmla="*/ 67 h 67"/>
                <a:gd name="T84" fmla="*/ 33 w 66"/>
                <a:gd name="T85" fmla="*/ 67 h 67"/>
                <a:gd name="T86" fmla="*/ 37 w 66"/>
                <a:gd name="T87" fmla="*/ 67 h 67"/>
                <a:gd name="T88" fmla="*/ 40 w 66"/>
                <a:gd name="T89" fmla="*/ 66 h 67"/>
                <a:gd name="T90" fmla="*/ 43 w 66"/>
                <a:gd name="T91" fmla="*/ 65 h 67"/>
                <a:gd name="T92" fmla="*/ 47 w 66"/>
                <a:gd name="T93" fmla="*/ 64 h 67"/>
                <a:gd name="T94" fmla="*/ 50 w 66"/>
                <a:gd name="T95" fmla="*/ 63 h 67"/>
                <a:gd name="T96" fmla="*/ 52 w 66"/>
                <a:gd name="T97" fmla="*/ 61 h 67"/>
                <a:gd name="T98" fmla="*/ 57 w 66"/>
                <a:gd name="T99" fmla="*/ 57 h 67"/>
                <a:gd name="T100" fmla="*/ 61 w 66"/>
                <a:gd name="T101" fmla="*/ 53 h 67"/>
                <a:gd name="T102" fmla="*/ 62 w 66"/>
                <a:gd name="T103" fmla="*/ 50 h 67"/>
                <a:gd name="T104" fmla="*/ 64 w 66"/>
                <a:gd name="T105" fmla="*/ 46 h 67"/>
                <a:gd name="T106" fmla="*/ 65 w 66"/>
                <a:gd name="T107" fmla="*/ 43 h 67"/>
                <a:gd name="T108" fmla="*/ 66 w 66"/>
                <a:gd name="T109" fmla="*/ 40 h 67"/>
                <a:gd name="T110" fmla="*/ 66 w 66"/>
                <a:gd name="T111" fmla="*/ 37 h 67"/>
                <a:gd name="T112" fmla="*/ 66 w 66"/>
                <a:gd name="T113" fmla="*/ 34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6"/>
                <a:gd name="T172" fmla="*/ 0 h 67"/>
                <a:gd name="T173" fmla="*/ 66 w 66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6" h="67">
                  <a:moveTo>
                    <a:pt x="66" y="34"/>
                  </a:moveTo>
                  <a:lnTo>
                    <a:pt x="66" y="30"/>
                  </a:lnTo>
                  <a:lnTo>
                    <a:pt x="66" y="27"/>
                  </a:lnTo>
                  <a:lnTo>
                    <a:pt x="65" y="23"/>
                  </a:lnTo>
                  <a:lnTo>
                    <a:pt x="64" y="20"/>
                  </a:lnTo>
                  <a:lnTo>
                    <a:pt x="62" y="17"/>
                  </a:lnTo>
                  <a:lnTo>
                    <a:pt x="61" y="15"/>
                  </a:lnTo>
                  <a:lnTo>
                    <a:pt x="57" y="10"/>
                  </a:lnTo>
                  <a:lnTo>
                    <a:pt x="52" y="6"/>
                  </a:lnTo>
                  <a:lnTo>
                    <a:pt x="50" y="5"/>
                  </a:lnTo>
                  <a:lnTo>
                    <a:pt x="47" y="3"/>
                  </a:lnTo>
                  <a:lnTo>
                    <a:pt x="43" y="1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5"/>
                  </a:lnTo>
                  <a:lnTo>
                    <a:pt x="4" y="17"/>
                  </a:lnTo>
                  <a:lnTo>
                    <a:pt x="3" y="20"/>
                  </a:lnTo>
                  <a:lnTo>
                    <a:pt x="2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2" y="43"/>
                  </a:lnTo>
                  <a:lnTo>
                    <a:pt x="3" y="46"/>
                  </a:lnTo>
                  <a:lnTo>
                    <a:pt x="4" y="50"/>
                  </a:lnTo>
                  <a:lnTo>
                    <a:pt x="6" y="53"/>
                  </a:lnTo>
                  <a:lnTo>
                    <a:pt x="10" y="57"/>
                  </a:lnTo>
                  <a:lnTo>
                    <a:pt x="14" y="61"/>
                  </a:lnTo>
                  <a:lnTo>
                    <a:pt x="17" y="63"/>
                  </a:lnTo>
                  <a:lnTo>
                    <a:pt x="21" y="64"/>
                  </a:lnTo>
                  <a:lnTo>
                    <a:pt x="24" y="65"/>
                  </a:lnTo>
                  <a:lnTo>
                    <a:pt x="27" y="66"/>
                  </a:lnTo>
                  <a:lnTo>
                    <a:pt x="30" y="67"/>
                  </a:lnTo>
                  <a:lnTo>
                    <a:pt x="33" y="67"/>
                  </a:lnTo>
                  <a:lnTo>
                    <a:pt x="37" y="67"/>
                  </a:lnTo>
                  <a:lnTo>
                    <a:pt x="40" y="66"/>
                  </a:lnTo>
                  <a:lnTo>
                    <a:pt x="43" y="65"/>
                  </a:lnTo>
                  <a:lnTo>
                    <a:pt x="47" y="64"/>
                  </a:lnTo>
                  <a:lnTo>
                    <a:pt x="50" y="63"/>
                  </a:lnTo>
                  <a:lnTo>
                    <a:pt x="52" y="61"/>
                  </a:lnTo>
                  <a:lnTo>
                    <a:pt x="57" y="57"/>
                  </a:lnTo>
                  <a:lnTo>
                    <a:pt x="61" y="53"/>
                  </a:lnTo>
                  <a:lnTo>
                    <a:pt x="62" y="50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40"/>
                  </a:lnTo>
                  <a:lnTo>
                    <a:pt x="66" y="3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71" name="Freeform 35"/>
            <p:cNvSpPr>
              <a:spLocks/>
            </p:cNvSpPr>
            <p:nvPr/>
          </p:nvSpPr>
          <p:spPr bwMode="auto">
            <a:xfrm>
              <a:off x="4218" y="1864"/>
              <a:ext cx="66" cy="67"/>
            </a:xfrm>
            <a:custGeom>
              <a:avLst/>
              <a:gdLst>
                <a:gd name="T0" fmla="*/ 66 w 66"/>
                <a:gd name="T1" fmla="*/ 34 h 67"/>
                <a:gd name="T2" fmla="*/ 66 w 66"/>
                <a:gd name="T3" fmla="*/ 30 h 67"/>
                <a:gd name="T4" fmla="*/ 66 w 66"/>
                <a:gd name="T5" fmla="*/ 27 h 67"/>
                <a:gd name="T6" fmla="*/ 65 w 66"/>
                <a:gd name="T7" fmla="*/ 23 h 67"/>
                <a:gd name="T8" fmla="*/ 64 w 66"/>
                <a:gd name="T9" fmla="*/ 20 h 67"/>
                <a:gd name="T10" fmla="*/ 62 w 66"/>
                <a:gd name="T11" fmla="*/ 17 h 67"/>
                <a:gd name="T12" fmla="*/ 61 w 66"/>
                <a:gd name="T13" fmla="*/ 15 h 67"/>
                <a:gd name="T14" fmla="*/ 57 w 66"/>
                <a:gd name="T15" fmla="*/ 10 h 67"/>
                <a:gd name="T16" fmla="*/ 52 w 66"/>
                <a:gd name="T17" fmla="*/ 6 h 67"/>
                <a:gd name="T18" fmla="*/ 50 w 66"/>
                <a:gd name="T19" fmla="*/ 5 h 67"/>
                <a:gd name="T20" fmla="*/ 47 w 66"/>
                <a:gd name="T21" fmla="*/ 3 h 67"/>
                <a:gd name="T22" fmla="*/ 43 w 66"/>
                <a:gd name="T23" fmla="*/ 1 h 67"/>
                <a:gd name="T24" fmla="*/ 40 w 66"/>
                <a:gd name="T25" fmla="*/ 0 h 67"/>
                <a:gd name="T26" fmla="*/ 37 w 66"/>
                <a:gd name="T27" fmla="*/ 0 h 67"/>
                <a:gd name="T28" fmla="*/ 33 w 66"/>
                <a:gd name="T29" fmla="*/ 0 h 67"/>
                <a:gd name="T30" fmla="*/ 30 w 66"/>
                <a:gd name="T31" fmla="*/ 0 h 67"/>
                <a:gd name="T32" fmla="*/ 27 w 66"/>
                <a:gd name="T33" fmla="*/ 0 h 67"/>
                <a:gd name="T34" fmla="*/ 24 w 66"/>
                <a:gd name="T35" fmla="*/ 1 h 67"/>
                <a:gd name="T36" fmla="*/ 21 w 66"/>
                <a:gd name="T37" fmla="*/ 3 h 67"/>
                <a:gd name="T38" fmla="*/ 17 w 66"/>
                <a:gd name="T39" fmla="*/ 5 h 67"/>
                <a:gd name="T40" fmla="*/ 14 w 66"/>
                <a:gd name="T41" fmla="*/ 6 h 67"/>
                <a:gd name="T42" fmla="*/ 10 w 66"/>
                <a:gd name="T43" fmla="*/ 10 h 67"/>
                <a:gd name="T44" fmla="*/ 6 w 66"/>
                <a:gd name="T45" fmla="*/ 15 h 67"/>
                <a:gd name="T46" fmla="*/ 4 w 66"/>
                <a:gd name="T47" fmla="*/ 17 h 67"/>
                <a:gd name="T48" fmla="*/ 3 w 66"/>
                <a:gd name="T49" fmla="*/ 20 h 67"/>
                <a:gd name="T50" fmla="*/ 2 w 66"/>
                <a:gd name="T51" fmla="*/ 23 h 67"/>
                <a:gd name="T52" fmla="*/ 1 w 66"/>
                <a:gd name="T53" fmla="*/ 27 h 67"/>
                <a:gd name="T54" fmla="*/ 1 w 66"/>
                <a:gd name="T55" fmla="*/ 30 h 67"/>
                <a:gd name="T56" fmla="*/ 0 w 66"/>
                <a:gd name="T57" fmla="*/ 34 h 67"/>
                <a:gd name="T58" fmla="*/ 1 w 66"/>
                <a:gd name="T59" fmla="*/ 37 h 67"/>
                <a:gd name="T60" fmla="*/ 1 w 66"/>
                <a:gd name="T61" fmla="*/ 40 h 67"/>
                <a:gd name="T62" fmla="*/ 2 w 66"/>
                <a:gd name="T63" fmla="*/ 43 h 67"/>
                <a:gd name="T64" fmla="*/ 3 w 66"/>
                <a:gd name="T65" fmla="*/ 46 h 67"/>
                <a:gd name="T66" fmla="*/ 4 w 66"/>
                <a:gd name="T67" fmla="*/ 50 h 67"/>
                <a:gd name="T68" fmla="*/ 6 w 66"/>
                <a:gd name="T69" fmla="*/ 53 h 67"/>
                <a:gd name="T70" fmla="*/ 10 w 66"/>
                <a:gd name="T71" fmla="*/ 57 h 67"/>
                <a:gd name="T72" fmla="*/ 14 w 66"/>
                <a:gd name="T73" fmla="*/ 61 h 67"/>
                <a:gd name="T74" fmla="*/ 17 w 66"/>
                <a:gd name="T75" fmla="*/ 63 h 67"/>
                <a:gd name="T76" fmla="*/ 21 w 66"/>
                <a:gd name="T77" fmla="*/ 64 h 67"/>
                <a:gd name="T78" fmla="*/ 24 w 66"/>
                <a:gd name="T79" fmla="*/ 65 h 67"/>
                <a:gd name="T80" fmla="*/ 27 w 66"/>
                <a:gd name="T81" fmla="*/ 66 h 67"/>
                <a:gd name="T82" fmla="*/ 30 w 66"/>
                <a:gd name="T83" fmla="*/ 67 h 67"/>
                <a:gd name="T84" fmla="*/ 33 w 66"/>
                <a:gd name="T85" fmla="*/ 67 h 67"/>
                <a:gd name="T86" fmla="*/ 37 w 66"/>
                <a:gd name="T87" fmla="*/ 67 h 67"/>
                <a:gd name="T88" fmla="*/ 40 w 66"/>
                <a:gd name="T89" fmla="*/ 66 h 67"/>
                <a:gd name="T90" fmla="*/ 43 w 66"/>
                <a:gd name="T91" fmla="*/ 65 h 67"/>
                <a:gd name="T92" fmla="*/ 47 w 66"/>
                <a:gd name="T93" fmla="*/ 64 h 67"/>
                <a:gd name="T94" fmla="*/ 50 w 66"/>
                <a:gd name="T95" fmla="*/ 63 h 67"/>
                <a:gd name="T96" fmla="*/ 52 w 66"/>
                <a:gd name="T97" fmla="*/ 61 h 67"/>
                <a:gd name="T98" fmla="*/ 57 w 66"/>
                <a:gd name="T99" fmla="*/ 57 h 67"/>
                <a:gd name="T100" fmla="*/ 61 w 66"/>
                <a:gd name="T101" fmla="*/ 53 h 67"/>
                <a:gd name="T102" fmla="*/ 62 w 66"/>
                <a:gd name="T103" fmla="*/ 50 h 67"/>
                <a:gd name="T104" fmla="*/ 64 w 66"/>
                <a:gd name="T105" fmla="*/ 46 h 67"/>
                <a:gd name="T106" fmla="*/ 65 w 66"/>
                <a:gd name="T107" fmla="*/ 43 h 67"/>
                <a:gd name="T108" fmla="*/ 66 w 66"/>
                <a:gd name="T109" fmla="*/ 40 h 67"/>
                <a:gd name="T110" fmla="*/ 66 w 66"/>
                <a:gd name="T111" fmla="*/ 37 h 67"/>
                <a:gd name="T112" fmla="*/ 66 w 66"/>
                <a:gd name="T113" fmla="*/ 34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6"/>
                <a:gd name="T172" fmla="*/ 0 h 67"/>
                <a:gd name="T173" fmla="*/ 66 w 66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6" h="67">
                  <a:moveTo>
                    <a:pt x="66" y="34"/>
                  </a:moveTo>
                  <a:lnTo>
                    <a:pt x="66" y="30"/>
                  </a:lnTo>
                  <a:lnTo>
                    <a:pt x="66" y="27"/>
                  </a:lnTo>
                  <a:lnTo>
                    <a:pt x="65" y="23"/>
                  </a:lnTo>
                  <a:lnTo>
                    <a:pt x="64" y="20"/>
                  </a:lnTo>
                  <a:lnTo>
                    <a:pt x="62" y="17"/>
                  </a:lnTo>
                  <a:lnTo>
                    <a:pt x="61" y="15"/>
                  </a:lnTo>
                  <a:lnTo>
                    <a:pt x="57" y="10"/>
                  </a:lnTo>
                  <a:lnTo>
                    <a:pt x="52" y="6"/>
                  </a:lnTo>
                  <a:lnTo>
                    <a:pt x="50" y="5"/>
                  </a:lnTo>
                  <a:lnTo>
                    <a:pt x="47" y="3"/>
                  </a:lnTo>
                  <a:lnTo>
                    <a:pt x="43" y="1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5"/>
                  </a:lnTo>
                  <a:lnTo>
                    <a:pt x="4" y="17"/>
                  </a:lnTo>
                  <a:lnTo>
                    <a:pt x="3" y="20"/>
                  </a:lnTo>
                  <a:lnTo>
                    <a:pt x="2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2" y="43"/>
                  </a:lnTo>
                  <a:lnTo>
                    <a:pt x="3" y="46"/>
                  </a:lnTo>
                  <a:lnTo>
                    <a:pt x="4" y="50"/>
                  </a:lnTo>
                  <a:lnTo>
                    <a:pt x="6" y="53"/>
                  </a:lnTo>
                  <a:lnTo>
                    <a:pt x="10" y="57"/>
                  </a:lnTo>
                  <a:lnTo>
                    <a:pt x="14" y="61"/>
                  </a:lnTo>
                  <a:lnTo>
                    <a:pt x="17" y="63"/>
                  </a:lnTo>
                  <a:lnTo>
                    <a:pt x="21" y="64"/>
                  </a:lnTo>
                  <a:lnTo>
                    <a:pt x="24" y="65"/>
                  </a:lnTo>
                  <a:lnTo>
                    <a:pt x="27" y="66"/>
                  </a:lnTo>
                  <a:lnTo>
                    <a:pt x="30" y="67"/>
                  </a:lnTo>
                  <a:lnTo>
                    <a:pt x="33" y="67"/>
                  </a:lnTo>
                  <a:lnTo>
                    <a:pt x="37" y="67"/>
                  </a:lnTo>
                  <a:lnTo>
                    <a:pt x="40" y="66"/>
                  </a:lnTo>
                  <a:lnTo>
                    <a:pt x="43" y="65"/>
                  </a:lnTo>
                  <a:lnTo>
                    <a:pt x="47" y="64"/>
                  </a:lnTo>
                  <a:lnTo>
                    <a:pt x="50" y="63"/>
                  </a:lnTo>
                  <a:lnTo>
                    <a:pt x="52" y="61"/>
                  </a:lnTo>
                  <a:lnTo>
                    <a:pt x="57" y="57"/>
                  </a:lnTo>
                  <a:lnTo>
                    <a:pt x="61" y="53"/>
                  </a:lnTo>
                  <a:lnTo>
                    <a:pt x="62" y="50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40"/>
                  </a:lnTo>
                  <a:lnTo>
                    <a:pt x="66" y="37"/>
                  </a:lnTo>
                  <a:lnTo>
                    <a:pt x="66" y="34"/>
                  </a:lnTo>
                </a:path>
              </a:pathLst>
            </a:custGeom>
            <a:noFill/>
            <a:ln w="396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72" name="Rectangle 36"/>
            <p:cNvSpPr>
              <a:spLocks noChangeArrowheads="1"/>
            </p:cNvSpPr>
            <p:nvPr/>
          </p:nvSpPr>
          <p:spPr bwMode="auto">
            <a:xfrm>
              <a:off x="5325" y="1855"/>
              <a:ext cx="1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v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73" name="Rectangle 37"/>
            <p:cNvSpPr>
              <a:spLocks noChangeArrowheads="1"/>
            </p:cNvSpPr>
            <p:nvPr/>
          </p:nvSpPr>
          <p:spPr bwMode="auto">
            <a:xfrm>
              <a:off x="5400" y="1961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3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74" name="Freeform 38"/>
            <p:cNvSpPr>
              <a:spLocks/>
            </p:cNvSpPr>
            <p:nvPr/>
          </p:nvSpPr>
          <p:spPr bwMode="auto">
            <a:xfrm>
              <a:off x="4218" y="995"/>
              <a:ext cx="66" cy="67"/>
            </a:xfrm>
            <a:custGeom>
              <a:avLst/>
              <a:gdLst>
                <a:gd name="T0" fmla="*/ 66 w 66"/>
                <a:gd name="T1" fmla="*/ 33 h 67"/>
                <a:gd name="T2" fmla="*/ 66 w 66"/>
                <a:gd name="T3" fmla="*/ 30 h 67"/>
                <a:gd name="T4" fmla="*/ 66 w 66"/>
                <a:gd name="T5" fmla="*/ 27 h 67"/>
                <a:gd name="T6" fmla="*/ 65 w 66"/>
                <a:gd name="T7" fmla="*/ 23 h 67"/>
                <a:gd name="T8" fmla="*/ 64 w 66"/>
                <a:gd name="T9" fmla="*/ 21 h 67"/>
                <a:gd name="T10" fmla="*/ 62 w 66"/>
                <a:gd name="T11" fmla="*/ 17 h 67"/>
                <a:gd name="T12" fmla="*/ 61 w 66"/>
                <a:gd name="T13" fmla="*/ 14 h 67"/>
                <a:gd name="T14" fmla="*/ 57 w 66"/>
                <a:gd name="T15" fmla="*/ 9 h 67"/>
                <a:gd name="T16" fmla="*/ 52 w 66"/>
                <a:gd name="T17" fmla="*/ 5 h 67"/>
                <a:gd name="T18" fmla="*/ 50 w 66"/>
                <a:gd name="T19" fmla="*/ 4 h 67"/>
                <a:gd name="T20" fmla="*/ 47 w 66"/>
                <a:gd name="T21" fmla="*/ 2 h 67"/>
                <a:gd name="T22" fmla="*/ 43 w 66"/>
                <a:gd name="T23" fmla="*/ 1 h 67"/>
                <a:gd name="T24" fmla="*/ 40 w 66"/>
                <a:gd name="T25" fmla="*/ 1 h 67"/>
                <a:gd name="T26" fmla="*/ 37 w 66"/>
                <a:gd name="T27" fmla="*/ 0 h 67"/>
                <a:gd name="T28" fmla="*/ 33 w 66"/>
                <a:gd name="T29" fmla="*/ 0 h 67"/>
                <a:gd name="T30" fmla="*/ 30 w 66"/>
                <a:gd name="T31" fmla="*/ 0 h 67"/>
                <a:gd name="T32" fmla="*/ 27 w 66"/>
                <a:gd name="T33" fmla="*/ 1 h 67"/>
                <a:gd name="T34" fmla="*/ 24 w 66"/>
                <a:gd name="T35" fmla="*/ 1 h 67"/>
                <a:gd name="T36" fmla="*/ 21 w 66"/>
                <a:gd name="T37" fmla="*/ 2 h 67"/>
                <a:gd name="T38" fmla="*/ 17 w 66"/>
                <a:gd name="T39" fmla="*/ 4 h 67"/>
                <a:gd name="T40" fmla="*/ 14 w 66"/>
                <a:gd name="T41" fmla="*/ 5 h 67"/>
                <a:gd name="T42" fmla="*/ 10 w 66"/>
                <a:gd name="T43" fmla="*/ 9 h 67"/>
                <a:gd name="T44" fmla="*/ 6 w 66"/>
                <a:gd name="T45" fmla="*/ 14 h 67"/>
                <a:gd name="T46" fmla="*/ 4 w 66"/>
                <a:gd name="T47" fmla="*/ 17 h 67"/>
                <a:gd name="T48" fmla="*/ 3 w 66"/>
                <a:gd name="T49" fmla="*/ 21 h 67"/>
                <a:gd name="T50" fmla="*/ 2 w 66"/>
                <a:gd name="T51" fmla="*/ 23 h 67"/>
                <a:gd name="T52" fmla="*/ 1 w 66"/>
                <a:gd name="T53" fmla="*/ 27 h 67"/>
                <a:gd name="T54" fmla="*/ 1 w 66"/>
                <a:gd name="T55" fmla="*/ 30 h 67"/>
                <a:gd name="T56" fmla="*/ 0 w 66"/>
                <a:gd name="T57" fmla="*/ 33 h 67"/>
                <a:gd name="T58" fmla="*/ 1 w 66"/>
                <a:gd name="T59" fmla="*/ 36 h 67"/>
                <a:gd name="T60" fmla="*/ 1 w 66"/>
                <a:gd name="T61" fmla="*/ 39 h 67"/>
                <a:gd name="T62" fmla="*/ 2 w 66"/>
                <a:gd name="T63" fmla="*/ 43 h 67"/>
                <a:gd name="T64" fmla="*/ 3 w 66"/>
                <a:gd name="T65" fmla="*/ 46 h 67"/>
                <a:gd name="T66" fmla="*/ 4 w 66"/>
                <a:gd name="T67" fmla="*/ 49 h 67"/>
                <a:gd name="T68" fmla="*/ 6 w 66"/>
                <a:gd name="T69" fmla="*/ 52 h 67"/>
                <a:gd name="T70" fmla="*/ 10 w 66"/>
                <a:gd name="T71" fmla="*/ 57 h 67"/>
                <a:gd name="T72" fmla="*/ 14 w 66"/>
                <a:gd name="T73" fmla="*/ 61 h 67"/>
                <a:gd name="T74" fmla="*/ 17 w 66"/>
                <a:gd name="T75" fmla="*/ 62 h 67"/>
                <a:gd name="T76" fmla="*/ 21 w 66"/>
                <a:gd name="T77" fmla="*/ 63 h 67"/>
                <a:gd name="T78" fmla="*/ 24 w 66"/>
                <a:gd name="T79" fmla="*/ 66 h 67"/>
                <a:gd name="T80" fmla="*/ 27 w 66"/>
                <a:gd name="T81" fmla="*/ 66 h 67"/>
                <a:gd name="T82" fmla="*/ 30 w 66"/>
                <a:gd name="T83" fmla="*/ 67 h 67"/>
                <a:gd name="T84" fmla="*/ 33 w 66"/>
                <a:gd name="T85" fmla="*/ 67 h 67"/>
                <a:gd name="T86" fmla="*/ 37 w 66"/>
                <a:gd name="T87" fmla="*/ 67 h 67"/>
                <a:gd name="T88" fmla="*/ 40 w 66"/>
                <a:gd name="T89" fmla="*/ 66 h 67"/>
                <a:gd name="T90" fmla="*/ 43 w 66"/>
                <a:gd name="T91" fmla="*/ 66 h 67"/>
                <a:gd name="T92" fmla="*/ 47 w 66"/>
                <a:gd name="T93" fmla="*/ 63 h 67"/>
                <a:gd name="T94" fmla="*/ 50 w 66"/>
                <a:gd name="T95" fmla="*/ 62 h 67"/>
                <a:gd name="T96" fmla="*/ 52 w 66"/>
                <a:gd name="T97" fmla="*/ 61 h 67"/>
                <a:gd name="T98" fmla="*/ 57 w 66"/>
                <a:gd name="T99" fmla="*/ 57 h 67"/>
                <a:gd name="T100" fmla="*/ 61 w 66"/>
                <a:gd name="T101" fmla="*/ 52 h 67"/>
                <a:gd name="T102" fmla="*/ 62 w 66"/>
                <a:gd name="T103" fmla="*/ 49 h 67"/>
                <a:gd name="T104" fmla="*/ 64 w 66"/>
                <a:gd name="T105" fmla="*/ 46 h 67"/>
                <a:gd name="T106" fmla="*/ 65 w 66"/>
                <a:gd name="T107" fmla="*/ 43 h 67"/>
                <a:gd name="T108" fmla="*/ 66 w 66"/>
                <a:gd name="T109" fmla="*/ 39 h 67"/>
                <a:gd name="T110" fmla="*/ 66 w 66"/>
                <a:gd name="T111" fmla="*/ 36 h 67"/>
                <a:gd name="T112" fmla="*/ 66 w 66"/>
                <a:gd name="T113" fmla="*/ 33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6"/>
                <a:gd name="T172" fmla="*/ 0 h 67"/>
                <a:gd name="T173" fmla="*/ 66 w 66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6" h="67">
                  <a:moveTo>
                    <a:pt x="66" y="33"/>
                  </a:moveTo>
                  <a:lnTo>
                    <a:pt x="66" y="30"/>
                  </a:lnTo>
                  <a:lnTo>
                    <a:pt x="66" y="27"/>
                  </a:lnTo>
                  <a:lnTo>
                    <a:pt x="65" y="23"/>
                  </a:lnTo>
                  <a:lnTo>
                    <a:pt x="64" y="21"/>
                  </a:lnTo>
                  <a:lnTo>
                    <a:pt x="62" y="17"/>
                  </a:lnTo>
                  <a:lnTo>
                    <a:pt x="61" y="14"/>
                  </a:lnTo>
                  <a:lnTo>
                    <a:pt x="57" y="9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7" y="2"/>
                  </a:lnTo>
                  <a:lnTo>
                    <a:pt x="43" y="1"/>
                  </a:lnTo>
                  <a:lnTo>
                    <a:pt x="40" y="1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7" y="1"/>
                  </a:lnTo>
                  <a:lnTo>
                    <a:pt x="24" y="1"/>
                  </a:lnTo>
                  <a:lnTo>
                    <a:pt x="21" y="2"/>
                  </a:lnTo>
                  <a:lnTo>
                    <a:pt x="17" y="4"/>
                  </a:lnTo>
                  <a:lnTo>
                    <a:pt x="14" y="5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4" y="17"/>
                  </a:lnTo>
                  <a:lnTo>
                    <a:pt x="3" y="21"/>
                  </a:lnTo>
                  <a:lnTo>
                    <a:pt x="2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3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2" y="43"/>
                  </a:lnTo>
                  <a:lnTo>
                    <a:pt x="3" y="46"/>
                  </a:lnTo>
                  <a:lnTo>
                    <a:pt x="4" y="49"/>
                  </a:lnTo>
                  <a:lnTo>
                    <a:pt x="6" y="52"/>
                  </a:lnTo>
                  <a:lnTo>
                    <a:pt x="10" y="57"/>
                  </a:lnTo>
                  <a:lnTo>
                    <a:pt x="14" y="61"/>
                  </a:lnTo>
                  <a:lnTo>
                    <a:pt x="17" y="62"/>
                  </a:lnTo>
                  <a:lnTo>
                    <a:pt x="21" y="63"/>
                  </a:lnTo>
                  <a:lnTo>
                    <a:pt x="24" y="66"/>
                  </a:lnTo>
                  <a:lnTo>
                    <a:pt x="27" y="66"/>
                  </a:lnTo>
                  <a:lnTo>
                    <a:pt x="30" y="67"/>
                  </a:lnTo>
                  <a:lnTo>
                    <a:pt x="33" y="67"/>
                  </a:lnTo>
                  <a:lnTo>
                    <a:pt x="37" y="67"/>
                  </a:lnTo>
                  <a:lnTo>
                    <a:pt x="40" y="66"/>
                  </a:lnTo>
                  <a:lnTo>
                    <a:pt x="43" y="66"/>
                  </a:lnTo>
                  <a:lnTo>
                    <a:pt x="47" y="63"/>
                  </a:lnTo>
                  <a:lnTo>
                    <a:pt x="50" y="62"/>
                  </a:lnTo>
                  <a:lnTo>
                    <a:pt x="52" y="61"/>
                  </a:lnTo>
                  <a:lnTo>
                    <a:pt x="57" y="57"/>
                  </a:lnTo>
                  <a:lnTo>
                    <a:pt x="61" y="52"/>
                  </a:lnTo>
                  <a:lnTo>
                    <a:pt x="62" y="49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39"/>
                  </a:lnTo>
                  <a:lnTo>
                    <a:pt x="66" y="3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75" name="Freeform 39"/>
            <p:cNvSpPr>
              <a:spLocks/>
            </p:cNvSpPr>
            <p:nvPr/>
          </p:nvSpPr>
          <p:spPr bwMode="auto">
            <a:xfrm>
              <a:off x="4218" y="995"/>
              <a:ext cx="66" cy="67"/>
            </a:xfrm>
            <a:custGeom>
              <a:avLst/>
              <a:gdLst>
                <a:gd name="T0" fmla="*/ 66 w 66"/>
                <a:gd name="T1" fmla="*/ 33 h 67"/>
                <a:gd name="T2" fmla="*/ 66 w 66"/>
                <a:gd name="T3" fmla="*/ 30 h 67"/>
                <a:gd name="T4" fmla="*/ 66 w 66"/>
                <a:gd name="T5" fmla="*/ 27 h 67"/>
                <a:gd name="T6" fmla="*/ 65 w 66"/>
                <a:gd name="T7" fmla="*/ 23 h 67"/>
                <a:gd name="T8" fmla="*/ 64 w 66"/>
                <a:gd name="T9" fmla="*/ 21 h 67"/>
                <a:gd name="T10" fmla="*/ 62 w 66"/>
                <a:gd name="T11" fmla="*/ 17 h 67"/>
                <a:gd name="T12" fmla="*/ 61 w 66"/>
                <a:gd name="T13" fmla="*/ 14 h 67"/>
                <a:gd name="T14" fmla="*/ 57 w 66"/>
                <a:gd name="T15" fmla="*/ 9 h 67"/>
                <a:gd name="T16" fmla="*/ 52 w 66"/>
                <a:gd name="T17" fmla="*/ 5 h 67"/>
                <a:gd name="T18" fmla="*/ 50 w 66"/>
                <a:gd name="T19" fmla="*/ 4 h 67"/>
                <a:gd name="T20" fmla="*/ 47 w 66"/>
                <a:gd name="T21" fmla="*/ 2 h 67"/>
                <a:gd name="T22" fmla="*/ 43 w 66"/>
                <a:gd name="T23" fmla="*/ 1 h 67"/>
                <a:gd name="T24" fmla="*/ 40 w 66"/>
                <a:gd name="T25" fmla="*/ 1 h 67"/>
                <a:gd name="T26" fmla="*/ 37 w 66"/>
                <a:gd name="T27" fmla="*/ 0 h 67"/>
                <a:gd name="T28" fmla="*/ 33 w 66"/>
                <a:gd name="T29" fmla="*/ 0 h 67"/>
                <a:gd name="T30" fmla="*/ 30 w 66"/>
                <a:gd name="T31" fmla="*/ 0 h 67"/>
                <a:gd name="T32" fmla="*/ 27 w 66"/>
                <a:gd name="T33" fmla="*/ 1 h 67"/>
                <a:gd name="T34" fmla="*/ 24 w 66"/>
                <a:gd name="T35" fmla="*/ 1 h 67"/>
                <a:gd name="T36" fmla="*/ 21 w 66"/>
                <a:gd name="T37" fmla="*/ 2 h 67"/>
                <a:gd name="T38" fmla="*/ 17 w 66"/>
                <a:gd name="T39" fmla="*/ 4 h 67"/>
                <a:gd name="T40" fmla="*/ 14 w 66"/>
                <a:gd name="T41" fmla="*/ 5 h 67"/>
                <a:gd name="T42" fmla="*/ 10 w 66"/>
                <a:gd name="T43" fmla="*/ 9 h 67"/>
                <a:gd name="T44" fmla="*/ 6 w 66"/>
                <a:gd name="T45" fmla="*/ 14 h 67"/>
                <a:gd name="T46" fmla="*/ 4 w 66"/>
                <a:gd name="T47" fmla="*/ 17 h 67"/>
                <a:gd name="T48" fmla="*/ 3 w 66"/>
                <a:gd name="T49" fmla="*/ 21 h 67"/>
                <a:gd name="T50" fmla="*/ 2 w 66"/>
                <a:gd name="T51" fmla="*/ 23 h 67"/>
                <a:gd name="T52" fmla="*/ 1 w 66"/>
                <a:gd name="T53" fmla="*/ 27 h 67"/>
                <a:gd name="T54" fmla="*/ 1 w 66"/>
                <a:gd name="T55" fmla="*/ 30 h 67"/>
                <a:gd name="T56" fmla="*/ 0 w 66"/>
                <a:gd name="T57" fmla="*/ 33 h 67"/>
                <a:gd name="T58" fmla="*/ 1 w 66"/>
                <a:gd name="T59" fmla="*/ 36 h 67"/>
                <a:gd name="T60" fmla="*/ 1 w 66"/>
                <a:gd name="T61" fmla="*/ 39 h 67"/>
                <a:gd name="T62" fmla="*/ 2 w 66"/>
                <a:gd name="T63" fmla="*/ 43 h 67"/>
                <a:gd name="T64" fmla="*/ 3 w 66"/>
                <a:gd name="T65" fmla="*/ 46 h 67"/>
                <a:gd name="T66" fmla="*/ 4 w 66"/>
                <a:gd name="T67" fmla="*/ 49 h 67"/>
                <a:gd name="T68" fmla="*/ 6 w 66"/>
                <a:gd name="T69" fmla="*/ 52 h 67"/>
                <a:gd name="T70" fmla="*/ 10 w 66"/>
                <a:gd name="T71" fmla="*/ 57 h 67"/>
                <a:gd name="T72" fmla="*/ 14 w 66"/>
                <a:gd name="T73" fmla="*/ 61 h 67"/>
                <a:gd name="T74" fmla="*/ 17 w 66"/>
                <a:gd name="T75" fmla="*/ 62 h 67"/>
                <a:gd name="T76" fmla="*/ 21 w 66"/>
                <a:gd name="T77" fmla="*/ 63 h 67"/>
                <a:gd name="T78" fmla="*/ 24 w 66"/>
                <a:gd name="T79" fmla="*/ 66 h 67"/>
                <a:gd name="T80" fmla="*/ 27 w 66"/>
                <a:gd name="T81" fmla="*/ 66 h 67"/>
                <a:gd name="T82" fmla="*/ 30 w 66"/>
                <a:gd name="T83" fmla="*/ 67 h 67"/>
                <a:gd name="T84" fmla="*/ 33 w 66"/>
                <a:gd name="T85" fmla="*/ 67 h 67"/>
                <a:gd name="T86" fmla="*/ 37 w 66"/>
                <a:gd name="T87" fmla="*/ 67 h 67"/>
                <a:gd name="T88" fmla="*/ 40 w 66"/>
                <a:gd name="T89" fmla="*/ 66 h 67"/>
                <a:gd name="T90" fmla="*/ 43 w 66"/>
                <a:gd name="T91" fmla="*/ 66 h 67"/>
                <a:gd name="T92" fmla="*/ 47 w 66"/>
                <a:gd name="T93" fmla="*/ 63 h 67"/>
                <a:gd name="T94" fmla="*/ 50 w 66"/>
                <a:gd name="T95" fmla="*/ 62 h 67"/>
                <a:gd name="T96" fmla="*/ 52 w 66"/>
                <a:gd name="T97" fmla="*/ 61 h 67"/>
                <a:gd name="T98" fmla="*/ 57 w 66"/>
                <a:gd name="T99" fmla="*/ 57 h 67"/>
                <a:gd name="T100" fmla="*/ 61 w 66"/>
                <a:gd name="T101" fmla="*/ 52 h 67"/>
                <a:gd name="T102" fmla="*/ 62 w 66"/>
                <a:gd name="T103" fmla="*/ 49 h 67"/>
                <a:gd name="T104" fmla="*/ 64 w 66"/>
                <a:gd name="T105" fmla="*/ 46 h 67"/>
                <a:gd name="T106" fmla="*/ 65 w 66"/>
                <a:gd name="T107" fmla="*/ 43 h 67"/>
                <a:gd name="T108" fmla="*/ 66 w 66"/>
                <a:gd name="T109" fmla="*/ 39 h 67"/>
                <a:gd name="T110" fmla="*/ 66 w 66"/>
                <a:gd name="T111" fmla="*/ 36 h 67"/>
                <a:gd name="T112" fmla="*/ 66 w 66"/>
                <a:gd name="T113" fmla="*/ 33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6"/>
                <a:gd name="T172" fmla="*/ 0 h 67"/>
                <a:gd name="T173" fmla="*/ 66 w 66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6" h="67">
                  <a:moveTo>
                    <a:pt x="66" y="33"/>
                  </a:moveTo>
                  <a:lnTo>
                    <a:pt x="66" y="30"/>
                  </a:lnTo>
                  <a:lnTo>
                    <a:pt x="66" y="27"/>
                  </a:lnTo>
                  <a:lnTo>
                    <a:pt x="65" y="23"/>
                  </a:lnTo>
                  <a:lnTo>
                    <a:pt x="64" y="21"/>
                  </a:lnTo>
                  <a:lnTo>
                    <a:pt x="62" y="17"/>
                  </a:lnTo>
                  <a:lnTo>
                    <a:pt x="61" y="14"/>
                  </a:lnTo>
                  <a:lnTo>
                    <a:pt x="57" y="9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7" y="2"/>
                  </a:lnTo>
                  <a:lnTo>
                    <a:pt x="43" y="1"/>
                  </a:lnTo>
                  <a:lnTo>
                    <a:pt x="40" y="1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7" y="1"/>
                  </a:lnTo>
                  <a:lnTo>
                    <a:pt x="24" y="1"/>
                  </a:lnTo>
                  <a:lnTo>
                    <a:pt x="21" y="2"/>
                  </a:lnTo>
                  <a:lnTo>
                    <a:pt x="17" y="4"/>
                  </a:lnTo>
                  <a:lnTo>
                    <a:pt x="14" y="5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4" y="17"/>
                  </a:lnTo>
                  <a:lnTo>
                    <a:pt x="3" y="21"/>
                  </a:lnTo>
                  <a:lnTo>
                    <a:pt x="2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3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2" y="43"/>
                  </a:lnTo>
                  <a:lnTo>
                    <a:pt x="3" y="46"/>
                  </a:lnTo>
                  <a:lnTo>
                    <a:pt x="4" y="49"/>
                  </a:lnTo>
                  <a:lnTo>
                    <a:pt x="6" y="52"/>
                  </a:lnTo>
                  <a:lnTo>
                    <a:pt x="10" y="57"/>
                  </a:lnTo>
                  <a:lnTo>
                    <a:pt x="14" y="61"/>
                  </a:lnTo>
                  <a:lnTo>
                    <a:pt x="17" y="62"/>
                  </a:lnTo>
                  <a:lnTo>
                    <a:pt x="21" y="63"/>
                  </a:lnTo>
                  <a:lnTo>
                    <a:pt x="24" y="66"/>
                  </a:lnTo>
                  <a:lnTo>
                    <a:pt x="27" y="66"/>
                  </a:lnTo>
                  <a:lnTo>
                    <a:pt x="30" y="67"/>
                  </a:lnTo>
                  <a:lnTo>
                    <a:pt x="33" y="67"/>
                  </a:lnTo>
                  <a:lnTo>
                    <a:pt x="37" y="67"/>
                  </a:lnTo>
                  <a:lnTo>
                    <a:pt x="40" y="66"/>
                  </a:lnTo>
                  <a:lnTo>
                    <a:pt x="43" y="66"/>
                  </a:lnTo>
                  <a:lnTo>
                    <a:pt x="47" y="63"/>
                  </a:lnTo>
                  <a:lnTo>
                    <a:pt x="50" y="62"/>
                  </a:lnTo>
                  <a:lnTo>
                    <a:pt x="52" y="61"/>
                  </a:lnTo>
                  <a:lnTo>
                    <a:pt x="57" y="57"/>
                  </a:lnTo>
                  <a:lnTo>
                    <a:pt x="61" y="52"/>
                  </a:lnTo>
                  <a:lnTo>
                    <a:pt x="62" y="49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39"/>
                  </a:lnTo>
                  <a:lnTo>
                    <a:pt x="66" y="36"/>
                  </a:lnTo>
                  <a:lnTo>
                    <a:pt x="66" y="33"/>
                  </a:lnTo>
                </a:path>
              </a:pathLst>
            </a:custGeom>
            <a:noFill/>
            <a:ln w="396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76" name="Freeform 40"/>
            <p:cNvSpPr>
              <a:spLocks/>
            </p:cNvSpPr>
            <p:nvPr/>
          </p:nvSpPr>
          <p:spPr bwMode="auto">
            <a:xfrm>
              <a:off x="5283" y="995"/>
              <a:ext cx="67" cy="67"/>
            </a:xfrm>
            <a:custGeom>
              <a:avLst/>
              <a:gdLst>
                <a:gd name="T0" fmla="*/ 67 w 67"/>
                <a:gd name="T1" fmla="*/ 33 h 67"/>
                <a:gd name="T2" fmla="*/ 67 w 67"/>
                <a:gd name="T3" fmla="*/ 30 h 67"/>
                <a:gd name="T4" fmla="*/ 67 w 67"/>
                <a:gd name="T5" fmla="*/ 27 h 67"/>
                <a:gd name="T6" fmla="*/ 66 w 67"/>
                <a:gd name="T7" fmla="*/ 23 h 67"/>
                <a:gd name="T8" fmla="*/ 65 w 67"/>
                <a:gd name="T9" fmla="*/ 21 h 67"/>
                <a:gd name="T10" fmla="*/ 63 w 67"/>
                <a:gd name="T11" fmla="*/ 17 h 67"/>
                <a:gd name="T12" fmla="*/ 62 w 67"/>
                <a:gd name="T13" fmla="*/ 14 h 67"/>
                <a:gd name="T14" fmla="*/ 58 w 67"/>
                <a:gd name="T15" fmla="*/ 9 h 67"/>
                <a:gd name="T16" fmla="*/ 52 w 67"/>
                <a:gd name="T17" fmla="*/ 5 h 67"/>
                <a:gd name="T18" fmla="*/ 50 w 67"/>
                <a:gd name="T19" fmla="*/ 4 h 67"/>
                <a:gd name="T20" fmla="*/ 47 w 67"/>
                <a:gd name="T21" fmla="*/ 2 h 67"/>
                <a:gd name="T22" fmla="*/ 44 w 67"/>
                <a:gd name="T23" fmla="*/ 1 h 67"/>
                <a:gd name="T24" fmla="*/ 41 w 67"/>
                <a:gd name="T25" fmla="*/ 1 h 67"/>
                <a:gd name="T26" fmla="*/ 38 w 67"/>
                <a:gd name="T27" fmla="*/ 0 h 67"/>
                <a:gd name="T28" fmla="*/ 34 w 67"/>
                <a:gd name="T29" fmla="*/ 0 h 67"/>
                <a:gd name="T30" fmla="*/ 31 w 67"/>
                <a:gd name="T31" fmla="*/ 0 h 67"/>
                <a:gd name="T32" fmla="*/ 27 w 67"/>
                <a:gd name="T33" fmla="*/ 1 h 67"/>
                <a:gd name="T34" fmla="*/ 24 w 67"/>
                <a:gd name="T35" fmla="*/ 1 h 67"/>
                <a:gd name="T36" fmla="*/ 21 w 67"/>
                <a:gd name="T37" fmla="*/ 2 h 67"/>
                <a:gd name="T38" fmla="*/ 18 w 67"/>
                <a:gd name="T39" fmla="*/ 4 h 67"/>
                <a:gd name="T40" fmla="*/ 15 w 67"/>
                <a:gd name="T41" fmla="*/ 5 h 67"/>
                <a:gd name="T42" fmla="*/ 11 w 67"/>
                <a:gd name="T43" fmla="*/ 9 h 67"/>
                <a:gd name="T44" fmla="*/ 7 w 67"/>
                <a:gd name="T45" fmla="*/ 14 h 67"/>
                <a:gd name="T46" fmla="*/ 5 w 67"/>
                <a:gd name="T47" fmla="*/ 17 h 67"/>
                <a:gd name="T48" fmla="*/ 4 w 67"/>
                <a:gd name="T49" fmla="*/ 21 h 67"/>
                <a:gd name="T50" fmla="*/ 3 w 67"/>
                <a:gd name="T51" fmla="*/ 23 h 67"/>
                <a:gd name="T52" fmla="*/ 1 w 67"/>
                <a:gd name="T53" fmla="*/ 27 h 67"/>
                <a:gd name="T54" fmla="*/ 1 w 67"/>
                <a:gd name="T55" fmla="*/ 30 h 67"/>
                <a:gd name="T56" fmla="*/ 0 w 67"/>
                <a:gd name="T57" fmla="*/ 33 h 67"/>
                <a:gd name="T58" fmla="*/ 1 w 67"/>
                <a:gd name="T59" fmla="*/ 36 h 67"/>
                <a:gd name="T60" fmla="*/ 1 w 67"/>
                <a:gd name="T61" fmla="*/ 39 h 67"/>
                <a:gd name="T62" fmla="*/ 3 w 67"/>
                <a:gd name="T63" fmla="*/ 43 h 67"/>
                <a:gd name="T64" fmla="*/ 4 w 67"/>
                <a:gd name="T65" fmla="*/ 46 h 67"/>
                <a:gd name="T66" fmla="*/ 5 w 67"/>
                <a:gd name="T67" fmla="*/ 49 h 67"/>
                <a:gd name="T68" fmla="*/ 7 w 67"/>
                <a:gd name="T69" fmla="*/ 52 h 67"/>
                <a:gd name="T70" fmla="*/ 11 w 67"/>
                <a:gd name="T71" fmla="*/ 57 h 67"/>
                <a:gd name="T72" fmla="*/ 15 w 67"/>
                <a:gd name="T73" fmla="*/ 61 h 67"/>
                <a:gd name="T74" fmla="*/ 18 w 67"/>
                <a:gd name="T75" fmla="*/ 62 h 67"/>
                <a:gd name="T76" fmla="*/ 21 w 67"/>
                <a:gd name="T77" fmla="*/ 63 h 67"/>
                <a:gd name="T78" fmla="*/ 24 w 67"/>
                <a:gd name="T79" fmla="*/ 66 h 67"/>
                <a:gd name="T80" fmla="*/ 27 w 67"/>
                <a:gd name="T81" fmla="*/ 66 h 67"/>
                <a:gd name="T82" fmla="*/ 31 w 67"/>
                <a:gd name="T83" fmla="*/ 67 h 67"/>
                <a:gd name="T84" fmla="*/ 34 w 67"/>
                <a:gd name="T85" fmla="*/ 67 h 67"/>
                <a:gd name="T86" fmla="*/ 38 w 67"/>
                <a:gd name="T87" fmla="*/ 67 h 67"/>
                <a:gd name="T88" fmla="*/ 41 w 67"/>
                <a:gd name="T89" fmla="*/ 66 h 67"/>
                <a:gd name="T90" fmla="*/ 44 w 67"/>
                <a:gd name="T91" fmla="*/ 66 h 67"/>
                <a:gd name="T92" fmla="*/ 47 w 67"/>
                <a:gd name="T93" fmla="*/ 63 h 67"/>
                <a:gd name="T94" fmla="*/ 50 w 67"/>
                <a:gd name="T95" fmla="*/ 62 h 67"/>
                <a:gd name="T96" fmla="*/ 52 w 67"/>
                <a:gd name="T97" fmla="*/ 61 h 67"/>
                <a:gd name="T98" fmla="*/ 58 w 67"/>
                <a:gd name="T99" fmla="*/ 57 h 67"/>
                <a:gd name="T100" fmla="*/ 62 w 67"/>
                <a:gd name="T101" fmla="*/ 52 h 67"/>
                <a:gd name="T102" fmla="*/ 63 w 67"/>
                <a:gd name="T103" fmla="*/ 49 h 67"/>
                <a:gd name="T104" fmla="*/ 65 w 67"/>
                <a:gd name="T105" fmla="*/ 46 h 67"/>
                <a:gd name="T106" fmla="*/ 66 w 67"/>
                <a:gd name="T107" fmla="*/ 43 h 67"/>
                <a:gd name="T108" fmla="*/ 67 w 67"/>
                <a:gd name="T109" fmla="*/ 39 h 67"/>
                <a:gd name="T110" fmla="*/ 67 w 67"/>
                <a:gd name="T111" fmla="*/ 36 h 67"/>
                <a:gd name="T112" fmla="*/ 67 w 67"/>
                <a:gd name="T113" fmla="*/ 33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7"/>
                <a:gd name="T172" fmla="*/ 0 h 67"/>
                <a:gd name="T173" fmla="*/ 67 w 67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7" h="67">
                  <a:moveTo>
                    <a:pt x="67" y="33"/>
                  </a:moveTo>
                  <a:lnTo>
                    <a:pt x="67" y="30"/>
                  </a:lnTo>
                  <a:lnTo>
                    <a:pt x="67" y="27"/>
                  </a:lnTo>
                  <a:lnTo>
                    <a:pt x="66" y="23"/>
                  </a:lnTo>
                  <a:lnTo>
                    <a:pt x="65" y="21"/>
                  </a:lnTo>
                  <a:lnTo>
                    <a:pt x="63" y="17"/>
                  </a:lnTo>
                  <a:lnTo>
                    <a:pt x="62" y="14"/>
                  </a:lnTo>
                  <a:lnTo>
                    <a:pt x="58" y="9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7" y="2"/>
                  </a:lnTo>
                  <a:lnTo>
                    <a:pt x="44" y="1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1"/>
                  </a:lnTo>
                  <a:lnTo>
                    <a:pt x="24" y="1"/>
                  </a:lnTo>
                  <a:lnTo>
                    <a:pt x="21" y="2"/>
                  </a:lnTo>
                  <a:lnTo>
                    <a:pt x="18" y="4"/>
                  </a:lnTo>
                  <a:lnTo>
                    <a:pt x="15" y="5"/>
                  </a:lnTo>
                  <a:lnTo>
                    <a:pt x="11" y="9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4" y="21"/>
                  </a:lnTo>
                  <a:lnTo>
                    <a:pt x="3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3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3" y="43"/>
                  </a:lnTo>
                  <a:lnTo>
                    <a:pt x="4" y="46"/>
                  </a:lnTo>
                  <a:lnTo>
                    <a:pt x="5" y="49"/>
                  </a:lnTo>
                  <a:lnTo>
                    <a:pt x="7" y="52"/>
                  </a:lnTo>
                  <a:lnTo>
                    <a:pt x="11" y="57"/>
                  </a:lnTo>
                  <a:lnTo>
                    <a:pt x="15" y="61"/>
                  </a:lnTo>
                  <a:lnTo>
                    <a:pt x="18" y="62"/>
                  </a:lnTo>
                  <a:lnTo>
                    <a:pt x="21" y="63"/>
                  </a:lnTo>
                  <a:lnTo>
                    <a:pt x="24" y="66"/>
                  </a:lnTo>
                  <a:lnTo>
                    <a:pt x="27" y="66"/>
                  </a:lnTo>
                  <a:lnTo>
                    <a:pt x="31" y="67"/>
                  </a:lnTo>
                  <a:lnTo>
                    <a:pt x="34" y="67"/>
                  </a:lnTo>
                  <a:lnTo>
                    <a:pt x="38" y="67"/>
                  </a:lnTo>
                  <a:lnTo>
                    <a:pt x="41" y="66"/>
                  </a:lnTo>
                  <a:lnTo>
                    <a:pt x="44" y="66"/>
                  </a:lnTo>
                  <a:lnTo>
                    <a:pt x="47" y="63"/>
                  </a:lnTo>
                  <a:lnTo>
                    <a:pt x="50" y="62"/>
                  </a:lnTo>
                  <a:lnTo>
                    <a:pt x="52" y="61"/>
                  </a:lnTo>
                  <a:lnTo>
                    <a:pt x="58" y="57"/>
                  </a:lnTo>
                  <a:lnTo>
                    <a:pt x="62" y="52"/>
                  </a:lnTo>
                  <a:lnTo>
                    <a:pt x="63" y="49"/>
                  </a:lnTo>
                  <a:lnTo>
                    <a:pt x="65" y="46"/>
                  </a:lnTo>
                  <a:lnTo>
                    <a:pt x="66" y="43"/>
                  </a:lnTo>
                  <a:lnTo>
                    <a:pt x="67" y="39"/>
                  </a:lnTo>
                  <a:lnTo>
                    <a:pt x="67" y="3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77" name="Freeform 41"/>
            <p:cNvSpPr>
              <a:spLocks/>
            </p:cNvSpPr>
            <p:nvPr/>
          </p:nvSpPr>
          <p:spPr bwMode="auto">
            <a:xfrm>
              <a:off x="5283" y="995"/>
              <a:ext cx="67" cy="67"/>
            </a:xfrm>
            <a:custGeom>
              <a:avLst/>
              <a:gdLst>
                <a:gd name="T0" fmla="*/ 67 w 67"/>
                <a:gd name="T1" fmla="*/ 33 h 67"/>
                <a:gd name="T2" fmla="*/ 67 w 67"/>
                <a:gd name="T3" fmla="*/ 30 h 67"/>
                <a:gd name="T4" fmla="*/ 67 w 67"/>
                <a:gd name="T5" fmla="*/ 27 h 67"/>
                <a:gd name="T6" fmla="*/ 66 w 67"/>
                <a:gd name="T7" fmla="*/ 23 h 67"/>
                <a:gd name="T8" fmla="*/ 65 w 67"/>
                <a:gd name="T9" fmla="*/ 21 h 67"/>
                <a:gd name="T10" fmla="*/ 63 w 67"/>
                <a:gd name="T11" fmla="*/ 17 h 67"/>
                <a:gd name="T12" fmla="*/ 62 w 67"/>
                <a:gd name="T13" fmla="*/ 14 h 67"/>
                <a:gd name="T14" fmla="*/ 58 w 67"/>
                <a:gd name="T15" fmla="*/ 9 h 67"/>
                <a:gd name="T16" fmla="*/ 52 w 67"/>
                <a:gd name="T17" fmla="*/ 5 h 67"/>
                <a:gd name="T18" fmla="*/ 50 w 67"/>
                <a:gd name="T19" fmla="*/ 4 h 67"/>
                <a:gd name="T20" fmla="*/ 47 w 67"/>
                <a:gd name="T21" fmla="*/ 2 h 67"/>
                <a:gd name="T22" fmla="*/ 44 w 67"/>
                <a:gd name="T23" fmla="*/ 1 h 67"/>
                <a:gd name="T24" fmla="*/ 41 w 67"/>
                <a:gd name="T25" fmla="*/ 1 h 67"/>
                <a:gd name="T26" fmla="*/ 38 w 67"/>
                <a:gd name="T27" fmla="*/ 0 h 67"/>
                <a:gd name="T28" fmla="*/ 34 w 67"/>
                <a:gd name="T29" fmla="*/ 0 h 67"/>
                <a:gd name="T30" fmla="*/ 31 w 67"/>
                <a:gd name="T31" fmla="*/ 0 h 67"/>
                <a:gd name="T32" fmla="*/ 27 w 67"/>
                <a:gd name="T33" fmla="*/ 1 h 67"/>
                <a:gd name="T34" fmla="*/ 24 w 67"/>
                <a:gd name="T35" fmla="*/ 1 h 67"/>
                <a:gd name="T36" fmla="*/ 21 w 67"/>
                <a:gd name="T37" fmla="*/ 2 h 67"/>
                <a:gd name="T38" fmla="*/ 18 w 67"/>
                <a:gd name="T39" fmla="*/ 4 h 67"/>
                <a:gd name="T40" fmla="*/ 15 w 67"/>
                <a:gd name="T41" fmla="*/ 5 h 67"/>
                <a:gd name="T42" fmla="*/ 11 w 67"/>
                <a:gd name="T43" fmla="*/ 9 h 67"/>
                <a:gd name="T44" fmla="*/ 7 w 67"/>
                <a:gd name="T45" fmla="*/ 14 h 67"/>
                <a:gd name="T46" fmla="*/ 5 w 67"/>
                <a:gd name="T47" fmla="*/ 17 h 67"/>
                <a:gd name="T48" fmla="*/ 4 w 67"/>
                <a:gd name="T49" fmla="*/ 21 h 67"/>
                <a:gd name="T50" fmla="*/ 3 w 67"/>
                <a:gd name="T51" fmla="*/ 23 h 67"/>
                <a:gd name="T52" fmla="*/ 1 w 67"/>
                <a:gd name="T53" fmla="*/ 27 h 67"/>
                <a:gd name="T54" fmla="*/ 1 w 67"/>
                <a:gd name="T55" fmla="*/ 30 h 67"/>
                <a:gd name="T56" fmla="*/ 0 w 67"/>
                <a:gd name="T57" fmla="*/ 33 h 67"/>
                <a:gd name="T58" fmla="*/ 1 w 67"/>
                <a:gd name="T59" fmla="*/ 36 h 67"/>
                <a:gd name="T60" fmla="*/ 1 w 67"/>
                <a:gd name="T61" fmla="*/ 39 h 67"/>
                <a:gd name="T62" fmla="*/ 3 w 67"/>
                <a:gd name="T63" fmla="*/ 43 h 67"/>
                <a:gd name="T64" fmla="*/ 4 w 67"/>
                <a:gd name="T65" fmla="*/ 46 h 67"/>
                <a:gd name="T66" fmla="*/ 5 w 67"/>
                <a:gd name="T67" fmla="*/ 49 h 67"/>
                <a:gd name="T68" fmla="*/ 7 w 67"/>
                <a:gd name="T69" fmla="*/ 52 h 67"/>
                <a:gd name="T70" fmla="*/ 11 w 67"/>
                <a:gd name="T71" fmla="*/ 57 h 67"/>
                <a:gd name="T72" fmla="*/ 15 w 67"/>
                <a:gd name="T73" fmla="*/ 61 h 67"/>
                <a:gd name="T74" fmla="*/ 18 w 67"/>
                <a:gd name="T75" fmla="*/ 62 h 67"/>
                <a:gd name="T76" fmla="*/ 21 w 67"/>
                <a:gd name="T77" fmla="*/ 63 h 67"/>
                <a:gd name="T78" fmla="*/ 24 w 67"/>
                <a:gd name="T79" fmla="*/ 66 h 67"/>
                <a:gd name="T80" fmla="*/ 27 w 67"/>
                <a:gd name="T81" fmla="*/ 66 h 67"/>
                <a:gd name="T82" fmla="*/ 31 w 67"/>
                <a:gd name="T83" fmla="*/ 67 h 67"/>
                <a:gd name="T84" fmla="*/ 34 w 67"/>
                <a:gd name="T85" fmla="*/ 67 h 67"/>
                <a:gd name="T86" fmla="*/ 38 w 67"/>
                <a:gd name="T87" fmla="*/ 67 h 67"/>
                <a:gd name="T88" fmla="*/ 41 w 67"/>
                <a:gd name="T89" fmla="*/ 66 h 67"/>
                <a:gd name="T90" fmla="*/ 44 w 67"/>
                <a:gd name="T91" fmla="*/ 66 h 67"/>
                <a:gd name="T92" fmla="*/ 47 w 67"/>
                <a:gd name="T93" fmla="*/ 63 h 67"/>
                <a:gd name="T94" fmla="*/ 50 w 67"/>
                <a:gd name="T95" fmla="*/ 62 h 67"/>
                <a:gd name="T96" fmla="*/ 52 w 67"/>
                <a:gd name="T97" fmla="*/ 61 h 67"/>
                <a:gd name="T98" fmla="*/ 58 w 67"/>
                <a:gd name="T99" fmla="*/ 57 h 67"/>
                <a:gd name="T100" fmla="*/ 62 w 67"/>
                <a:gd name="T101" fmla="*/ 52 h 67"/>
                <a:gd name="T102" fmla="*/ 63 w 67"/>
                <a:gd name="T103" fmla="*/ 49 h 67"/>
                <a:gd name="T104" fmla="*/ 65 w 67"/>
                <a:gd name="T105" fmla="*/ 46 h 67"/>
                <a:gd name="T106" fmla="*/ 66 w 67"/>
                <a:gd name="T107" fmla="*/ 43 h 67"/>
                <a:gd name="T108" fmla="*/ 67 w 67"/>
                <a:gd name="T109" fmla="*/ 39 h 67"/>
                <a:gd name="T110" fmla="*/ 67 w 67"/>
                <a:gd name="T111" fmla="*/ 36 h 67"/>
                <a:gd name="T112" fmla="*/ 67 w 67"/>
                <a:gd name="T113" fmla="*/ 33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7"/>
                <a:gd name="T172" fmla="*/ 0 h 67"/>
                <a:gd name="T173" fmla="*/ 67 w 67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7" h="67">
                  <a:moveTo>
                    <a:pt x="67" y="33"/>
                  </a:moveTo>
                  <a:lnTo>
                    <a:pt x="67" y="30"/>
                  </a:lnTo>
                  <a:lnTo>
                    <a:pt x="67" y="27"/>
                  </a:lnTo>
                  <a:lnTo>
                    <a:pt x="66" y="23"/>
                  </a:lnTo>
                  <a:lnTo>
                    <a:pt x="65" y="21"/>
                  </a:lnTo>
                  <a:lnTo>
                    <a:pt x="63" y="17"/>
                  </a:lnTo>
                  <a:lnTo>
                    <a:pt x="62" y="14"/>
                  </a:lnTo>
                  <a:lnTo>
                    <a:pt x="58" y="9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7" y="2"/>
                  </a:lnTo>
                  <a:lnTo>
                    <a:pt x="44" y="1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1"/>
                  </a:lnTo>
                  <a:lnTo>
                    <a:pt x="24" y="1"/>
                  </a:lnTo>
                  <a:lnTo>
                    <a:pt x="21" y="2"/>
                  </a:lnTo>
                  <a:lnTo>
                    <a:pt x="18" y="4"/>
                  </a:lnTo>
                  <a:lnTo>
                    <a:pt x="15" y="5"/>
                  </a:lnTo>
                  <a:lnTo>
                    <a:pt x="11" y="9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4" y="21"/>
                  </a:lnTo>
                  <a:lnTo>
                    <a:pt x="3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3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3" y="43"/>
                  </a:lnTo>
                  <a:lnTo>
                    <a:pt x="4" y="46"/>
                  </a:lnTo>
                  <a:lnTo>
                    <a:pt x="5" y="49"/>
                  </a:lnTo>
                  <a:lnTo>
                    <a:pt x="7" y="52"/>
                  </a:lnTo>
                  <a:lnTo>
                    <a:pt x="11" y="57"/>
                  </a:lnTo>
                  <a:lnTo>
                    <a:pt x="15" y="61"/>
                  </a:lnTo>
                  <a:lnTo>
                    <a:pt x="18" y="62"/>
                  </a:lnTo>
                  <a:lnTo>
                    <a:pt x="21" y="63"/>
                  </a:lnTo>
                  <a:lnTo>
                    <a:pt x="24" y="66"/>
                  </a:lnTo>
                  <a:lnTo>
                    <a:pt x="27" y="66"/>
                  </a:lnTo>
                  <a:lnTo>
                    <a:pt x="31" y="67"/>
                  </a:lnTo>
                  <a:lnTo>
                    <a:pt x="34" y="67"/>
                  </a:lnTo>
                  <a:lnTo>
                    <a:pt x="38" y="67"/>
                  </a:lnTo>
                  <a:lnTo>
                    <a:pt x="41" y="66"/>
                  </a:lnTo>
                  <a:lnTo>
                    <a:pt x="44" y="66"/>
                  </a:lnTo>
                  <a:lnTo>
                    <a:pt x="47" y="63"/>
                  </a:lnTo>
                  <a:lnTo>
                    <a:pt x="50" y="62"/>
                  </a:lnTo>
                  <a:lnTo>
                    <a:pt x="52" y="61"/>
                  </a:lnTo>
                  <a:lnTo>
                    <a:pt x="58" y="57"/>
                  </a:lnTo>
                  <a:lnTo>
                    <a:pt x="62" y="52"/>
                  </a:lnTo>
                  <a:lnTo>
                    <a:pt x="63" y="49"/>
                  </a:lnTo>
                  <a:lnTo>
                    <a:pt x="65" y="46"/>
                  </a:lnTo>
                  <a:lnTo>
                    <a:pt x="66" y="43"/>
                  </a:lnTo>
                  <a:lnTo>
                    <a:pt x="67" y="39"/>
                  </a:lnTo>
                  <a:lnTo>
                    <a:pt x="67" y="36"/>
                  </a:lnTo>
                  <a:lnTo>
                    <a:pt x="67" y="33"/>
                  </a:lnTo>
                </a:path>
              </a:pathLst>
            </a:custGeom>
            <a:noFill/>
            <a:ln w="396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78" name="Rectangle 42"/>
            <p:cNvSpPr>
              <a:spLocks noChangeArrowheads="1"/>
            </p:cNvSpPr>
            <p:nvPr/>
          </p:nvSpPr>
          <p:spPr bwMode="auto">
            <a:xfrm>
              <a:off x="5348" y="1283"/>
              <a:ext cx="1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79" name="Rectangle 43"/>
            <p:cNvSpPr>
              <a:spLocks noChangeArrowheads="1"/>
            </p:cNvSpPr>
            <p:nvPr/>
          </p:nvSpPr>
          <p:spPr bwMode="auto">
            <a:xfrm>
              <a:off x="5407" y="1388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4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80" name="Rectangle 44"/>
            <p:cNvSpPr>
              <a:spLocks noChangeArrowheads="1"/>
            </p:cNvSpPr>
            <p:nvPr/>
          </p:nvSpPr>
          <p:spPr bwMode="auto">
            <a:xfrm>
              <a:off x="4743" y="1851"/>
              <a:ext cx="1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81" name="Rectangle 45"/>
            <p:cNvSpPr>
              <a:spLocks noChangeArrowheads="1"/>
            </p:cNvSpPr>
            <p:nvPr/>
          </p:nvSpPr>
          <p:spPr bwMode="auto">
            <a:xfrm>
              <a:off x="4803" y="1957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5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82" name="Rectangle 46"/>
            <p:cNvSpPr>
              <a:spLocks noChangeArrowheads="1"/>
            </p:cNvSpPr>
            <p:nvPr/>
          </p:nvSpPr>
          <p:spPr bwMode="auto">
            <a:xfrm>
              <a:off x="4727" y="807"/>
              <a:ext cx="1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83" name="Rectangle 47"/>
            <p:cNvSpPr>
              <a:spLocks noChangeArrowheads="1"/>
            </p:cNvSpPr>
            <p:nvPr/>
          </p:nvSpPr>
          <p:spPr bwMode="auto">
            <a:xfrm>
              <a:off x="4786" y="912"/>
              <a:ext cx="4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2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84" name="Rectangle 48"/>
            <p:cNvSpPr>
              <a:spLocks noChangeArrowheads="1"/>
            </p:cNvSpPr>
            <p:nvPr/>
          </p:nvSpPr>
          <p:spPr bwMode="auto">
            <a:xfrm>
              <a:off x="4087" y="1283"/>
              <a:ext cx="1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85" name="Rectangle 49"/>
            <p:cNvSpPr>
              <a:spLocks noChangeArrowheads="1"/>
            </p:cNvSpPr>
            <p:nvPr/>
          </p:nvSpPr>
          <p:spPr bwMode="auto">
            <a:xfrm>
              <a:off x="4146" y="1388"/>
              <a:ext cx="4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86" name="Rectangle 50"/>
            <p:cNvSpPr>
              <a:spLocks noChangeArrowheads="1"/>
            </p:cNvSpPr>
            <p:nvPr/>
          </p:nvSpPr>
          <p:spPr bwMode="auto">
            <a:xfrm>
              <a:off x="4662" y="1283"/>
              <a:ext cx="1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87" name="Rectangle 51"/>
            <p:cNvSpPr>
              <a:spLocks noChangeArrowheads="1"/>
            </p:cNvSpPr>
            <p:nvPr/>
          </p:nvSpPr>
          <p:spPr bwMode="auto">
            <a:xfrm>
              <a:off x="4721" y="1388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3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52" name="标题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支撑树的计数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8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1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5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ChangeArrowheads="1"/>
          </p:cNvSpPr>
          <p:nvPr/>
        </p:nvSpPr>
        <p:spPr bwMode="auto">
          <a:xfrm>
            <a:off x="341313" y="1854200"/>
            <a:ext cx="8461375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有向连通图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若求不含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的支撑树数目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   令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G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’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=G-e,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则只需求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G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’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的支撑树数目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若求必须含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的支撑树数目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•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计算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的树的数目，减去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’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=G-e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的树的数目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•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可将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的两个端点收缩成一个点，则得到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n-1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个结点的新图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’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’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的树与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的必含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的树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  一一对应</a:t>
            </a:r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323850" y="1196975"/>
            <a:ext cx="627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不含或必含特定边的树计数</a:t>
            </a:r>
          </a:p>
        </p:txBody>
      </p:sp>
      <p:sp>
        <p:nvSpPr>
          <p:cNvPr id="7" name="标题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支撑树的计数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1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2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2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52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52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52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52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431800" y="1277938"/>
            <a:ext cx="60131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例：求右图不含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的支撑树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的数目。</a:t>
            </a:r>
          </a:p>
        </p:txBody>
      </p:sp>
      <p:sp>
        <p:nvSpPr>
          <p:cNvPr id="15367" name="Rectangle 4"/>
          <p:cNvSpPr>
            <a:spLocks noChangeArrowheads="1"/>
          </p:cNvSpPr>
          <p:nvPr/>
        </p:nvSpPr>
        <p:spPr bwMode="auto">
          <a:xfrm>
            <a:off x="456521" y="1922463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解：</a:t>
            </a:r>
          </a:p>
        </p:txBody>
      </p:sp>
      <p:sp>
        <p:nvSpPr>
          <p:cNvPr id="953349" name="Rectangle 5"/>
          <p:cNvSpPr>
            <a:spLocks noChangeArrowheads="1"/>
          </p:cNvSpPr>
          <p:nvPr/>
        </p:nvSpPr>
        <p:spPr bwMode="auto">
          <a:xfrm>
            <a:off x="611188" y="3924300"/>
            <a:ext cx="4194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任取一个基本关联矩阵，如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4</a:t>
            </a:r>
          </a:p>
        </p:txBody>
      </p:sp>
      <p:graphicFrame>
        <p:nvGraphicFramePr>
          <p:cNvPr id="953350" name="Object 6"/>
          <p:cNvGraphicFramePr>
            <a:graphicFrameLocks noChangeAspect="1"/>
          </p:cNvGraphicFramePr>
          <p:nvPr/>
        </p:nvGraphicFramePr>
        <p:xfrm>
          <a:off x="1285875" y="2324100"/>
          <a:ext cx="29718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13" name="公式" r:id="rId3" imgW="1765300" imgH="914400" progId="Equation.3">
                  <p:embed/>
                </p:oleObj>
              </mc:Choice>
              <mc:Fallback>
                <p:oleObj name="公式" r:id="rId3" imgW="1765300" imgH="914400" progId="Equation.3">
                  <p:embed/>
                  <p:pic>
                    <p:nvPicPr>
                      <p:cNvPr id="9533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324100"/>
                        <a:ext cx="2971800" cy="153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3351" name="Object 7"/>
          <p:cNvGraphicFramePr>
            <a:graphicFrameLocks noChangeAspect="1"/>
          </p:cNvGraphicFramePr>
          <p:nvPr/>
        </p:nvGraphicFramePr>
        <p:xfrm>
          <a:off x="1106488" y="4554538"/>
          <a:ext cx="2971800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14" name="公式" r:id="rId5" imgW="1511300" imgH="711200" progId="Equation.3">
                  <p:embed/>
                </p:oleObj>
              </mc:Choice>
              <mc:Fallback>
                <p:oleObj name="公式" r:id="rId5" imgW="1511300" imgH="711200" progId="Equation.3">
                  <p:embed/>
                  <p:pic>
                    <p:nvPicPr>
                      <p:cNvPr id="9533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4554538"/>
                        <a:ext cx="2971800" cy="1395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3352" name="Object 8"/>
          <p:cNvGraphicFramePr>
            <a:graphicFrameLocks noChangeAspect="1"/>
          </p:cNvGraphicFramePr>
          <p:nvPr/>
        </p:nvGraphicFramePr>
        <p:xfrm>
          <a:off x="5202238" y="3833813"/>
          <a:ext cx="33401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15" name="公式" r:id="rId7" imgW="1397000" imgH="889000" progId="Equation.3">
                  <p:embed/>
                </p:oleObj>
              </mc:Choice>
              <mc:Fallback>
                <p:oleObj name="公式" r:id="rId7" imgW="1397000" imgH="889000" progId="Equation.3">
                  <p:embed/>
                  <p:pic>
                    <p:nvPicPr>
                      <p:cNvPr id="9533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3833813"/>
                        <a:ext cx="3340100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 noChangeAspect="1"/>
          </p:cNvGrpSpPr>
          <p:nvPr/>
        </p:nvGrpSpPr>
        <p:grpSpPr bwMode="auto">
          <a:xfrm>
            <a:off x="6462713" y="1223963"/>
            <a:ext cx="2271712" cy="2157412"/>
            <a:chOff x="4071" y="771"/>
            <a:chExt cx="1431" cy="1359"/>
          </a:xfrm>
        </p:grpSpPr>
        <p:sp>
          <p:nvSpPr>
            <p:cNvPr id="15370" name="AutoShape 10"/>
            <p:cNvSpPr>
              <a:spLocks noChangeAspect="1" noChangeArrowheads="1" noTextEdit="1"/>
            </p:cNvSpPr>
            <p:nvPr/>
          </p:nvSpPr>
          <p:spPr bwMode="auto">
            <a:xfrm>
              <a:off x="4071" y="771"/>
              <a:ext cx="1406" cy="1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/>
          </p:nvSpPr>
          <p:spPr bwMode="auto">
            <a:xfrm>
              <a:off x="5338" y="818"/>
              <a:ext cx="1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v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72" name="Rectangle 12"/>
            <p:cNvSpPr>
              <a:spLocks noChangeArrowheads="1"/>
            </p:cNvSpPr>
            <p:nvPr/>
          </p:nvSpPr>
          <p:spPr bwMode="auto">
            <a:xfrm>
              <a:off x="5412" y="924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2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/>
          </p:nvSpPr>
          <p:spPr bwMode="auto">
            <a:xfrm>
              <a:off x="4086" y="1855"/>
              <a:ext cx="1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v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/>
          </p:nvSpPr>
          <p:spPr bwMode="auto">
            <a:xfrm>
              <a:off x="4162" y="1961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4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 flipH="1">
              <a:off x="4534" y="1897"/>
              <a:ext cx="783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76" name="Freeform 16"/>
            <p:cNvSpPr>
              <a:spLocks/>
            </p:cNvSpPr>
            <p:nvPr/>
          </p:nvSpPr>
          <p:spPr bwMode="auto">
            <a:xfrm>
              <a:off x="4534" y="1853"/>
              <a:ext cx="44" cy="88"/>
            </a:xfrm>
            <a:custGeom>
              <a:avLst/>
              <a:gdLst>
                <a:gd name="T0" fmla="*/ 44 w 44"/>
                <a:gd name="T1" fmla="*/ 0 h 88"/>
                <a:gd name="T2" fmla="*/ 0 w 44"/>
                <a:gd name="T3" fmla="*/ 44 h 88"/>
                <a:gd name="T4" fmla="*/ 44 w 44"/>
                <a:gd name="T5" fmla="*/ 88 h 88"/>
                <a:gd name="T6" fmla="*/ 0 60000 65536"/>
                <a:gd name="T7" fmla="*/ 0 60000 65536"/>
                <a:gd name="T8" fmla="*/ 0 60000 65536"/>
                <a:gd name="T9" fmla="*/ 0 w 44"/>
                <a:gd name="T10" fmla="*/ 0 h 88"/>
                <a:gd name="T11" fmla="*/ 44 w 44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88">
                  <a:moveTo>
                    <a:pt x="44" y="0"/>
                  </a:moveTo>
                  <a:lnTo>
                    <a:pt x="0" y="44"/>
                  </a:lnTo>
                  <a:lnTo>
                    <a:pt x="44" y="88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 flipH="1">
              <a:off x="4255" y="1897"/>
              <a:ext cx="279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>
              <a:off x="4251" y="1034"/>
              <a:ext cx="0" cy="63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79" name="Freeform 19"/>
            <p:cNvSpPr>
              <a:spLocks/>
            </p:cNvSpPr>
            <p:nvPr/>
          </p:nvSpPr>
          <p:spPr bwMode="auto">
            <a:xfrm>
              <a:off x="4207" y="1626"/>
              <a:ext cx="88" cy="44"/>
            </a:xfrm>
            <a:custGeom>
              <a:avLst/>
              <a:gdLst>
                <a:gd name="T0" fmla="*/ 0 w 88"/>
                <a:gd name="T1" fmla="*/ 0 h 44"/>
                <a:gd name="T2" fmla="*/ 44 w 88"/>
                <a:gd name="T3" fmla="*/ 44 h 44"/>
                <a:gd name="T4" fmla="*/ 88 w 88"/>
                <a:gd name="T5" fmla="*/ 0 h 44"/>
                <a:gd name="T6" fmla="*/ 0 60000 65536"/>
                <a:gd name="T7" fmla="*/ 0 60000 65536"/>
                <a:gd name="T8" fmla="*/ 0 60000 65536"/>
                <a:gd name="T9" fmla="*/ 0 w 88"/>
                <a:gd name="T10" fmla="*/ 0 h 44"/>
                <a:gd name="T11" fmla="*/ 88 w 88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8" h="44">
                  <a:moveTo>
                    <a:pt x="0" y="0"/>
                  </a:moveTo>
                  <a:lnTo>
                    <a:pt x="44" y="44"/>
                  </a:lnTo>
                  <a:lnTo>
                    <a:pt x="88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>
              <a:off x="4251" y="1670"/>
              <a:ext cx="0" cy="22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>
              <a:off x="4258" y="1027"/>
              <a:ext cx="781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82" name="Freeform 22"/>
            <p:cNvSpPr>
              <a:spLocks/>
            </p:cNvSpPr>
            <p:nvPr/>
          </p:nvSpPr>
          <p:spPr bwMode="auto">
            <a:xfrm>
              <a:off x="4995" y="983"/>
              <a:ext cx="44" cy="88"/>
            </a:xfrm>
            <a:custGeom>
              <a:avLst/>
              <a:gdLst>
                <a:gd name="T0" fmla="*/ 0 w 44"/>
                <a:gd name="T1" fmla="*/ 88 h 88"/>
                <a:gd name="T2" fmla="*/ 44 w 44"/>
                <a:gd name="T3" fmla="*/ 44 h 88"/>
                <a:gd name="T4" fmla="*/ 0 w 44"/>
                <a:gd name="T5" fmla="*/ 0 h 88"/>
                <a:gd name="T6" fmla="*/ 0 60000 65536"/>
                <a:gd name="T7" fmla="*/ 0 60000 65536"/>
                <a:gd name="T8" fmla="*/ 0 60000 65536"/>
                <a:gd name="T9" fmla="*/ 0 w 44"/>
                <a:gd name="T10" fmla="*/ 0 h 88"/>
                <a:gd name="T11" fmla="*/ 44 w 44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88">
                  <a:moveTo>
                    <a:pt x="0" y="88"/>
                  </a:moveTo>
                  <a:lnTo>
                    <a:pt x="44" y="44"/>
                  </a:lnTo>
                  <a:lnTo>
                    <a:pt x="0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83" name="Line 23"/>
            <p:cNvSpPr>
              <a:spLocks noChangeShapeType="1"/>
            </p:cNvSpPr>
            <p:nvPr/>
          </p:nvSpPr>
          <p:spPr bwMode="auto">
            <a:xfrm>
              <a:off x="5039" y="1027"/>
              <a:ext cx="278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84" name="Line 24"/>
            <p:cNvSpPr>
              <a:spLocks noChangeShapeType="1"/>
            </p:cNvSpPr>
            <p:nvPr/>
          </p:nvSpPr>
          <p:spPr bwMode="auto">
            <a:xfrm>
              <a:off x="5317" y="1028"/>
              <a:ext cx="0" cy="63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85" name="Freeform 25"/>
            <p:cNvSpPr>
              <a:spLocks/>
            </p:cNvSpPr>
            <p:nvPr/>
          </p:nvSpPr>
          <p:spPr bwMode="auto">
            <a:xfrm>
              <a:off x="5273" y="1615"/>
              <a:ext cx="87" cy="44"/>
            </a:xfrm>
            <a:custGeom>
              <a:avLst/>
              <a:gdLst>
                <a:gd name="T0" fmla="*/ 0 w 87"/>
                <a:gd name="T1" fmla="*/ 0 h 44"/>
                <a:gd name="T2" fmla="*/ 44 w 87"/>
                <a:gd name="T3" fmla="*/ 44 h 44"/>
                <a:gd name="T4" fmla="*/ 87 w 87"/>
                <a:gd name="T5" fmla="*/ 0 h 44"/>
                <a:gd name="T6" fmla="*/ 0 60000 65536"/>
                <a:gd name="T7" fmla="*/ 0 60000 65536"/>
                <a:gd name="T8" fmla="*/ 0 60000 65536"/>
                <a:gd name="T9" fmla="*/ 0 w 87"/>
                <a:gd name="T10" fmla="*/ 0 h 44"/>
                <a:gd name="T11" fmla="*/ 87 w 87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7" h="44">
                  <a:moveTo>
                    <a:pt x="0" y="0"/>
                  </a:moveTo>
                  <a:lnTo>
                    <a:pt x="44" y="44"/>
                  </a:lnTo>
                  <a:lnTo>
                    <a:pt x="87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86" name="Line 26"/>
            <p:cNvSpPr>
              <a:spLocks noChangeShapeType="1"/>
            </p:cNvSpPr>
            <p:nvPr/>
          </p:nvSpPr>
          <p:spPr bwMode="auto">
            <a:xfrm>
              <a:off x="5317" y="1659"/>
              <a:ext cx="0" cy="225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87" name="Line 27"/>
            <p:cNvSpPr>
              <a:spLocks noChangeShapeType="1"/>
            </p:cNvSpPr>
            <p:nvPr/>
          </p:nvSpPr>
          <p:spPr bwMode="auto">
            <a:xfrm flipV="1">
              <a:off x="4268" y="1255"/>
              <a:ext cx="773" cy="63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88" name="Freeform 28"/>
            <p:cNvSpPr>
              <a:spLocks/>
            </p:cNvSpPr>
            <p:nvPr/>
          </p:nvSpPr>
          <p:spPr bwMode="auto">
            <a:xfrm>
              <a:off x="4980" y="1248"/>
              <a:ext cx="61" cy="69"/>
            </a:xfrm>
            <a:custGeom>
              <a:avLst/>
              <a:gdLst>
                <a:gd name="T0" fmla="*/ 55 w 61"/>
                <a:gd name="T1" fmla="*/ 69 h 69"/>
                <a:gd name="T2" fmla="*/ 61 w 61"/>
                <a:gd name="T3" fmla="*/ 7 h 69"/>
                <a:gd name="T4" fmla="*/ 0 w 61"/>
                <a:gd name="T5" fmla="*/ 0 h 69"/>
                <a:gd name="T6" fmla="*/ 0 60000 65536"/>
                <a:gd name="T7" fmla="*/ 0 60000 65536"/>
                <a:gd name="T8" fmla="*/ 0 60000 65536"/>
                <a:gd name="T9" fmla="*/ 0 w 61"/>
                <a:gd name="T10" fmla="*/ 0 h 69"/>
                <a:gd name="T11" fmla="*/ 61 w 61"/>
                <a:gd name="T12" fmla="*/ 69 h 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1" h="69">
                  <a:moveTo>
                    <a:pt x="55" y="69"/>
                  </a:moveTo>
                  <a:lnTo>
                    <a:pt x="61" y="7"/>
                  </a:lnTo>
                  <a:lnTo>
                    <a:pt x="0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89" name="Line 29"/>
            <p:cNvSpPr>
              <a:spLocks noChangeShapeType="1"/>
            </p:cNvSpPr>
            <p:nvPr/>
          </p:nvSpPr>
          <p:spPr bwMode="auto">
            <a:xfrm flipV="1">
              <a:off x="5041" y="1029"/>
              <a:ext cx="276" cy="22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90" name="Freeform 30"/>
            <p:cNvSpPr>
              <a:spLocks/>
            </p:cNvSpPr>
            <p:nvPr/>
          </p:nvSpPr>
          <p:spPr bwMode="auto">
            <a:xfrm>
              <a:off x="5283" y="1864"/>
              <a:ext cx="67" cy="67"/>
            </a:xfrm>
            <a:custGeom>
              <a:avLst/>
              <a:gdLst>
                <a:gd name="T0" fmla="*/ 67 w 67"/>
                <a:gd name="T1" fmla="*/ 34 h 67"/>
                <a:gd name="T2" fmla="*/ 67 w 67"/>
                <a:gd name="T3" fmla="*/ 30 h 67"/>
                <a:gd name="T4" fmla="*/ 67 w 67"/>
                <a:gd name="T5" fmla="*/ 27 h 67"/>
                <a:gd name="T6" fmla="*/ 66 w 67"/>
                <a:gd name="T7" fmla="*/ 23 h 67"/>
                <a:gd name="T8" fmla="*/ 65 w 67"/>
                <a:gd name="T9" fmla="*/ 20 h 67"/>
                <a:gd name="T10" fmla="*/ 63 w 67"/>
                <a:gd name="T11" fmla="*/ 17 h 67"/>
                <a:gd name="T12" fmla="*/ 62 w 67"/>
                <a:gd name="T13" fmla="*/ 15 h 67"/>
                <a:gd name="T14" fmla="*/ 58 w 67"/>
                <a:gd name="T15" fmla="*/ 10 h 67"/>
                <a:gd name="T16" fmla="*/ 52 w 67"/>
                <a:gd name="T17" fmla="*/ 6 h 67"/>
                <a:gd name="T18" fmla="*/ 50 w 67"/>
                <a:gd name="T19" fmla="*/ 5 h 67"/>
                <a:gd name="T20" fmla="*/ 47 w 67"/>
                <a:gd name="T21" fmla="*/ 3 h 67"/>
                <a:gd name="T22" fmla="*/ 44 w 67"/>
                <a:gd name="T23" fmla="*/ 1 h 67"/>
                <a:gd name="T24" fmla="*/ 41 w 67"/>
                <a:gd name="T25" fmla="*/ 0 h 67"/>
                <a:gd name="T26" fmla="*/ 38 w 67"/>
                <a:gd name="T27" fmla="*/ 0 h 67"/>
                <a:gd name="T28" fmla="*/ 34 w 67"/>
                <a:gd name="T29" fmla="*/ 0 h 67"/>
                <a:gd name="T30" fmla="*/ 31 w 67"/>
                <a:gd name="T31" fmla="*/ 0 h 67"/>
                <a:gd name="T32" fmla="*/ 27 w 67"/>
                <a:gd name="T33" fmla="*/ 0 h 67"/>
                <a:gd name="T34" fmla="*/ 24 w 67"/>
                <a:gd name="T35" fmla="*/ 1 h 67"/>
                <a:gd name="T36" fmla="*/ 21 w 67"/>
                <a:gd name="T37" fmla="*/ 3 h 67"/>
                <a:gd name="T38" fmla="*/ 18 w 67"/>
                <a:gd name="T39" fmla="*/ 5 h 67"/>
                <a:gd name="T40" fmla="*/ 15 w 67"/>
                <a:gd name="T41" fmla="*/ 6 h 67"/>
                <a:gd name="T42" fmla="*/ 11 w 67"/>
                <a:gd name="T43" fmla="*/ 10 h 67"/>
                <a:gd name="T44" fmla="*/ 7 w 67"/>
                <a:gd name="T45" fmla="*/ 15 h 67"/>
                <a:gd name="T46" fmla="*/ 5 w 67"/>
                <a:gd name="T47" fmla="*/ 17 h 67"/>
                <a:gd name="T48" fmla="*/ 4 w 67"/>
                <a:gd name="T49" fmla="*/ 20 h 67"/>
                <a:gd name="T50" fmla="*/ 3 w 67"/>
                <a:gd name="T51" fmla="*/ 23 h 67"/>
                <a:gd name="T52" fmla="*/ 1 w 67"/>
                <a:gd name="T53" fmla="*/ 27 h 67"/>
                <a:gd name="T54" fmla="*/ 1 w 67"/>
                <a:gd name="T55" fmla="*/ 30 h 67"/>
                <a:gd name="T56" fmla="*/ 0 w 67"/>
                <a:gd name="T57" fmla="*/ 34 h 67"/>
                <a:gd name="T58" fmla="*/ 1 w 67"/>
                <a:gd name="T59" fmla="*/ 37 h 67"/>
                <a:gd name="T60" fmla="*/ 1 w 67"/>
                <a:gd name="T61" fmla="*/ 40 h 67"/>
                <a:gd name="T62" fmla="*/ 3 w 67"/>
                <a:gd name="T63" fmla="*/ 43 h 67"/>
                <a:gd name="T64" fmla="*/ 4 w 67"/>
                <a:gd name="T65" fmla="*/ 46 h 67"/>
                <a:gd name="T66" fmla="*/ 5 w 67"/>
                <a:gd name="T67" fmla="*/ 50 h 67"/>
                <a:gd name="T68" fmla="*/ 7 w 67"/>
                <a:gd name="T69" fmla="*/ 53 h 67"/>
                <a:gd name="T70" fmla="*/ 11 w 67"/>
                <a:gd name="T71" fmla="*/ 57 h 67"/>
                <a:gd name="T72" fmla="*/ 15 w 67"/>
                <a:gd name="T73" fmla="*/ 61 h 67"/>
                <a:gd name="T74" fmla="*/ 18 w 67"/>
                <a:gd name="T75" fmla="*/ 63 h 67"/>
                <a:gd name="T76" fmla="*/ 21 w 67"/>
                <a:gd name="T77" fmla="*/ 64 h 67"/>
                <a:gd name="T78" fmla="*/ 24 w 67"/>
                <a:gd name="T79" fmla="*/ 65 h 67"/>
                <a:gd name="T80" fmla="*/ 27 w 67"/>
                <a:gd name="T81" fmla="*/ 66 h 67"/>
                <a:gd name="T82" fmla="*/ 31 w 67"/>
                <a:gd name="T83" fmla="*/ 67 h 67"/>
                <a:gd name="T84" fmla="*/ 34 w 67"/>
                <a:gd name="T85" fmla="*/ 67 h 67"/>
                <a:gd name="T86" fmla="*/ 38 w 67"/>
                <a:gd name="T87" fmla="*/ 67 h 67"/>
                <a:gd name="T88" fmla="*/ 41 w 67"/>
                <a:gd name="T89" fmla="*/ 66 h 67"/>
                <a:gd name="T90" fmla="*/ 44 w 67"/>
                <a:gd name="T91" fmla="*/ 65 h 67"/>
                <a:gd name="T92" fmla="*/ 47 w 67"/>
                <a:gd name="T93" fmla="*/ 64 h 67"/>
                <a:gd name="T94" fmla="*/ 50 w 67"/>
                <a:gd name="T95" fmla="*/ 63 h 67"/>
                <a:gd name="T96" fmla="*/ 52 w 67"/>
                <a:gd name="T97" fmla="*/ 61 h 67"/>
                <a:gd name="T98" fmla="*/ 58 w 67"/>
                <a:gd name="T99" fmla="*/ 57 h 67"/>
                <a:gd name="T100" fmla="*/ 62 w 67"/>
                <a:gd name="T101" fmla="*/ 53 h 67"/>
                <a:gd name="T102" fmla="*/ 63 w 67"/>
                <a:gd name="T103" fmla="*/ 50 h 67"/>
                <a:gd name="T104" fmla="*/ 65 w 67"/>
                <a:gd name="T105" fmla="*/ 46 h 67"/>
                <a:gd name="T106" fmla="*/ 66 w 67"/>
                <a:gd name="T107" fmla="*/ 43 h 67"/>
                <a:gd name="T108" fmla="*/ 67 w 67"/>
                <a:gd name="T109" fmla="*/ 40 h 67"/>
                <a:gd name="T110" fmla="*/ 67 w 67"/>
                <a:gd name="T111" fmla="*/ 37 h 67"/>
                <a:gd name="T112" fmla="*/ 67 w 67"/>
                <a:gd name="T113" fmla="*/ 34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7"/>
                <a:gd name="T172" fmla="*/ 0 h 67"/>
                <a:gd name="T173" fmla="*/ 67 w 67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7" h="67">
                  <a:moveTo>
                    <a:pt x="67" y="34"/>
                  </a:moveTo>
                  <a:lnTo>
                    <a:pt x="67" y="30"/>
                  </a:lnTo>
                  <a:lnTo>
                    <a:pt x="67" y="27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3" y="17"/>
                  </a:lnTo>
                  <a:lnTo>
                    <a:pt x="62" y="15"/>
                  </a:lnTo>
                  <a:lnTo>
                    <a:pt x="58" y="10"/>
                  </a:lnTo>
                  <a:lnTo>
                    <a:pt x="52" y="6"/>
                  </a:lnTo>
                  <a:lnTo>
                    <a:pt x="50" y="5"/>
                  </a:lnTo>
                  <a:lnTo>
                    <a:pt x="47" y="3"/>
                  </a:lnTo>
                  <a:lnTo>
                    <a:pt x="44" y="1"/>
                  </a:lnTo>
                  <a:lnTo>
                    <a:pt x="41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0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8" y="5"/>
                  </a:lnTo>
                  <a:lnTo>
                    <a:pt x="15" y="6"/>
                  </a:lnTo>
                  <a:lnTo>
                    <a:pt x="11" y="10"/>
                  </a:lnTo>
                  <a:lnTo>
                    <a:pt x="7" y="15"/>
                  </a:lnTo>
                  <a:lnTo>
                    <a:pt x="5" y="17"/>
                  </a:lnTo>
                  <a:lnTo>
                    <a:pt x="4" y="20"/>
                  </a:lnTo>
                  <a:lnTo>
                    <a:pt x="3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3" y="43"/>
                  </a:lnTo>
                  <a:lnTo>
                    <a:pt x="4" y="46"/>
                  </a:lnTo>
                  <a:lnTo>
                    <a:pt x="5" y="50"/>
                  </a:lnTo>
                  <a:lnTo>
                    <a:pt x="7" y="53"/>
                  </a:lnTo>
                  <a:lnTo>
                    <a:pt x="11" y="57"/>
                  </a:lnTo>
                  <a:lnTo>
                    <a:pt x="15" y="61"/>
                  </a:lnTo>
                  <a:lnTo>
                    <a:pt x="18" y="63"/>
                  </a:lnTo>
                  <a:lnTo>
                    <a:pt x="21" y="64"/>
                  </a:lnTo>
                  <a:lnTo>
                    <a:pt x="24" y="65"/>
                  </a:lnTo>
                  <a:lnTo>
                    <a:pt x="27" y="66"/>
                  </a:lnTo>
                  <a:lnTo>
                    <a:pt x="31" y="67"/>
                  </a:lnTo>
                  <a:lnTo>
                    <a:pt x="34" y="67"/>
                  </a:lnTo>
                  <a:lnTo>
                    <a:pt x="38" y="67"/>
                  </a:lnTo>
                  <a:lnTo>
                    <a:pt x="41" y="66"/>
                  </a:lnTo>
                  <a:lnTo>
                    <a:pt x="44" y="65"/>
                  </a:lnTo>
                  <a:lnTo>
                    <a:pt x="47" y="64"/>
                  </a:lnTo>
                  <a:lnTo>
                    <a:pt x="50" y="63"/>
                  </a:lnTo>
                  <a:lnTo>
                    <a:pt x="52" y="61"/>
                  </a:lnTo>
                  <a:lnTo>
                    <a:pt x="58" y="57"/>
                  </a:lnTo>
                  <a:lnTo>
                    <a:pt x="62" y="53"/>
                  </a:lnTo>
                  <a:lnTo>
                    <a:pt x="63" y="50"/>
                  </a:lnTo>
                  <a:lnTo>
                    <a:pt x="65" y="46"/>
                  </a:lnTo>
                  <a:lnTo>
                    <a:pt x="66" y="43"/>
                  </a:lnTo>
                  <a:lnTo>
                    <a:pt x="67" y="40"/>
                  </a:lnTo>
                  <a:lnTo>
                    <a:pt x="67" y="3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91" name="Freeform 31"/>
            <p:cNvSpPr>
              <a:spLocks/>
            </p:cNvSpPr>
            <p:nvPr/>
          </p:nvSpPr>
          <p:spPr bwMode="auto">
            <a:xfrm>
              <a:off x="5283" y="1864"/>
              <a:ext cx="67" cy="67"/>
            </a:xfrm>
            <a:custGeom>
              <a:avLst/>
              <a:gdLst>
                <a:gd name="T0" fmla="*/ 67 w 67"/>
                <a:gd name="T1" fmla="*/ 34 h 67"/>
                <a:gd name="T2" fmla="*/ 67 w 67"/>
                <a:gd name="T3" fmla="*/ 30 h 67"/>
                <a:gd name="T4" fmla="*/ 67 w 67"/>
                <a:gd name="T5" fmla="*/ 27 h 67"/>
                <a:gd name="T6" fmla="*/ 66 w 67"/>
                <a:gd name="T7" fmla="*/ 23 h 67"/>
                <a:gd name="T8" fmla="*/ 65 w 67"/>
                <a:gd name="T9" fmla="*/ 20 h 67"/>
                <a:gd name="T10" fmla="*/ 63 w 67"/>
                <a:gd name="T11" fmla="*/ 17 h 67"/>
                <a:gd name="T12" fmla="*/ 62 w 67"/>
                <a:gd name="T13" fmla="*/ 15 h 67"/>
                <a:gd name="T14" fmla="*/ 58 w 67"/>
                <a:gd name="T15" fmla="*/ 10 h 67"/>
                <a:gd name="T16" fmla="*/ 52 w 67"/>
                <a:gd name="T17" fmla="*/ 6 h 67"/>
                <a:gd name="T18" fmla="*/ 50 w 67"/>
                <a:gd name="T19" fmla="*/ 5 h 67"/>
                <a:gd name="T20" fmla="*/ 47 w 67"/>
                <a:gd name="T21" fmla="*/ 3 h 67"/>
                <a:gd name="T22" fmla="*/ 44 w 67"/>
                <a:gd name="T23" fmla="*/ 1 h 67"/>
                <a:gd name="T24" fmla="*/ 41 w 67"/>
                <a:gd name="T25" fmla="*/ 0 h 67"/>
                <a:gd name="T26" fmla="*/ 38 w 67"/>
                <a:gd name="T27" fmla="*/ 0 h 67"/>
                <a:gd name="T28" fmla="*/ 34 w 67"/>
                <a:gd name="T29" fmla="*/ 0 h 67"/>
                <a:gd name="T30" fmla="*/ 31 w 67"/>
                <a:gd name="T31" fmla="*/ 0 h 67"/>
                <a:gd name="T32" fmla="*/ 27 w 67"/>
                <a:gd name="T33" fmla="*/ 0 h 67"/>
                <a:gd name="T34" fmla="*/ 24 w 67"/>
                <a:gd name="T35" fmla="*/ 1 h 67"/>
                <a:gd name="T36" fmla="*/ 21 w 67"/>
                <a:gd name="T37" fmla="*/ 3 h 67"/>
                <a:gd name="T38" fmla="*/ 18 w 67"/>
                <a:gd name="T39" fmla="*/ 5 h 67"/>
                <a:gd name="T40" fmla="*/ 15 w 67"/>
                <a:gd name="T41" fmla="*/ 6 h 67"/>
                <a:gd name="T42" fmla="*/ 11 w 67"/>
                <a:gd name="T43" fmla="*/ 10 h 67"/>
                <a:gd name="T44" fmla="*/ 7 w 67"/>
                <a:gd name="T45" fmla="*/ 15 h 67"/>
                <a:gd name="T46" fmla="*/ 5 w 67"/>
                <a:gd name="T47" fmla="*/ 17 h 67"/>
                <a:gd name="T48" fmla="*/ 4 w 67"/>
                <a:gd name="T49" fmla="*/ 20 h 67"/>
                <a:gd name="T50" fmla="*/ 3 w 67"/>
                <a:gd name="T51" fmla="*/ 23 h 67"/>
                <a:gd name="T52" fmla="*/ 1 w 67"/>
                <a:gd name="T53" fmla="*/ 27 h 67"/>
                <a:gd name="T54" fmla="*/ 1 w 67"/>
                <a:gd name="T55" fmla="*/ 30 h 67"/>
                <a:gd name="T56" fmla="*/ 0 w 67"/>
                <a:gd name="T57" fmla="*/ 34 h 67"/>
                <a:gd name="T58" fmla="*/ 1 w 67"/>
                <a:gd name="T59" fmla="*/ 37 h 67"/>
                <a:gd name="T60" fmla="*/ 1 w 67"/>
                <a:gd name="T61" fmla="*/ 40 h 67"/>
                <a:gd name="T62" fmla="*/ 3 w 67"/>
                <a:gd name="T63" fmla="*/ 43 h 67"/>
                <a:gd name="T64" fmla="*/ 4 w 67"/>
                <a:gd name="T65" fmla="*/ 46 h 67"/>
                <a:gd name="T66" fmla="*/ 5 w 67"/>
                <a:gd name="T67" fmla="*/ 50 h 67"/>
                <a:gd name="T68" fmla="*/ 7 w 67"/>
                <a:gd name="T69" fmla="*/ 53 h 67"/>
                <a:gd name="T70" fmla="*/ 11 w 67"/>
                <a:gd name="T71" fmla="*/ 57 h 67"/>
                <a:gd name="T72" fmla="*/ 15 w 67"/>
                <a:gd name="T73" fmla="*/ 61 h 67"/>
                <a:gd name="T74" fmla="*/ 18 w 67"/>
                <a:gd name="T75" fmla="*/ 63 h 67"/>
                <a:gd name="T76" fmla="*/ 21 w 67"/>
                <a:gd name="T77" fmla="*/ 64 h 67"/>
                <a:gd name="T78" fmla="*/ 24 w 67"/>
                <a:gd name="T79" fmla="*/ 65 h 67"/>
                <a:gd name="T80" fmla="*/ 27 w 67"/>
                <a:gd name="T81" fmla="*/ 66 h 67"/>
                <a:gd name="T82" fmla="*/ 31 w 67"/>
                <a:gd name="T83" fmla="*/ 67 h 67"/>
                <a:gd name="T84" fmla="*/ 34 w 67"/>
                <a:gd name="T85" fmla="*/ 67 h 67"/>
                <a:gd name="T86" fmla="*/ 38 w 67"/>
                <a:gd name="T87" fmla="*/ 67 h 67"/>
                <a:gd name="T88" fmla="*/ 41 w 67"/>
                <a:gd name="T89" fmla="*/ 66 h 67"/>
                <a:gd name="T90" fmla="*/ 44 w 67"/>
                <a:gd name="T91" fmla="*/ 65 h 67"/>
                <a:gd name="T92" fmla="*/ 47 w 67"/>
                <a:gd name="T93" fmla="*/ 64 h 67"/>
                <a:gd name="T94" fmla="*/ 50 w 67"/>
                <a:gd name="T95" fmla="*/ 63 h 67"/>
                <a:gd name="T96" fmla="*/ 52 w 67"/>
                <a:gd name="T97" fmla="*/ 61 h 67"/>
                <a:gd name="T98" fmla="*/ 58 w 67"/>
                <a:gd name="T99" fmla="*/ 57 h 67"/>
                <a:gd name="T100" fmla="*/ 62 w 67"/>
                <a:gd name="T101" fmla="*/ 53 h 67"/>
                <a:gd name="T102" fmla="*/ 63 w 67"/>
                <a:gd name="T103" fmla="*/ 50 h 67"/>
                <a:gd name="T104" fmla="*/ 65 w 67"/>
                <a:gd name="T105" fmla="*/ 46 h 67"/>
                <a:gd name="T106" fmla="*/ 66 w 67"/>
                <a:gd name="T107" fmla="*/ 43 h 67"/>
                <a:gd name="T108" fmla="*/ 67 w 67"/>
                <a:gd name="T109" fmla="*/ 40 h 67"/>
                <a:gd name="T110" fmla="*/ 67 w 67"/>
                <a:gd name="T111" fmla="*/ 37 h 67"/>
                <a:gd name="T112" fmla="*/ 67 w 67"/>
                <a:gd name="T113" fmla="*/ 34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7"/>
                <a:gd name="T172" fmla="*/ 0 h 67"/>
                <a:gd name="T173" fmla="*/ 67 w 67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7" h="67">
                  <a:moveTo>
                    <a:pt x="67" y="34"/>
                  </a:moveTo>
                  <a:lnTo>
                    <a:pt x="67" y="30"/>
                  </a:lnTo>
                  <a:lnTo>
                    <a:pt x="67" y="27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3" y="17"/>
                  </a:lnTo>
                  <a:lnTo>
                    <a:pt x="62" y="15"/>
                  </a:lnTo>
                  <a:lnTo>
                    <a:pt x="58" y="10"/>
                  </a:lnTo>
                  <a:lnTo>
                    <a:pt x="52" y="6"/>
                  </a:lnTo>
                  <a:lnTo>
                    <a:pt x="50" y="5"/>
                  </a:lnTo>
                  <a:lnTo>
                    <a:pt x="47" y="3"/>
                  </a:lnTo>
                  <a:lnTo>
                    <a:pt x="44" y="1"/>
                  </a:lnTo>
                  <a:lnTo>
                    <a:pt x="41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0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8" y="5"/>
                  </a:lnTo>
                  <a:lnTo>
                    <a:pt x="15" y="6"/>
                  </a:lnTo>
                  <a:lnTo>
                    <a:pt x="11" y="10"/>
                  </a:lnTo>
                  <a:lnTo>
                    <a:pt x="7" y="15"/>
                  </a:lnTo>
                  <a:lnTo>
                    <a:pt x="5" y="17"/>
                  </a:lnTo>
                  <a:lnTo>
                    <a:pt x="4" y="20"/>
                  </a:lnTo>
                  <a:lnTo>
                    <a:pt x="3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3" y="43"/>
                  </a:lnTo>
                  <a:lnTo>
                    <a:pt x="4" y="46"/>
                  </a:lnTo>
                  <a:lnTo>
                    <a:pt x="5" y="50"/>
                  </a:lnTo>
                  <a:lnTo>
                    <a:pt x="7" y="53"/>
                  </a:lnTo>
                  <a:lnTo>
                    <a:pt x="11" y="57"/>
                  </a:lnTo>
                  <a:lnTo>
                    <a:pt x="15" y="61"/>
                  </a:lnTo>
                  <a:lnTo>
                    <a:pt x="18" y="63"/>
                  </a:lnTo>
                  <a:lnTo>
                    <a:pt x="21" y="64"/>
                  </a:lnTo>
                  <a:lnTo>
                    <a:pt x="24" y="65"/>
                  </a:lnTo>
                  <a:lnTo>
                    <a:pt x="27" y="66"/>
                  </a:lnTo>
                  <a:lnTo>
                    <a:pt x="31" y="67"/>
                  </a:lnTo>
                  <a:lnTo>
                    <a:pt x="34" y="67"/>
                  </a:lnTo>
                  <a:lnTo>
                    <a:pt x="38" y="67"/>
                  </a:lnTo>
                  <a:lnTo>
                    <a:pt x="41" y="66"/>
                  </a:lnTo>
                  <a:lnTo>
                    <a:pt x="44" y="65"/>
                  </a:lnTo>
                  <a:lnTo>
                    <a:pt x="47" y="64"/>
                  </a:lnTo>
                  <a:lnTo>
                    <a:pt x="50" y="63"/>
                  </a:lnTo>
                  <a:lnTo>
                    <a:pt x="52" y="61"/>
                  </a:lnTo>
                  <a:lnTo>
                    <a:pt x="58" y="57"/>
                  </a:lnTo>
                  <a:lnTo>
                    <a:pt x="62" y="53"/>
                  </a:lnTo>
                  <a:lnTo>
                    <a:pt x="63" y="50"/>
                  </a:lnTo>
                  <a:lnTo>
                    <a:pt x="65" y="46"/>
                  </a:lnTo>
                  <a:lnTo>
                    <a:pt x="66" y="43"/>
                  </a:lnTo>
                  <a:lnTo>
                    <a:pt x="67" y="40"/>
                  </a:lnTo>
                  <a:lnTo>
                    <a:pt x="67" y="37"/>
                  </a:lnTo>
                  <a:lnTo>
                    <a:pt x="67" y="34"/>
                  </a:lnTo>
                </a:path>
              </a:pathLst>
            </a:custGeom>
            <a:noFill/>
            <a:ln w="396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92" name="Rectangle 32"/>
            <p:cNvSpPr>
              <a:spLocks noChangeArrowheads="1"/>
            </p:cNvSpPr>
            <p:nvPr/>
          </p:nvSpPr>
          <p:spPr bwMode="auto">
            <a:xfrm>
              <a:off x="4085" y="818"/>
              <a:ext cx="1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v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93" name="Rectangle 33"/>
            <p:cNvSpPr>
              <a:spLocks noChangeArrowheads="1"/>
            </p:cNvSpPr>
            <p:nvPr/>
          </p:nvSpPr>
          <p:spPr bwMode="auto">
            <a:xfrm>
              <a:off x="4159" y="924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94" name="Freeform 34"/>
            <p:cNvSpPr>
              <a:spLocks/>
            </p:cNvSpPr>
            <p:nvPr/>
          </p:nvSpPr>
          <p:spPr bwMode="auto">
            <a:xfrm>
              <a:off x="4218" y="1864"/>
              <a:ext cx="66" cy="67"/>
            </a:xfrm>
            <a:custGeom>
              <a:avLst/>
              <a:gdLst>
                <a:gd name="T0" fmla="*/ 66 w 66"/>
                <a:gd name="T1" fmla="*/ 34 h 67"/>
                <a:gd name="T2" fmla="*/ 66 w 66"/>
                <a:gd name="T3" fmla="*/ 30 h 67"/>
                <a:gd name="T4" fmla="*/ 66 w 66"/>
                <a:gd name="T5" fmla="*/ 27 h 67"/>
                <a:gd name="T6" fmla="*/ 65 w 66"/>
                <a:gd name="T7" fmla="*/ 23 h 67"/>
                <a:gd name="T8" fmla="*/ 64 w 66"/>
                <a:gd name="T9" fmla="*/ 20 h 67"/>
                <a:gd name="T10" fmla="*/ 62 w 66"/>
                <a:gd name="T11" fmla="*/ 17 h 67"/>
                <a:gd name="T12" fmla="*/ 61 w 66"/>
                <a:gd name="T13" fmla="*/ 15 h 67"/>
                <a:gd name="T14" fmla="*/ 57 w 66"/>
                <a:gd name="T15" fmla="*/ 10 h 67"/>
                <a:gd name="T16" fmla="*/ 52 w 66"/>
                <a:gd name="T17" fmla="*/ 6 h 67"/>
                <a:gd name="T18" fmla="*/ 50 w 66"/>
                <a:gd name="T19" fmla="*/ 5 h 67"/>
                <a:gd name="T20" fmla="*/ 47 w 66"/>
                <a:gd name="T21" fmla="*/ 3 h 67"/>
                <a:gd name="T22" fmla="*/ 43 w 66"/>
                <a:gd name="T23" fmla="*/ 1 h 67"/>
                <a:gd name="T24" fmla="*/ 40 w 66"/>
                <a:gd name="T25" fmla="*/ 0 h 67"/>
                <a:gd name="T26" fmla="*/ 37 w 66"/>
                <a:gd name="T27" fmla="*/ 0 h 67"/>
                <a:gd name="T28" fmla="*/ 33 w 66"/>
                <a:gd name="T29" fmla="*/ 0 h 67"/>
                <a:gd name="T30" fmla="*/ 30 w 66"/>
                <a:gd name="T31" fmla="*/ 0 h 67"/>
                <a:gd name="T32" fmla="*/ 27 w 66"/>
                <a:gd name="T33" fmla="*/ 0 h 67"/>
                <a:gd name="T34" fmla="*/ 24 w 66"/>
                <a:gd name="T35" fmla="*/ 1 h 67"/>
                <a:gd name="T36" fmla="*/ 21 w 66"/>
                <a:gd name="T37" fmla="*/ 3 h 67"/>
                <a:gd name="T38" fmla="*/ 17 w 66"/>
                <a:gd name="T39" fmla="*/ 5 h 67"/>
                <a:gd name="T40" fmla="*/ 14 w 66"/>
                <a:gd name="T41" fmla="*/ 6 h 67"/>
                <a:gd name="T42" fmla="*/ 10 w 66"/>
                <a:gd name="T43" fmla="*/ 10 h 67"/>
                <a:gd name="T44" fmla="*/ 6 w 66"/>
                <a:gd name="T45" fmla="*/ 15 h 67"/>
                <a:gd name="T46" fmla="*/ 4 w 66"/>
                <a:gd name="T47" fmla="*/ 17 h 67"/>
                <a:gd name="T48" fmla="*/ 3 w 66"/>
                <a:gd name="T49" fmla="*/ 20 h 67"/>
                <a:gd name="T50" fmla="*/ 2 w 66"/>
                <a:gd name="T51" fmla="*/ 23 h 67"/>
                <a:gd name="T52" fmla="*/ 1 w 66"/>
                <a:gd name="T53" fmla="*/ 27 h 67"/>
                <a:gd name="T54" fmla="*/ 1 w 66"/>
                <a:gd name="T55" fmla="*/ 30 h 67"/>
                <a:gd name="T56" fmla="*/ 0 w 66"/>
                <a:gd name="T57" fmla="*/ 34 h 67"/>
                <a:gd name="T58" fmla="*/ 1 w 66"/>
                <a:gd name="T59" fmla="*/ 37 h 67"/>
                <a:gd name="T60" fmla="*/ 1 w 66"/>
                <a:gd name="T61" fmla="*/ 40 h 67"/>
                <a:gd name="T62" fmla="*/ 2 w 66"/>
                <a:gd name="T63" fmla="*/ 43 h 67"/>
                <a:gd name="T64" fmla="*/ 3 w 66"/>
                <a:gd name="T65" fmla="*/ 46 h 67"/>
                <a:gd name="T66" fmla="*/ 4 w 66"/>
                <a:gd name="T67" fmla="*/ 50 h 67"/>
                <a:gd name="T68" fmla="*/ 6 w 66"/>
                <a:gd name="T69" fmla="*/ 53 h 67"/>
                <a:gd name="T70" fmla="*/ 10 w 66"/>
                <a:gd name="T71" fmla="*/ 57 h 67"/>
                <a:gd name="T72" fmla="*/ 14 w 66"/>
                <a:gd name="T73" fmla="*/ 61 h 67"/>
                <a:gd name="T74" fmla="*/ 17 w 66"/>
                <a:gd name="T75" fmla="*/ 63 h 67"/>
                <a:gd name="T76" fmla="*/ 21 w 66"/>
                <a:gd name="T77" fmla="*/ 64 h 67"/>
                <a:gd name="T78" fmla="*/ 24 w 66"/>
                <a:gd name="T79" fmla="*/ 65 h 67"/>
                <a:gd name="T80" fmla="*/ 27 w 66"/>
                <a:gd name="T81" fmla="*/ 66 h 67"/>
                <a:gd name="T82" fmla="*/ 30 w 66"/>
                <a:gd name="T83" fmla="*/ 67 h 67"/>
                <a:gd name="T84" fmla="*/ 33 w 66"/>
                <a:gd name="T85" fmla="*/ 67 h 67"/>
                <a:gd name="T86" fmla="*/ 37 w 66"/>
                <a:gd name="T87" fmla="*/ 67 h 67"/>
                <a:gd name="T88" fmla="*/ 40 w 66"/>
                <a:gd name="T89" fmla="*/ 66 h 67"/>
                <a:gd name="T90" fmla="*/ 43 w 66"/>
                <a:gd name="T91" fmla="*/ 65 h 67"/>
                <a:gd name="T92" fmla="*/ 47 w 66"/>
                <a:gd name="T93" fmla="*/ 64 h 67"/>
                <a:gd name="T94" fmla="*/ 50 w 66"/>
                <a:gd name="T95" fmla="*/ 63 h 67"/>
                <a:gd name="T96" fmla="*/ 52 w 66"/>
                <a:gd name="T97" fmla="*/ 61 h 67"/>
                <a:gd name="T98" fmla="*/ 57 w 66"/>
                <a:gd name="T99" fmla="*/ 57 h 67"/>
                <a:gd name="T100" fmla="*/ 61 w 66"/>
                <a:gd name="T101" fmla="*/ 53 h 67"/>
                <a:gd name="T102" fmla="*/ 62 w 66"/>
                <a:gd name="T103" fmla="*/ 50 h 67"/>
                <a:gd name="T104" fmla="*/ 64 w 66"/>
                <a:gd name="T105" fmla="*/ 46 h 67"/>
                <a:gd name="T106" fmla="*/ 65 w 66"/>
                <a:gd name="T107" fmla="*/ 43 h 67"/>
                <a:gd name="T108" fmla="*/ 66 w 66"/>
                <a:gd name="T109" fmla="*/ 40 h 67"/>
                <a:gd name="T110" fmla="*/ 66 w 66"/>
                <a:gd name="T111" fmla="*/ 37 h 67"/>
                <a:gd name="T112" fmla="*/ 66 w 66"/>
                <a:gd name="T113" fmla="*/ 34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6"/>
                <a:gd name="T172" fmla="*/ 0 h 67"/>
                <a:gd name="T173" fmla="*/ 66 w 66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6" h="67">
                  <a:moveTo>
                    <a:pt x="66" y="34"/>
                  </a:moveTo>
                  <a:lnTo>
                    <a:pt x="66" y="30"/>
                  </a:lnTo>
                  <a:lnTo>
                    <a:pt x="66" y="27"/>
                  </a:lnTo>
                  <a:lnTo>
                    <a:pt x="65" y="23"/>
                  </a:lnTo>
                  <a:lnTo>
                    <a:pt x="64" y="20"/>
                  </a:lnTo>
                  <a:lnTo>
                    <a:pt x="62" y="17"/>
                  </a:lnTo>
                  <a:lnTo>
                    <a:pt x="61" y="15"/>
                  </a:lnTo>
                  <a:lnTo>
                    <a:pt x="57" y="10"/>
                  </a:lnTo>
                  <a:lnTo>
                    <a:pt x="52" y="6"/>
                  </a:lnTo>
                  <a:lnTo>
                    <a:pt x="50" y="5"/>
                  </a:lnTo>
                  <a:lnTo>
                    <a:pt x="47" y="3"/>
                  </a:lnTo>
                  <a:lnTo>
                    <a:pt x="43" y="1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5"/>
                  </a:lnTo>
                  <a:lnTo>
                    <a:pt x="4" y="17"/>
                  </a:lnTo>
                  <a:lnTo>
                    <a:pt x="3" y="20"/>
                  </a:lnTo>
                  <a:lnTo>
                    <a:pt x="2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2" y="43"/>
                  </a:lnTo>
                  <a:lnTo>
                    <a:pt x="3" y="46"/>
                  </a:lnTo>
                  <a:lnTo>
                    <a:pt x="4" y="50"/>
                  </a:lnTo>
                  <a:lnTo>
                    <a:pt x="6" y="53"/>
                  </a:lnTo>
                  <a:lnTo>
                    <a:pt x="10" y="57"/>
                  </a:lnTo>
                  <a:lnTo>
                    <a:pt x="14" y="61"/>
                  </a:lnTo>
                  <a:lnTo>
                    <a:pt x="17" y="63"/>
                  </a:lnTo>
                  <a:lnTo>
                    <a:pt x="21" y="64"/>
                  </a:lnTo>
                  <a:lnTo>
                    <a:pt x="24" y="65"/>
                  </a:lnTo>
                  <a:lnTo>
                    <a:pt x="27" y="66"/>
                  </a:lnTo>
                  <a:lnTo>
                    <a:pt x="30" y="67"/>
                  </a:lnTo>
                  <a:lnTo>
                    <a:pt x="33" y="67"/>
                  </a:lnTo>
                  <a:lnTo>
                    <a:pt x="37" y="67"/>
                  </a:lnTo>
                  <a:lnTo>
                    <a:pt x="40" y="66"/>
                  </a:lnTo>
                  <a:lnTo>
                    <a:pt x="43" y="65"/>
                  </a:lnTo>
                  <a:lnTo>
                    <a:pt x="47" y="64"/>
                  </a:lnTo>
                  <a:lnTo>
                    <a:pt x="50" y="63"/>
                  </a:lnTo>
                  <a:lnTo>
                    <a:pt x="52" y="61"/>
                  </a:lnTo>
                  <a:lnTo>
                    <a:pt x="57" y="57"/>
                  </a:lnTo>
                  <a:lnTo>
                    <a:pt x="61" y="53"/>
                  </a:lnTo>
                  <a:lnTo>
                    <a:pt x="62" y="50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40"/>
                  </a:lnTo>
                  <a:lnTo>
                    <a:pt x="66" y="3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95" name="Freeform 35"/>
            <p:cNvSpPr>
              <a:spLocks/>
            </p:cNvSpPr>
            <p:nvPr/>
          </p:nvSpPr>
          <p:spPr bwMode="auto">
            <a:xfrm>
              <a:off x="4218" y="1864"/>
              <a:ext cx="66" cy="67"/>
            </a:xfrm>
            <a:custGeom>
              <a:avLst/>
              <a:gdLst>
                <a:gd name="T0" fmla="*/ 66 w 66"/>
                <a:gd name="T1" fmla="*/ 34 h 67"/>
                <a:gd name="T2" fmla="*/ 66 w 66"/>
                <a:gd name="T3" fmla="*/ 30 h 67"/>
                <a:gd name="T4" fmla="*/ 66 w 66"/>
                <a:gd name="T5" fmla="*/ 27 h 67"/>
                <a:gd name="T6" fmla="*/ 65 w 66"/>
                <a:gd name="T7" fmla="*/ 23 h 67"/>
                <a:gd name="T8" fmla="*/ 64 w 66"/>
                <a:gd name="T9" fmla="*/ 20 h 67"/>
                <a:gd name="T10" fmla="*/ 62 w 66"/>
                <a:gd name="T11" fmla="*/ 17 h 67"/>
                <a:gd name="T12" fmla="*/ 61 w 66"/>
                <a:gd name="T13" fmla="*/ 15 h 67"/>
                <a:gd name="T14" fmla="*/ 57 w 66"/>
                <a:gd name="T15" fmla="*/ 10 h 67"/>
                <a:gd name="T16" fmla="*/ 52 w 66"/>
                <a:gd name="T17" fmla="*/ 6 h 67"/>
                <a:gd name="T18" fmla="*/ 50 w 66"/>
                <a:gd name="T19" fmla="*/ 5 h 67"/>
                <a:gd name="T20" fmla="*/ 47 w 66"/>
                <a:gd name="T21" fmla="*/ 3 h 67"/>
                <a:gd name="T22" fmla="*/ 43 w 66"/>
                <a:gd name="T23" fmla="*/ 1 h 67"/>
                <a:gd name="T24" fmla="*/ 40 w 66"/>
                <a:gd name="T25" fmla="*/ 0 h 67"/>
                <a:gd name="T26" fmla="*/ 37 w 66"/>
                <a:gd name="T27" fmla="*/ 0 h 67"/>
                <a:gd name="T28" fmla="*/ 33 w 66"/>
                <a:gd name="T29" fmla="*/ 0 h 67"/>
                <a:gd name="T30" fmla="*/ 30 w 66"/>
                <a:gd name="T31" fmla="*/ 0 h 67"/>
                <a:gd name="T32" fmla="*/ 27 w 66"/>
                <a:gd name="T33" fmla="*/ 0 h 67"/>
                <a:gd name="T34" fmla="*/ 24 w 66"/>
                <a:gd name="T35" fmla="*/ 1 h 67"/>
                <a:gd name="T36" fmla="*/ 21 w 66"/>
                <a:gd name="T37" fmla="*/ 3 h 67"/>
                <a:gd name="T38" fmla="*/ 17 w 66"/>
                <a:gd name="T39" fmla="*/ 5 h 67"/>
                <a:gd name="T40" fmla="*/ 14 w 66"/>
                <a:gd name="T41" fmla="*/ 6 h 67"/>
                <a:gd name="T42" fmla="*/ 10 w 66"/>
                <a:gd name="T43" fmla="*/ 10 h 67"/>
                <a:gd name="T44" fmla="*/ 6 w 66"/>
                <a:gd name="T45" fmla="*/ 15 h 67"/>
                <a:gd name="T46" fmla="*/ 4 w 66"/>
                <a:gd name="T47" fmla="*/ 17 h 67"/>
                <a:gd name="T48" fmla="*/ 3 w 66"/>
                <a:gd name="T49" fmla="*/ 20 h 67"/>
                <a:gd name="T50" fmla="*/ 2 w 66"/>
                <a:gd name="T51" fmla="*/ 23 h 67"/>
                <a:gd name="T52" fmla="*/ 1 w 66"/>
                <a:gd name="T53" fmla="*/ 27 h 67"/>
                <a:gd name="T54" fmla="*/ 1 w 66"/>
                <a:gd name="T55" fmla="*/ 30 h 67"/>
                <a:gd name="T56" fmla="*/ 0 w 66"/>
                <a:gd name="T57" fmla="*/ 34 h 67"/>
                <a:gd name="T58" fmla="*/ 1 w 66"/>
                <a:gd name="T59" fmla="*/ 37 h 67"/>
                <a:gd name="T60" fmla="*/ 1 w 66"/>
                <a:gd name="T61" fmla="*/ 40 h 67"/>
                <a:gd name="T62" fmla="*/ 2 w 66"/>
                <a:gd name="T63" fmla="*/ 43 h 67"/>
                <a:gd name="T64" fmla="*/ 3 w 66"/>
                <a:gd name="T65" fmla="*/ 46 h 67"/>
                <a:gd name="T66" fmla="*/ 4 w 66"/>
                <a:gd name="T67" fmla="*/ 50 h 67"/>
                <a:gd name="T68" fmla="*/ 6 w 66"/>
                <a:gd name="T69" fmla="*/ 53 h 67"/>
                <a:gd name="T70" fmla="*/ 10 w 66"/>
                <a:gd name="T71" fmla="*/ 57 h 67"/>
                <a:gd name="T72" fmla="*/ 14 w 66"/>
                <a:gd name="T73" fmla="*/ 61 h 67"/>
                <a:gd name="T74" fmla="*/ 17 w 66"/>
                <a:gd name="T75" fmla="*/ 63 h 67"/>
                <a:gd name="T76" fmla="*/ 21 w 66"/>
                <a:gd name="T77" fmla="*/ 64 h 67"/>
                <a:gd name="T78" fmla="*/ 24 w 66"/>
                <a:gd name="T79" fmla="*/ 65 h 67"/>
                <a:gd name="T80" fmla="*/ 27 w 66"/>
                <a:gd name="T81" fmla="*/ 66 h 67"/>
                <a:gd name="T82" fmla="*/ 30 w 66"/>
                <a:gd name="T83" fmla="*/ 67 h 67"/>
                <a:gd name="T84" fmla="*/ 33 w 66"/>
                <a:gd name="T85" fmla="*/ 67 h 67"/>
                <a:gd name="T86" fmla="*/ 37 w 66"/>
                <a:gd name="T87" fmla="*/ 67 h 67"/>
                <a:gd name="T88" fmla="*/ 40 w 66"/>
                <a:gd name="T89" fmla="*/ 66 h 67"/>
                <a:gd name="T90" fmla="*/ 43 w 66"/>
                <a:gd name="T91" fmla="*/ 65 h 67"/>
                <a:gd name="T92" fmla="*/ 47 w 66"/>
                <a:gd name="T93" fmla="*/ 64 h 67"/>
                <a:gd name="T94" fmla="*/ 50 w 66"/>
                <a:gd name="T95" fmla="*/ 63 h 67"/>
                <a:gd name="T96" fmla="*/ 52 w 66"/>
                <a:gd name="T97" fmla="*/ 61 h 67"/>
                <a:gd name="T98" fmla="*/ 57 w 66"/>
                <a:gd name="T99" fmla="*/ 57 h 67"/>
                <a:gd name="T100" fmla="*/ 61 w 66"/>
                <a:gd name="T101" fmla="*/ 53 h 67"/>
                <a:gd name="T102" fmla="*/ 62 w 66"/>
                <a:gd name="T103" fmla="*/ 50 h 67"/>
                <a:gd name="T104" fmla="*/ 64 w 66"/>
                <a:gd name="T105" fmla="*/ 46 h 67"/>
                <a:gd name="T106" fmla="*/ 65 w 66"/>
                <a:gd name="T107" fmla="*/ 43 h 67"/>
                <a:gd name="T108" fmla="*/ 66 w 66"/>
                <a:gd name="T109" fmla="*/ 40 h 67"/>
                <a:gd name="T110" fmla="*/ 66 w 66"/>
                <a:gd name="T111" fmla="*/ 37 h 67"/>
                <a:gd name="T112" fmla="*/ 66 w 66"/>
                <a:gd name="T113" fmla="*/ 34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6"/>
                <a:gd name="T172" fmla="*/ 0 h 67"/>
                <a:gd name="T173" fmla="*/ 66 w 66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6" h="67">
                  <a:moveTo>
                    <a:pt x="66" y="34"/>
                  </a:moveTo>
                  <a:lnTo>
                    <a:pt x="66" y="30"/>
                  </a:lnTo>
                  <a:lnTo>
                    <a:pt x="66" y="27"/>
                  </a:lnTo>
                  <a:lnTo>
                    <a:pt x="65" y="23"/>
                  </a:lnTo>
                  <a:lnTo>
                    <a:pt x="64" y="20"/>
                  </a:lnTo>
                  <a:lnTo>
                    <a:pt x="62" y="17"/>
                  </a:lnTo>
                  <a:lnTo>
                    <a:pt x="61" y="15"/>
                  </a:lnTo>
                  <a:lnTo>
                    <a:pt x="57" y="10"/>
                  </a:lnTo>
                  <a:lnTo>
                    <a:pt x="52" y="6"/>
                  </a:lnTo>
                  <a:lnTo>
                    <a:pt x="50" y="5"/>
                  </a:lnTo>
                  <a:lnTo>
                    <a:pt x="47" y="3"/>
                  </a:lnTo>
                  <a:lnTo>
                    <a:pt x="43" y="1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5"/>
                  </a:lnTo>
                  <a:lnTo>
                    <a:pt x="4" y="17"/>
                  </a:lnTo>
                  <a:lnTo>
                    <a:pt x="3" y="20"/>
                  </a:lnTo>
                  <a:lnTo>
                    <a:pt x="2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2" y="43"/>
                  </a:lnTo>
                  <a:lnTo>
                    <a:pt x="3" y="46"/>
                  </a:lnTo>
                  <a:lnTo>
                    <a:pt x="4" y="50"/>
                  </a:lnTo>
                  <a:lnTo>
                    <a:pt x="6" y="53"/>
                  </a:lnTo>
                  <a:lnTo>
                    <a:pt x="10" y="57"/>
                  </a:lnTo>
                  <a:lnTo>
                    <a:pt x="14" y="61"/>
                  </a:lnTo>
                  <a:lnTo>
                    <a:pt x="17" y="63"/>
                  </a:lnTo>
                  <a:lnTo>
                    <a:pt x="21" y="64"/>
                  </a:lnTo>
                  <a:lnTo>
                    <a:pt x="24" y="65"/>
                  </a:lnTo>
                  <a:lnTo>
                    <a:pt x="27" y="66"/>
                  </a:lnTo>
                  <a:lnTo>
                    <a:pt x="30" y="67"/>
                  </a:lnTo>
                  <a:lnTo>
                    <a:pt x="33" y="67"/>
                  </a:lnTo>
                  <a:lnTo>
                    <a:pt x="37" y="67"/>
                  </a:lnTo>
                  <a:lnTo>
                    <a:pt x="40" y="66"/>
                  </a:lnTo>
                  <a:lnTo>
                    <a:pt x="43" y="65"/>
                  </a:lnTo>
                  <a:lnTo>
                    <a:pt x="47" y="64"/>
                  </a:lnTo>
                  <a:lnTo>
                    <a:pt x="50" y="63"/>
                  </a:lnTo>
                  <a:lnTo>
                    <a:pt x="52" y="61"/>
                  </a:lnTo>
                  <a:lnTo>
                    <a:pt x="57" y="57"/>
                  </a:lnTo>
                  <a:lnTo>
                    <a:pt x="61" y="53"/>
                  </a:lnTo>
                  <a:lnTo>
                    <a:pt x="62" y="50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40"/>
                  </a:lnTo>
                  <a:lnTo>
                    <a:pt x="66" y="37"/>
                  </a:lnTo>
                  <a:lnTo>
                    <a:pt x="66" y="34"/>
                  </a:lnTo>
                </a:path>
              </a:pathLst>
            </a:custGeom>
            <a:noFill/>
            <a:ln w="396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96" name="Rectangle 36"/>
            <p:cNvSpPr>
              <a:spLocks noChangeArrowheads="1"/>
            </p:cNvSpPr>
            <p:nvPr/>
          </p:nvSpPr>
          <p:spPr bwMode="auto">
            <a:xfrm>
              <a:off x="5325" y="1855"/>
              <a:ext cx="1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v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97" name="Rectangle 37"/>
            <p:cNvSpPr>
              <a:spLocks noChangeArrowheads="1"/>
            </p:cNvSpPr>
            <p:nvPr/>
          </p:nvSpPr>
          <p:spPr bwMode="auto">
            <a:xfrm>
              <a:off x="5400" y="1961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3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98" name="Freeform 38"/>
            <p:cNvSpPr>
              <a:spLocks/>
            </p:cNvSpPr>
            <p:nvPr/>
          </p:nvSpPr>
          <p:spPr bwMode="auto">
            <a:xfrm>
              <a:off x="4218" y="995"/>
              <a:ext cx="66" cy="67"/>
            </a:xfrm>
            <a:custGeom>
              <a:avLst/>
              <a:gdLst>
                <a:gd name="T0" fmla="*/ 66 w 66"/>
                <a:gd name="T1" fmla="*/ 33 h 67"/>
                <a:gd name="T2" fmla="*/ 66 w 66"/>
                <a:gd name="T3" fmla="*/ 30 h 67"/>
                <a:gd name="T4" fmla="*/ 66 w 66"/>
                <a:gd name="T5" fmla="*/ 27 h 67"/>
                <a:gd name="T6" fmla="*/ 65 w 66"/>
                <a:gd name="T7" fmla="*/ 23 h 67"/>
                <a:gd name="T8" fmla="*/ 64 w 66"/>
                <a:gd name="T9" fmla="*/ 21 h 67"/>
                <a:gd name="T10" fmla="*/ 62 w 66"/>
                <a:gd name="T11" fmla="*/ 17 h 67"/>
                <a:gd name="T12" fmla="*/ 61 w 66"/>
                <a:gd name="T13" fmla="*/ 14 h 67"/>
                <a:gd name="T14" fmla="*/ 57 w 66"/>
                <a:gd name="T15" fmla="*/ 9 h 67"/>
                <a:gd name="T16" fmla="*/ 52 w 66"/>
                <a:gd name="T17" fmla="*/ 5 h 67"/>
                <a:gd name="T18" fmla="*/ 50 w 66"/>
                <a:gd name="T19" fmla="*/ 4 h 67"/>
                <a:gd name="T20" fmla="*/ 47 w 66"/>
                <a:gd name="T21" fmla="*/ 2 h 67"/>
                <a:gd name="T22" fmla="*/ 43 w 66"/>
                <a:gd name="T23" fmla="*/ 1 h 67"/>
                <a:gd name="T24" fmla="*/ 40 w 66"/>
                <a:gd name="T25" fmla="*/ 1 h 67"/>
                <a:gd name="T26" fmla="*/ 37 w 66"/>
                <a:gd name="T27" fmla="*/ 0 h 67"/>
                <a:gd name="T28" fmla="*/ 33 w 66"/>
                <a:gd name="T29" fmla="*/ 0 h 67"/>
                <a:gd name="T30" fmla="*/ 30 w 66"/>
                <a:gd name="T31" fmla="*/ 0 h 67"/>
                <a:gd name="T32" fmla="*/ 27 w 66"/>
                <a:gd name="T33" fmla="*/ 1 h 67"/>
                <a:gd name="T34" fmla="*/ 24 w 66"/>
                <a:gd name="T35" fmla="*/ 1 h 67"/>
                <a:gd name="T36" fmla="*/ 21 w 66"/>
                <a:gd name="T37" fmla="*/ 2 h 67"/>
                <a:gd name="T38" fmla="*/ 17 w 66"/>
                <a:gd name="T39" fmla="*/ 4 h 67"/>
                <a:gd name="T40" fmla="*/ 14 w 66"/>
                <a:gd name="T41" fmla="*/ 5 h 67"/>
                <a:gd name="T42" fmla="*/ 10 w 66"/>
                <a:gd name="T43" fmla="*/ 9 h 67"/>
                <a:gd name="T44" fmla="*/ 6 w 66"/>
                <a:gd name="T45" fmla="*/ 14 h 67"/>
                <a:gd name="T46" fmla="*/ 4 w 66"/>
                <a:gd name="T47" fmla="*/ 17 h 67"/>
                <a:gd name="T48" fmla="*/ 3 w 66"/>
                <a:gd name="T49" fmla="*/ 21 h 67"/>
                <a:gd name="T50" fmla="*/ 2 w 66"/>
                <a:gd name="T51" fmla="*/ 23 h 67"/>
                <a:gd name="T52" fmla="*/ 1 w 66"/>
                <a:gd name="T53" fmla="*/ 27 h 67"/>
                <a:gd name="T54" fmla="*/ 1 w 66"/>
                <a:gd name="T55" fmla="*/ 30 h 67"/>
                <a:gd name="T56" fmla="*/ 0 w 66"/>
                <a:gd name="T57" fmla="*/ 33 h 67"/>
                <a:gd name="T58" fmla="*/ 1 w 66"/>
                <a:gd name="T59" fmla="*/ 36 h 67"/>
                <a:gd name="T60" fmla="*/ 1 w 66"/>
                <a:gd name="T61" fmla="*/ 39 h 67"/>
                <a:gd name="T62" fmla="*/ 2 w 66"/>
                <a:gd name="T63" fmla="*/ 43 h 67"/>
                <a:gd name="T64" fmla="*/ 3 w 66"/>
                <a:gd name="T65" fmla="*/ 46 h 67"/>
                <a:gd name="T66" fmla="*/ 4 w 66"/>
                <a:gd name="T67" fmla="*/ 49 h 67"/>
                <a:gd name="T68" fmla="*/ 6 w 66"/>
                <a:gd name="T69" fmla="*/ 52 h 67"/>
                <a:gd name="T70" fmla="*/ 10 w 66"/>
                <a:gd name="T71" fmla="*/ 57 h 67"/>
                <a:gd name="T72" fmla="*/ 14 w 66"/>
                <a:gd name="T73" fmla="*/ 61 h 67"/>
                <a:gd name="T74" fmla="*/ 17 w 66"/>
                <a:gd name="T75" fmla="*/ 62 h 67"/>
                <a:gd name="T76" fmla="*/ 21 w 66"/>
                <a:gd name="T77" fmla="*/ 63 h 67"/>
                <a:gd name="T78" fmla="*/ 24 w 66"/>
                <a:gd name="T79" fmla="*/ 66 h 67"/>
                <a:gd name="T80" fmla="*/ 27 w 66"/>
                <a:gd name="T81" fmla="*/ 66 h 67"/>
                <a:gd name="T82" fmla="*/ 30 w 66"/>
                <a:gd name="T83" fmla="*/ 67 h 67"/>
                <a:gd name="T84" fmla="*/ 33 w 66"/>
                <a:gd name="T85" fmla="*/ 67 h 67"/>
                <a:gd name="T86" fmla="*/ 37 w 66"/>
                <a:gd name="T87" fmla="*/ 67 h 67"/>
                <a:gd name="T88" fmla="*/ 40 w 66"/>
                <a:gd name="T89" fmla="*/ 66 h 67"/>
                <a:gd name="T90" fmla="*/ 43 w 66"/>
                <a:gd name="T91" fmla="*/ 66 h 67"/>
                <a:gd name="T92" fmla="*/ 47 w 66"/>
                <a:gd name="T93" fmla="*/ 63 h 67"/>
                <a:gd name="T94" fmla="*/ 50 w 66"/>
                <a:gd name="T95" fmla="*/ 62 h 67"/>
                <a:gd name="T96" fmla="*/ 52 w 66"/>
                <a:gd name="T97" fmla="*/ 61 h 67"/>
                <a:gd name="T98" fmla="*/ 57 w 66"/>
                <a:gd name="T99" fmla="*/ 57 h 67"/>
                <a:gd name="T100" fmla="*/ 61 w 66"/>
                <a:gd name="T101" fmla="*/ 52 h 67"/>
                <a:gd name="T102" fmla="*/ 62 w 66"/>
                <a:gd name="T103" fmla="*/ 49 h 67"/>
                <a:gd name="T104" fmla="*/ 64 w 66"/>
                <a:gd name="T105" fmla="*/ 46 h 67"/>
                <a:gd name="T106" fmla="*/ 65 w 66"/>
                <a:gd name="T107" fmla="*/ 43 h 67"/>
                <a:gd name="T108" fmla="*/ 66 w 66"/>
                <a:gd name="T109" fmla="*/ 39 h 67"/>
                <a:gd name="T110" fmla="*/ 66 w 66"/>
                <a:gd name="T111" fmla="*/ 36 h 67"/>
                <a:gd name="T112" fmla="*/ 66 w 66"/>
                <a:gd name="T113" fmla="*/ 33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6"/>
                <a:gd name="T172" fmla="*/ 0 h 67"/>
                <a:gd name="T173" fmla="*/ 66 w 66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6" h="67">
                  <a:moveTo>
                    <a:pt x="66" y="33"/>
                  </a:moveTo>
                  <a:lnTo>
                    <a:pt x="66" y="30"/>
                  </a:lnTo>
                  <a:lnTo>
                    <a:pt x="66" y="27"/>
                  </a:lnTo>
                  <a:lnTo>
                    <a:pt x="65" y="23"/>
                  </a:lnTo>
                  <a:lnTo>
                    <a:pt x="64" y="21"/>
                  </a:lnTo>
                  <a:lnTo>
                    <a:pt x="62" y="17"/>
                  </a:lnTo>
                  <a:lnTo>
                    <a:pt x="61" y="14"/>
                  </a:lnTo>
                  <a:lnTo>
                    <a:pt x="57" y="9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7" y="2"/>
                  </a:lnTo>
                  <a:lnTo>
                    <a:pt x="43" y="1"/>
                  </a:lnTo>
                  <a:lnTo>
                    <a:pt x="40" y="1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7" y="1"/>
                  </a:lnTo>
                  <a:lnTo>
                    <a:pt x="24" y="1"/>
                  </a:lnTo>
                  <a:lnTo>
                    <a:pt x="21" y="2"/>
                  </a:lnTo>
                  <a:lnTo>
                    <a:pt x="17" y="4"/>
                  </a:lnTo>
                  <a:lnTo>
                    <a:pt x="14" y="5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4" y="17"/>
                  </a:lnTo>
                  <a:lnTo>
                    <a:pt x="3" y="21"/>
                  </a:lnTo>
                  <a:lnTo>
                    <a:pt x="2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3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2" y="43"/>
                  </a:lnTo>
                  <a:lnTo>
                    <a:pt x="3" y="46"/>
                  </a:lnTo>
                  <a:lnTo>
                    <a:pt x="4" y="49"/>
                  </a:lnTo>
                  <a:lnTo>
                    <a:pt x="6" y="52"/>
                  </a:lnTo>
                  <a:lnTo>
                    <a:pt x="10" y="57"/>
                  </a:lnTo>
                  <a:lnTo>
                    <a:pt x="14" y="61"/>
                  </a:lnTo>
                  <a:lnTo>
                    <a:pt x="17" y="62"/>
                  </a:lnTo>
                  <a:lnTo>
                    <a:pt x="21" y="63"/>
                  </a:lnTo>
                  <a:lnTo>
                    <a:pt x="24" y="66"/>
                  </a:lnTo>
                  <a:lnTo>
                    <a:pt x="27" y="66"/>
                  </a:lnTo>
                  <a:lnTo>
                    <a:pt x="30" y="67"/>
                  </a:lnTo>
                  <a:lnTo>
                    <a:pt x="33" y="67"/>
                  </a:lnTo>
                  <a:lnTo>
                    <a:pt x="37" y="67"/>
                  </a:lnTo>
                  <a:lnTo>
                    <a:pt x="40" y="66"/>
                  </a:lnTo>
                  <a:lnTo>
                    <a:pt x="43" y="66"/>
                  </a:lnTo>
                  <a:lnTo>
                    <a:pt x="47" y="63"/>
                  </a:lnTo>
                  <a:lnTo>
                    <a:pt x="50" y="62"/>
                  </a:lnTo>
                  <a:lnTo>
                    <a:pt x="52" y="61"/>
                  </a:lnTo>
                  <a:lnTo>
                    <a:pt x="57" y="57"/>
                  </a:lnTo>
                  <a:lnTo>
                    <a:pt x="61" y="52"/>
                  </a:lnTo>
                  <a:lnTo>
                    <a:pt x="62" y="49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39"/>
                  </a:lnTo>
                  <a:lnTo>
                    <a:pt x="66" y="3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99" name="Freeform 39"/>
            <p:cNvSpPr>
              <a:spLocks/>
            </p:cNvSpPr>
            <p:nvPr/>
          </p:nvSpPr>
          <p:spPr bwMode="auto">
            <a:xfrm>
              <a:off x="4218" y="995"/>
              <a:ext cx="66" cy="67"/>
            </a:xfrm>
            <a:custGeom>
              <a:avLst/>
              <a:gdLst>
                <a:gd name="T0" fmla="*/ 66 w 66"/>
                <a:gd name="T1" fmla="*/ 33 h 67"/>
                <a:gd name="T2" fmla="*/ 66 w 66"/>
                <a:gd name="T3" fmla="*/ 30 h 67"/>
                <a:gd name="T4" fmla="*/ 66 w 66"/>
                <a:gd name="T5" fmla="*/ 27 h 67"/>
                <a:gd name="T6" fmla="*/ 65 w 66"/>
                <a:gd name="T7" fmla="*/ 23 h 67"/>
                <a:gd name="T8" fmla="*/ 64 w 66"/>
                <a:gd name="T9" fmla="*/ 21 h 67"/>
                <a:gd name="T10" fmla="*/ 62 w 66"/>
                <a:gd name="T11" fmla="*/ 17 h 67"/>
                <a:gd name="T12" fmla="*/ 61 w 66"/>
                <a:gd name="T13" fmla="*/ 14 h 67"/>
                <a:gd name="T14" fmla="*/ 57 w 66"/>
                <a:gd name="T15" fmla="*/ 9 h 67"/>
                <a:gd name="T16" fmla="*/ 52 w 66"/>
                <a:gd name="T17" fmla="*/ 5 h 67"/>
                <a:gd name="T18" fmla="*/ 50 w 66"/>
                <a:gd name="T19" fmla="*/ 4 h 67"/>
                <a:gd name="T20" fmla="*/ 47 w 66"/>
                <a:gd name="T21" fmla="*/ 2 h 67"/>
                <a:gd name="T22" fmla="*/ 43 w 66"/>
                <a:gd name="T23" fmla="*/ 1 h 67"/>
                <a:gd name="T24" fmla="*/ 40 w 66"/>
                <a:gd name="T25" fmla="*/ 1 h 67"/>
                <a:gd name="T26" fmla="*/ 37 w 66"/>
                <a:gd name="T27" fmla="*/ 0 h 67"/>
                <a:gd name="T28" fmla="*/ 33 w 66"/>
                <a:gd name="T29" fmla="*/ 0 h 67"/>
                <a:gd name="T30" fmla="*/ 30 w 66"/>
                <a:gd name="T31" fmla="*/ 0 h 67"/>
                <a:gd name="T32" fmla="*/ 27 w 66"/>
                <a:gd name="T33" fmla="*/ 1 h 67"/>
                <a:gd name="T34" fmla="*/ 24 w 66"/>
                <a:gd name="T35" fmla="*/ 1 h 67"/>
                <a:gd name="T36" fmla="*/ 21 w 66"/>
                <a:gd name="T37" fmla="*/ 2 h 67"/>
                <a:gd name="T38" fmla="*/ 17 w 66"/>
                <a:gd name="T39" fmla="*/ 4 h 67"/>
                <a:gd name="T40" fmla="*/ 14 w 66"/>
                <a:gd name="T41" fmla="*/ 5 h 67"/>
                <a:gd name="T42" fmla="*/ 10 w 66"/>
                <a:gd name="T43" fmla="*/ 9 h 67"/>
                <a:gd name="T44" fmla="*/ 6 w 66"/>
                <a:gd name="T45" fmla="*/ 14 h 67"/>
                <a:gd name="T46" fmla="*/ 4 w 66"/>
                <a:gd name="T47" fmla="*/ 17 h 67"/>
                <a:gd name="T48" fmla="*/ 3 w 66"/>
                <a:gd name="T49" fmla="*/ 21 h 67"/>
                <a:gd name="T50" fmla="*/ 2 w 66"/>
                <a:gd name="T51" fmla="*/ 23 h 67"/>
                <a:gd name="T52" fmla="*/ 1 w 66"/>
                <a:gd name="T53" fmla="*/ 27 h 67"/>
                <a:gd name="T54" fmla="*/ 1 w 66"/>
                <a:gd name="T55" fmla="*/ 30 h 67"/>
                <a:gd name="T56" fmla="*/ 0 w 66"/>
                <a:gd name="T57" fmla="*/ 33 h 67"/>
                <a:gd name="T58" fmla="*/ 1 w 66"/>
                <a:gd name="T59" fmla="*/ 36 h 67"/>
                <a:gd name="T60" fmla="*/ 1 w 66"/>
                <a:gd name="T61" fmla="*/ 39 h 67"/>
                <a:gd name="T62" fmla="*/ 2 w 66"/>
                <a:gd name="T63" fmla="*/ 43 h 67"/>
                <a:gd name="T64" fmla="*/ 3 w 66"/>
                <a:gd name="T65" fmla="*/ 46 h 67"/>
                <a:gd name="T66" fmla="*/ 4 w 66"/>
                <a:gd name="T67" fmla="*/ 49 h 67"/>
                <a:gd name="T68" fmla="*/ 6 w 66"/>
                <a:gd name="T69" fmla="*/ 52 h 67"/>
                <a:gd name="T70" fmla="*/ 10 w 66"/>
                <a:gd name="T71" fmla="*/ 57 h 67"/>
                <a:gd name="T72" fmla="*/ 14 w 66"/>
                <a:gd name="T73" fmla="*/ 61 h 67"/>
                <a:gd name="T74" fmla="*/ 17 w 66"/>
                <a:gd name="T75" fmla="*/ 62 h 67"/>
                <a:gd name="T76" fmla="*/ 21 w 66"/>
                <a:gd name="T77" fmla="*/ 63 h 67"/>
                <a:gd name="T78" fmla="*/ 24 w 66"/>
                <a:gd name="T79" fmla="*/ 66 h 67"/>
                <a:gd name="T80" fmla="*/ 27 w 66"/>
                <a:gd name="T81" fmla="*/ 66 h 67"/>
                <a:gd name="T82" fmla="*/ 30 w 66"/>
                <a:gd name="T83" fmla="*/ 67 h 67"/>
                <a:gd name="T84" fmla="*/ 33 w 66"/>
                <a:gd name="T85" fmla="*/ 67 h 67"/>
                <a:gd name="T86" fmla="*/ 37 w 66"/>
                <a:gd name="T87" fmla="*/ 67 h 67"/>
                <a:gd name="T88" fmla="*/ 40 w 66"/>
                <a:gd name="T89" fmla="*/ 66 h 67"/>
                <a:gd name="T90" fmla="*/ 43 w 66"/>
                <a:gd name="T91" fmla="*/ 66 h 67"/>
                <a:gd name="T92" fmla="*/ 47 w 66"/>
                <a:gd name="T93" fmla="*/ 63 h 67"/>
                <a:gd name="T94" fmla="*/ 50 w 66"/>
                <a:gd name="T95" fmla="*/ 62 h 67"/>
                <a:gd name="T96" fmla="*/ 52 w 66"/>
                <a:gd name="T97" fmla="*/ 61 h 67"/>
                <a:gd name="T98" fmla="*/ 57 w 66"/>
                <a:gd name="T99" fmla="*/ 57 h 67"/>
                <a:gd name="T100" fmla="*/ 61 w 66"/>
                <a:gd name="T101" fmla="*/ 52 h 67"/>
                <a:gd name="T102" fmla="*/ 62 w 66"/>
                <a:gd name="T103" fmla="*/ 49 h 67"/>
                <a:gd name="T104" fmla="*/ 64 w 66"/>
                <a:gd name="T105" fmla="*/ 46 h 67"/>
                <a:gd name="T106" fmla="*/ 65 w 66"/>
                <a:gd name="T107" fmla="*/ 43 h 67"/>
                <a:gd name="T108" fmla="*/ 66 w 66"/>
                <a:gd name="T109" fmla="*/ 39 h 67"/>
                <a:gd name="T110" fmla="*/ 66 w 66"/>
                <a:gd name="T111" fmla="*/ 36 h 67"/>
                <a:gd name="T112" fmla="*/ 66 w 66"/>
                <a:gd name="T113" fmla="*/ 33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6"/>
                <a:gd name="T172" fmla="*/ 0 h 67"/>
                <a:gd name="T173" fmla="*/ 66 w 66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6" h="67">
                  <a:moveTo>
                    <a:pt x="66" y="33"/>
                  </a:moveTo>
                  <a:lnTo>
                    <a:pt x="66" y="30"/>
                  </a:lnTo>
                  <a:lnTo>
                    <a:pt x="66" y="27"/>
                  </a:lnTo>
                  <a:lnTo>
                    <a:pt x="65" y="23"/>
                  </a:lnTo>
                  <a:lnTo>
                    <a:pt x="64" y="21"/>
                  </a:lnTo>
                  <a:lnTo>
                    <a:pt x="62" y="17"/>
                  </a:lnTo>
                  <a:lnTo>
                    <a:pt x="61" y="14"/>
                  </a:lnTo>
                  <a:lnTo>
                    <a:pt x="57" y="9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7" y="2"/>
                  </a:lnTo>
                  <a:lnTo>
                    <a:pt x="43" y="1"/>
                  </a:lnTo>
                  <a:lnTo>
                    <a:pt x="40" y="1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7" y="1"/>
                  </a:lnTo>
                  <a:lnTo>
                    <a:pt x="24" y="1"/>
                  </a:lnTo>
                  <a:lnTo>
                    <a:pt x="21" y="2"/>
                  </a:lnTo>
                  <a:lnTo>
                    <a:pt x="17" y="4"/>
                  </a:lnTo>
                  <a:lnTo>
                    <a:pt x="14" y="5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4" y="17"/>
                  </a:lnTo>
                  <a:lnTo>
                    <a:pt x="3" y="21"/>
                  </a:lnTo>
                  <a:lnTo>
                    <a:pt x="2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3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2" y="43"/>
                  </a:lnTo>
                  <a:lnTo>
                    <a:pt x="3" y="46"/>
                  </a:lnTo>
                  <a:lnTo>
                    <a:pt x="4" y="49"/>
                  </a:lnTo>
                  <a:lnTo>
                    <a:pt x="6" y="52"/>
                  </a:lnTo>
                  <a:lnTo>
                    <a:pt x="10" y="57"/>
                  </a:lnTo>
                  <a:lnTo>
                    <a:pt x="14" y="61"/>
                  </a:lnTo>
                  <a:lnTo>
                    <a:pt x="17" y="62"/>
                  </a:lnTo>
                  <a:lnTo>
                    <a:pt x="21" y="63"/>
                  </a:lnTo>
                  <a:lnTo>
                    <a:pt x="24" y="66"/>
                  </a:lnTo>
                  <a:lnTo>
                    <a:pt x="27" y="66"/>
                  </a:lnTo>
                  <a:lnTo>
                    <a:pt x="30" y="67"/>
                  </a:lnTo>
                  <a:lnTo>
                    <a:pt x="33" y="67"/>
                  </a:lnTo>
                  <a:lnTo>
                    <a:pt x="37" y="67"/>
                  </a:lnTo>
                  <a:lnTo>
                    <a:pt x="40" y="66"/>
                  </a:lnTo>
                  <a:lnTo>
                    <a:pt x="43" y="66"/>
                  </a:lnTo>
                  <a:lnTo>
                    <a:pt x="47" y="63"/>
                  </a:lnTo>
                  <a:lnTo>
                    <a:pt x="50" y="62"/>
                  </a:lnTo>
                  <a:lnTo>
                    <a:pt x="52" y="61"/>
                  </a:lnTo>
                  <a:lnTo>
                    <a:pt x="57" y="57"/>
                  </a:lnTo>
                  <a:lnTo>
                    <a:pt x="61" y="52"/>
                  </a:lnTo>
                  <a:lnTo>
                    <a:pt x="62" y="49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39"/>
                  </a:lnTo>
                  <a:lnTo>
                    <a:pt x="66" y="36"/>
                  </a:lnTo>
                  <a:lnTo>
                    <a:pt x="66" y="33"/>
                  </a:lnTo>
                </a:path>
              </a:pathLst>
            </a:custGeom>
            <a:noFill/>
            <a:ln w="396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400" name="Freeform 40"/>
            <p:cNvSpPr>
              <a:spLocks/>
            </p:cNvSpPr>
            <p:nvPr/>
          </p:nvSpPr>
          <p:spPr bwMode="auto">
            <a:xfrm>
              <a:off x="5283" y="995"/>
              <a:ext cx="67" cy="67"/>
            </a:xfrm>
            <a:custGeom>
              <a:avLst/>
              <a:gdLst>
                <a:gd name="T0" fmla="*/ 67 w 67"/>
                <a:gd name="T1" fmla="*/ 33 h 67"/>
                <a:gd name="T2" fmla="*/ 67 w 67"/>
                <a:gd name="T3" fmla="*/ 30 h 67"/>
                <a:gd name="T4" fmla="*/ 67 w 67"/>
                <a:gd name="T5" fmla="*/ 27 h 67"/>
                <a:gd name="T6" fmla="*/ 66 w 67"/>
                <a:gd name="T7" fmla="*/ 23 h 67"/>
                <a:gd name="T8" fmla="*/ 65 w 67"/>
                <a:gd name="T9" fmla="*/ 21 h 67"/>
                <a:gd name="T10" fmla="*/ 63 w 67"/>
                <a:gd name="T11" fmla="*/ 17 h 67"/>
                <a:gd name="T12" fmla="*/ 62 w 67"/>
                <a:gd name="T13" fmla="*/ 14 h 67"/>
                <a:gd name="T14" fmla="*/ 58 w 67"/>
                <a:gd name="T15" fmla="*/ 9 h 67"/>
                <a:gd name="T16" fmla="*/ 52 w 67"/>
                <a:gd name="T17" fmla="*/ 5 h 67"/>
                <a:gd name="T18" fmla="*/ 50 w 67"/>
                <a:gd name="T19" fmla="*/ 4 h 67"/>
                <a:gd name="T20" fmla="*/ 47 w 67"/>
                <a:gd name="T21" fmla="*/ 2 h 67"/>
                <a:gd name="T22" fmla="*/ 44 w 67"/>
                <a:gd name="T23" fmla="*/ 1 h 67"/>
                <a:gd name="T24" fmla="*/ 41 w 67"/>
                <a:gd name="T25" fmla="*/ 1 h 67"/>
                <a:gd name="T26" fmla="*/ 38 w 67"/>
                <a:gd name="T27" fmla="*/ 0 h 67"/>
                <a:gd name="T28" fmla="*/ 34 w 67"/>
                <a:gd name="T29" fmla="*/ 0 h 67"/>
                <a:gd name="T30" fmla="*/ 31 w 67"/>
                <a:gd name="T31" fmla="*/ 0 h 67"/>
                <a:gd name="T32" fmla="*/ 27 w 67"/>
                <a:gd name="T33" fmla="*/ 1 h 67"/>
                <a:gd name="T34" fmla="*/ 24 w 67"/>
                <a:gd name="T35" fmla="*/ 1 h 67"/>
                <a:gd name="T36" fmla="*/ 21 w 67"/>
                <a:gd name="T37" fmla="*/ 2 h 67"/>
                <a:gd name="T38" fmla="*/ 18 w 67"/>
                <a:gd name="T39" fmla="*/ 4 h 67"/>
                <a:gd name="T40" fmla="*/ 15 w 67"/>
                <a:gd name="T41" fmla="*/ 5 h 67"/>
                <a:gd name="T42" fmla="*/ 11 w 67"/>
                <a:gd name="T43" fmla="*/ 9 h 67"/>
                <a:gd name="T44" fmla="*/ 7 w 67"/>
                <a:gd name="T45" fmla="*/ 14 h 67"/>
                <a:gd name="T46" fmla="*/ 5 w 67"/>
                <a:gd name="T47" fmla="*/ 17 h 67"/>
                <a:gd name="T48" fmla="*/ 4 w 67"/>
                <a:gd name="T49" fmla="*/ 21 h 67"/>
                <a:gd name="T50" fmla="*/ 3 w 67"/>
                <a:gd name="T51" fmla="*/ 23 h 67"/>
                <a:gd name="T52" fmla="*/ 1 w 67"/>
                <a:gd name="T53" fmla="*/ 27 h 67"/>
                <a:gd name="T54" fmla="*/ 1 w 67"/>
                <a:gd name="T55" fmla="*/ 30 h 67"/>
                <a:gd name="T56" fmla="*/ 0 w 67"/>
                <a:gd name="T57" fmla="*/ 33 h 67"/>
                <a:gd name="T58" fmla="*/ 1 w 67"/>
                <a:gd name="T59" fmla="*/ 36 h 67"/>
                <a:gd name="T60" fmla="*/ 1 w 67"/>
                <a:gd name="T61" fmla="*/ 39 h 67"/>
                <a:gd name="T62" fmla="*/ 3 w 67"/>
                <a:gd name="T63" fmla="*/ 43 h 67"/>
                <a:gd name="T64" fmla="*/ 4 w 67"/>
                <a:gd name="T65" fmla="*/ 46 h 67"/>
                <a:gd name="T66" fmla="*/ 5 w 67"/>
                <a:gd name="T67" fmla="*/ 49 h 67"/>
                <a:gd name="T68" fmla="*/ 7 w 67"/>
                <a:gd name="T69" fmla="*/ 52 h 67"/>
                <a:gd name="T70" fmla="*/ 11 w 67"/>
                <a:gd name="T71" fmla="*/ 57 h 67"/>
                <a:gd name="T72" fmla="*/ 15 w 67"/>
                <a:gd name="T73" fmla="*/ 61 h 67"/>
                <a:gd name="T74" fmla="*/ 18 w 67"/>
                <a:gd name="T75" fmla="*/ 62 h 67"/>
                <a:gd name="T76" fmla="*/ 21 w 67"/>
                <a:gd name="T77" fmla="*/ 63 h 67"/>
                <a:gd name="T78" fmla="*/ 24 w 67"/>
                <a:gd name="T79" fmla="*/ 66 h 67"/>
                <a:gd name="T80" fmla="*/ 27 w 67"/>
                <a:gd name="T81" fmla="*/ 66 h 67"/>
                <a:gd name="T82" fmla="*/ 31 w 67"/>
                <a:gd name="T83" fmla="*/ 67 h 67"/>
                <a:gd name="T84" fmla="*/ 34 w 67"/>
                <a:gd name="T85" fmla="*/ 67 h 67"/>
                <a:gd name="T86" fmla="*/ 38 w 67"/>
                <a:gd name="T87" fmla="*/ 67 h 67"/>
                <a:gd name="T88" fmla="*/ 41 w 67"/>
                <a:gd name="T89" fmla="*/ 66 h 67"/>
                <a:gd name="T90" fmla="*/ 44 w 67"/>
                <a:gd name="T91" fmla="*/ 66 h 67"/>
                <a:gd name="T92" fmla="*/ 47 w 67"/>
                <a:gd name="T93" fmla="*/ 63 h 67"/>
                <a:gd name="T94" fmla="*/ 50 w 67"/>
                <a:gd name="T95" fmla="*/ 62 h 67"/>
                <a:gd name="T96" fmla="*/ 52 w 67"/>
                <a:gd name="T97" fmla="*/ 61 h 67"/>
                <a:gd name="T98" fmla="*/ 58 w 67"/>
                <a:gd name="T99" fmla="*/ 57 h 67"/>
                <a:gd name="T100" fmla="*/ 62 w 67"/>
                <a:gd name="T101" fmla="*/ 52 h 67"/>
                <a:gd name="T102" fmla="*/ 63 w 67"/>
                <a:gd name="T103" fmla="*/ 49 h 67"/>
                <a:gd name="T104" fmla="*/ 65 w 67"/>
                <a:gd name="T105" fmla="*/ 46 h 67"/>
                <a:gd name="T106" fmla="*/ 66 w 67"/>
                <a:gd name="T107" fmla="*/ 43 h 67"/>
                <a:gd name="T108" fmla="*/ 67 w 67"/>
                <a:gd name="T109" fmla="*/ 39 h 67"/>
                <a:gd name="T110" fmla="*/ 67 w 67"/>
                <a:gd name="T111" fmla="*/ 36 h 67"/>
                <a:gd name="T112" fmla="*/ 67 w 67"/>
                <a:gd name="T113" fmla="*/ 33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7"/>
                <a:gd name="T172" fmla="*/ 0 h 67"/>
                <a:gd name="T173" fmla="*/ 67 w 67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7" h="67">
                  <a:moveTo>
                    <a:pt x="67" y="33"/>
                  </a:moveTo>
                  <a:lnTo>
                    <a:pt x="67" y="30"/>
                  </a:lnTo>
                  <a:lnTo>
                    <a:pt x="67" y="27"/>
                  </a:lnTo>
                  <a:lnTo>
                    <a:pt x="66" y="23"/>
                  </a:lnTo>
                  <a:lnTo>
                    <a:pt x="65" y="21"/>
                  </a:lnTo>
                  <a:lnTo>
                    <a:pt x="63" y="17"/>
                  </a:lnTo>
                  <a:lnTo>
                    <a:pt x="62" y="14"/>
                  </a:lnTo>
                  <a:lnTo>
                    <a:pt x="58" y="9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7" y="2"/>
                  </a:lnTo>
                  <a:lnTo>
                    <a:pt x="44" y="1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1"/>
                  </a:lnTo>
                  <a:lnTo>
                    <a:pt x="24" y="1"/>
                  </a:lnTo>
                  <a:lnTo>
                    <a:pt x="21" y="2"/>
                  </a:lnTo>
                  <a:lnTo>
                    <a:pt x="18" y="4"/>
                  </a:lnTo>
                  <a:lnTo>
                    <a:pt x="15" y="5"/>
                  </a:lnTo>
                  <a:lnTo>
                    <a:pt x="11" y="9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4" y="21"/>
                  </a:lnTo>
                  <a:lnTo>
                    <a:pt x="3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3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3" y="43"/>
                  </a:lnTo>
                  <a:lnTo>
                    <a:pt x="4" y="46"/>
                  </a:lnTo>
                  <a:lnTo>
                    <a:pt x="5" y="49"/>
                  </a:lnTo>
                  <a:lnTo>
                    <a:pt x="7" y="52"/>
                  </a:lnTo>
                  <a:lnTo>
                    <a:pt x="11" y="57"/>
                  </a:lnTo>
                  <a:lnTo>
                    <a:pt x="15" y="61"/>
                  </a:lnTo>
                  <a:lnTo>
                    <a:pt x="18" y="62"/>
                  </a:lnTo>
                  <a:lnTo>
                    <a:pt x="21" y="63"/>
                  </a:lnTo>
                  <a:lnTo>
                    <a:pt x="24" y="66"/>
                  </a:lnTo>
                  <a:lnTo>
                    <a:pt x="27" y="66"/>
                  </a:lnTo>
                  <a:lnTo>
                    <a:pt x="31" y="67"/>
                  </a:lnTo>
                  <a:lnTo>
                    <a:pt x="34" y="67"/>
                  </a:lnTo>
                  <a:lnTo>
                    <a:pt x="38" y="67"/>
                  </a:lnTo>
                  <a:lnTo>
                    <a:pt x="41" y="66"/>
                  </a:lnTo>
                  <a:lnTo>
                    <a:pt x="44" y="66"/>
                  </a:lnTo>
                  <a:lnTo>
                    <a:pt x="47" y="63"/>
                  </a:lnTo>
                  <a:lnTo>
                    <a:pt x="50" y="62"/>
                  </a:lnTo>
                  <a:lnTo>
                    <a:pt x="52" y="61"/>
                  </a:lnTo>
                  <a:lnTo>
                    <a:pt x="58" y="57"/>
                  </a:lnTo>
                  <a:lnTo>
                    <a:pt x="62" y="52"/>
                  </a:lnTo>
                  <a:lnTo>
                    <a:pt x="63" y="49"/>
                  </a:lnTo>
                  <a:lnTo>
                    <a:pt x="65" y="46"/>
                  </a:lnTo>
                  <a:lnTo>
                    <a:pt x="66" y="43"/>
                  </a:lnTo>
                  <a:lnTo>
                    <a:pt x="67" y="39"/>
                  </a:lnTo>
                  <a:lnTo>
                    <a:pt x="67" y="3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401" name="Freeform 41"/>
            <p:cNvSpPr>
              <a:spLocks/>
            </p:cNvSpPr>
            <p:nvPr/>
          </p:nvSpPr>
          <p:spPr bwMode="auto">
            <a:xfrm>
              <a:off x="5283" y="995"/>
              <a:ext cx="67" cy="67"/>
            </a:xfrm>
            <a:custGeom>
              <a:avLst/>
              <a:gdLst>
                <a:gd name="T0" fmla="*/ 67 w 67"/>
                <a:gd name="T1" fmla="*/ 33 h 67"/>
                <a:gd name="T2" fmla="*/ 67 w 67"/>
                <a:gd name="T3" fmla="*/ 30 h 67"/>
                <a:gd name="T4" fmla="*/ 67 w 67"/>
                <a:gd name="T5" fmla="*/ 27 h 67"/>
                <a:gd name="T6" fmla="*/ 66 w 67"/>
                <a:gd name="T7" fmla="*/ 23 h 67"/>
                <a:gd name="T8" fmla="*/ 65 w 67"/>
                <a:gd name="T9" fmla="*/ 21 h 67"/>
                <a:gd name="T10" fmla="*/ 63 w 67"/>
                <a:gd name="T11" fmla="*/ 17 h 67"/>
                <a:gd name="T12" fmla="*/ 62 w 67"/>
                <a:gd name="T13" fmla="*/ 14 h 67"/>
                <a:gd name="T14" fmla="*/ 58 w 67"/>
                <a:gd name="T15" fmla="*/ 9 h 67"/>
                <a:gd name="T16" fmla="*/ 52 w 67"/>
                <a:gd name="T17" fmla="*/ 5 h 67"/>
                <a:gd name="T18" fmla="*/ 50 w 67"/>
                <a:gd name="T19" fmla="*/ 4 h 67"/>
                <a:gd name="T20" fmla="*/ 47 w 67"/>
                <a:gd name="T21" fmla="*/ 2 h 67"/>
                <a:gd name="T22" fmla="*/ 44 w 67"/>
                <a:gd name="T23" fmla="*/ 1 h 67"/>
                <a:gd name="T24" fmla="*/ 41 w 67"/>
                <a:gd name="T25" fmla="*/ 1 h 67"/>
                <a:gd name="T26" fmla="*/ 38 w 67"/>
                <a:gd name="T27" fmla="*/ 0 h 67"/>
                <a:gd name="T28" fmla="*/ 34 w 67"/>
                <a:gd name="T29" fmla="*/ 0 h 67"/>
                <a:gd name="T30" fmla="*/ 31 w 67"/>
                <a:gd name="T31" fmla="*/ 0 h 67"/>
                <a:gd name="T32" fmla="*/ 27 w 67"/>
                <a:gd name="T33" fmla="*/ 1 h 67"/>
                <a:gd name="T34" fmla="*/ 24 w 67"/>
                <a:gd name="T35" fmla="*/ 1 h 67"/>
                <a:gd name="T36" fmla="*/ 21 w 67"/>
                <a:gd name="T37" fmla="*/ 2 h 67"/>
                <a:gd name="T38" fmla="*/ 18 w 67"/>
                <a:gd name="T39" fmla="*/ 4 h 67"/>
                <a:gd name="T40" fmla="*/ 15 w 67"/>
                <a:gd name="T41" fmla="*/ 5 h 67"/>
                <a:gd name="T42" fmla="*/ 11 w 67"/>
                <a:gd name="T43" fmla="*/ 9 h 67"/>
                <a:gd name="T44" fmla="*/ 7 w 67"/>
                <a:gd name="T45" fmla="*/ 14 h 67"/>
                <a:gd name="T46" fmla="*/ 5 w 67"/>
                <a:gd name="T47" fmla="*/ 17 h 67"/>
                <a:gd name="T48" fmla="*/ 4 w 67"/>
                <a:gd name="T49" fmla="*/ 21 h 67"/>
                <a:gd name="T50" fmla="*/ 3 w 67"/>
                <a:gd name="T51" fmla="*/ 23 h 67"/>
                <a:gd name="T52" fmla="*/ 1 w 67"/>
                <a:gd name="T53" fmla="*/ 27 h 67"/>
                <a:gd name="T54" fmla="*/ 1 w 67"/>
                <a:gd name="T55" fmla="*/ 30 h 67"/>
                <a:gd name="T56" fmla="*/ 0 w 67"/>
                <a:gd name="T57" fmla="*/ 33 h 67"/>
                <a:gd name="T58" fmla="*/ 1 w 67"/>
                <a:gd name="T59" fmla="*/ 36 h 67"/>
                <a:gd name="T60" fmla="*/ 1 w 67"/>
                <a:gd name="T61" fmla="*/ 39 h 67"/>
                <a:gd name="T62" fmla="*/ 3 w 67"/>
                <a:gd name="T63" fmla="*/ 43 h 67"/>
                <a:gd name="T64" fmla="*/ 4 w 67"/>
                <a:gd name="T65" fmla="*/ 46 h 67"/>
                <a:gd name="T66" fmla="*/ 5 w 67"/>
                <a:gd name="T67" fmla="*/ 49 h 67"/>
                <a:gd name="T68" fmla="*/ 7 w 67"/>
                <a:gd name="T69" fmla="*/ 52 h 67"/>
                <a:gd name="T70" fmla="*/ 11 w 67"/>
                <a:gd name="T71" fmla="*/ 57 h 67"/>
                <a:gd name="T72" fmla="*/ 15 w 67"/>
                <a:gd name="T73" fmla="*/ 61 h 67"/>
                <a:gd name="T74" fmla="*/ 18 w 67"/>
                <a:gd name="T75" fmla="*/ 62 h 67"/>
                <a:gd name="T76" fmla="*/ 21 w 67"/>
                <a:gd name="T77" fmla="*/ 63 h 67"/>
                <a:gd name="T78" fmla="*/ 24 w 67"/>
                <a:gd name="T79" fmla="*/ 66 h 67"/>
                <a:gd name="T80" fmla="*/ 27 w 67"/>
                <a:gd name="T81" fmla="*/ 66 h 67"/>
                <a:gd name="T82" fmla="*/ 31 w 67"/>
                <a:gd name="T83" fmla="*/ 67 h 67"/>
                <a:gd name="T84" fmla="*/ 34 w 67"/>
                <a:gd name="T85" fmla="*/ 67 h 67"/>
                <a:gd name="T86" fmla="*/ 38 w 67"/>
                <a:gd name="T87" fmla="*/ 67 h 67"/>
                <a:gd name="T88" fmla="*/ 41 w 67"/>
                <a:gd name="T89" fmla="*/ 66 h 67"/>
                <a:gd name="T90" fmla="*/ 44 w 67"/>
                <a:gd name="T91" fmla="*/ 66 h 67"/>
                <a:gd name="T92" fmla="*/ 47 w 67"/>
                <a:gd name="T93" fmla="*/ 63 h 67"/>
                <a:gd name="T94" fmla="*/ 50 w 67"/>
                <a:gd name="T95" fmla="*/ 62 h 67"/>
                <a:gd name="T96" fmla="*/ 52 w 67"/>
                <a:gd name="T97" fmla="*/ 61 h 67"/>
                <a:gd name="T98" fmla="*/ 58 w 67"/>
                <a:gd name="T99" fmla="*/ 57 h 67"/>
                <a:gd name="T100" fmla="*/ 62 w 67"/>
                <a:gd name="T101" fmla="*/ 52 h 67"/>
                <a:gd name="T102" fmla="*/ 63 w 67"/>
                <a:gd name="T103" fmla="*/ 49 h 67"/>
                <a:gd name="T104" fmla="*/ 65 w 67"/>
                <a:gd name="T105" fmla="*/ 46 h 67"/>
                <a:gd name="T106" fmla="*/ 66 w 67"/>
                <a:gd name="T107" fmla="*/ 43 h 67"/>
                <a:gd name="T108" fmla="*/ 67 w 67"/>
                <a:gd name="T109" fmla="*/ 39 h 67"/>
                <a:gd name="T110" fmla="*/ 67 w 67"/>
                <a:gd name="T111" fmla="*/ 36 h 67"/>
                <a:gd name="T112" fmla="*/ 67 w 67"/>
                <a:gd name="T113" fmla="*/ 33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7"/>
                <a:gd name="T172" fmla="*/ 0 h 67"/>
                <a:gd name="T173" fmla="*/ 67 w 67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7" h="67">
                  <a:moveTo>
                    <a:pt x="67" y="33"/>
                  </a:moveTo>
                  <a:lnTo>
                    <a:pt x="67" y="30"/>
                  </a:lnTo>
                  <a:lnTo>
                    <a:pt x="67" y="27"/>
                  </a:lnTo>
                  <a:lnTo>
                    <a:pt x="66" y="23"/>
                  </a:lnTo>
                  <a:lnTo>
                    <a:pt x="65" y="21"/>
                  </a:lnTo>
                  <a:lnTo>
                    <a:pt x="63" y="17"/>
                  </a:lnTo>
                  <a:lnTo>
                    <a:pt x="62" y="14"/>
                  </a:lnTo>
                  <a:lnTo>
                    <a:pt x="58" y="9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7" y="2"/>
                  </a:lnTo>
                  <a:lnTo>
                    <a:pt x="44" y="1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1"/>
                  </a:lnTo>
                  <a:lnTo>
                    <a:pt x="24" y="1"/>
                  </a:lnTo>
                  <a:lnTo>
                    <a:pt x="21" y="2"/>
                  </a:lnTo>
                  <a:lnTo>
                    <a:pt x="18" y="4"/>
                  </a:lnTo>
                  <a:lnTo>
                    <a:pt x="15" y="5"/>
                  </a:lnTo>
                  <a:lnTo>
                    <a:pt x="11" y="9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4" y="21"/>
                  </a:lnTo>
                  <a:lnTo>
                    <a:pt x="3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3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3" y="43"/>
                  </a:lnTo>
                  <a:lnTo>
                    <a:pt x="4" y="46"/>
                  </a:lnTo>
                  <a:lnTo>
                    <a:pt x="5" y="49"/>
                  </a:lnTo>
                  <a:lnTo>
                    <a:pt x="7" y="52"/>
                  </a:lnTo>
                  <a:lnTo>
                    <a:pt x="11" y="57"/>
                  </a:lnTo>
                  <a:lnTo>
                    <a:pt x="15" y="61"/>
                  </a:lnTo>
                  <a:lnTo>
                    <a:pt x="18" y="62"/>
                  </a:lnTo>
                  <a:lnTo>
                    <a:pt x="21" y="63"/>
                  </a:lnTo>
                  <a:lnTo>
                    <a:pt x="24" y="66"/>
                  </a:lnTo>
                  <a:lnTo>
                    <a:pt x="27" y="66"/>
                  </a:lnTo>
                  <a:lnTo>
                    <a:pt x="31" y="67"/>
                  </a:lnTo>
                  <a:lnTo>
                    <a:pt x="34" y="67"/>
                  </a:lnTo>
                  <a:lnTo>
                    <a:pt x="38" y="67"/>
                  </a:lnTo>
                  <a:lnTo>
                    <a:pt x="41" y="66"/>
                  </a:lnTo>
                  <a:lnTo>
                    <a:pt x="44" y="66"/>
                  </a:lnTo>
                  <a:lnTo>
                    <a:pt x="47" y="63"/>
                  </a:lnTo>
                  <a:lnTo>
                    <a:pt x="50" y="62"/>
                  </a:lnTo>
                  <a:lnTo>
                    <a:pt x="52" y="61"/>
                  </a:lnTo>
                  <a:lnTo>
                    <a:pt x="58" y="57"/>
                  </a:lnTo>
                  <a:lnTo>
                    <a:pt x="62" y="52"/>
                  </a:lnTo>
                  <a:lnTo>
                    <a:pt x="63" y="49"/>
                  </a:lnTo>
                  <a:lnTo>
                    <a:pt x="65" y="46"/>
                  </a:lnTo>
                  <a:lnTo>
                    <a:pt x="66" y="43"/>
                  </a:lnTo>
                  <a:lnTo>
                    <a:pt x="67" y="39"/>
                  </a:lnTo>
                  <a:lnTo>
                    <a:pt x="67" y="36"/>
                  </a:lnTo>
                  <a:lnTo>
                    <a:pt x="67" y="33"/>
                  </a:lnTo>
                </a:path>
              </a:pathLst>
            </a:custGeom>
            <a:noFill/>
            <a:ln w="396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402" name="Rectangle 42"/>
            <p:cNvSpPr>
              <a:spLocks noChangeArrowheads="1"/>
            </p:cNvSpPr>
            <p:nvPr/>
          </p:nvSpPr>
          <p:spPr bwMode="auto">
            <a:xfrm>
              <a:off x="5348" y="1283"/>
              <a:ext cx="1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403" name="Rectangle 43"/>
            <p:cNvSpPr>
              <a:spLocks noChangeArrowheads="1"/>
            </p:cNvSpPr>
            <p:nvPr/>
          </p:nvSpPr>
          <p:spPr bwMode="auto">
            <a:xfrm>
              <a:off x="5407" y="1388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4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404" name="Rectangle 44"/>
            <p:cNvSpPr>
              <a:spLocks noChangeArrowheads="1"/>
            </p:cNvSpPr>
            <p:nvPr/>
          </p:nvSpPr>
          <p:spPr bwMode="auto">
            <a:xfrm>
              <a:off x="4743" y="1851"/>
              <a:ext cx="1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405" name="Rectangle 45"/>
            <p:cNvSpPr>
              <a:spLocks noChangeArrowheads="1"/>
            </p:cNvSpPr>
            <p:nvPr/>
          </p:nvSpPr>
          <p:spPr bwMode="auto">
            <a:xfrm>
              <a:off x="4803" y="1957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5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406" name="Rectangle 46"/>
            <p:cNvSpPr>
              <a:spLocks noChangeArrowheads="1"/>
            </p:cNvSpPr>
            <p:nvPr/>
          </p:nvSpPr>
          <p:spPr bwMode="auto">
            <a:xfrm>
              <a:off x="4727" y="807"/>
              <a:ext cx="1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407" name="Rectangle 47"/>
            <p:cNvSpPr>
              <a:spLocks noChangeArrowheads="1"/>
            </p:cNvSpPr>
            <p:nvPr/>
          </p:nvSpPr>
          <p:spPr bwMode="auto">
            <a:xfrm>
              <a:off x="4786" y="912"/>
              <a:ext cx="4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2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408" name="Rectangle 48"/>
            <p:cNvSpPr>
              <a:spLocks noChangeArrowheads="1"/>
            </p:cNvSpPr>
            <p:nvPr/>
          </p:nvSpPr>
          <p:spPr bwMode="auto">
            <a:xfrm>
              <a:off x="4087" y="1283"/>
              <a:ext cx="1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409" name="Rectangle 49"/>
            <p:cNvSpPr>
              <a:spLocks noChangeArrowheads="1"/>
            </p:cNvSpPr>
            <p:nvPr/>
          </p:nvSpPr>
          <p:spPr bwMode="auto">
            <a:xfrm>
              <a:off x="4146" y="1388"/>
              <a:ext cx="4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410" name="Rectangle 50"/>
            <p:cNvSpPr>
              <a:spLocks noChangeArrowheads="1"/>
            </p:cNvSpPr>
            <p:nvPr/>
          </p:nvSpPr>
          <p:spPr bwMode="auto">
            <a:xfrm>
              <a:off x="4662" y="1283"/>
              <a:ext cx="1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411" name="Rectangle 51"/>
            <p:cNvSpPr>
              <a:spLocks noChangeArrowheads="1"/>
            </p:cNvSpPr>
            <p:nvPr/>
          </p:nvSpPr>
          <p:spPr bwMode="auto">
            <a:xfrm>
              <a:off x="4721" y="1388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itchFamily="66" charset="0"/>
                  <a:ea typeface="宋体" pitchFamily="2" charset="-122"/>
                  <a:cs typeface="+mn-cs"/>
                </a:rPr>
                <a:t>3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54" name="标题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支撑树的计数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515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3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5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859058" y="4005263"/>
            <a:ext cx="6248400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8DED8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则称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</a:t>
            </a:r>
            <a:r>
              <a:rPr kumimoji="1" lang="en-US" altLang="zh-CN" sz="2400" b="1" i="1" u="none" strike="noStrike" kern="1200" cap="none" spc="0" normalizeH="0" baseline="-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的关联矩阵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记为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).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154458" y="2565400"/>
          <a:ext cx="3303588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82" name="公式" r:id="rId3" imgW="1663700" imgH="685800" progId="Equation.3">
                  <p:embed/>
                </p:oleObj>
              </mc:Choice>
              <mc:Fallback>
                <p:oleObj name="公式" r:id="rId3" imgW="1663700" imgH="685800" progId="Equation.3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458" y="2565400"/>
                        <a:ext cx="3303588" cy="1365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859058" y="1916113"/>
            <a:ext cx="8229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8DED8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设无环有向图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=&lt;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&gt;,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={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…,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},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={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…,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}.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8DED8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令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30496" y="4437063"/>
            <a:ext cx="7696200" cy="1600200"/>
            <a:chOff x="384" y="2976"/>
            <a:chExt cx="4848" cy="1008"/>
          </a:xfrm>
        </p:grpSpPr>
        <p:graphicFrame>
          <p:nvGraphicFramePr>
            <p:cNvPr id="7171" name="Object 7"/>
            <p:cNvGraphicFramePr>
              <a:graphicFrameLocks noChangeAspect="1"/>
            </p:cNvGraphicFramePr>
            <p:nvPr/>
          </p:nvGraphicFramePr>
          <p:xfrm>
            <a:off x="960" y="2976"/>
            <a:ext cx="2551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483" name="Equation" r:id="rId5" imgW="2108200" imgH="304800" progId="Equation.3">
                    <p:embed/>
                  </p:oleObj>
                </mc:Choice>
                <mc:Fallback>
                  <p:oleObj name="Equation" r:id="rId5" imgW="2108200" imgH="304800" progId="Equation.3">
                    <p:embed/>
                    <p:pic>
                      <p:nvPicPr>
                        <p:cNvPr id="717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976"/>
                          <a:ext cx="2551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7" name="Text Box 8"/>
            <p:cNvSpPr txBox="1">
              <a:spLocks noChangeArrowheads="1"/>
            </p:cNvSpPr>
            <p:nvPr/>
          </p:nvSpPr>
          <p:spPr bwMode="auto">
            <a:xfrm>
              <a:off x="384" y="3696"/>
              <a:ext cx="422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      (3)  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e</a:t>
              </a:r>
              <a:r>
                <a:rPr kumimoji="1" lang="en-US" altLang="zh-CN" sz="2400" b="1" i="1" u="none" strike="noStrike" kern="1200" cap="none" spc="0" normalizeH="0" baseline="-30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j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与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e</a:t>
              </a:r>
              <a:r>
                <a:rPr kumimoji="1" lang="en-US" altLang="zh-CN" sz="2400" b="1" i="1" u="none" strike="noStrike" kern="1200" cap="none" spc="0" normalizeH="0" baseline="-30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k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是重边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rPr>
                <a:t> 第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rPr>
                <a:t>j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rPr>
                <a:t>列与第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rPr>
                <a:t>k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rPr>
                <a:t>列相同</a:t>
              </a:r>
            </a:p>
          </p:txBody>
        </p:sp>
        <p:sp>
          <p:nvSpPr>
            <p:cNvPr id="7178" name="Text Box 9"/>
            <p:cNvSpPr txBox="1">
              <a:spLocks noChangeArrowheads="1"/>
            </p:cNvSpPr>
            <p:nvPr/>
          </p:nvSpPr>
          <p:spPr bwMode="auto">
            <a:xfrm>
              <a:off x="384" y="3360"/>
              <a:ext cx="4848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      (2)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第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i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行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的个数等于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+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(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),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第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i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行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rPr>
                <a:t>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的个数等于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  <a:sym typeface="Symbol" pitchFamily="18" charset="2"/>
                </a:rPr>
                <a:t>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(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)</a:t>
              </a:r>
            </a:p>
          </p:txBody>
        </p:sp>
        <p:sp>
          <p:nvSpPr>
            <p:cNvPr id="7179" name="Text Box 10"/>
            <p:cNvSpPr txBox="1">
              <a:spLocks noChangeArrowheads="1"/>
            </p:cNvSpPr>
            <p:nvPr/>
          </p:nvSpPr>
          <p:spPr bwMode="auto">
            <a:xfrm>
              <a:off x="384" y="3024"/>
              <a:ext cx="672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rPr>
                <a:t>性质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rPr>
                <a:t>:</a:t>
              </a:r>
            </a:p>
          </p:txBody>
        </p:sp>
      </p:grp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图的代数表示</a:t>
            </a:r>
            <a:endParaRPr lang="zh-CN" altLang="en-US" dirty="0"/>
          </a:p>
        </p:txBody>
      </p:sp>
      <p:sp>
        <p:nvSpPr>
          <p:cNvPr id="14" name="Rectangle 2"/>
          <p:cNvSpPr txBox="1">
            <a:spLocks noRot="1" noChangeArrowheads="1"/>
          </p:cNvSpPr>
          <p:nvPr/>
        </p:nvSpPr>
        <p:spPr>
          <a:xfrm>
            <a:off x="595086" y="1248229"/>
            <a:ext cx="8055429" cy="6023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E8DED8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无环有向图的关联矩阵</a:t>
            </a: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58565" y="2600059"/>
            <a:ext cx="3114440" cy="177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112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2"/>
          <p:cNvSpPr>
            <a:spLocks noChangeArrowheads="1"/>
          </p:cNvSpPr>
          <p:nvPr/>
        </p:nvSpPr>
        <p:spPr bwMode="auto">
          <a:xfrm>
            <a:off x="562424" y="1311010"/>
            <a:ext cx="56525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例：求右图含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的支撑树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的数目。</a:t>
            </a:r>
          </a:p>
        </p:txBody>
      </p:sp>
      <p:sp>
        <p:nvSpPr>
          <p:cNvPr id="16393" name="Rectangle 4"/>
          <p:cNvSpPr>
            <a:spLocks noChangeArrowheads="1"/>
          </p:cNvSpPr>
          <p:nvPr/>
        </p:nvSpPr>
        <p:spPr bwMode="auto">
          <a:xfrm>
            <a:off x="587143" y="1987285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解：</a:t>
            </a:r>
          </a:p>
        </p:txBody>
      </p:sp>
      <p:graphicFrame>
        <p:nvGraphicFramePr>
          <p:cNvPr id="16386" name="Object 5"/>
          <p:cNvGraphicFramePr>
            <a:graphicFrameLocks noChangeAspect="1"/>
          </p:cNvGraphicFramePr>
          <p:nvPr/>
        </p:nvGraphicFramePr>
        <p:xfrm>
          <a:off x="6572018" y="1222110"/>
          <a:ext cx="2232025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63" name="Visio" r:id="rId3" imgW="1519501" imgH="1438521" progId="Visio.Drawing.11">
                  <p:embed/>
                </p:oleObj>
              </mc:Choice>
              <mc:Fallback>
                <p:oleObj name="Visio" r:id="rId3" imgW="1519501" imgH="1438521" progId="Visio.Drawing.11">
                  <p:embed/>
                  <p:pic>
                    <p:nvPicPr>
                      <p:cNvPr id="1638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018" y="1222110"/>
                        <a:ext cx="2232025" cy="212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4374" name="Object 6"/>
          <p:cNvGraphicFramePr>
            <a:graphicFrameLocks noChangeAspect="1"/>
          </p:cNvGraphicFramePr>
          <p:nvPr/>
        </p:nvGraphicFramePr>
        <p:xfrm>
          <a:off x="1352318" y="2122222"/>
          <a:ext cx="3195637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64" name="公式" r:id="rId5" imgW="1778000" imgH="711200" progId="Equation.3">
                  <p:embed/>
                </p:oleObj>
              </mc:Choice>
              <mc:Fallback>
                <p:oleObj name="公式" r:id="rId5" imgW="1778000" imgH="711200" progId="Equation.3">
                  <p:embed/>
                  <p:pic>
                    <p:nvPicPr>
                      <p:cNvPr id="9543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318" y="2122222"/>
                        <a:ext cx="3195637" cy="128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4375" name="Object 7"/>
          <p:cNvGraphicFramePr>
            <a:graphicFrameLocks noChangeAspect="1"/>
          </p:cNvGraphicFramePr>
          <p:nvPr/>
        </p:nvGraphicFramePr>
        <p:xfrm>
          <a:off x="1261830" y="3741472"/>
          <a:ext cx="342106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65" name="公式" r:id="rId7" imgW="1600200" imgH="457200" progId="Equation.3">
                  <p:embed/>
                </p:oleObj>
              </mc:Choice>
              <mc:Fallback>
                <p:oleObj name="公式" r:id="rId7" imgW="1600200" imgH="457200" progId="Equation.3">
                  <p:embed/>
                  <p:pic>
                    <p:nvPicPr>
                      <p:cNvPr id="9543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1830" y="3741472"/>
                        <a:ext cx="3421063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4376" name="Object 8"/>
          <p:cNvGraphicFramePr>
            <a:graphicFrameLocks noChangeAspect="1"/>
          </p:cNvGraphicFramePr>
          <p:nvPr/>
        </p:nvGraphicFramePr>
        <p:xfrm>
          <a:off x="1036405" y="5046397"/>
          <a:ext cx="504190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66" name="公式" r:id="rId9" imgW="2006600" imgH="457200" progId="Equation.3">
                  <p:embed/>
                </p:oleObj>
              </mc:Choice>
              <mc:Fallback>
                <p:oleObj name="公式" r:id="rId9" imgW="2006600" imgH="457200" progId="Equation.3">
                  <p:embed/>
                  <p:pic>
                    <p:nvPicPr>
                      <p:cNvPr id="9543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405" y="5046397"/>
                        <a:ext cx="5041900" cy="1147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4377" name="Object 9"/>
          <p:cNvGraphicFramePr>
            <a:graphicFrameLocks noChangeAspect="1"/>
          </p:cNvGraphicFramePr>
          <p:nvPr/>
        </p:nvGraphicFramePr>
        <p:xfrm>
          <a:off x="6437080" y="3652572"/>
          <a:ext cx="2266950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67" name="Visio" r:id="rId11" imgW="1588405" imgH="1453604" progId="Visio.Drawing.11">
                  <p:embed/>
                </p:oleObj>
              </mc:Choice>
              <mc:Fallback>
                <p:oleObj name="Visio" r:id="rId11" imgW="1588405" imgH="1453604" progId="Visio.Drawing.11">
                  <p:embed/>
                  <p:pic>
                    <p:nvPicPr>
                      <p:cNvPr id="9543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080" y="3652572"/>
                        <a:ext cx="2266950" cy="207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标题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支撑树的计数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74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5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554711" y="1223963"/>
            <a:ext cx="80105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方法：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将无向图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的各边加一方向，得有向图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G’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G’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的树与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的树一一对应。</a:t>
            </a:r>
          </a:p>
        </p:txBody>
      </p:sp>
      <p:sp>
        <p:nvSpPr>
          <p:cNvPr id="955396" name="Rectangle 4"/>
          <p:cNvSpPr>
            <a:spLocks noChangeArrowheads="1"/>
          </p:cNvSpPr>
          <p:nvPr/>
        </p:nvSpPr>
        <p:spPr bwMode="auto">
          <a:xfrm>
            <a:off x="554711" y="2259013"/>
            <a:ext cx="6301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例：求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完全图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K</a:t>
            </a:r>
            <a:r>
              <a:rPr kumimoji="1" lang="en-US" altLang="zh-CN" sz="2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中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不同支撑树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的数目。</a:t>
            </a:r>
          </a:p>
        </p:txBody>
      </p:sp>
      <p:graphicFrame>
        <p:nvGraphicFramePr>
          <p:cNvPr id="955397" name="Object 5"/>
          <p:cNvGraphicFramePr>
            <a:graphicFrameLocks noChangeAspect="1"/>
          </p:cNvGraphicFramePr>
          <p:nvPr/>
        </p:nvGraphicFramePr>
        <p:xfrm>
          <a:off x="1130974" y="2754313"/>
          <a:ext cx="6635750" cy="329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4" name="公式" r:id="rId3" imgW="3771900" imgH="1879600" progId="Equation.3">
                  <p:embed/>
                </p:oleObj>
              </mc:Choice>
              <mc:Fallback>
                <p:oleObj name="公式" r:id="rId3" imgW="3771900" imgH="1879600" progId="Equation.3">
                  <p:embed/>
                  <p:pic>
                    <p:nvPicPr>
                      <p:cNvPr id="9553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974" y="2754313"/>
                        <a:ext cx="6635750" cy="329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无向连通图的树计数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44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511169" y="1223963"/>
            <a:ext cx="8328031" cy="185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定义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3.3.1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根树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 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T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是有向树，若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T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中存在某结点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入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度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，其余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结点入度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，则称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T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是以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为根的外向树，或称根树，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用       表示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1590669" y="2663825"/>
          <a:ext cx="328149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58" name="公式" r:id="rId4" imgW="139639" imgH="190417" progId="Equation.3">
                  <p:embed/>
                </p:oleObj>
              </mc:Choice>
              <mc:Fallback>
                <p:oleObj name="公式" r:id="rId4" imgW="139639" imgH="190417" progId="Equation.3">
                  <p:embed/>
                  <p:pic>
                    <p:nvPicPr>
                      <p:cNvPr id="184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69" y="2663825"/>
                        <a:ext cx="328149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01882" y="3608388"/>
            <a:ext cx="3300417" cy="2209800"/>
            <a:chOff x="1806" y="1776"/>
            <a:chExt cx="2092" cy="1392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201" y="2400"/>
              <a:ext cx="144" cy="768"/>
              <a:chOff x="576" y="1248"/>
              <a:chExt cx="144" cy="768"/>
            </a:xfrm>
          </p:grpSpPr>
          <p:sp>
            <p:nvSpPr>
              <p:cNvPr id="18457" name="Oval 7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8458" name="Line 8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8459" name="Oval 9"/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2777" y="1776"/>
              <a:ext cx="144" cy="768"/>
              <a:chOff x="576" y="1248"/>
              <a:chExt cx="144" cy="768"/>
            </a:xfrm>
          </p:grpSpPr>
          <p:sp>
            <p:nvSpPr>
              <p:cNvPr id="18454" name="Oval 11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8455" name="Line 12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8456" name="Oval 13"/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 flipV="1">
              <a:off x="3305" y="2400"/>
              <a:ext cx="144" cy="768"/>
              <a:chOff x="576" y="1248"/>
              <a:chExt cx="144" cy="768"/>
            </a:xfrm>
          </p:grpSpPr>
          <p:sp>
            <p:nvSpPr>
              <p:cNvPr id="18451" name="Oval 15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rot="10800000"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8452" name="Line 16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8453" name="Oval 17"/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rot="10800000"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18441" name="Line 18"/>
            <p:cNvSpPr>
              <a:spLocks noChangeShapeType="1"/>
            </p:cNvSpPr>
            <p:nvPr/>
          </p:nvSpPr>
          <p:spPr bwMode="auto">
            <a:xfrm>
              <a:off x="2873" y="1872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8442" name="Line 19"/>
            <p:cNvSpPr>
              <a:spLocks noChangeShapeType="1"/>
            </p:cNvSpPr>
            <p:nvPr/>
          </p:nvSpPr>
          <p:spPr bwMode="auto">
            <a:xfrm flipH="1">
              <a:off x="2297" y="1872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2777" y="2400"/>
              <a:ext cx="144" cy="768"/>
              <a:chOff x="576" y="1248"/>
              <a:chExt cx="144" cy="768"/>
            </a:xfrm>
          </p:grpSpPr>
          <p:sp>
            <p:nvSpPr>
              <p:cNvPr id="18448" name="Oval 21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8449" name="Line 22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8450" name="Oval 23"/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18444" name="Line 24"/>
            <p:cNvSpPr>
              <a:spLocks noChangeShapeType="1"/>
            </p:cNvSpPr>
            <p:nvPr/>
          </p:nvSpPr>
          <p:spPr bwMode="auto">
            <a:xfrm rot="2112640">
              <a:off x="2061" y="2500"/>
              <a:ext cx="0" cy="5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8445" name="Oval 25"/>
            <p:cNvSpPr>
              <a:spLocks noChangeArrowheads="1"/>
            </p:cNvSpPr>
            <p:nvPr/>
          </p:nvSpPr>
          <p:spPr bwMode="auto">
            <a:xfrm rot="2112640">
              <a:off x="1806" y="2989"/>
              <a:ext cx="144" cy="16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8446" name="Line 26"/>
            <p:cNvSpPr>
              <a:spLocks noChangeShapeType="1"/>
            </p:cNvSpPr>
            <p:nvPr/>
          </p:nvSpPr>
          <p:spPr bwMode="auto">
            <a:xfrm rot="19487360">
              <a:off x="3619" y="2474"/>
              <a:ext cx="1" cy="5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8447" name="Oval 27"/>
            <p:cNvSpPr>
              <a:spLocks noChangeArrowheads="1"/>
            </p:cNvSpPr>
            <p:nvPr/>
          </p:nvSpPr>
          <p:spPr bwMode="auto">
            <a:xfrm rot="19487360" flipH="1">
              <a:off x="3754" y="3003"/>
              <a:ext cx="144" cy="13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8" name="标题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根树的定义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2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ChangeArrowheads="1"/>
          </p:cNvSpPr>
          <p:nvPr/>
        </p:nvSpPr>
        <p:spPr bwMode="auto">
          <a:xfrm>
            <a:off x="476250" y="1268413"/>
            <a:ext cx="8370888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问题：根树能否从树根沿着正向边走到所有叶子？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•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考虑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拓扑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路径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•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每走一步，去掉原有结点，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找入度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的结点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81063" y="2663825"/>
            <a:ext cx="2746375" cy="2843213"/>
            <a:chOff x="555" y="1678"/>
            <a:chExt cx="1730" cy="1791"/>
          </a:xfrm>
        </p:grpSpPr>
        <p:sp>
          <p:nvSpPr>
            <p:cNvPr id="19463" name="Oval 5"/>
            <p:cNvSpPr>
              <a:spLocks noChangeArrowheads="1"/>
            </p:cNvSpPr>
            <p:nvPr/>
          </p:nvSpPr>
          <p:spPr bwMode="auto">
            <a:xfrm>
              <a:off x="1122" y="1877"/>
              <a:ext cx="114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464" name="Line 6"/>
            <p:cNvSpPr>
              <a:spLocks noChangeShapeType="1"/>
            </p:cNvSpPr>
            <p:nvPr/>
          </p:nvSpPr>
          <p:spPr bwMode="auto">
            <a:xfrm flipH="1">
              <a:off x="669" y="1933"/>
              <a:ext cx="510" cy="5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465" name="Oval 7"/>
            <p:cNvSpPr>
              <a:spLocks noChangeArrowheads="1"/>
            </p:cNvSpPr>
            <p:nvPr/>
          </p:nvSpPr>
          <p:spPr bwMode="auto">
            <a:xfrm>
              <a:off x="584" y="2443"/>
              <a:ext cx="113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466" name="Line 8"/>
            <p:cNvSpPr>
              <a:spLocks noChangeShapeType="1"/>
            </p:cNvSpPr>
            <p:nvPr/>
          </p:nvSpPr>
          <p:spPr bwMode="auto">
            <a:xfrm>
              <a:off x="1179" y="1933"/>
              <a:ext cx="397" cy="5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467" name="Oval 9"/>
            <p:cNvSpPr>
              <a:spLocks noChangeArrowheads="1"/>
            </p:cNvSpPr>
            <p:nvPr/>
          </p:nvSpPr>
          <p:spPr bwMode="auto">
            <a:xfrm>
              <a:off x="1548" y="2472"/>
              <a:ext cx="113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468" name="Line 10"/>
            <p:cNvSpPr>
              <a:spLocks noChangeShapeType="1"/>
            </p:cNvSpPr>
            <p:nvPr/>
          </p:nvSpPr>
          <p:spPr bwMode="auto">
            <a:xfrm flipH="1">
              <a:off x="1094" y="2529"/>
              <a:ext cx="510" cy="5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469" name="Oval 11"/>
            <p:cNvSpPr>
              <a:spLocks noChangeArrowheads="1"/>
            </p:cNvSpPr>
            <p:nvPr/>
          </p:nvSpPr>
          <p:spPr bwMode="auto">
            <a:xfrm>
              <a:off x="1009" y="3039"/>
              <a:ext cx="113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470" name="Line 12"/>
            <p:cNvSpPr>
              <a:spLocks noChangeShapeType="1"/>
            </p:cNvSpPr>
            <p:nvPr/>
          </p:nvSpPr>
          <p:spPr bwMode="auto">
            <a:xfrm>
              <a:off x="1604" y="2529"/>
              <a:ext cx="397" cy="5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471" name="Oval 13"/>
            <p:cNvSpPr>
              <a:spLocks noChangeArrowheads="1"/>
            </p:cNvSpPr>
            <p:nvPr/>
          </p:nvSpPr>
          <p:spPr bwMode="auto">
            <a:xfrm>
              <a:off x="1973" y="3068"/>
              <a:ext cx="113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472" name="Text Box 14"/>
            <p:cNvSpPr txBox="1">
              <a:spLocks noChangeArrowheads="1"/>
            </p:cNvSpPr>
            <p:nvPr/>
          </p:nvSpPr>
          <p:spPr bwMode="auto">
            <a:xfrm>
              <a:off x="1236" y="1678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0</a:t>
              </a:r>
            </a:p>
          </p:txBody>
        </p:sp>
        <p:sp>
          <p:nvSpPr>
            <p:cNvPr id="19473" name="Text Box 15"/>
            <p:cNvSpPr txBox="1">
              <a:spLocks noChangeArrowheads="1"/>
            </p:cNvSpPr>
            <p:nvPr/>
          </p:nvSpPr>
          <p:spPr bwMode="auto">
            <a:xfrm>
              <a:off x="1633" y="2302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19474" name="Text Box 16"/>
            <p:cNvSpPr txBox="1">
              <a:spLocks noChangeArrowheads="1"/>
            </p:cNvSpPr>
            <p:nvPr/>
          </p:nvSpPr>
          <p:spPr bwMode="auto">
            <a:xfrm>
              <a:off x="1973" y="3124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19475" name="Text Box 17"/>
            <p:cNvSpPr txBox="1">
              <a:spLocks noChangeArrowheads="1"/>
            </p:cNvSpPr>
            <p:nvPr/>
          </p:nvSpPr>
          <p:spPr bwMode="auto">
            <a:xfrm>
              <a:off x="924" y="3181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</a:t>
              </a:r>
            </a:p>
          </p:txBody>
        </p:sp>
        <p:sp>
          <p:nvSpPr>
            <p:cNvPr id="19476" name="Text Box 18"/>
            <p:cNvSpPr txBox="1">
              <a:spLocks noChangeArrowheads="1"/>
            </p:cNvSpPr>
            <p:nvPr/>
          </p:nvSpPr>
          <p:spPr bwMode="auto">
            <a:xfrm>
              <a:off x="555" y="2500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4</a:t>
              </a:r>
            </a:p>
          </p:txBody>
        </p:sp>
        <p:sp>
          <p:nvSpPr>
            <p:cNvPr id="19477" name="Text Box 19"/>
            <p:cNvSpPr txBox="1">
              <a:spLocks noChangeArrowheads="1"/>
            </p:cNvSpPr>
            <p:nvPr/>
          </p:nvSpPr>
          <p:spPr bwMode="auto">
            <a:xfrm>
              <a:off x="1377" y="1990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e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19478" name="Text Box 20"/>
            <p:cNvSpPr txBox="1">
              <a:spLocks noChangeArrowheads="1"/>
            </p:cNvSpPr>
            <p:nvPr/>
          </p:nvSpPr>
          <p:spPr bwMode="auto">
            <a:xfrm>
              <a:off x="669" y="1905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e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19479" name="Text Box 21"/>
            <p:cNvSpPr txBox="1">
              <a:spLocks noChangeArrowheads="1"/>
            </p:cNvSpPr>
            <p:nvPr/>
          </p:nvSpPr>
          <p:spPr bwMode="auto">
            <a:xfrm>
              <a:off x="1774" y="2614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e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</a:t>
              </a:r>
            </a:p>
          </p:txBody>
        </p:sp>
        <p:sp>
          <p:nvSpPr>
            <p:cNvPr id="19480" name="Text Box 22"/>
            <p:cNvSpPr txBox="1">
              <a:spLocks noChangeArrowheads="1"/>
            </p:cNvSpPr>
            <p:nvPr/>
          </p:nvSpPr>
          <p:spPr bwMode="auto">
            <a:xfrm>
              <a:off x="1066" y="2557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e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4</a:t>
              </a:r>
            </a:p>
          </p:txBody>
        </p:sp>
      </p:grpSp>
      <p:graphicFrame>
        <p:nvGraphicFramePr>
          <p:cNvPr id="958487" name="Object 23"/>
          <p:cNvGraphicFramePr>
            <a:graphicFrameLocks noChangeAspect="1"/>
          </p:cNvGraphicFramePr>
          <p:nvPr/>
        </p:nvGraphicFramePr>
        <p:xfrm>
          <a:off x="4527550" y="2889250"/>
          <a:ext cx="2692400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83" name="公式" r:id="rId4" imgW="1549400" imgH="914400" progId="Equation.3">
                  <p:embed/>
                </p:oleObj>
              </mc:Choice>
              <mc:Fallback>
                <p:oleObj name="公式" r:id="rId4" imgW="1549400" imgH="914400" progId="Equation.3">
                  <p:embed/>
                  <p:pic>
                    <p:nvPicPr>
                      <p:cNvPr id="95848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2889250"/>
                        <a:ext cx="2692400" cy="158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8488" name="Rectangle 24"/>
          <p:cNvSpPr>
            <a:spLocks noChangeArrowheads="1"/>
          </p:cNvSpPr>
          <p:nvPr/>
        </p:nvSpPr>
        <p:spPr bwMode="auto">
          <a:xfrm>
            <a:off x="3851275" y="4868863"/>
            <a:ext cx="50085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•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由于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0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的入度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为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0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，其余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结点入度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为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•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因此根结点的基本关联矩阵一定是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每行每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列只有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个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元素</a:t>
            </a:r>
          </a:p>
        </p:txBody>
      </p:sp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有向图根树的性质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16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8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8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5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5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848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6613" y="1314450"/>
            <a:ext cx="2746375" cy="2843213"/>
            <a:chOff x="555" y="1678"/>
            <a:chExt cx="1730" cy="1791"/>
          </a:xfrm>
        </p:grpSpPr>
        <p:sp>
          <p:nvSpPr>
            <p:cNvPr id="20507" name="Oval 4"/>
            <p:cNvSpPr>
              <a:spLocks noChangeArrowheads="1"/>
            </p:cNvSpPr>
            <p:nvPr/>
          </p:nvSpPr>
          <p:spPr bwMode="auto">
            <a:xfrm>
              <a:off x="1122" y="1877"/>
              <a:ext cx="114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508" name="Line 5"/>
            <p:cNvSpPr>
              <a:spLocks noChangeShapeType="1"/>
            </p:cNvSpPr>
            <p:nvPr/>
          </p:nvSpPr>
          <p:spPr bwMode="auto">
            <a:xfrm flipH="1">
              <a:off x="669" y="1933"/>
              <a:ext cx="510" cy="5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509" name="Oval 6"/>
            <p:cNvSpPr>
              <a:spLocks noChangeArrowheads="1"/>
            </p:cNvSpPr>
            <p:nvPr/>
          </p:nvSpPr>
          <p:spPr bwMode="auto">
            <a:xfrm>
              <a:off x="584" y="2443"/>
              <a:ext cx="113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510" name="Line 7"/>
            <p:cNvSpPr>
              <a:spLocks noChangeShapeType="1"/>
            </p:cNvSpPr>
            <p:nvPr/>
          </p:nvSpPr>
          <p:spPr bwMode="auto">
            <a:xfrm>
              <a:off x="1179" y="1933"/>
              <a:ext cx="397" cy="5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511" name="Oval 8"/>
            <p:cNvSpPr>
              <a:spLocks noChangeArrowheads="1"/>
            </p:cNvSpPr>
            <p:nvPr/>
          </p:nvSpPr>
          <p:spPr bwMode="auto">
            <a:xfrm>
              <a:off x="1548" y="2472"/>
              <a:ext cx="113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512" name="Line 9"/>
            <p:cNvSpPr>
              <a:spLocks noChangeShapeType="1"/>
            </p:cNvSpPr>
            <p:nvPr/>
          </p:nvSpPr>
          <p:spPr bwMode="auto">
            <a:xfrm flipH="1">
              <a:off x="1094" y="2529"/>
              <a:ext cx="510" cy="5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513" name="Oval 10"/>
            <p:cNvSpPr>
              <a:spLocks noChangeArrowheads="1"/>
            </p:cNvSpPr>
            <p:nvPr/>
          </p:nvSpPr>
          <p:spPr bwMode="auto">
            <a:xfrm>
              <a:off x="1009" y="3039"/>
              <a:ext cx="113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514" name="Line 11"/>
            <p:cNvSpPr>
              <a:spLocks noChangeShapeType="1"/>
            </p:cNvSpPr>
            <p:nvPr/>
          </p:nvSpPr>
          <p:spPr bwMode="auto">
            <a:xfrm>
              <a:off x="1604" y="2529"/>
              <a:ext cx="397" cy="5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515" name="Oval 12"/>
            <p:cNvSpPr>
              <a:spLocks noChangeArrowheads="1"/>
            </p:cNvSpPr>
            <p:nvPr/>
          </p:nvSpPr>
          <p:spPr bwMode="auto">
            <a:xfrm>
              <a:off x="1973" y="3068"/>
              <a:ext cx="113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516" name="Text Box 13"/>
            <p:cNvSpPr txBox="1">
              <a:spLocks noChangeArrowheads="1"/>
            </p:cNvSpPr>
            <p:nvPr/>
          </p:nvSpPr>
          <p:spPr bwMode="auto">
            <a:xfrm>
              <a:off x="1236" y="1678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0</a:t>
              </a:r>
            </a:p>
          </p:txBody>
        </p:sp>
        <p:sp>
          <p:nvSpPr>
            <p:cNvPr id="20517" name="Text Box 14"/>
            <p:cNvSpPr txBox="1">
              <a:spLocks noChangeArrowheads="1"/>
            </p:cNvSpPr>
            <p:nvPr/>
          </p:nvSpPr>
          <p:spPr bwMode="auto">
            <a:xfrm>
              <a:off x="1633" y="2302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20518" name="Text Box 15"/>
            <p:cNvSpPr txBox="1">
              <a:spLocks noChangeArrowheads="1"/>
            </p:cNvSpPr>
            <p:nvPr/>
          </p:nvSpPr>
          <p:spPr bwMode="auto">
            <a:xfrm>
              <a:off x="1973" y="3124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20519" name="Text Box 16"/>
            <p:cNvSpPr txBox="1">
              <a:spLocks noChangeArrowheads="1"/>
            </p:cNvSpPr>
            <p:nvPr/>
          </p:nvSpPr>
          <p:spPr bwMode="auto">
            <a:xfrm>
              <a:off x="924" y="3181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</a:t>
              </a:r>
            </a:p>
          </p:txBody>
        </p:sp>
        <p:sp>
          <p:nvSpPr>
            <p:cNvPr id="20520" name="Text Box 17"/>
            <p:cNvSpPr txBox="1">
              <a:spLocks noChangeArrowheads="1"/>
            </p:cNvSpPr>
            <p:nvPr/>
          </p:nvSpPr>
          <p:spPr bwMode="auto">
            <a:xfrm>
              <a:off x="555" y="2500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4</a:t>
              </a:r>
            </a:p>
          </p:txBody>
        </p:sp>
        <p:sp>
          <p:nvSpPr>
            <p:cNvPr id="20521" name="Text Box 18"/>
            <p:cNvSpPr txBox="1">
              <a:spLocks noChangeArrowheads="1"/>
            </p:cNvSpPr>
            <p:nvPr/>
          </p:nvSpPr>
          <p:spPr bwMode="auto">
            <a:xfrm>
              <a:off x="1377" y="1990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e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20522" name="Text Box 19"/>
            <p:cNvSpPr txBox="1">
              <a:spLocks noChangeArrowheads="1"/>
            </p:cNvSpPr>
            <p:nvPr/>
          </p:nvSpPr>
          <p:spPr bwMode="auto">
            <a:xfrm>
              <a:off x="669" y="1905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e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20523" name="Text Box 20"/>
            <p:cNvSpPr txBox="1">
              <a:spLocks noChangeArrowheads="1"/>
            </p:cNvSpPr>
            <p:nvPr/>
          </p:nvSpPr>
          <p:spPr bwMode="auto">
            <a:xfrm>
              <a:off x="1774" y="2614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e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</a:t>
              </a:r>
            </a:p>
          </p:txBody>
        </p:sp>
        <p:sp>
          <p:nvSpPr>
            <p:cNvPr id="20524" name="Text Box 21"/>
            <p:cNvSpPr txBox="1">
              <a:spLocks noChangeArrowheads="1"/>
            </p:cNvSpPr>
            <p:nvPr/>
          </p:nvSpPr>
          <p:spPr bwMode="auto">
            <a:xfrm>
              <a:off x="1066" y="2557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e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4</a:t>
              </a:r>
            </a:p>
          </p:txBody>
        </p:sp>
      </p:grpSp>
      <p:graphicFrame>
        <p:nvGraphicFramePr>
          <p:cNvPr id="960534" name="Object 22"/>
          <p:cNvGraphicFramePr>
            <a:graphicFrameLocks noChangeAspect="1"/>
          </p:cNvGraphicFramePr>
          <p:nvPr/>
        </p:nvGraphicFramePr>
        <p:xfrm>
          <a:off x="792163" y="4329113"/>
          <a:ext cx="2692400" cy="158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18" name="公式" r:id="rId3" imgW="1549400" imgH="914400" progId="Equation.3">
                  <p:embed/>
                </p:oleObj>
              </mc:Choice>
              <mc:Fallback>
                <p:oleObj name="公式" r:id="rId3" imgW="1549400" imgH="914400" progId="Equation.3">
                  <p:embed/>
                  <p:pic>
                    <p:nvPicPr>
                      <p:cNvPr id="96053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4329113"/>
                        <a:ext cx="2692400" cy="158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0535" name="AutoShape 23"/>
          <p:cNvSpPr>
            <a:spLocks noChangeArrowheads="1"/>
          </p:cNvSpPr>
          <p:nvPr/>
        </p:nvSpPr>
        <p:spPr bwMode="auto">
          <a:xfrm>
            <a:off x="4122738" y="2573338"/>
            <a:ext cx="854075" cy="450850"/>
          </a:xfrm>
          <a:prstGeom prst="rightArrow">
            <a:avLst>
              <a:gd name="adj1" fmla="val 50000"/>
              <a:gd name="adj2" fmla="val 473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960536" name="Text Box 24"/>
          <p:cNvSpPr txBox="1">
            <a:spLocks noChangeArrowheads="1"/>
          </p:cNvSpPr>
          <p:nvPr/>
        </p:nvSpPr>
        <p:spPr bwMode="auto">
          <a:xfrm>
            <a:off x="6643688" y="1223963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562600" y="1539875"/>
            <a:ext cx="2746375" cy="2527300"/>
            <a:chOff x="3504" y="970"/>
            <a:chExt cx="1730" cy="1592"/>
          </a:xfrm>
        </p:grpSpPr>
        <p:sp>
          <p:nvSpPr>
            <p:cNvPr id="20490" name="Oval 26"/>
            <p:cNvSpPr>
              <a:spLocks noChangeArrowheads="1"/>
            </p:cNvSpPr>
            <p:nvPr/>
          </p:nvSpPr>
          <p:spPr bwMode="auto">
            <a:xfrm>
              <a:off x="4071" y="970"/>
              <a:ext cx="114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491" name="Line 27"/>
            <p:cNvSpPr>
              <a:spLocks noChangeShapeType="1"/>
            </p:cNvSpPr>
            <p:nvPr/>
          </p:nvSpPr>
          <p:spPr bwMode="auto">
            <a:xfrm flipH="1">
              <a:off x="3618" y="1026"/>
              <a:ext cx="510" cy="5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492" name="Oval 28"/>
            <p:cNvSpPr>
              <a:spLocks noChangeArrowheads="1"/>
            </p:cNvSpPr>
            <p:nvPr/>
          </p:nvSpPr>
          <p:spPr bwMode="auto">
            <a:xfrm>
              <a:off x="3533" y="1536"/>
              <a:ext cx="113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493" name="Line 29"/>
            <p:cNvSpPr>
              <a:spLocks noChangeShapeType="1"/>
            </p:cNvSpPr>
            <p:nvPr/>
          </p:nvSpPr>
          <p:spPr bwMode="auto">
            <a:xfrm>
              <a:off x="4128" y="1026"/>
              <a:ext cx="397" cy="5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494" name="Oval 30"/>
            <p:cNvSpPr>
              <a:spLocks noChangeArrowheads="1"/>
            </p:cNvSpPr>
            <p:nvPr/>
          </p:nvSpPr>
          <p:spPr bwMode="auto">
            <a:xfrm>
              <a:off x="4497" y="1565"/>
              <a:ext cx="113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495" name="Line 31"/>
            <p:cNvSpPr>
              <a:spLocks noChangeShapeType="1"/>
            </p:cNvSpPr>
            <p:nvPr/>
          </p:nvSpPr>
          <p:spPr bwMode="auto">
            <a:xfrm flipH="1">
              <a:off x="4043" y="1622"/>
              <a:ext cx="510" cy="5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496" name="Oval 32"/>
            <p:cNvSpPr>
              <a:spLocks noChangeArrowheads="1"/>
            </p:cNvSpPr>
            <p:nvPr/>
          </p:nvSpPr>
          <p:spPr bwMode="auto">
            <a:xfrm>
              <a:off x="3958" y="2132"/>
              <a:ext cx="113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497" name="Line 33"/>
            <p:cNvSpPr>
              <a:spLocks noChangeShapeType="1"/>
            </p:cNvSpPr>
            <p:nvPr/>
          </p:nvSpPr>
          <p:spPr bwMode="auto">
            <a:xfrm>
              <a:off x="4553" y="1622"/>
              <a:ext cx="397" cy="5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498" name="Oval 34"/>
            <p:cNvSpPr>
              <a:spLocks noChangeArrowheads="1"/>
            </p:cNvSpPr>
            <p:nvPr/>
          </p:nvSpPr>
          <p:spPr bwMode="auto">
            <a:xfrm>
              <a:off x="4922" y="2161"/>
              <a:ext cx="113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499" name="Text Box 35"/>
            <p:cNvSpPr txBox="1">
              <a:spLocks noChangeArrowheads="1"/>
            </p:cNvSpPr>
            <p:nvPr/>
          </p:nvSpPr>
          <p:spPr bwMode="auto">
            <a:xfrm>
              <a:off x="4582" y="1395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20500" name="Text Box 36"/>
            <p:cNvSpPr txBox="1">
              <a:spLocks noChangeArrowheads="1"/>
            </p:cNvSpPr>
            <p:nvPr/>
          </p:nvSpPr>
          <p:spPr bwMode="auto">
            <a:xfrm>
              <a:off x="4922" y="2217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4</a:t>
              </a:r>
            </a:p>
          </p:txBody>
        </p:sp>
        <p:sp>
          <p:nvSpPr>
            <p:cNvPr id="20501" name="Text Box 37"/>
            <p:cNvSpPr txBox="1">
              <a:spLocks noChangeArrowheads="1"/>
            </p:cNvSpPr>
            <p:nvPr/>
          </p:nvSpPr>
          <p:spPr bwMode="auto">
            <a:xfrm>
              <a:off x="3873" y="2274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</a:t>
              </a:r>
            </a:p>
          </p:txBody>
        </p:sp>
        <p:sp>
          <p:nvSpPr>
            <p:cNvPr id="20502" name="Text Box 38"/>
            <p:cNvSpPr txBox="1">
              <a:spLocks noChangeArrowheads="1"/>
            </p:cNvSpPr>
            <p:nvPr/>
          </p:nvSpPr>
          <p:spPr bwMode="auto">
            <a:xfrm>
              <a:off x="3504" y="1593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20503" name="Text Box 39"/>
            <p:cNvSpPr txBox="1">
              <a:spLocks noChangeArrowheads="1"/>
            </p:cNvSpPr>
            <p:nvPr/>
          </p:nvSpPr>
          <p:spPr bwMode="auto">
            <a:xfrm>
              <a:off x="4326" y="1083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e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20504" name="Text Box 40"/>
            <p:cNvSpPr txBox="1">
              <a:spLocks noChangeArrowheads="1"/>
            </p:cNvSpPr>
            <p:nvPr/>
          </p:nvSpPr>
          <p:spPr bwMode="auto">
            <a:xfrm>
              <a:off x="3618" y="998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e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20505" name="Text Box 41"/>
            <p:cNvSpPr txBox="1">
              <a:spLocks noChangeArrowheads="1"/>
            </p:cNvSpPr>
            <p:nvPr/>
          </p:nvSpPr>
          <p:spPr bwMode="auto">
            <a:xfrm>
              <a:off x="4723" y="1707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e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4</a:t>
              </a:r>
            </a:p>
          </p:txBody>
        </p:sp>
        <p:sp>
          <p:nvSpPr>
            <p:cNvPr id="20506" name="Text Box 42"/>
            <p:cNvSpPr txBox="1">
              <a:spLocks noChangeArrowheads="1"/>
            </p:cNvSpPr>
            <p:nvPr/>
          </p:nvSpPr>
          <p:spPr bwMode="auto">
            <a:xfrm>
              <a:off x="4015" y="1650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e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</a:t>
              </a:r>
            </a:p>
          </p:txBody>
        </p:sp>
      </p:grpSp>
      <p:graphicFrame>
        <p:nvGraphicFramePr>
          <p:cNvPr id="960555" name="Object 43"/>
          <p:cNvGraphicFramePr>
            <a:graphicFrameLocks noChangeAspect="1"/>
          </p:cNvGraphicFramePr>
          <p:nvPr/>
        </p:nvGraphicFramePr>
        <p:xfrm>
          <a:off x="5327650" y="4373563"/>
          <a:ext cx="2713038" cy="158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19" name="公式" r:id="rId5" imgW="1562100" imgH="914400" progId="Equation.3">
                  <p:embed/>
                </p:oleObj>
              </mc:Choice>
              <mc:Fallback>
                <p:oleObj name="公式" r:id="rId5" imgW="1562100" imgH="914400" progId="Equation.3">
                  <p:embed/>
                  <p:pic>
                    <p:nvPicPr>
                      <p:cNvPr id="960555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4373563"/>
                        <a:ext cx="2713038" cy="158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0556" name="AutoShape 44"/>
          <p:cNvSpPr>
            <a:spLocks noChangeArrowheads="1"/>
          </p:cNvSpPr>
          <p:nvPr/>
        </p:nvSpPr>
        <p:spPr bwMode="auto">
          <a:xfrm>
            <a:off x="4076700" y="4824413"/>
            <a:ext cx="854075" cy="450850"/>
          </a:xfrm>
          <a:prstGeom prst="rightArrow">
            <a:avLst>
              <a:gd name="adj1" fmla="val 50000"/>
              <a:gd name="adj2" fmla="val 473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7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有向图根树的性质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08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6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6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6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35" grpId="0" animBg="1"/>
      <p:bldP spid="960536" grpId="0"/>
      <p:bldP spid="96055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有向图根树的性质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>
                <a:spLocks noChangeArrowheads="1"/>
              </p:cNvSpPr>
              <p:nvPr/>
            </p:nvSpPr>
            <p:spPr bwMode="auto">
              <a:xfrm>
                <a:off x="511169" y="1223963"/>
                <a:ext cx="8632831" cy="4969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根树的特征：</a:t>
                </a:r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-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若对根树的节点和边序号重新编号</a:t>
                </a:r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-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使得每条边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𝒋</m:t>
                        </m:r>
                      </m:sub>
                    </m:sSub>
                  </m:oMath>
                </a14:m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𝒋</m:t>
                        </m:r>
                      </m:sub>
                    </m:sSub>
                  </m:oMath>
                </a14:m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)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都满足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的编号小于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𝒋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的编号</a:t>
                </a:r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-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则得到根节点基本关联矩阵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𝑩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𝟎</m:t>
                        </m:r>
                      </m:sub>
                      <m:sup/>
                    </m:sSubSup>
                  </m:oMath>
                </a14:m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’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为上三角矩阵，对角元均为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-1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  -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根树的特征</a:t>
                </a:r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     * 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若把该矩阵的所有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均</a:t>
                </a:r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        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变为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0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，行列式不变</a:t>
                </a:r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     * 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其他的树呢？</a:t>
                </a:r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  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1169" y="1223963"/>
                <a:ext cx="8632831" cy="4969887"/>
              </a:xfrm>
              <a:prstGeom prst="rect">
                <a:avLst/>
              </a:prstGeom>
              <a:blipFill>
                <a:blip r:embed="rId2"/>
                <a:stretch>
                  <a:fillRect l="-1130" t="-135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5709425" y="3947532"/>
            <a:ext cx="133815" cy="1773044"/>
            <a:chOff x="5709425" y="3947532"/>
            <a:chExt cx="133815" cy="177304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709425" y="3947532"/>
              <a:ext cx="126380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716860" y="5709425"/>
              <a:ext cx="126380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724293" y="3947532"/>
              <a:ext cx="0" cy="1773044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7772400" y="3947532"/>
            <a:ext cx="152399" cy="1773044"/>
            <a:chOff x="5709425" y="3947532"/>
            <a:chExt cx="133815" cy="1773044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709425" y="3947532"/>
              <a:ext cx="126380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716860" y="5709425"/>
              <a:ext cx="126380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724293" y="3947532"/>
              <a:ext cx="0" cy="1773044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116497" y="3812565"/>
                <a:ext cx="5853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497" y="3812565"/>
                <a:ext cx="585352" cy="46166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528088" y="3793982"/>
                <a:ext cx="5853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88" y="3793982"/>
                <a:ext cx="585352" cy="461665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980598" y="3805134"/>
                <a:ext cx="5853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598" y="3805134"/>
                <a:ext cx="585352" cy="461665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7409035" y="3812569"/>
                <a:ext cx="5853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035" y="3812569"/>
                <a:ext cx="585352" cy="461665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5694558" y="4170153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558" y="4170153"/>
                <a:ext cx="601382" cy="461665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5689428" y="4515437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428" y="4515437"/>
                <a:ext cx="601382" cy="461665"/>
              </a:xfrm>
              <a:prstGeom prst="rect">
                <a:avLst/>
              </a:prstGeom>
              <a:blipFill rotWithShape="1">
                <a:blip r:embed="rId8" cstate="print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5703715" y="4886092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715" y="4886092"/>
                <a:ext cx="601382" cy="461665"/>
              </a:xfrm>
              <a:prstGeom prst="rect">
                <a:avLst/>
              </a:prstGeom>
              <a:blipFill rotWithShape="1">
                <a:blip r:embed="rId9" cstate="print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5719164" y="5247760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164" y="5247760"/>
                <a:ext cx="601382" cy="461665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6593779" y="4187960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779" y="4187960"/>
                <a:ext cx="453970" cy="461665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6185353" y="4590212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353" y="4590212"/>
                <a:ext cx="453970" cy="461665"/>
              </a:xfrm>
              <a:prstGeom prst="rect">
                <a:avLst/>
              </a:prstGeom>
              <a:blipFill rotWithShape="1">
                <a:blip r:embed="rId1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179442" y="4930696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442" y="4930696"/>
                <a:ext cx="453970" cy="461665"/>
              </a:xfrm>
              <a:prstGeom prst="rect">
                <a:avLst/>
              </a:prstGeom>
              <a:blipFill rotWithShape="1">
                <a:blip r:embed="rId1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7462361" y="4586463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361" y="4586463"/>
                <a:ext cx="453970" cy="461665"/>
              </a:xfrm>
              <a:prstGeom prst="rect">
                <a:avLst/>
              </a:prstGeom>
              <a:blipFill rotWithShape="1">
                <a:blip r:embed="rId1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7451431" y="4962234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431" y="4962234"/>
                <a:ext cx="453970" cy="461665"/>
              </a:xfrm>
              <a:prstGeom prst="rect">
                <a:avLst/>
              </a:prstGeom>
              <a:blipFill rotWithShape="1">
                <a:blip r:embed="rId1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595905" y="5284869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905" y="5284869"/>
                <a:ext cx="453970" cy="461665"/>
              </a:xfrm>
              <a:prstGeom prst="rect">
                <a:avLst/>
              </a:prstGeom>
              <a:blipFill rotWithShape="1">
                <a:blip r:embed="rId1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7049499" y="4586463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499" y="4586463"/>
                <a:ext cx="453970" cy="461665"/>
              </a:xfrm>
              <a:prstGeom prst="rect">
                <a:avLst/>
              </a:prstGeom>
              <a:blipFill rotWithShape="1">
                <a:blip r:embed="rId1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7042377" y="5281930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377" y="5281930"/>
                <a:ext cx="453970" cy="461665"/>
              </a:xfrm>
              <a:prstGeom prst="rect">
                <a:avLst/>
              </a:prstGeom>
              <a:blipFill rotWithShape="1">
                <a:blip r:embed="rId1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6180973" y="5281213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973" y="5281213"/>
                <a:ext cx="453970" cy="461665"/>
              </a:xfrm>
              <a:prstGeom prst="rect">
                <a:avLst/>
              </a:prstGeom>
              <a:blipFill rotWithShape="1">
                <a:blip r:embed="rId1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6588407" y="4930696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407" y="4930696"/>
                <a:ext cx="453970" cy="461665"/>
              </a:xfrm>
              <a:prstGeom prst="rect">
                <a:avLst/>
              </a:prstGeom>
              <a:blipFill rotWithShape="1">
                <a:blip r:embed="rId2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6070738" y="4194991"/>
                <a:ext cx="6832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−</m:t>
                      </m:r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𝟏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738" y="4194991"/>
                <a:ext cx="683200" cy="461665"/>
              </a:xfrm>
              <a:prstGeom prst="rect">
                <a:avLst/>
              </a:prstGeom>
              <a:blipFill rotWithShape="1">
                <a:blip r:embed="rId2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6452542" y="4570789"/>
                <a:ext cx="6832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−</m:t>
                      </m:r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𝟏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542" y="4570789"/>
                <a:ext cx="683200" cy="461665"/>
              </a:xfrm>
              <a:prstGeom prst="rect">
                <a:avLst/>
              </a:prstGeom>
              <a:blipFill rotWithShape="1">
                <a:blip r:embed="rId2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6927762" y="4930696"/>
                <a:ext cx="6832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−</m:t>
                      </m:r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𝟏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762" y="4930696"/>
                <a:ext cx="683200" cy="461665"/>
              </a:xfrm>
              <a:prstGeom prst="rect">
                <a:avLst/>
              </a:prstGeom>
              <a:blipFill rotWithShape="1">
                <a:blip r:embed="rId2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7303753" y="5272942"/>
                <a:ext cx="6832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−</m:t>
                      </m:r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𝟏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753" y="5272942"/>
                <a:ext cx="683200" cy="461665"/>
              </a:xfrm>
              <a:prstGeom prst="rect">
                <a:avLst/>
              </a:prstGeom>
              <a:blipFill rotWithShape="1">
                <a:blip r:embed="rId2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7453896" y="4199255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𝟏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896" y="4199255"/>
                <a:ext cx="453970" cy="461665"/>
              </a:xfrm>
              <a:prstGeom prst="rect">
                <a:avLst/>
              </a:prstGeom>
              <a:blipFill rotWithShape="1">
                <a:blip r:embed="rId2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7040249" y="4197123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𝟏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249" y="4197123"/>
                <a:ext cx="453970" cy="461665"/>
              </a:xfrm>
              <a:prstGeom prst="rect">
                <a:avLst/>
              </a:prstGeom>
              <a:blipFill rotWithShape="1">
                <a:blip r:embed="rId2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167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有向图根树的性质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56289" y="1406539"/>
                <a:ext cx="8007257" cy="5536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定理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3.3.3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：</a:t>
                </a:r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 -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设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𝑩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𝒌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表示有向连通图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G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的基本关联矩阵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𝑩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𝒌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中将全部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   改为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0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之后的矩阵</a:t>
                </a:r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-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则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G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中以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𝒌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为根的根树数目是</a:t>
                </a:r>
                <a:r>
                  <a:rPr kumimoji="1" lang="en-US" altLang="zh-CN" sz="24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det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𝑩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𝒌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𝑩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𝒌</m:t>
                            </m:r>
                          </m:sub>
                        </m:sSub>
                      </m:e>
                      <m:sup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)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证明：</a:t>
                </a:r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-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比内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-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柯西定理，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det(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𝑩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𝒌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𝑩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𝒌</m:t>
                            </m:r>
                          </m:sub>
                        </m:sSub>
                      </m:e>
                      <m:sup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)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𝒊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sz="2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kumimoji="1" lang="zh-CN" altLang="en-US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cs typeface="+mn-cs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 </m:t>
                        </m:r>
                        <m:sSup>
                          <m:sSup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kumimoji="1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𝒊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𝑻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|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-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𝑩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|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≠</m:t>
                    </m:r>
                  </m:oMath>
                </a14:m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0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，说明这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n-1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条边构成一棵树</a:t>
                </a:r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-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此时如果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1" lang="zh-CN" alt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kumimoji="1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𝒊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 </m:t>
                    </m:r>
                  </m:oMath>
                </a14:m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=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𝑩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|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，因此它们在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det(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𝑩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𝒌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𝑩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𝒌</m:t>
                            </m:r>
                          </m:sub>
                        </m:sSub>
                      </m:e>
                      <m:sup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)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中的</a:t>
                </a:r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 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贡献度为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-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由于遍历了所有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n-1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条边的组合，所以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𝒌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为根的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根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树</a:t>
                </a:r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 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数目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是</a:t>
                </a:r>
                <a:r>
                  <a:rPr kumimoji="1" lang="en-US" altLang="zh-CN" sz="2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det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𝑩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𝒌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𝑩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𝒌</m:t>
                            </m:r>
                          </m:sub>
                        </m:sSub>
                      </m:e>
                      <m:sup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89" y="1406539"/>
                <a:ext cx="8007257" cy="5536259"/>
              </a:xfrm>
              <a:prstGeom prst="rect">
                <a:avLst/>
              </a:prstGeom>
              <a:blipFill>
                <a:blip r:embed="rId2"/>
                <a:stretch>
                  <a:fillRect l="-1142" t="-1211" b="-16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46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6057900" y="998538"/>
          <a:ext cx="2092325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78" name="Visio" r:id="rId3" imgW="1519501" imgH="1438521" progId="Visio.Drawing.11">
                  <p:embed/>
                </p:oleObj>
              </mc:Choice>
              <mc:Fallback>
                <p:oleObj name="Visio" r:id="rId3" imgW="1519501" imgH="1438521" progId="Visio.Drawing.11">
                  <p:embed/>
                  <p:pic>
                    <p:nvPicPr>
                      <p:cNvPr id="215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998538"/>
                        <a:ext cx="2092325" cy="199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3"/>
          <p:cNvSpPr>
            <a:spLocks noChangeArrowheads="1"/>
          </p:cNvSpPr>
          <p:nvPr/>
        </p:nvSpPr>
        <p:spPr bwMode="auto">
          <a:xfrm>
            <a:off x="642703" y="1223963"/>
            <a:ext cx="4044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例：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求以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为根的根树数目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.</a:t>
            </a:r>
          </a:p>
        </p:txBody>
      </p:sp>
      <p:graphicFrame>
        <p:nvGraphicFramePr>
          <p:cNvPr id="962565" name="Object 5"/>
          <p:cNvGraphicFramePr>
            <a:graphicFrameLocks noChangeAspect="1"/>
          </p:cNvGraphicFramePr>
          <p:nvPr/>
        </p:nvGraphicFramePr>
        <p:xfrm>
          <a:off x="1498366" y="1808163"/>
          <a:ext cx="2759075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79" name="公式" r:id="rId5" imgW="2095500" imgH="914400" progId="Equation.3">
                  <p:embed/>
                </p:oleObj>
              </mc:Choice>
              <mc:Fallback>
                <p:oleObj name="公式" r:id="rId5" imgW="2095500" imgH="914400" progId="Equation.3">
                  <p:embed/>
                  <p:pic>
                    <p:nvPicPr>
                      <p:cNvPr id="9625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366" y="1808163"/>
                        <a:ext cx="2759075" cy="1203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Rectangle 6"/>
          <p:cNvSpPr>
            <a:spLocks noChangeArrowheads="1"/>
          </p:cNvSpPr>
          <p:nvPr/>
        </p:nvSpPr>
        <p:spPr bwMode="auto">
          <a:xfrm>
            <a:off x="642703" y="1719263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解：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962567" name="Object 7"/>
          <p:cNvGraphicFramePr>
            <a:graphicFrameLocks noChangeAspect="1"/>
          </p:cNvGraphicFramePr>
          <p:nvPr/>
        </p:nvGraphicFramePr>
        <p:xfrm>
          <a:off x="1407878" y="3114675"/>
          <a:ext cx="287972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80" name="公式" r:id="rId7" imgW="2146300" imgH="711200" progId="Equation.3">
                  <p:embed/>
                </p:oleObj>
              </mc:Choice>
              <mc:Fallback>
                <p:oleObj name="公式" r:id="rId7" imgW="2146300" imgH="711200" progId="Equation.3">
                  <p:embed/>
                  <p:pic>
                    <p:nvPicPr>
                      <p:cNvPr id="9625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878" y="3114675"/>
                        <a:ext cx="2879725" cy="104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68" name="Object 8"/>
          <p:cNvGraphicFramePr>
            <a:graphicFrameLocks noChangeAspect="1"/>
          </p:cNvGraphicFramePr>
          <p:nvPr/>
        </p:nvGraphicFramePr>
        <p:xfrm>
          <a:off x="4649553" y="3068638"/>
          <a:ext cx="3275013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81" name="公式" r:id="rId9" imgW="2146300" imgH="711200" progId="Equation.3">
                  <p:embed/>
                </p:oleObj>
              </mc:Choice>
              <mc:Fallback>
                <p:oleObj name="公式" r:id="rId9" imgW="2146300" imgH="711200" progId="Equation.3">
                  <p:embed/>
                  <p:pic>
                    <p:nvPicPr>
                      <p:cNvPr id="9625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553" y="3068638"/>
                        <a:ext cx="3275013" cy="1090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69" name="Object 9"/>
          <p:cNvGraphicFramePr>
            <a:graphicFrameLocks noChangeAspect="1"/>
          </p:cNvGraphicFramePr>
          <p:nvPr/>
        </p:nvGraphicFramePr>
        <p:xfrm>
          <a:off x="1542816" y="4238625"/>
          <a:ext cx="6626225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82" name="公式" r:id="rId11" imgW="4889500" imgH="1371600" progId="Equation.3">
                  <p:embed/>
                </p:oleObj>
              </mc:Choice>
              <mc:Fallback>
                <p:oleObj name="公式" r:id="rId11" imgW="4889500" imgH="1371600" progId="Equation.3">
                  <p:embed/>
                  <p:pic>
                    <p:nvPicPr>
                      <p:cNvPr id="9625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2816" y="4238625"/>
                        <a:ext cx="6626225" cy="186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有向图根树的性质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03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628189" y="1223963"/>
            <a:ext cx="558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例：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求以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为根且不过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的根树的数目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.</a:t>
            </a:r>
          </a:p>
        </p:txBody>
      </p:sp>
      <p:sp>
        <p:nvSpPr>
          <p:cNvPr id="22536" name="Rectangle 4"/>
          <p:cNvSpPr>
            <a:spLocks noChangeArrowheads="1"/>
          </p:cNvSpPr>
          <p:nvPr/>
        </p:nvSpPr>
        <p:spPr bwMode="auto">
          <a:xfrm>
            <a:off x="628189" y="1910987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解：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963590" name="Object 6"/>
          <p:cNvGraphicFramePr>
            <a:graphicFrameLocks noChangeAspect="1"/>
          </p:cNvGraphicFramePr>
          <p:nvPr/>
        </p:nvGraphicFramePr>
        <p:xfrm>
          <a:off x="1393364" y="1864949"/>
          <a:ext cx="2749550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94" name="公式" r:id="rId3" imgW="1790700" imgH="914400" progId="Equation.3">
                  <p:embed/>
                </p:oleObj>
              </mc:Choice>
              <mc:Fallback>
                <p:oleObj name="公式" r:id="rId3" imgW="1790700" imgH="914400" progId="Equation.3">
                  <p:embed/>
                  <p:pic>
                    <p:nvPicPr>
                      <p:cNvPr id="9635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364" y="1864949"/>
                        <a:ext cx="2749550" cy="1404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591" name="Object 7"/>
          <p:cNvGraphicFramePr>
            <a:graphicFrameLocks noChangeAspect="1"/>
          </p:cNvGraphicFramePr>
          <p:nvPr>
            <p:extLst/>
          </p:nvPr>
        </p:nvGraphicFramePr>
        <p:xfrm>
          <a:off x="523875" y="3284538"/>
          <a:ext cx="8132763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95" name="公式" r:id="rId5" imgW="5092560" imgH="736560" progId="Equation.3">
                  <p:embed/>
                </p:oleObj>
              </mc:Choice>
              <mc:Fallback>
                <p:oleObj name="公式" r:id="rId5" imgW="5092560" imgH="736560" progId="Equation.3">
                  <p:embed/>
                  <p:pic>
                    <p:nvPicPr>
                      <p:cNvPr id="9635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3284538"/>
                        <a:ext cx="8132763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5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528284"/>
              </p:ext>
            </p:extLst>
          </p:nvPr>
        </p:nvGraphicFramePr>
        <p:xfrm>
          <a:off x="1051944" y="4668660"/>
          <a:ext cx="7170737" cy="178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96" name="公式" r:id="rId7" imgW="4584700" imgH="1143000" progId="Equation.3">
                  <p:embed/>
                </p:oleObj>
              </mc:Choice>
              <mc:Fallback>
                <p:oleObj name="公式" r:id="rId7" imgW="4584700" imgH="1143000" progId="Equation.3">
                  <p:embed/>
                  <p:pic>
                    <p:nvPicPr>
                      <p:cNvPr id="9635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944" y="4668660"/>
                        <a:ext cx="7170737" cy="178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有向图根树的计数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789170" y="1156643"/>
            <a:ext cx="2015203" cy="1965888"/>
            <a:chOff x="6642099" y="998538"/>
            <a:chExt cx="2015203" cy="1965888"/>
          </a:xfrm>
        </p:grpSpPr>
        <p:graphicFrame>
          <p:nvGraphicFramePr>
            <p:cNvPr id="963589" name="Object 5"/>
            <p:cNvGraphicFramePr>
              <a:graphicFrameLocks noChangeAspect="1"/>
            </p:cNvGraphicFramePr>
            <p:nvPr/>
          </p:nvGraphicFramePr>
          <p:xfrm>
            <a:off x="6642100" y="998538"/>
            <a:ext cx="1944688" cy="1849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897" name="Visio" r:id="rId9" imgW="1519501" imgH="1438521" progId="Visio.Drawing.11">
                    <p:embed/>
                  </p:oleObj>
                </mc:Choice>
                <mc:Fallback>
                  <p:oleObj name="Visio" r:id="rId9" imgW="1519501" imgH="1438521" progId="Visio.Drawing.11">
                    <p:embed/>
                    <p:pic>
                      <p:nvPicPr>
                        <p:cNvPr id="96358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2100" y="998538"/>
                          <a:ext cx="1944688" cy="18494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65910" name="Picture 2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8391833" y="1125454"/>
              <a:ext cx="265469" cy="343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5912" name="Picture 24"/>
            <p:cNvPicPr>
              <a:picLocks noChangeAspect="1" noChangeArrowheads="1"/>
            </p:cNvPicPr>
            <p:nvPr/>
          </p:nvPicPr>
          <p:blipFill>
            <a:blip r:embed="rId12" cstate="print">
              <a:lum bright="14000"/>
            </a:blip>
            <a:srcRect/>
            <a:stretch>
              <a:fillRect/>
            </a:stretch>
          </p:blipFill>
          <p:spPr bwMode="auto">
            <a:xfrm>
              <a:off x="6642099" y="2611541"/>
              <a:ext cx="356011" cy="352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76531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6686550" y="998538"/>
          <a:ext cx="2092325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14" name="Visio" r:id="rId3" imgW="1519501" imgH="1438521" progId="Visio.Drawing.11">
                  <p:embed/>
                </p:oleObj>
              </mc:Choice>
              <mc:Fallback>
                <p:oleObj name="Visio" r:id="rId3" imgW="1519501" imgH="1438521" progId="Visio.Drawing.11">
                  <p:embed/>
                  <p:pic>
                    <p:nvPicPr>
                      <p:cNvPr id="235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550" y="998538"/>
                        <a:ext cx="2092325" cy="199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3"/>
          <p:cNvSpPr>
            <a:spLocks noChangeArrowheads="1"/>
          </p:cNvSpPr>
          <p:nvPr/>
        </p:nvSpPr>
        <p:spPr bwMode="auto">
          <a:xfrm>
            <a:off x="512077" y="1223963"/>
            <a:ext cx="4968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例：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求以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为根且过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的根树数目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.</a:t>
            </a:r>
          </a:p>
        </p:txBody>
      </p:sp>
      <p:sp>
        <p:nvSpPr>
          <p:cNvPr id="964613" name="Rectangle 5"/>
          <p:cNvSpPr>
            <a:spLocks noChangeArrowheads="1"/>
          </p:cNvSpPr>
          <p:nvPr/>
        </p:nvSpPr>
        <p:spPr bwMode="auto">
          <a:xfrm>
            <a:off x="512077" y="1628775"/>
            <a:ext cx="56261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解一：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求出以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为根的根树数目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;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求出以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为根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          且不过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的根树数目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.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相减即得，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8-4=4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964614" name="Rectangle 6"/>
          <p:cNvSpPr>
            <a:spLocks noChangeArrowheads="1"/>
          </p:cNvSpPr>
          <p:nvPr/>
        </p:nvSpPr>
        <p:spPr bwMode="auto">
          <a:xfrm>
            <a:off x="512077" y="2532479"/>
            <a:ext cx="56261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解二：必含边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e=(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u,v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边的进入边已定，任何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          其他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t,v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可直接删去，得到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G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’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        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令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G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’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=G-e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4</a:t>
            </a:r>
          </a:p>
        </p:txBody>
      </p:sp>
      <p:graphicFrame>
        <p:nvGraphicFramePr>
          <p:cNvPr id="964615" name="Object 7"/>
          <p:cNvGraphicFramePr>
            <a:graphicFrameLocks noChangeAspect="1"/>
          </p:cNvGraphicFramePr>
          <p:nvPr>
            <p:extLst/>
          </p:nvPr>
        </p:nvGraphicFramePr>
        <p:xfrm>
          <a:off x="918477" y="3798198"/>
          <a:ext cx="6192838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15" name="公式" r:id="rId5" imgW="4203700" imgH="711200" progId="Equation.3">
                  <p:embed/>
                </p:oleObj>
              </mc:Choice>
              <mc:Fallback>
                <p:oleObj name="公式" r:id="rId5" imgW="4203700" imgH="711200" progId="Equation.3">
                  <p:embed/>
                  <p:pic>
                    <p:nvPicPr>
                      <p:cNvPr id="9646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477" y="3798198"/>
                        <a:ext cx="6192838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4616" name="Object 8"/>
          <p:cNvGraphicFramePr>
            <a:graphicFrameLocks noChangeAspect="1"/>
          </p:cNvGraphicFramePr>
          <p:nvPr>
            <p:extLst/>
          </p:nvPr>
        </p:nvGraphicFramePr>
        <p:xfrm>
          <a:off x="827990" y="4833248"/>
          <a:ext cx="5603875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16" name="公式" r:id="rId7" imgW="4114800" imgH="1143000" progId="Equation.3">
                  <p:embed/>
                </p:oleObj>
              </mc:Choice>
              <mc:Fallback>
                <p:oleObj name="公式" r:id="rId7" imgW="4114800" imgH="1143000" progId="Equation.3">
                  <p:embed/>
                  <p:pic>
                    <p:nvPicPr>
                      <p:cNvPr id="9646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990" y="4833248"/>
                        <a:ext cx="5603875" cy="159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9"/>
          <p:cNvGraphicFramePr>
            <a:graphicFrameLocks noChangeAspect="1"/>
          </p:cNvGraphicFramePr>
          <p:nvPr>
            <p:extLst/>
          </p:nvPr>
        </p:nvGraphicFramePr>
        <p:xfrm>
          <a:off x="7128777" y="3648746"/>
          <a:ext cx="2016125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17" name="Visio" r:id="rId9" imgW="1529486" imgH="1282903" progId="Visio.Drawing.11">
                  <p:embed/>
                </p:oleObj>
              </mc:Choice>
              <mc:Fallback>
                <p:oleObj name="Visio" r:id="rId9" imgW="1529486" imgH="1282903" progId="Visio.Drawing.11">
                  <p:embed/>
                  <p:pic>
                    <p:nvPicPr>
                      <p:cNvPr id="235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8777" y="3648746"/>
                        <a:ext cx="2016125" cy="191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有向图根树的性质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81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4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4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4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64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64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6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6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4" name="Text Box 5"/>
              <p:cNvSpPr txBox="1">
                <a:spLocks noChangeArrowheads="1"/>
              </p:cNvSpPr>
              <p:nvPr/>
            </p:nvSpPr>
            <p:spPr bwMode="auto">
              <a:xfrm>
                <a:off x="859058" y="1916113"/>
                <a:ext cx="7805970" cy="33896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假设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𝑽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是数域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𝑲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上的向量空间，如果对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𝑽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中的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𝒏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个向量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，在数域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𝑲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中存在不全为零的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𝒏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个数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，使得</a:t>
                </a:r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+⋯+</m:t>
                      </m:r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sub>
                      </m:sSub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e>
                      </m:acc>
                    </m:oMath>
                  </m:oMathPara>
                </a14:m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则称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线性相关；</a:t>
                </a:r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反之，则称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线性无关。</a:t>
                </a:r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17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9058" y="1916113"/>
                <a:ext cx="7805970" cy="3389646"/>
              </a:xfrm>
              <a:prstGeom prst="rect">
                <a:avLst/>
              </a:prstGeom>
              <a:blipFill rotWithShape="0">
                <a:blip r:embed="rId2"/>
                <a:stretch>
                  <a:fillRect l="-1250" t="-1978" r="-1172" b="-269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回顾：线性代数基本概念</a:t>
            </a:r>
            <a:endParaRPr lang="zh-CN" altLang="en-US" dirty="0"/>
          </a:p>
        </p:txBody>
      </p:sp>
      <p:sp>
        <p:nvSpPr>
          <p:cNvPr id="14" name="Rectangle 2"/>
          <p:cNvSpPr txBox="1">
            <a:spLocks noRot="1" noChangeArrowheads="1"/>
          </p:cNvSpPr>
          <p:nvPr/>
        </p:nvSpPr>
        <p:spPr>
          <a:xfrm>
            <a:off x="595086" y="1248229"/>
            <a:ext cx="8055429" cy="6023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E8DED8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线性相关</a:t>
            </a:r>
          </a:p>
        </p:txBody>
      </p:sp>
    </p:spTree>
    <p:extLst>
      <p:ext uri="{BB962C8B-B14F-4D97-AF65-F5344CB8AC3E}">
        <p14:creationId xmlns:p14="http://schemas.microsoft.com/office/powerpoint/2010/main" val="37134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/>
          <p:cNvSpPr>
            <a:spLocks noChangeArrowheads="1"/>
          </p:cNvSpPr>
          <p:nvPr/>
        </p:nvSpPr>
        <p:spPr bwMode="auto">
          <a:xfrm>
            <a:off x="573537" y="1403350"/>
            <a:ext cx="7375844" cy="413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一个图有多少棵不同的支撑树</a:t>
            </a:r>
            <a:endParaRPr kumimoji="1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</a:t>
            </a:r>
            <a:endParaRPr kumimoji="1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生成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所有支撑树的快速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方法</a:t>
            </a:r>
            <a:endParaRPr kumimoji="1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？</a:t>
            </a:r>
            <a:endParaRPr kumimoji="1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生成边权和最小的支撑树的方法</a:t>
            </a:r>
            <a:endParaRPr kumimoji="1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？</a:t>
            </a:r>
            <a:endParaRPr kumimoji="1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支撑树的生成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8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 树</a:t>
            </a:r>
            <a:endParaRPr lang="zh-CN" altLang="en-US" dirty="0"/>
          </a:p>
        </p:txBody>
      </p:sp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3.1 </a:t>
            </a:r>
            <a:r>
              <a:rPr lang="zh-CN" altLang="zh-CN" sz="3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树的有关定义</a:t>
            </a: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3.2 </a:t>
            </a:r>
            <a:r>
              <a:rPr lang="zh-CN" altLang="zh-CN" sz="3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基本关联矩阵及其性质</a:t>
            </a: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3.3 </a:t>
            </a:r>
            <a:r>
              <a:rPr lang="zh-CN" altLang="zh-CN" sz="3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支撑树的计数</a:t>
            </a: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Times New Roman" pitchFamily="18" charset="0"/>
              </a:rPr>
              <a:t>3.4 </a:t>
            </a:r>
            <a:r>
              <a:rPr lang="zh-CN" altLang="zh-CN" sz="3600" dirty="0" smtClean="0">
                <a:solidFill>
                  <a:srgbClr val="C00000"/>
                </a:solidFill>
                <a:latin typeface="Times New Roman" pitchFamily="18" charset="0"/>
              </a:rPr>
              <a:t>回路矩阵与割集矩阵</a:t>
            </a: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3.5 </a:t>
            </a:r>
            <a:r>
              <a:rPr lang="zh-CN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最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短</a:t>
            </a:r>
            <a:r>
              <a:rPr lang="zh-CN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树</a:t>
            </a:r>
            <a:endParaRPr lang="en-US" altLang="zh-CN" sz="3600" dirty="0" smtClean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3.6 </a:t>
            </a:r>
            <a:r>
              <a:rPr lang="zh-CN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支撑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树的</a:t>
            </a:r>
            <a:r>
              <a:rPr lang="zh-CN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生成</a:t>
            </a:r>
            <a:endParaRPr lang="en-US" altLang="zh-CN" sz="3600" dirty="0" smtClean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3.7 Huffman</a:t>
            </a:r>
            <a:r>
              <a:rPr lang="zh-CN" altLang="en-US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树</a:t>
            </a:r>
            <a:endParaRPr lang="zh-CN" altLang="zh-CN" sz="3600" dirty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eaLnBrk="1" hangingPunct="1">
              <a:buNone/>
            </a:pPr>
            <a:endParaRPr lang="zh-CN" altLang="zh-CN" sz="3600" dirty="0" smtClean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99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620697" y="1452512"/>
            <a:ext cx="47704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研究回路矩阵在网络、特别是电路网络中有着广泛应用。</a:t>
            </a:r>
          </a:p>
        </p:txBody>
      </p:sp>
      <p:pic>
        <p:nvPicPr>
          <p:cNvPr id="138244" name="Picture 4" descr="ScreenHunter_2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13943" y="1927679"/>
            <a:ext cx="4122738" cy="407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回路矩阵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652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598253" y="1223963"/>
            <a:ext cx="8545747" cy="16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定义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3.4.1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完全回路矩阵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有向连通图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的全部初级回路构成的矩阵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称为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的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完全回路矩阵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.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记为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C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.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它的元素为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:</a:t>
            </a:r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/>
        </p:nvGraphicFramePr>
        <p:xfrm>
          <a:off x="1677753" y="3294063"/>
          <a:ext cx="5314950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02" name="公式" r:id="rId3" imgW="2387600" imgH="787400" progId="Equation.3">
                  <p:embed/>
                </p:oleObj>
              </mc:Choice>
              <mc:Fallback>
                <p:oleObj name="公式" r:id="rId3" imgW="2387600" imgH="787400" progId="Equation.3">
                  <p:embed/>
                  <p:pic>
                    <p:nvPicPr>
                      <p:cNvPr id="2457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753" y="3294063"/>
                        <a:ext cx="5314950" cy="176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回路矩阵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564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6597650" y="1525270"/>
          <a:ext cx="2160588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38" name="Visio" r:id="rId3" imgW="1519501" imgH="1438521" progId="Visio.Drawing.11">
                  <p:embed/>
                </p:oleObj>
              </mc:Choice>
              <mc:Fallback>
                <p:oleObj name="Visio" r:id="rId3" imgW="1519501" imgH="1438521" progId="Visio.Drawing.11">
                  <p:embed/>
                  <p:pic>
                    <p:nvPicPr>
                      <p:cNvPr id="256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650" y="1525270"/>
                        <a:ext cx="2160588" cy="205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8707" name="Rectangle 3"/>
          <p:cNvSpPr>
            <a:spLocks noChangeArrowheads="1"/>
          </p:cNvSpPr>
          <p:nvPr/>
        </p:nvSpPr>
        <p:spPr bwMode="auto">
          <a:xfrm>
            <a:off x="296863" y="1345883"/>
            <a:ext cx="7813675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例：求右图的完全回路矩阵。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C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C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C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  C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C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6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C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7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的完全回路矩阵是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968708" name="Object 4"/>
          <p:cNvGraphicFramePr>
            <a:graphicFrameLocks noChangeAspect="1"/>
          </p:cNvGraphicFramePr>
          <p:nvPr/>
        </p:nvGraphicFramePr>
        <p:xfrm>
          <a:off x="1435100" y="3857943"/>
          <a:ext cx="3556000" cy="277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39" name="公式" r:id="rId5" imgW="2374900" imgH="1854200" progId="Equation.3">
                  <p:embed/>
                </p:oleObj>
              </mc:Choice>
              <mc:Fallback>
                <p:oleObj name="公式" r:id="rId5" imgW="2374900" imgH="1854200" progId="Equation.3">
                  <p:embed/>
                  <p:pic>
                    <p:nvPicPr>
                      <p:cNvPr id="9687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3857943"/>
                        <a:ext cx="3556000" cy="277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8710" name="Rectangle 6"/>
          <p:cNvSpPr>
            <a:spLocks noChangeArrowheads="1"/>
          </p:cNvSpPr>
          <p:nvPr/>
        </p:nvSpPr>
        <p:spPr bwMode="auto">
          <a:xfrm>
            <a:off x="6281738" y="4720908"/>
            <a:ext cx="25654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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={e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e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e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e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 C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</a:p>
        </p:txBody>
      </p:sp>
      <p:sp>
        <p:nvSpPr>
          <p:cNvPr id="9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回路矩阵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88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6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6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6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6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6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87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1" name="Rectangle 3"/>
          <p:cNvSpPr>
            <a:spLocks noChangeArrowheads="1"/>
          </p:cNvSpPr>
          <p:nvPr/>
        </p:nvSpPr>
        <p:spPr bwMode="auto">
          <a:xfrm>
            <a:off x="605971" y="1358900"/>
            <a:ext cx="67056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完全回路矩阵可能包含多少个回路？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楷体_GB2312" pitchFamily="49" charset="-122"/>
                <a:cs typeface="+mn-cs"/>
              </a:rPr>
              <a:t>–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最多可能包含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m-n+1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-1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楷体_GB2312" pitchFamily="49" charset="-122"/>
                <a:cs typeface="+mn-cs"/>
              </a:rPr>
              <a:t>–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是否独立呢？</a:t>
            </a:r>
          </a:p>
        </p:txBody>
      </p:sp>
      <p:pic>
        <p:nvPicPr>
          <p:cNvPr id="139268" name="Picture 4" descr="ScreenHunter_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9506" y="2055813"/>
            <a:ext cx="3806825" cy="376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回路矩阵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1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4" name="Rectangle 2"/>
          <p:cNvSpPr>
            <a:spLocks noChangeArrowheads="1"/>
          </p:cNvSpPr>
          <p:nvPr/>
        </p:nvSpPr>
        <p:spPr bwMode="auto">
          <a:xfrm>
            <a:off x="626373" y="1284924"/>
            <a:ext cx="8154770" cy="535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定义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3.4.2.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当有向图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G=&lt;V, E&gt;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的生成树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T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确定以后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每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     条余树边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e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所对应的回路称为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基本回路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该回路的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     方向与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e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的方向一致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由全部基本回路构成的矩阵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     称为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基本回路矩阵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记为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C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f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例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取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T={e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e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e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6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},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则基本回路矩阵为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970755" name="Object 3"/>
          <p:cNvGraphicFramePr>
            <a:graphicFrameLocks noChangeAspect="1"/>
          </p:cNvGraphicFramePr>
          <p:nvPr/>
        </p:nvGraphicFramePr>
        <p:xfrm>
          <a:off x="6146800" y="3669348"/>
          <a:ext cx="2430463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62" name="Visio" r:id="rId3" imgW="1529486" imgH="1282903" progId="Visio.Drawing.11">
                  <p:embed/>
                </p:oleObj>
              </mc:Choice>
              <mc:Fallback>
                <p:oleObj name="Visio" r:id="rId3" imgW="1529486" imgH="1282903" progId="Visio.Drawing.11">
                  <p:embed/>
                  <p:pic>
                    <p:nvPicPr>
                      <p:cNvPr id="9707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669348"/>
                        <a:ext cx="2430463" cy="231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0756" name="Object 4"/>
          <p:cNvGraphicFramePr>
            <a:graphicFrameLocks noChangeAspect="1"/>
          </p:cNvGraphicFramePr>
          <p:nvPr/>
        </p:nvGraphicFramePr>
        <p:xfrm>
          <a:off x="1256611" y="3985260"/>
          <a:ext cx="4860925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63" name="公式" r:id="rId5" imgW="2286000" imgH="939800" progId="Equation.3">
                  <p:embed/>
                </p:oleObj>
              </mc:Choice>
              <mc:Fallback>
                <p:oleObj name="公式" r:id="rId5" imgW="2286000" imgH="939800" progId="Equation.3">
                  <p:embed/>
                  <p:pic>
                    <p:nvPicPr>
                      <p:cNvPr id="9707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6611" y="3985260"/>
                        <a:ext cx="4860925" cy="200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基本回路矩阵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59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0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7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7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Rectangle 2"/>
          <p:cNvSpPr>
            <a:spLocks noChangeArrowheads="1"/>
          </p:cNvSpPr>
          <p:nvPr/>
        </p:nvSpPr>
        <p:spPr bwMode="auto">
          <a:xfrm>
            <a:off x="611859" y="1223963"/>
            <a:ext cx="8370888" cy="563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例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取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T={e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e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e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6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},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则基本回路矩阵为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27650" name="Object 3"/>
          <p:cNvGraphicFramePr>
            <a:graphicFrameLocks noChangeAspect="1"/>
          </p:cNvGraphicFramePr>
          <p:nvPr/>
        </p:nvGraphicFramePr>
        <p:xfrm>
          <a:off x="6462713" y="954088"/>
          <a:ext cx="2430462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7" name="Visio" r:id="rId3" imgW="1529486" imgH="1282903" progId="Visio.Drawing.11">
                  <p:embed/>
                </p:oleObj>
              </mc:Choice>
              <mc:Fallback>
                <p:oleObj name="Visio" r:id="rId3" imgW="1529486" imgH="1282903" progId="Visio.Drawing.11">
                  <p:embed/>
                  <p:pic>
                    <p:nvPicPr>
                      <p:cNvPr id="276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2713" y="954088"/>
                        <a:ext cx="2430462" cy="231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4"/>
          <p:cNvGraphicFramePr>
            <a:graphicFrameLocks noChangeAspect="1"/>
          </p:cNvGraphicFramePr>
          <p:nvPr/>
        </p:nvGraphicFramePr>
        <p:xfrm>
          <a:off x="1421484" y="1673225"/>
          <a:ext cx="4005263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8" name="公式" r:id="rId5" imgW="2286000" imgH="939800" progId="Equation.3">
                  <p:embed/>
                </p:oleObj>
              </mc:Choice>
              <mc:Fallback>
                <p:oleObj name="公式" r:id="rId5" imgW="2286000" imgH="939800" progId="Equation.3">
                  <p:embed/>
                  <p:pic>
                    <p:nvPicPr>
                      <p:cNvPr id="2765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484" y="1673225"/>
                        <a:ext cx="4005263" cy="165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1782" name="Rectangle 6"/>
          <p:cNvSpPr>
            <a:spLocks noChangeArrowheads="1"/>
          </p:cNvSpPr>
          <p:nvPr/>
        </p:nvSpPr>
        <p:spPr bwMode="auto">
          <a:xfrm>
            <a:off x="700759" y="3384550"/>
            <a:ext cx="8326438" cy="319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若将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f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的行列进行交换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使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的边放在后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余树边放在前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且次序与它所构成的回路一致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就可以写成分块矩阵形式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 </a:t>
            </a:r>
            <a:endParaRPr kumimoji="1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即                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,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其中     是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T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边所对应的子阵</a:t>
            </a:r>
          </a:p>
        </p:txBody>
      </p:sp>
      <p:graphicFrame>
        <p:nvGraphicFramePr>
          <p:cNvPr id="9717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644272"/>
              </p:ext>
            </p:extLst>
          </p:nvPr>
        </p:nvGraphicFramePr>
        <p:xfrm>
          <a:off x="2360490" y="4345614"/>
          <a:ext cx="308610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9" name="公式" r:id="rId7" imgW="1905000" imgH="939800" progId="Equation.3">
                  <p:embed/>
                </p:oleObj>
              </mc:Choice>
              <mc:Fallback>
                <p:oleObj name="公式" r:id="rId7" imgW="1905000" imgH="939800" progId="Equation.3">
                  <p:embed/>
                  <p:pic>
                    <p:nvPicPr>
                      <p:cNvPr id="9717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490" y="4345614"/>
                        <a:ext cx="3086100" cy="153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17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1917"/>
              </p:ext>
            </p:extLst>
          </p:nvPr>
        </p:nvGraphicFramePr>
        <p:xfrm>
          <a:off x="1139590" y="6141170"/>
          <a:ext cx="16351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0" name="公式" r:id="rId9" imgW="888614" imgH="241195" progId="Equation.3">
                  <p:embed/>
                </p:oleObj>
              </mc:Choice>
              <mc:Fallback>
                <p:oleObj name="公式" r:id="rId9" imgW="888614" imgH="241195" progId="Equation.3">
                  <p:embed/>
                  <p:pic>
                    <p:nvPicPr>
                      <p:cNvPr id="9717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590" y="6141170"/>
                        <a:ext cx="1635125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17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037143"/>
              </p:ext>
            </p:extLst>
          </p:nvPr>
        </p:nvGraphicFramePr>
        <p:xfrm>
          <a:off x="3424115" y="6122194"/>
          <a:ext cx="4794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1" name="公式" r:id="rId11" imgW="253890" imgH="241195" progId="Equation.3">
                  <p:embed/>
                </p:oleObj>
              </mc:Choice>
              <mc:Fallback>
                <p:oleObj name="公式" r:id="rId11" imgW="253890" imgH="241195" progId="Equation.3">
                  <p:embed/>
                  <p:pic>
                    <p:nvPicPr>
                      <p:cNvPr id="9717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115" y="6122194"/>
                        <a:ext cx="4794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基本回路矩阵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45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1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17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717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7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7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ChangeArrowheads="1"/>
          </p:cNvSpPr>
          <p:nvPr/>
        </p:nvSpPr>
        <p:spPr bwMode="auto">
          <a:xfrm>
            <a:off x="480269" y="1221963"/>
            <a:ext cx="8545747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定理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3.4.1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有向连通图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G=&lt;V, E&gt;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的关联矩阵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和完全回路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     矩阵</a:t>
            </a:r>
            <a:r>
              <a:rPr kumimoji="1" lang="en-US" altLang="zh-CN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en-US" altLang="zh-CN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的边次序一致时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恒有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证明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: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设             ， 则               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其中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28674" name="Object 4"/>
          <p:cNvGraphicFramePr>
            <a:graphicFrameLocks noChangeAspect="1"/>
          </p:cNvGraphicFramePr>
          <p:nvPr/>
        </p:nvGraphicFramePr>
        <p:xfrm>
          <a:off x="6273738" y="1761713"/>
          <a:ext cx="126841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03" name="公式" r:id="rId3" imgW="596900" imgH="241300" progId="Equation.3">
                  <p:embed/>
                </p:oleObj>
              </mc:Choice>
              <mc:Fallback>
                <p:oleObj name="公式" r:id="rId3" imgW="596900" imgH="241300" progId="Equation.3">
                  <p:embed/>
                  <p:pic>
                    <p:nvPicPr>
                      <p:cNvPr id="286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738" y="1761713"/>
                        <a:ext cx="1268413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05" name="Object 5"/>
          <p:cNvGraphicFramePr>
            <a:graphicFrameLocks noChangeAspect="1"/>
          </p:cNvGraphicFramePr>
          <p:nvPr/>
        </p:nvGraphicFramePr>
        <p:xfrm>
          <a:off x="1547751" y="2136824"/>
          <a:ext cx="112553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04" name="公式" r:id="rId5" imgW="583947" imgH="241195" progId="Equation.3">
                  <p:embed/>
                </p:oleObj>
              </mc:Choice>
              <mc:Fallback>
                <p:oleObj name="公式" r:id="rId5" imgW="583947" imgH="241195" progId="Equation.3">
                  <p:embed/>
                  <p:pic>
                    <p:nvPicPr>
                      <p:cNvPr id="9728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751" y="2136824"/>
                        <a:ext cx="1125537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06" name="Object 6"/>
          <p:cNvGraphicFramePr>
            <a:graphicFrameLocks noChangeAspect="1"/>
          </p:cNvGraphicFramePr>
          <p:nvPr/>
        </p:nvGraphicFramePr>
        <p:xfrm>
          <a:off x="3078101" y="2031588"/>
          <a:ext cx="1350962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05" name="公式" r:id="rId7" imgW="888614" imgH="431613" progId="Equation.3">
                  <p:embed/>
                </p:oleObj>
              </mc:Choice>
              <mc:Fallback>
                <p:oleObj name="公式" r:id="rId7" imgW="888614" imgH="431613" progId="Equation.3">
                  <p:embed/>
                  <p:pic>
                    <p:nvPicPr>
                      <p:cNvPr id="9728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01" y="2031588"/>
                        <a:ext cx="1350962" cy="65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07" name="Object 7"/>
          <p:cNvGraphicFramePr>
            <a:graphicFrameLocks noChangeAspect="1"/>
          </p:cNvGraphicFramePr>
          <p:nvPr/>
        </p:nvGraphicFramePr>
        <p:xfrm>
          <a:off x="1078991" y="2632124"/>
          <a:ext cx="2205038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06" name="公式" r:id="rId9" imgW="1485900" imgH="787400" progId="Equation.3">
                  <p:embed/>
                </p:oleObj>
              </mc:Choice>
              <mc:Fallback>
                <p:oleObj name="公式" r:id="rId9" imgW="1485900" imgH="787400" progId="Equation.3">
                  <p:embed/>
                  <p:pic>
                    <p:nvPicPr>
                      <p:cNvPr id="9728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991" y="2632124"/>
                        <a:ext cx="2205038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08" name="Object 8"/>
          <p:cNvGraphicFramePr>
            <a:graphicFrameLocks noChangeAspect="1"/>
          </p:cNvGraphicFramePr>
          <p:nvPr/>
        </p:nvGraphicFramePr>
        <p:xfrm>
          <a:off x="3823779" y="2587674"/>
          <a:ext cx="3689350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07" name="公式" r:id="rId11" imgW="2451100" imgH="787400" progId="Equation.3">
                  <p:embed/>
                </p:oleObj>
              </mc:Choice>
              <mc:Fallback>
                <p:oleObj name="公式" r:id="rId11" imgW="2451100" imgH="787400" progId="Equation.3">
                  <p:embed/>
                  <p:pic>
                    <p:nvPicPr>
                      <p:cNvPr id="9728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3779" y="2587674"/>
                        <a:ext cx="3689350" cy="1189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回路矩阵的性质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22141" y="4638082"/>
            <a:ext cx="2237014" cy="1528677"/>
            <a:chOff x="822141" y="4638082"/>
            <a:chExt cx="2237014" cy="1528677"/>
          </a:xfrm>
        </p:grpSpPr>
        <p:cxnSp>
          <p:nvCxnSpPr>
            <p:cNvPr id="11" name="直接箭头连接符 10"/>
            <p:cNvCxnSpPr/>
            <p:nvPr/>
          </p:nvCxnSpPr>
          <p:spPr>
            <a:xfrm flipV="1">
              <a:off x="822141" y="4735284"/>
              <a:ext cx="979714" cy="718457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822141" y="5453741"/>
              <a:ext cx="843643" cy="713014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</a:schemeClr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1665784" y="4849584"/>
              <a:ext cx="70757" cy="1317175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</a:schemeClr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1801855" y="4801369"/>
              <a:ext cx="1257300" cy="521744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1665784" y="5323113"/>
              <a:ext cx="1393371" cy="843642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上弧形箭头 15"/>
            <p:cNvSpPr/>
            <p:nvPr/>
          </p:nvSpPr>
          <p:spPr>
            <a:xfrm rot="17215309">
              <a:off x="1787174" y="5161833"/>
              <a:ext cx="682162" cy="42182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2673288" y="4638082"/>
              <a:ext cx="144971" cy="114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823779" y="4687065"/>
            <a:ext cx="2237014" cy="1479694"/>
            <a:chOff x="3823779" y="4687065"/>
            <a:chExt cx="2237014" cy="1479694"/>
          </a:xfrm>
        </p:grpSpPr>
        <p:cxnSp>
          <p:nvCxnSpPr>
            <p:cNvPr id="18" name="直接箭头连接符 17"/>
            <p:cNvCxnSpPr/>
            <p:nvPr/>
          </p:nvCxnSpPr>
          <p:spPr>
            <a:xfrm flipV="1">
              <a:off x="3823779" y="4735284"/>
              <a:ext cx="979714" cy="718457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3823779" y="5453741"/>
              <a:ext cx="843643" cy="713014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</a:schemeClr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4667422" y="4849584"/>
              <a:ext cx="70757" cy="1317175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</a:schemeClr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4803493" y="4801369"/>
              <a:ext cx="1257300" cy="521744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1">
              <a:off x="4667422" y="5323113"/>
              <a:ext cx="1393371" cy="843642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上弧形箭头 22"/>
            <p:cNvSpPr/>
            <p:nvPr/>
          </p:nvSpPr>
          <p:spPr>
            <a:xfrm rot="17215309">
              <a:off x="4788812" y="5161833"/>
              <a:ext cx="682162" cy="42182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4680656" y="4687065"/>
              <a:ext cx="144971" cy="114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5" name="直接箭头连接符 24"/>
          <p:cNvCxnSpPr/>
          <p:nvPr/>
        </p:nvCxnSpPr>
        <p:spPr>
          <a:xfrm flipV="1">
            <a:off x="6483555" y="4827806"/>
            <a:ext cx="979714" cy="718457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483555" y="5546263"/>
            <a:ext cx="843643" cy="713014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7327198" y="4942106"/>
            <a:ext cx="70757" cy="1317175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31" idx="4"/>
          </p:cNvCxnSpPr>
          <p:nvPr/>
        </p:nvCxnSpPr>
        <p:spPr>
          <a:xfrm flipH="1" flipV="1">
            <a:off x="7412918" y="4893887"/>
            <a:ext cx="1252110" cy="559854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7327198" y="5415635"/>
            <a:ext cx="1393371" cy="843642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上弧形箭头 29"/>
          <p:cNvSpPr/>
          <p:nvPr/>
        </p:nvSpPr>
        <p:spPr>
          <a:xfrm rot="17215309">
            <a:off x="7448588" y="5254355"/>
            <a:ext cx="682162" cy="42182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340432" y="4779587"/>
            <a:ext cx="144971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20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7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7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7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ChangeArrowheads="1"/>
          </p:cNvSpPr>
          <p:nvPr/>
        </p:nvSpPr>
        <p:spPr bwMode="auto">
          <a:xfrm>
            <a:off x="480269" y="1221963"/>
            <a:ext cx="8545747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定理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3.4.1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有向连通图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G=&lt;V, E&gt;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的关联矩阵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和完全回路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     矩阵</a:t>
            </a:r>
            <a:r>
              <a:rPr kumimoji="1" lang="en-US" altLang="zh-CN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en-US" altLang="zh-CN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的边次序一致时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恒有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证明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: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设             ， 则               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其中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28674" name="Object 4"/>
          <p:cNvGraphicFramePr>
            <a:graphicFrameLocks noChangeAspect="1"/>
          </p:cNvGraphicFramePr>
          <p:nvPr/>
        </p:nvGraphicFramePr>
        <p:xfrm>
          <a:off x="6273738" y="1761713"/>
          <a:ext cx="126841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22" name="公式" r:id="rId3" imgW="596900" imgH="241300" progId="Equation.3">
                  <p:embed/>
                </p:oleObj>
              </mc:Choice>
              <mc:Fallback>
                <p:oleObj name="公式" r:id="rId3" imgW="596900" imgH="241300" progId="Equation.3">
                  <p:embed/>
                  <p:pic>
                    <p:nvPicPr>
                      <p:cNvPr id="286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738" y="1761713"/>
                        <a:ext cx="1268413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05" name="Object 5"/>
          <p:cNvGraphicFramePr>
            <a:graphicFrameLocks noChangeAspect="1"/>
          </p:cNvGraphicFramePr>
          <p:nvPr/>
        </p:nvGraphicFramePr>
        <p:xfrm>
          <a:off x="1547751" y="2136824"/>
          <a:ext cx="112553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23" name="公式" r:id="rId5" imgW="583947" imgH="241195" progId="Equation.3">
                  <p:embed/>
                </p:oleObj>
              </mc:Choice>
              <mc:Fallback>
                <p:oleObj name="公式" r:id="rId5" imgW="583947" imgH="241195" progId="Equation.3">
                  <p:embed/>
                  <p:pic>
                    <p:nvPicPr>
                      <p:cNvPr id="9728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751" y="2136824"/>
                        <a:ext cx="1125537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06" name="Object 6"/>
          <p:cNvGraphicFramePr>
            <a:graphicFrameLocks noChangeAspect="1"/>
          </p:cNvGraphicFramePr>
          <p:nvPr/>
        </p:nvGraphicFramePr>
        <p:xfrm>
          <a:off x="3078101" y="2031588"/>
          <a:ext cx="1350962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24" name="公式" r:id="rId7" imgW="888614" imgH="431613" progId="Equation.3">
                  <p:embed/>
                </p:oleObj>
              </mc:Choice>
              <mc:Fallback>
                <p:oleObj name="公式" r:id="rId7" imgW="888614" imgH="431613" progId="Equation.3">
                  <p:embed/>
                  <p:pic>
                    <p:nvPicPr>
                      <p:cNvPr id="9728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01" y="2031588"/>
                        <a:ext cx="1350962" cy="65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07" name="Object 7"/>
          <p:cNvGraphicFramePr>
            <a:graphicFrameLocks noChangeAspect="1"/>
          </p:cNvGraphicFramePr>
          <p:nvPr/>
        </p:nvGraphicFramePr>
        <p:xfrm>
          <a:off x="1078991" y="2632124"/>
          <a:ext cx="2205038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25" name="公式" r:id="rId9" imgW="1485900" imgH="787400" progId="Equation.3">
                  <p:embed/>
                </p:oleObj>
              </mc:Choice>
              <mc:Fallback>
                <p:oleObj name="公式" r:id="rId9" imgW="1485900" imgH="787400" progId="Equation.3">
                  <p:embed/>
                  <p:pic>
                    <p:nvPicPr>
                      <p:cNvPr id="9728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991" y="2632124"/>
                        <a:ext cx="2205038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08" name="Object 8"/>
          <p:cNvGraphicFramePr>
            <a:graphicFrameLocks noChangeAspect="1"/>
          </p:cNvGraphicFramePr>
          <p:nvPr/>
        </p:nvGraphicFramePr>
        <p:xfrm>
          <a:off x="3823779" y="2587674"/>
          <a:ext cx="3689350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26" name="公式" r:id="rId11" imgW="2451100" imgH="787400" progId="Equation.3">
                  <p:embed/>
                </p:oleObj>
              </mc:Choice>
              <mc:Fallback>
                <p:oleObj name="公式" r:id="rId11" imgW="2451100" imgH="787400" progId="Equation.3">
                  <p:embed/>
                  <p:pic>
                    <p:nvPicPr>
                      <p:cNvPr id="9728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3779" y="2587674"/>
                        <a:ext cx="3689350" cy="1189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09" name="Rectangle 9"/>
          <p:cNvSpPr>
            <a:spLocks noChangeArrowheads="1"/>
          </p:cNvSpPr>
          <p:nvPr/>
        </p:nvSpPr>
        <p:spPr bwMode="auto">
          <a:xfrm>
            <a:off x="609599" y="3883535"/>
            <a:ext cx="81915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回路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与点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的位置只有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种可能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(1)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不过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则与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关联的任一边都不是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中的边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∴ b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ik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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，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jk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=0,        ∴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ij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=0.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(2)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过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则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必过与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关联的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条边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p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q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 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若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p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q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在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中方向一致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则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jp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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0, c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jq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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且同号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 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             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此时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对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而言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ip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与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iq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反号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 ∴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ij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=0. 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若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p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q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在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中反向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对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而言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它们是同进同出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∴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ij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=0.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由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ij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的任意性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定理得证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回路矩阵的性质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12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28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728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728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728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728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728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728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859058" y="1916113"/>
            <a:ext cx="7805970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8DED8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性质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若一向量组线性无关，即使每一向量都在相同位置处增加一分量，仍然线性无关。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  <a:sym typeface="Symbol" pitchFamily="18" charset="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8DED8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  <a:sym typeface="Symbol" pitchFamily="18" charset="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8DED8"/>
              </a:buClr>
              <a:buSzPct val="75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性质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若一向量组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线性相关，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即使每一向量都在相同位置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处减去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一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分量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，仍然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线性相关。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回顾：线性代数基本概念</a:t>
            </a:r>
            <a:endParaRPr lang="zh-CN" altLang="en-US" dirty="0"/>
          </a:p>
        </p:txBody>
      </p:sp>
      <p:sp>
        <p:nvSpPr>
          <p:cNvPr id="14" name="Rectangle 2"/>
          <p:cNvSpPr txBox="1">
            <a:spLocks noRot="1" noChangeArrowheads="1"/>
          </p:cNvSpPr>
          <p:nvPr/>
        </p:nvSpPr>
        <p:spPr>
          <a:xfrm>
            <a:off x="595086" y="1248229"/>
            <a:ext cx="8055429" cy="6023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E8DED8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线性相关</a:t>
            </a:r>
          </a:p>
        </p:txBody>
      </p:sp>
    </p:spTree>
    <p:extLst>
      <p:ext uri="{BB962C8B-B14F-4D97-AF65-F5344CB8AC3E}">
        <p14:creationId xmlns:p14="http://schemas.microsoft.com/office/powerpoint/2010/main" val="164178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回路矩阵的性质</a:t>
            </a:r>
            <a:endParaRPr lang="zh-CN" altLang="en-US" dirty="0"/>
          </a:p>
        </p:txBody>
      </p:sp>
      <p:sp>
        <p:nvSpPr>
          <p:cNvPr id="4" name="矩形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55177" y="1300788"/>
            <a:ext cx="8077343" cy="4995919"/>
          </a:xfrm>
          <a:prstGeom prst="rect">
            <a:avLst/>
          </a:prstGeom>
          <a:blipFill rotWithShape="1">
            <a:blip r:embed="rId2" cstate="print"/>
            <a:stretch>
              <a:fillRect l="-1131" t="-1341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2311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450305" y="1280955"/>
            <a:ext cx="8516719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定义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3.4.3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由连通图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中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m-n+1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个互相独立的回路组成的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     矩阵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称为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的回路矩阵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性质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(1)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基本回路矩阵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f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是回路矩阵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(2) BC</a:t>
            </a:r>
            <a:r>
              <a:rPr kumimoji="1" lang="en-US" altLang="zh-CN" sz="26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T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=0. 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其中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C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的边次序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一致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(3) C=P 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f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其中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P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是非奇异的方阵，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与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f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的边次序一致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回路矩阵的性质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97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463994" y="1268413"/>
            <a:ext cx="8516719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定理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3.4.3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连通图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的回路矩阵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的任一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m-n+1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阶子阵行列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    式非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当且仅当这些列对应于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的某一棵余树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     (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余树与其回路矩阵之间的关系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5876" name="Rectangle 4"/>
              <p:cNvSpPr>
                <a:spLocks noChangeArrowheads="1"/>
              </p:cNvSpPr>
              <p:nvPr/>
            </p:nvSpPr>
            <p:spPr bwMode="auto">
              <a:xfrm>
                <a:off x="419544" y="2979738"/>
                <a:ext cx="8516719" cy="33477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定理</a:t>
                </a:r>
                <a:r>
                  <a:rPr kumimoji="1" lang="en-US" altLang="zh-CN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3.4.4  </a:t>
                </a:r>
                <a:r>
                  <a:rPr kumimoji="1" lang="zh-CN" altLang="en-US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若有向连通图</a:t>
                </a:r>
                <a:r>
                  <a:rPr kumimoji="1" lang="en-US" altLang="zh-CN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G=&lt;V, E&gt;</a:t>
                </a:r>
                <a:r>
                  <a:rPr kumimoji="1" lang="zh-CN" altLang="en-US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的基本关联矩阵</a:t>
                </a:r>
                <a:r>
                  <a:rPr kumimoji="1" lang="en-US" altLang="zh-CN" sz="2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B</a:t>
                </a:r>
                <a:r>
                  <a:rPr kumimoji="1" lang="en-US" altLang="zh-CN" sz="2600" b="1" i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k</a:t>
                </a:r>
                <a:r>
                  <a:rPr kumimoji="1" lang="zh-CN" altLang="en-US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和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           基本回路矩阵</a:t>
                </a:r>
                <a:r>
                  <a:rPr kumimoji="1" lang="en-US" altLang="zh-CN" sz="2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C</a:t>
                </a:r>
                <a:r>
                  <a:rPr kumimoji="1" lang="en-US" altLang="zh-CN" sz="2600" b="1" i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f</a:t>
                </a:r>
                <a:r>
                  <a:rPr kumimoji="1" lang="zh-CN" altLang="en-US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的边次序一致</a:t>
                </a:r>
                <a:r>
                  <a:rPr kumimoji="1" lang="en-US" altLang="zh-CN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 </a:t>
                </a:r>
                <a:r>
                  <a:rPr kumimoji="1" lang="zh-CN" altLang="en-US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并设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endParaRPr kumimoji="1" lang="zh-CN" altLang="en-US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           则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          </a:t>
                </a:r>
                <a:r>
                  <a:rPr kumimoji="1" lang="en-US" altLang="zh-CN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(</a:t>
                </a:r>
                <a:r>
                  <a:rPr kumimoji="1" lang="zh-CN" altLang="en-US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可用来求基本回路矩阵</a:t>
                </a:r>
                <a:r>
                  <a:rPr kumimoji="1" lang="en-US" altLang="zh-CN" sz="2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C</a:t>
                </a:r>
                <a:r>
                  <a:rPr kumimoji="1" lang="en-US" altLang="zh-CN" sz="2600" b="1" i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f</a:t>
                </a:r>
                <a:r>
                  <a:rPr kumimoji="1" lang="en-US" altLang="zh-CN" sz="2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)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𝑩</m:t>
                          </m:r>
                        </m:e>
                        <m:sub>
                          <m:r>
                            <a:rPr kumimoji="1" lang="en-US" altLang="zh-CN" sz="2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𝒌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zh-CN" sz="2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2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𝑪</m:t>
                          </m:r>
                        </m:e>
                        <m:sub>
                          <m:r>
                            <a:rPr kumimoji="1" lang="en-US" altLang="zh-CN" sz="2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𝒇</m:t>
                          </m:r>
                        </m:sub>
                        <m:sup>
                          <m:r>
                            <a:rPr kumimoji="1" lang="en-US" altLang="zh-CN" sz="2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𝑻</m:t>
                          </m:r>
                        </m:sup>
                      </m:sSubSup>
                      <m:r>
                        <a:rPr lang="en-US" altLang="zh-CN" sz="26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zh-CN" sz="2600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sub>
                          </m:sSub>
                          <m:r>
                            <a:rPr lang="en-US" altLang="zh-CN" sz="2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600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zh-CN" sz="2600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6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600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sz="260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600" b="1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zh-CN" sz="2600" b="1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r>
                                    <a:rPr lang="en-US" altLang="zh-CN" sz="2600" b="1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sub>
                                <m:sup>
                                  <m:r>
                                    <a:rPr lang="en-US" altLang="zh-CN" sz="2600" b="1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altLang="zh-CN" sz="2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altLang="zh-CN" sz="260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zh-CN" sz="2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US" altLang="zh-CN" sz="2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kumimoji="1" lang="en-US" altLang="zh-CN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7587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544" y="2979738"/>
                <a:ext cx="8516719" cy="3347711"/>
              </a:xfrm>
              <a:prstGeom prst="rect">
                <a:avLst/>
              </a:prstGeom>
              <a:blipFill>
                <a:blip r:embed="rId3"/>
                <a:stretch>
                  <a:fillRect l="-1288" t="-200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758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159844"/>
              </p:ext>
            </p:extLst>
          </p:nvPr>
        </p:nvGraphicFramePr>
        <p:xfrm>
          <a:off x="2850008" y="3878263"/>
          <a:ext cx="3543964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44" name="公式" r:id="rId4" imgW="1778000" imgH="241300" progId="Equation.3">
                  <p:embed/>
                </p:oleObj>
              </mc:Choice>
              <mc:Fallback>
                <p:oleObj name="公式" r:id="rId4" imgW="1778000" imgH="241300" progId="Equation.3">
                  <p:embed/>
                  <p:pic>
                    <p:nvPicPr>
                      <p:cNvPr id="9758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0008" y="3878263"/>
                        <a:ext cx="3543964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58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73027"/>
              </p:ext>
            </p:extLst>
          </p:nvPr>
        </p:nvGraphicFramePr>
        <p:xfrm>
          <a:off x="2513457" y="4419600"/>
          <a:ext cx="171050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45" name="公式" r:id="rId6" imgW="977476" imgH="253890" progId="Equation.3">
                  <p:embed/>
                </p:oleObj>
              </mc:Choice>
              <mc:Fallback>
                <p:oleObj name="公式" r:id="rId6" imgW="977476" imgH="253890" progId="Equation.3">
                  <p:embed/>
                  <p:pic>
                    <p:nvPicPr>
                      <p:cNvPr id="9758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457" y="4419600"/>
                        <a:ext cx="171050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回路矩阵的性质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06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7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7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87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Picture 2" descr="ScreenHunter_2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25" y="1268413"/>
            <a:ext cx="7650163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2340" name="Picture 4" descr="ScreenHunter_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7413" y="1449388"/>
            <a:ext cx="2997200" cy="296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回路矩阵的性质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28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回路矩阵的性质</a:t>
            </a:r>
            <a:endParaRPr lang="zh-CN" altLang="en-US" dirty="0"/>
          </a:p>
        </p:txBody>
      </p:sp>
      <p:sp>
        <p:nvSpPr>
          <p:cNvPr id="4" name="矩形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7097" y="1293168"/>
            <a:ext cx="8156144" cy="461665"/>
          </a:xfrm>
          <a:prstGeom prst="rect">
            <a:avLst/>
          </a:prstGeom>
          <a:blipFill rotWithShape="1">
            <a:blip r:embed="rId2" cstate="print"/>
            <a:stretch>
              <a:fillRect l="-1121" t="-14474" r="-448" b="-30263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 </a:t>
            </a:r>
          </a:p>
        </p:txBody>
      </p:sp>
      <p:grpSp>
        <p:nvGrpSpPr>
          <p:cNvPr id="5" name="组合 16"/>
          <p:cNvGrpSpPr/>
          <p:nvPr/>
        </p:nvGrpSpPr>
        <p:grpSpPr>
          <a:xfrm flipH="1">
            <a:off x="3454368" y="4518660"/>
            <a:ext cx="114300" cy="1021080"/>
            <a:chOff x="2987040" y="2247900"/>
            <a:chExt cx="114300" cy="102108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2994660" y="2247900"/>
              <a:ext cx="0" cy="102108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987040" y="2255520"/>
              <a:ext cx="106680" cy="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994660" y="3261360"/>
              <a:ext cx="106680" cy="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3093720" y="3929688"/>
            <a:ext cx="2380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余树边    树枝边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1" name="矩形 1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07407" y="4414213"/>
            <a:ext cx="2823209" cy="1200329"/>
          </a:xfrm>
          <a:prstGeom prst="rect">
            <a:avLst/>
          </a:prstGeom>
          <a:blipFill rotWithShape="1">
            <a:blip r:embed="rId3" cstate="print"/>
            <a:stretch>
              <a:fillRect l="-3456" t="-3553" r="-2376" b="-11168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 </a:t>
            </a:r>
          </a:p>
        </p:txBody>
      </p:sp>
      <p:grpSp>
        <p:nvGrpSpPr>
          <p:cNvPr id="12" name="组合 27"/>
          <p:cNvGrpSpPr/>
          <p:nvPr/>
        </p:nvGrpSpPr>
        <p:grpSpPr>
          <a:xfrm>
            <a:off x="2504209" y="4511040"/>
            <a:ext cx="114300" cy="1021080"/>
            <a:chOff x="2987040" y="2247900"/>
            <a:chExt cx="114300" cy="102108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2994660" y="2247900"/>
              <a:ext cx="0" cy="102108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987040" y="2255520"/>
              <a:ext cx="106680" cy="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994660" y="3261360"/>
              <a:ext cx="106680" cy="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22"/>
          <p:cNvGrpSpPr/>
          <p:nvPr/>
        </p:nvGrpSpPr>
        <p:grpSpPr>
          <a:xfrm>
            <a:off x="3776601" y="4414212"/>
            <a:ext cx="2076209" cy="1200329"/>
            <a:chOff x="4001127" y="4528513"/>
            <a:chExt cx="2076209" cy="1200329"/>
          </a:xfrm>
        </p:grpSpPr>
        <p:grpSp>
          <p:nvGrpSpPr>
            <p:cNvPr id="17" name="组合 31"/>
            <p:cNvGrpSpPr/>
            <p:nvPr/>
          </p:nvGrpSpPr>
          <p:grpSpPr>
            <a:xfrm flipH="1">
              <a:off x="5788596" y="4632960"/>
              <a:ext cx="114300" cy="1021080"/>
              <a:chOff x="2987040" y="2247900"/>
              <a:chExt cx="114300" cy="1021080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2994660" y="2247900"/>
                <a:ext cx="0" cy="102108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2987040" y="2255520"/>
                <a:ext cx="106680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994660" y="3261360"/>
                <a:ext cx="106680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/>
                <p:cNvSpPr/>
                <p:nvPr/>
              </p:nvSpPr>
              <p:spPr>
                <a:xfrm>
                  <a:off x="4001127" y="4528513"/>
                  <a:ext cx="2076209" cy="12003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rPr>
                    <a:t>           1 0  0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𝑩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𝟏</m:t>
                          </m:r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kumimoji="1" lang="en-US" altLang="zh-CN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rPr>
                    <a:t>=  0 0 -1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rPr>
                    <a:t> </a:t>
                  </a:r>
                  <a:r>
                    <a:rPr kumimoji="1" lang="en-US" altLang="zh-CN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rPr>
                    <a:t>         -1 1  0  </a:t>
                  </a:r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6" name="矩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1127" y="4528513"/>
                  <a:ext cx="2076209" cy="120032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3553" r="-3529" b="-1116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组合 36"/>
            <p:cNvGrpSpPr/>
            <p:nvPr/>
          </p:nvGrpSpPr>
          <p:grpSpPr>
            <a:xfrm>
              <a:off x="4909358" y="4632960"/>
              <a:ext cx="114300" cy="1021080"/>
              <a:chOff x="2987040" y="2247900"/>
              <a:chExt cx="114300" cy="1021080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2994660" y="2247900"/>
                <a:ext cx="0" cy="102108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2987040" y="2255520"/>
                <a:ext cx="106680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2994660" y="3261360"/>
                <a:ext cx="106680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矩形 2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46420" y="4429035"/>
            <a:ext cx="2398413" cy="1231940"/>
          </a:xfrm>
          <a:prstGeom prst="rect">
            <a:avLst/>
          </a:prstGeom>
          <a:blipFill rotWithShape="1">
            <a:blip r:embed="rId5" cstate="print"/>
            <a:stretch>
              <a:fillRect t="-3465" r="-3046" b="-10891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 </a:t>
            </a:r>
          </a:p>
        </p:txBody>
      </p:sp>
      <p:grpSp>
        <p:nvGrpSpPr>
          <p:cNvPr id="27" name="组合 42"/>
          <p:cNvGrpSpPr/>
          <p:nvPr/>
        </p:nvGrpSpPr>
        <p:grpSpPr>
          <a:xfrm>
            <a:off x="7354443" y="4518660"/>
            <a:ext cx="114300" cy="1021080"/>
            <a:chOff x="2987040" y="2247900"/>
            <a:chExt cx="114300" cy="1021080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2994660" y="2247900"/>
              <a:ext cx="0" cy="102108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2987040" y="2255520"/>
              <a:ext cx="106680" cy="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2994660" y="3261360"/>
              <a:ext cx="106680" cy="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46"/>
          <p:cNvGrpSpPr/>
          <p:nvPr/>
        </p:nvGrpSpPr>
        <p:grpSpPr>
          <a:xfrm flipH="1">
            <a:off x="8323548" y="4518660"/>
            <a:ext cx="114300" cy="1021080"/>
            <a:chOff x="2987040" y="2247900"/>
            <a:chExt cx="114300" cy="102108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2994660" y="2247900"/>
              <a:ext cx="0" cy="102108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987040" y="2255520"/>
              <a:ext cx="106680" cy="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2994660" y="3261360"/>
              <a:ext cx="106680" cy="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143360"/>
          <p:cNvGrpSpPr/>
          <p:nvPr/>
        </p:nvGrpSpPr>
        <p:grpSpPr>
          <a:xfrm>
            <a:off x="2179433" y="2146607"/>
            <a:ext cx="5315686" cy="1569660"/>
            <a:chOff x="2179433" y="2146607"/>
            <a:chExt cx="5315686" cy="15696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5"/>
                <p:cNvSpPr/>
                <p:nvPr/>
              </p:nvSpPr>
              <p:spPr>
                <a:xfrm>
                  <a:off x="2179433" y="2146607"/>
                  <a:ext cx="5315686" cy="15696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mbria Math"/>
                      <a:ea typeface="宋体" pitchFamily="2" charset="-122"/>
                      <a:cs typeface="+mn-cs"/>
                    </a:rPr>
                    <a:t>            -1   1    0    1   0   0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𝑩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mbria Math"/>
                      <a:ea typeface="宋体" pitchFamily="2" charset="-122"/>
                      <a:cs typeface="+mn-cs"/>
                    </a:rPr>
                    <a:t>=</a:t>
                  </a:r>
                  <a:r>
                    <a:rPr kumimoji="1" lang="en-US" altLang="zh-CN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rPr>
                    <a:t>    </a:t>
                  </a:r>
                  <a:r>
                    <a:rPr kumimoji="1" lang="en-US" altLang="zh-CN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mbria Math"/>
                      <a:ea typeface="宋体" pitchFamily="2" charset="-122"/>
                      <a:cs typeface="+mn-cs"/>
                    </a:rPr>
                    <a:t>1   0  -1    0   0  -1   = </a:t>
                  </a:r>
                  <a:r>
                    <a:rPr kumimoji="1" lang="en-US" altLang="zh-CN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𝑩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𝟏𝟏</m:t>
                          </m:r>
                        </m:sub>
                      </m:sSub>
                    </m:oMath>
                  </a14:m>
                  <a:r>
                    <a:rPr kumimoji="1" lang="en-US" altLang="zh-CN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rPr>
                    <a:t>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𝑩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𝟏𝟐</m:t>
                          </m:r>
                        </m:sub>
                      </m:sSub>
                    </m:oMath>
                  </a14:m>
                  <a:r>
                    <a:rPr kumimoji="1" lang="en-US" altLang="zh-CN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rPr>
                    <a:t>) 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rPr>
                    <a:t> </a:t>
                  </a:r>
                  <a:r>
                    <a:rPr kumimoji="1" lang="en-US" altLang="zh-CN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rPr>
                    <a:t>          </a:t>
                  </a:r>
                  <a:r>
                    <a:rPr kumimoji="1" lang="en-US" altLang="zh-CN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mbria Math"/>
                      <a:ea typeface="宋体" pitchFamily="2" charset="-122"/>
                      <a:cs typeface="+mn-cs"/>
                    </a:rPr>
                    <a:t>0   0    1  -1   1   0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mbria Math"/>
                      <a:ea typeface="宋体" pitchFamily="2" charset="-122"/>
                      <a:cs typeface="+mn-cs"/>
                    </a:rPr>
                    <a:t> </a:t>
                  </a:r>
                  <a:r>
                    <a:rPr kumimoji="1" lang="en-US" altLang="zh-CN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mbria Math"/>
                      <a:ea typeface="宋体" pitchFamily="2" charset="-122"/>
                      <a:cs typeface="+mn-cs"/>
                    </a:rPr>
                    <a:t>         </a:t>
                  </a:r>
                  <a:r>
                    <a:rPr kumimoji="1" lang="en-US" altLang="zh-CN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rPr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 </m:t>
                          </m:r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kumimoji="1" lang="zh-CN" altLang="en-US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kumimoji="1" lang="zh-CN" altLang="en-US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kumimoji="1" lang="zh-CN" altLang="en-US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kumimoji="1" lang="zh-CN" altLang="en-US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𝟓</m:t>
                          </m:r>
                        </m:sub>
                      </m:sSub>
                    </m:oMath>
                  </a14:m>
                  <a:r>
                    <a:rPr kumimoji="1" lang="zh-CN" altLang="en-US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𝟔</m:t>
                          </m:r>
                        </m:sub>
                      </m:sSub>
                    </m:oMath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9433" y="2146607"/>
                  <a:ext cx="5315686" cy="156966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44" t="-3101" r="-688" b="-7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" name="组合 13"/>
            <p:cNvGrpSpPr/>
            <p:nvPr/>
          </p:nvGrpSpPr>
          <p:grpSpPr>
            <a:xfrm>
              <a:off x="2987040" y="2247900"/>
              <a:ext cx="114300" cy="1021080"/>
              <a:chOff x="2987040" y="2247900"/>
              <a:chExt cx="114300" cy="1021080"/>
            </a:xfrm>
          </p:grpSpPr>
          <p:cxnSp>
            <p:nvCxnSpPr>
              <p:cNvPr id="42" name="直接连接符 3"/>
              <p:cNvCxnSpPr/>
              <p:nvPr/>
            </p:nvCxnSpPr>
            <p:spPr>
              <a:xfrm>
                <a:off x="2994660" y="2247900"/>
                <a:ext cx="0" cy="102108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2987040" y="2255520"/>
                <a:ext cx="106680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2994660" y="3261360"/>
                <a:ext cx="106680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50"/>
            <p:cNvGrpSpPr/>
            <p:nvPr/>
          </p:nvGrpSpPr>
          <p:grpSpPr>
            <a:xfrm flipH="1">
              <a:off x="5355088" y="2247900"/>
              <a:ext cx="114300" cy="1021080"/>
              <a:chOff x="2987040" y="2247900"/>
              <a:chExt cx="114300" cy="1021080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2994660" y="2247900"/>
                <a:ext cx="0" cy="102108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2987040" y="2255520"/>
                <a:ext cx="106680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2994660" y="3261360"/>
                <a:ext cx="106680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矩形 4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33027" y="5956608"/>
            <a:ext cx="2506776" cy="496674"/>
          </a:xfrm>
          <a:prstGeom prst="rect">
            <a:avLst/>
          </a:prstGeom>
          <a:blipFill rotWithShape="1">
            <a:blip r:embed="rId7" cstate="print"/>
            <a:stretch>
              <a:fillRect l="-485" t="-8537" b="-207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8691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回路矩阵的性质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5107" y="1407468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因此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28532" y="1895116"/>
            <a:ext cx="2686313" cy="496674"/>
          </a:xfrm>
          <a:prstGeom prst="rect">
            <a:avLst/>
          </a:prstGeom>
          <a:blipFill rotWithShape="1">
            <a:blip r:embed="rId2" cstate="print"/>
            <a:stretch>
              <a:fillRect l="-454" t="-8642" r="-2494" b="-2222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 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027065" y="1527483"/>
            <a:ext cx="2688557" cy="1200329"/>
            <a:chOff x="4314845" y="1527483"/>
            <a:chExt cx="2688557" cy="1200329"/>
          </a:xfrm>
        </p:grpSpPr>
        <p:sp>
          <p:nvSpPr>
            <p:cNvPr id="8" name="矩形 7"/>
            <p:cNvSpPr/>
            <p:nvPr/>
          </p:nvSpPr>
          <p:spPr>
            <a:xfrm>
              <a:off x="4314845" y="1527483"/>
              <a:ext cx="2688557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               1   1  1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               -1 -1  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               0  -1 -1  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9" name="组合 7"/>
            <p:cNvGrpSpPr/>
            <p:nvPr/>
          </p:nvGrpSpPr>
          <p:grpSpPr>
            <a:xfrm>
              <a:off x="5522868" y="1617108"/>
              <a:ext cx="114300" cy="1021080"/>
              <a:chOff x="2987040" y="2247900"/>
              <a:chExt cx="114300" cy="1021080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2994660" y="2247900"/>
                <a:ext cx="0" cy="102108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2987040" y="2255520"/>
                <a:ext cx="106680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2994660" y="3261360"/>
                <a:ext cx="106680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11"/>
            <p:cNvGrpSpPr/>
            <p:nvPr/>
          </p:nvGrpSpPr>
          <p:grpSpPr>
            <a:xfrm flipH="1">
              <a:off x="6575793" y="1617108"/>
              <a:ext cx="114300" cy="1021080"/>
              <a:chOff x="2903220" y="2247900"/>
              <a:chExt cx="114300" cy="1021080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910840" y="2247900"/>
                <a:ext cx="0" cy="102108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2903220" y="2255520"/>
                <a:ext cx="106680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2910840" y="3261360"/>
                <a:ext cx="106680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矩形 16"/>
          <p:cNvSpPr/>
          <p:nvPr/>
        </p:nvSpPr>
        <p:spPr>
          <a:xfrm>
            <a:off x="977506" y="3350568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即</a:t>
            </a:r>
          </a:p>
        </p:txBody>
      </p:sp>
      <p:grpSp>
        <p:nvGrpSpPr>
          <p:cNvPr id="18" name="组合 16"/>
          <p:cNvGrpSpPr/>
          <p:nvPr/>
        </p:nvGrpSpPr>
        <p:grpSpPr>
          <a:xfrm>
            <a:off x="1584865" y="3852000"/>
            <a:ext cx="4304320" cy="1604670"/>
            <a:chOff x="2179433" y="2146607"/>
            <a:chExt cx="4304320" cy="1604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7"/>
                <p:cNvSpPr/>
                <p:nvPr/>
              </p:nvSpPr>
              <p:spPr>
                <a:xfrm>
                  <a:off x="2179433" y="2146607"/>
                  <a:ext cx="4304320" cy="16046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mbria Math"/>
                      <a:ea typeface="宋体" pitchFamily="2" charset="-122"/>
                      <a:cs typeface="+mn-cs"/>
                    </a:rPr>
                    <a:t>             1      0      0      1      1      1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𝑪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𝒇</m:t>
                          </m:r>
                        </m:sub>
                      </m:sSub>
                    </m:oMath>
                  </a14:m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mbria Math"/>
                      <a:ea typeface="宋体" pitchFamily="2" charset="-122"/>
                      <a:cs typeface="+mn-cs"/>
                    </a:rPr>
                    <a:t>=</a:t>
                  </a:r>
                  <a:r>
                    <a:rPr kumimoji="1" lang="en-US" altLang="zh-CN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rPr>
                    <a:t>    </a:t>
                  </a:r>
                  <a:r>
                    <a:rPr kumimoji="1" lang="en-US" altLang="zh-CN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mbria Math"/>
                      <a:ea typeface="宋体" pitchFamily="2" charset="-122"/>
                      <a:cs typeface="+mn-cs"/>
                    </a:rPr>
                    <a:t>0      1      0     -1    -1      0   </a:t>
                  </a:r>
                  <a:endPara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rPr>
                    <a:t> </a:t>
                  </a:r>
                  <a:r>
                    <a:rPr kumimoji="1" lang="en-US" altLang="zh-CN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rPr>
                    <a:t>          </a:t>
                  </a:r>
                  <a:r>
                    <a:rPr kumimoji="1" lang="en-US" altLang="zh-CN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mbria Math"/>
                      <a:ea typeface="宋体" pitchFamily="2" charset="-122"/>
                      <a:cs typeface="+mn-cs"/>
                    </a:rPr>
                    <a:t>0     0      1      0     -1     -1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mbria Math"/>
                      <a:ea typeface="宋体" pitchFamily="2" charset="-122"/>
                      <a:cs typeface="+mn-cs"/>
                    </a:rPr>
                    <a:t> </a:t>
                  </a:r>
                  <a:r>
                    <a:rPr kumimoji="1" lang="en-US" altLang="zh-CN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mbria Math"/>
                      <a:ea typeface="宋体" pitchFamily="2" charset="-122"/>
                      <a:cs typeface="+mn-cs"/>
                    </a:rPr>
                    <a:t>         </a:t>
                  </a:r>
                  <a:r>
                    <a:rPr kumimoji="1" lang="en-US" altLang="zh-CN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rPr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 </m:t>
                          </m:r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kumimoji="1" lang="zh-CN" altLang="en-US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rPr>
                    <a:t>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kumimoji="1" lang="zh-CN" altLang="en-US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rPr>
                    <a:t>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kumimoji="1" lang="zh-CN" altLang="en-US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rPr>
                    <a:t>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kumimoji="1" lang="zh-CN" altLang="en-US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rPr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𝟓</m:t>
                          </m:r>
                        </m:sub>
                      </m:sSub>
                    </m:oMath>
                  </a14:m>
                  <a:r>
                    <a:rPr kumimoji="1" lang="zh-CN" altLang="en-US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rPr>
                    <a:t>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𝟔</m:t>
                          </m:r>
                        </m:sub>
                      </m:sSub>
                    </m:oMath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9433" y="2146607"/>
                  <a:ext cx="4304320" cy="160467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25" t="-3042" r="-1133" b="-76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组合 18"/>
            <p:cNvGrpSpPr/>
            <p:nvPr/>
          </p:nvGrpSpPr>
          <p:grpSpPr>
            <a:xfrm>
              <a:off x="2987040" y="2247900"/>
              <a:ext cx="114300" cy="1021080"/>
              <a:chOff x="2987040" y="2247900"/>
              <a:chExt cx="114300" cy="1021080"/>
            </a:xfrm>
          </p:grpSpPr>
          <p:cxnSp>
            <p:nvCxnSpPr>
              <p:cNvPr id="25" name="直接连接符 24"/>
              <p:cNvCxnSpPr/>
              <p:nvPr/>
            </p:nvCxnSpPr>
            <p:spPr>
              <a:xfrm>
                <a:off x="2994660" y="2247900"/>
                <a:ext cx="0" cy="102108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2987040" y="2255520"/>
                <a:ext cx="106680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2994660" y="3261360"/>
                <a:ext cx="106680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19"/>
            <p:cNvGrpSpPr/>
            <p:nvPr/>
          </p:nvGrpSpPr>
          <p:grpSpPr>
            <a:xfrm flipH="1">
              <a:off x="6216148" y="2247900"/>
              <a:ext cx="114300" cy="1021080"/>
              <a:chOff x="2125980" y="2247900"/>
              <a:chExt cx="114300" cy="1021080"/>
            </a:xfrm>
          </p:grpSpPr>
          <p:cxnSp>
            <p:nvCxnSpPr>
              <p:cNvPr id="22" name="直接连接符 21"/>
              <p:cNvCxnSpPr/>
              <p:nvPr/>
            </p:nvCxnSpPr>
            <p:spPr>
              <a:xfrm>
                <a:off x="2133600" y="2247900"/>
                <a:ext cx="0" cy="102108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2125980" y="2255520"/>
                <a:ext cx="106680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2133600" y="3261360"/>
                <a:ext cx="106680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219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本堂课小结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38627" y="1259114"/>
            <a:ext cx="8026401" cy="142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 b="1" kern="1200">
                <a:solidFill>
                  <a:srgbClr val="000000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˃"/>
              <a:defRPr sz="1800" b="1" kern="1200">
                <a:solidFill>
                  <a:srgbClr val="000000"/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sz="1800" b="1" kern="1200">
                <a:solidFill>
                  <a:srgbClr val="000000"/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rgbClr val="000000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rgbClr val="000000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kumimoji="0" lang="zh-CN" altLang="en-US" sz="3200" dirty="0" smtClean="0"/>
              <a:t>基本关联矩阵和性质</a:t>
            </a:r>
          </a:p>
          <a:p>
            <a:pPr eaLnBrk="1" hangingPunct="1">
              <a:buFont typeface="Wingdings" pitchFamily="2" charset="2"/>
              <a:buNone/>
            </a:pPr>
            <a:endParaRPr kumimoji="0" lang="zh-CN" altLang="en-US" sz="3200" dirty="0" smtClean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653883" y="1780515"/>
            <a:ext cx="8026401" cy="2687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支撑树的计数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+mn-ea"/>
                <a:ea typeface="+mn-ea"/>
              </a:rPr>
              <a:t>根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+mn-ea"/>
                <a:ea typeface="+mn-ea"/>
              </a:rPr>
              <a:t>树的性质及计数</a:t>
            </a:r>
            <a:endParaRPr kumimoji="0" lang="en-US" altLang="zh-CN" sz="32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»"/>
              <a:defRPr/>
            </a:pPr>
            <a:r>
              <a:rPr kumimoji="0" lang="zh-CN" altLang="zh-CN" sz="3200" dirty="0">
                <a:solidFill>
                  <a:srgbClr val="000000"/>
                </a:solidFill>
                <a:latin typeface="+mn-ea"/>
                <a:ea typeface="+mn-ea"/>
              </a:rPr>
              <a:t>回路</a:t>
            </a:r>
            <a:r>
              <a:rPr kumimoji="0" lang="zh-CN" altLang="zh-CN" sz="3200" dirty="0" smtClean="0">
                <a:solidFill>
                  <a:srgbClr val="000000"/>
                </a:solidFill>
                <a:latin typeface="+mn-ea"/>
                <a:ea typeface="+mn-ea"/>
              </a:rPr>
              <a:t>矩阵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35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646107" y="1314450"/>
            <a:ext cx="81184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23900" indent="-723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zh-CN" altLang="en-US" sz="3200" dirty="0" smtClean="0">
                <a:solidFill>
                  <a:srgbClr val="000000"/>
                </a:solidFill>
                <a:latin typeface="Garamond" pitchFamily="18" charset="0"/>
              </a:rPr>
              <a:t>课本</a:t>
            </a:r>
            <a:r>
              <a:rPr lang="en-US" altLang="zh-CN" sz="3200" dirty="0">
                <a:solidFill>
                  <a:srgbClr val="000000"/>
                </a:solidFill>
                <a:latin typeface="Garamond" pitchFamily="18" charset="0"/>
              </a:rPr>
              <a:t>P66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，习题三，</a:t>
            </a:r>
            <a:r>
              <a:rPr lang="zh-CN" altLang="en-US" sz="3200" dirty="0" smtClean="0">
                <a:solidFill>
                  <a:srgbClr val="000000"/>
                </a:solidFill>
                <a:latin typeface="Garamond" pitchFamily="18" charset="0"/>
              </a:rPr>
              <a:t>第</a:t>
            </a:r>
            <a:r>
              <a:rPr lang="en-US" altLang="zh-CN" sz="3200" dirty="0" smtClean="0">
                <a:solidFill>
                  <a:srgbClr val="000000"/>
                </a:solidFill>
                <a:latin typeface="Garamond" pitchFamily="18" charset="0"/>
              </a:rPr>
              <a:t>4</a:t>
            </a:r>
            <a:r>
              <a:rPr lang="en-US" altLang="zh-CN" sz="3200" dirty="0">
                <a:solidFill>
                  <a:srgbClr val="000000"/>
                </a:solidFill>
                <a:latin typeface="Garamond" pitchFamily="18" charset="0"/>
              </a:rPr>
              <a:t>, 5, 8</a:t>
            </a:r>
            <a:r>
              <a:rPr lang="en-US" altLang="zh-CN" sz="3200">
                <a:solidFill>
                  <a:srgbClr val="000000"/>
                </a:solidFill>
                <a:latin typeface="Garamond" pitchFamily="18" charset="0"/>
              </a:rPr>
              <a:t>, </a:t>
            </a:r>
            <a:r>
              <a:rPr lang="en-US" altLang="zh-CN" sz="3200" smtClean="0">
                <a:solidFill>
                  <a:srgbClr val="000000"/>
                </a:solidFill>
                <a:latin typeface="Garamond" pitchFamily="18" charset="0"/>
              </a:rPr>
              <a:t>10(1)</a:t>
            </a:r>
            <a:endParaRPr lang="en-US" altLang="zh-CN" sz="3200" dirty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4" name="Text Box 5"/>
              <p:cNvSpPr txBox="1">
                <a:spLocks noChangeArrowheads="1"/>
              </p:cNvSpPr>
              <p:nvPr/>
            </p:nvSpPr>
            <p:spPr bwMode="auto">
              <a:xfrm>
                <a:off x="859058" y="1750426"/>
                <a:ext cx="7805970" cy="5200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定理 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若向量组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线性无关，而向量组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𝒖</m:t>
                            </m:r>
                          </m:e>
                        </m:acc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线性相关，则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𝒖</m:t>
                        </m:r>
                      </m:e>
                    </m:acc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必可由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线性表示，且表示方法唯一。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证明：存在不全为零的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，使</a:t>
                </a:r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𝒖</m:t>
                          </m:r>
                        </m:e>
                      </m:acc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+⋯+</m:t>
                      </m:r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sub>
                      </m:sSub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e>
                      </m:acc>
                    </m:oMath>
                  </m:oMathPara>
                </a14:m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线性无关可得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≠</m:t>
                    </m:r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，</a:t>
                </a:r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则</a:t>
                </a:r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𝒖</m:t>
                          </m:r>
                        </m:e>
                      </m:acc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𝒂</m:t>
                              </m:r>
                            </m:e>
                            <m:sub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𝒗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𝒂</m:t>
                              </m:r>
                            </m:e>
                            <m:sub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𝒗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+⋯+</m:t>
                          </m:r>
                          <m:sSub>
                            <m:sSubPr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𝒂</m:t>
                              </m:r>
                            </m:e>
                            <m:sub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𝒏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𝒗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𝒂</m:t>
                              </m:r>
                            </m:e>
                            <m:sub>
                              <m: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唯一性：若存在另一种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𝒖</m:t>
                        </m:r>
                      </m:e>
                    </m:acc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的表示方法</a:t>
                </a:r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𝒖</m:t>
                          </m:r>
                        </m:e>
                      </m:acc>
                      <m:r>
                        <a:rPr kumimoji="1" lang="en-US" altLang="zh-C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𝒃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𝒃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+⋯+</m:t>
                      </m:r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𝒃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则存在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𝒄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𝒂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𝒂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𝟎</m:t>
                            </m:r>
                          </m:sub>
                        </m:sSub>
                      </m:den>
                    </m:f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𝒃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，使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  <m:sup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𝒊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e>
                    </m:acc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，矛盾！证毕。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17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9058" y="1750426"/>
                <a:ext cx="7805970" cy="5200206"/>
              </a:xfrm>
              <a:prstGeom prst="rect">
                <a:avLst/>
              </a:prstGeom>
              <a:blipFill rotWithShape="0">
                <a:blip r:embed="rId2"/>
                <a:stretch>
                  <a:fillRect l="-1250" t="-1290" r="-117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回顾：线性代数基本概念</a:t>
            </a:r>
            <a:endParaRPr lang="zh-CN" altLang="en-US" dirty="0"/>
          </a:p>
        </p:txBody>
      </p:sp>
      <p:sp>
        <p:nvSpPr>
          <p:cNvPr id="14" name="Rectangle 2"/>
          <p:cNvSpPr txBox="1">
            <a:spLocks noRot="1" noChangeArrowheads="1"/>
          </p:cNvSpPr>
          <p:nvPr/>
        </p:nvSpPr>
        <p:spPr>
          <a:xfrm>
            <a:off x="595086" y="1248229"/>
            <a:ext cx="8055429" cy="6023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E8DED8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线性相关</a:t>
            </a:r>
          </a:p>
        </p:txBody>
      </p:sp>
    </p:spTree>
    <p:extLst>
      <p:ext uri="{BB962C8B-B14F-4D97-AF65-F5344CB8AC3E}">
        <p14:creationId xmlns:p14="http://schemas.microsoft.com/office/powerpoint/2010/main" val="277663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4" name="Text Box 5"/>
              <p:cNvSpPr txBox="1">
                <a:spLocks noChangeArrowheads="1"/>
              </p:cNvSpPr>
              <p:nvPr/>
            </p:nvSpPr>
            <p:spPr bwMode="auto">
              <a:xfrm>
                <a:off x="859058" y="1916113"/>
                <a:ext cx="7805970" cy="41199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定理 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若一向量组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线性相关，则向该向量组补充若干向量后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，依然线性相关。</a:t>
                </a:r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证明：存在不全为零的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，使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𝒊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=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𝟏</m:t>
                        </m:r>
                      </m:sub>
                      <m:sup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itchFamily="18" charset="2"/>
                              </a:rPr>
                              <m:t>𝒂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itchFamily="18" charset="2"/>
                              </a:rPr>
                              <m:t>𝒊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e>
                    </m:acc>
                  </m:oMath>
                </a14:m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𝒎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+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𝒎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+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=⋯=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=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𝟎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，则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𝒊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=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𝟏</m:t>
                        </m:r>
                      </m:sub>
                      <m:sup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itchFamily="18" charset="2"/>
                              </a:rPr>
                              <m:t>𝒂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itchFamily="18" charset="2"/>
                              </a:rPr>
                              <m:t>𝒊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e>
                    </m:acc>
                  </m:oMath>
                </a14:m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证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毕。</a:t>
                </a:r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定理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若一向量组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线性无关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，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则该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向量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组的任意子集组成的向量组，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依然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线性无关。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17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9058" y="1916113"/>
                <a:ext cx="7805970" cy="4119910"/>
              </a:xfrm>
              <a:prstGeom prst="rect">
                <a:avLst/>
              </a:prstGeom>
              <a:blipFill rotWithShape="0">
                <a:blip r:embed="rId2"/>
                <a:stretch>
                  <a:fillRect l="-1250" t="-888" r="-5078" b="-192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回顾：线性代数基本概念</a:t>
            </a:r>
            <a:endParaRPr lang="zh-CN" altLang="en-US" dirty="0"/>
          </a:p>
        </p:txBody>
      </p:sp>
      <p:sp>
        <p:nvSpPr>
          <p:cNvPr id="14" name="Rectangle 2"/>
          <p:cNvSpPr txBox="1">
            <a:spLocks noRot="1" noChangeArrowheads="1"/>
          </p:cNvSpPr>
          <p:nvPr/>
        </p:nvSpPr>
        <p:spPr>
          <a:xfrm>
            <a:off x="595086" y="1248229"/>
            <a:ext cx="8055429" cy="6023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E8DED8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线性相关</a:t>
            </a:r>
          </a:p>
        </p:txBody>
      </p:sp>
    </p:spTree>
    <p:extLst>
      <p:ext uri="{BB962C8B-B14F-4D97-AF65-F5344CB8AC3E}">
        <p14:creationId xmlns:p14="http://schemas.microsoft.com/office/powerpoint/2010/main" val="128769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4" name="Text Box 5"/>
              <p:cNvSpPr txBox="1">
                <a:spLocks noChangeArrowheads="1"/>
              </p:cNvSpPr>
              <p:nvPr/>
            </p:nvSpPr>
            <p:spPr bwMode="auto">
              <a:xfrm>
                <a:off x="859058" y="1916113"/>
                <a:ext cx="7805970" cy="31208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矩阵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𝑨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的列秩是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𝑨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的线性无关列向量组的极大向量数；</a:t>
                </a:r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矩阵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𝑨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的行秩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是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𝑨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的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线性无关行向量组的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极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大向量数。</a:t>
                </a:r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定理 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初等变换不影响矩阵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的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行秩和列秩。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定理 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矩阵的行秩等于其列秩。</a:t>
                </a:r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将矩阵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𝑨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的秩记作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𝒓</m:t>
                    </m:r>
                    <m:d>
                      <m:d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𝑨</m:t>
                        </m:r>
                      </m:e>
                    </m:d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,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𝒓𝒂𝒏</m:t>
                    </m:r>
                    <m:d>
                      <m:d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𝑨</m:t>
                        </m:r>
                      </m:e>
                    </m:d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,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𝒓𝒂𝒏𝒌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(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𝑨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)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。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17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9058" y="1916113"/>
                <a:ext cx="7805970" cy="3120854"/>
              </a:xfrm>
              <a:prstGeom prst="rect">
                <a:avLst/>
              </a:prstGeom>
              <a:blipFill rotWithShape="0">
                <a:blip r:embed="rId2"/>
                <a:stretch>
                  <a:fillRect l="-1250" t="-2148" b="-293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回顾：线性代数基本概念</a:t>
            </a:r>
            <a:endParaRPr lang="zh-CN" altLang="en-US" dirty="0"/>
          </a:p>
        </p:txBody>
      </p:sp>
      <p:sp>
        <p:nvSpPr>
          <p:cNvPr id="14" name="Rectangle 2"/>
          <p:cNvSpPr txBox="1">
            <a:spLocks noRot="1" noChangeArrowheads="1"/>
          </p:cNvSpPr>
          <p:nvPr/>
        </p:nvSpPr>
        <p:spPr>
          <a:xfrm>
            <a:off x="595086" y="1248229"/>
            <a:ext cx="8055429" cy="6023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E8DED8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秩</a:t>
            </a:r>
          </a:p>
        </p:txBody>
      </p:sp>
    </p:spTree>
    <p:extLst>
      <p:ext uri="{BB962C8B-B14F-4D97-AF65-F5344CB8AC3E}">
        <p14:creationId xmlns:p14="http://schemas.microsoft.com/office/powerpoint/2010/main" val="413199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4" name="Text Box 5"/>
              <p:cNvSpPr txBox="1">
                <a:spLocks noChangeArrowheads="1"/>
              </p:cNvSpPr>
              <p:nvPr/>
            </p:nvSpPr>
            <p:spPr bwMode="auto">
              <a:xfrm>
                <a:off x="859058" y="1916113"/>
                <a:ext cx="7805970" cy="391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行列式是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数学中的一个函数，将一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个 </a:t>
                </a:r>
                <a:r>
                  <a:rPr kumimoji="1" lang="en-US" altLang="zh-CN" sz="24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n×n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 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的矩阵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A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映射到一个标量，记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作 </a:t>
                </a:r>
                <a:r>
                  <a:rPr kumimoji="1" lang="en-US" altLang="zh-CN" sz="24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det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(A) 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或 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|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A|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。</a:t>
                </a:r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Tx/>
                  <a:buNone/>
                  <a:tabLst/>
                  <a:defRPr/>
                </a:pP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Symbol" pitchFamily="18" charset="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𝟏</m:t>
                                    </m:r>
                                    <m:r>
                                      <a:rPr kumimoji="1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𝟏</m:t>
                                    </m:r>
                                    <m:r>
                                      <a:rPr kumimoji="1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Symbol" pitchFamily="18" charset="2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𝟏</m:t>
                                    </m:r>
                                    <m: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𝟏</m:t>
                                    </m:r>
                                    <m: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𝟏</m:t>
                                    </m:r>
                                    <m: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Symbol" pitchFamily="18" charset="2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𝟏</m:t>
                                    </m:r>
                                    <m: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  <a:sym typeface="Symbol" pitchFamily="18" charset="2"/>
                                  </a:rPr>
                                  <m:t>⋮</m:t>
                                </m:r>
                              </m:e>
                              <m:e/>
                              <m:e/>
                              <m:e>
                                <m:r>
                                  <a:rPr kumimoji="1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  <a:sym typeface="Symbol" pitchFamily="18" charset="2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𝟏</m:t>
                                    </m:r>
                                    <m: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𝟏</m:t>
                                    </m:r>
                                    <m: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Symbol" pitchFamily="18" charset="2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𝟏</m:t>
                                    </m:r>
                                    <m: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itchFamily="18" charset="2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endParaRPr kumimoji="1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zh-CN" altLang="en-US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称为数</m:t>
                    </m:r>
                    <m:r>
                      <a:rPr kumimoji="1" lang="zh-CN" alt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域</m:t>
                    </m:r>
                  </m:oMath>
                </a14:m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K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上的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n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阶行列式，他表示从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kumimoji="1" lang="en-US" altLang="zh-CN" sz="24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𝐊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zh-CN" sz="24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n</m:t>
                        </m:r>
                      </m:sup>
                    </m:sSup>
                    <m:r>
                      <a:rPr kumimoji="1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× </m:t>
                    </m:r>
                    <m:sSup>
                      <m:sSupPr>
                        <m:ctrlP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kumimoji="1" lang="en-US" altLang="zh-CN" sz="24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𝐊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zh-CN" sz="24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n</m:t>
                        </m:r>
                      </m:sup>
                    </m:sSup>
                    <m:r>
                      <a:rPr kumimoji="1" lang="en-US" altLang="zh-CN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× </m:t>
                    </m:r>
                    <m:r>
                      <a:rPr kumimoji="1" lang="en-US" altLang="zh-CN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…</m:t>
                    </m:r>
                    <m:r>
                      <a:rPr kumimoji="1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×</m:t>
                    </m:r>
                    <m:sSup>
                      <m:sSupPr>
                        <m:ctrlP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kumimoji="1" lang="en-US" altLang="zh-CN" sz="24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𝐊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zh-CN" sz="24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  <m:t>n</m:t>
                        </m:r>
                      </m:sup>
                    </m:sSup>
                    <m:r>
                      <a:rPr kumimoji="1" lang="zh-CN" alt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到</m:t>
                    </m:r>
                  </m:oMath>
                </a14:m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K</a:t>
                </a: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  <a:sym typeface="Symbol" pitchFamily="18" charset="2"/>
                  </a:rPr>
                  <a:t>的一个映射。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17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9058" y="1916113"/>
                <a:ext cx="7805970" cy="3911327"/>
              </a:xfrm>
              <a:prstGeom prst="rect">
                <a:avLst/>
              </a:prstGeom>
              <a:blipFill rotWithShape="0">
                <a:blip r:embed="rId2"/>
                <a:stretch>
                  <a:fillRect l="-1250" t="-1713" r="-1172" b="-26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回顾：线性代数基本概念</a:t>
            </a:r>
            <a:endParaRPr lang="zh-CN" altLang="en-US" dirty="0"/>
          </a:p>
        </p:txBody>
      </p:sp>
      <p:sp>
        <p:nvSpPr>
          <p:cNvPr id="14" name="Rectangle 2"/>
          <p:cNvSpPr txBox="1">
            <a:spLocks noRot="1" noChangeArrowheads="1"/>
          </p:cNvSpPr>
          <p:nvPr/>
        </p:nvSpPr>
        <p:spPr>
          <a:xfrm>
            <a:off x="595086" y="1248229"/>
            <a:ext cx="8055429" cy="6023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E8DED8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行列式</a:t>
            </a:r>
          </a:p>
        </p:txBody>
      </p:sp>
    </p:spTree>
    <p:extLst>
      <p:ext uri="{BB962C8B-B14F-4D97-AF65-F5344CB8AC3E}">
        <p14:creationId xmlns:p14="http://schemas.microsoft.com/office/powerpoint/2010/main" val="19101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29138</TotalTime>
  <Words>3451</Words>
  <Application>Microsoft Office PowerPoint</Application>
  <PresentationFormat>全屏显示(4:3)</PresentationFormat>
  <Paragraphs>521</Paragraphs>
  <Slides>57</Slides>
  <Notes>3</Notes>
  <HiddenSlides>8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57</vt:i4>
      </vt:variant>
    </vt:vector>
  </HeadingPairs>
  <TitlesOfParts>
    <vt:vector size="79" baseType="lpstr">
      <vt:lpstr>Arial Unicode MS</vt:lpstr>
      <vt:lpstr>MS PGothic</vt:lpstr>
      <vt:lpstr>MS PMincho</vt:lpstr>
      <vt:lpstr>黑体</vt:lpstr>
      <vt:lpstr>华文行楷</vt:lpstr>
      <vt:lpstr>华文细黑</vt:lpstr>
      <vt:lpstr>楷体_GB2312</vt:lpstr>
      <vt:lpstr>宋体</vt:lpstr>
      <vt:lpstr>Arial</vt:lpstr>
      <vt:lpstr>Calibri</vt:lpstr>
      <vt:lpstr>Cambria Math</vt:lpstr>
      <vt:lpstr>Garamond</vt:lpstr>
      <vt:lpstr>Monotype Corsiva</vt:lpstr>
      <vt:lpstr>Symbol</vt:lpstr>
      <vt:lpstr>Tahoma</vt:lpstr>
      <vt:lpstr>Times New Roman</vt:lpstr>
      <vt:lpstr>Wingdings</vt:lpstr>
      <vt:lpstr>热</vt:lpstr>
      <vt:lpstr>1_热</vt:lpstr>
      <vt:lpstr>公式</vt:lpstr>
      <vt:lpstr>Equation</vt:lpstr>
      <vt:lpstr>Visio</vt:lpstr>
      <vt:lpstr>PowerPoint 演示文稿</vt:lpstr>
      <vt:lpstr>第三章 树</vt:lpstr>
      <vt:lpstr>图的代数表示</vt:lpstr>
      <vt:lpstr>回顾：线性代数基本概念</vt:lpstr>
      <vt:lpstr>回顾：线性代数基本概念</vt:lpstr>
      <vt:lpstr>回顾：线性代数基本概念</vt:lpstr>
      <vt:lpstr>回顾：线性代数基本概念</vt:lpstr>
      <vt:lpstr>回顾：线性代数基本概念</vt:lpstr>
      <vt:lpstr>回顾：线性代数基本概念</vt:lpstr>
      <vt:lpstr>回顾：线性代数基本概念</vt:lpstr>
      <vt:lpstr>图的关联矩阵</vt:lpstr>
      <vt:lpstr>有向图关联矩阵的性质</vt:lpstr>
      <vt:lpstr>有向图关联矩阵的性质</vt:lpstr>
      <vt:lpstr>有向图关联矩阵的性质</vt:lpstr>
      <vt:lpstr>基本关联矩阵</vt:lpstr>
      <vt:lpstr>基本关联矩阵的性质</vt:lpstr>
      <vt:lpstr>基本关联矩阵的性质</vt:lpstr>
      <vt:lpstr>基本关联矩阵的性质</vt:lpstr>
      <vt:lpstr>基本关联矩阵的性质</vt:lpstr>
      <vt:lpstr>第三章 树</vt:lpstr>
      <vt:lpstr>支撑树的计数</vt:lpstr>
      <vt:lpstr>支撑树的计数</vt:lpstr>
      <vt:lpstr>支撑树的计数</vt:lpstr>
      <vt:lpstr>基本关联矩阵的性质</vt:lpstr>
      <vt:lpstr>基本关联矩阵的性质</vt:lpstr>
      <vt:lpstr>支撑树的计数</vt:lpstr>
      <vt:lpstr>支撑树的计数</vt:lpstr>
      <vt:lpstr>支撑树的计数</vt:lpstr>
      <vt:lpstr>支撑树的计数</vt:lpstr>
      <vt:lpstr>支撑树的计数</vt:lpstr>
      <vt:lpstr>无向连通图的树计数</vt:lpstr>
      <vt:lpstr>根树的定义</vt:lpstr>
      <vt:lpstr>有向图根树的性质</vt:lpstr>
      <vt:lpstr>有向图根树的性质</vt:lpstr>
      <vt:lpstr>有向图根树的性质</vt:lpstr>
      <vt:lpstr>有向图根树的性质</vt:lpstr>
      <vt:lpstr>有向图根树的性质</vt:lpstr>
      <vt:lpstr>有向图根树的计数</vt:lpstr>
      <vt:lpstr>有向图根树的性质</vt:lpstr>
      <vt:lpstr>3.1 支撑树的生成</vt:lpstr>
      <vt:lpstr>第三章 树</vt:lpstr>
      <vt:lpstr>回路矩阵</vt:lpstr>
      <vt:lpstr>回路矩阵</vt:lpstr>
      <vt:lpstr>回路矩阵</vt:lpstr>
      <vt:lpstr>回路矩阵</vt:lpstr>
      <vt:lpstr>基本回路矩阵</vt:lpstr>
      <vt:lpstr>基本回路矩阵</vt:lpstr>
      <vt:lpstr>回路矩阵的性质</vt:lpstr>
      <vt:lpstr>回路矩阵的性质</vt:lpstr>
      <vt:lpstr>回路矩阵的性质</vt:lpstr>
      <vt:lpstr>回路矩阵的性质</vt:lpstr>
      <vt:lpstr>回路矩阵的性质</vt:lpstr>
      <vt:lpstr>回路矩阵的性质</vt:lpstr>
      <vt:lpstr>回路矩阵的性质</vt:lpstr>
      <vt:lpstr>回路矩阵的性质</vt:lpstr>
      <vt:lpstr>本堂课小结</vt:lpstr>
      <vt:lpstr>作业</vt:lpstr>
    </vt:vector>
  </TitlesOfParts>
  <Company>软件学院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清华大学图像处理课件</dc:title>
  <dc:creator>chenli</dc:creator>
  <cp:lastModifiedBy>Li Chen</cp:lastModifiedBy>
  <cp:revision>693</cp:revision>
  <dcterms:created xsi:type="dcterms:W3CDTF">2005-12-26T11:55:13Z</dcterms:created>
  <dcterms:modified xsi:type="dcterms:W3CDTF">2020-04-07T04:38:00Z</dcterms:modified>
</cp:coreProperties>
</file>