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audio1.wav" ContentType="audio/wav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510" r:id="rId2"/>
  </p:sldMasterIdLst>
  <p:notesMasterIdLst>
    <p:notesMasterId r:id="rId81"/>
  </p:notesMasterIdLst>
  <p:handoutMasterIdLst>
    <p:handoutMasterId r:id="rId82"/>
  </p:handoutMasterIdLst>
  <p:sldIdLst>
    <p:sldId id="256" r:id="rId3"/>
    <p:sldId id="755" r:id="rId4"/>
    <p:sldId id="783" r:id="rId5"/>
    <p:sldId id="757" r:id="rId6"/>
    <p:sldId id="758" r:id="rId7"/>
    <p:sldId id="780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6" r:id="rId25"/>
    <p:sldId id="777" r:id="rId26"/>
    <p:sldId id="724" r:id="rId27"/>
    <p:sldId id="725" r:id="rId28"/>
    <p:sldId id="726" r:id="rId29"/>
    <p:sldId id="727" r:id="rId30"/>
    <p:sldId id="728" r:id="rId31"/>
    <p:sldId id="729" r:id="rId32"/>
    <p:sldId id="730" r:id="rId33"/>
    <p:sldId id="731" r:id="rId34"/>
    <p:sldId id="732" r:id="rId35"/>
    <p:sldId id="733" r:id="rId36"/>
    <p:sldId id="734" r:id="rId37"/>
    <p:sldId id="735" r:id="rId38"/>
    <p:sldId id="736" r:id="rId39"/>
    <p:sldId id="740" r:id="rId40"/>
    <p:sldId id="741" r:id="rId41"/>
    <p:sldId id="742" r:id="rId42"/>
    <p:sldId id="743" r:id="rId43"/>
    <p:sldId id="744" r:id="rId44"/>
    <p:sldId id="745" r:id="rId45"/>
    <p:sldId id="746" r:id="rId46"/>
    <p:sldId id="747" r:id="rId47"/>
    <p:sldId id="748" r:id="rId48"/>
    <p:sldId id="749" r:id="rId49"/>
    <p:sldId id="750" r:id="rId50"/>
    <p:sldId id="751" r:id="rId51"/>
    <p:sldId id="752" r:id="rId52"/>
    <p:sldId id="544" r:id="rId53"/>
    <p:sldId id="545" r:id="rId54"/>
    <p:sldId id="547" r:id="rId55"/>
    <p:sldId id="546" r:id="rId56"/>
    <p:sldId id="548" r:id="rId57"/>
    <p:sldId id="549" r:id="rId58"/>
    <p:sldId id="550" r:id="rId59"/>
    <p:sldId id="551" r:id="rId60"/>
    <p:sldId id="552" r:id="rId61"/>
    <p:sldId id="553" r:id="rId62"/>
    <p:sldId id="554" r:id="rId63"/>
    <p:sldId id="555" r:id="rId64"/>
    <p:sldId id="556" r:id="rId65"/>
    <p:sldId id="557" r:id="rId66"/>
    <p:sldId id="558" r:id="rId67"/>
    <p:sldId id="559" r:id="rId68"/>
    <p:sldId id="560" r:id="rId69"/>
    <p:sldId id="561" r:id="rId70"/>
    <p:sldId id="562" r:id="rId71"/>
    <p:sldId id="563" r:id="rId72"/>
    <p:sldId id="564" r:id="rId73"/>
    <p:sldId id="565" r:id="rId74"/>
    <p:sldId id="566" r:id="rId75"/>
    <p:sldId id="567" r:id="rId76"/>
    <p:sldId id="568" r:id="rId77"/>
    <p:sldId id="569" r:id="rId78"/>
    <p:sldId id="781" r:id="rId79"/>
    <p:sldId id="782" r:id="rId80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99FF"/>
    <a:srgbClr val="CCECFF"/>
    <a:srgbClr val="3399FF"/>
    <a:srgbClr val="16F3EE"/>
    <a:srgbClr val="9933FF"/>
    <a:srgbClr val="FF5050"/>
    <a:srgbClr val="FF0000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3763" autoAdjust="0"/>
  </p:normalViewPr>
  <p:slideViewPr>
    <p:cSldViewPr snapToGrid="0">
      <p:cViewPr varScale="1">
        <p:scale>
          <a:sx n="63" d="100"/>
          <a:sy n="63" d="100"/>
        </p:scale>
        <p:origin x="1488" y="48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18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78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270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11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11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9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05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26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6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70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17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73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773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5810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565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13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4090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7372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5265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991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885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395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62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3046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6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10" Type="http://schemas.openxmlformats.org/officeDocument/2006/relationships/image" Target="../media/image6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44.png"/><Relationship Id="rId5" Type="http://schemas.openxmlformats.org/officeDocument/2006/relationships/image" Target="../media/image400.png"/><Relationship Id="rId15" Type="http://schemas.openxmlformats.org/officeDocument/2006/relationships/image" Target="../media/image52.png"/><Relationship Id="rId10" Type="http://schemas.openxmlformats.org/officeDocument/2006/relationships/image" Target="../media/image43.png"/><Relationship Id="rId4" Type="http://schemas.openxmlformats.org/officeDocument/2006/relationships/image" Target="../media/image390.png"/><Relationship Id="rId9" Type="http://schemas.openxmlformats.org/officeDocument/2006/relationships/image" Target="../media/image41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00.png"/><Relationship Id="rId7" Type="http://schemas.openxmlformats.org/officeDocument/2006/relationships/image" Target="../media/image5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0.png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2.png"/><Relationship Id="rId3" Type="http://schemas.openxmlformats.org/officeDocument/2006/relationships/image" Target="../media/image400.png"/><Relationship Id="rId7" Type="http://schemas.openxmlformats.org/officeDocument/2006/relationships/image" Target="../media/image55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1.wav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2020年3月24日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图论第六讲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83739" y="1179513"/>
            <a:ext cx="7355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1628775"/>
            <a:ext cx="7083425" cy="4191000"/>
            <a:chOff x="566" y="1026"/>
            <a:chExt cx="4462" cy="264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567" y="1026"/>
              <a:ext cx="4461" cy="2640"/>
              <a:chOff x="567" y="1026"/>
              <a:chExt cx="4461" cy="2640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612" y="1026"/>
                <a:ext cx="4416" cy="2583"/>
                <a:chOff x="340" y="1026"/>
                <a:chExt cx="4416" cy="2583"/>
              </a:xfrm>
            </p:grpSpPr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340" y="1026"/>
                  <a:ext cx="4416" cy="2583"/>
                  <a:chOff x="336" y="1008"/>
                  <a:chExt cx="4416" cy="2583"/>
                </a:xfrm>
              </p:grpSpPr>
              <p:sp>
                <p:nvSpPr>
                  <p:cNvPr id="5840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0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1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11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12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58413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cxnSp>
                <p:nvCxnSpPr>
                  <p:cNvPr id="58414" name="AutoShape 22"/>
                  <p:cNvCxnSpPr>
                    <a:cxnSpLocks noChangeShapeType="1"/>
                    <a:stCxn id="58408" idx="7"/>
                    <a:endCxn id="58409" idx="3"/>
                  </p:cNvCxnSpPr>
                  <p:nvPr/>
                </p:nvCxnSpPr>
                <p:spPr bwMode="auto">
                  <a:xfrm flipV="1">
                    <a:off x="658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5" name="AutoShape 23"/>
                  <p:cNvCxnSpPr>
                    <a:cxnSpLocks noChangeShapeType="1"/>
                    <a:stCxn id="58409" idx="6"/>
                    <a:endCxn id="58412" idx="2"/>
                  </p:cNvCxnSpPr>
                  <p:nvPr/>
                </p:nvCxnSpPr>
                <p:spPr bwMode="auto">
                  <a:xfrm>
                    <a:off x="1680" y="1392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6" name="AutoShape 24"/>
                  <p:cNvCxnSpPr>
                    <a:cxnSpLocks noChangeShapeType="1"/>
                    <a:stCxn id="58412" idx="5"/>
                    <a:endCxn id="58411" idx="1"/>
                  </p:cNvCxnSpPr>
                  <p:nvPr/>
                </p:nvCxnSpPr>
                <p:spPr bwMode="auto">
                  <a:xfrm>
                    <a:off x="3394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7" name="AutoShape 25"/>
                  <p:cNvCxnSpPr>
                    <a:cxnSpLocks noChangeShapeType="1"/>
                    <a:stCxn id="58411" idx="3"/>
                    <a:endCxn id="58413" idx="7"/>
                  </p:cNvCxnSpPr>
                  <p:nvPr/>
                </p:nvCxnSpPr>
                <p:spPr bwMode="auto">
                  <a:xfrm flipH="1">
                    <a:off x="3394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8" name="AutoShape 26"/>
                  <p:cNvCxnSpPr>
                    <a:cxnSpLocks noChangeShapeType="1"/>
                    <a:stCxn id="58413" idx="2"/>
                    <a:endCxn id="58410" idx="6"/>
                  </p:cNvCxnSpPr>
                  <p:nvPr/>
                </p:nvCxnSpPr>
                <p:spPr bwMode="auto">
                  <a:xfrm flipH="1">
                    <a:off x="1680" y="3216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19" name="AutoShape 27"/>
                  <p:cNvCxnSpPr>
                    <a:cxnSpLocks noChangeShapeType="1"/>
                    <a:stCxn id="58410" idx="1"/>
                    <a:endCxn id="58408" idx="5"/>
                  </p:cNvCxnSpPr>
                  <p:nvPr/>
                </p:nvCxnSpPr>
                <p:spPr bwMode="auto">
                  <a:xfrm flipH="1" flipV="1">
                    <a:off x="658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20" name="AutoShape 28"/>
                  <p:cNvCxnSpPr>
                    <a:cxnSpLocks noChangeShapeType="1"/>
                    <a:stCxn id="58410" idx="0"/>
                    <a:endCxn id="58409" idx="4"/>
                  </p:cNvCxnSpPr>
                  <p:nvPr/>
                </p:nvCxnSpPr>
                <p:spPr bwMode="auto">
                  <a:xfrm flipV="1">
                    <a:off x="1632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21" name="AutoShape 29"/>
                  <p:cNvCxnSpPr>
                    <a:cxnSpLocks noChangeShapeType="1"/>
                    <a:stCxn id="58413" idx="0"/>
                    <a:endCxn id="58412" idx="4"/>
                  </p:cNvCxnSpPr>
                  <p:nvPr/>
                </p:nvCxnSpPr>
                <p:spPr bwMode="auto">
                  <a:xfrm flipV="1">
                    <a:off x="3360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8422" name="AutoShape 30"/>
                  <p:cNvCxnSpPr>
                    <a:cxnSpLocks noChangeShapeType="1"/>
                    <a:stCxn id="58410" idx="7"/>
                    <a:endCxn id="58412" idx="3"/>
                  </p:cNvCxnSpPr>
                  <p:nvPr/>
                </p:nvCxnSpPr>
                <p:spPr bwMode="auto">
                  <a:xfrm flipV="1">
                    <a:off x="1666" y="1426"/>
                    <a:ext cx="1660" cy="1756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62979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62979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62979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62979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z</a:t>
                    </a:r>
                  </a:p>
                </p:txBody>
              </p:sp>
              <p:sp>
                <p:nvSpPr>
                  <p:cNvPr id="62979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e</a:t>
                    </a:r>
                  </a:p>
                </p:txBody>
              </p:sp>
              <p:sp>
                <p:nvSpPr>
                  <p:cNvPr id="62979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rPr>
                      <a:t>c</a:t>
                    </a:r>
                  </a:p>
                </p:txBody>
              </p:sp>
            </p:grpSp>
            <p:sp>
              <p:nvSpPr>
                <p:cNvPr id="62979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2979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16" y="27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979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4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980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298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208" y="20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62980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04" y="2880"/>
                  <a:ext cx="50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62980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072" y="216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980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840" y="15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62980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696" y="240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629806" name="Text Box 46"/>
              <p:cNvSpPr txBox="1">
                <a:spLocks noChangeArrowheads="1"/>
              </p:cNvSpPr>
              <p:nvPr/>
            </p:nvSpPr>
            <p:spPr bwMode="auto">
              <a:xfrm>
                <a:off x="567" y="2387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629807" name="Text Box 47"/>
              <p:cNvSpPr txBox="1">
                <a:spLocks noChangeArrowheads="1"/>
              </p:cNvSpPr>
              <p:nvPr/>
            </p:nvSpPr>
            <p:spPr bwMode="auto">
              <a:xfrm>
                <a:off x="2018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3787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629809" name="Text Box 49"/>
              <p:cNvSpPr txBox="1">
                <a:spLocks noChangeArrowheads="1"/>
              </p:cNvSpPr>
              <p:nvPr/>
            </p:nvSpPr>
            <p:spPr bwMode="auto">
              <a:xfrm>
                <a:off x="2018" y="333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629810" name="Text Box 50"/>
              <p:cNvSpPr txBox="1">
                <a:spLocks noChangeArrowheads="1"/>
              </p:cNvSpPr>
              <p:nvPr/>
            </p:nvSpPr>
            <p:spPr bwMode="auto">
              <a:xfrm>
                <a:off x="3787" y="329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629811" name="Text Box 51"/>
              <p:cNvSpPr txBox="1">
                <a:spLocks noChangeArrowheads="1"/>
              </p:cNvSpPr>
              <p:nvPr/>
            </p:nvSpPr>
            <p:spPr bwMode="auto">
              <a:xfrm>
                <a:off x="4712" y="246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</a:t>
                </a:r>
              </a:p>
            </p:txBody>
          </p:sp>
        </p:grpSp>
        <p:sp>
          <p:nvSpPr>
            <p:cNvPr id="629812" name="Oval 52"/>
            <p:cNvSpPr>
              <a:spLocks noChangeArrowheads="1"/>
            </p:cNvSpPr>
            <p:nvPr/>
          </p:nvSpPr>
          <p:spPr bwMode="auto">
            <a:xfrm>
              <a:off x="566" y="2148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marR="0" lvl="0" indent="-457200" algn="ctr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29813" name="Text Box 53"/>
            <p:cNvSpPr txBox="1">
              <a:spLocks noChangeArrowheads="1"/>
            </p:cNvSpPr>
            <p:nvPr/>
          </p:nvSpPr>
          <p:spPr bwMode="auto">
            <a:xfrm>
              <a:off x="1936" y="1044"/>
              <a:ext cx="672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4 (</a:t>
              </a:r>
              <a:r>
                <a: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a</a:t>
              </a: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29814" name="Text Box 54"/>
            <p:cNvSpPr txBox="1">
              <a:spLocks noChangeArrowheads="1"/>
            </p:cNvSpPr>
            <p:nvPr/>
          </p:nvSpPr>
          <p:spPr bwMode="auto">
            <a:xfrm>
              <a:off x="1926" y="3309"/>
              <a:ext cx="672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2 (</a:t>
              </a:r>
              <a:r>
                <a:rPr kumimoji="1" 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a</a:t>
              </a: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29815" name="Oval 55"/>
          <p:cNvSpPr>
            <a:spLocks noChangeArrowheads="1"/>
          </p:cNvSpPr>
          <p:nvPr/>
        </p:nvSpPr>
        <p:spPr bwMode="auto">
          <a:xfrm>
            <a:off x="1830388" y="52578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629816" name="Text Box 56"/>
          <p:cNvSpPr txBox="1">
            <a:spLocks noChangeArrowheads="1"/>
          </p:cNvSpPr>
          <p:nvPr/>
        </p:nvSpPr>
        <p:spPr bwMode="auto">
          <a:xfrm>
            <a:off x="2201863" y="1671638"/>
            <a:ext cx="1524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3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 useBgFill="1">
        <p:nvSpPr>
          <p:cNvPr id="629817" name="Text Box 57"/>
          <p:cNvSpPr txBox="1">
            <a:spLocks noChangeArrowheads="1"/>
          </p:cNvSpPr>
          <p:nvPr/>
        </p:nvSpPr>
        <p:spPr bwMode="auto">
          <a:xfrm>
            <a:off x="4949825" y="1671638"/>
            <a:ext cx="1929946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10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 useBgFill="1">
        <p:nvSpPr>
          <p:cNvPr id="629818" name="Text Box 58"/>
          <p:cNvSpPr txBox="1">
            <a:spLocks noChangeArrowheads="1"/>
          </p:cNvSpPr>
          <p:nvPr/>
        </p:nvSpPr>
        <p:spPr bwMode="auto">
          <a:xfrm>
            <a:off x="5021263" y="5253038"/>
            <a:ext cx="182948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12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29819" name="Text Box 59"/>
          <p:cNvSpPr txBox="1">
            <a:spLocks noChangeArrowheads="1"/>
          </p:cNvSpPr>
          <p:nvPr/>
        </p:nvSpPr>
        <p:spPr bwMode="auto">
          <a:xfrm>
            <a:off x="6867525" y="1268413"/>
            <a:ext cx="2097088" cy="2292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(b)=4-&gt;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(c)=2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(d)=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58386" name="Line 60"/>
          <p:cNvSpPr>
            <a:spLocks noChangeShapeType="1"/>
          </p:cNvSpPr>
          <p:nvPr/>
        </p:nvSpPr>
        <p:spPr bwMode="auto">
          <a:xfrm>
            <a:off x="7137400" y="2214563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5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815" grpId="0" animBg="1"/>
      <p:bldP spid="629816" grpId="0" animBg="1" autoUpdateAnimBg="0"/>
      <p:bldP spid="629817" grpId="0" animBg="1" autoUpdateAnimBg="0"/>
      <p:bldP spid="62981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22280" y="1179513"/>
            <a:ext cx="561725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1628775"/>
            <a:ext cx="7561263" cy="4191000"/>
            <a:chOff x="566" y="1026"/>
            <a:chExt cx="4763" cy="26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567" y="1026"/>
                <a:ext cx="4461" cy="2640"/>
                <a:chOff x="567" y="1026"/>
                <a:chExt cx="4461" cy="2640"/>
              </a:xfrm>
            </p:grpSpPr>
            <p:grpSp>
              <p:nvGrpSpPr>
                <p:cNvPr id="5" name="Group 19"/>
                <p:cNvGrpSpPr>
                  <a:grpSpLocks/>
                </p:cNvGrpSpPr>
                <p:nvPr/>
              </p:nvGrpSpPr>
              <p:grpSpPr bwMode="auto">
                <a:xfrm>
                  <a:off x="612" y="1026"/>
                  <a:ext cx="4416" cy="2583"/>
                  <a:chOff x="340" y="1026"/>
                  <a:chExt cx="4416" cy="2583"/>
                </a:xfrm>
              </p:grpSpPr>
              <p:grpSp>
                <p:nvGrpSpPr>
                  <p:cNvPr id="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40" y="1026"/>
                    <a:ext cx="4416" cy="2583"/>
                    <a:chOff x="336" y="1008"/>
                    <a:chExt cx="4416" cy="2583"/>
                  </a:xfrm>
                </p:grpSpPr>
                <p:sp>
                  <p:nvSpPr>
                    <p:cNvPr id="59439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0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1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2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444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cxnSp>
                  <p:nvCxnSpPr>
                    <p:cNvPr id="59445" name="AutoShape 27"/>
                    <p:cNvCxnSpPr>
                      <a:cxnSpLocks noChangeShapeType="1"/>
                      <a:stCxn id="59439" idx="7"/>
                      <a:endCxn id="59440" idx="3"/>
                    </p:cNvCxnSpPr>
                    <p:nvPr/>
                  </p:nvCxnSpPr>
                  <p:spPr bwMode="auto">
                    <a:xfrm flipV="1">
                      <a:off x="658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46" name="AutoShape 28"/>
                    <p:cNvCxnSpPr>
                      <a:cxnSpLocks noChangeShapeType="1"/>
                      <a:stCxn id="59440" idx="6"/>
                      <a:endCxn id="59443" idx="2"/>
                    </p:cNvCxnSpPr>
                    <p:nvPr/>
                  </p:nvCxnSpPr>
                  <p:spPr bwMode="auto">
                    <a:xfrm>
                      <a:off x="1680" y="1392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47" name="AutoShape 29"/>
                    <p:cNvCxnSpPr>
                      <a:cxnSpLocks noChangeShapeType="1"/>
                      <a:stCxn id="59443" idx="5"/>
                      <a:endCxn id="59442" idx="1"/>
                    </p:cNvCxnSpPr>
                    <p:nvPr/>
                  </p:nvCxnSpPr>
                  <p:spPr bwMode="auto">
                    <a:xfrm>
                      <a:off x="3394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48" name="AutoShape 30"/>
                    <p:cNvCxnSpPr>
                      <a:cxnSpLocks noChangeShapeType="1"/>
                      <a:stCxn id="59442" idx="3"/>
                      <a:endCxn id="59444" idx="7"/>
                    </p:cNvCxnSpPr>
                    <p:nvPr/>
                  </p:nvCxnSpPr>
                  <p:spPr bwMode="auto">
                    <a:xfrm flipH="1">
                      <a:off x="3394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49" name="AutoShape 31"/>
                    <p:cNvCxnSpPr>
                      <a:cxnSpLocks noChangeShapeType="1"/>
                      <a:stCxn id="59444" idx="2"/>
                      <a:endCxn id="59441" idx="6"/>
                    </p:cNvCxnSpPr>
                    <p:nvPr/>
                  </p:nvCxnSpPr>
                  <p:spPr bwMode="auto">
                    <a:xfrm flipH="1">
                      <a:off x="1680" y="3216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50" name="AutoShape 32"/>
                    <p:cNvCxnSpPr>
                      <a:cxnSpLocks noChangeShapeType="1"/>
                      <a:stCxn id="59441" idx="1"/>
                      <a:endCxn id="59439" idx="5"/>
                    </p:cNvCxnSpPr>
                    <p:nvPr/>
                  </p:nvCxnSpPr>
                  <p:spPr bwMode="auto">
                    <a:xfrm flipH="1" flipV="1">
                      <a:off x="658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51" name="AutoShape 33"/>
                    <p:cNvCxnSpPr>
                      <a:cxnSpLocks noChangeShapeType="1"/>
                      <a:stCxn id="59441" idx="0"/>
                      <a:endCxn id="59440" idx="4"/>
                    </p:cNvCxnSpPr>
                    <p:nvPr/>
                  </p:nvCxnSpPr>
                  <p:spPr bwMode="auto">
                    <a:xfrm flipV="1">
                      <a:off x="1632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52" name="AutoShape 34"/>
                    <p:cNvCxnSpPr>
                      <a:cxnSpLocks noChangeShapeType="1"/>
                      <a:stCxn id="59444" idx="0"/>
                      <a:endCxn id="59443" idx="4"/>
                    </p:cNvCxnSpPr>
                    <p:nvPr/>
                  </p:nvCxnSpPr>
                  <p:spPr bwMode="auto">
                    <a:xfrm flipV="1">
                      <a:off x="3360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453" name="AutoShape 35"/>
                    <p:cNvCxnSpPr>
                      <a:cxnSpLocks noChangeShapeType="1"/>
                      <a:stCxn id="59441" idx="7"/>
                      <a:endCxn id="59443" idx="3"/>
                    </p:cNvCxnSpPr>
                    <p:nvPr/>
                  </p:nvCxnSpPr>
                  <p:spPr bwMode="auto">
                    <a:xfrm flipV="1">
                      <a:off x="1666" y="1426"/>
                      <a:ext cx="1660" cy="17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30820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</a:t>
                      </a:r>
                    </a:p>
                  </p:txBody>
                </p:sp>
                <p:sp>
                  <p:nvSpPr>
                    <p:cNvPr id="630821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b</a:t>
                      </a:r>
                    </a:p>
                  </p:txBody>
                </p:sp>
                <p:sp>
                  <p:nvSpPr>
                    <p:cNvPr id="63082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16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d</a:t>
                      </a:r>
                    </a:p>
                  </p:txBody>
                </p:sp>
                <p:sp>
                  <p:nvSpPr>
                    <p:cNvPr id="630823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z</a:t>
                      </a:r>
                    </a:p>
                  </p:txBody>
                </p:sp>
                <p:sp>
                  <p:nvSpPr>
                    <p:cNvPr id="630824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4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e</a:t>
                      </a:r>
                    </a:p>
                  </p:txBody>
                </p:sp>
                <p:sp>
                  <p:nvSpPr>
                    <p:cNvPr id="630825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</a:p>
                  </p:txBody>
                </p:sp>
              </p:grpSp>
              <p:sp>
                <p:nvSpPr>
                  <p:cNvPr id="63082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63082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27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63082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63082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139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63083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0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630831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880"/>
                    <a:ext cx="559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63083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16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63083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6</a:t>
                    </a:r>
                  </a:p>
                </p:txBody>
              </p:sp>
              <p:sp>
                <p:nvSpPr>
                  <p:cNvPr id="630834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40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3</a:t>
                    </a:r>
                  </a:p>
                </p:txBody>
              </p:sp>
            </p:grpSp>
            <p:sp>
              <p:nvSpPr>
                <p:cNvPr id="63083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67" y="2387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63083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018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63083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787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63083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018" y="333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63083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87" y="329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63084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712" y="246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</a:t>
                  </a:r>
                </a:p>
              </p:txBody>
            </p:sp>
          </p:grpSp>
          <p:sp>
            <p:nvSpPr>
              <p:cNvPr id="630841" name="Oval 57"/>
              <p:cNvSpPr>
                <a:spLocks noChangeArrowheads="1"/>
              </p:cNvSpPr>
              <p:nvPr/>
            </p:nvSpPr>
            <p:spPr bwMode="auto">
              <a:xfrm>
                <a:off x="566" y="2148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457200" marR="0" lvl="0" indent="-45720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0842" name="Text Box 58"/>
              <p:cNvSpPr txBox="1">
                <a:spLocks noChangeArrowheads="1"/>
              </p:cNvSpPr>
              <p:nvPr/>
            </p:nvSpPr>
            <p:spPr bwMode="auto">
              <a:xfrm>
                <a:off x="1936" y="1044"/>
                <a:ext cx="672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4 (</a:t>
                </a: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0843" name="Text Box 59"/>
              <p:cNvSpPr txBox="1">
                <a:spLocks noChangeArrowheads="1"/>
              </p:cNvSpPr>
              <p:nvPr/>
            </p:nvSpPr>
            <p:spPr bwMode="auto">
              <a:xfrm>
                <a:off x="1926" y="3309"/>
                <a:ext cx="672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2 (</a:t>
                </a: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59414" name="Oval 60"/>
            <p:cNvSpPr>
              <a:spLocks noChangeArrowheads="1"/>
            </p:cNvSpPr>
            <p:nvPr/>
          </p:nvSpPr>
          <p:spPr bwMode="auto">
            <a:xfrm>
              <a:off x="1719" y="331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0845" name="Text Box 61"/>
            <p:cNvSpPr txBox="1">
              <a:spLocks noChangeArrowheads="1"/>
            </p:cNvSpPr>
            <p:nvPr/>
          </p:nvSpPr>
          <p:spPr bwMode="auto">
            <a:xfrm>
              <a:off x="1953" y="1053"/>
              <a:ext cx="96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3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0846" name="Text Box 62"/>
            <p:cNvSpPr txBox="1">
              <a:spLocks noChangeArrowheads="1"/>
            </p:cNvSpPr>
            <p:nvPr/>
          </p:nvSpPr>
          <p:spPr bwMode="auto">
            <a:xfrm>
              <a:off x="3684" y="1053"/>
              <a:ext cx="1645" cy="33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10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0847" name="Text Box 63"/>
            <p:cNvSpPr txBox="1">
              <a:spLocks noChangeArrowheads="1"/>
            </p:cNvSpPr>
            <p:nvPr/>
          </p:nvSpPr>
          <p:spPr bwMode="auto">
            <a:xfrm>
              <a:off x="3729" y="3309"/>
              <a:ext cx="1235" cy="33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12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0848" name="Oval 64"/>
          <p:cNvSpPr>
            <a:spLocks noChangeArrowheads="1"/>
          </p:cNvSpPr>
          <p:nvPr/>
        </p:nvSpPr>
        <p:spPr bwMode="auto">
          <a:xfrm>
            <a:off x="1884363" y="16383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630849" name="Text Box 65"/>
          <p:cNvSpPr txBox="1">
            <a:spLocks noChangeArrowheads="1"/>
          </p:cNvSpPr>
          <p:nvPr/>
        </p:nvSpPr>
        <p:spPr bwMode="auto">
          <a:xfrm>
            <a:off x="4410075" y="1628775"/>
            <a:ext cx="1676401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8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b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30850" name="Text Box 66"/>
          <p:cNvSpPr txBox="1">
            <a:spLocks noChangeArrowheads="1"/>
          </p:cNvSpPr>
          <p:nvPr/>
        </p:nvSpPr>
        <p:spPr bwMode="auto">
          <a:xfrm>
            <a:off x="6597650" y="1268413"/>
            <a:ext cx="2097088" cy="1927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(b)=3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(d)=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10-&gt;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59412" name="Line 67"/>
          <p:cNvSpPr>
            <a:spLocks noChangeShapeType="1"/>
          </p:cNvSpPr>
          <p:nvPr/>
        </p:nvSpPr>
        <p:spPr bwMode="auto">
          <a:xfrm>
            <a:off x="6642100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1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48" grpId="0" animBg="1"/>
      <p:bldP spid="63084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99851" y="1179513"/>
            <a:ext cx="7529749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-43180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0" y="1584325"/>
            <a:ext cx="7170738" cy="4191000"/>
            <a:chOff x="566" y="1026"/>
            <a:chExt cx="4517" cy="264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566" y="1026"/>
                <a:ext cx="4462" cy="2640"/>
                <a:chOff x="566" y="1026"/>
                <a:chExt cx="4462" cy="2640"/>
              </a:xfrm>
            </p:grpSpPr>
            <p:grpSp>
              <p:nvGrpSpPr>
                <p:cNvPr id="5" name="Group 23"/>
                <p:cNvGrpSpPr>
                  <a:grpSpLocks/>
                </p:cNvGrpSpPr>
                <p:nvPr/>
              </p:nvGrpSpPr>
              <p:grpSpPr bwMode="auto">
                <a:xfrm>
                  <a:off x="567" y="1026"/>
                  <a:ext cx="4461" cy="2640"/>
                  <a:chOff x="567" y="1026"/>
                  <a:chExt cx="4461" cy="2640"/>
                </a:xfrm>
              </p:grpSpPr>
              <p:grpSp>
                <p:nvGrpSpPr>
                  <p:cNvPr id="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612" y="1026"/>
                    <a:ext cx="4416" cy="2583"/>
                    <a:chOff x="340" y="1026"/>
                    <a:chExt cx="4416" cy="2583"/>
                  </a:xfrm>
                </p:grpSpPr>
                <p:grpSp>
                  <p:nvGrpSpPr>
                    <p:cNvPr id="7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" y="1026"/>
                      <a:ext cx="4416" cy="2583"/>
                      <a:chOff x="336" y="1008"/>
                      <a:chExt cx="4416" cy="2583"/>
                    </a:xfrm>
                  </p:grpSpPr>
                  <p:sp>
                    <p:nvSpPr>
                      <p:cNvPr id="60471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6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2" name="AutoShap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3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4" name="AutoShap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5" name="AutoShap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0476" name="AutoShap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5B6B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60477" name="AutoShape 32"/>
                      <p:cNvCxnSpPr>
                        <a:cxnSpLocks noChangeShapeType="1"/>
                        <a:stCxn id="60471" idx="7"/>
                        <a:endCxn id="60472" idx="3"/>
                      </p:cNvCxnSpPr>
                      <p:nvPr/>
                    </p:nvCxnSpPr>
                    <p:spPr bwMode="auto">
                      <a:xfrm flipV="1">
                        <a:off x="658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78" name="AutoShape 33"/>
                      <p:cNvCxnSpPr>
                        <a:cxnSpLocks noChangeShapeType="1"/>
                        <a:stCxn id="60472" idx="6"/>
                        <a:endCxn id="60475" idx="2"/>
                      </p:cNvCxnSpPr>
                      <p:nvPr/>
                    </p:nvCxnSpPr>
                    <p:spPr bwMode="auto">
                      <a:xfrm>
                        <a:off x="1680" y="1392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79" name="AutoShape 34"/>
                      <p:cNvCxnSpPr>
                        <a:cxnSpLocks noChangeShapeType="1"/>
                        <a:stCxn id="60475" idx="5"/>
                        <a:endCxn id="60474" idx="1"/>
                      </p:cNvCxnSpPr>
                      <p:nvPr/>
                    </p:nvCxnSpPr>
                    <p:spPr bwMode="auto">
                      <a:xfrm>
                        <a:off x="3394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0" name="AutoShape 35"/>
                      <p:cNvCxnSpPr>
                        <a:cxnSpLocks noChangeShapeType="1"/>
                        <a:stCxn id="60474" idx="3"/>
                        <a:endCxn id="60476" idx="7"/>
                      </p:cNvCxnSpPr>
                      <p:nvPr/>
                    </p:nvCxnSpPr>
                    <p:spPr bwMode="auto">
                      <a:xfrm flipH="1">
                        <a:off x="3394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1" name="AutoShape 36"/>
                      <p:cNvCxnSpPr>
                        <a:cxnSpLocks noChangeShapeType="1"/>
                        <a:stCxn id="60476" idx="2"/>
                        <a:endCxn id="60473" idx="6"/>
                      </p:cNvCxnSpPr>
                      <p:nvPr/>
                    </p:nvCxnSpPr>
                    <p:spPr bwMode="auto">
                      <a:xfrm flipH="1">
                        <a:off x="1680" y="3216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2" name="AutoShape 37"/>
                      <p:cNvCxnSpPr>
                        <a:cxnSpLocks noChangeShapeType="1"/>
                        <a:stCxn id="60473" idx="1"/>
                        <a:endCxn id="60471" idx="5"/>
                      </p:cNvCxnSpPr>
                      <p:nvPr/>
                    </p:nvCxnSpPr>
                    <p:spPr bwMode="auto">
                      <a:xfrm flipH="1" flipV="1">
                        <a:off x="658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3" name="AutoShape 38"/>
                      <p:cNvCxnSpPr>
                        <a:cxnSpLocks noChangeShapeType="1"/>
                        <a:stCxn id="60473" idx="0"/>
                        <a:endCxn id="60472" idx="4"/>
                      </p:cNvCxnSpPr>
                      <p:nvPr/>
                    </p:nvCxnSpPr>
                    <p:spPr bwMode="auto">
                      <a:xfrm flipV="1">
                        <a:off x="1632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4" name="AutoShape 39"/>
                      <p:cNvCxnSpPr>
                        <a:cxnSpLocks noChangeShapeType="1"/>
                        <a:stCxn id="60476" idx="0"/>
                        <a:endCxn id="60475" idx="4"/>
                      </p:cNvCxnSpPr>
                      <p:nvPr/>
                    </p:nvCxnSpPr>
                    <p:spPr bwMode="auto">
                      <a:xfrm flipV="1">
                        <a:off x="3360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0485" name="AutoShape 40"/>
                      <p:cNvCxnSpPr>
                        <a:cxnSpLocks noChangeShapeType="1"/>
                        <a:stCxn id="60473" idx="7"/>
                        <a:endCxn id="60475" idx="3"/>
                      </p:cNvCxnSpPr>
                      <p:nvPr/>
                    </p:nvCxnSpPr>
                    <p:spPr bwMode="auto">
                      <a:xfrm flipV="1">
                        <a:off x="1666" y="1426"/>
                        <a:ext cx="1660" cy="1756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</p:spPr>
                  </p:cxnSp>
                  <p:sp>
                    <p:nvSpPr>
                      <p:cNvPr id="631849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6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631850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631851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16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631852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z</a:t>
                        </a:r>
                      </a:p>
                    </p:txBody>
                  </p:sp>
                  <p:sp>
                    <p:nvSpPr>
                      <p:cNvPr id="631853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631854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Times New Roman" pitchFamily="18" charset="0"/>
                            <a:ea typeface="宋体" pitchFamily="2" charset="-122"/>
                            <a:cs typeface="+mn-cs"/>
                          </a:rPr>
                          <a:t>c</a:t>
                        </a:r>
                      </a:p>
                    </p:txBody>
                  </p:sp>
                </p:grpSp>
                <p:sp>
                  <p:nvSpPr>
                    <p:cNvPr id="63185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158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4</a:t>
                      </a:r>
                    </a:p>
                  </p:txBody>
                </p:sp>
                <p:sp>
                  <p:nvSpPr>
                    <p:cNvPr id="631856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27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631857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631858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139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5</a:t>
                      </a:r>
                    </a:p>
                  </p:txBody>
                </p:sp>
                <p:sp>
                  <p:nvSpPr>
                    <p:cNvPr id="631859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8" y="20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8</a:t>
                      </a:r>
                    </a:p>
                  </p:txBody>
                </p:sp>
                <p:sp>
                  <p:nvSpPr>
                    <p:cNvPr id="631860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880"/>
                      <a:ext cx="504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10</a:t>
                      </a:r>
                    </a:p>
                  </p:txBody>
                </p:sp>
                <p:sp>
                  <p:nvSpPr>
                    <p:cNvPr id="631861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216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631862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0" y="15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6</a:t>
                      </a:r>
                    </a:p>
                  </p:txBody>
                </p:sp>
                <p:sp>
                  <p:nvSpPr>
                    <p:cNvPr id="631863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96" y="240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63186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387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rPr>
                      <a:t>0</a:t>
                    </a:r>
                  </a:p>
                </p:txBody>
              </p:sp>
              <p:sp>
                <p:nvSpPr>
                  <p:cNvPr id="63186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63186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63186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333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631868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329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6318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2" y="246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</a:t>
                    </a:r>
                  </a:p>
                </p:txBody>
              </p:sp>
            </p:grpSp>
            <p:sp>
              <p:nvSpPr>
                <p:cNvPr id="631870" name="Oval 62"/>
                <p:cNvSpPr>
                  <a:spLocks noChangeArrowheads="1"/>
                </p:cNvSpPr>
                <p:nvPr/>
              </p:nvSpPr>
              <p:spPr bwMode="auto">
                <a:xfrm>
                  <a:off x="566" y="2148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457200" marR="0" lvl="0" indent="-457200" algn="ctr" defTabSz="9144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187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936" y="1044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4 (</a:t>
                  </a: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18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26" y="3309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2 (</a:t>
                  </a: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60446" name="Oval 65"/>
              <p:cNvSpPr>
                <a:spLocks noChangeArrowheads="1"/>
              </p:cNvSpPr>
              <p:nvPr/>
            </p:nvSpPr>
            <p:spPr bwMode="auto">
              <a:xfrm>
                <a:off x="1719" y="331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1874" name="Text Box 66"/>
              <p:cNvSpPr txBox="1">
                <a:spLocks noChangeArrowheads="1"/>
              </p:cNvSpPr>
              <p:nvPr/>
            </p:nvSpPr>
            <p:spPr bwMode="auto">
              <a:xfrm>
                <a:off x="1953" y="1053"/>
                <a:ext cx="96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3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1875" name="Text Box 67"/>
              <p:cNvSpPr txBox="1">
                <a:spLocks noChangeArrowheads="1"/>
              </p:cNvSpPr>
              <p:nvPr/>
            </p:nvSpPr>
            <p:spPr bwMode="auto">
              <a:xfrm>
                <a:off x="3684" y="1053"/>
                <a:ext cx="1143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10 (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, 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1876" name="Text Box 68"/>
              <p:cNvSpPr txBox="1">
                <a:spLocks noChangeArrowheads="1"/>
              </p:cNvSpPr>
              <p:nvPr/>
            </p:nvSpPr>
            <p:spPr bwMode="auto">
              <a:xfrm>
                <a:off x="3729" y="3309"/>
                <a:ext cx="1226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12 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0443" name="Oval 69"/>
            <p:cNvSpPr>
              <a:spLocks noChangeArrowheads="1"/>
            </p:cNvSpPr>
            <p:nvPr/>
          </p:nvSpPr>
          <p:spPr bwMode="auto">
            <a:xfrm>
              <a:off x="1730" y="103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1878" name="Text Box 70"/>
            <p:cNvSpPr txBox="1">
              <a:spLocks noChangeArrowheads="1"/>
            </p:cNvSpPr>
            <p:nvPr/>
          </p:nvSpPr>
          <p:spPr bwMode="auto">
            <a:xfrm>
              <a:off x="3758" y="1026"/>
              <a:ext cx="1325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8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b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1879" name="Oval 71"/>
          <p:cNvSpPr>
            <a:spLocks noChangeArrowheads="1"/>
          </p:cNvSpPr>
          <p:nvPr/>
        </p:nvSpPr>
        <p:spPr bwMode="auto">
          <a:xfrm>
            <a:off x="4648200" y="1662113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631880" name="Text Box 72"/>
          <p:cNvSpPr txBox="1">
            <a:spLocks noChangeArrowheads="1"/>
          </p:cNvSpPr>
          <p:nvPr/>
        </p:nvSpPr>
        <p:spPr bwMode="auto">
          <a:xfrm>
            <a:off x="4946649" y="5253038"/>
            <a:ext cx="1265239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10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d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 useBgFill="1">
        <p:nvSpPr>
          <p:cNvPr id="631881" name="Text Box 73"/>
          <p:cNvSpPr txBox="1">
            <a:spLocks noChangeArrowheads="1"/>
          </p:cNvSpPr>
          <p:nvPr/>
        </p:nvSpPr>
        <p:spPr bwMode="auto">
          <a:xfrm>
            <a:off x="6211888" y="3976688"/>
            <a:ext cx="2932112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14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d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31882" name="Text Box 74"/>
          <p:cNvSpPr txBox="1">
            <a:spLocks noChangeArrowheads="1"/>
          </p:cNvSpPr>
          <p:nvPr/>
        </p:nvSpPr>
        <p:spPr bwMode="auto">
          <a:xfrm>
            <a:off x="6980234" y="1268413"/>
            <a:ext cx="2097087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(d)=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12-&gt;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- 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14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0441" name="Line 75"/>
          <p:cNvSpPr>
            <a:spLocks noChangeShapeType="1"/>
          </p:cNvSpPr>
          <p:nvPr/>
        </p:nvSpPr>
        <p:spPr bwMode="auto">
          <a:xfrm>
            <a:off x="6825116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2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79" grpId="0" animBg="1"/>
      <p:bldP spid="631880" grpId="0" animBg="1" autoUpdateAnimBg="0"/>
      <p:bldP spid="63188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54711" y="1179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-468313" y="33289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628775"/>
            <a:ext cx="9144000" cy="4191000"/>
            <a:chOff x="295" y="1026"/>
            <a:chExt cx="5760" cy="264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95" y="1026"/>
              <a:ext cx="4727" cy="2640"/>
              <a:chOff x="566" y="1026"/>
              <a:chExt cx="4727" cy="264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566" y="1026"/>
                <a:ext cx="4727" cy="2640"/>
                <a:chOff x="566" y="1026"/>
                <a:chExt cx="4727" cy="2640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566" y="1026"/>
                  <a:ext cx="4462" cy="2640"/>
                  <a:chOff x="566" y="1026"/>
                  <a:chExt cx="4462" cy="2640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567" y="1026"/>
                    <a:ext cx="4461" cy="2640"/>
                    <a:chOff x="567" y="1026"/>
                    <a:chExt cx="4461" cy="2640"/>
                  </a:xfrm>
                </p:grpSpPr>
                <p:grpSp>
                  <p:nvGrpSpPr>
                    <p:cNvPr id="7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2" y="1026"/>
                      <a:ext cx="4416" cy="2583"/>
                      <a:chOff x="340" y="1026"/>
                      <a:chExt cx="4416" cy="2583"/>
                    </a:xfrm>
                  </p:grpSpPr>
                  <p:grpSp>
                    <p:nvGrpSpPr>
                      <p:cNvPr id="8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0" y="1026"/>
                        <a:ext cx="4416" cy="2583"/>
                        <a:chOff x="336" y="1008"/>
                        <a:chExt cx="4416" cy="2583"/>
                      </a:xfrm>
                    </p:grpSpPr>
                    <p:sp>
                      <p:nvSpPr>
                        <p:cNvPr id="61486" name="AutoShap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6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7" name="AutoShap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8" name="AutoShap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89" name="AutoShap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0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90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1491" name="AutoShap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D5B6B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itchFamily="2" charset="-122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61492" name="AutoShape 21"/>
                        <p:cNvCxnSpPr>
                          <a:cxnSpLocks noChangeShapeType="1"/>
                          <a:stCxn id="61486" idx="7"/>
                          <a:endCxn id="61487" idx="3"/>
                        </p:cNvCxnSpPr>
                        <p:nvPr/>
                      </p:nvCxnSpPr>
                      <p:spPr bwMode="auto">
                        <a:xfrm flipV="1">
                          <a:off x="658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3" name="AutoShape 22"/>
                        <p:cNvCxnSpPr>
                          <a:cxnSpLocks noChangeShapeType="1"/>
                          <a:stCxn id="61487" idx="6"/>
                          <a:endCxn id="61490" idx="2"/>
                        </p:cNvCxnSpPr>
                        <p:nvPr/>
                      </p:nvCxnSpPr>
                      <p:spPr bwMode="auto">
                        <a:xfrm>
                          <a:off x="1680" y="1392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4" name="AutoShape 23"/>
                        <p:cNvCxnSpPr>
                          <a:cxnSpLocks noChangeShapeType="1"/>
                          <a:stCxn id="61490" idx="5"/>
                          <a:endCxn id="61489" idx="1"/>
                        </p:cNvCxnSpPr>
                        <p:nvPr/>
                      </p:nvCxnSpPr>
                      <p:spPr bwMode="auto">
                        <a:xfrm>
                          <a:off x="3394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5" name="AutoShape 24"/>
                        <p:cNvCxnSpPr>
                          <a:cxnSpLocks noChangeShapeType="1"/>
                          <a:stCxn id="61489" idx="3"/>
                          <a:endCxn id="61491" idx="7"/>
                        </p:cNvCxnSpPr>
                        <p:nvPr/>
                      </p:nvCxnSpPr>
                      <p:spPr bwMode="auto">
                        <a:xfrm flipH="1">
                          <a:off x="3394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6" name="AutoShape 25"/>
                        <p:cNvCxnSpPr>
                          <a:cxnSpLocks noChangeShapeType="1"/>
                          <a:stCxn id="61491" idx="2"/>
                          <a:endCxn id="61488" idx="6"/>
                        </p:cNvCxnSpPr>
                        <p:nvPr/>
                      </p:nvCxnSpPr>
                      <p:spPr bwMode="auto">
                        <a:xfrm flipH="1">
                          <a:off x="1680" y="3216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7" name="AutoShape 26"/>
                        <p:cNvCxnSpPr>
                          <a:cxnSpLocks noChangeShapeType="1"/>
                          <a:stCxn id="61488" idx="1"/>
                          <a:endCxn id="61486" idx="5"/>
                        </p:cNvCxnSpPr>
                        <p:nvPr/>
                      </p:nvCxnSpPr>
                      <p:spPr bwMode="auto">
                        <a:xfrm flipH="1" flipV="1">
                          <a:off x="658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8" name="AutoShape 27"/>
                        <p:cNvCxnSpPr>
                          <a:cxnSpLocks noChangeShapeType="1"/>
                          <a:stCxn id="61488" idx="0"/>
                          <a:endCxn id="61487" idx="4"/>
                        </p:cNvCxnSpPr>
                        <p:nvPr/>
                      </p:nvCxnSpPr>
                      <p:spPr bwMode="auto">
                        <a:xfrm flipV="1">
                          <a:off x="1632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499" name="AutoShape 28"/>
                        <p:cNvCxnSpPr>
                          <a:cxnSpLocks noChangeShapeType="1"/>
                          <a:stCxn id="61491" idx="0"/>
                          <a:endCxn id="61490" idx="4"/>
                        </p:cNvCxnSpPr>
                        <p:nvPr/>
                      </p:nvCxnSpPr>
                      <p:spPr bwMode="auto">
                        <a:xfrm flipV="1">
                          <a:off x="3360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61500" name="AutoShape 29"/>
                        <p:cNvCxnSpPr>
                          <a:cxnSpLocks noChangeShapeType="1"/>
                          <a:stCxn id="61488" idx="7"/>
                          <a:endCxn id="61490" idx="3"/>
                        </p:cNvCxnSpPr>
                        <p:nvPr/>
                      </p:nvCxnSpPr>
                      <p:spPr bwMode="auto">
                        <a:xfrm flipV="1">
                          <a:off x="1666" y="1426"/>
                          <a:ext cx="1660" cy="1756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</p:spPr>
                    </p:cxnSp>
                    <p:sp>
                      <p:nvSpPr>
                        <p:cNvPr id="632862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632863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632864" name="Text Box 3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16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632865" name="Text Box 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6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z</a:t>
                          </a:r>
                        </a:p>
                      </p:txBody>
                    </p:sp>
                    <p:sp>
                      <p:nvSpPr>
                        <p:cNvPr id="632866" name="Text Box 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e</a:t>
                          </a:r>
                        </a:p>
                      </p:txBody>
                    </p:sp>
                    <p:sp>
                      <p:nvSpPr>
                        <p:cNvPr id="632867" name="Text Box 3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Times New Roman" pitchFamily="18" charset="0"/>
                              <a:ea typeface="宋体" pitchFamily="2" charset="-122"/>
                              <a:cs typeface="+mn-cs"/>
                            </a:rPr>
                            <a:t>c</a:t>
                          </a:r>
                        </a:p>
                      </p:txBody>
                    </p:sp>
                  </p:grpSp>
                  <p:sp>
                    <p:nvSpPr>
                      <p:cNvPr id="632868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158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632869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27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632870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32871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139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632872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8" y="20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632873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2880"/>
                        <a:ext cx="529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10</a:t>
                        </a:r>
                      </a:p>
                    </p:txBody>
                  </p:sp>
                  <p:sp>
                    <p:nvSpPr>
                      <p:cNvPr id="632874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2" y="216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632875" name="Text Box 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0" y="15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632876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240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632877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7" y="2387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p:txBody>
                </p:sp>
                <p:sp>
                  <p:nvSpPr>
                    <p:cNvPr id="632878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632879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632880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333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632881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329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632882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2" y="246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</p:grpSp>
              <p:sp>
                <p:nvSpPr>
                  <p:cNvPr id="63288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566" y="2148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457200" marR="0" lvl="0" indent="-45720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288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1044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4 (</a:t>
                    </a: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288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6" y="3309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2 (</a:t>
                    </a:r>
                    <a:r>
                      <a:rPr kumimoji="1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1461" name="Oval 54"/>
                <p:cNvSpPr>
                  <a:spLocks noChangeArrowheads="1"/>
                </p:cNvSpPr>
                <p:nvPr/>
              </p:nvSpPr>
              <p:spPr bwMode="auto">
                <a:xfrm>
                  <a:off x="1719" y="331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288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953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3 </a:t>
                  </a:r>
                  <a:r>
                    <a:rPr kumimoji="1" 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(</a:t>
                  </a:r>
                  <a:r>
                    <a:rPr kumimoji="1" lang="en-US" sz="2800" b="1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288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684" y="1053"/>
                  <a:ext cx="1216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10 (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, 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28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729" y="3309"/>
                  <a:ext cx="1564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12 (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a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, </a:t>
                  </a:r>
                  <a:r>
                    <a:rPr kumimoji="1" lang="en-US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c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61458" name="Oval 58"/>
              <p:cNvSpPr>
                <a:spLocks noChangeArrowheads="1"/>
              </p:cNvSpPr>
              <p:nvPr/>
            </p:nvSpPr>
            <p:spPr bwMode="auto">
              <a:xfrm>
                <a:off x="1730" y="103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2891" name="Text Box 59"/>
              <p:cNvSpPr txBox="1">
                <a:spLocks noChangeArrowheads="1"/>
              </p:cNvSpPr>
              <p:nvPr/>
            </p:nvSpPr>
            <p:spPr bwMode="auto">
              <a:xfrm>
                <a:off x="3758" y="1026"/>
                <a:ext cx="1416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8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b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1454" name="Oval 60"/>
            <p:cNvSpPr>
              <a:spLocks noChangeArrowheads="1"/>
            </p:cNvSpPr>
            <p:nvPr/>
          </p:nvSpPr>
          <p:spPr bwMode="auto">
            <a:xfrm>
              <a:off x="3190" y="1047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2893" name="Text Box 61"/>
            <p:cNvSpPr txBox="1">
              <a:spLocks noChangeArrowheads="1"/>
            </p:cNvSpPr>
            <p:nvPr/>
          </p:nvSpPr>
          <p:spPr bwMode="auto">
            <a:xfrm>
              <a:off x="3461" y="3309"/>
              <a:ext cx="2183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10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d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2894" name="Text Box 62"/>
            <p:cNvSpPr txBox="1">
              <a:spLocks noChangeArrowheads="1"/>
            </p:cNvSpPr>
            <p:nvPr/>
          </p:nvSpPr>
          <p:spPr bwMode="auto">
            <a:xfrm>
              <a:off x="4185" y="2505"/>
              <a:ext cx="187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4665663" y="524827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632896" name="Text Box 64"/>
          <p:cNvSpPr txBox="1">
            <a:spLocks noChangeArrowheads="1"/>
          </p:cNvSpPr>
          <p:nvPr/>
        </p:nvSpPr>
        <p:spPr bwMode="auto">
          <a:xfrm>
            <a:off x="5903912" y="4067175"/>
            <a:ext cx="2200997" cy="523220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13 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32897" name="Text Box 65"/>
          <p:cNvSpPr txBox="1">
            <a:spLocks noChangeArrowheads="1"/>
          </p:cNvSpPr>
          <p:nvPr/>
        </p:nvSpPr>
        <p:spPr bwMode="auto">
          <a:xfrm>
            <a:off x="6867525" y="1223963"/>
            <a:ext cx="2097088" cy="1196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14- &gt;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13</a:t>
            </a:r>
            <a:endParaRPr kumimoji="1" lang="el-G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1452" name="Line 66"/>
          <p:cNvSpPr>
            <a:spLocks noChangeShapeType="1"/>
          </p:cNvSpPr>
          <p:nvPr/>
        </p:nvSpPr>
        <p:spPr bwMode="auto">
          <a:xfrm>
            <a:off x="6958013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7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3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95" grpId="0" animBg="1"/>
      <p:bldP spid="63289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98253" y="1179513"/>
            <a:ext cx="803774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-468313" y="33020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601788"/>
            <a:ext cx="9144000" cy="4191000"/>
            <a:chOff x="295" y="1026"/>
            <a:chExt cx="5760" cy="264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95" y="1026"/>
              <a:ext cx="5760" cy="2640"/>
              <a:chOff x="295" y="1026"/>
              <a:chExt cx="5760" cy="264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95" y="1026"/>
                <a:ext cx="4718" cy="2640"/>
                <a:chOff x="566" y="1026"/>
                <a:chExt cx="4718" cy="2640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566" y="1026"/>
                  <a:ext cx="4718" cy="2640"/>
                  <a:chOff x="566" y="1026"/>
                  <a:chExt cx="4718" cy="2640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566" y="1026"/>
                    <a:ext cx="4462" cy="2640"/>
                    <a:chOff x="566" y="1026"/>
                    <a:chExt cx="4462" cy="2640"/>
                  </a:xfrm>
                </p:grpSpPr>
                <p:grpSp>
                  <p:nvGrpSpPr>
                    <p:cNvPr id="7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" y="1026"/>
                      <a:ext cx="4461" cy="2640"/>
                      <a:chOff x="567" y="1026"/>
                      <a:chExt cx="4461" cy="2640"/>
                    </a:xfrm>
                  </p:grpSpPr>
                  <p:grpSp>
                    <p:nvGrpSpPr>
                      <p:cNvPr id="8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12" y="1026"/>
                        <a:ext cx="4416" cy="2583"/>
                        <a:chOff x="340" y="1026"/>
                        <a:chExt cx="4416" cy="2583"/>
                      </a:xfrm>
                    </p:grpSpPr>
                    <p:grpSp>
                      <p:nvGrpSpPr>
                        <p:cNvPr id="9" name="Group 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0" y="1026"/>
                          <a:ext cx="4416" cy="2583"/>
                          <a:chOff x="336" y="1008"/>
                          <a:chExt cx="4416" cy="2583"/>
                        </a:xfrm>
                      </p:grpSpPr>
                      <p:sp>
                        <p:nvSpPr>
                          <p:cNvPr id="62517" name="AutoShape 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6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18" name="AutoShape 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19" name="AutoShape 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0" name="AutoShape 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0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1" name="AutoShape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522" name="AutoShape 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1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宋体" pitchFamily="2" charset="-122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2523" name="AutoShape 22"/>
                          <p:cNvCxnSpPr>
                            <a:cxnSpLocks noChangeShapeType="1"/>
                            <a:stCxn id="62517" idx="7"/>
                            <a:endCxn id="62518" idx="3"/>
                          </p:cNvCxnSpPr>
                          <p:nvPr/>
                        </p:nvCxnSpPr>
                        <p:spPr bwMode="auto">
                          <a:xfrm flipV="1">
                            <a:off x="658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4" name="AutoShape 23"/>
                          <p:cNvCxnSpPr>
                            <a:cxnSpLocks noChangeShapeType="1"/>
                            <a:stCxn id="62518" idx="6"/>
                            <a:endCxn id="62521" idx="2"/>
                          </p:cNvCxnSpPr>
                          <p:nvPr/>
                        </p:nvCxnSpPr>
                        <p:spPr bwMode="auto">
                          <a:xfrm>
                            <a:off x="1680" y="1392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5" name="AutoShape 24"/>
                          <p:cNvCxnSpPr>
                            <a:cxnSpLocks noChangeShapeType="1"/>
                            <a:stCxn id="62521" idx="5"/>
                            <a:endCxn id="62520" idx="1"/>
                          </p:cNvCxnSpPr>
                          <p:nvPr/>
                        </p:nvCxnSpPr>
                        <p:spPr bwMode="auto">
                          <a:xfrm>
                            <a:off x="3394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6" name="AutoShape 25"/>
                          <p:cNvCxnSpPr>
                            <a:cxnSpLocks noChangeShapeType="1"/>
                            <a:stCxn id="62520" idx="3"/>
                            <a:endCxn id="62522" idx="7"/>
                          </p:cNvCxnSpPr>
                          <p:nvPr/>
                        </p:nvCxnSpPr>
                        <p:spPr bwMode="auto">
                          <a:xfrm flipH="1">
                            <a:off x="3394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7" name="AutoShape 26"/>
                          <p:cNvCxnSpPr>
                            <a:cxnSpLocks noChangeShapeType="1"/>
                            <a:stCxn id="62522" idx="2"/>
                            <a:endCxn id="62519" idx="6"/>
                          </p:cNvCxnSpPr>
                          <p:nvPr/>
                        </p:nvCxnSpPr>
                        <p:spPr bwMode="auto">
                          <a:xfrm flipH="1">
                            <a:off x="1680" y="3216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8" name="AutoShape 27"/>
                          <p:cNvCxnSpPr>
                            <a:cxnSpLocks noChangeShapeType="1"/>
                            <a:stCxn id="62519" idx="1"/>
                            <a:endCxn id="62517" idx="5"/>
                          </p:cNvCxnSpPr>
                          <p:nvPr/>
                        </p:nvCxnSpPr>
                        <p:spPr bwMode="auto">
                          <a:xfrm flipH="1" flipV="1">
                            <a:off x="658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29" name="AutoShape 28"/>
                          <p:cNvCxnSpPr>
                            <a:cxnSpLocks noChangeShapeType="1"/>
                            <a:stCxn id="62519" idx="0"/>
                            <a:endCxn id="62518" idx="4"/>
                          </p:cNvCxnSpPr>
                          <p:nvPr/>
                        </p:nvCxnSpPr>
                        <p:spPr bwMode="auto">
                          <a:xfrm flipV="1">
                            <a:off x="1632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30" name="AutoShape 29"/>
                          <p:cNvCxnSpPr>
                            <a:cxnSpLocks noChangeShapeType="1"/>
                            <a:stCxn id="62522" idx="0"/>
                            <a:endCxn id="62521" idx="4"/>
                          </p:cNvCxnSpPr>
                          <p:nvPr/>
                        </p:nvCxnSpPr>
                        <p:spPr bwMode="auto">
                          <a:xfrm flipV="1">
                            <a:off x="3360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531" name="AutoShape 30"/>
                          <p:cNvCxnSpPr>
                            <a:cxnSpLocks noChangeShapeType="1"/>
                            <a:stCxn id="62519" idx="7"/>
                            <a:endCxn id="62521" idx="3"/>
                          </p:cNvCxnSpPr>
                          <p:nvPr/>
                        </p:nvCxnSpPr>
                        <p:spPr bwMode="auto">
                          <a:xfrm flipV="1">
                            <a:off x="1666" y="1426"/>
                            <a:ext cx="1660" cy="1756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sp>
                        <p:nvSpPr>
                          <p:cNvPr id="633887" name="Text Box 3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633888" name="Text Box 3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633889" name="Text Box 3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16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633890" name="Text Box 3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z</a:t>
                            </a:r>
                          </a:p>
                        </p:txBody>
                      </p:sp>
                      <p:sp>
                        <p:nvSpPr>
                          <p:cNvPr id="633891" name="Text Box 3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633892" name="Text Box 3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1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Times New Roman" pitchFamily="18" charset="0"/>
                                <a:ea typeface="宋体" pitchFamily="2" charset="-122"/>
                                <a:cs typeface="+mn-cs"/>
                              </a:rPr>
                              <a:t>c</a:t>
                            </a:r>
                          </a:p>
                        </p:txBody>
                      </p:sp>
                    </p:grpSp>
                    <p:sp>
                      <p:nvSpPr>
                        <p:cNvPr id="633893" name="Text Box 3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58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633894" name="Text Box 3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27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633895" name="Text Box 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633896" name="Text Box 4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39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633897" name="Text Box 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08" y="20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8</a:t>
                          </a:r>
                        </a:p>
                      </p:txBody>
                    </p:sp>
                    <p:sp>
                      <p:nvSpPr>
                        <p:cNvPr id="633898" name="Text Box 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2880"/>
                          <a:ext cx="575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10</a:t>
                          </a:r>
                        </a:p>
                      </p:txBody>
                    </p:sp>
                    <p:sp>
                      <p:nvSpPr>
                        <p:cNvPr id="633899" name="Text Box 4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2" y="216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633900" name="Text Box 4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0" y="15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633901" name="Text Box 4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96" y="240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omic Sans MS" pitchFamily="66" charset="0"/>
                              <a:ea typeface="宋体" pitchFamily="2" charset="-122"/>
                              <a:cs typeface="+mn-cs"/>
                            </a:rPr>
                            <a:t>3</a:t>
                          </a:r>
                        </a:p>
                      </p:txBody>
                    </p:sp>
                  </p:grpSp>
                  <p:sp>
                    <p:nvSpPr>
                      <p:cNvPr id="633902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67" y="2387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33903" name="Text Box 4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633904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99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633905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333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633906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329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633907" name="Text Box 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12" y="246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omic Sans MS" pitchFamily="66" charset="0"/>
                            <a:ea typeface="宋体" pitchFamily="2" charset="-122"/>
                            <a:cs typeface="+mn-cs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</p:grpSp>
                <p:sp>
                  <p:nvSpPr>
                    <p:cNvPr id="633908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" y="2148"/>
                      <a:ext cx="288" cy="288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 useBgFill="1">
                  <p:nvSpPr>
                    <p:cNvPr id="633909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36" y="1044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4 (</a:t>
                      </a: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)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  <p:sp useBgFill="1">
                  <p:nvSpPr>
                    <p:cNvPr id="633910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6" y="3309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2 (</a:t>
                      </a:r>
                      <a:r>
                        <a:rPr kumimoji="1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1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mic Sans MS" pitchFamily="66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)</a:t>
                      </a:r>
                      <a:endParaRPr kumimoji="1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492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719" y="3312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2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3" y="1053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3 </a:t>
                    </a:r>
                    <a:r>
                      <a:rPr kumimoji="1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(</a:t>
                    </a:r>
                    <a:r>
                      <a:rPr kumimoji="1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4" y="1053"/>
                    <a:ext cx="1207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10 (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, 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  <p:sp useBgFill="1">
                <p:nvSpPr>
                  <p:cNvPr id="63391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9" y="3309"/>
                    <a:ext cx="1555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12 (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a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, </a:t>
                    </a:r>
                    <a:r>
                      <a:rPr kumimoji="1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c</a:t>
                    </a:r>
                    <a:r>
                      <a:rPr kumimoji="1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omic Sans MS" pitchFamily="66" charset="0"/>
                        <a:ea typeface="宋体" pitchFamily="2" charset="-122"/>
                        <a:cs typeface="+mn-cs"/>
                        <a:sym typeface="Symbol" pitchFamily="18" charset="2"/>
                      </a:rPr>
                      <a:t>)</a:t>
                    </a:r>
                    <a:endPara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489" name="Oval 59"/>
                <p:cNvSpPr>
                  <a:spLocks noChangeArrowheads="1"/>
                </p:cNvSpPr>
                <p:nvPr/>
              </p:nvSpPr>
              <p:spPr bwMode="auto">
                <a:xfrm>
                  <a:off x="1730" y="103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 useBgFill="1">
              <p:nvSpPr>
                <p:cNvPr id="63391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8" y="1026"/>
                  <a:ext cx="1489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8 </a:t>
                  </a:r>
                  <a:r>
                    <a:rPr kumimoji="1" 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(</a:t>
                  </a:r>
                  <a:r>
                    <a:rPr kumimoji="1" lang="en-US" sz="2800" b="1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b</a:t>
                  </a:r>
                  <a:r>
                    <a:rPr kumimoji="1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Comic Sans MS" pitchFamily="66" charset="0"/>
                      <a:ea typeface="宋体" pitchFamily="2" charset="-122"/>
                      <a:cs typeface="+mn-cs"/>
                      <a:sym typeface="Symbol" pitchFamily="18" charset="2"/>
                    </a:rPr>
                    <a:t>)</a:t>
                  </a:r>
                  <a:endPara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62485" name="Oval 61"/>
              <p:cNvSpPr>
                <a:spLocks noChangeArrowheads="1"/>
              </p:cNvSpPr>
              <p:nvPr/>
            </p:nvSpPr>
            <p:spPr bwMode="auto">
              <a:xfrm>
                <a:off x="3190" y="1047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3918" name="Text Box 62"/>
              <p:cNvSpPr txBox="1">
                <a:spLocks noChangeArrowheads="1"/>
              </p:cNvSpPr>
              <p:nvPr/>
            </p:nvSpPr>
            <p:spPr bwMode="auto">
              <a:xfrm>
                <a:off x="3461" y="3309"/>
                <a:ext cx="2073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10 </a:t>
                </a:r>
                <a:r>
                  <a:rPr kumimoji="1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(</a:t>
                </a:r>
                <a:r>
                  <a:rPr kumimoji="1" lang="en-US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d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)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  <p:sp useBgFill="1">
            <p:nvSpPr>
              <p:cNvPr id="633919" name="Text Box 63"/>
              <p:cNvSpPr txBox="1">
                <a:spLocks noChangeArrowheads="1"/>
              </p:cNvSpPr>
              <p:nvPr/>
            </p:nvSpPr>
            <p:spPr bwMode="auto">
              <a:xfrm>
                <a:off x="4185" y="2505"/>
                <a:ext cx="187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14 (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a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, </a:t>
                </a:r>
                <a:r>
                  <a:rPr kumimoji="1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c</a:t>
                </a: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  <a:sym typeface="Symbol" pitchFamily="18" charset="2"/>
                  </a:rPr>
                  <a:t>, </a:t>
                </a:r>
                <a:endPara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2482" name="Oval 64"/>
            <p:cNvSpPr>
              <a:spLocks noChangeArrowheads="1"/>
            </p:cNvSpPr>
            <p:nvPr/>
          </p:nvSpPr>
          <p:spPr bwMode="auto">
            <a:xfrm>
              <a:off x="3234" y="3306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633921" name="Text Box 65"/>
            <p:cNvSpPr txBox="1">
              <a:spLocks noChangeArrowheads="1"/>
            </p:cNvSpPr>
            <p:nvPr/>
          </p:nvSpPr>
          <p:spPr bwMode="auto">
            <a:xfrm>
              <a:off x="4014" y="2562"/>
              <a:ext cx="1746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13 </a:t>
              </a:r>
              <a:r>
                <a:rPr kumimoji="1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(</a:t>
              </a:r>
              <a:r>
                <a:rPr kumimoji="1" lang="en-US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e</a:t>
              </a: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)</a:t>
              </a:r>
              <a:endPara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3922" name="Oval 66"/>
          <p:cNvSpPr>
            <a:spLocks noChangeArrowheads="1"/>
          </p:cNvSpPr>
          <p:nvPr/>
        </p:nvSpPr>
        <p:spPr bwMode="auto">
          <a:xfrm>
            <a:off x="6589713" y="3392488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33923" name="AutoShape 67"/>
          <p:cNvCxnSpPr>
            <a:cxnSpLocks noChangeShapeType="1"/>
          </p:cNvCxnSpPr>
          <p:nvPr/>
        </p:nvCxnSpPr>
        <p:spPr bwMode="auto">
          <a:xfrm>
            <a:off x="576263" y="3684588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3924" name="AutoShape 68"/>
          <p:cNvCxnSpPr>
            <a:cxnSpLocks noChangeShapeType="1"/>
          </p:cNvCxnSpPr>
          <p:nvPr/>
        </p:nvCxnSpPr>
        <p:spPr bwMode="auto">
          <a:xfrm flipV="1">
            <a:off x="2122488" y="2259013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3925" name="AutoShape 69"/>
          <p:cNvCxnSpPr>
            <a:cxnSpLocks noChangeShapeType="1"/>
          </p:cNvCxnSpPr>
          <p:nvPr/>
        </p:nvCxnSpPr>
        <p:spPr bwMode="auto">
          <a:xfrm>
            <a:off x="2198688" y="2182813"/>
            <a:ext cx="2590800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3926" name="AutoShape 70"/>
          <p:cNvCxnSpPr>
            <a:cxnSpLocks noChangeShapeType="1"/>
          </p:cNvCxnSpPr>
          <p:nvPr/>
        </p:nvCxnSpPr>
        <p:spPr bwMode="auto">
          <a:xfrm>
            <a:off x="4865688" y="2259013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3927" name="AutoShape 71"/>
          <p:cNvCxnSpPr>
            <a:cxnSpLocks noChangeShapeType="1"/>
          </p:cNvCxnSpPr>
          <p:nvPr/>
        </p:nvCxnSpPr>
        <p:spPr bwMode="auto">
          <a:xfrm flipV="1">
            <a:off x="4919663" y="3684588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33928" name="Text Box 72"/>
          <p:cNvSpPr txBox="1">
            <a:spLocks noChangeArrowheads="1"/>
          </p:cNvSpPr>
          <p:nvPr/>
        </p:nvSpPr>
        <p:spPr bwMode="auto">
          <a:xfrm>
            <a:off x="7010170" y="1268413"/>
            <a:ext cx="2097087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min </a:t>
            </a: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=13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13</a:t>
            </a:r>
            <a:endParaRPr kumimoji="1" lang="el-GR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2480" name="Line 73"/>
          <p:cNvSpPr>
            <a:spLocks noChangeShapeType="1"/>
          </p:cNvSpPr>
          <p:nvPr/>
        </p:nvSpPr>
        <p:spPr bwMode="auto">
          <a:xfrm>
            <a:off x="6867525" y="1854200"/>
            <a:ext cx="157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4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6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3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基本思想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1959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提出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按路径长度递增的次序产生最短路径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206375" y="2484438"/>
            <a:ext cx="8937625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设置一个集合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，存放已求出最短路径的顶点，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T=V-P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是尚未确定最短路径的顶点集合；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每个顶点对应一个距离值，集合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中顶点的距离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值是从顶点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到该顶点的最短路径长度；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中顶点的距离值是从顶点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到该顶点的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只包括集合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中顶点为中间顶点的最短路径长度。</a:t>
            </a:r>
          </a:p>
        </p:txBody>
      </p:sp>
      <p:pic>
        <p:nvPicPr>
          <p:cNvPr id="621573" name="Picture 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7788" y="14493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 err="1" smtClean="0"/>
              <a:t>Dijkstra</a:t>
            </a:r>
            <a:r>
              <a:rPr lang="zh-CN" altLang="en-US" dirty="0"/>
              <a:t>算法</a:t>
            </a:r>
          </a:p>
        </p:txBody>
      </p:sp>
      <p:pic>
        <p:nvPicPr>
          <p:cNvPr id="475138" name="Picture 2" descr="http://pic.baike.soso.com/p/20120912/20120912223646-123119586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1254" y="183197"/>
            <a:ext cx="1444625" cy="1743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7417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1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21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00" fill="hold"/>
                                        <p:tgtEl>
                                          <p:spTgt spid="6215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1573"/>
                  </p:tgtEl>
                </p:cond>
              </p:nextCondLst>
            </p:seq>
            <p:audio>
              <p:cMediaNode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157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66738" y="1223963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贪心算法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52227" name="Rectangle 3"/>
          <p:cNvSpPr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31800" y="2124075"/>
            <a:ext cx="8305800" cy="1450975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将问题的求解过程看作是一系列选择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每次选择一个输入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每次选择都是当前状态下的最好选择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局部最优解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每作一次选择后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所求问题会简化为一个规模更小的子问题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从而通过每一步的最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优解逐步达到整体的最优解。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79438" y="4205288"/>
            <a:ext cx="4724400" cy="1206500"/>
          </a:xfrm>
          <a:prstGeom prst="wedgeRectCallout">
            <a:avLst>
              <a:gd name="adj1" fmla="val -773"/>
              <a:gd name="adj2" fmla="val -98157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整体的最优解可通过一系列局部最优</a:t>
            </a:r>
          </a:p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解达到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每次的选择可以依赖以前作</a:t>
            </a:r>
          </a:p>
          <a:p>
            <a:pPr marL="0" marR="0" lvl="0" indent="0" algn="dist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出的选择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但不能依赖于后面的选择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5967413" y="4868863"/>
            <a:ext cx="2705100" cy="1206500"/>
          </a:xfrm>
          <a:prstGeom prst="wedgeRectCallout">
            <a:avLst>
              <a:gd name="adj1" fmla="val -83801"/>
              <a:gd name="adj2" fmla="val -162764"/>
            </a:avLst>
          </a:prstGeom>
          <a:solidFill>
            <a:srgbClr val="FFFFCC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问题的整体最优解中</a:t>
            </a:r>
          </a:p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包含着它的子问题的</a:t>
            </a:r>
          </a:p>
          <a:p>
            <a:pPr marL="0" marR="0" lvl="0" indent="0" algn="l" defTabSz="914400" rtl="0" eaLnBrk="1" fontAlgn="b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最优解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6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90029" y="179273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90029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8" name="直接连接符 37"/>
          <p:cNvCxnSpPr>
            <a:stCxn id="86" idx="6"/>
            <a:endCxn id="33" idx="2"/>
          </p:cNvCxnSpPr>
          <p:nvPr/>
        </p:nvCxnSpPr>
        <p:spPr>
          <a:xfrm>
            <a:off x="2371376" y="1999457"/>
            <a:ext cx="3118651" cy="2198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86" idx="6"/>
          </p:cNvCxnSpPr>
          <p:nvPr/>
        </p:nvCxnSpPr>
        <p:spPr>
          <a:xfrm>
            <a:off x="2371376" y="1999457"/>
            <a:ext cx="3103594" cy="13204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6" idx="6"/>
            <a:endCxn id="26" idx="2"/>
          </p:cNvCxnSpPr>
          <p:nvPr/>
        </p:nvCxnSpPr>
        <p:spPr>
          <a:xfrm>
            <a:off x="2371376" y="1999457"/>
            <a:ext cx="3118653" cy="6270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>
            <a:off x="2371376" y="1999458"/>
            <a:ext cx="31186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4034" y="2130934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46702" y="2403629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7" name="直接连接符 86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49795" y="1587088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a, a, 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61590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946702" y="238325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2383254"/>
                <a:ext cx="453970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1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52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63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5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6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7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8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69" name="AutoShape 14"/>
              <p:cNvCxnSpPr>
                <a:cxnSpLocks noChangeShapeType="1"/>
                <a:stCxn id="63" idx="7"/>
                <a:endCxn id="64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0" name="AutoShape 15"/>
              <p:cNvCxnSpPr>
                <a:cxnSpLocks noChangeShapeType="1"/>
                <a:stCxn id="64" idx="6"/>
                <a:endCxn id="67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1" name="AutoShape 16"/>
              <p:cNvCxnSpPr>
                <a:cxnSpLocks noChangeShapeType="1"/>
                <a:stCxn id="67" idx="5"/>
                <a:endCxn id="66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2" name="AutoShape 17"/>
              <p:cNvCxnSpPr>
                <a:cxnSpLocks noChangeShapeType="1"/>
                <a:stCxn id="66" idx="3"/>
                <a:endCxn id="68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3" name="AutoShape 18"/>
              <p:cNvCxnSpPr>
                <a:cxnSpLocks noChangeShapeType="1"/>
                <a:stCxn id="68" idx="2"/>
                <a:endCxn id="65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4" name="AutoShape 19"/>
              <p:cNvCxnSpPr>
                <a:cxnSpLocks noChangeShapeType="1"/>
                <a:stCxn id="65" idx="1"/>
                <a:endCxn id="63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5" name="AutoShape 20"/>
              <p:cNvCxnSpPr>
                <a:cxnSpLocks noChangeShapeType="1"/>
                <a:stCxn id="65" idx="0"/>
                <a:endCxn id="64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8" name="AutoShape 21"/>
              <p:cNvCxnSpPr>
                <a:cxnSpLocks noChangeShapeType="1"/>
                <a:stCxn id="68" idx="0"/>
                <a:endCxn id="67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0" name="AutoShape 22"/>
              <p:cNvCxnSpPr>
                <a:cxnSpLocks noChangeShapeType="1"/>
                <a:stCxn id="65" idx="7"/>
                <a:endCxn id="67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93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5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7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99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00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749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1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C -0.04428 0.00834 -0.08785 0.00857 -0.13247 0.01181 C -0.25 0.00787 -0.2033 0.00996 -0.2724 0.00672 C -0.34428 -0.00046 -0.25903 0.00718 -0.36875 0.00162 C -0.37396 0.00139 -0.3783 -0.00347 -0.38369 -3.33333E-6 " pathEditMode="relative" ptsTypes="ffff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/>
      <p:bldP spid="58" grpId="0" animBg="1"/>
      <p:bldP spid="96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90029" y="1792739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27423" y="1758691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49795" y="1587088"/>
            <a:ext cx="35618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>
            <a:stCxn id="26" idx="6"/>
            <a:endCxn id="19" idx="2"/>
          </p:cNvCxnSpPr>
          <p:nvPr/>
        </p:nvCxnSpPr>
        <p:spPr>
          <a:xfrm flipV="1">
            <a:off x="2371375" y="1995939"/>
            <a:ext cx="3118654" cy="6305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3" idx="2"/>
          </p:cNvCxnSpPr>
          <p:nvPr/>
        </p:nvCxnSpPr>
        <p:spPr>
          <a:xfrm>
            <a:off x="2371376" y="1999457"/>
            <a:ext cx="3118651" cy="2198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371376" y="1999457"/>
            <a:ext cx="3103594" cy="13204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598839"/>
                <a:ext cx="530915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/>
          <p:cNvCxnSpPr/>
          <p:nvPr/>
        </p:nvCxnSpPr>
        <p:spPr>
          <a:xfrm>
            <a:off x="2371376" y="1999458"/>
            <a:ext cx="31186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84" y="3100506"/>
                <a:ext cx="530915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118922" y="20283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22" y="2028368"/>
                <a:ext cx="453970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>
            <a:endCxn id="32" idx="2"/>
          </p:cNvCxnSpPr>
          <p:nvPr/>
        </p:nvCxnSpPr>
        <p:spPr>
          <a:xfrm>
            <a:off x="2371376" y="2626472"/>
            <a:ext cx="3118652" cy="7553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6055181" y="622971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58259" y="622971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右弧形箭头 1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1730024"/>
                <a:ext cx="453970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166749"/>
                <a:ext cx="530915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530915" cy="46166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954438" y="1717940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38" y="1717940"/>
                <a:ext cx="453970" cy="46166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连接符 7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6055401" y="6234163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93001" y="399474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01" y="3994748"/>
                <a:ext cx="638316" cy="461665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15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116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126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7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8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9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0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1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132" name="AutoShape 14"/>
              <p:cNvCxnSpPr>
                <a:cxnSpLocks noChangeShapeType="1"/>
                <a:stCxn id="126" idx="7"/>
                <a:endCxn id="127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3" name="AutoShape 15"/>
              <p:cNvCxnSpPr>
                <a:cxnSpLocks noChangeShapeType="1"/>
                <a:stCxn id="127" idx="6"/>
                <a:endCxn id="130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4" name="AutoShape 16"/>
              <p:cNvCxnSpPr>
                <a:cxnSpLocks noChangeShapeType="1"/>
                <a:stCxn id="130" idx="5"/>
                <a:endCxn id="129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5" name="AutoShape 17"/>
              <p:cNvCxnSpPr>
                <a:cxnSpLocks noChangeShapeType="1"/>
                <a:stCxn id="129" idx="3"/>
                <a:endCxn id="131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6" name="AutoShape 18"/>
              <p:cNvCxnSpPr>
                <a:cxnSpLocks noChangeShapeType="1"/>
                <a:stCxn id="131" idx="2"/>
                <a:endCxn id="128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7" name="AutoShape 19"/>
              <p:cNvCxnSpPr>
                <a:cxnSpLocks noChangeShapeType="1"/>
                <a:stCxn id="128" idx="1"/>
                <a:endCxn id="126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8" name="AutoShape 20"/>
              <p:cNvCxnSpPr>
                <a:cxnSpLocks noChangeShapeType="1"/>
                <a:stCxn id="128" idx="0"/>
                <a:endCxn id="127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39" name="AutoShape 21"/>
              <p:cNvCxnSpPr>
                <a:cxnSpLocks noChangeShapeType="1"/>
                <a:stCxn id="131" idx="0"/>
                <a:endCxn id="130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40" name="AutoShape 22"/>
              <p:cNvCxnSpPr>
                <a:cxnSpLocks noChangeShapeType="1"/>
                <a:stCxn id="128" idx="7"/>
                <a:endCxn id="130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14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4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11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11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20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121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122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630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123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24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125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147" name="TextBox 1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6702" y="4888163"/>
            <a:ext cx="530915" cy="461665"/>
          </a:xfrm>
          <a:prstGeom prst="rect">
            <a:avLst/>
          </a:prstGeom>
          <a:blipFill rotWithShape="1">
            <a:blip r:embed="rId16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03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18519E-6 C -0.00869 0.00996 -0.01632 0.022 -0.02622 0.0301 C -0.03698 0.0389 -0.04966 0.04306 -0.06129 0.05001 C -0.07813 0.06019 -0.09428 0.07223 -0.11129 0.08172 C -0.13369 0.09422 -0.15834 0.09515 -0.18125 0.1051 C -0.19584 0.11135 -0.21059 0.11644 -0.225 0.12339 C -0.29393 0.15649 -0.2349 0.13079 -0.2724 0.15348 C -0.28386 0.16042 -0.29584 0.16528 -0.30747 0.17177 C -0.32362 0.18079 -0.34202 0.18519 -0.35869 0.19167 C -0.36459 0.19399 -0.37882 0.19515 -0.38369 0.20163 " pathEditMode="relative" ptsTypes="fffffffffA">
                                      <p:cBhvr>
                                        <p:cTn id="9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3" grpId="0"/>
      <p:bldP spid="58" grpId="0" animBg="1"/>
      <p:bldP spid="89" grpId="0"/>
      <p:bldP spid="54" grpId="0" animBg="1"/>
      <p:bldP spid="57" grpId="0" animBg="1"/>
      <p:bldP spid="60" grpId="0" animBg="1"/>
      <p:bldP spid="60" grpId="1" animBg="1"/>
      <p:bldP spid="62" grpId="0" animBg="1"/>
      <p:bldP spid="64" grpId="0"/>
      <p:bldP spid="64" grpId="1"/>
      <p:bldP spid="66" grpId="0"/>
      <p:bldP spid="66" grpId="1"/>
      <p:bldP spid="46" grpId="0" animBg="1"/>
      <p:bldP spid="49" grpId="0" animBg="1"/>
      <p:bldP spid="50" grpId="0" animBg="1"/>
      <p:bldP spid="68" grpId="0" animBg="1"/>
      <p:bldP spid="68" grpId="1" animBg="1"/>
      <p:bldP spid="70" grpId="0" animBg="1"/>
      <p:bldP spid="73" grpId="0" animBg="1"/>
      <p:bldP spid="74" grpId="0"/>
      <p:bldP spid="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028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5181" y="623165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 a,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85174" y="318835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>
            <a:endCxn id="32" idx="2"/>
          </p:cNvCxnSpPr>
          <p:nvPr/>
        </p:nvCxnSpPr>
        <p:spPr>
          <a:xfrm>
            <a:off x="2371376" y="2626472"/>
            <a:ext cx="3118652" cy="7553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4" y="2802168"/>
                <a:ext cx="453970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5" y="2651759"/>
            <a:ext cx="328824" cy="6753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89223" y="2773318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23" y="2773318"/>
                <a:ext cx="774228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19" idx="6"/>
            <a:endCxn id="32" idx="2"/>
          </p:cNvCxnSpPr>
          <p:nvPr/>
        </p:nvCxnSpPr>
        <p:spPr>
          <a:xfrm>
            <a:off x="2371376" y="3381831"/>
            <a:ext cx="311865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81823" y="3123366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23" y="3123366"/>
                <a:ext cx="453970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42" y="3174050"/>
                <a:ext cx="638316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12189" y="3150998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89" y="3150998"/>
                <a:ext cx="453970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8293" y="6234700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c,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1" name="直接连接符 5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66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7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8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9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0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1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72" name="AutoShape 14"/>
              <p:cNvCxnSpPr>
                <a:cxnSpLocks noChangeShapeType="1"/>
                <a:stCxn id="66" idx="7"/>
                <a:endCxn id="67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3" name="AutoShape 15"/>
              <p:cNvCxnSpPr>
                <a:cxnSpLocks noChangeShapeType="1"/>
                <a:stCxn id="67" idx="6"/>
                <a:endCxn id="70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4" name="AutoShape 16"/>
              <p:cNvCxnSpPr>
                <a:cxnSpLocks noChangeShapeType="1"/>
                <a:stCxn id="70" idx="5"/>
                <a:endCxn id="69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5" name="AutoShape 17"/>
              <p:cNvCxnSpPr>
                <a:cxnSpLocks noChangeShapeType="1"/>
                <a:stCxn id="69" idx="3"/>
                <a:endCxn id="71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7" name="AutoShape 18"/>
              <p:cNvCxnSpPr>
                <a:cxnSpLocks noChangeShapeType="1"/>
                <a:stCxn id="71" idx="2"/>
                <a:endCxn id="68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8" name="AutoShape 19"/>
              <p:cNvCxnSpPr>
                <a:cxnSpLocks noChangeShapeType="1"/>
                <a:stCxn id="68" idx="1"/>
                <a:endCxn id="66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9" name="AutoShape 20"/>
              <p:cNvCxnSpPr>
                <a:cxnSpLocks noChangeShapeType="1"/>
                <a:stCxn id="68" idx="0"/>
                <a:endCxn id="67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0" name="AutoShape 21"/>
              <p:cNvCxnSpPr>
                <a:cxnSpLocks noChangeShapeType="1"/>
                <a:stCxn id="71" idx="0"/>
                <a:endCxn id="70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1" name="AutoShape 22"/>
              <p:cNvCxnSpPr>
                <a:cxnSpLocks noChangeShapeType="1"/>
                <a:stCxn id="68" idx="7"/>
                <a:endCxn id="70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92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3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4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96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97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0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5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36927E-6 C -0.00694 0.00486 -0.0151 0.00925 -0.02274 0.01134 C -0.02986 0.01828 -0.04253 0.02175 -0.05121 0.0236 C -0.07048 0.03239 -0.09062 0.03563 -0.11093 0.03702 C -0.11874 0.03864 -0.12552 0.0398 -0.13368 0.04049 C -0.14166 0.04419 -0.15052 0.04442 -0.15885 0.04604 C -0.16684 0.04743 -0.17465 0.05067 -0.18246 0.05275 C -0.18958 0.05784 -0.18229 0.05345 -0.19583 0.05599 C -0.20347 0.05738 -0.20989 0.06155 -0.2177 0.0627 C -0.2269 0.06525 -0.23611 0.06849 -0.24548 0.07057 C -0.25243 0.0745 -0.25972 0.07589 -0.26718 0.07728 C -0.27222 0.07959 -0.27291 0.08075 -0.27899 0.08191 C -0.29184 0.08769 -0.30312 0.09047 -0.31684 0.09186 C -0.32812 0.0944 -0.33975 0.09718 -0.35121 0.09857 C -0.35538 0.10042 -0.35954 0.10111 -0.36388 0.10204 C -0.3717 0.10551 -0.3809 0.10435 -0.38906 0.10435 " pathEditMode="relative" ptsTypes="fffffffffffffff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8" grpId="0" animBg="1"/>
      <p:bldP spid="62" grpId="0" animBg="1"/>
      <p:bldP spid="40" grpId="0" animBg="1"/>
      <p:bldP spid="40" grpId="1" animBg="1"/>
      <p:bldP spid="43" grpId="0" animBg="1"/>
      <p:bldP spid="46" grpId="0" animBg="1"/>
      <p:bldP spid="46" grpId="1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53130" y="1341438"/>
            <a:ext cx="7632700" cy="4572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道路与回路的定义和相关概念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道路与回路的判定方法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欧拉道路与回路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哈密顿道路与回路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旅行商问题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FF3399"/>
                </a:solidFill>
                <a:latin typeface="Times New Roman" pitchFamily="18" charset="0"/>
              </a:rPr>
              <a:t>最短路径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关键路径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中国邮路</a:t>
            </a:r>
            <a:endParaRPr lang="zh-CN" altLang="en-US" sz="2800" dirty="0" smtClean="0"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第二章 道路与回路 </a:t>
            </a:r>
          </a:p>
        </p:txBody>
      </p:sp>
    </p:spTree>
    <p:extLst>
      <p:ext uri="{BB962C8B-B14F-4D97-AF65-F5344CB8AC3E}">
        <p14:creationId xmlns:p14="http://schemas.microsoft.com/office/powerpoint/2010/main" val="11563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490027" y="3994748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58282" y="6231385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c, 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36194" y="4015215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5" name="直接连接符 44"/>
          <p:cNvCxnSpPr>
            <a:stCxn id="32" idx="6"/>
            <a:endCxn id="33" idx="2"/>
          </p:cNvCxnSpPr>
          <p:nvPr/>
        </p:nvCxnSpPr>
        <p:spPr>
          <a:xfrm>
            <a:off x="2343642" y="4092500"/>
            <a:ext cx="3146385" cy="1054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4" idx="1"/>
          </p:cNvCxnSpPr>
          <p:nvPr/>
        </p:nvCxnSpPr>
        <p:spPr>
          <a:xfrm>
            <a:off x="2371376" y="2048753"/>
            <a:ext cx="3220375" cy="29428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9" y="3649857"/>
                <a:ext cx="530915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546334" y="396380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34" y="3963804"/>
                <a:ext cx="453970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5" y="2606039"/>
            <a:ext cx="389784" cy="7211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𝟏𝟐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71475"/>
                <a:ext cx="638316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∞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4888163"/>
                <a:ext cx="530915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05878" y="4876800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876800"/>
                <a:ext cx="638316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946702" y="3962787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2" y="3962787"/>
                <a:ext cx="638316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3165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1" name="直接连接符 50"/>
          <p:cNvCxnSpPr>
            <a:stCxn id="26" idx="6"/>
            <a:endCxn id="33" idx="2"/>
          </p:cNvCxnSpPr>
          <p:nvPr/>
        </p:nvCxnSpPr>
        <p:spPr>
          <a:xfrm>
            <a:off x="2371375" y="2626472"/>
            <a:ext cx="3118652" cy="1571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3" y="3331338"/>
                <a:ext cx="638316" cy="46166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76599"/>
            <a:ext cx="475387" cy="7544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6052480" y="623165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 d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3" name="直接连接符 62"/>
          <p:cNvCxnSpPr>
            <a:stCxn id="32" idx="6"/>
            <a:endCxn id="34" idx="2"/>
          </p:cNvCxnSpPr>
          <p:nvPr/>
        </p:nvCxnSpPr>
        <p:spPr>
          <a:xfrm>
            <a:off x="2343642" y="4092500"/>
            <a:ext cx="3187209" cy="10427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𝟔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4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5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7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8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9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90" name="AutoShape 14"/>
              <p:cNvCxnSpPr>
                <a:cxnSpLocks noChangeShapeType="1"/>
                <a:stCxn id="73" idx="7"/>
                <a:endCxn id="74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1" name="AutoShape 15"/>
              <p:cNvCxnSpPr>
                <a:cxnSpLocks noChangeShapeType="1"/>
                <a:stCxn id="74" idx="6"/>
                <a:endCxn id="88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2" name="AutoShape 16"/>
              <p:cNvCxnSpPr>
                <a:cxnSpLocks noChangeShapeType="1"/>
                <a:stCxn id="88" idx="5"/>
                <a:endCxn id="87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3" name="AutoShape 17"/>
              <p:cNvCxnSpPr>
                <a:cxnSpLocks noChangeShapeType="1"/>
                <a:stCxn id="87" idx="3"/>
                <a:endCxn id="89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4" name="AutoShape 18"/>
              <p:cNvCxnSpPr>
                <a:cxnSpLocks noChangeShapeType="1"/>
                <a:stCxn id="89" idx="2"/>
                <a:endCxn id="75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5" name="AutoShape 19"/>
              <p:cNvCxnSpPr>
                <a:cxnSpLocks noChangeShapeType="1"/>
                <a:stCxn id="75" idx="1"/>
                <a:endCxn id="73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6" name="AutoShape 20"/>
              <p:cNvCxnSpPr>
                <a:cxnSpLocks noChangeShapeType="1"/>
                <a:stCxn id="75" idx="0"/>
                <a:endCxn id="74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7" name="AutoShape 21"/>
              <p:cNvCxnSpPr>
                <a:cxnSpLocks noChangeShapeType="1"/>
                <a:stCxn id="89" idx="0"/>
                <a:endCxn id="88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8" name="AutoShape 22"/>
              <p:cNvCxnSpPr>
                <a:cxnSpLocks noChangeShapeType="1"/>
                <a:stCxn id="75" idx="7"/>
                <a:endCxn id="88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99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00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1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02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04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8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69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709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70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72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9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8.24618E-6 C -0.00573 0.00533 -0.01128 0.00926 -0.01771 0.01227 C -0.02309 0.0199 -0.03316 0.02014 -0.04028 0.02361 C -0.04844 0.02754 -0.05694 0.0317 -0.06545 0.03471 C -0.06996 0.03633 -0.07448 0.03656 -0.07899 0.03818 C -0.08403 0.04258 -0.09062 0.04443 -0.0967 0.04582 C -0.10104 0.04929 -0.10278 0.05021 -0.10764 0.0516 C -0.11232 0.05461 -0.11701 0.05507 -0.12187 0.05716 C -0.12899 0.05993 -0.13559 0.0634 -0.14288 0.06502 C -0.1533 0.07011 -0.16371 0.07358 -0.17482 0.07613 C -0.18437 0.08076 -0.19392 0.08191 -0.20416 0.08284 C -0.21232 0.08469 -0.22031 0.08561 -0.22864 0.08631 C -0.23889 0.08862 -0.2493 0.08885 -0.25972 0.08955 C -0.26649 0.09117 -0.27309 0.09279 -0.27986 0.09417 C -0.28559 0.09765 -0.29219 0.09834 -0.29826 0.09973 C -0.31128 0.1025 -0.32378 0.10713 -0.33698 0.10852 C -0.3434 0.10829 -0.36024 0.10852 -0.36979 0.10644 C -0.37691 0.10482 -0.3875 0.09741 -0.3941 0.09741 " pathEditMode="relative" ptsTypes="fffffffffffffffffA">
                                      <p:cBhvr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3" grpId="0"/>
      <p:bldP spid="58" grpId="0" animBg="1"/>
      <p:bldP spid="59" grpId="0" animBg="1"/>
      <p:bldP spid="62" grpId="0" animBg="1"/>
      <p:bldP spid="62" grpId="1" animBg="1"/>
      <p:bldP spid="41" grpId="0" animBg="1"/>
      <p:bldP spid="42" grpId="0" animBg="1"/>
      <p:bldP spid="47" grpId="0" animBg="1"/>
      <p:bldP spid="48" grpId="0" animBg="1"/>
      <p:bldP spid="48" grpId="1" animBg="1"/>
      <p:bldP spid="49" grpId="0"/>
      <p:bldP spid="49" grpId="1"/>
      <p:bldP spid="64" grpId="0" animBg="1"/>
      <p:bldP spid="60" grpId="0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27790" y="46736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30851" y="4932065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71036" y="4928530"/>
            <a:ext cx="508000" cy="420914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343642" y="4821812"/>
            <a:ext cx="3187209" cy="3134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6" y="2590799"/>
            <a:ext cx="313584" cy="7363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𝟏𝟒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5783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d]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431897" y="474770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897" y="4747705"/>
                <a:ext cx="453970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91839"/>
            <a:ext cx="490627" cy="7391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6058282" y="625286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3" name="直接连接符 62"/>
          <p:cNvCxnSpPr>
            <a:stCxn id="32" idx="6"/>
            <a:endCxn id="34" idx="2"/>
          </p:cNvCxnSpPr>
          <p:nvPr/>
        </p:nvCxnSpPr>
        <p:spPr>
          <a:xfrm>
            <a:off x="2343642" y="4092500"/>
            <a:ext cx="3187209" cy="10427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𝟔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76" y="4383049"/>
                <a:ext cx="453970" cy="461665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右弧形箭头 53"/>
          <p:cNvSpPr/>
          <p:nvPr/>
        </p:nvSpPr>
        <p:spPr>
          <a:xfrm rot="10800000">
            <a:off x="1311328" y="3947160"/>
            <a:ext cx="639391" cy="8746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78" y="4904432"/>
                <a:ext cx="638316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1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59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2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7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8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9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0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71" name="AutoShape 14"/>
              <p:cNvCxnSpPr>
                <a:cxnSpLocks noChangeShapeType="1"/>
                <a:stCxn id="59" idx="7"/>
                <a:endCxn id="62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2" name="AutoShape 15"/>
              <p:cNvCxnSpPr>
                <a:cxnSpLocks noChangeShapeType="1"/>
                <a:stCxn id="62" idx="6"/>
                <a:endCxn id="6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3" name="AutoShape 16"/>
              <p:cNvCxnSpPr>
                <a:cxnSpLocks noChangeShapeType="1"/>
                <a:stCxn id="69" idx="5"/>
                <a:endCxn id="6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4" name="AutoShape 17"/>
              <p:cNvCxnSpPr>
                <a:cxnSpLocks noChangeShapeType="1"/>
                <a:stCxn id="68" idx="3"/>
                <a:endCxn id="7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5" name="AutoShape 18"/>
              <p:cNvCxnSpPr>
                <a:cxnSpLocks noChangeShapeType="1"/>
                <a:stCxn id="70" idx="2"/>
                <a:endCxn id="6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7" name="AutoShape 19"/>
              <p:cNvCxnSpPr>
                <a:cxnSpLocks noChangeShapeType="1"/>
                <a:stCxn id="67" idx="1"/>
                <a:endCxn id="5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8" name="AutoShape 20"/>
              <p:cNvCxnSpPr>
                <a:cxnSpLocks noChangeShapeType="1"/>
                <a:stCxn id="67" idx="0"/>
                <a:endCxn id="62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89" name="AutoShape 21"/>
              <p:cNvCxnSpPr>
                <a:cxnSpLocks noChangeShapeType="1"/>
                <a:stCxn id="70" idx="0"/>
                <a:endCxn id="6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90" name="AutoShape 22"/>
              <p:cNvCxnSpPr>
                <a:cxnSpLocks noChangeShapeType="1"/>
                <a:stCxn id="67" idx="7"/>
                <a:endCxn id="6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9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9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9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8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1.61037E-6 C -0.00451 0.00069 -0.00902 0.00092 -0.01353 0.00208 C -0.01944 0.00347 -0.02499 0.00763 -0.03107 0.00879 C -0.04444 0.0111 -0.05798 0.01226 -0.07152 0.01342 C -0.08402 0.01573 -0.09669 0.01758 -0.10937 0.01897 C -0.11562 0.02036 -0.12048 0.02152 -0.1269 0.02221 C -0.13437 0.0273 -0.12742 0.02337 -0.14201 0.02568 C -0.15329 0.02753 -0.16423 0.03216 -0.17569 0.03355 C -0.18298 0.03609 -0.18836 0.03609 -0.19669 0.03679 C -0.20329 0.03864 -0.21024 0.03933 -0.21683 0.04026 C -0.22326 0.04118 -0.2361 0.04234 -0.2361 0.04234 C -0.25017 0.04558 -0.26371 0.04627 -0.27812 0.04697 C -0.28558 0.04905 -0.29322 0.05044 -0.30086 0.05136 C -0.3078 0.05229 -0.32187 0.05368 -0.32187 0.05368 C -0.33419 0.05923 -0.35017 0.05807 -0.36301 0.05923 C -0.37395 0.06409 -0.3894 0.0627 -0.39999 0.0627 " pathEditMode="relative" ptsTypes="fffffffffffffff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8" grpId="0" animBg="1"/>
      <p:bldP spid="47" grpId="0" animBg="1"/>
      <p:bldP spid="49" grpId="0"/>
      <p:bldP spid="64" grpId="0" animBg="1"/>
      <p:bldP spid="64" grpId="1" animBg="1"/>
      <p:bldP spid="60" grpId="0"/>
      <p:bldP spid="65" grpId="0" animBg="1"/>
      <p:bldP spid="61" grpId="0" animBg="1"/>
      <p:bldP spid="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445" y="1223963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FF0066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</a:rPr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18095" y="1277258"/>
            <a:ext cx="229071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50229" y="1262744"/>
            <a:ext cx="2295453" cy="4876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55525" y="3178631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55524" y="2423272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27791" y="38893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27790" y="4673600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899053" y="5423843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5525" y="1796257"/>
            <a:ext cx="415851" cy="4064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右弧形箭头 34"/>
          <p:cNvSpPr/>
          <p:nvPr/>
        </p:nvSpPr>
        <p:spPr>
          <a:xfrm rot="10800000">
            <a:off x="1767226" y="2046620"/>
            <a:ext cx="188298" cy="5291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9" y="2091877"/>
                <a:ext cx="453970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弧形箭头 36"/>
          <p:cNvSpPr/>
          <p:nvPr/>
        </p:nvSpPr>
        <p:spPr>
          <a:xfrm rot="10800000">
            <a:off x="1606656" y="2636519"/>
            <a:ext cx="313584" cy="6906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9" y="2827106"/>
                <a:ext cx="774228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54278" y="625783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c=[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c,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a, b,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d, e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49549" y="5078972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49" y="5078972"/>
                <a:ext cx="638316" cy="46166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0800000">
            <a:off x="1475332" y="3246119"/>
            <a:ext cx="460147" cy="7849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𝟖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3516415"/>
                <a:ext cx="774228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右弧形箭头 53"/>
          <p:cNvSpPr/>
          <p:nvPr/>
        </p:nvSpPr>
        <p:spPr>
          <a:xfrm rot="10800000">
            <a:off x="1311328" y="3916680"/>
            <a:ext cx="639391" cy="905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76" y="4283469"/>
                <a:ext cx="774228" cy="46166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弧形箭头 40"/>
          <p:cNvSpPr/>
          <p:nvPr/>
        </p:nvSpPr>
        <p:spPr>
          <a:xfrm rot="10800000">
            <a:off x="1103858" y="4678679"/>
            <a:ext cx="862101" cy="909942"/>
          </a:xfrm>
          <a:prstGeom prst="curvedLef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30656" y="5984739"/>
            <a:ext cx="1944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[a, b, c, d, e, z]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5730240" y="0"/>
            <a:ext cx="3398520" cy="2321749"/>
            <a:chOff x="340" y="1026"/>
            <a:chExt cx="4416" cy="2641"/>
          </a:xfrm>
        </p:grpSpPr>
        <p:grpSp>
          <p:nvGrpSpPr>
            <p:cNvPr id="40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641"/>
              <a:chOff x="336" y="1008"/>
              <a:chExt cx="4416" cy="2641"/>
            </a:xfrm>
          </p:grpSpPr>
          <p:sp>
            <p:nvSpPr>
              <p:cNvPr id="57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8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9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0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1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2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63" name="AutoShape 14"/>
              <p:cNvCxnSpPr>
                <a:cxnSpLocks noChangeShapeType="1"/>
                <a:stCxn id="57" idx="7"/>
                <a:endCxn id="58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5" name="AutoShape 15"/>
              <p:cNvCxnSpPr>
                <a:cxnSpLocks noChangeShapeType="1"/>
                <a:stCxn id="58" idx="6"/>
                <a:endCxn id="61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6" name="AutoShape 16"/>
              <p:cNvCxnSpPr>
                <a:cxnSpLocks noChangeShapeType="1"/>
                <a:stCxn id="61" idx="5"/>
                <a:endCxn id="60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7" name="AutoShape 17"/>
              <p:cNvCxnSpPr>
                <a:cxnSpLocks noChangeShapeType="1"/>
                <a:stCxn id="60" idx="3"/>
                <a:endCxn id="62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8" name="AutoShape 18"/>
              <p:cNvCxnSpPr>
                <a:cxnSpLocks noChangeShapeType="1"/>
                <a:stCxn id="62" idx="2"/>
                <a:endCxn id="59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69" name="AutoShape 19"/>
              <p:cNvCxnSpPr>
                <a:cxnSpLocks noChangeShapeType="1"/>
                <a:stCxn id="59" idx="1"/>
                <a:endCxn id="57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0" name="AutoShape 20"/>
              <p:cNvCxnSpPr>
                <a:cxnSpLocks noChangeShapeType="1"/>
                <a:stCxn id="59" idx="0"/>
                <a:endCxn id="58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1" name="AutoShape 21"/>
              <p:cNvCxnSpPr>
                <a:cxnSpLocks noChangeShapeType="1"/>
                <a:stCxn id="62" idx="0"/>
                <a:endCxn id="61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72" name="AutoShape 22"/>
              <p:cNvCxnSpPr>
                <a:cxnSpLocks noChangeShapeType="1"/>
                <a:stCxn id="59" idx="7"/>
                <a:endCxn id="61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73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5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87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89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44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80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4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算法步骤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115888" y="1898650"/>
            <a:ext cx="902811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中只有顶点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T=V-P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的距离值为边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=2,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,n)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权</a:t>
            </a:r>
            <a:r>
              <a:rPr lang="en-US" altLang="zh-CN" dirty="0" smtClean="0">
                <a:solidFill>
                  <a:srgbClr val="000000"/>
                </a:solidFill>
                <a:latin typeface="Garamond" pitchFamily="18" charset="0"/>
              </a:rPr>
              <a:t>w</a:t>
            </a:r>
            <a:r>
              <a:rPr lang="en-US" altLang="zh-CN" baseline="-25000" dirty="0" smtClean="0">
                <a:solidFill>
                  <a:srgbClr val="000000"/>
                </a:solidFill>
                <a:latin typeface="Garamond" pitchFamily="18" charset="0"/>
              </a:rPr>
              <a:t>1i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间无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边直接相连，则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为∞；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b.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贪心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选择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：在集合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中选择距离值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最小的顶点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加入集合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P, P=P+{j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T=T-{j}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修正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：对集合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的后继节点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距离值进行修正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tabLst/>
              <a:defRPr/>
            </a:pPr>
            <a:r>
              <a:rPr lang="en-US" altLang="zh-CN" noProof="0" dirty="0" smtClean="0">
                <a:solidFill>
                  <a:srgbClr val="000000"/>
                </a:solidFill>
                <a:latin typeface="Garamond" pitchFamily="18" charset="0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如果加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顶点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的距离值比原来的距离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值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Garamond" pitchFamily="18" charset="0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更小，则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修改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=min(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(j)+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重复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和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直到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为空为止。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6011863" y="1358900"/>
            <a:ext cx="2430462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算法复杂度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O(n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9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4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24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4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算法步骤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15888" y="1763713"/>
            <a:ext cx="9028112" cy="281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存储最短路径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：增设一个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维向量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Q,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初值为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修正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：对集合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中各顶点的距离值进行修正：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如果</a:t>
            </a:r>
            <a:r>
              <a:rPr lang="zh-CN" altLang="en-US" dirty="0" smtClean="0">
                <a:solidFill>
                  <a:srgbClr val="000000"/>
                </a:solidFill>
                <a:latin typeface="Garamond" pitchFamily="18" charset="0"/>
              </a:rPr>
              <a:t>新确定了最短路径的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顶点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加入后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的距离值比原来的距离值更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小，则修改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的距离值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=min(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 , 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(j)+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))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并且将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赋给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Q(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；</a:t>
            </a:r>
          </a:p>
        </p:txBody>
      </p:sp>
      <p:graphicFrame>
        <p:nvGraphicFramePr>
          <p:cNvPr id="625669" name="Group 5"/>
          <p:cNvGraphicFramePr>
            <a:graphicFrameLocks noGrp="1"/>
          </p:cNvGraphicFramePr>
          <p:nvPr/>
        </p:nvGraphicFramePr>
        <p:xfrm>
          <a:off x="1646238" y="4733925"/>
          <a:ext cx="4049712" cy="518160"/>
        </p:xfrm>
        <a:graphic>
          <a:graphicData uri="http://schemas.openxmlformats.org/drawingml/2006/table">
            <a:tbl>
              <a:tblPr/>
              <a:tblGrid>
                <a:gridCol w="67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685" name="Text Box 21"/>
          <p:cNvSpPr txBox="1">
            <a:spLocks noChangeArrowheads="1"/>
          </p:cNvSpPr>
          <p:nvPr/>
        </p:nvSpPr>
        <p:spPr bwMode="auto">
          <a:xfrm>
            <a:off x="611188" y="4778375"/>
            <a:ext cx="112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例如</a:t>
            </a:r>
          </a:p>
        </p:txBody>
      </p:sp>
      <p:sp>
        <p:nvSpPr>
          <p:cNvPr id="625686" name="Text Box 22"/>
          <p:cNvSpPr txBox="1">
            <a:spLocks noChangeArrowheads="1"/>
          </p:cNvSpPr>
          <p:nvPr/>
        </p:nvSpPr>
        <p:spPr bwMode="auto">
          <a:xfrm>
            <a:off x="701675" y="5273675"/>
            <a:ext cx="8010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表明：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Q(6)=v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Q(2)=v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Q(5)=v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Q(3)=v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所以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最短路径为（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74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5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5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5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5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5" grpId="0"/>
      <p:bldP spid="6256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998538" y="3932238"/>
            <a:ext cx="576262" cy="576262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V="1">
            <a:off x="1357313" y="2852738"/>
            <a:ext cx="1871662" cy="107950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1503363" y="4435475"/>
            <a:ext cx="1800225" cy="865188"/>
          </a:xfrm>
          <a:prstGeom prst="line">
            <a:avLst/>
          </a:prstGeom>
          <a:noFill/>
          <a:ln w="31750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3806825" y="2708275"/>
            <a:ext cx="2376488" cy="714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3662363" y="2995613"/>
            <a:ext cx="2808287" cy="22320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3519488" y="3068638"/>
            <a:ext cx="71437" cy="208756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3878263" y="5516563"/>
            <a:ext cx="252095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6615113" y="2995613"/>
            <a:ext cx="0" cy="2160587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V="1">
            <a:off x="3806825" y="2995613"/>
            <a:ext cx="2592388" cy="22320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lg" len="lg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6399213" y="515620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3303588" y="515620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6183313" y="2419350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3230563" y="2492375"/>
            <a:ext cx="576262" cy="576263"/>
          </a:xfrm>
          <a:prstGeom prst="ellipse">
            <a:avLst/>
          </a:prstGeom>
          <a:solidFill>
            <a:schemeClr val="bg1"/>
          </a:solidFill>
          <a:ln w="222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75D59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1770063" y="3001963"/>
            <a:ext cx="741362" cy="3667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1862138" y="3068638"/>
            <a:ext cx="45243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985963" y="4873625"/>
            <a:ext cx="74136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3086100" y="3716338"/>
            <a:ext cx="5969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4598988" y="5516563"/>
            <a:ext cx="88423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8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5462588" y="4219575"/>
            <a:ext cx="7397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3951288" y="4364038"/>
            <a:ext cx="5254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7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4598988" y="2276475"/>
            <a:ext cx="668337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6399213" y="3787775"/>
            <a:ext cx="81121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对有向图完全适用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8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657225" y="1179513"/>
            <a:ext cx="7921625" cy="4994275"/>
            <a:chOff x="414" y="741"/>
            <a:chExt cx="4905" cy="3203"/>
          </a:xfrm>
        </p:grpSpPr>
        <p:sp>
          <p:nvSpPr>
            <p:cNvPr id="645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14" y="743"/>
              <a:ext cx="4905" cy="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73" y="761"/>
              <a:ext cx="4281" cy="3149"/>
              <a:chOff x="573" y="761"/>
              <a:chExt cx="4281" cy="3149"/>
            </a:xfrm>
          </p:grpSpPr>
          <p:sp>
            <p:nvSpPr>
              <p:cNvPr id="64630" name="Rectangle 5"/>
              <p:cNvSpPr>
                <a:spLocks noChangeArrowheads="1"/>
              </p:cNvSpPr>
              <p:nvPr/>
            </p:nvSpPr>
            <p:spPr bwMode="auto">
              <a:xfrm>
                <a:off x="3970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1" name="Rectangle 6"/>
              <p:cNvSpPr>
                <a:spLocks noChangeArrowheads="1"/>
              </p:cNvSpPr>
              <p:nvPr/>
            </p:nvSpPr>
            <p:spPr bwMode="auto">
              <a:xfrm>
                <a:off x="3447" y="3704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2" name="Rectangle 7"/>
              <p:cNvSpPr>
                <a:spLocks noChangeArrowheads="1"/>
              </p:cNvSpPr>
              <p:nvPr/>
            </p:nvSpPr>
            <p:spPr bwMode="auto">
              <a:xfrm>
                <a:off x="3344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3" name="Rectangle 8"/>
              <p:cNvSpPr>
                <a:spLocks noChangeArrowheads="1"/>
              </p:cNvSpPr>
              <p:nvPr/>
            </p:nvSpPr>
            <p:spPr bwMode="auto">
              <a:xfrm>
                <a:off x="2815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4" name="Rectangle 9"/>
              <p:cNvSpPr>
                <a:spLocks noChangeArrowheads="1"/>
              </p:cNvSpPr>
              <p:nvPr/>
            </p:nvSpPr>
            <p:spPr bwMode="auto">
              <a:xfrm>
                <a:off x="2707" y="3704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5" name="Rectangle 10"/>
              <p:cNvSpPr>
                <a:spLocks noChangeArrowheads="1"/>
              </p:cNvSpPr>
              <p:nvPr/>
            </p:nvSpPr>
            <p:spPr bwMode="auto">
              <a:xfrm>
                <a:off x="2190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6" name="Rectangle 11"/>
              <p:cNvSpPr>
                <a:spLocks noChangeArrowheads="1"/>
              </p:cNvSpPr>
              <p:nvPr/>
            </p:nvSpPr>
            <p:spPr bwMode="auto">
              <a:xfrm>
                <a:off x="2083" y="3704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7" name="Rectangle 12"/>
              <p:cNvSpPr>
                <a:spLocks noChangeArrowheads="1"/>
              </p:cNvSpPr>
              <p:nvPr/>
            </p:nvSpPr>
            <p:spPr bwMode="auto">
              <a:xfrm>
                <a:off x="1554" y="3704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8" name="Rectangle 13"/>
              <p:cNvSpPr>
                <a:spLocks noChangeArrowheads="1"/>
              </p:cNvSpPr>
              <p:nvPr/>
            </p:nvSpPr>
            <p:spPr bwMode="auto">
              <a:xfrm>
                <a:off x="1443" y="3704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39" name="Rectangle 14"/>
              <p:cNvSpPr>
                <a:spLocks noChangeArrowheads="1"/>
              </p:cNvSpPr>
              <p:nvPr/>
            </p:nvSpPr>
            <p:spPr bwMode="auto">
              <a:xfrm>
                <a:off x="921" y="3704"/>
                <a:ext cx="5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: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0" name="Rectangle 15"/>
              <p:cNvSpPr>
                <a:spLocks noChangeArrowheads="1"/>
              </p:cNvSpPr>
              <p:nvPr/>
            </p:nvSpPr>
            <p:spPr bwMode="auto">
              <a:xfrm>
                <a:off x="4578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1" name="Rectangle 16"/>
              <p:cNvSpPr>
                <a:spLocks noChangeArrowheads="1"/>
              </p:cNvSpPr>
              <p:nvPr/>
            </p:nvSpPr>
            <p:spPr bwMode="auto">
              <a:xfrm>
                <a:off x="4259" y="3430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2" name="Rectangle 17"/>
              <p:cNvSpPr>
                <a:spLocks noChangeArrowheads="1"/>
              </p:cNvSpPr>
              <p:nvPr/>
            </p:nvSpPr>
            <p:spPr bwMode="auto">
              <a:xfrm>
                <a:off x="4177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3" name="Rectangle 18"/>
              <p:cNvSpPr>
                <a:spLocks noChangeArrowheads="1"/>
              </p:cNvSpPr>
              <p:nvPr/>
            </p:nvSpPr>
            <p:spPr bwMode="auto">
              <a:xfrm>
                <a:off x="3887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4" name="Rectangle 19"/>
              <p:cNvSpPr>
                <a:spLocks noChangeArrowheads="1"/>
              </p:cNvSpPr>
              <p:nvPr/>
            </p:nvSpPr>
            <p:spPr bwMode="auto">
              <a:xfrm>
                <a:off x="3837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5" name="Rectangle 20"/>
              <p:cNvSpPr>
                <a:spLocks noChangeArrowheads="1"/>
              </p:cNvSpPr>
              <p:nvPr/>
            </p:nvSpPr>
            <p:spPr bwMode="auto">
              <a:xfrm>
                <a:off x="3629" y="3430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6" name="Rectangle 21"/>
              <p:cNvSpPr>
                <a:spLocks noChangeArrowheads="1"/>
              </p:cNvSpPr>
              <p:nvPr/>
            </p:nvSpPr>
            <p:spPr bwMode="auto">
              <a:xfrm>
                <a:off x="3196" y="3430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7" name="Rectangle 22"/>
              <p:cNvSpPr>
                <a:spLocks noChangeArrowheads="1"/>
              </p:cNvSpPr>
              <p:nvPr/>
            </p:nvSpPr>
            <p:spPr bwMode="auto">
              <a:xfrm>
                <a:off x="2871" y="3430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8" name="Rectangle 23"/>
              <p:cNvSpPr>
                <a:spLocks noChangeArrowheads="1"/>
              </p:cNvSpPr>
              <p:nvPr/>
            </p:nvSpPr>
            <p:spPr bwMode="auto">
              <a:xfrm>
                <a:off x="2595" y="3430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49" name="Rectangle 24"/>
              <p:cNvSpPr>
                <a:spLocks noChangeArrowheads="1"/>
              </p:cNvSpPr>
              <p:nvPr/>
            </p:nvSpPr>
            <p:spPr bwMode="auto">
              <a:xfrm>
                <a:off x="2541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0" name="Rectangle 25"/>
              <p:cNvSpPr>
                <a:spLocks noChangeArrowheads="1"/>
              </p:cNvSpPr>
              <p:nvPr/>
            </p:nvSpPr>
            <p:spPr bwMode="auto">
              <a:xfrm>
                <a:off x="2438" y="3430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1" name="Rectangle 26"/>
              <p:cNvSpPr>
                <a:spLocks noChangeArrowheads="1"/>
              </p:cNvSpPr>
              <p:nvPr/>
            </p:nvSpPr>
            <p:spPr bwMode="auto">
              <a:xfrm>
                <a:off x="1563" y="3430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2" name="Rectangle 27"/>
              <p:cNvSpPr>
                <a:spLocks noChangeArrowheads="1"/>
              </p:cNvSpPr>
              <p:nvPr/>
            </p:nvSpPr>
            <p:spPr bwMode="auto">
              <a:xfrm>
                <a:off x="893" y="3430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3" name="Rectangle 28"/>
              <p:cNvSpPr>
                <a:spLocks noChangeArrowheads="1"/>
              </p:cNvSpPr>
              <p:nvPr/>
            </p:nvSpPr>
            <p:spPr bwMode="auto">
              <a:xfrm>
                <a:off x="2746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4" name="Rectangle 29"/>
              <p:cNvSpPr>
                <a:spLocks noChangeArrowheads="1"/>
              </p:cNvSpPr>
              <p:nvPr/>
            </p:nvSpPr>
            <p:spPr bwMode="auto">
              <a:xfrm>
                <a:off x="2649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5" name="Rectangle 30"/>
              <p:cNvSpPr>
                <a:spLocks noChangeArrowheads="1"/>
              </p:cNvSpPr>
              <p:nvPr/>
            </p:nvSpPr>
            <p:spPr bwMode="auto">
              <a:xfrm>
                <a:off x="2553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6" name="Rectangle 31"/>
              <p:cNvSpPr>
                <a:spLocks noChangeArrowheads="1"/>
              </p:cNvSpPr>
              <p:nvPr/>
            </p:nvSpPr>
            <p:spPr bwMode="auto">
              <a:xfrm>
                <a:off x="2005" y="3166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7" name="Rectangle 32"/>
              <p:cNvSpPr>
                <a:spLocks noChangeArrowheads="1"/>
              </p:cNvSpPr>
              <p:nvPr/>
            </p:nvSpPr>
            <p:spPr bwMode="auto">
              <a:xfrm>
                <a:off x="1912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8" name="Rectangle 33"/>
              <p:cNvSpPr>
                <a:spLocks noChangeArrowheads="1"/>
              </p:cNvSpPr>
              <p:nvPr/>
            </p:nvSpPr>
            <p:spPr bwMode="auto">
              <a:xfrm>
                <a:off x="1859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59" name="Rectangle 34"/>
              <p:cNvSpPr>
                <a:spLocks noChangeArrowheads="1"/>
              </p:cNvSpPr>
              <p:nvPr/>
            </p:nvSpPr>
            <p:spPr bwMode="auto">
              <a:xfrm>
                <a:off x="1748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0" name="Rectangle 35"/>
              <p:cNvSpPr>
                <a:spLocks noChangeArrowheads="1"/>
              </p:cNvSpPr>
              <p:nvPr/>
            </p:nvSpPr>
            <p:spPr bwMode="auto">
              <a:xfrm>
                <a:off x="1687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1" name="Rectangle 36"/>
              <p:cNvSpPr>
                <a:spLocks noChangeArrowheads="1"/>
              </p:cNvSpPr>
              <p:nvPr/>
            </p:nvSpPr>
            <p:spPr bwMode="auto">
              <a:xfrm>
                <a:off x="1576" y="3166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2" name="Rectangle 37"/>
              <p:cNvSpPr>
                <a:spLocks noChangeArrowheads="1"/>
              </p:cNvSpPr>
              <p:nvPr/>
            </p:nvSpPr>
            <p:spPr bwMode="auto">
              <a:xfrm>
                <a:off x="1515" y="3166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3" name="Rectangle 38"/>
              <p:cNvSpPr>
                <a:spLocks noChangeArrowheads="1"/>
              </p:cNvSpPr>
              <p:nvPr/>
            </p:nvSpPr>
            <p:spPr bwMode="auto">
              <a:xfrm>
                <a:off x="1422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4" name="Rectangle 39"/>
              <p:cNvSpPr>
                <a:spLocks noChangeArrowheads="1"/>
              </p:cNvSpPr>
              <p:nvPr/>
            </p:nvSpPr>
            <p:spPr bwMode="auto">
              <a:xfrm>
                <a:off x="1343" y="3166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5" name="Rectangle 40"/>
              <p:cNvSpPr>
                <a:spLocks noChangeArrowheads="1"/>
              </p:cNvSpPr>
              <p:nvPr/>
            </p:nvSpPr>
            <p:spPr bwMode="auto">
              <a:xfrm>
                <a:off x="896" y="3166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6" name="Rectangle 41"/>
              <p:cNvSpPr>
                <a:spLocks noChangeArrowheads="1"/>
              </p:cNvSpPr>
              <p:nvPr/>
            </p:nvSpPr>
            <p:spPr bwMode="auto">
              <a:xfrm>
                <a:off x="792" y="3166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7" name="Rectangle 42"/>
              <p:cNvSpPr>
                <a:spLocks noChangeArrowheads="1"/>
              </p:cNvSpPr>
              <p:nvPr/>
            </p:nvSpPr>
            <p:spPr bwMode="auto">
              <a:xfrm>
                <a:off x="4681" y="289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8" name="Rectangle 43"/>
              <p:cNvSpPr>
                <a:spLocks noChangeArrowheads="1"/>
              </p:cNvSpPr>
              <p:nvPr/>
            </p:nvSpPr>
            <p:spPr bwMode="auto">
              <a:xfrm>
                <a:off x="4380" y="289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69" name="Rectangle 44"/>
              <p:cNvSpPr>
                <a:spLocks noChangeArrowheads="1"/>
              </p:cNvSpPr>
              <p:nvPr/>
            </p:nvSpPr>
            <p:spPr bwMode="auto">
              <a:xfrm>
                <a:off x="3915" y="289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0" name="Rectangle 45"/>
              <p:cNvSpPr>
                <a:spLocks noChangeArrowheads="1"/>
              </p:cNvSpPr>
              <p:nvPr/>
            </p:nvSpPr>
            <p:spPr bwMode="auto">
              <a:xfrm>
                <a:off x="3861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1" name="Rectangle 46"/>
              <p:cNvSpPr>
                <a:spLocks noChangeArrowheads="1"/>
              </p:cNvSpPr>
              <p:nvPr/>
            </p:nvSpPr>
            <p:spPr bwMode="auto">
              <a:xfrm>
                <a:off x="3654" y="289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2" name="Rectangle 47"/>
              <p:cNvSpPr>
                <a:spLocks noChangeArrowheads="1"/>
              </p:cNvSpPr>
              <p:nvPr/>
            </p:nvSpPr>
            <p:spPr bwMode="auto">
              <a:xfrm>
                <a:off x="3221" y="289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3" name="Rectangle 48"/>
              <p:cNvSpPr>
                <a:spLocks noChangeArrowheads="1"/>
              </p:cNvSpPr>
              <p:nvPr/>
            </p:nvSpPr>
            <p:spPr bwMode="auto">
              <a:xfrm>
                <a:off x="2895" y="289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4" name="Rectangle 49"/>
              <p:cNvSpPr>
                <a:spLocks noChangeArrowheads="1"/>
              </p:cNvSpPr>
              <p:nvPr/>
            </p:nvSpPr>
            <p:spPr bwMode="auto">
              <a:xfrm>
                <a:off x="2620" y="289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5" name="Rectangle 50"/>
              <p:cNvSpPr>
                <a:spLocks noChangeArrowheads="1"/>
              </p:cNvSpPr>
              <p:nvPr/>
            </p:nvSpPr>
            <p:spPr bwMode="auto">
              <a:xfrm>
                <a:off x="2566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6" name="Rectangle 51"/>
              <p:cNvSpPr>
                <a:spLocks noChangeArrowheads="1"/>
              </p:cNvSpPr>
              <p:nvPr/>
            </p:nvSpPr>
            <p:spPr bwMode="auto">
              <a:xfrm>
                <a:off x="2455" y="289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7" name="Rectangle 52"/>
              <p:cNvSpPr>
                <a:spLocks noChangeArrowheads="1"/>
              </p:cNvSpPr>
              <p:nvPr/>
            </p:nvSpPr>
            <p:spPr bwMode="auto">
              <a:xfrm>
                <a:off x="1565" y="289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8" name="Rectangle 53"/>
              <p:cNvSpPr>
                <a:spLocks noChangeArrowheads="1"/>
              </p:cNvSpPr>
              <p:nvPr/>
            </p:nvSpPr>
            <p:spPr bwMode="auto">
              <a:xfrm>
                <a:off x="893" y="289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79" name="Rectangle 54"/>
              <p:cNvSpPr>
                <a:spLocks noChangeArrowheads="1"/>
              </p:cNvSpPr>
              <p:nvPr/>
            </p:nvSpPr>
            <p:spPr bwMode="auto">
              <a:xfrm>
                <a:off x="4638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0" name="Rectangle 55"/>
              <p:cNvSpPr>
                <a:spLocks noChangeArrowheads="1"/>
              </p:cNvSpPr>
              <p:nvPr/>
            </p:nvSpPr>
            <p:spPr bwMode="auto">
              <a:xfrm>
                <a:off x="4324" y="2629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1" name="Rectangle 56"/>
              <p:cNvSpPr>
                <a:spLocks noChangeArrowheads="1"/>
              </p:cNvSpPr>
              <p:nvPr/>
            </p:nvSpPr>
            <p:spPr bwMode="auto">
              <a:xfrm>
                <a:off x="4231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2" name="Rectangle 57"/>
              <p:cNvSpPr>
                <a:spLocks noChangeArrowheads="1"/>
              </p:cNvSpPr>
              <p:nvPr/>
            </p:nvSpPr>
            <p:spPr bwMode="auto">
              <a:xfrm>
                <a:off x="3923" y="2629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3" name="Rectangle 58"/>
              <p:cNvSpPr>
                <a:spLocks noChangeArrowheads="1"/>
              </p:cNvSpPr>
              <p:nvPr/>
            </p:nvSpPr>
            <p:spPr bwMode="auto">
              <a:xfrm>
                <a:off x="3869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4" name="Rectangle 59"/>
              <p:cNvSpPr>
                <a:spLocks noChangeArrowheads="1"/>
              </p:cNvSpPr>
              <p:nvPr/>
            </p:nvSpPr>
            <p:spPr bwMode="auto">
              <a:xfrm>
                <a:off x="3644" y="2629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5" name="Rectangle 60"/>
              <p:cNvSpPr>
                <a:spLocks noChangeArrowheads="1"/>
              </p:cNvSpPr>
              <p:nvPr/>
            </p:nvSpPr>
            <p:spPr bwMode="auto">
              <a:xfrm>
                <a:off x="3211" y="2629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6" name="Rectangle 61"/>
              <p:cNvSpPr>
                <a:spLocks noChangeArrowheads="1"/>
              </p:cNvSpPr>
              <p:nvPr/>
            </p:nvSpPr>
            <p:spPr bwMode="auto">
              <a:xfrm>
                <a:off x="2885" y="2629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7" name="Rectangle 62"/>
              <p:cNvSpPr>
                <a:spLocks noChangeArrowheads="1"/>
              </p:cNvSpPr>
              <p:nvPr/>
            </p:nvSpPr>
            <p:spPr bwMode="auto">
              <a:xfrm>
                <a:off x="2613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8" name="Rectangle 63"/>
              <p:cNvSpPr>
                <a:spLocks noChangeArrowheads="1"/>
              </p:cNvSpPr>
              <p:nvPr/>
            </p:nvSpPr>
            <p:spPr bwMode="auto">
              <a:xfrm>
                <a:off x="2559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89" name="Rectangle 64"/>
              <p:cNvSpPr>
                <a:spLocks noChangeArrowheads="1"/>
              </p:cNvSpPr>
              <p:nvPr/>
            </p:nvSpPr>
            <p:spPr bwMode="auto">
              <a:xfrm>
                <a:off x="2448" y="2629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0" name="Rectangle 65"/>
              <p:cNvSpPr>
                <a:spLocks noChangeArrowheads="1"/>
              </p:cNvSpPr>
              <p:nvPr/>
            </p:nvSpPr>
            <p:spPr bwMode="auto">
              <a:xfrm>
                <a:off x="1558" y="2629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1" name="Rectangle 66"/>
              <p:cNvSpPr>
                <a:spLocks noChangeArrowheads="1"/>
              </p:cNvSpPr>
              <p:nvPr/>
            </p:nvSpPr>
            <p:spPr bwMode="auto">
              <a:xfrm>
                <a:off x="891" y="2629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2" name="Rectangle 67"/>
              <p:cNvSpPr>
                <a:spLocks noChangeArrowheads="1"/>
              </p:cNvSpPr>
              <p:nvPr/>
            </p:nvSpPr>
            <p:spPr bwMode="auto">
              <a:xfrm>
                <a:off x="2760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3" name="Rectangle 68"/>
              <p:cNvSpPr>
                <a:spLocks noChangeArrowheads="1"/>
              </p:cNvSpPr>
              <p:nvPr/>
            </p:nvSpPr>
            <p:spPr bwMode="auto">
              <a:xfrm>
                <a:off x="2664" y="2365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4" name="Rectangle 69"/>
              <p:cNvSpPr>
                <a:spLocks noChangeArrowheads="1"/>
              </p:cNvSpPr>
              <p:nvPr/>
            </p:nvSpPr>
            <p:spPr bwMode="auto">
              <a:xfrm>
                <a:off x="2610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5" name="Rectangle 70"/>
              <p:cNvSpPr>
                <a:spLocks noChangeArrowheads="1"/>
              </p:cNvSpPr>
              <p:nvPr/>
            </p:nvSpPr>
            <p:spPr bwMode="auto">
              <a:xfrm>
                <a:off x="2506" y="2365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6" name="Rectangle 71"/>
              <p:cNvSpPr>
                <a:spLocks noChangeArrowheads="1"/>
              </p:cNvSpPr>
              <p:nvPr/>
            </p:nvSpPr>
            <p:spPr bwMode="auto">
              <a:xfrm>
                <a:off x="2410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7" name="Rectangle 72"/>
              <p:cNvSpPr>
                <a:spLocks noChangeArrowheads="1"/>
              </p:cNvSpPr>
              <p:nvPr/>
            </p:nvSpPr>
            <p:spPr bwMode="auto">
              <a:xfrm>
                <a:off x="1862" y="2365"/>
                <a:ext cx="11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8" name="Rectangle 73"/>
              <p:cNvSpPr>
                <a:spLocks noChangeArrowheads="1"/>
              </p:cNvSpPr>
              <p:nvPr/>
            </p:nvSpPr>
            <p:spPr bwMode="auto">
              <a:xfrm>
                <a:off x="1762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699" name="Rectangle 74"/>
              <p:cNvSpPr>
                <a:spLocks noChangeArrowheads="1"/>
              </p:cNvSpPr>
              <p:nvPr/>
            </p:nvSpPr>
            <p:spPr bwMode="auto">
              <a:xfrm>
                <a:off x="1701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0" name="Rectangle 75"/>
              <p:cNvSpPr>
                <a:spLocks noChangeArrowheads="1"/>
              </p:cNvSpPr>
              <p:nvPr/>
            </p:nvSpPr>
            <p:spPr bwMode="auto">
              <a:xfrm>
                <a:off x="1590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1" name="Rectangle 76"/>
              <p:cNvSpPr>
                <a:spLocks noChangeArrowheads="1"/>
              </p:cNvSpPr>
              <p:nvPr/>
            </p:nvSpPr>
            <p:spPr bwMode="auto">
              <a:xfrm>
                <a:off x="1529" y="2365"/>
                <a:ext cx="4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2" name="Rectangle 77"/>
              <p:cNvSpPr>
                <a:spLocks noChangeArrowheads="1"/>
              </p:cNvSpPr>
              <p:nvPr/>
            </p:nvSpPr>
            <p:spPr bwMode="auto">
              <a:xfrm>
                <a:off x="1436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3" name="Rectangle 78"/>
              <p:cNvSpPr>
                <a:spLocks noChangeArrowheads="1"/>
              </p:cNvSpPr>
              <p:nvPr/>
            </p:nvSpPr>
            <p:spPr bwMode="auto">
              <a:xfrm>
                <a:off x="1358" y="2365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4" name="Rectangle 79"/>
              <p:cNvSpPr>
                <a:spLocks noChangeArrowheads="1"/>
              </p:cNvSpPr>
              <p:nvPr/>
            </p:nvSpPr>
            <p:spPr bwMode="auto">
              <a:xfrm>
                <a:off x="910" y="2365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5" name="Rectangle 80"/>
              <p:cNvSpPr>
                <a:spLocks noChangeArrowheads="1"/>
              </p:cNvSpPr>
              <p:nvPr/>
            </p:nvSpPr>
            <p:spPr bwMode="auto">
              <a:xfrm>
                <a:off x="799" y="2365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6" name="Rectangle 81"/>
              <p:cNvSpPr>
                <a:spLocks noChangeArrowheads="1"/>
              </p:cNvSpPr>
              <p:nvPr/>
            </p:nvSpPr>
            <p:spPr bwMode="auto">
              <a:xfrm>
                <a:off x="4590" y="2097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7" name="Rectangle 82"/>
              <p:cNvSpPr>
                <a:spLocks noChangeArrowheads="1"/>
              </p:cNvSpPr>
              <p:nvPr/>
            </p:nvSpPr>
            <p:spPr bwMode="auto">
              <a:xfrm>
                <a:off x="4289" y="2097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8" name="Rectangle 83"/>
              <p:cNvSpPr>
                <a:spLocks noChangeArrowheads="1"/>
              </p:cNvSpPr>
              <p:nvPr/>
            </p:nvSpPr>
            <p:spPr bwMode="auto">
              <a:xfrm>
                <a:off x="4192" y="2097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09" name="Rectangle 84"/>
              <p:cNvSpPr>
                <a:spLocks noChangeArrowheads="1"/>
              </p:cNvSpPr>
              <p:nvPr/>
            </p:nvSpPr>
            <p:spPr bwMode="auto">
              <a:xfrm>
                <a:off x="3892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0" name="Rectangle 85"/>
              <p:cNvSpPr>
                <a:spLocks noChangeArrowheads="1"/>
              </p:cNvSpPr>
              <p:nvPr/>
            </p:nvSpPr>
            <p:spPr bwMode="auto">
              <a:xfrm>
                <a:off x="3838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1" name="Rectangle 86"/>
              <p:cNvSpPr>
                <a:spLocks noChangeArrowheads="1"/>
              </p:cNvSpPr>
              <p:nvPr/>
            </p:nvSpPr>
            <p:spPr bwMode="auto">
              <a:xfrm>
                <a:off x="3219" y="2097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2" name="Rectangle 87"/>
              <p:cNvSpPr>
                <a:spLocks noChangeArrowheads="1"/>
              </p:cNvSpPr>
              <p:nvPr/>
            </p:nvSpPr>
            <p:spPr bwMode="auto">
              <a:xfrm>
                <a:off x="2893" y="2097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3" name="Rectangle 88"/>
              <p:cNvSpPr>
                <a:spLocks noChangeArrowheads="1"/>
              </p:cNvSpPr>
              <p:nvPr/>
            </p:nvSpPr>
            <p:spPr bwMode="auto">
              <a:xfrm>
                <a:off x="2618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4" name="Rectangle 89"/>
              <p:cNvSpPr>
                <a:spLocks noChangeArrowheads="1"/>
              </p:cNvSpPr>
              <p:nvPr/>
            </p:nvSpPr>
            <p:spPr bwMode="auto">
              <a:xfrm>
                <a:off x="2564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5" name="Rectangle 90"/>
              <p:cNvSpPr>
                <a:spLocks noChangeArrowheads="1"/>
              </p:cNvSpPr>
              <p:nvPr/>
            </p:nvSpPr>
            <p:spPr bwMode="auto">
              <a:xfrm>
                <a:off x="2453" y="2097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6" name="Rectangle 91"/>
              <p:cNvSpPr>
                <a:spLocks noChangeArrowheads="1"/>
              </p:cNvSpPr>
              <p:nvPr/>
            </p:nvSpPr>
            <p:spPr bwMode="auto">
              <a:xfrm>
                <a:off x="1563" y="2097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7" name="Rectangle 92"/>
              <p:cNvSpPr>
                <a:spLocks noChangeArrowheads="1"/>
              </p:cNvSpPr>
              <p:nvPr/>
            </p:nvSpPr>
            <p:spPr bwMode="auto">
              <a:xfrm>
                <a:off x="893" y="2097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8" name="Rectangle 93"/>
              <p:cNvSpPr>
                <a:spLocks noChangeArrowheads="1"/>
              </p:cNvSpPr>
              <p:nvPr/>
            </p:nvSpPr>
            <p:spPr bwMode="auto">
              <a:xfrm>
                <a:off x="4596" y="1828"/>
                <a:ext cx="17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19" name="Rectangle 94"/>
              <p:cNvSpPr>
                <a:spLocks noChangeArrowheads="1"/>
              </p:cNvSpPr>
              <p:nvPr/>
            </p:nvSpPr>
            <p:spPr bwMode="auto">
              <a:xfrm>
                <a:off x="4295" y="182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0" name="Rectangle 95"/>
              <p:cNvSpPr>
                <a:spLocks noChangeArrowheads="1"/>
              </p:cNvSpPr>
              <p:nvPr/>
            </p:nvSpPr>
            <p:spPr bwMode="auto">
              <a:xfrm>
                <a:off x="4191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7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1" name="Rectangle 96"/>
              <p:cNvSpPr>
                <a:spLocks noChangeArrowheads="1"/>
              </p:cNvSpPr>
              <p:nvPr/>
            </p:nvSpPr>
            <p:spPr bwMode="auto">
              <a:xfrm>
                <a:off x="3883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2" name="Rectangle 97"/>
              <p:cNvSpPr>
                <a:spLocks noChangeArrowheads="1"/>
              </p:cNvSpPr>
              <p:nvPr/>
            </p:nvSpPr>
            <p:spPr bwMode="auto">
              <a:xfrm>
                <a:off x="3830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3" name="Rectangle 98"/>
              <p:cNvSpPr>
                <a:spLocks noChangeArrowheads="1"/>
              </p:cNvSpPr>
              <p:nvPr/>
            </p:nvSpPr>
            <p:spPr bwMode="auto">
              <a:xfrm>
                <a:off x="3211" y="1828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4" name="Rectangle 99"/>
              <p:cNvSpPr>
                <a:spLocks noChangeArrowheads="1"/>
              </p:cNvSpPr>
              <p:nvPr/>
            </p:nvSpPr>
            <p:spPr bwMode="auto">
              <a:xfrm>
                <a:off x="2885" y="1828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5" name="Rectangle 100"/>
              <p:cNvSpPr>
                <a:spLocks noChangeArrowheads="1"/>
              </p:cNvSpPr>
              <p:nvPr/>
            </p:nvSpPr>
            <p:spPr bwMode="auto">
              <a:xfrm>
                <a:off x="2613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6" name="Rectangle 101"/>
              <p:cNvSpPr>
                <a:spLocks noChangeArrowheads="1"/>
              </p:cNvSpPr>
              <p:nvPr/>
            </p:nvSpPr>
            <p:spPr bwMode="auto">
              <a:xfrm>
                <a:off x="2559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7" name="Rectangle 102"/>
              <p:cNvSpPr>
                <a:spLocks noChangeArrowheads="1"/>
              </p:cNvSpPr>
              <p:nvPr/>
            </p:nvSpPr>
            <p:spPr bwMode="auto">
              <a:xfrm>
                <a:off x="2448" y="18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8" name="Rectangle 103"/>
              <p:cNvSpPr>
                <a:spLocks noChangeArrowheads="1"/>
              </p:cNvSpPr>
              <p:nvPr/>
            </p:nvSpPr>
            <p:spPr bwMode="auto">
              <a:xfrm>
                <a:off x="1558" y="18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29" name="Rectangle 104"/>
              <p:cNvSpPr>
                <a:spLocks noChangeArrowheads="1"/>
              </p:cNvSpPr>
              <p:nvPr/>
            </p:nvSpPr>
            <p:spPr bwMode="auto">
              <a:xfrm>
                <a:off x="891" y="1828"/>
                <a:ext cx="35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0" name="Rectangle 105"/>
              <p:cNvSpPr>
                <a:spLocks noChangeArrowheads="1"/>
              </p:cNvSpPr>
              <p:nvPr/>
            </p:nvSpPr>
            <p:spPr bwMode="auto">
              <a:xfrm>
                <a:off x="4634" y="15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1" name="Rectangle 106"/>
              <p:cNvSpPr>
                <a:spLocks noChangeArrowheads="1"/>
              </p:cNvSpPr>
              <p:nvPr/>
            </p:nvSpPr>
            <p:spPr bwMode="auto">
              <a:xfrm>
                <a:off x="4315" y="1561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2" name="Rectangle 107"/>
              <p:cNvSpPr>
                <a:spLocks noChangeArrowheads="1"/>
              </p:cNvSpPr>
              <p:nvPr/>
            </p:nvSpPr>
            <p:spPr bwMode="auto">
              <a:xfrm>
                <a:off x="3854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3" name="Rectangle 108"/>
              <p:cNvSpPr>
                <a:spLocks noChangeArrowheads="1"/>
              </p:cNvSpPr>
              <p:nvPr/>
            </p:nvSpPr>
            <p:spPr bwMode="auto">
              <a:xfrm>
                <a:off x="3800" y="15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4" name="Rectangle 109"/>
              <p:cNvSpPr>
                <a:spLocks noChangeArrowheads="1"/>
              </p:cNvSpPr>
              <p:nvPr/>
            </p:nvSpPr>
            <p:spPr bwMode="auto">
              <a:xfrm>
                <a:off x="3693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5" name="Rectangle 110"/>
              <p:cNvSpPr>
                <a:spLocks noChangeArrowheads="1"/>
              </p:cNvSpPr>
              <p:nvPr/>
            </p:nvSpPr>
            <p:spPr bwMode="auto">
              <a:xfrm>
                <a:off x="3242" y="1561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6" name="Rectangle 111"/>
              <p:cNvSpPr>
                <a:spLocks noChangeArrowheads="1"/>
              </p:cNvSpPr>
              <p:nvPr/>
            </p:nvSpPr>
            <p:spPr bwMode="auto">
              <a:xfrm>
                <a:off x="2916" y="1561"/>
                <a:ext cx="6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7" name="Rectangle 112"/>
              <p:cNvSpPr>
                <a:spLocks noChangeArrowheads="1"/>
              </p:cNvSpPr>
              <p:nvPr/>
            </p:nvSpPr>
            <p:spPr bwMode="auto">
              <a:xfrm>
                <a:off x="2637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8" name="Rectangle 113"/>
              <p:cNvSpPr>
                <a:spLocks noChangeArrowheads="1"/>
              </p:cNvSpPr>
              <p:nvPr/>
            </p:nvSpPr>
            <p:spPr bwMode="auto">
              <a:xfrm>
                <a:off x="2576" y="15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39" name="Rectangle 114"/>
              <p:cNvSpPr>
                <a:spLocks noChangeArrowheads="1"/>
              </p:cNvSpPr>
              <p:nvPr/>
            </p:nvSpPr>
            <p:spPr bwMode="auto">
              <a:xfrm>
                <a:off x="2465" y="15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0" name="Rectangle 115"/>
              <p:cNvSpPr>
                <a:spLocks noChangeArrowheads="1"/>
              </p:cNvSpPr>
              <p:nvPr/>
            </p:nvSpPr>
            <p:spPr bwMode="auto">
              <a:xfrm>
                <a:off x="1575" y="15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1" name="Rectangle 116"/>
              <p:cNvSpPr>
                <a:spLocks noChangeArrowheads="1"/>
              </p:cNvSpPr>
              <p:nvPr/>
            </p:nvSpPr>
            <p:spPr bwMode="auto">
              <a:xfrm>
                <a:off x="899" y="1561"/>
                <a:ext cx="35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min{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2" name="Rectangle 117"/>
              <p:cNvSpPr>
                <a:spLocks noChangeArrowheads="1"/>
              </p:cNvSpPr>
              <p:nvPr/>
            </p:nvSpPr>
            <p:spPr bwMode="auto">
              <a:xfrm>
                <a:off x="2760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3" name="Rectangle 118"/>
              <p:cNvSpPr>
                <a:spLocks noChangeArrowheads="1"/>
              </p:cNvSpPr>
              <p:nvPr/>
            </p:nvSpPr>
            <p:spPr bwMode="auto">
              <a:xfrm>
                <a:off x="2664" y="1297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4" name="Rectangle 119"/>
              <p:cNvSpPr>
                <a:spLocks noChangeArrowheads="1"/>
              </p:cNvSpPr>
              <p:nvPr/>
            </p:nvSpPr>
            <p:spPr bwMode="auto">
              <a:xfrm>
                <a:off x="2610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5" name="Rectangle 120"/>
              <p:cNvSpPr>
                <a:spLocks noChangeArrowheads="1"/>
              </p:cNvSpPr>
              <p:nvPr/>
            </p:nvSpPr>
            <p:spPr bwMode="auto">
              <a:xfrm>
                <a:off x="2506" y="1297"/>
                <a:ext cx="8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6" name="Rectangle 121"/>
              <p:cNvSpPr>
                <a:spLocks noChangeArrowheads="1"/>
              </p:cNvSpPr>
              <p:nvPr/>
            </p:nvSpPr>
            <p:spPr bwMode="auto">
              <a:xfrm>
                <a:off x="2453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7" name="Rectangle 122"/>
              <p:cNvSpPr>
                <a:spLocks noChangeArrowheads="1"/>
              </p:cNvSpPr>
              <p:nvPr/>
            </p:nvSpPr>
            <p:spPr bwMode="auto">
              <a:xfrm>
                <a:off x="2342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8" name="Rectangle 123"/>
              <p:cNvSpPr>
                <a:spLocks noChangeArrowheads="1"/>
              </p:cNvSpPr>
              <p:nvPr/>
            </p:nvSpPr>
            <p:spPr bwMode="auto">
              <a:xfrm>
                <a:off x="2238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49" name="Rectangle 124"/>
              <p:cNvSpPr>
                <a:spLocks noChangeArrowheads="1"/>
              </p:cNvSpPr>
              <p:nvPr/>
            </p:nvSpPr>
            <p:spPr bwMode="auto">
              <a:xfrm>
                <a:off x="1690" y="1297"/>
                <a:ext cx="11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0" name="Rectangle 125"/>
              <p:cNvSpPr>
                <a:spLocks noChangeArrowheads="1"/>
              </p:cNvSpPr>
              <p:nvPr/>
            </p:nvSpPr>
            <p:spPr bwMode="auto">
              <a:xfrm>
                <a:off x="1590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1" name="Rectangle 126"/>
              <p:cNvSpPr>
                <a:spLocks noChangeArrowheads="1"/>
              </p:cNvSpPr>
              <p:nvPr/>
            </p:nvSpPr>
            <p:spPr bwMode="auto">
              <a:xfrm>
                <a:off x="1529" y="1297"/>
                <a:ext cx="4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2" name="Rectangle 127"/>
              <p:cNvSpPr>
                <a:spLocks noChangeArrowheads="1"/>
              </p:cNvSpPr>
              <p:nvPr/>
            </p:nvSpPr>
            <p:spPr bwMode="auto">
              <a:xfrm>
                <a:off x="1436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3" name="Rectangle 128"/>
              <p:cNvSpPr>
                <a:spLocks noChangeArrowheads="1"/>
              </p:cNvSpPr>
              <p:nvPr/>
            </p:nvSpPr>
            <p:spPr bwMode="auto">
              <a:xfrm>
                <a:off x="1358" y="1297"/>
                <a:ext cx="6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4" name="Rectangle 129"/>
              <p:cNvSpPr>
                <a:spLocks noChangeArrowheads="1"/>
              </p:cNvSpPr>
              <p:nvPr/>
            </p:nvSpPr>
            <p:spPr bwMode="auto">
              <a:xfrm>
                <a:off x="910" y="1297"/>
                <a:ext cx="4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5" name="Rectangle 130"/>
              <p:cNvSpPr>
                <a:spLocks noChangeArrowheads="1"/>
              </p:cNvSpPr>
              <p:nvPr/>
            </p:nvSpPr>
            <p:spPr bwMode="auto">
              <a:xfrm>
                <a:off x="799" y="1297"/>
                <a:ext cx="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6" name="Rectangle 131"/>
              <p:cNvSpPr>
                <a:spLocks noChangeArrowheads="1"/>
              </p:cNvSpPr>
              <p:nvPr/>
            </p:nvSpPr>
            <p:spPr bwMode="auto">
              <a:xfrm>
                <a:off x="4655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7" name="Rectangle 132"/>
              <p:cNvSpPr>
                <a:spLocks noChangeArrowheads="1"/>
              </p:cNvSpPr>
              <p:nvPr/>
            </p:nvSpPr>
            <p:spPr bwMode="auto">
              <a:xfrm>
                <a:off x="4602" y="1028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8" name="Rectangle 133"/>
              <p:cNvSpPr>
                <a:spLocks noChangeArrowheads="1"/>
              </p:cNvSpPr>
              <p:nvPr/>
            </p:nvSpPr>
            <p:spPr bwMode="auto">
              <a:xfrm>
                <a:off x="4508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59" name="Rectangle 134"/>
              <p:cNvSpPr>
                <a:spLocks noChangeArrowheads="1"/>
              </p:cNvSpPr>
              <p:nvPr/>
            </p:nvSpPr>
            <p:spPr bwMode="auto">
              <a:xfrm>
                <a:off x="3624" y="1028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0" name="Rectangle 135"/>
              <p:cNvSpPr>
                <a:spLocks noChangeArrowheads="1"/>
              </p:cNvSpPr>
              <p:nvPr/>
            </p:nvSpPr>
            <p:spPr bwMode="auto">
              <a:xfrm>
                <a:off x="3520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1" name="Rectangle 136"/>
              <p:cNvSpPr>
                <a:spLocks noChangeArrowheads="1"/>
              </p:cNvSpPr>
              <p:nvPr/>
            </p:nvSpPr>
            <p:spPr bwMode="auto">
              <a:xfrm>
                <a:off x="3059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2" name="Rectangle 137"/>
              <p:cNvSpPr>
                <a:spLocks noChangeArrowheads="1"/>
              </p:cNvSpPr>
              <p:nvPr/>
            </p:nvSpPr>
            <p:spPr bwMode="auto">
              <a:xfrm>
                <a:off x="2998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3" name="Rectangle 138"/>
              <p:cNvSpPr>
                <a:spLocks noChangeArrowheads="1"/>
              </p:cNvSpPr>
              <p:nvPr/>
            </p:nvSpPr>
            <p:spPr bwMode="auto">
              <a:xfrm>
                <a:off x="2905" y="10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4" name="Rectangle 139"/>
              <p:cNvSpPr>
                <a:spLocks noChangeArrowheads="1"/>
              </p:cNvSpPr>
              <p:nvPr/>
            </p:nvSpPr>
            <p:spPr bwMode="auto">
              <a:xfrm>
                <a:off x="2014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5" name="Rectangle 140"/>
              <p:cNvSpPr>
                <a:spLocks noChangeArrowheads="1"/>
              </p:cNvSpPr>
              <p:nvPr/>
            </p:nvSpPr>
            <p:spPr bwMode="auto">
              <a:xfrm>
                <a:off x="1392" y="1028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6" name="Rectangle 141"/>
              <p:cNvSpPr>
                <a:spLocks noChangeArrowheads="1"/>
              </p:cNvSpPr>
              <p:nvPr/>
            </p:nvSpPr>
            <p:spPr bwMode="auto">
              <a:xfrm>
                <a:off x="1338" y="1028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7" name="Rectangle 142"/>
              <p:cNvSpPr>
                <a:spLocks noChangeArrowheads="1"/>
              </p:cNvSpPr>
              <p:nvPr/>
            </p:nvSpPr>
            <p:spPr bwMode="auto">
              <a:xfrm>
                <a:off x="1245" y="1028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8" name="Rectangle 143"/>
              <p:cNvSpPr>
                <a:spLocks noChangeArrowheads="1"/>
              </p:cNvSpPr>
              <p:nvPr/>
            </p:nvSpPr>
            <p:spPr bwMode="auto">
              <a:xfrm>
                <a:off x="4663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69" name="Rectangle 144"/>
              <p:cNvSpPr>
                <a:spLocks noChangeArrowheads="1"/>
              </p:cNvSpPr>
              <p:nvPr/>
            </p:nvSpPr>
            <p:spPr bwMode="auto">
              <a:xfrm>
                <a:off x="4201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0" name="Rectangle 145"/>
              <p:cNvSpPr>
                <a:spLocks noChangeArrowheads="1"/>
              </p:cNvSpPr>
              <p:nvPr/>
            </p:nvSpPr>
            <p:spPr bwMode="auto">
              <a:xfrm>
                <a:off x="4140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1" name="Rectangle 146"/>
              <p:cNvSpPr>
                <a:spLocks noChangeArrowheads="1"/>
              </p:cNvSpPr>
              <p:nvPr/>
            </p:nvSpPr>
            <p:spPr bwMode="auto">
              <a:xfrm>
                <a:off x="4047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2" name="Rectangle 147"/>
              <p:cNvSpPr>
                <a:spLocks noChangeArrowheads="1"/>
              </p:cNvSpPr>
              <p:nvPr/>
            </p:nvSpPr>
            <p:spPr bwMode="auto">
              <a:xfrm>
                <a:off x="3157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3" name="Rectangle 148"/>
              <p:cNvSpPr>
                <a:spLocks noChangeArrowheads="1"/>
              </p:cNvSpPr>
              <p:nvPr/>
            </p:nvSpPr>
            <p:spPr bwMode="auto">
              <a:xfrm>
                <a:off x="3046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4" name="Rectangle 149"/>
              <p:cNvSpPr>
                <a:spLocks noChangeArrowheads="1"/>
              </p:cNvSpPr>
              <p:nvPr/>
            </p:nvSpPr>
            <p:spPr bwMode="auto">
              <a:xfrm>
                <a:off x="2213" y="761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5" name="Rectangle 150"/>
              <p:cNvSpPr>
                <a:spLocks noChangeArrowheads="1"/>
              </p:cNvSpPr>
              <p:nvPr/>
            </p:nvSpPr>
            <p:spPr bwMode="auto">
              <a:xfrm>
                <a:off x="2116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6" name="Rectangle 151"/>
              <p:cNvSpPr>
                <a:spLocks noChangeArrowheads="1"/>
              </p:cNvSpPr>
              <p:nvPr/>
            </p:nvSpPr>
            <p:spPr bwMode="auto">
              <a:xfrm>
                <a:off x="2063" y="761"/>
                <a:ext cx="44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7" name="Rectangle 152"/>
              <p:cNvSpPr>
                <a:spLocks noChangeArrowheads="1"/>
              </p:cNvSpPr>
              <p:nvPr/>
            </p:nvSpPr>
            <p:spPr bwMode="auto">
              <a:xfrm>
                <a:off x="1952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8" name="Rectangle 153"/>
              <p:cNvSpPr>
                <a:spLocks noChangeArrowheads="1"/>
              </p:cNvSpPr>
              <p:nvPr/>
            </p:nvSpPr>
            <p:spPr bwMode="auto">
              <a:xfrm>
                <a:off x="1891" y="7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79" name="Rectangle 154"/>
              <p:cNvSpPr>
                <a:spLocks noChangeArrowheads="1"/>
              </p:cNvSpPr>
              <p:nvPr/>
            </p:nvSpPr>
            <p:spPr bwMode="auto">
              <a:xfrm>
                <a:off x="1787" y="761"/>
                <a:ext cx="8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0" name="Rectangle 155"/>
              <p:cNvSpPr>
                <a:spLocks noChangeArrowheads="1"/>
              </p:cNvSpPr>
              <p:nvPr/>
            </p:nvSpPr>
            <p:spPr bwMode="auto">
              <a:xfrm>
                <a:off x="1733" y="761"/>
                <a:ext cx="4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1" name="Rectangle 156"/>
              <p:cNvSpPr>
                <a:spLocks noChangeArrowheads="1"/>
              </p:cNvSpPr>
              <p:nvPr/>
            </p:nvSpPr>
            <p:spPr bwMode="auto">
              <a:xfrm>
                <a:off x="1622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2" name="Rectangle 157"/>
              <p:cNvSpPr>
                <a:spLocks noChangeArrowheads="1"/>
              </p:cNvSpPr>
              <p:nvPr/>
            </p:nvSpPr>
            <p:spPr bwMode="auto">
              <a:xfrm>
                <a:off x="1519" y="761"/>
                <a:ext cx="67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3" name="Rectangle 158"/>
              <p:cNvSpPr>
                <a:spLocks noChangeArrowheads="1"/>
              </p:cNvSpPr>
              <p:nvPr/>
            </p:nvSpPr>
            <p:spPr bwMode="auto">
              <a:xfrm>
                <a:off x="971" y="761"/>
                <a:ext cx="11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},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4" name="Rectangle 159"/>
              <p:cNvSpPr>
                <a:spLocks noChangeArrowheads="1"/>
              </p:cNvSpPr>
              <p:nvPr/>
            </p:nvSpPr>
            <p:spPr bwMode="auto">
              <a:xfrm>
                <a:off x="889" y="761"/>
                <a:ext cx="8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5" name="Rectangle 160"/>
              <p:cNvSpPr>
                <a:spLocks noChangeArrowheads="1"/>
              </p:cNvSpPr>
              <p:nvPr/>
            </p:nvSpPr>
            <p:spPr bwMode="auto">
              <a:xfrm>
                <a:off x="810" y="761"/>
                <a:ext cx="6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6" name="Rectangle 161"/>
              <p:cNvSpPr>
                <a:spLocks noChangeArrowheads="1"/>
              </p:cNvSpPr>
              <p:nvPr/>
            </p:nvSpPr>
            <p:spPr bwMode="auto">
              <a:xfrm>
                <a:off x="3658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7" name="Rectangle 162"/>
              <p:cNvSpPr>
                <a:spLocks noChangeArrowheads="1"/>
              </p:cNvSpPr>
              <p:nvPr/>
            </p:nvSpPr>
            <p:spPr bwMode="auto">
              <a:xfrm>
                <a:off x="3029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8" name="Rectangle 163"/>
              <p:cNvSpPr>
                <a:spLocks noChangeArrowheads="1"/>
              </p:cNvSpPr>
              <p:nvPr/>
            </p:nvSpPr>
            <p:spPr bwMode="auto">
              <a:xfrm>
                <a:off x="2401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89" name="Rectangle 164"/>
              <p:cNvSpPr>
                <a:spLocks noChangeArrowheads="1"/>
              </p:cNvSpPr>
              <p:nvPr/>
            </p:nvSpPr>
            <p:spPr bwMode="auto">
              <a:xfrm>
                <a:off x="1768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0" name="Rectangle 165"/>
              <p:cNvSpPr>
                <a:spLocks noChangeArrowheads="1"/>
              </p:cNvSpPr>
              <p:nvPr/>
            </p:nvSpPr>
            <p:spPr bwMode="auto">
              <a:xfrm>
                <a:off x="1135" y="3813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1" name="Rectangle 166"/>
              <p:cNvSpPr>
                <a:spLocks noChangeArrowheads="1"/>
              </p:cNvSpPr>
              <p:nvPr/>
            </p:nvSpPr>
            <p:spPr bwMode="auto">
              <a:xfrm>
                <a:off x="1773" y="3540"/>
                <a:ext cx="5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2" name="Rectangle 167"/>
              <p:cNvSpPr>
                <a:spLocks noChangeArrowheads="1"/>
              </p:cNvSpPr>
              <p:nvPr/>
            </p:nvSpPr>
            <p:spPr bwMode="auto">
              <a:xfrm>
                <a:off x="1476" y="3540"/>
                <a:ext cx="5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3" name="Rectangle 168"/>
              <p:cNvSpPr>
                <a:spLocks noChangeArrowheads="1"/>
              </p:cNvSpPr>
              <p:nvPr/>
            </p:nvSpPr>
            <p:spPr bwMode="auto">
              <a:xfrm>
                <a:off x="573" y="3540"/>
                <a:ext cx="5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4" name="Rectangle 169"/>
              <p:cNvSpPr>
                <a:spLocks noChangeArrowheads="1"/>
              </p:cNvSpPr>
              <p:nvPr/>
            </p:nvSpPr>
            <p:spPr bwMode="auto">
              <a:xfrm>
                <a:off x="1779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5" name="Rectangle 170"/>
              <p:cNvSpPr>
                <a:spLocks noChangeArrowheads="1"/>
              </p:cNvSpPr>
              <p:nvPr/>
            </p:nvSpPr>
            <p:spPr bwMode="auto">
              <a:xfrm>
                <a:off x="1495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6" name="Rectangle 171"/>
              <p:cNvSpPr>
                <a:spLocks noChangeArrowheads="1"/>
              </p:cNvSpPr>
              <p:nvPr/>
            </p:nvSpPr>
            <p:spPr bwMode="auto">
              <a:xfrm>
                <a:off x="573" y="300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7" name="Rectangle 172"/>
              <p:cNvSpPr>
                <a:spLocks noChangeArrowheads="1"/>
              </p:cNvSpPr>
              <p:nvPr/>
            </p:nvSpPr>
            <p:spPr bwMode="auto">
              <a:xfrm>
                <a:off x="17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8" name="Rectangle 173"/>
              <p:cNvSpPr>
                <a:spLocks noChangeArrowheads="1"/>
              </p:cNvSpPr>
              <p:nvPr/>
            </p:nvSpPr>
            <p:spPr bwMode="auto">
              <a:xfrm>
                <a:off x="14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799" name="Rectangle 174"/>
              <p:cNvSpPr>
                <a:spLocks noChangeArrowheads="1"/>
              </p:cNvSpPr>
              <p:nvPr/>
            </p:nvSpPr>
            <p:spPr bwMode="auto">
              <a:xfrm>
                <a:off x="573" y="2739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0" name="Rectangle 175"/>
              <p:cNvSpPr>
                <a:spLocks noChangeArrowheads="1"/>
              </p:cNvSpPr>
              <p:nvPr/>
            </p:nvSpPr>
            <p:spPr bwMode="auto">
              <a:xfrm>
                <a:off x="1777" y="2206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1" name="Rectangle 176"/>
              <p:cNvSpPr>
                <a:spLocks noChangeArrowheads="1"/>
              </p:cNvSpPr>
              <p:nvPr/>
            </p:nvSpPr>
            <p:spPr bwMode="auto">
              <a:xfrm>
                <a:off x="1476" y="2206"/>
                <a:ext cx="5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2" name="Rectangle 177"/>
              <p:cNvSpPr>
                <a:spLocks noChangeArrowheads="1"/>
              </p:cNvSpPr>
              <p:nvPr/>
            </p:nvSpPr>
            <p:spPr bwMode="auto">
              <a:xfrm>
                <a:off x="573" y="2206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3" name="Rectangle 178"/>
              <p:cNvSpPr>
                <a:spLocks noChangeArrowheads="1"/>
              </p:cNvSpPr>
              <p:nvPr/>
            </p:nvSpPr>
            <p:spPr bwMode="auto">
              <a:xfrm>
                <a:off x="17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4" name="Rectangle 179"/>
              <p:cNvSpPr>
                <a:spLocks noChangeArrowheads="1"/>
              </p:cNvSpPr>
              <p:nvPr/>
            </p:nvSpPr>
            <p:spPr bwMode="auto">
              <a:xfrm>
                <a:off x="14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5" name="Rectangle 180"/>
              <p:cNvSpPr>
                <a:spLocks noChangeArrowheads="1"/>
              </p:cNvSpPr>
              <p:nvPr/>
            </p:nvSpPr>
            <p:spPr bwMode="auto">
              <a:xfrm>
                <a:off x="573" y="1937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6" name="Rectangle 181"/>
              <p:cNvSpPr>
                <a:spLocks noChangeArrowheads="1"/>
              </p:cNvSpPr>
              <p:nvPr/>
            </p:nvSpPr>
            <p:spPr bwMode="auto">
              <a:xfrm>
                <a:off x="1789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7" name="Rectangle 182"/>
              <p:cNvSpPr>
                <a:spLocks noChangeArrowheads="1"/>
              </p:cNvSpPr>
              <p:nvPr/>
            </p:nvSpPr>
            <p:spPr bwMode="auto">
              <a:xfrm>
                <a:off x="1486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8" name="Rectangle 183"/>
              <p:cNvSpPr>
                <a:spLocks noChangeArrowheads="1"/>
              </p:cNvSpPr>
              <p:nvPr/>
            </p:nvSpPr>
            <p:spPr bwMode="auto">
              <a:xfrm>
                <a:off x="577" y="1671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09" name="Rectangle 184"/>
              <p:cNvSpPr>
                <a:spLocks noChangeArrowheads="1"/>
              </p:cNvSpPr>
              <p:nvPr/>
            </p:nvSpPr>
            <p:spPr bwMode="auto">
              <a:xfrm>
                <a:off x="3834" y="1137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0" name="Rectangle 185"/>
              <p:cNvSpPr>
                <a:spLocks noChangeArrowheads="1"/>
              </p:cNvSpPr>
              <p:nvPr/>
            </p:nvSpPr>
            <p:spPr bwMode="auto">
              <a:xfrm>
                <a:off x="2229" y="1137"/>
                <a:ext cx="5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1" name="Rectangle 186"/>
              <p:cNvSpPr>
                <a:spLocks noChangeArrowheads="1"/>
              </p:cNvSpPr>
              <p:nvPr/>
            </p:nvSpPr>
            <p:spPr bwMode="auto">
              <a:xfrm>
                <a:off x="573" y="1137"/>
                <a:ext cx="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2" name="Rectangle 187"/>
              <p:cNvSpPr>
                <a:spLocks noChangeArrowheads="1"/>
              </p:cNvSpPr>
              <p:nvPr/>
            </p:nvSpPr>
            <p:spPr bwMode="auto">
              <a:xfrm>
                <a:off x="3372" y="870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3" name="Rectangle 188"/>
              <p:cNvSpPr>
                <a:spLocks noChangeArrowheads="1"/>
              </p:cNvSpPr>
              <p:nvPr/>
            </p:nvSpPr>
            <p:spPr bwMode="auto">
              <a:xfrm>
                <a:off x="2738" y="870"/>
                <a:ext cx="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4" name="Rectangle 189"/>
              <p:cNvSpPr>
                <a:spLocks noChangeArrowheads="1"/>
              </p:cNvSpPr>
              <p:nvPr/>
            </p:nvSpPr>
            <p:spPr bwMode="auto">
              <a:xfrm>
                <a:off x="3799" y="3684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5" name="Rectangle 190"/>
              <p:cNvSpPr>
                <a:spLocks noChangeArrowheads="1"/>
              </p:cNvSpPr>
              <p:nvPr/>
            </p:nvSpPr>
            <p:spPr bwMode="auto">
              <a:xfrm>
                <a:off x="3172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6" name="Rectangle 191"/>
              <p:cNvSpPr>
                <a:spLocks noChangeArrowheads="1"/>
              </p:cNvSpPr>
              <p:nvPr/>
            </p:nvSpPr>
            <p:spPr bwMode="auto">
              <a:xfrm>
                <a:off x="2539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7" name="Rectangle 192"/>
              <p:cNvSpPr>
                <a:spLocks noChangeArrowheads="1"/>
              </p:cNvSpPr>
              <p:nvPr/>
            </p:nvSpPr>
            <p:spPr bwMode="auto">
              <a:xfrm>
                <a:off x="1911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8" name="Rectangle 193"/>
              <p:cNvSpPr>
                <a:spLocks noChangeArrowheads="1"/>
              </p:cNvSpPr>
              <p:nvPr/>
            </p:nvSpPr>
            <p:spPr bwMode="auto">
              <a:xfrm>
                <a:off x="1267" y="3684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19" name="Rectangle 194"/>
              <p:cNvSpPr>
                <a:spLocks noChangeArrowheads="1"/>
              </p:cNvSpPr>
              <p:nvPr/>
            </p:nvSpPr>
            <p:spPr bwMode="auto">
              <a:xfrm>
                <a:off x="4406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0" name="Rectangle 195"/>
              <p:cNvSpPr>
                <a:spLocks noChangeArrowheads="1"/>
              </p:cNvSpPr>
              <p:nvPr/>
            </p:nvSpPr>
            <p:spPr bwMode="auto">
              <a:xfrm>
                <a:off x="4034" y="3410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+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1" name="Rectangle 196"/>
              <p:cNvSpPr>
                <a:spLocks noChangeArrowheads="1"/>
              </p:cNvSpPr>
              <p:nvPr/>
            </p:nvSpPr>
            <p:spPr bwMode="auto">
              <a:xfrm>
                <a:off x="3017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2" name="Rectangle 197"/>
              <p:cNvSpPr>
                <a:spLocks noChangeArrowheads="1"/>
              </p:cNvSpPr>
              <p:nvPr/>
            </p:nvSpPr>
            <p:spPr bwMode="auto">
              <a:xfrm>
                <a:off x="2756" y="3410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&gt;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3" name="Rectangle 198"/>
              <p:cNvSpPr>
                <a:spLocks noChangeArrowheads="1"/>
              </p:cNvSpPr>
              <p:nvPr/>
            </p:nvSpPr>
            <p:spPr bwMode="auto">
              <a:xfrm>
                <a:off x="2266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&lt;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4" name="Rectangle 199"/>
              <p:cNvSpPr>
                <a:spLocks noChangeArrowheads="1"/>
              </p:cNvSpPr>
              <p:nvPr/>
            </p:nvSpPr>
            <p:spPr bwMode="auto">
              <a:xfrm>
                <a:off x="1897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+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5" name="Rectangle 200"/>
              <p:cNvSpPr>
                <a:spLocks noChangeArrowheads="1"/>
              </p:cNvSpPr>
              <p:nvPr/>
            </p:nvSpPr>
            <p:spPr bwMode="auto">
              <a:xfrm>
                <a:off x="714" y="3410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6" name="Rectangle 201"/>
              <p:cNvSpPr>
                <a:spLocks noChangeArrowheads="1"/>
              </p:cNvSpPr>
              <p:nvPr/>
            </p:nvSpPr>
            <p:spPr bwMode="auto">
              <a:xfrm>
                <a:off x="2395" y="3146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7" name="Rectangle 202"/>
              <p:cNvSpPr>
                <a:spLocks noChangeArrowheads="1"/>
              </p:cNvSpPr>
              <p:nvPr/>
            </p:nvSpPr>
            <p:spPr bwMode="auto">
              <a:xfrm>
                <a:off x="1186" y="3146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8" name="Rectangle 203"/>
              <p:cNvSpPr>
                <a:spLocks noChangeArrowheads="1"/>
              </p:cNvSpPr>
              <p:nvPr/>
            </p:nvSpPr>
            <p:spPr bwMode="auto">
              <a:xfrm>
                <a:off x="620" y="3146"/>
                <a:ext cx="9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64829" name="Rectangle 204"/>
              <p:cNvSpPr>
                <a:spLocks noChangeArrowheads="1"/>
              </p:cNvSpPr>
              <p:nvPr/>
            </p:nvSpPr>
            <p:spPr bwMode="auto">
              <a:xfrm>
                <a:off x="4527" y="2878"/>
                <a:ext cx="9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5E2CAE"/>
                    </a:solidFill>
                    <a:effectLst/>
                    <a:uLnTx/>
                    <a:uFillTx/>
                    <a:latin typeface="Symbol" pitchFamily="18" charset="2"/>
                    <a:ea typeface="宋体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64518" name="Rectangle 205"/>
            <p:cNvSpPr>
              <a:spLocks noChangeArrowheads="1"/>
            </p:cNvSpPr>
            <p:nvPr/>
          </p:nvSpPr>
          <p:spPr bwMode="auto">
            <a:xfrm>
              <a:off x="4226" y="287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19" name="Rectangle 206"/>
            <p:cNvSpPr>
              <a:spLocks noChangeArrowheads="1"/>
            </p:cNvSpPr>
            <p:nvPr/>
          </p:nvSpPr>
          <p:spPr bwMode="auto">
            <a:xfrm>
              <a:off x="4062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0" name="Rectangle 207"/>
            <p:cNvSpPr>
              <a:spLocks noChangeArrowheads="1"/>
            </p:cNvSpPr>
            <p:nvPr/>
          </p:nvSpPr>
          <p:spPr bwMode="auto">
            <a:xfrm>
              <a:off x="3042" y="287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1" name="Rectangle 208"/>
            <p:cNvSpPr>
              <a:spLocks noChangeArrowheads="1"/>
            </p:cNvSpPr>
            <p:nvPr/>
          </p:nvSpPr>
          <p:spPr bwMode="auto">
            <a:xfrm>
              <a:off x="2781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2" name="Rectangle 209"/>
            <p:cNvSpPr>
              <a:spLocks noChangeArrowheads="1"/>
            </p:cNvSpPr>
            <p:nvPr/>
          </p:nvSpPr>
          <p:spPr bwMode="auto">
            <a:xfrm>
              <a:off x="2276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3" name="Rectangle 210"/>
            <p:cNvSpPr>
              <a:spLocks noChangeArrowheads="1"/>
            </p:cNvSpPr>
            <p:nvPr/>
          </p:nvSpPr>
          <p:spPr bwMode="auto">
            <a:xfrm>
              <a:off x="1907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4" name="Rectangle 211"/>
            <p:cNvSpPr>
              <a:spLocks noChangeArrowheads="1"/>
            </p:cNvSpPr>
            <p:nvPr/>
          </p:nvSpPr>
          <p:spPr bwMode="auto">
            <a:xfrm>
              <a:off x="714" y="287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5" name="Rectangle 212"/>
            <p:cNvSpPr>
              <a:spLocks noChangeArrowheads="1"/>
            </p:cNvSpPr>
            <p:nvPr/>
          </p:nvSpPr>
          <p:spPr bwMode="auto">
            <a:xfrm>
              <a:off x="4470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6" name="Rectangle 213"/>
            <p:cNvSpPr>
              <a:spLocks noChangeArrowheads="1"/>
            </p:cNvSpPr>
            <p:nvPr/>
          </p:nvSpPr>
          <p:spPr bwMode="auto">
            <a:xfrm>
              <a:off x="4069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7" name="Rectangle 214"/>
            <p:cNvSpPr>
              <a:spLocks noChangeArrowheads="1"/>
            </p:cNvSpPr>
            <p:nvPr/>
          </p:nvSpPr>
          <p:spPr bwMode="auto">
            <a:xfrm>
              <a:off x="3032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8" name="Rectangle 215"/>
            <p:cNvSpPr>
              <a:spLocks noChangeArrowheads="1"/>
            </p:cNvSpPr>
            <p:nvPr/>
          </p:nvSpPr>
          <p:spPr bwMode="auto">
            <a:xfrm>
              <a:off x="2770" y="2609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29" name="Rectangle 216"/>
            <p:cNvSpPr>
              <a:spLocks noChangeArrowheads="1"/>
            </p:cNvSpPr>
            <p:nvPr/>
          </p:nvSpPr>
          <p:spPr bwMode="auto">
            <a:xfrm>
              <a:off x="2269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0" name="Rectangle 217"/>
            <p:cNvSpPr>
              <a:spLocks noChangeArrowheads="1"/>
            </p:cNvSpPr>
            <p:nvPr/>
          </p:nvSpPr>
          <p:spPr bwMode="auto">
            <a:xfrm>
              <a:off x="1901" y="2609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1" name="Rectangle 218"/>
            <p:cNvSpPr>
              <a:spLocks noChangeArrowheads="1"/>
            </p:cNvSpPr>
            <p:nvPr/>
          </p:nvSpPr>
          <p:spPr bwMode="auto">
            <a:xfrm>
              <a:off x="712" y="2609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2" name="Rectangle 219"/>
            <p:cNvSpPr>
              <a:spLocks noChangeArrowheads="1"/>
            </p:cNvSpPr>
            <p:nvPr/>
          </p:nvSpPr>
          <p:spPr bwMode="auto">
            <a:xfrm>
              <a:off x="2252" y="2345"/>
              <a:ext cx="9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3" name="Rectangle 220"/>
            <p:cNvSpPr>
              <a:spLocks noChangeArrowheads="1"/>
            </p:cNvSpPr>
            <p:nvPr/>
          </p:nvSpPr>
          <p:spPr bwMode="auto">
            <a:xfrm>
              <a:off x="1200" y="2345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4" name="Rectangle 221"/>
            <p:cNvSpPr>
              <a:spLocks noChangeArrowheads="1"/>
            </p:cNvSpPr>
            <p:nvPr/>
          </p:nvSpPr>
          <p:spPr bwMode="auto">
            <a:xfrm>
              <a:off x="620" y="2345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5" name="Rectangle 222"/>
            <p:cNvSpPr>
              <a:spLocks noChangeArrowheads="1"/>
            </p:cNvSpPr>
            <p:nvPr/>
          </p:nvSpPr>
          <p:spPr bwMode="auto">
            <a:xfrm>
              <a:off x="4436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6" name="Rectangle 223"/>
            <p:cNvSpPr>
              <a:spLocks noChangeArrowheads="1"/>
            </p:cNvSpPr>
            <p:nvPr/>
          </p:nvSpPr>
          <p:spPr bwMode="auto">
            <a:xfrm>
              <a:off x="4035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7" name="Rectangle 224"/>
            <p:cNvSpPr>
              <a:spLocks noChangeArrowheads="1"/>
            </p:cNvSpPr>
            <p:nvPr/>
          </p:nvSpPr>
          <p:spPr bwMode="auto">
            <a:xfrm>
              <a:off x="3673" y="2077"/>
              <a:ext cx="12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8" name="Rectangle 225"/>
            <p:cNvSpPr>
              <a:spLocks noChangeArrowheads="1"/>
            </p:cNvSpPr>
            <p:nvPr/>
          </p:nvSpPr>
          <p:spPr bwMode="auto">
            <a:xfrm>
              <a:off x="3040" y="207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39" name="Rectangle 226"/>
            <p:cNvSpPr>
              <a:spLocks noChangeArrowheads="1"/>
            </p:cNvSpPr>
            <p:nvPr/>
          </p:nvSpPr>
          <p:spPr bwMode="auto">
            <a:xfrm>
              <a:off x="2779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0" name="Rectangle 227"/>
            <p:cNvSpPr>
              <a:spLocks noChangeArrowheads="1"/>
            </p:cNvSpPr>
            <p:nvPr/>
          </p:nvSpPr>
          <p:spPr bwMode="auto">
            <a:xfrm>
              <a:off x="2274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1" name="Rectangle 228"/>
            <p:cNvSpPr>
              <a:spLocks noChangeArrowheads="1"/>
            </p:cNvSpPr>
            <p:nvPr/>
          </p:nvSpPr>
          <p:spPr bwMode="auto">
            <a:xfrm>
              <a:off x="1906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2" name="Rectangle 229"/>
            <p:cNvSpPr>
              <a:spLocks noChangeArrowheads="1"/>
            </p:cNvSpPr>
            <p:nvPr/>
          </p:nvSpPr>
          <p:spPr bwMode="auto">
            <a:xfrm>
              <a:off x="714" y="2077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3" name="Rectangle 230"/>
            <p:cNvSpPr>
              <a:spLocks noChangeArrowheads="1"/>
            </p:cNvSpPr>
            <p:nvPr/>
          </p:nvSpPr>
          <p:spPr bwMode="auto">
            <a:xfrm>
              <a:off x="4442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4" name="Rectangle 231"/>
            <p:cNvSpPr>
              <a:spLocks noChangeArrowheads="1"/>
            </p:cNvSpPr>
            <p:nvPr/>
          </p:nvSpPr>
          <p:spPr bwMode="auto">
            <a:xfrm>
              <a:off x="4027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5" name="Rectangle 232"/>
            <p:cNvSpPr>
              <a:spLocks noChangeArrowheads="1"/>
            </p:cNvSpPr>
            <p:nvPr/>
          </p:nvSpPr>
          <p:spPr bwMode="auto">
            <a:xfrm>
              <a:off x="3665" y="180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6" name="Rectangle 233"/>
            <p:cNvSpPr>
              <a:spLocks noChangeArrowheads="1"/>
            </p:cNvSpPr>
            <p:nvPr/>
          </p:nvSpPr>
          <p:spPr bwMode="auto">
            <a:xfrm>
              <a:off x="3032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7" name="Rectangle 234"/>
            <p:cNvSpPr>
              <a:spLocks noChangeArrowheads="1"/>
            </p:cNvSpPr>
            <p:nvPr/>
          </p:nvSpPr>
          <p:spPr bwMode="auto">
            <a:xfrm>
              <a:off x="2770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8" name="Rectangle 235"/>
            <p:cNvSpPr>
              <a:spLocks noChangeArrowheads="1"/>
            </p:cNvSpPr>
            <p:nvPr/>
          </p:nvSpPr>
          <p:spPr bwMode="auto">
            <a:xfrm>
              <a:off x="2269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49" name="Rectangle 236"/>
            <p:cNvSpPr>
              <a:spLocks noChangeArrowheads="1"/>
            </p:cNvSpPr>
            <p:nvPr/>
          </p:nvSpPr>
          <p:spPr bwMode="auto">
            <a:xfrm>
              <a:off x="1901" y="18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0" name="Rectangle 237"/>
            <p:cNvSpPr>
              <a:spLocks noChangeArrowheads="1"/>
            </p:cNvSpPr>
            <p:nvPr/>
          </p:nvSpPr>
          <p:spPr bwMode="auto">
            <a:xfrm>
              <a:off x="712" y="18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1" name="Rectangle 238"/>
            <p:cNvSpPr>
              <a:spLocks noChangeArrowheads="1"/>
            </p:cNvSpPr>
            <p:nvPr/>
          </p:nvSpPr>
          <p:spPr bwMode="auto">
            <a:xfrm>
              <a:off x="4462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2" name="Rectangle 239"/>
            <p:cNvSpPr>
              <a:spLocks noChangeArrowheads="1"/>
            </p:cNvSpPr>
            <p:nvPr/>
          </p:nvSpPr>
          <p:spPr bwMode="auto">
            <a:xfrm>
              <a:off x="4161" y="1541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3" name="Rectangle 240"/>
            <p:cNvSpPr>
              <a:spLocks noChangeArrowheads="1"/>
            </p:cNvSpPr>
            <p:nvPr/>
          </p:nvSpPr>
          <p:spPr bwMode="auto">
            <a:xfrm>
              <a:off x="3997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4" name="Rectangle 241"/>
            <p:cNvSpPr>
              <a:spLocks noChangeArrowheads="1"/>
            </p:cNvSpPr>
            <p:nvPr/>
          </p:nvSpPr>
          <p:spPr bwMode="auto">
            <a:xfrm>
              <a:off x="3063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5" name="Rectangle 242"/>
            <p:cNvSpPr>
              <a:spLocks noChangeArrowheads="1"/>
            </p:cNvSpPr>
            <p:nvPr/>
          </p:nvSpPr>
          <p:spPr bwMode="auto">
            <a:xfrm>
              <a:off x="2801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6" name="Rectangle 243"/>
            <p:cNvSpPr>
              <a:spLocks noChangeArrowheads="1"/>
            </p:cNvSpPr>
            <p:nvPr/>
          </p:nvSpPr>
          <p:spPr bwMode="auto">
            <a:xfrm>
              <a:off x="2286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7" name="Rectangle 244"/>
            <p:cNvSpPr>
              <a:spLocks noChangeArrowheads="1"/>
            </p:cNvSpPr>
            <p:nvPr/>
          </p:nvSpPr>
          <p:spPr bwMode="auto">
            <a:xfrm>
              <a:off x="1918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8" name="Rectangle 245"/>
            <p:cNvSpPr>
              <a:spLocks noChangeArrowheads="1"/>
            </p:cNvSpPr>
            <p:nvPr/>
          </p:nvSpPr>
          <p:spPr bwMode="auto">
            <a:xfrm>
              <a:off x="720" y="15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59" name="Rectangle 246"/>
            <p:cNvSpPr>
              <a:spLocks noChangeArrowheads="1"/>
            </p:cNvSpPr>
            <p:nvPr/>
          </p:nvSpPr>
          <p:spPr bwMode="auto">
            <a:xfrm>
              <a:off x="2080" y="1277"/>
              <a:ext cx="9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0" name="Rectangle 247"/>
            <p:cNvSpPr>
              <a:spLocks noChangeArrowheads="1"/>
            </p:cNvSpPr>
            <p:nvPr/>
          </p:nvSpPr>
          <p:spPr bwMode="auto">
            <a:xfrm>
              <a:off x="1200" y="1277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1" name="Rectangle 248"/>
            <p:cNvSpPr>
              <a:spLocks noChangeArrowheads="1"/>
            </p:cNvSpPr>
            <p:nvPr/>
          </p:nvSpPr>
          <p:spPr bwMode="auto">
            <a:xfrm>
              <a:off x="620" y="1277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2" name="Rectangle 249"/>
            <p:cNvSpPr>
              <a:spLocks noChangeArrowheads="1"/>
            </p:cNvSpPr>
            <p:nvPr/>
          </p:nvSpPr>
          <p:spPr bwMode="auto">
            <a:xfrm>
              <a:off x="5117" y="1008"/>
              <a:ext cx="12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3" name="Rectangle 250"/>
            <p:cNvSpPr>
              <a:spLocks noChangeArrowheads="1"/>
            </p:cNvSpPr>
            <p:nvPr/>
          </p:nvSpPr>
          <p:spPr bwMode="auto">
            <a:xfrm>
              <a:off x="4816" y="1008"/>
              <a:ext cx="19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4" name="Rectangle 251"/>
            <p:cNvSpPr>
              <a:spLocks noChangeArrowheads="1"/>
            </p:cNvSpPr>
            <p:nvPr/>
          </p:nvSpPr>
          <p:spPr bwMode="auto">
            <a:xfrm>
              <a:off x="4355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5" name="Rectangle 252"/>
            <p:cNvSpPr>
              <a:spLocks noChangeArrowheads="1"/>
            </p:cNvSpPr>
            <p:nvPr/>
          </p:nvSpPr>
          <p:spPr bwMode="auto">
            <a:xfrm>
              <a:off x="3975" y="10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6" name="Rectangle 253"/>
            <p:cNvSpPr>
              <a:spLocks noChangeArrowheads="1"/>
            </p:cNvSpPr>
            <p:nvPr/>
          </p:nvSpPr>
          <p:spPr bwMode="auto">
            <a:xfrm>
              <a:off x="3223" y="1008"/>
              <a:ext cx="19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7" name="Rectangle 254"/>
            <p:cNvSpPr>
              <a:spLocks noChangeArrowheads="1"/>
            </p:cNvSpPr>
            <p:nvPr/>
          </p:nvSpPr>
          <p:spPr bwMode="auto">
            <a:xfrm>
              <a:off x="2751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8" name="Rectangle 255"/>
            <p:cNvSpPr>
              <a:spLocks noChangeArrowheads="1"/>
            </p:cNvSpPr>
            <p:nvPr/>
          </p:nvSpPr>
          <p:spPr bwMode="auto">
            <a:xfrm>
              <a:off x="2371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69" name="Rectangle 256"/>
            <p:cNvSpPr>
              <a:spLocks noChangeArrowheads="1"/>
            </p:cNvSpPr>
            <p:nvPr/>
          </p:nvSpPr>
          <p:spPr bwMode="auto">
            <a:xfrm>
              <a:off x="1850" y="1008"/>
              <a:ext cx="12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¥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0" name="Rectangle 257"/>
            <p:cNvSpPr>
              <a:spLocks noChangeArrowheads="1"/>
            </p:cNvSpPr>
            <p:nvPr/>
          </p:nvSpPr>
          <p:spPr bwMode="auto">
            <a:xfrm>
              <a:off x="1549" y="1008"/>
              <a:ext cx="191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1" name="Rectangle 258"/>
            <p:cNvSpPr>
              <a:spLocks noChangeArrowheads="1"/>
            </p:cNvSpPr>
            <p:nvPr/>
          </p:nvSpPr>
          <p:spPr bwMode="auto">
            <a:xfrm>
              <a:off x="1091" y="100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2" name="Rectangle 259"/>
            <p:cNvSpPr>
              <a:spLocks noChangeArrowheads="1"/>
            </p:cNvSpPr>
            <p:nvPr/>
          </p:nvSpPr>
          <p:spPr bwMode="auto">
            <a:xfrm>
              <a:off x="712" y="1008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3" name="Rectangle 260"/>
            <p:cNvSpPr>
              <a:spLocks noChangeArrowheads="1"/>
            </p:cNvSpPr>
            <p:nvPr/>
          </p:nvSpPr>
          <p:spPr bwMode="auto">
            <a:xfrm>
              <a:off x="4366" y="741"/>
              <a:ext cx="19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&gt;=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4" name="Rectangle 261"/>
            <p:cNvSpPr>
              <a:spLocks noChangeArrowheads="1"/>
            </p:cNvSpPr>
            <p:nvPr/>
          </p:nvSpPr>
          <p:spPr bwMode="auto">
            <a:xfrm>
              <a:off x="3894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&lt;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5" name="Rectangle 262"/>
            <p:cNvSpPr>
              <a:spLocks noChangeArrowheads="1"/>
            </p:cNvSpPr>
            <p:nvPr/>
          </p:nvSpPr>
          <p:spPr bwMode="auto">
            <a:xfrm>
              <a:off x="3514" y="74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6" name="Rectangle 263"/>
            <p:cNvSpPr>
              <a:spLocks noChangeArrowheads="1"/>
            </p:cNvSpPr>
            <p:nvPr/>
          </p:nvSpPr>
          <p:spPr bwMode="auto">
            <a:xfrm>
              <a:off x="2871" y="74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7" name="Rectangle 264"/>
            <p:cNvSpPr>
              <a:spLocks noChangeArrowheads="1"/>
            </p:cNvSpPr>
            <p:nvPr/>
          </p:nvSpPr>
          <p:spPr bwMode="auto">
            <a:xfrm>
              <a:off x="1361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8" name="Rectangle 265"/>
            <p:cNvSpPr>
              <a:spLocks noChangeArrowheads="1"/>
            </p:cNvSpPr>
            <p:nvPr/>
          </p:nvSpPr>
          <p:spPr bwMode="auto">
            <a:xfrm>
              <a:off x="653" y="741"/>
              <a:ext cx="9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79" name="Rectangle 266"/>
            <p:cNvSpPr>
              <a:spLocks noChangeArrowheads="1"/>
            </p:cNvSpPr>
            <p:nvPr/>
          </p:nvSpPr>
          <p:spPr bwMode="auto">
            <a:xfrm>
              <a:off x="3537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0" name="Rectangle 267"/>
            <p:cNvSpPr>
              <a:spLocks noChangeArrowheads="1"/>
            </p:cNvSpPr>
            <p:nvPr/>
          </p:nvSpPr>
          <p:spPr bwMode="auto">
            <a:xfrm>
              <a:off x="2904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1" name="Rectangle 268"/>
            <p:cNvSpPr>
              <a:spLocks noChangeArrowheads="1"/>
            </p:cNvSpPr>
            <p:nvPr/>
          </p:nvSpPr>
          <p:spPr bwMode="auto">
            <a:xfrm>
              <a:off x="2280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2" name="Rectangle 269"/>
            <p:cNvSpPr>
              <a:spLocks noChangeArrowheads="1"/>
            </p:cNvSpPr>
            <p:nvPr/>
          </p:nvSpPr>
          <p:spPr bwMode="auto">
            <a:xfrm>
              <a:off x="1643" y="3704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3" name="Rectangle 270"/>
            <p:cNvSpPr>
              <a:spLocks noChangeArrowheads="1"/>
            </p:cNvSpPr>
            <p:nvPr/>
          </p:nvSpPr>
          <p:spPr bwMode="auto">
            <a:xfrm>
              <a:off x="1025" y="3704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4" name="Rectangle 271"/>
            <p:cNvSpPr>
              <a:spLocks noChangeArrowheads="1"/>
            </p:cNvSpPr>
            <p:nvPr/>
          </p:nvSpPr>
          <p:spPr bwMode="auto">
            <a:xfrm>
              <a:off x="2069" y="3430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5" name="Rectangle 272"/>
            <p:cNvSpPr>
              <a:spLocks noChangeArrowheads="1"/>
            </p:cNvSpPr>
            <p:nvPr/>
          </p:nvSpPr>
          <p:spPr bwMode="auto">
            <a:xfrm>
              <a:off x="1652" y="3430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6" name="Rectangle 273"/>
            <p:cNvSpPr>
              <a:spLocks noChangeArrowheads="1"/>
            </p:cNvSpPr>
            <p:nvPr/>
          </p:nvSpPr>
          <p:spPr bwMode="auto">
            <a:xfrm>
              <a:off x="1355" y="3430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7" name="Rectangle 274"/>
            <p:cNvSpPr>
              <a:spLocks noChangeArrowheads="1"/>
            </p:cNvSpPr>
            <p:nvPr/>
          </p:nvSpPr>
          <p:spPr bwMode="auto">
            <a:xfrm>
              <a:off x="452" y="3430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8" name="Rectangle 275"/>
            <p:cNvSpPr>
              <a:spLocks noChangeArrowheads="1"/>
            </p:cNvSpPr>
            <p:nvPr/>
          </p:nvSpPr>
          <p:spPr bwMode="auto">
            <a:xfrm>
              <a:off x="2188" y="3166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89" name="Rectangle 276"/>
            <p:cNvSpPr>
              <a:spLocks noChangeArrowheads="1"/>
            </p:cNvSpPr>
            <p:nvPr/>
          </p:nvSpPr>
          <p:spPr bwMode="auto">
            <a:xfrm>
              <a:off x="989" y="3166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0" name="Rectangle 277"/>
            <p:cNvSpPr>
              <a:spLocks noChangeArrowheads="1"/>
            </p:cNvSpPr>
            <p:nvPr/>
          </p:nvSpPr>
          <p:spPr bwMode="auto">
            <a:xfrm>
              <a:off x="449" y="3166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1" name="Rectangle 278"/>
            <p:cNvSpPr>
              <a:spLocks noChangeArrowheads="1"/>
            </p:cNvSpPr>
            <p:nvPr/>
          </p:nvSpPr>
          <p:spPr bwMode="auto">
            <a:xfrm>
              <a:off x="2079" y="289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2" name="Rectangle 279"/>
            <p:cNvSpPr>
              <a:spLocks noChangeArrowheads="1"/>
            </p:cNvSpPr>
            <p:nvPr/>
          </p:nvSpPr>
          <p:spPr bwMode="auto">
            <a:xfrm>
              <a:off x="1654" y="289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3" name="Rectangle 280"/>
            <p:cNvSpPr>
              <a:spLocks noChangeArrowheads="1"/>
            </p:cNvSpPr>
            <p:nvPr/>
          </p:nvSpPr>
          <p:spPr bwMode="auto">
            <a:xfrm>
              <a:off x="1355" y="289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4" name="Rectangle 281"/>
            <p:cNvSpPr>
              <a:spLocks noChangeArrowheads="1"/>
            </p:cNvSpPr>
            <p:nvPr/>
          </p:nvSpPr>
          <p:spPr bwMode="auto">
            <a:xfrm>
              <a:off x="452" y="289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5" name="Rectangle 282"/>
            <p:cNvSpPr>
              <a:spLocks noChangeArrowheads="1"/>
            </p:cNvSpPr>
            <p:nvPr/>
          </p:nvSpPr>
          <p:spPr bwMode="auto">
            <a:xfrm>
              <a:off x="2073" y="2629"/>
              <a:ext cx="1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6" name="Rectangle 283"/>
            <p:cNvSpPr>
              <a:spLocks noChangeArrowheads="1"/>
            </p:cNvSpPr>
            <p:nvPr/>
          </p:nvSpPr>
          <p:spPr bwMode="auto">
            <a:xfrm>
              <a:off x="1647" y="2629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7" name="Rectangle 284"/>
            <p:cNvSpPr>
              <a:spLocks noChangeArrowheads="1"/>
            </p:cNvSpPr>
            <p:nvPr/>
          </p:nvSpPr>
          <p:spPr bwMode="auto">
            <a:xfrm>
              <a:off x="1352" y="2629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8" name="Rectangle 285"/>
            <p:cNvSpPr>
              <a:spLocks noChangeArrowheads="1"/>
            </p:cNvSpPr>
            <p:nvPr/>
          </p:nvSpPr>
          <p:spPr bwMode="auto">
            <a:xfrm>
              <a:off x="452" y="2629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599" name="Rectangle 286"/>
            <p:cNvSpPr>
              <a:spLocks noChangeArrowheads="1"/>
            </p:cNvSpPr>
            <p:nvPr/>
          </p:nvSpPr>
          <p:spPr bwMode="auto">
            <a:xfrm>
              <a:off x="2045" y="2365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0" name="Rectangle 287"/>
            <p:cNvSpPr>
              <a:spLocks noChangeArrowheads="1"/>
            </p:cNvSpPr>
            <p:nvPr/>
          </p:nvSpPr>
          <p:spPr bwMode="auto">
            <a:xfrm>
              <a:off x="1003" y="2365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1" name="Rectangle 288"/>
            <p:cNvSpPr>
              <a:spLocks noChangeArrowheads="1"/>
            </p:cNvSpPr>
            <p:nvPr/>
          </p:nvSpPr>
          <p:spPr bwMode="auto">
            <a:xfrm>
              <a:off x="449" y="2365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2" name="Rectangle 289"/>
            <p:cNvSpPr>
              <a:spLocks noChangeArrowheads="1"/>
            </p:cNvSpPr>
            <p:nvPr/>
          </p:nvSpPr>
          <p:spPr bwMode="auto">
            <a:xfrm>
              <a:off x="2077" y="2097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3" name="Rectangle 290"/>
            <p:cNvSpPr>
              <a:spLocks noChangeArrowheads="1"/>
            </p:cNvSpPr>
            <p:nvPr/>
          </p:nvSpPr>
          <p:spPr bwMode="auto">
            <a:xfrm>
              <a:off x="1652" y="209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4" name="Rectangle 291"/>
            <p:cNvSpPr>
              <a:spLocks noChangeArrowheads="1"/>
            </p:cNvSpPr>
            <p:nvPr/>
          </p:nvSpPr>
          <p:spPr bwMode="auto">
            <a:xfrm>
              <a:off x="1355" y="2097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5" name="Rectangle 292"/>
            <p:cNvSpPr>
              <a:spLocks noChangeArrowheads="1"/>
            </p:cNvSpPr>
            <p:nvPr/>
          </p:nvSpPr>
          <p:spPr bwMode="auto">
            <a:xfrm>
              <a:off x="452" y="2097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6" name="Rectangle 293"/>
            <p:cNvSpPr>
              <a:spLocks noChangeArrowheads="1"/>
            </p:cNvSpPr>
            <p:nvPr/>
          </p:nvSpPr>
          <p:spPr bwMode="auto">
            <a:xfrm>
              <a:off x="2073" y="18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7" name="Rectangle 294"/>
            <p:cNvSpPr>
              <a:spLocks noChangeArrowheads="1"/>
            </p:cNvSpPr>
            <p:nvPr/>
          </p:nvSpPr>
          <p:spPr bwMode="auto">
            <a:xfrm>
              <a:off x="1647" y="18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8" name="Rectangle 295"/>
            <p:cNvSpPr>
              <a:spLocks noChangeArrowheads="1"/>
            </p:cNvSpPr>
            <p:nvPr/>
          </p:nvSpPr>
          <p:spPr bwMode="auto">
            <a:xfrm>
              <a:off x="1352" y="18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09" name="Rectangle 296"/>
            <p:cNvSpPr>
              <a:spLocks noChangeArrowheads="1"/>
            </p:cNvSpPr>
            <p:nvPr/>
          </p:nvSpPr>
          <p:spPr bwMode="auto">
            <a:xfrm>
              <a:off x="452" y="182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0" name="Rectangle 297"/>
            <p:cNvSpPr>
              <a:spLocks noChangeArrowheads="1"/>
            </p:cNvSpPr>
            <p:nvPr/>
          </p:nvSpPr>
          <p:spPr bwMode="auto">
            <a:xfrm>
              <a:off x="2089" y="1561"/>
              <a:ext cx="1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1" name="Rectangle 298"/>
            <p:cNvSpPr>
              <a:spLocks noChangeArrowheads="1"/>
            </p:cNvSpPr>
            <p:nvPr/>
          </p:nvSpPr>
          <p:spPr bwMode="auto">
            <a:xfrm>
              <a:off x="1664" y="1561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2" name="Rectangle 299"/>
            <p:cNvSpPr>
              <a:spLocks noChangeArrowheads="1"/>
            </p:cNvSpPr>
            <p:nvPr/>
          </p:nvSpPr>
          <p:spPr bwMode="auto">
            <a:xfrm>
              <a:off x="1361" y="1561"/>
              <a:ext cx="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3" name="Rectangle 300"/>
            <p:cNvSpPr>
              <a:spLocks noChangeArrowheads="1"/>
            </p:cNvSpPr>
            <p:nvPr/>
          </p:nvSpPr>
          <p:spPr bwMode="auto">
            <a:xfrm>
              <a:off x="452" y="1561"/>
              <a:ext cx="9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4" name="Rectangle 301"/>
            <p:cNvSpPr>
              <a:spLocks noChangeArrowheads="1"/>
            </p:cNvSpPr>
            <p:nvPr/>
          </p:nvSpPr>
          <p:spPr bwMode="auto">
            <a:xfrm>
              <a:off x="1873" y="1297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5" name="Rectangle 302"/>
            <p:cNvSpPr>
              <a:spLocks noChangeArrowheads="1"/>
            </p:cNvSpPr>
            <p:nvPr/>
          </p:nvSpPr>
          <p:spPr bwMode="auto">
            <a:xfrm>
              <a:off x="1003" y="1297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6" name="Rectangle 303"/>
            <p:cNvSpPr>
              <a:spLocks noChangeArrowheads="1"/>
            </p:cNvSpPr>
            <p:nvPr/>
          </p:nvSpPr>
          <p:spPr bwMode="auto">
            <a:xfrm>
              <a:off x="449" y="1297"/>
              <a:ext cx="8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7" name="Rectangle 304"/>
            <p:cNvSpPr>
              <a:spLocks noChangeArrowheads="1"/>
            </p:cNvSpPr>
            <p:nvPr/>
          </p:nvSpPr>
          <p:spPr bwMode="auto">
            <a:xfrm>
              <a:off x="4158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8" name="Rectangle 305"/>
            <p:cNvSpPr>
              <a:spLocks noChangeArrowheads="1"/>
            </p:cNvSpPr>
            <p:nvPr/>
          </p:nvSpPr>
          <p:spPr bwMode="auto">
            <a:xfrm>
              <a:off x="3713" y="10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19" name="Rectangle 306"/>
            <p:cNvSpPr>
              <a:spLocks noChangeArrowheads="1"/>
            </p:cNvSpPr>
            <p:nvPr/>
          </p:nvSpPr>
          <p:spPr bwMode="auto">
            <a:xfrm>
              <a:off x="2554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0" name="Rectangle 307"/>
            <p:cNvSpPr>
              <a:spLocks noChangeArrowheads="1"/>
            </p:cNvSpPr>
            <p:nvPr/>
          </p:nvSpPr>
          <p:spPr bwMode="auto">
            <a:xfrm>
              <a:off x="2104" y="1028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1" name="Rectangle 308"/>
            <p:cNvSpPr>
              <a:spLocks noChangeArrowheads="1"/>
            </p:cNvSpPr>
            <p:nvPr/>
          </p:nvSpPr>
          <p:spPr bwMode="auto">
            <a:xfrm>
              <a:off x="894" y="1028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2" name="Rectangle 309"/>
            <p:cNvSpPr>
              <a:spLocks noChangeArrowheads="1"/>
            </p:cNvSpPr>
            <p:nvPr/>
          </p:nvSpPr>
          <p:spPr bwMode="auto">
            <a:xfrm>
              <a:off x="452" y="1028"/>
              <a:ext cx="9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3" name="Rectangle 310"/>
            <p:cNvSpPr>
              <a:spLocks noChangeArrowheads="1"/>
            </p:cNvSpPr>
            <p:nvPr/>
          </p:nvSpPr>
          <p:spPr bwMode="auto">
            <a:xfrm>
              <a:off x="3697" y="761"/>
              <a:ext cx="11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4" name="Rectangle 311"/>
            <p:cNvSpPr>
              <a:spLocks noChangeArrowheads="1"/>
            </p:cNvSpPr>
            <p:nvPr/>
          </p:nvSpPr>
          <p:spPr bwMode="auto">
            <a:xfrm>
              <a:off x="3246" y="76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5" name="Rectangle 312"/>
            <p:cNvSpPr>
              <a:spLocks noChangeArrowheads="1"/>
            </p:cNvSpPr>
            <p:nvPr/>
          </p:nvSpPr>
          <p:spPr bwMode="auto">
            <a:xfrm>
              <a:off x="2628" y="761"/>
              <a:ext cx="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6" name="Rectangle 313"/>
            <p:cNvSpPr>
              <a:spLocks noChangeArrowheads="1"/>
            </p:cNvSpPr>
            <p:nvPr/>
          </p:nvSpPr>
          <p:spPr bwMode="auto">
            <a:xfrm>
              <a:off x="1154" y="761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7" name="Rectangle 314"/>
            <p:cNvSpPr>
              <a:spLocks noChangeArrowheads="1"/>
            </p:cNvSpPr>
            <p:nvPr/>
          </p:nvSpPr>
          <p:spPr bwMode="auto">
            <a:xfrm>
              <a:off x="456" y="761"/>
              <a:ext cx="10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8" name="Rectangle 315"/>
            <p:cNvSpPr>
              <a:spLocks noChangeArrowheads="1"/>
            </p:cNvSpPr>
            <p:nvPr/>
          </p:nvSpPr>
          <p:spPr bwMode="auto">
            <a:xfrm>
              <a:off x="438" y="3710"/>
              <a:ext cx="35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显然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629" name="Rectangle 316"/>
            <p:cNvSpPr>
              <a:spLocks noChangeArrowheads="1"/>
            </p:cNvSpPr>
            <p:nvPr/>
          </p:nvSpPr>
          <p:spPr bwMode="auto">
            <a:xfrm>
              <a:off x="2399" y="767"/>
              <a:ext cx="17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5E2CAE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且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18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算法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某两点之间的最短路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某点到其它各个结点的最短路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任意两点之间的最短路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最短路径可研究的情况包括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任意实数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边的权值可分为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92163" y="2214563"/>
            <a:ext cx="6580187" cy="189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广度优先搜索法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计算复杂度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O(m), 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为边的数目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8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某两点之间的最短路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某点到其它各个结点的最短路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任意两点之间的最短路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最短路径可研究的情况包括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任意实数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边的权值可分为</a:t>
            </a: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1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04" name="Rectangle 3"/>
              <p:cNvSpPr>
                <a:spLocks noChangeArrowheads="1"/>
              </p:cNvSpPr>
              <p:nvPr/>
            </p:nvSpPr>
            <p:spPr bwMode="auto">
              <a:xfrm>
                <a:off x="296863" y="1268413"/>
                <a:ext cx="8604250" cy="5013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Char char="n"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最短路问题是网络理论中应用最广的问题之一。许多优化问题可以使用这个模型，如设备更新、管道铺设、线路安排、厂区布局等。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Char char="n"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最短路问题的一般提法如下：设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G=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V,E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）为连通图，图中各边 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有权</a:t>
                </a:r>
                <a:r>
                  <a:rPr kumimoji="1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w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(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w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ij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=∞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表示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j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间无边）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s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t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为图中任意两点，求一条道路 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μ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，使它是从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s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到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t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的所有道路中总权最小的道路。即：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Char char="n"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  <a:buClr>
                    <a:srgbClr val="89AAD3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𝑳</m:t>
                      </m:r>
                      <m:d>
                        <m:dPr>
                          <m:ctrlPr>
                            <a:rPr kumimoji="1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kumimoji="1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最小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.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10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63" y="1268413"/>
                <a:ext cx="8604250" cy="5013325"/>
              </a:xfrm>
              <a:prstGeom prst="rect">
                <a:avLst/>
              </a:prstGeom>
              <a:blipFill>
                <a:blip r:embed="rId2"/>
                <a:stretch>
                  <a:fillRect l="-638" t="-2068" r="-3047" b="-3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9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</a:t>
            </a:r>
            <a:r>
              <a:rPr kumimoji="1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Dijkstra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可直接适用吗？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Dijkstra算法中，π(2)=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，而正确解是π(2)=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Ford给出算法解决这一问题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6350" y="2303463"/>
            <a:ext cx="3421063" cy="2173287"/>
            <a:chOff x="1604" y="1451"/>
            <a:chExt cx="2155" cy="1369"/>
          </a:xfrm>
        </p:grpSpPr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285" y="1706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1888" y="2415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3220" y="2330"/>
              <a:ext cx="17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H="1">
              <a:off x="2030" y="1820"/>
              <a:ext cx="311" cy="595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flipV="1">
              <a:off x="2001" y="2443"/>
              <a:ext cx="1219" cy="57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2398" y="1791"/>
              <a:ext cx="879" cy="59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1916" y="1933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68621" name="Text Box 13"/>
            <p:cNvSpPr txBox="1">
              <a:spLocks noChangeArrowheads="1"/>
            </p:cNvSpPr>
            <p:nvPr/>
          </p:nvSpPr>
          <p:spPr bwMode="auto">
            <a:xfrm>
              <a:off x="2767" y="1763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8622" name="Text Box 14"/>
            <p:cNvSpPr txBox="1">
              <a:spLocks noChangeArrowheads="1"/>
            </p:cNvSpPr>
            <p:nvPr/>
          </p:nvSpPr>
          <p:spPr bwMode="auto">
            <a:xfrm>
              <a:off x="2483" y="2529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-5</a:t>
              </a:r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2341" y="1451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3334" y="2103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1604" y="2302"/>
              <a:ext cx="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2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2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1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0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1756029"/>
            <a:ext cx="9144000" cy="351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注意：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①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最短路径中不包含正权回路，否则不是最短路径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所以最短路径不能有回路，即路径长度最长为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|v|-1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②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同时规定不能有负权回路，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why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？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可以根据路径长度从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|v|-1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，逐步得到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当前路径长度范围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内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到各点的最短路，并最终得到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到各点的最短路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7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34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3"/>
            <a:endCxn id="18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5"/>
            <a:endCxn id="16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8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  <a:endCxn id="17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4"/>
            <a:endCxn id="18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19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4889789" y="3422229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/>
          </p:nvPr>
        </p:nvGraphicFramePr>
        <p:xfrm>
          <a:off x="4897473" y="341579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/>
          </p:nvPr>
        </p:nvGraphicFramePr>
        <p:xfrm>
          <a:off x="323850" y="3337198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323850" y="4365260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704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6212"/>
              </p:ext>
            </p:extLst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323850" y="4908335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323850" y="5911354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394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66946"/>
              </p:ext>
            </p:extLst>
          </p:nvPr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4914631" y="4661979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4903631" y="4643737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323850" y="5406853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4907407" y="4643737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36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4911315" y="51945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4917511" y="51945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323850" y="3855709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4906947" y="465664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4911315" y="465155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30088"/>
              </p:ext>
            </p:extLst>
          </p:nvPr>
        </p:nvGraphicFramePr>
        <p:xfrm>
          <a:off x="4907407" y="465155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8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4911315" y="51945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4917511" y="51945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905028" y="343167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903424" y="405571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23850" y="3335693"/>
          <a:ext cx="1458846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28144" y="4366573"/>
          <a:ext cx="145116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323850" y="4905334"/>
          <a:ext cx="145116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323850" y="5916706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323850" y="3852277"/>
          <a:ext cx="143579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323850" y="5408228"/>
          <a:ext cx="142811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4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-8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323851" y="2579608"/>
          <a:ext cx="1451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起点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</a:rPr>
                        <a:t>终点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权值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899165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4906981" y="405522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4910854" y="405327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8" name="椭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椭圆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椭圆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51" idx="3"/>
            <a:endCxn id="60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5"/>
            <a:endCxn id="58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60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2"/>
            <a:endCxn id="59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9" idx="4"/>
            <a:endCxn id="60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6"/>
            <a:endCxn id="61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4906947" y="465664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4911315" y="465155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4907407" y="465155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53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算法实例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894728" y="2250009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887381" y="2817265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∞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 l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 l="-886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 l="-8861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6"/>
                <a:stretch>
                  <a:fillRect l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3"/>
            <a:endCxn id="18" idx="0"/>
          </p:cNvCxnSpPr>
          <p:nvPr/>
        </p:nvCxnSpPr>
        <p:spPr>
          <a:xfrm flipH="1">
            <a:off x="2678912" y="3168663"/>
            <a:ext cx="481533" cy="186202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5"/>
            <a:endCxn id="16" idx="1"/>
          </p:cNvCxnSpPr>
          <p:nvPr/>
        </p:nvCxnSpPr>
        <p:spPr>
          <a:xfrm>
            <a:off x="3486449" y="3168663"/>
            <a:ext cx="787596" cy="6347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8" idx="7"/>
          </p:cNvCxnSpPr>
          <p:nvPr/>
        </p:nvCxnSpPr>
        <p:spPr>
          <a:xfrm flipH="1">
            <a:off x="2841913" y="4123997"/>
            <a:ext cx="1432132" cy="9730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  <a:endCxn id="17" idx="6"/>
          </p:cNvCxnSpPr>
          <p:nvPr/>
        </p:nvCxnSpPr>
        <p:spPr>
          <a:xfrm flipH="1" flipV="1">
            <a:off x="2472477" y="3963712"/>
            <a:ext cx="1734051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4"/>
            <a:endCxn id="18" idx="1"/>
          </p:cNvCxnSpPr>
          <p:nvPr/>
        </p:nvCxnSpPr>
        <p:spPr>
          <a:xfrm>
            <a:off x="2241958" y="4190389"/>
            <a:ext cx="273951" cy="90669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19" idx="2"/>
          </p:cNvCxnSpPr>
          <p:nvPr/>
        </p:nvCxnSpPr>
        <p:spPr>
          <a:xfrm>
            <a:off x="2909430" y="5257370"/>
            <a:ext cx="79477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5450" y="3235056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4204" y="4362419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6817" y="3663854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05066" y="3286127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9969" y="4525840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4829" y="5194592"/>
            <a:ext cx="621597" cy="3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4918934" y="3443644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∞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18934" y="4005941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2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4913674" y="464709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13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908414" y="5281746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4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4908414" y="5903112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5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021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1756029"/>
            <a:ext cx="9144000" cy="554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① 赋初值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(1)=0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∞,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2, 3, …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②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更新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2, 3, …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 min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min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ji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|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∈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的直接前驱集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}}.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③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若所有的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都无变化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停止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否则转向②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②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中每迭代一次，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路径长度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范围加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算法复杂性：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在算法的每一步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都是从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的最短路长度的上界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步骤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次加法和比较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那么迭代多少次可以停止呢？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7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663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当边权为任意实数时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到各点的最短路</a:t>
            </a: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1763713"/>
            <a:ext cx="9144000" cy="41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问题：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负长回路情况？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无法终止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无负长回路情况下最多迭代次数？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的最短路长度是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的下界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经过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次迭代后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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将保持不变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最坏情况下，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Ford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算法的计算复杂度为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O(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mn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(3)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如何使算法尽快终止？</a:t>
            </a:r>
          </a:p>
        </p:txBody>
      </p:sp>
      <p:sp>
        <p:nvSpPr>
          <p:cNvPr id="6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95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51457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某两点之间的最短路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某点到其它各个结点的最短路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任意两点之间的最短路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4156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最短路径可研究的情况包括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55902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任意实数</a:t>
            </a: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54156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边的权值可分为</a:t>
            </a: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391654" y="5604102"/>
            <a:ext cx="8537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先讨论权值为正的情况下某点到其他各个结点最短路径的问题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41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/>
      <p:bldP spid="619526" grpId="0"/>
      <p:bldP spid="6195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1179513"/>
            <a:ext cx="914400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问题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如何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使算法尽快收敛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？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</a:rPr>
              <a:t>a 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</a:rPr>
              <a:t>初始值很重要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b.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迭代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时各结点的计算顺序很重要</a:t>
            </a:r>
          </a:p>
        </p:txBody>
      </p:sp>
      <p:sp>
        <p:nvSpPr>
          <p:cNvPr id="8" name="标题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最短路径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03753" y="2734142"/>
                <a:ext cx="509466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使用</a:t>
                </a:r>
                <a:r>
                  <a:rPr kumimoji="1" lang="en-US" altLang="zh-CN" sz="20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Dijkstra</a:t>
                </a: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算法得到的结果（忽略负边）</a:t>
                </a:r>
                <a:endPara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  <a:sym typeface="Symbol" pitchFamily="18" charset="2"/>
                  </a:rPr>
                  <a:t>(2)=10,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  <a:sym typeface="Symbol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  <a:sym typeface="Symbol" pitchFamily="18" charset="2"/>
                  </a:rPr>
                  <a:t>(3)=14,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  <a:sym typeface="Symbol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  <a:sym typeface="Symbol" pitchFamily="18" charset="2"/>
                  </a:rPr>
                  <a:t>(4)=9,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  <a:sym typeface="Symbol" pitchFamily="18" charset="2"/>
                  </a:rPr>
                  <a:t> 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  <a:sym typeface="Symbol" pitchFamily="18" charset="2"/>
                  </a:rPr>
                  <a:t>(5)=14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  <a:sym typeface="Symbol" pitchFamily="18" charset="2"/>
                  </a:rPr>
                  <a:t>节点序为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  <a:sym typeface="Symbol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  <a:sym typeface="Symbol" pitchFamily="18" charset="2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  <a:sym typeface="Symbol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  <a:sym typeface="Symbol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  <a:sym typeface="Symbol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  <a:sym typeface="Symbol" pitchFamily="18" charset="2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,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  <a:sym typeface="Symbol" pitchFamily="18" charset="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  <a:sym typeface="Symbol" pitchFamily="18" charset="2"/>
                          </a:rPr>
                          <m:t>𝟓</m:t>
                        </m:r>
                      </m:sub>
                    </m:sSub>
                  </m:oMath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53" y="2734142"/>
                <a:ext cx="5094664" cy="1015663"/>
              </a:xfrm>
              <a:prstGeom prst="rect">
                <a:avLst/>
              </a:prstGeom>
              <a:blipFill>
                <a:blip r:embed="rId2"/>
                <a:stretch>
                  <a:fillRect l="-1196" t="-3614" r="-718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272034" y="3822054"/>
          <a:ext cx="4162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r>
                        <a:rPr lang="zh-CN" altLang="en-US" sz="1800" i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endParaRPr lang="zh-CN" altLang="en-US" sz="18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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5B6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k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B6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4264687" y="4389310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sym typeface="Symbol" pitchFamily="18" charset="2"/>
                        </a:rPr>
                        <a:t>9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0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4282334" y="5003721"/>
          <a:ext cx="4162002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10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14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1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椭圆 4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0487" y="2581834"/>
            <a:ext cx="514831" cy="506251"/>
          </a:xfrm>
          <a:prstGeom prst="ellipse">
            <a:avLst/>
          </a:prstGeom>
          <a:blipFill rotWithShape="1">
            <a:blip r:embed="rId3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6" name="椭圆 4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34019" y="3648634"/>
            <a:ext cx="514831" cy="506251"/>
          </a:xfrm>
          <a:prstGeom prst="ellipse">
            <a:avLst/>
          </a:prstGeom>
          <a:blipFill rotWithShape="1">
            <a:blip r:embed="rId4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7" name="椭圆 4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813" y="3648633"/>
            <a:ext cx="514831" cy="506251"/>
          </a:xfrm>
          <a:prstGeom prst="ellipse">
            <a:avLst/>
          </a:prstGeom>
          <a:blipFill rotWithShape="1">
            <a:blip r:embed="rId5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8" name="椭圆 4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0749" y="5093232"/>
            <a:ext cx="514831" cy="506251"/>
          </a:xfrm>
          <a:prstGeom prst="ellipse">
            <a:avLst/>
          </a:prstGeom>
          <a:blipFill rotWithShape="1">
            <a:blip r:embed="rId6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9" name="椭圆 4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3085" y="5093232"/>
            <a:ext cx="514831" cy="506251"/>
          </a:xfrm>
          <a:prstGeom prst="ellipse">
            <a:avLst/>
          </a:prstGeom>
          <a:blipFill rotWithShape="1">
            <a:blip r:embed="rId7" cstate="print"/>
            <a:stretch>
              <a:fillRect l="-340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cxnSp>
        <p:nvCxnSpPr>
          <p:cNvPr id="50" name="直接箭头连接符 49"/>
          <p:cNvCxnSpPr>
            <a:stCxn id="45" idx="3"/>
            <a:endCxn id="48" idx="0"/>
          </p:cNvCxnSpPr>
          <p:nvPr/>
        </p:nvCxnSpPr>
        <p:spPr>
          <a:xfrm flipH="1">
            <a:off x="1228165" y="3013946"/>
            <a:ext cx="537717" cy="207928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5"/>
            <a:endCxn id="46" idx="1"/>
          </p:cNvCxnSpPr>
          <p:nvPr/>
        </p:nvCxnSpPr>
        <p:spPr>
          <a:xfrm>
            <a:off x="2129923" y="3013946"/>
            <a:ext cx="879491" cy="70882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6" idx="3"/>
            <a:endCxn id="48" idx="7"/>
          </p:cNvCxnSpPr>
          <p:nvPr/>
        </p:nvCxnSpPr>
        <p:spPr>
          <a:xfrm flipH="1">
            <a:off x="1410185" y="4080746"/>
            <a:ext cx="1599229" cy="1086625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2"/>
            <a:endCxn id="47" idx="6"/>
          </p:cNvCxnSpPr>
          <p:nvPr/>
        </p:nvCxnSpPr>
        <p:spPr>
          <a:xfrm flipH="1" flipV="1">
            <a:off x="997644" y="3901759"/>
            <a:ext cx="1936375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4"/>
            <a:endCxn id="48" idx="1"/>
          </p:cNvCxnSpPr>
          <p:nvPr/>
        </p:nvCxnSpPr>
        <p:spPr>
          <a:xfrm>
            <a:off x="740229" y="4154884"/>
            <a:ext cx="305915" cy="101248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6"/>
            <a:endCxn id="49" idx="2"/>
          </p:cNvCxnSpPr>
          <p:nvPr/>
        </p:nvCxnSpPr>
        <p:spPr>
          <a:xfrm>
            <a:off x="1485580" y="5346358"/>
            <a:ext cx="887505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97311" y="308808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73085" y="4346986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29332" y="3609817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69039" y="314511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005" y="452947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-8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9110" y="527625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5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31800" y="1268413"/>
            <a:ext cx="8478838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问题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现准备在</a:t>
            </a:r>
            <a:r>
              <a:rPr kumimoji="1" lang="zh-CN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个居民点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… 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中设置一银行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问设在哪个点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可使最大服务距离最小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?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若设置两个银行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问设在哪两个点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289841" y="429537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17538" y="429537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89841" y="5538908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17538" y="5538908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66799" y="611521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29743" y="611521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38584" y="351726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>
            <a:stCxn id="2" idx="6"/>
            <a:endCxn id="6" idx="2"/>
          </p:cNvCxnSpPr>
          <p:nvPr/>
        </p:nvCxnSpPr>
        <p:spPr>
          <a:xfrm>
            <a:off x="2443522" y="4372215"/>
            <a:ext cx="20740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43522" y="5615748"/>
            <a:ext cx="20740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4"/>
            <a:endCxn id="7" idx="0"/>
          </p:cNvCxnSpPr>
          <p:nvPr/>
        </p:nvCxnSpPr>
        <p:spPr>
          <a:xfrm>
            <a:off x="2366682" y="4449055"/>
            <a:ext cx="0" cy="108985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0"/>
            <a:endCxn id="6" idx="4"/>
          </p:cNvCxnSpPr>
          <p:nvPr/>
        </p:nvCxnSpPr>
        <p:spPr>
          <a:xfrm flipV="1">
            <a:off x="4594379" y="4449055"/>
            <a:ext cx="0" cy="108985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" idx="5"/>
            <a:endCxn id="8" idx="1"/>
          </p:cNvCxnSpPr>
          <p:nvPr/>
        </p:nvCxnSpPr>
        <p:spPr>
          <a:xfrm>
            <a:off x="2421016" y="4426549"/>
            <a:ext cx="2119028" cy="113486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" idx="7"/>
          </p:cNvCxnSpPr>
          <p:nvPr/>
        </p:nvCxnSpPr>
        <p:spPr>
          <a:xfrm flipV="1">
            <a:off x="2421016" y="3594100"/>
            <a:ext cx="3417568" cy="72378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  <a:endCxn id="6" idx="7"/>
          </p:cNvCxnSpPr>
          <p:nvPr/>
        </p:nvCxnSpPr>
        <p:spPr>
          <a:xfrm flipH="1">
            <a:off x="4648713" y="3648434"/>
            <a:ext cx="1212377" cy="6694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5"/>
            <a:endCxn id="10" idx="1"/>
          </p:cNvCxnSpPr>
          <p:nvPr/>
        </p:nvCxnSpPr>
        <p:spPr>
          <a:xfrm>
            <a:off x="4648713" y="5670082"/>
            <a:ext cx="903536" cy="46763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3"/>
            <a:endCxn id="9" idx="7"/>
          </p:cNvCxnSpPr>
          <p:nvPr/>
        </p:nvCxnSpPr>
        <p:spPr>
          <a:xfrm flipH="1">
            <a:off x="1197974" y="5670082"/>
            <a:ext cx="1114373" cy="46763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58881" y="362385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60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4461" y="394425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0530" y="430929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5109" y="4809315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04251" y="4753692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4951" y="5609132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50835" y="481482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0851" y="5560773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2460" y="556141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矩形 73730"/>
              <p:cNvSpPr/>
              <p:nvPr/>
            </p:nvSpPr>
            <p:spPr>
              <a:xfrm>
                <a:off x="5915424" y="328642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1" name="矩形 737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24" y="3286427"/>
                <a:ext cx="601382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3" name="矩形 73732"/>
              <p:cNvSpPr/>
              <p:nvPr/>
            </p:nvSpPr>
            <p:spPr>
              <a:xfrm>
                <a:off x="2058306" y="385720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3" name="矩形 737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06" y="3857203"/>
                <a:ext cx="6013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4" name="矩形 73733"/>
              <p:cNvSpPr/>
              <p:nvPr/>
            </p:nvSpPr>
            <p:spPr>
              <a:xfrm>
                <a:off x="4550835" y="4195716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4" name="矩形 737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35" y="4195716"/>
                <a:ext cx="6013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5" name="矩形 73734"/>
              <p:cNvSpPr/>
              <p:nvPr/>
            </p:nvSpPr>
            <p:spPr>
              <a:xfrm>
                <a:off x="2120325" y="5562965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5" name="矩形 737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25" y="5562965"/>
                <a:ext cx="6013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6" name="矩形 73735"/>
              <p:cNvSpPr/>
              <p:nvPr/>
            </p:nvSpPr>
            <p:spPr>
              <a:xfrm>
                <a:off x="4296248" y="556722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6" name="矩形 737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48" y="5567222"/>
                <a:ext cx="6013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7" name="矩形 73736"/>
              <p:cNvSpPr/>
              <p:nvPr/>
            </p:nvSpPr>
            <p:spPr>
              <a:xfrm>
                <a:off x="5560399" y="5779196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7" name="矩形 737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99" y="5779196"/>
                <a:ext cx="60138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38" name="矩形 73737"/>
              <p:cNvSpPr/>
              <p:nvPr/>
            </p:nvSpPr>
            <p:spPr>
              <a:xfrm>
                <a:off x="596046" y="578772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738" name="矩形 737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" y="5787723"/>
                <a:ext cx="601382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431800" y="1268413"/>
            <a:ext cx="8478838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模型建立与求解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求出任意两个居民点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之间的最短距离,并用</a:t>
            </a:r>
            <a:r>
              <a:rPr kumimoji="1" lang="zh-CN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zh-CN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表示.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228600" y="2214563"/>
            <a:ext cx="891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⑴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设置一个银行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银行设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的最大服务距离为</a:t>
            </a:r>
          </a:p>
        </p:txBody>
      </p:sp>
      <p:sp>
        <p:nvSpPr>
          <p:cNvPr id="646150" name="Rectangle 6"/>
          <p:cNvSpPr>
            <a:spLocks noChangeArrowheads="1"/>
          </p:cNvSpPr>
          <p:nvPr/>
        </p:nvSpPr>
        <p:spPr bwMode="auto">
          <a:xfrm>
            <a:off x="1557338" y="3429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求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使</a:t>
            </a:r>
          </a:p>
        </p:txBody>
      </p:sp>
      <p:sp>
        <p:nvSpPr>
          <p:cNvPr id="646152" name="Rectangle 8"/>
          <p:cNvSpPr>
            <a:spLocks noChangeArrowheads="1"/>
          </p:cNvSpPr>
          <p:nvPr/>
        </p:nvSpPr>
        <p:spPr bwMode="auto">
          <a:xfrm>
            <a:off x="0" y="3833813"/>
            <a:ext cx="8839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即若设置一个银行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则银行设在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可使最大服务距离最小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⑵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设置两个银行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假设银行设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使最大服务距离最小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646153" name="Rectangle 9"/>
          <p:cNvSpPr>
            <a:spLocks noChangeArrowheads="1"/>
          </p:cNvSpPr>
          <p:nvPr/>
        </p:nvSpPr>
        <p:spPr bwMode="auto">
          <a:xfrm>
            <a:off x="1016000" y="4824413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记</a:t>
            </a:r>
          </a:p>
        </p:txBody>
      </p:sp>
      <p:sp>
        <p:nvSpPr>
          <p:cNvPr id="646155" name="Rectangle 11"/>
          <p:cNvSpPr>
            <a:spLocks noChangeArrowheads="1"/>
          </p:cNvSpPr>
          <p:nvPr/>
        </p:nvSpPr>
        <p:spPr bwMode="auto">
          <a:xfrm>
            <a:off x="971550" y="5499100"/>
            <a:ext cx="184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则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满足：</a:t>
            </a:r>
          </a:p>
        </p:txBody>
      </p:sp>
      <p:sp>
        <p:nvSpPr>
          <p:cNvPr id="646157" name="Line 13"/>
          <p:cNvSpPr>
            <a:spLocks noChangeShapeType="1"/>
          </p:cNvSpPr>
          <p:nvPr/>
        </p:nvSpPr>
        <p:spPr bwMode="auto">
          <a:xfrm>
            <a:off x="566738" y="2349500"/>
            <a:ext cx="6119812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662010" y="5528128"/>
          <a:ext cx="3724276" cy="763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6" name="公式" r:id="rId4" imgW="1422400" imgH="292100" progId="Equation.3">
                  <p:embed/>
                </p:oleObj>
              </mc:Choice>
              <mc:Fallback>
                <p:oleObj name="公式" r:id="rId4" imgW="1422400" imgH="292100" progId="Equation.3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010" y="5528128"/>
                        <a:ext cx="3724276" cy="763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643063" y="4772932"/>
          <a:ext cx="46878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7" name="公式" r:id="rId6" imgW="1790700" imgH="279400" progId="Equation.3">
                  <p:embed/>
                </p:oleObj>
              </mc:Choice>
              <mc:Fallback>
                <p:oleObj name="公式" r:id="rId6" imgW="1790700" imgH="27940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772932"/>
                        <a:ext cx="46878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779259" y="3349625"/>
          <a:ext cx="1995941" cy="63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8" name="公式" r:id="rId8" imgW="876300" imgH="279400" progId="Equation.3">
                  <p:embed/>
                </p:oleObj>
              </mc:Choice>
              <mc:Fallback>
                <p:oleObj name="公式" r:id="rId8" imgW="876300" imgH="279400" progId="Equation.3">
                  <p:embed/>
                  <p:pic>
                    <p:nvPicPr>
                      <p:cNvPr id="65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259" y="3349625"/>
                        <a:ext cx="1995941" cy="635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1461634" y="2781300"/>
          <a:ext cx="39052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9" name="公式" r:id="rId10" imgW="1714500" imgH="292100" progId="Equation.3">
                  <p:embed/>
                </p:oleObj>
              </mc:Choice>
              <mc:Fallback>
                <p:oleObj name="公式" r:id="rId10" imgW="1714500" imgH="292100" progId="Equation.3">
                  <p:embed/>
                  <p:pic>
                    <p:nvPicPr>
                      <p:cNvPr id="65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634" y="2781300"/>
                        <a:ext cx="390525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7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3" grpId="0"/>
      <p:bldP spid="646155" grpId="0" build="p" autoUpdateAnimBg="0"/>
      <p:bldP spid="6461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96863" y="176371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某两点之间的最短路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某点到其它各个结点的最短路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任意两点之间的最短路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最短路径可研究的情况包括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41313" y="3878263"/>
            <a:ext cx="84613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任意实数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23850" y="3338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边的权值可分为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250825" y="1358900"/>
            <a:ext cx="8642350" cy="51273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解法一：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实际是要求出图的中心，可以化为一系列求最短路问题。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先求出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到其他各顶点的最短路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max{d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,…,d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表示若银行建在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则离银行最远的小区距离为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； 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再依次计算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,…,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到其余各点的最短路，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类似求出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),D(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),…D(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),</a:t>
            </a: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D(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=1,2,…,7)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中最小者即为所求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</a:p>
        </p:txBody>
      </p:sp>
    </p:spTree>
    <p:extLst>
      <p:ext uri="{BB962C8B-B14F-4D97-AF65-F5344CB8AC3E}">
        <p14:creationId xmlns:p14="http://schemas.microsoft.com/office/powerpoint/2010/main" val="2912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219" name="Group 3"/>
          <p:cNvGraphicFramePr>
            <a:graphicFrameLocks noGrp="1"/>
          </p:cNvGraphicFramePr>
          <p:nvPr/>
        </p:nvGraphicFramePr>
        <p:xfrm>
          <a:off x="341313" y="1179513"/>
          <a:ext cx="8216900" cy="41452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895" name="Rectangle 95"/>
          <p:cNvSpPr>
            <a:spLocks noChangeArrowheads="1"/>
          </p:cNvSpPr>
          <p:nvPr/>
        </p:nvSpPr>
        <p:spPr bwMode="auto">
          <a:xfrm>
            <a:off x="296863" y="5049838"/>
            <a:ext cx="8667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由于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)=48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最小，所以银行建在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，此时离银行最远的小区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距离为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选址问题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6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Floyd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1962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提出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逐个结点试探法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50244" name="Rectangle 4"/>
          <p:cNvSpPr>
            <a:spLocks noChangeArrowheads="1"/>
          </p:cNvSpPr>
          <p:nvPr/>
        </p:nvSpPr>
        <p:spPr bwMode="auto">
          <a:xfrm>
            <a:off x="206375" y="2528888"/>
            <a:ext cx="8370888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初始时设置一个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阶方阵，令其对角线元素为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，若存在 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&lt;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，则对应元素为权值；否则为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逐步试着在原直接路径中增加中间结点，若加入中间点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后路径变短，则修改之；否则，维持原值；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所有结点试探完毕，算法结束。</a:t>
            </a: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</a:p>
        </p:txBody>
      </p:sp>
    </p:spTree>
    <p:extLst>
      <p:ext uri="{BB962C8B-B14F-4D97-AF65-F5344CB8AC3E}">
        <p14:creationId xmlns:p14="http://schemas.microsoft.com/office/powerpoint/2010/main" val="30329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539750" y="1412875"/>
            <a:ext cx="8353425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graphicFrame>
        <p:nvGraphicFramePr>
          <p:cNvPr id="651268" name="Object 4"/>
          <p:cNvGraphicFramePr>
            <a:graphicFrameLocks noChangeAspect="1"/>
          </p:cNvGraphicFramePr>
          <p:nvPr/>
        </p:nvGraphicFramePr>
        <p:xfrm>
          <a:off x="1331913" y="1268413"/>
          <a:ext cx="40941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6" name="公式" r:id="rId3" imgW="2057400" imgH="266700" progId="Equation.3">
                  <p:embed/>
                </p:oleObj>
              </mc:Choice>
              <mc:Fallback>
                <p:oleObj name="公式" r:id="rId3" imgW="2057400" imgH="266700" progId="Equation.3">
                  <p:embed/>
                  <p:pic>
                    <p:nvPicPr>
                      <p:cNvPr id="65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40941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Case 1 </a:t>
            </a:r>
          </a:p>
        </p:txBody>
      </p:sp>
      <p:sp>
        <p:nvSpPr>
          <p:cNvPr id="651270" name="Text Box 6"/>
          <p:cNvSpPr txBox="1">
            <a:spLocks noChangeArrowheads="1"/>
          </p:cNvSpPr>
          <p:nvPr/>
        </p:nvSpPr>
        <p:spPr bwMode="auto">
          <a:xfrm>
            <a:off x="611188" y="36449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Case 2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11413" y="2205038"/>
            <a:ext cx="3962400" cy="738187"/>
            <a:chOff x="1584" y="1263"/>
            <a:chExt cx="2496" cy="465"/>
          </a:xfrm>
        </p:grpSpPr>
        <p:sp>
          <p:nvSpPr>
            <p:cNvPr id="7193" name="Line 8"/>
            <p:cNvSpPr>
              <a:spLocks noChangeShapeType="1"/>
            </p:cNvSpPr>
            <p:nvPr/>
          </p:nvSpPr>
          <p:spPr bwMode="auto">
            <a:xfrm>
              <a:off x="172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4" name="Line 9"/>
            <p:cNvSpPr>
              <a:spLocks noChangeShapeType="1"/>
            </p:cNvSpPr>
            <p:nvPr/>
          </p:nvSpPr>
          <p:spPr bwMode="auto">
            <a:xfrm>
              <a:off x="210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5" name="Line 10"/>
            <p:cNvSpPr>
              <a:spLocks noChangeShapeType="1"/>
            </p:cNvSpPr>
            <p:nvPr/>
          </p:nvSpPr>
          <p:spPr bwMode="auto">
            <a:xfrm>
              <a:off x="247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6" name="Line 11"/>
            <p:cNvSpPr>
              <a:spLocks noChangeShapeType="1"/>
            </p:cNvSpPr>
            <p:nvPr/>
          </p:nvSpPr>
          <p:spPr bwMode="auto">
            <a:xfrm>
              <a:off x="2881" y="1278"/>
              <a:ext cx="2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7" name="Line 12"/>
            <p:cNvSpPr>
              <a:spLocks noChangeShapeType="1"/>
            </p:cNvSpPr>
            <p:nvPr/>
          </p:nvSpPr>
          <p:spPr bwMode="auto">
            <a:xfrm>
              <a:off x="3183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8" name="Line 13"/>
            <p:cNvSpPr>
              <a:spLocks noChangeShapeType="1"/>
            </p:cNvSpPr>
            <p:nvPr/>
          </p:nvSpPr>
          <p:spPr bwMode="auto">
            <a:xfrm>
              <a:off x="356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9" name="Text Box 14"/>
            <p:cNvSpPr txBox="1">
              <a:spLocks noChangeArrowheads="1"/>
            </p:cNvSpPr>
            <p:nvPr/>
          </p:nvSpPr>
          <p:spPr bwMode="auto">
            <a:xfrm>
              <a:off x="1584" y="1368"/>
              <a:ext cx="30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00" name="Text Box 15"/>
            <p:cNvSpPr txBox="1">
              <a:spLocks noChangeArrowheads="1"/>
            </p:cNvSpPr>
            <p:nvPr/>
          </p:nvSpPr>
          <p:spPr bwMode="auto">
            <a:xfrm>
              <a:off x="3778" y="1323"/>
              <a:ext cx="30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651280" name="Object 16"/>
          <p:cNvGraphicFramePr>
            <a:graphicFrameLocks noChangeAspect="1"/>
          </p:cNvGraphicFramePr>
          <p:nvPr/>
        </p:nvGraphicFramePr>
        <p:xfrm>
          <a:off x="3203575" y="1989138"/>
          <a:ext cx="24431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7" name="公式" r:id="rId5" imgW="1079500" imgH="457200" progId="Equation.3">
                  <p:embed/>
                </p:oleObj>
              </mc:Choice>
              <mc:Fallback>
                <p:oleObj name="公式" r:id="rId5" imgW="1079500" imgH="457200" progId="Equation.3">
                  <p:embed/>
                  <p:pic>
                    <p:nvPicPr>
                      <p:cNvPr id="651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89138"/>
                        <a:ext cx="2443163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819401" y="3124200"/>
            <a:ext cx="2725738" cy="2159000"/>
            <a:chOff x="1776" y="1968"/>
            <a:chExt cx="1717" cy="1360"/>
          </a:xfrm>
        </p:grpSpPr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 flipV="1">
              <a:off x="1824" y="2754"/>
              <a:ext cx="240" cy="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auto">
            <a:xfrm flipV="1">
              <a:off x="2037" y="2610"/>
              <a:ext cx="171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4" name="Line 20"/>
            <p:cNvSpPr>
              <a:spLocks noChangeShapeType="1"/>
            </p:cNvSpPr>
            <p:nvPr/>
          </p:nvSpPr>
          <p:spPr bwMode="auto">
            <a:xfrm flipV="1">
              <a:off x="2208" y="2418"/>
              <a:ext cx="144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5" name="Line 21"/>
            <p:cNvSpPr>
              <a:spLocks noChangeShapeType="1"/>
            </p:cNvSpPr>
            <p:nvPr/>
          </p:nvSpPr>
          <p:spPr bwMode="auto">
            <a:xfrm flipV="1">
              <a:off x="2364" y="2200"/>
              <a:ext cx="180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>
              <a:off x="2550" y="2200"/>
              <a:ext cx="138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7" name="Line 23"/>
            <p:cNvSpPr>
              <a:spLocks noChangeShapeType="1"/>
            </p:cNvSpPr>
            <p:nvPr/>
          </p:nvSpPr>
          <p:spPr bwMode="auto">
            <a:xfrm>
              <a:off x="2688" y="2388"/>
              <a:ext cx="96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8" name="Line 24"/>
            <p:cNvSpPr>
              <a:spLocks noChangeShapeType="1"/>
            </p:cNvSpPr>
            <p:nvPr/>
          </p:nvSpPr>
          <p:spPr bwMode="auto">
            <a:xfrm>
              <a:off x="2832" y="2584"/>
              <a:ext cx="9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9" name="Line 25"/>
            <p:cNvSpPr>
              <a:spLocks noChangeShapeType="1"/>
            </p:cNvSpPr>
            <p:nvPr/>
          </p:nvSpPr>
          <p:spPr bwMode="auto">
            <a:xfrm>
              <a:off x="2976" y="2805"/>
              <a:ext cx="192" cy="2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0" name="Text Box 26"/>
            <p:cNvSpPr txBox="1">
              <a:spLocks noChangeArrowheads="1"/>
            </p:cNvSpPr>
            <p:nvPr/>
          </p:nvSpPr>
          <p:spPr bwMode="auto">
            <a:xfrm>
              <a:off x="1776" y="3138"/>
              <a:ext cx="42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1" name="Text Box 27"/>
            <p:cNvSpPr txBox="1">
              <a:spLocks noChangeArrowheads="1"/>
            </p:cNvSpPr>
            <p:nvPr/>
          </p:nvSpPr>
          <p:spPr bwMode="auto">
            <a:xfrm>
              <a:off x="3072" y="3090"/>
              <a:ext cx="421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92" name="Text Box 28"/>
            <p:cNvSpPr txBox="1">
              <a:spLocks noChangeArrowheads="1"/>
            </p:cNvSpPr>
            <p:nvPr/>
          </p:nvSpPr>
          <p:spPr bwMode="auto">
            <a:xfrm>
              <a:off x="2496" y="1968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124200" y="4267200"/>
            <a:ext cx="2057400" cy="1692275"/>
            <a:chOff x="1968" y="2688"/>
            <a:chExt cx="1296" cy="1066"/>
          </a:xfrm>
        </p:grpSpPr>
        <p:graphicFrame>
          <p:nvGraphicFramePr>
            <p:cNvPr id="7172" name="Object 30"/>
            <p:cNvGraphicFramePr>
              <a:graphicFrameLocks noChangeAspect="1"/>
            </p:cNvGraphicFramePr>
            <p:nvPr/>
          </p:nvGraphicFramePr>
          <p:xfrm>
            <a:off x="1968" y="3360"/>
            <a:ext cx="129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598" name="公式" r:id="rId7" imgW="1409088" imgH="431613" progId="Equation.3">
                    <p:embed/>
                  </p:oleObj>
                </mc:Choice>
                <mc:Fallback>
                  <p:oleObj name="公式" r:id="rId7" imgW="1409088" imgH="431613" progId="Equation.3">
                    <p:embed/>
                    <p:pic>
                      <p:nvPicPr>
                        <p:cNvPr id="717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60"/>
                          <a:ext cx="1296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Line 31"/>
            <p:cNvSpPr>
              <a:spLocks noChangeShapeType="1"/>
            </p:cNvSpPr>
            <p:nvPr/>
          </p:nvSpPr>
          <p:spPr bwMode="auto">
            <a:xfrm>
              <a:off x="2304" y="2688"/>
              <a:ext cx="192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81" name="Line 32"/>
            <p:cNvSpPr>
              <a:spLocks noChangeShapeType="1"/>
            </p:cNvSpPr>
            <p:nvPr/>
          </p:nvSpPr>
          <p:spPr bwMode="auto">
            <a:xfrm flipH="1">
              <a:off x="2688" y="2736"/>
              <a:ext cx="144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4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路径的矩阵求解</a:t>
            </a:r>
          </a:p>
        </p:txBody>
      </p:sp>
    </p:spTree>
    <p:extLst>
      <p:ext uri="{BB962C8B-B14F-4D97-AF65-F5344CB8AC3E}">
        <p14:creationId xmlns:p14="http://schemas.microsoft.com/office/powerpoint/2010/main" val="2591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build="p" bldLvl="3" autoUpdateAnimBg="0"/>
      <p:bldP spid="651270" grpId="0" build="p" bldLvl="3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/>
          <p:cNvSpPr>
            <a:spLocks noChangeArrowheads="1"/>
          </p:cNvSpPr>
          <p:nvPr/>
        </p:nvSpPr>
        <p:spPr bwMode="auto">
          <a:xfrm>
            <a:off x="1835150" y="1700213"/>
            <a:ext cx="6019800" cy="3671887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	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		for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068513" y="1770063"/>
          <a:ext cx="1360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0" name="公式" r:id="rId3" imgW="736600" imgH="241300" progId="Equation.3">
                  <p:embed/>
                </p:oleObj>
              </mc:Choice>
              <mc:Fallback>
                <p:oleObj name="公式" r:id="rId3" imgW="736600" imgH="241300" progId="Equation.3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770063"/>
                        <a:ext cx="13604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902075" y="3946525"/>
          <a:ext cx="29670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1" name="公式" r:id="rId5" imgW="1320227" imgH="241195" progId="Equation.3">
                  <p:embed/>
                </p:oleObj>
              </mc:Choice>
              <mc:Fallback>
                <p:oleObj name="公式" r:id="rId5" imgW="1320227" imgH="241195" progId="Equation.3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3946525"/>
                        <a:ext cx="29670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971550" y="11255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Warshall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 Algorithm</a:t>
            </a:r>
          </a:p>
        </p:txBody>
      </p:sp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1447800" y="558958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算法复杂度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 </a:t>
            </a:r>
          </a:p>
        </p:txBody>
      </p:sp>
      <p:graphicFrame>
        <p:nvGraphicFramePr>
          <p:cNvPr id="652296" name="Object 8"/>
          <p:cNvGraphicFramePr>
            <a:graphicFrameLocks noChangeAspect="1"/>
          </p:cNvGraphicFramePr>
          <p:nvPr/>
        </p:nvGraphicFramePr>
        <p:xfrm>
          <a:off x="3635375" y="5589588"/>
          <a:ext cx="17573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2" name="公式" r:id="rId7" imgW="774364" imgH="228501" progId="Equation.3">
                  <p:embed/>
                </p:oleObj>
              </mc:Choice>
              <mc:Fallback>
                <p:oleObj name="公式" r:id="rId7" imgW="774364" imgH="228501" progId="Equation.3">
                  <p:embed/>
                  <p:pic>
                    <p:nvPicPr>
                      <p:cNvPr id="65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89588"/>
                        <a:ext cx="175736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路径的矩阵求解</a:t>
            </a:r>
          </a:p>
        </p:txBody>
      </p:sp>
    </p:spTree>
    <p:extLst>
      <p:ext uri="{BB962C8B-B14F-4D97-AF65-F5344CB8AC3E}">
        <p14:creationId xmlns:p14="http://schemas.microsoft.com/office/powerpoint/2010/main" val="9735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3" grpId="0" build="p" bldLvl="3" autoUpdateAnimBg="0" advAuto="0"/>
      <p:bldP spid="652295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23850" y="11795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Floyd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算法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1962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提出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0" y="1673225"/>
            <a:ext cx="8915400" cy="392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设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为赋权图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的权矩阵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endParaRPr kumimoji="1" lang="en-US" altLang="zh-CN" sz="2800" b="1" i="1" u="none" strike="noStrike" kern="1200" cap="none" spc="0" normalizeH="0" baseline="-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表示从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点的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距离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①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赋初值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对所有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,.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转向②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②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更新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对所有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＜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令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ik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kj</a:t>
            </a:r>
            <a:r>
              <a:rPr kumimoji="1" lang="en-US" altLang="zh-CN" sz="2800" b="1" i="1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转向③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③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终止判断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终止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否则令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+ 1,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转向②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任意</a:t>
            </a:r>
            <a:r>
              <a:rPr lang="zh-CN" altLang="en-US" dirty="0"/>
              <a:t>两点之间的最短路</a:t>
            </a:r>
          </a:p>
        </p:txBody>
      </p:sp>
    </p:spTree>
    <p:extLst>
      <p:ext uri="{BB962C8B-B14F-4D97-AF65-F5344CB8AC3E}">
        <p14:creationId xmlns:p14="http://schemas.microsoft.com/office/powerpoint/2010/main" val="17625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556074" y="1268413"/>
            <a:ext cx="882015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正权图中两点间的最短路径一定是初级道路。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路径长度定义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的一条路径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长度记为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π(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引理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2.6.1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权图中任一条最短路径长度大于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     其局部路径长度。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20548" name="Object 4"/>
          <p:cNvGraphicFramePr>
            <a:graphicFrameLocks noChangeAspect="1"/>
          </p:cNvGraphicFramePr>
          <p:nvPr/>
        </p:nvGraphicFramePr>
        <p:xfrm>
          <a:off x="2734124" y="2933700"/>
          <a:ext cx="24749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9" name="公式" r:id="rId3" imgW="952087" imgH="355446" progId="Equation.3">
                  <p:embed/>
                </p:oleObj>
              </mc:Choice>
              <mc:Fallback>
                <p:oleObj name="公式" r:id="rId3" imgW="952087" imgH="355446" progId="Equation.3">
                  <p:embed/>
                  <p:pic>
                    <p:nvPicPr>
                      <p:cNvPr id="620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124" y="2933700"/>
                        <a:ext cx="247491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6074" y="5394902"/>
            <a:ext cx="882015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引理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2.6.2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权图中若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的最短路，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    且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∈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P(j)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也是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最短路。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1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0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0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0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 smtClean="0"/>
              <a:t>Floyd</a:t>
            </a:r>
            <a:r>
              <a:rPr lang="zh-CN" altLang="en-US" dirty="0"/>
              <a:t>算法 </a:t>
            </a:r>
          </a:p>
        </p:txBody>
      </p:sp>
      <p:sp>
        <p:nvSpPr>
          <p:cNvPr id="4" name="椭圆 3"/>
          <p:cNvSpPr/>
          <p:nvPr/>
        </p:nvSpPr>
        <p:spPr>
          <a:xfrm>
            <a:off x="2821287" y="346694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715" y="253664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6890" y="170287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90" y="1702872"/>
                <a:ext cx="601382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6096491" y="346842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37971" y="3466945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99017" y="347624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28544" y="4810370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20234" y="2153913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77001" y="2139429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21411" y="4802013"/>
            <a:ext cx="153681" cy="1536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>
            <a:endCxn id="9" idx="2"/>
          </p:cNvCxnSpPr>
          <p:nvPr/>
        </p:nvCxnSpPr>
        <p:spPr>
          <a:xfrm flipV="1">
            <a:off x="1475858" y="3543785"/>
            <a:ext cx="6062113" cy="929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4" idx="2"/>
          </p:cNvCxnSpPr>
          <p:nvPr/>
        </p:nvCxnSpPr>
        <p:spPr>
          <a:xfrm flipV="1">
            <a:off x="2973915" y="4878853"/>
            <a:ext cx="3147496" cy="835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934916" y="2216269"/>
            <a:ext cx="3143995" cy="1653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4"/>
            <a:endCxn id="11" idx="0"/>
          </p:cNvCxnSpPr>
          <p:nvPr/>
        </p:nvCxnSpPr>
        <p:spPr>
          <a:xfrm>
            <a:off x="2897075" y="2307593"/>
            <a:ext cx="8310" cy="250277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4"/>
            <a:endCxn id="14" idx="0"/>
          </p:cNvCxnSpPr>
          <p:nvPr/>
        </p:nvCxnSpPr>
        <p:spPr>
          <a:xfrm>
            <a:off x="6153842" y="2293109"/>
            <a:ext cx="44410" cy="250890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3"/>
            <a:endCxn id="4" idx="7"/>
          </p:cNvCxnSpPr>
          <p:nvPr/>
        </p:nvCxnSpPr>
        <p:spPr>
          <a:xfrm flipH="1">
            <a:off x="2952462" y="2270603"/>
            <a:ext cx="3147045" cy="12188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14" idx="1"/>
          </p:cNvCxnSpPr>
          <p:nvPr/>
        </p:nvCxnSpPr>
        <p:spPr>
          <a:xfrm>
            <a:off x="2952462" y="3598119"/>
            <a:ext cx="3191455" cy="12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5"/>
            <a:endCxn id="11" idx="1"/>
          </p:cNvCxnSpPr>
          <p:nvPr/>
        </p:nvCxnSpPr>
        <p:spPr>
          <a:xfrm>
            <a:off x="1530192" y="3607414"/>
            <a:ext cx="1320858" cy="122546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7"/>
            <a:endCxn id="12" idx="3"/>
          </p:cNvCxnSpPr>
          <p:nvPr/>
        </p:nvCxnSpPr>
        <p:spPr>
          <a:xfrm flipV="1">
            <a:off x="1530192" y="2285087"/>
            <a:ext cx="1312548" cy="121365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5"/>
            <a:endCxn id="9" idx="1"/>
          </p:cNvCxnSpPr>
          <p:nvPr/>
        </p:nvCxnSpPr>
        <p:spPr>
          <a:xfrm>
            <a:off x="6208176" y="2270603"/>
            <a:ext cx="1352301" cy="12188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7"/>
            <a:endCxn id="9" idx="3"/>
          </p:cNvCxnSpPr>
          <p:nvPr/>
        </p:nvCxnSpPr>
        <p:spPr>
          <a:xfrm flipV="1">
            <a:off x="6252586" y="3598119"/>
            <a:ext cx="1307891" cy="12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974401" y="479722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401" y="4797223"/>
                <a:ext cx="6013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27228" y="4821211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28" y="4821211"/>
                <a:ext cx="6013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614811" y="3258618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811" y="3258618"/>
                <a:ext cx="6013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928810" y="326791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10" y="3267913"/>
                <a:ext cx="6013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853150" y="1737764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50" y="1737764"/>
                <a:ext cx="60138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673710" y="344558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10" y="3445587"/>
                <a:ext cx="601382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2433445" y="3466945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45" y="3466945"/>
                <a:ext cx="60138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842740" y="404279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7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3208" y="263054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6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7479" y="261389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9543" y="280917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4066" y="3938484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4066" y="1922893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73690" y="322580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192" y="403547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36718" y="409695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23033" y="3260921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8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37264" y="3225808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6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89263" y="484338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21411" y="4041219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4066" y="2707250"/>
            <a:ext cx="6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道路与回路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60" y="1341438"/>
            <a:ext cx="7632700" cy="4572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道路与回路的定义和相关概念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道路与回路的判定方法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欧拉道路与回路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哈密顿道路与回路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旅行商问题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最短路径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FF3399"/>
                </a:solidFill>
                <a:latin typeface="Times New Roman" pitchFamily="18" charset="0"/>
              </a:rPr>
              <a:t>关键路径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中国邮路</a:t>
            </a:r>
            <a:endParaRPr lang="zh-CN" altLang="en-US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问题的提出</a:t>
            </a: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296863" y="1898650"/>
            <a:ext cx="8461375" cy="38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Garamond" pitchFamily="18" charset="0"/>
              </a:rPr>
              <a:t>一项工程都要由很多工序组成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每个工序的执行时长是可预知的；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这些工序相互约束，只有在某些工序完成之后，一个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新的工序才能开始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一般情况下这种关系是预知的，而且也能预计完成每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个工序所需要的时间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；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人们往往需要知道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完成整个工程任务最少需要多少时间？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影响工程进度的关键工序是哪几个？   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图论模型</a:t>
            </a: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341313" y="1763713"/>
            <a:ext cx="8802687" cy="429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PT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</a:rPr>
              <a:t>Potentialtask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 graph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：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－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结点表示工序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有向边(i , j )表示工序 i 完成之后工序 j才能启动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边权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表示工序 i 所需的时间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PERT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</a:rPr>
              <a:t>Programme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 evaluation and review technique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－  结点为工序之间的关系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     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的终点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的始点表示工序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完成后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才能开始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－ 有向边表示工序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边权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表示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该工序所需时间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95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关键路径问题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96863" y="2033588"/>
            <a:ext cx="84613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关键路径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 至少需要多少时间才能完成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最早启动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完工时间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结点最晚完工时间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工序最晚启动时间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工序最大允许延误时间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endParaRPr lang="en-US" altLang="zh-CN" sz="28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400" y="1133475"/>
            <a:ext cx="89916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itchFamily="2" charset="-122"/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一项工程由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13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道工序组成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所需时间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单位：天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及先行工序如下表所示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    工序序号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A  B  C  D   E   F  G  H   I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所需时间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2  6  3  2   4   3  8  4   2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先行工序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—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A  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B  C,D  D  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G,H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工序序号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J   K   L  M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所需时间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3   8   5  6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先行工序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G  H,E  J  K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495935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试问这项工程至少需要多少天才能完成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哪些工程</a:t>
            </a:r>
          </a:p>
          <a:p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    不能延误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哪些工程可以延误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最多可延误多少天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?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 flipV="1">
            <a:off x="601663" y="1854200"/>
            <a:ext cx="1295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44463" y="2540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820863" y="1244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982663" y="17018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1663" y="2844800"/>
            <a:ext cx="1295400" cy="1524000"/>
            <a:chOff x="528" y="1584"/>
            <a:chExt cx="816" cy="960"/>
          </a:xfrm>
        </p:grpSpPr>
        <p:sp>
          <p:nvSpPr>
            <p:cNvPr id="87113" name="Line 7"/>
            <p:cNvSpPr>
              <a:spLocks noChangeShapeType="1"/>
            </p:cNvSpPr>
            <p:nvPr/>
          </p:nvSpPr>
          <p:spPr bwMode="auto">
            <a:xfrm>
              <a:off x="528" y="1584"/>
              <a:ext cx="768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4" name="Text Box 8"/>
            <p:cNvSpPr txBox="1">
              <a:spLocks noChangeArrowheads="1"/>
            </p:cNvSpPr>
            <p:nvPr/>
          </p:nvSpPr>
          <p:spPr bwMode="auto">
            <a:xfrm>
              <a:off x="672" y="17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7115" name="Text Box 9"/>
            <p:cNvSpPr txBox="1">
              <a:spLocks noChangeArrowheads="1"/>
            </p:cNvSpPr>
            <p:nvPr/>
          </p:nvSpPr>
          <p:spPr bwMode="auto">
            <a:xfrm>
              <a:off x="1056" y="2179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62150" y="1268413"/>
            <a:ext cx="1600200" cy="609600"/>
            <a:chOff x="1392" y="576"/>
            <a:chExt cx="1008" cy="384"/>
          </a:xfrm>
        </p:grpSpPr>
        <p:sp>
          <p:nvSpPr>
            <p:cNvPr id="87110" name="Line 11"/>
            <p:cNvSpPr>
              <a:spLocks noChangeShapeType="1"/>
            </p:cNvSpPr>
            <p:nvPr/>
          </p:nvSpPr>
          <p:spPr bwMode="auto">
            <a:xfrm>
              <a:off x="1392" y="960"/>
              <a:ext cx="8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1" name="Text Box 12"/>
            <p:cNvSpPr txBox="1">
              <a:spLocks noChangeArrowheads="1"/>
            </p:cNvSpPr>
            <p:nvPr/>
          </p:nvSpPr>
          <p:spPr bwMode="auto">
            <a:xfrm>
              <a:off x="1632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7112" name="Text Box 13"/>
            <p:cNvSpPr txBox="1">
              <a:spLocks noChangeArrowheads="1"/>
            </p:cNvSpPr>
            <p:nvPr/>
          </p:nvSpPr>
          <p:spPr bwMode="auto">
            <a:xfrm>
              <a:off x="2112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97063" y="3225800"/>
            <a:ext cx="1143000" cy="1189038"/>
            <a:chOff x="1344" y="1824"/>
            <a:chExt cx="720" cy="749"/>
          </a:xfrm>
        </p:grpSpPr>
        <p:sp>
          <p:nvSpPr>
            <p:cNvPr id="87107" name="Line 15"/>
            <p:cNvSpPr>
              <a:spLocks noChangeShapeType="1"/>
            </p:cNvSpPr>
            <p:nvPr/>
          </p:nvSpPr>
          <p:spPr bwMode="auto">
            <a:xfrm flipV="1">
              <a:off x="1344" y="2208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8" name="Text Box 16"/>
            <p:cNvSpPr txBox="1">
              <a:spLocks noChangeArrowheads="1"/>
            </p:cNvSpPr>
            <p:nvPr/>
          </p:nvSpPr>
          <p:spPr bwMode="auto">
            <a:xfrm>
              <a:off x="1488" y="18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7109" name="Text Box 17"/>
            <p:cNvSpPr txBox="1">
              <a:spLocks noChangeArrowheads="1"/>
            </p:cNvSpPr>
            <p:nvPr/>
          </p:nvSpPr>
          <p:spPr bwMode="auto">
            <a:xfrm>
              <a:off x="1776" y="220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1463" y="1930400"/>
            <a:ext cx="533400" cy="1905000"/>
            <a:chOff x="1920" y="1008"/>
            <a:chExt cx="336" cy="1200"/>
          </a:xfrm>
        </p:grpSpPr>
        <p:sp>
          <p:nvSpPr>
            <p:cNvPr id="87105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336" cy="1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6" name="Text Box 20"/>
            <p:cNvSpPr txBox="1">
              <a:spLocks noChangeArrowheads="1"/>
            </p:cNvSpPr>
            <p:nvPr/>
          </p:nvSpPr>
          <p:spPr bwMode="auto">
            <a:xfrm>
              <a:off x="1920" y="1123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7563" y="1179513"/>
            <a:ext cx="1981200" cy="720725"/>
            <a:chOff x="2256" y="576"/>
            <a:chExt cx="1248" cy="454"/>
          </a:xfrm>
        </p:grpSpPr>
        <p:sp>
          <p:nvSpPr>
            <p:cNvPr id="87102" name="Line 22"/>
            <p:cNvSpPr>
              <a:spLocks noChangeShapeType="1"/>
            </p:cNvSpPr>
            <p:nvPr/>
          </p:nvSpPr>
          <p:spPr bwMode="auto">
            <a:xfrm>
              <a:off x="2256" y="1008"/>
              <a:ext cx="1000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3" name="Text Box 23"/>
            <p:cNvSpPr txBox="1">
              <a:spLocks noChangeArrowheads="1"/>
            </p:cNvSpPr>
            <p:nvPr/>
          </p:nvSpPr>
          <p:spPr bwMode="auto">
            <a:xfrm>
              <a:off x="3216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7104" name="Text Box 24"/>
            <p:cNvSpPr txBox="1">
              <a:spLocks noChangeArrowheads="1"/>
            </p:cNvSpPr>
            <p:nvPr/>
          </p:nvSpPr>
          <p:spPr bwMode="auto">
            <a:xfrm>
              <a:off x="2640" y="6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344863" y="1930400"/>
            <a:ext cx="838200" cy="2332038"/>
            <a:chOff x="2256" y="1008"/>
            <a:chExt cx="528" cy="1469"/>
          </a:xfrm>
        </p:grpSpPr>
        <p:sp>
          <p:nvSpPr>
            <p:cNvPr id="87099" name="Line 26"/>
            <p:cNvSpPr>
              <a:spLocks noChangeShapeType="1"/>
            </p:cNvSpPr>
            <p:nvPr/>
          </p:nvSpPr>
          <p:spPr bwMode="auto">
            <a:xfrm>
              <a:off x="2256" y="1008"/>
              <a:ext cx="417" cy="1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0" name="Text Box 27"/>
            <p:cNvSpPr txBox="1">
              <a:spLocks noChangeArrowheads="1"/>
            </p:cNvSpPr>
            <p:nvPr/>
          </p:nvSpPr>
          <p:spPr bwMode="auto">
            <a:xfrm>
              <a:off x="2496" y="211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7101" name="Text Box 28"/>
            <p:cNvSpPr txBox="1">
              <a:spLocks noChangeArrowheads="1"/>
            </p:cNvSpPr>
            <p:nvPr/>
          </p:nvSpPr>
          <p:spPr bwMode="auto">
            <a:xfrm>
              <a:off x="2496" y="148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357563" y="1898650"/>
            <a:ext cx="2362200" cy="915988"/>
            <a:chOff x="2256" y="1008"/>
            <a:chExt cx="1488" cy="577"/>
          </a:xfrm>
        </p:grpSpPr>
        <p:sp>
          <p:nvSpPr>
            <p:cNvPr id="87096" name="Line 30"/>
            <p:cNvSpPr>
              <a:spLocks noChangeShapeType="1"/>
            </p:cNvSpPr>
            <p:nvPr/>
          </p:nvSpPr>
          <p:spPr bwMode="auto">
            <a:xfrm>
              <a:off x="2256" y="1008"/>
              <a:ext cx="1192" cy="5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97" name="Text Box 31"/>
            <p:cNvSpPr txBox="1">
              <a:spLocks noChangeArrowheads="1"/>
            </p:cNvSpPr>
            <p:nvPr/>
          </p:nvSpPr>
          <p:spPr bwMode="auto">
            <a:xfrm>
              <a:off x="3456" y="120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7098" name="Text Box 32"/>
            <p:cNvSpPr txBox="1">
              <a:spLocks noChangeArrowheads="1"/>
            </p:cNvSpPr>
            <p:nvPr/>
          </p:nvSpPr>
          <p:spPr bwMode="auto">
            <a:xfrm>
              <a:off x="2880" y="100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2811463" y="3759200"/>
            <a:ext cx="762000" cy="1493838"/>
            <a:chOff x="1920" y="2160"/>
            <a:chExt cx="480" cy="941"/>
          </a:xfrm>
        </p:grpSpPr>
        <p:sp>
          <p:nvSpPr>
            <p:cNvPr id="87093" name="Line 34"/>
            <p:cNvSpPr>
              <a:spLocks noChangeShapeType="1"/>
            </p:cNvSpPr>
            <p:nvPr/>
          </p:nvSpPr>
          <p:spPr bwMode="auto">
            <a:xfrm>
              <a:off x="1920" y="2212"/>
              <a:ext cx="480" cy="6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94" name="Text Box 35"/>
            <p:cNvSpPr txBox="1">
              <a:spLocks noChangeArrowheads="1"/>
            </p:cNvSpPr>
            <p:nvPr/>
          </p:nvSpPr>
          <p:spPr bwMode="auto">
            <a:xfrm>
              <a:off x="2112" y="273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7095" name="Text Box 36"/>
            <p:cNvSpPr txBox="1">
              <a:spLocks noChangeArrowheads="1"/>
            </p:cNvSpPr>
            <p:nvPr/>
          </p:nvSpPr>
          <p:spPr bwMode="auto">
            <a:xfrm>
              <a:off x="2112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021263" y="1854200"/>
            <a:ext cx="2819400" cy="1417638"/>
            <a:chOff x="3312" y="960"/>
            <a:chExt cx="1776" cy="893"/>
          </a:xfrm>
        </p:grpSpPr>
        <p:sp>
          <p:nvSpPr>
            <p:cNvPr id="87090" name="Line 38"/>
            <p:cNvSpPr>
              <a:spLocks noChangeShapeType="1"/>
            </p:cNvSpPr>
            <p:nvPr/>
          </p:nvSpPr>
          <p:spPr bwMode="auto">
            <a:xfrm>
              <a:off x="3312" y="1008"/>
              <a:ext cx="144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91" name="Text Box 39"/>
            <p:cNvSpPr txBox="1">
              <a:spLocks noChangeArrowheads="1"/>
            </p:cNvSpPr>
            <p:nvPr/>
          </p:nvSpPr>
          <p:spPr bwMode="auto">
            <a:xfrm>
              <a:off x="4800" y="148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7092" name="Text Box 40"/>
            <p:cNvSpPr txBox="1">
              <a:spLocks noChangeArrowheads="1"/>
            </p:cNvSpPr>
            <p:nvPr/>
          </p:nvSpPr>
          <p:spPr bwMode="auto">
            <a:xfrm>
              <a:off x="4032" y="9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4030663" y="3759200"/>
            <a:ext cx="1981200" cy="579438"/>
            <a:chOff x="2688" y="2160"/>
            <a:chExt cx="1248" cy="365"/>
          </a:xfrm>
        </p:grpSpPr>
        <p:sp>
          <p:nvSpPr>
            <p:cNvPr id="87087" name="Line 42"/>
            <p:cNvSpPr>
              <a:spLocks noChangeShapeType="1"/>
            </p:cNvSpPr>
            <p:nvPr/>
          </p:nvSpPr>
          <p:spPr bwMode="auto">
            <a:xfrm>
              <a:off x="2688" y="2160"/>
              <a:ext cx="912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8" name="Text Box 43"/>
            <p:cNvSpPr txBox="1">
              <a:spLocks noChangeArrowheads="1"/>
            </p:cNvSpPr>
            <p:nvPr/>
          </p:nvSpPr>
          <p:spPr bwMode="auto">
            <a:xfrm>
              <a:off x="3648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7089" name="Text Box 44"/>
            <p:cNvSpPr txBox="1">
              <a:spLocks noChangeArrowheads="1"/>
            </p:cNvSpPr>
            <p:nvPr/>
          </p:nvSpPr>
          <p:spPr bwMode="auto">
            <a:xfrm>
              <a:off x="3024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030663" y="3759200"/>
            <a:ext cx="838200" cy="1951038"/>
            <a:chOff x="2688" y="2160"/>
            <a:chExt cx="528" cy="1229"/>
          </a:xfrm>
        </p:grpSpPr>
        <p:sp>
          <p:nvSpPr>
            <p:cNvPr id="87084" name="Line 46"/>
            <p:cNvSpPr>
              <a:spLocks noChangeShapeType="1"/>
            </p:cNvSpPr>
            <p:nvPr/>
          </p:nvSpPr>
          <p:spPr bwMode="auto">
            <a:xfrm>
              <a:off x="2688" y="2160"/>
              <a:ext cx="528" cy="1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5" name="Text Box 47"/>
            <p:cNvSpPr txBox="1">
              <a:spLocks noChangeArrowheads="1"/>
            </p:cNvSpPr>
            <p:nvPr/>
          </p:nvSpPr>
          <p:spPr bwMode="auto">
            <a:xfrm>
              <a:off x="2880" y="30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7086" name="Text Box 48"/>
            <p:cNvSpPr txBox="1">
              <a:spLocks noChangeArrowheads="1"/>
            </p:cNvSpPr>
            <p:nvPr/>
          </p:nvSpPr>
          <p:spPr bwMode="auto">
            <a:xfrm>
              <a:off x="2928" y="244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5249863" y="2844800"/>
            <a:ext cx="533400" cy="1219200"/>
            <a:chOff x="3456" y="1584"/>
            <a:chExt cx="336" cy="768"/>
          </a:xfrm>
        </p:grpSpPr>
        <p:sp>
          <p:nvSpPr>
            <p:cNvPr id="87082" name="Line 50"/>
            <p:cNvSpPr>
              <a:spLocks noChangeShapeType="1"/>
            </p:cNvSpPr>
            <p:nvPr/>
          </p:nvSpPr>
          <p:spPr bwMode="auto">
            <a:xfrm>
              <a:off x="3456" y="1584"/>
              <a:ext cx="144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3" name="Text Box 51"/>
            <p:cNvSpPr txBox="1">
              <a:spLocks noChangeArrowheads="1"/>
            </p:cNvSpPr>
            <p:nvPr/>
          </p:nvSpPr>
          <p:spPr bwMode="auto">
            <a:xfrm>
              <a:off x="3504" y="168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3649663" y="2844800"/>
            <a:ext cx="1600200" cy="1981200"/>
            <a:chOff x="2448" y="1584"/>
            <a:chExt cx="1008" cy="1248"/>
          </a:xfrm>
        </p:grpSpPr>
        <p:sp>
          <p:nvSpPr>
            <p:cNvPr id="87080" name="Line 53"/>
            <p:cNvSpPr>
              <a:spLocks noChangeShapeType="1"/>
            </p:cNvSpPr>
            <p:nvPr/>
          </p:nvSpPr>
          <p:spPr bwMode="auto">
            <a:xfrm flipH="1">
              <a:off x="2448" y="1584"/>
              <a:ext cx="1008" cy="12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1" name="Text Box 54"/>
            <p:cNvSpPr txBox="1">
              <a:spLocks noChangeArrowheads="1"/>
            </p:cNvSpPr>
            <p:nvPr/>
          </p:nvSpPr>
          <p:spPr bwMode="auto">
            <a:xfrm>
              <a:off x="2976" y="163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5478463" y="2844800"/>
            <a:ext cx="1828800" cy="1219200"/>
            <a:chOff x="3600" y="1584"/>
            <a:chExt cx="1152" cy="768"/>
          </a:xfrm>
        </p:grpSpPr>
        <p:sp>
          <p:nvSpPr>
            <p:cNvPr id="87078" name="Line 56"/>
            <p:cNvSpPr>
              <a:spLocks noChangeShapeType="1"/>
            </p:cNvSpPr>
            <p:nvPr/>
          </p:nvSpPr>
          <p:spPr bwMode="auto">
            <a:xfrm flipV="1">
              <a:off x="3600" y="1584"/>
              <a:ext cx="1152" cy="7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9" name="Text Box 57"/>
            <p:cNvSpPr txBox="1">
              <a:spLocks noChangeArrowheads="1"/>
            </p:cNvSpPr>
            <p:nvPr/>
          </p:nvSpPr>
          <p:spPr bwMode="auto">
            <a:xfrm>
              <a:off x="3984" y="158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4886325" y="4959350"/>
            <a:ext cx="2133600" cy="731838"/>
            <a:chOff x="3216" y="2928"/>
            <a:chExt cx="1344" cy="461"/>
          </a:xfrm>
        </p:grpSpPr>
        <p:sp>
          <p:nvSpPr>
            <p:cNvPr id="87075" name="Line 59"/>
            <p:cNvSpPr>
              <a:spLocks noChangeShapeType="1"/>
            </p:cNvSpPr>
            <p:nvPr/>
          </p:nvSpPr>
          <p:spPr bwMode="auto">
            <a:xfrm flipV="1">
              <a:off x="3216" y="2928"/>
              <a:ext cx="1152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6" name="Text Box 60"/>
            <p:cNvSpPr txBox="1">
              <a:spLocks noChangeArrowheads="1"/>
            </p:cNvSpPr>
            <p:nvPr/>
          </p:nvSpPr>
          <p:spPr bwMode="auto">
            <a:xfrm>
              <a:off x="4272" y="29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7077" name="Text Box 61"/>
            <p:cNvSpPr txBox="1">
              <a:spLocks noChangeArrowheads="1"/>
            </p:cNvSpPr>
            <p:nvPr/>
          </p:nvSpPr>
          <p:spPr bwMode="auto">
            <a:xfrm>
              <a:off x="3744" y="30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3649663" y="4749800"/>
            <a:ext cx="2133600" cy="655638"/>
            <a:chOff x="2448" y="2784"/>
            <a:chExt cx="1344" cy="413"/>
          </a:xfrm>
        </p:grpSpPr>
        <p:sp>
          <p:nvSpPr>
            <p:cNvPr id="87072" name="Line 63"/>
            <p:cNvSpPr>
              <a:spLocks noChangeShapeType="1"/>
            </p:cNvSpPr>
            <p:nvPr/>
          </p:nvSpPr>
          <p:spPr bwMode="auto">
            <a:xfrm flipV="1">
              <a:off x="2448" y="2784"/>
              <a:ext cx="12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3" name="Text Box 64"/>
            <p:cNvSpPr txBox="1">
              <a:spLocks noChangeArrowheads="1"/>
            </p:cNvSpPr>
            <p:nvPr/>
          </p:nvSpPr>
          <p:spPr bwMode="auto">
            <a:xfrm>
              <a:off x="3504" y="278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87074" name="Text Box 6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6697663" y="2857500"/>
            <a:ext cx="685800" cy="2120900"/>
            <a:chOff x="4368" y="1592"/>
            <a:chExt cx="432" cy="1336"/>
          </a:xfrm>
        </p:grpSpPr>
        <p:sp>
          <p:nvSpPr>
            <p:cNvPr id="87070" name="Line 67"/>
            <p:cNvSpPr>
              <a:spLocks noChangeShapeType="1"/>
            </p:cNvSpPr>
            <p:nvPr/>
          </p:nvSpPr>
          <p:spPr bwMode="auto">
            <a:xfrm flipV="1">
              <a:off x="4368" y="1592"/>
              <a:ext cx="384" cy="1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1" name="Text Box 68"/>
            <p:cNvSpPr txBox="1">
              <a:spLocks noChangeArrowheads="1"/>
            </p:cNvSpPr>
            <p:nvPr/>
          </p:nvSpPr>
          <p:spPr bwMode="auto">
            <a:xfrm>
              <a:off x="4512" y="225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630863" y="2857500"/>
            <a:ext cx="1676400" cy="1892300"/>
            <a:chOff x="480" y="2408"/>
            <a:chExt cx="1056" cy="1192"/>
          </a:xfrm>
        </p:grpSpPr>
        <p:sp>
          <p:nvSpPr>
            <p:cNvPr id="87068" name="Line 70"/>
            <p:cNvSpPr>
              <a:spLocks noChangeShapeType="1"/>
            </p:cNvSpPr>
            <p:nvPr/>
          </p:nvSpPr>
          <p:spPr bwMode="auto">
            <a:xfrm flipV="1">
              <a:off x="480" y="2408"/>
              <a:ext cx="1056" cy="1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9" name="Text Box 71"/>
            <p:cNvSpPr txBox="1">
              <a:spLocks noChangeArrowheads="1"/>
            </p:cNvSpPr>
            <p:nvPr/>
          </p:nvSpPr>
          <p:spPr bwMode="auto">
            <a:xfrm>
              <a:off x="912" y="29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64648" name="AutoShape 72"/>
          <p:cNvSpPr>
            <a:spLocks noChangeArrowheads="1"/>
          </p:cNvSpPr>
          <p:nvPr/>
        </p:nvSpPr>
        <p:spPr bwMode="auto">
          <a:xfrm>
            <a:off x="6850063" y="1397000"/>
            <a:ext cx="2057400" cy="533400"/>
          </a:xfrm>
          <a:prstGeom prst="wedgeRoundRectCallout">
            <a:avLst>
              <a:gd name="adj1" fmla="val -23611"/>
              <a:gd name="adj2" fmla="val 207144"/>
              <a:gd name="adj3" fmla="val 16667"/>
            </a:avLst>
          </a:prstGeom>
          <a:solidFill>
            <a:srgbClr val="CC99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虚拟结点</a:t>
            </a:r>
          </a:p>
        </p:txBody>
      </p:sp>
      <p:sp>
        <p:nvSpPr>
          <p:cNvPr id="664649" name="Text Box 73"/>
          <p:cNvSpPr txBox="1">
            <a:spLocks noChangeArrowheads="1"/>
          </p:cNvSpPr>
          <p:nvPr/>
        </p:nvSpPr>
        <p:spPr bwMode="auto">
          <a:xfrm>
            <a:off x="0" y="5904898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图中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很容易看出各工序先后完成的顺序及时间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64651" name="Oval 75"/>
          <p:cNvSpPr>
            <a:spLocks noChangeArrowheads="1"/>
          </p:cNvSpPr>
          <p:nvPr/>
        </p:nvSpPr>
        <p:spPr bwMode="auto">
          <a:xfrm>
            <a:off x="2681288" y="3563938"/>
            <a:ext cx="541337" cy="53975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标题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97681" y="6345793"/>
            <a:ext cx="369093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是否存在多个开始结点？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4188618" y="6345793"/>
            <a:ext cx="3690938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增设虚拟的超结点来解决</a:t>
            </a:r>
          </a:p>
        </p:txBody>
      </p:sp>
    </p:spTree>
    <p:extLst>
      <p:ext uri="{BB962C8B-B14F-4D97-AF65-F5344CB8AC3E}">
        <p14:creationId xmlns:p14="http://schemas.microsoft.com/office/powerpoint/2010/main" val="8741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4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48" grpId="0" animBg="1"/>
      <p:bldP spid="664649" grpId="0" build="p" autoUpdateAnimBg="0"/>
      <p:bldP spid="664651" grpId="0" animBg="1"/>
      <p:bldP spid="77" grpId="0" animBg="1"/>
      <p:bldP spid="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81288" y="1133475"/>
            <a:ext cx="6256337" cy="3048000"/>
            <a:chOff x="91" y="743"/>
            <a:chExt cx="4848" cy="2929"/>
          </a:xfrm>
        </p:grpSpPr>
        <p:sp>
          <p:nvSpPr>
            <p:cNvPr id="88071" name="Line 3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8072" name="Text Box 4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8073" name="Text Box 5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8074" name="Text Box 6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88138" name="Line 8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39" name="Text Box 9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8140" name="Text Box 10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88135" name="Line 12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88137" name="Text Box 14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88132" name="Line 16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33" name="Text Box 17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88134" name="Text Box 18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88130" name="Line 20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31" name="Text Box 21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88127" name="Line 2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28" name="Text Box 24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8129" name="Text Box 25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88124" name="Line 2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25" name="Text Box 28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88126" name="Text Box 29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88121" name="Line 31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22" name="Text Box 32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88123" name="Text Box 33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88118" name="Line 35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19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88120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88115" name="Line 39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16" name="Text Box 40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88117" name="Text Box 41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88112" name="Line 4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13" name="Text Box 44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88114" name="Text Box 45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88109" name="Line 47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10" name="Text Box 48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88111" name="Text Box 49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88107" name="Line 51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08" name="Text Box 52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88105" name="Line 54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06" name="Text Box 55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88103" name="Line 57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04" name="Text Box 58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59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88100" name="Line 60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01" name="Text Box 61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88102" name="Text Box 62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8" name="Group 63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88097" name="Line 64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09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88099" name="Text Box 66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9" name="Group 67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88095" name="Line 68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096" name="Text Box 69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0" name="Group 70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88093" name="Line 71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094" name="Text Box 72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665673" name="Rectangle 73"/>
          <p:cNvSpPr>
            <a:spLocks noChangeArrowheads="1"/>
          </p:cNvSpPr>
          <p:nvPr/>
        </p:nvSpPr>
        <p:spPr bwMode="auto">
          <a:xfrm>
            <a:off x="296863" y="2979738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这项工程至少需要多少天才能完成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?</a:t>
            </a:r>
          </a:p>
        </p:txBody>
      </p:sp>
      <p:sp>
        <p:nvSpPr>
          <p:cNvPr id="665674" name="Text Box 74"/>
          <p:cNvSpPr txBox="1">
            <a:spLocks noChangeArrowheads="1"/>
          </p:cNvSpPr>
          <p:nvPr/>
        </p:nvSpPr>
        <p:spPr bwMode="auto">
          <a:xfrm>
            <a:off x="296863" y="4103688"/>
            <a:ext cx="4284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就是要求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A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到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N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的最长路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,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此路径称为</a:t>
            </a:r>
            <a:r>
              <a:rPr lang="zh-CN" altLang="en-US">
                <a:solidFill>
                  <a:srgbClr val="FF0066"/>
                </a:solidFill>
                <a:latin typeface="宋体" pitchFamily="2" charset="-122"/>
              </a:rPr>
              <a:t>关键路径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65675" name="Rectangle 75"/>
          <p:cNvSpPr>
            <a:spLocks noChangeArrowheads="1"/>
          </p:cNvSpPr>
          <p:nvPr/>
        </p:nvSpPr>
        <p:spPr bwMode="auto">
          <a:xfrm>
            <a:off x="161925" y="5229225"/>
            <a:ext cx="871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哪些工程不能延误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? 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哪些工程可以延误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? 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最多可延误多少天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?</a:t>
            </a:r>
          </a:p>
          <a:p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宋体" pitchFamily="2" charset="-122"/>
              </a:rPr>
              <a:t>关键路径上的那些工程不能延误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7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0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5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5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3" grpId="0" build="p" autoUpdateAnimBg="0"/>
      <p:bldP spid="665674" grpId="0" build="p" autoUpdateAnimBg="0"/>
      <p:bldP spid="665675" grpId="0" uiExpand="1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496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Garamond" pitchFamily="18" charset="0"/>
              </a:rPr>
              <a:t>引理</a:t>
            </a:r>
            <a:r>
              <a:rPr lang="en-US" altLang="zh-CN" sz="2600" dirty="0">
                <a:solidFill>
                  <a:srgbClr val="FF0000"/>
                </a:solidFill>
                <a:latin typeface="Garamond" pitchFamily="18" charset="0"/>
              </a:rPr>
              <a:t>2.7.1 </a:t>
            </a:r>
            <a:r>
              <a:rPr lang="zh-CN" altLang="en-US" sz="2600" dirty="0">
                <a:solidFill>
                  <a:srgbClr val="FF0000"/>
                </a:solidFill>
                <a:latin typeface="Garamond" pitchFamily="18" charset="0"/>
              </a:rPr>
              <a:t>若有向图</a:t>
            </a:r>
            <a:r>
              <a:rPr lang="en-US" altLang="zh-CN" sz="2600" dirty="0">
                <a:solidFill>
                  <a:srgbClr val="FF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FF0000"/>
                </a:solidFill>
                <a:latin typeface="Garamond" pitchFamily="18" charset="0"/>
              </a:rPr>
              <a:t>无有向回路，则一定存在入度及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Garamond" pitchFamily="18" charset="0"/>
              </a:rPr>
              <a:t>                出度为</a:t>
            </a:r>
            <a:r>
              <a:rPr lang="en-US" altLang="zh-CN" sz="2600" dirty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zh-CN" altLang="en-US" sz="2600" dirty="0">
                <a:solidFill>
                  <a:srgbClr val="FF0000"/>
                </a:solidFill>
                <a:latin typeface="Garamond" pitchFamily="18" charset="0"/>
              </a:rPr>
              <a:t>的结点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证明：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中构造一条极长的有向道路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P(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,…,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，则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否则如果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 ≠0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，则一定有边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)∈E(G),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∈P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存在有向回路，与已知矛盾；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若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不属于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P,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不是极长道路，与假设矛盾。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因此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 同理可证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4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49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Garamond" pitchFamily="18" charset="0"/>
              </a:rPr>
              <a:t>定理</a:t>
            </a:r>
            <a:r>
              <a:rPr lang="en-US" altLang="zh-CN" sz="2600" dirty="0">
                <a:solidFill>
                  <a:srgbClr val="FF0066"/>
                </a:solidFill>
                <a:latin typeface="Garamond" pitchFamily="18" charset="0"/>
              </a:rPr>
              <a:t>2.7.1</a:t>
            </a:r>
            <a:r>
              <a:rPr lang="en-US" altLang="zh-CN" sz="2600" dirty="0">
                <a:solidFill>
                  <a:srgbClr val="E8DED8"/>
                </a:solidFill>
                <a:latin typeface="Garamond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若有向图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无有向回路，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则可以将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G 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的结点</a:t>
            </a:r>
          </a:p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         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使得对任意的边</a:t>
            </a:r>
          </a:p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      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i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i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∈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),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都有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＜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证明：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构造法：构造结点序列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由引理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中存在入度为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的点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取一个这样的点编号为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，令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G←G-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得到的图仍然没有回路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再取一个入度为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的点编号为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600" baseline="-300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重复这个过程，直到所有点都编号为止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这时所有的编号都满足定理的条件</a:t>
            </a:r>
          </a:p>
        </p:txBody>
      </p:sp>
      <p:sp>
        <p:nvSpPr>
          <p:cNvPr id="667652" name="AutoShape 4"/>
          <p:cNvSpPr>
            <a:spLocks noChangeArrowheads="1"/>
          </p:cNvSpPr>
          <p:nvPr/>
        </p:nvSpPr>
        <p:spPr bwMode="auto">
          <a:xfrm>
            <a:off x="6281738" y="3968750"/>
            <a:ext cx="2700337" cy="1395413"/>
          </a:xfrm>
          <a:prstGeom prst="wedgeRoundRectCallout">
            <a:avLst>
              <a:gd name="adj1" fmla="val -72750"/>
              <a:gd name="adj2" fmla="val -1650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图中所有边都是从编号小的结点指向编号大的结点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8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0546" name="Rectangle 2"/>
              <p:cNvSpPr>
                <a:spLocks noChangeArrowheads="1"/>
              </p:cNvSpPr>
              <p:nvPr/>
            </p:nvSpPr>
            <p:spPr bwMode="auto">
              <a:xfrm>
                <a:off x="556074" y="1268413"/>
                <a:ext cx="8820150" cy="2505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vl="0">
                  <a:spcBef>
                    <a:spcPct val="20000"/>
                  </a:spcBef>
                  <a:buClr>
                    <a:srgbClr val="89AAD3"/>
                  </a:buClr>
                  <a:buSzPct val="70000"/>
                  <a:defRPr/>
                </a:pPr>
                <a:r>
                  <a:rPr kumimoji="1" lang="zh-CN" altLang="en-US" sz="28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假定已经知道从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到其它各点的最短路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P(</a:t>
                </a:r>
                <a:r>
                  <a:rPr kumimoji="1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1" lang="en-US" altLang="zh-CN" sz="2800" b="1" i="1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k</a:t>
                </a:r>
                <a:r>
                  <a:rPr kumimoji="1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k=1,2,…,n),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且满足</a:t>
                </a:r>
                <a:endPara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lvl="0">
                  <a:spcBef>
                    <a:spcPct val="20000"/>
                  </a:spcBef>
                  <a:buClr>
                    <a:srgbClr val="89AAD3"/>
                  </a:buClr>
                  <a:buSzPct val="70000"/>
                  <a:defRPr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lvl="0">
                  <a:spcBef>
                    <a:spcPct val="20000"/>
                  </a:spcBef>
                  <a:buClr>
                    <a:srgbClr val="89AAD3"/>
                  </a:buClr>
                  <a:buSzPct val="70000"/>
                  <a:defRPr/>
                </a:pPr>
                <a:r>
                  <a:rPr lang="en-US" altLang="zh-CN" sz="2800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  </a:t>
                </a:r>
                <a:r>
                  <a:rPr lang="zh-CN" altLang="en-US" sz="2800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如果</a:t>
                </a:r>
                <a:r>
                  <a:rPr lang="en-US" altLang="zh-CN" sz="2800" i="1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2800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&gt;</a:t>
                </a:r>
                <a:r>
                  <a:rPr lang="en-US" altLang="zh-CN" sz="2800" i="1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CN" sz="2800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(</a:t>
                </a:r>
                <a:r>
                  <a:rPr lang="en-US" altLang="zh-CN" sz="2800" i="1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CN" sz="2800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≥1),</a:t>
                </a:r>
                <a:r>
                  <a:rPr lang="zh-CN" altLang="en-US" sz="2800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则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</a:rPr>
                  <a:t>P(</a:t>
                </a:r>
                <a:r>
                  <a:rPr lang="en-US" altLang="zh-CN" sz="2800" i="1" dirty="0" err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r>
                  <a:rPr lang="en-US" altLang="zh-CN" sz="2800" i="1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r>
                  <a:rPr lang="zh-CN" altLang="en-US" sz="2800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 不可能是</a:t>
                </a:r>
                <a:r>
                  <a:rPr lang="en-US" altLang="zh-CN" sz="28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P(</a:t>
                </a:r>
                <a:r>
                  <a:rPr lang="en-US" altLang="zh-CN" sz="2800" i="1" dirty="0" err="1" smtClean="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r>
                  <a:rPr lang="en-US" altLang="zh-CN" sz="2800" i="1" baseline="-25000" dirty="0" err="1" smtClean="0">
                    <a:solidFill>
                      <a:srgbClr val="000000"/>
                    </a:solidFill>
                    <a:latin typeface="Times New Roman" pitchFamily="18" charset="0"/>
                  </a:rPr>
                  <a:t>l</a:t>
                </a:r>
                <a:r>
                  <a:rPr lang="en-US" altLang="zh-CN" sz="28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r>
                  <a:rPr lang="zh-CN" altLang="en-US" sz="2800" noProof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的一部分</a:t>
                </a:r>
                <a:r>
                  <a:rPr kumimoji="1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。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Char char="n"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054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074" y="1268413"/>
                <a:ext cx="8820150" cy="2505301"/>
              </a:xfrm>
              <a:prstGeom prst="rect">
                <a:avLst/>
              </a:prstGeom>
              <a:blipFill>
                <a:blip r:embed="rId2"/>
                <a:stretch>
                  <a:fillRect l="-1382" t="-3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88887" y="4301836"/>
            <a:ext cx="4062331" cy="2384770"/>
            <a:chOff x="488887" y="3293212"/>
            <a:chExt cx="5267676" cy="339339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00644" y="4546766"/>
              <a:ext cx="669472" cy="37555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370116" y="4922323"/>
              <a:ext cx="8543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224417" y="4922323"/>
              <a:ext cx="811213" cy="3109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3035630" y="4922323"/>
              <a:ext cx="555171" cy="3109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3590801" y="4546766"/>
              <a:ext cx="1436915" cy="3755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88887" y="392108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27716" y="4000040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01486" y="4368169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" name="曲线连接符 32"/>
            <p:cNvCxnSpPr/>
            <p:nvPr/>
          </p:nvCxnSpPr>
          <p:spPr>
            <a:xfrm rot="10800000" flipV="1">
              <a:off x="1330038" y="4922323"/>
              <a:ext cx="40079" cy="297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16037" y="3914979"/>
              <a:ext cx="1430976" cy="640968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3645777" y="3293212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i="1" dirty="0" err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25000" dirty="0" err="1" smtClean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r>
                <a:rPr lang="en-US" altLang="zh-CN" i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4331525" y="4599001"/>
              <a:ext cx="696191" cy="979806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3944144" y="5621861"/>
              <a:ext cx="5741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i="1" dirty="0" err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25000" dirty="0" err="1" smtClean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r>
                <a:rPr lang="en-US" altLang="zh-CN" i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’’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 flipV="1">
              <a:off x="4982421" y="4587885"/>
              <a:ext cx="45295" cy="14956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929932" y="6224941"/>
              <a:ext cx="8266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i="1" dirty="0" err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25000" dirty="0" err="1" smtClean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r>
                <a:rPr lang="en-US" altLang="zh-CN" i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’’’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827295" y="3531824"/>
                <a:ext cx="6039479" cy="750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sz="3200" dirty="0" smtClean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CN" sz="3200" dirty="0" smtClean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sz="32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3200" dirty="0" smtClean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m:t>) </m:t>
                      </m:r>
                      <m:r>
                        <a:rPr lang="pt-BR" altLang="zh-CN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32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𝚪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32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95" y="3531824"/>
                <a:ext cx="6039479" cy="750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9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FF0066"/>
                </a:solidFill>
                <a:latin typeface="Garamond" pitchFamily="18" charset="0"/>
              </a:rPr>
              <a:t>定义：</a:t>
            </a:r>
            <a:r>
              <a:rPr lang="en-US" altLang="zh-CN" sz="2600" dirty="0" smtClean="0">
                <a:solidFill>
                  <a:srgbClr val="E8DED8"/>
                </a:solidFill>
                <a:latin typeface="Garamond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是一个具有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个顶点的有向图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中顶点 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一个拓扑序列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当且仅当该 顶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点序列满足下列条件：若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是图中的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排在顶点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sz="26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在一个有向图中找一个拓扑序列的过程称为</a:t>
            </a:r>
            <a:r>
              <a:rPr lang="zh-CN" altLang="en-US" dirty="0">
                <a:solidFill>
                  <a:srgbClr val="FF0000"/>
                </a:solidFill>
              </a:rPr>
              <a:t>拓扑排序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4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 smtClean="0">
                <a:solidFill>
                  <a:srgbClr val="FF0066"/>
                </a:solidFill>
                <a:latin typeface="Garamond" pitchFamily="18" charset="0"/>
              </a:rPr>
              <a:t>例</a:t>
            </a:r>
            <a:r>
              <a:rPr lang="en-US" altLang="zh-CN" sz="2600" dirty="0" smtClean="0">
                <a:solidFill>
                  <a:srgbClr val="FF0066"/>
                </a:solidFill>
                <a:latin typeface="Garamond" pitchFamily="18" charset="0"/>
              </a:rPr>
              <a:t>2.7.1</a:t>
            </a:r>
            <a:r>
              <a:rPr lang="zh-CN" altLang="en-US" sz="2600" dirty="0" smtClean="0">
                <a:solidFill>
                  <a:srgbClr val="FF0066"/>
                </a:solidFill>
                <a:latin typeface="Garamond" pitchFamily="18" charset="0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</a:rPr>
              <a:t>计算机专业的学生必须完成一系列规定的基础课和专业课才能毕业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假设这些课程的名称与相应代号有如下关系：</a:t>
            </a:r>
          </a:p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</a:t>
            </a:r>
            <a:endParaRPr lang="zh-CN" altLang="en-US" sz="26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  <p:graphicFrame>
        <p:nvGraphicFramePr>
          <p:cNvPr id="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76408"/>
              </p:ext>
            </p:extLst>
          </p:nvPr>
        </p:nvGraphicFramePr>
        <p:xfrm>
          <a:off x="669631" y="2792799"/>
          <a:ext cx="5089525" cy="3214080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代号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课程名称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先修课程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C1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高等数学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C2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程序设计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C3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离散数学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C1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C4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C2,C3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C5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编译原理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C2,C4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C6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操作系统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C4,C7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C7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计算机组成原理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284258" y="2506281"/>
            <a:ext cx="706931" cy="399570"/>
            <a:chOff x="6792686" y="4172430"/>
            <a:chExt cx="706931" cy="399570"/>
          </a:xfrm>
        </p:grpSpPr>
        <p:sp>
          <p:nvSpPr>
            <p:cNvPr id="3" name="椭圆 2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C1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04954" y="2517164"/>
            <a:ext cx="706931" cy="399570"/>
            <a:chOff x="6792686" y="4172430"/>
            <a:chExt cx="706931" cy="399570"/>
          </a:xfrm>
        </p:grpSpPr>
        <p:sp>
          <p:nvSpPr>
            <p:cNvPr id="10" name="椭圆 9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C3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04954" y="3417830"/>
            <a:ext cx="706931" cy="399570"/>
            <a:chOff x="6792686" y="4172430"/>
            <a:chExt cx="706931" cy="399570"/>
          </a:xfrm>
        </p:grpSpPr>
        <p:sp>
          <p:nvSpPr>
            <p:cNvPr id="13" name="椭圆 12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C4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66533" y="4266134"/>
            <a:ext cx="706931" cy="399570"/>
            <a:chOff x="6792686" y="4172430"/>
            <a:chExt cx="706931" cy="399570"/>
          </a:xfrm>
        </p:grpSpPr>
        <p:sp>
          <p:nvSpPr>
            <p:cNvPr id="16" name="椭圆 15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C6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46579" y="4940833"/>
            <a:ext cx="706931" cy="399570"/>
            <a:chOff x="6792686" y="4172430"/>
            <a:chExt cx="706931" cy="399570"/>
          </a:xfrm>
        </p:grpSpPr>
        <p:sp>
          <p:nvSpPr>
            <p:cNvPr id="19" name="椭圆 18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C7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24281" y="5494582"/>
            <a:ext cx="706931" cy="399570"/>
            <a:chOff x="6792686" y="4172430"/>
            <a:chExt cx="706931" cy="399570"/>
          </a:xfrm>
        </p:grpSpPr>
        <p:sp>
          <p:nvSpPr>
            <p:cNvPr id="22" name="椭圆 21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C2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291072" y="5479712"/>
            <a:ext cx="706931" cy="399570"/>
            <a:chOff x="6792686" y="4172430"/>
            <a:chExt cx="706931" cy="399570"/>
          </a:xfrm>
        </p:grpSpPr>
        <p:sp>
          <p:nvSpPr>
            <p:cNvPr id="25" name="椭圆 24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C5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6731212" y="2716949"/>
            <a:ext cx="612162" cy="4983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4"/>
          </p:cNvCxnSpPr>
          <p:nvPr/>
        </p:nvCxnSpPr>
        <p:spPr>
          <a:xfrm flipH="1">
            <a:off x="7532913" y="2916734"/>
            <a:ext cx="10246" cy="5164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0"/>
          </p:cNvCxnSpPr>
          <p:nvPr/>
        </p:nvCxnSpPr>
        <p:spPr>
          <a:xfrm flipV="1">
            <a:off x="6377747" y="5240511"/>
            <a:ext cx="407252" cy="26943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0" idx="0"/>
          </p:cNvCxnSpPr>
          <p:nvPr/>
        </p:nvCxnSpPr>
        <p:spPr>
          <a:xfrm flipV="1">
            <a:off x="7100045" y="4622943"/>
            <a:ext cx="243329" cy="33325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3" idx="4"/>
            <a:endCxn id="16" idx="0"/>
          </p:cNvCxnSpPr>
          <p:nvPr/>
        </p:nvCxnSpPr>
        <p:spPr>
          <a:xfrm flipH="1">
            <a:off x="7504738" y="3817400"/>
            <a:ext cx="38421" cy="44873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2" idx="0"/>
          </p:cNvCxnSpPr>
          <p:nvPr/>
        </p:nvCxnSpPr>
        <p:spPr>
          <a:xfrm flipV="1">
            <a:off x="6262486" y="3726756"/>
            <a:ext cx="1080888" cy="176782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26" idx="1"/>
          </p:cNvCxnSpPr>
          <p:nvPr/>
        </p:nvCxnSpPr>
        <p:spPr>
          <a:xfrm flipV="1">
            <a:off x="6462271" y="5679746"/>
            <a:ext cx="1828801" cy="1487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" idx="2"/>
            <a:endCxn id="25" idx="0"/>
          </p:cNvCxnSpPr>
          <p:nvPr/>
        </p:nvCxnSpPr>
        <p:spPr>
          <a:xfrm>
            <a:off x="7658420" y="3802530"/>
            <a:ext cx="870857" cy="167718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2600" dirty="0">
                <a:solidFill>
                  <a:srgbClr val="FF0066"/>
                </a:solidFill>
              </a:rPr>
              <a:t>算法：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 </a:t>
            </a:r>
            <a:r>
              <a:rPr lang="en-US" altLang="zh-CN" dirty="0">
                <a:solidFill>
                  <a:srgbClr val="000000"/>
                </a:solidFill>
              </a:rPr>
              <a:t>(1)</a:t>
            </a:r>
            <a:r>
              <a:rPr lang="zh-CN" altLang="en-US" dirty="0">
                <a:solidFill>
                  <a:srgbClr val="000000"/>
                </a:solidFill>
              </a:rPr>
              <a:t>从有向图中选择一个没有前驱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即入度为</a:t>
            </a:r>
            <a:r>
              <a:rPr lang="en-US" altLang="zh-CN" dirty="0">
                <a:solidFill>
                  <a:srgbClr val="000000"/>
                </a:solidFill>
              </a:rPr>
              <a:t>0)</a:t>
            </a:r>
            <a:r>
              <a:rPr lang="zh-CN" altLang="en-US" dirty="0">
                <a:solidFill>
                  <a:srgbClr val="000000"/>
                </a:solidFill>
              </a:rPr>
              <a:t>的顶点并且输出它。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</a:rPr>
              <a:t>(2)</a:t>
            </a:r>
            <a:r>
              <a:rPr lang="zh-CN" altLang="en-US" dirty="0">
                <a:solidFill>
                  <a:srgbClr val="000000"/>
                </a:solidFill>
              </a:rPr>
              <a:t>从图中删去该顶点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并且删去从该顶点发出的全部有向边。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</a:rPr>
              <a:t>(3)</a:t>
            </a:r>
            <a:r>
              <a:rPr lang="zh-CN" altLang="en-US" dirty="0">
                <a:solidFill>
                  <a:srgbClr val="000000"/>
                </a:solidFill>
              </a:rPr>
              <a:t>重复上述两步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直到剩余的图中不再存在没有前驱的顶点为止。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如果还有顶点却没有入度为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的顶点，说明有向图有环存在。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526471" y="1284184"/>
            <a:ext cx="8478838" cy="53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为每个顶点设立一个链表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每个链表有一个表头结点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这些表头结点构成一个数组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表头结点中增加一个存放顶点入度的域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</a:p>
          <a:p>
            <a:pPr algn="just"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表头结点类型*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   Vertex data;         	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顶点信息*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count;             	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存放顶点入度*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firstarc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第一个后继结点*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链表结点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  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djvex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结点号*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ArcNode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nextarc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/*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个后继结点*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754156" y="1223962"/>
            <a:ext cx="847883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TopSort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[],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i,j;int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St[MAXV],top=-1;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的指针为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top*/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].count==0)   	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入度为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的顶点入栈*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  top++; St[top]=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(top&gt;-1)    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栈不为空时循环*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=St[top];top--;  	          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",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firstarc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while (p!=NULL)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    j=p-&gt;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].count--;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if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[j].count==0)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{  top++;  St[top]=j;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p=p-&gt;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nextarc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	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找下一个相邻顶点*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}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关键路径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0578" y="1908629"/>
                <a:ext cx="7921535" cy="3888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</a:rPr>
                  <a:t>-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</a:rPr>
                  <a:t>当节点重新编号以后，设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到各点最长路径长度分别是  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  0=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𝟏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),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 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𝟐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…,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 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𝒏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  <a:endParaRPr lang="en-US" altLang="zh-CN" dirty="0" smtClean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endParaRPr lang="en-US" altLang="zh-CN" dirty="0" smtClean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-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则：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𝒋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𝒎𝒂𝒙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𝟎</m:t>
                        </m:r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𝒊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𝒊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𝒍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𝒊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</a:p>
              <a:p>
                <a:endParaRPr lang="en-US" altLang="zh-CN" dirty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endParaRPr lang="en-US" altLang="zh-CN" dirty="0" smtClean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-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这就是关键路径算法的思想。</a:t>
                </a:r>
                <a:endParaRPr lang="en-US" altLang="zh-CN" dirty="0" smtClean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-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其中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𝒊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就是工序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𝒊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的最早启动时间</a:t>
                </a:r>
                <a:endParaRPr lang="en-US" altLang="zh-CN" dirty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8" y="1908629"/>
                <a:ext cx="7921535" cy="388875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54" t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关键路径算法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根据定理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对结点重新编号为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②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赋初值 </a:t>
            </a:r>
            <a:r>
              <a:rPr lang="zh-CN" altLang="en-US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③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依次更新 </a:t>
            </a:r>
            <a:r>
              <a:rPr lang="zh-CN" altLang="en-US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 2, 3, … 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④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结束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算法复杂性分析：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  步骤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次减法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和判断； 步骤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次加法和比较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  总的计算复杂度：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O(m)</a:t>
            </a:r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88935" y="3539670"/>
          <a:ext cx="4917906" cy="85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8" name="公式" r:id="rId3" imgW="1892300" imgH="330200" progId="Equation.3">
                  <p:embed/>
                </p:oleObj>
              </mc:Choice>
              <mc:Fallback>
                <p:oleObj name="公式" r:id="rId3" imgW="1892300" imgH="330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935" y="3539670"/>
                        <a:ext cx="4917906" cy="858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9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6941497" y="1469623"/>
            <a:ext cx="2042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拓扑排序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该例已排好序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296863" y="3159125"/>
            <a:ext cx="45577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(A)=0,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(B)=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(C)=2,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(D)=8,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(E)=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{2+3,8+2}=10,</a:t>
            </a:r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250825" y="4733925"/>
            <a:ext cx="586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(F)=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(G)=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(H)=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(D)+2=10,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(I)=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(G)+8,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(H)+4}=18,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706938" y="4103688"/>
            <a:ext cx="25426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(G)+8=18,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>
            <a:off x="4700588" y="4464050"/>
            <a:ext cx="4519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(K)=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(E)+4,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(H)+4}=14,</a:t>
            </a:r>
          </a:p>
        </p:txBody>
      </p:sp>
      <p:sp>
        <p:nvSpPr>
          <p:cNvPr id="670727" name="Rectangle 7"/>
          <p:cNvSpPr>
            <a:spLocks noChangeArrowheads="1"/>
          </p:cNvSpPr>
          <p:nvPr/>
        </p:nvSpPr>
        <p:spPr bwMode="auto">
          <a:xfrm>
            <a:off x="4706938" y="4778375"/>
            <a:ext cx="25426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(L)=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(J)+3=21,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(M)=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(K)+8=22,</a:t>
            </a:r>
          </a:p>
        </p:txBody>
      </p:sp>
      <p:sp>
        <p:nvSpPr>
          <p:cNvPr id="670728" name="Rectangle 8"/>
          <p:cNvSpPr>
            <a:spLocks noChangeArrowheads="1"/>
          </p:cNvSpPr>
          <p:nvPr/>
        </p:nvSpPr>
        <p:spPr bwMode="auto">
          <a:xfrm>
            <a:off x="341313" y="5634038"/>
            <a:ext cx="665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(N)=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(F)+3,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(I)+2,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(L)+5,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(M)+6}=28.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5763" y="1133475"/>
            <a:ext cx="6256337" cy="3048000"/>
            <a:chOff x="91" y="743"/>
            <a:chExt cx="4848" cy="2929"/>
          </a:xfrm>
        </p:grpSpPr>
        <p:sp>
          <p:nvSpPr>
            <p:cNvPr id="92171" name="Line 10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2172" name="Text Box 11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2173" name="Text Box 12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2174" name="Text Box 13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92238" name="Line 15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39" name="Text Box 16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2240" name="Text Box 17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92235" name="Line 19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36" name="Text Box 20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9223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92232" name="Line 23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33" name="Text Box 24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92234" name="Text Box 25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92230" name="Line 27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31" name="Text Box 28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92227" name="Line 30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28" name="Text Box 31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92229" name="Text Box 32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92224" name="Line 34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25" name="Text Box 35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92226" name="Text Box 36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92221" name="Line 38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22" name="Text Box 39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2223" name="Text Box 40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92218" name="Line 42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19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92220" name="Text Box 44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92215" name="Line 46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16" name="Text Box 47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2217" name="Text Box 48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92212" name="Line 50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13" name="Text Box 51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92214" name="Text Box 52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3" name="Group 53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92209" name="Line 54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10" name="Text Box 55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92211" name="Text Box 56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92207" name="Line 58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08" name="Text Box 59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92205" name="Line 61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06" name="Text Box 62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92203" name="Line 64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04" name="Text Box 65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92200" name="Line 67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01" name="Text Box 68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2202" name="Text Box 69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8" name="Group 70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92197" name="Line 71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198" name="Text Box 72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92199" name="Text Box 73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9" name="Group 74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92195" name="Line 75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196" name="Text Box 76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0" name="Group 77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92193" name="Line 78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194" name="Text Box 79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8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2" grpId="0" build="p" autoUpdateAnimBg="0"/>
      <p:bldP spid="670723" grpId="0" build="p" autoUpdateAnimBg="0"/>
      <p:bldP spid="670724" grpId="0" build="p" autoUpdateAnimBg="0"/>
      <p:bldP spid="670725" grpId="0" build="p" autoUpdateAnimBg="0"/>
      <p:bldP spid="670726" grpId="0" build="p" autoUpdateAnimBg="0"/>
      <p:bldP spid="670727" grpId="0" build="p" autoUpdateAnimBg="0"/>
      <p:bldP spid="670728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66738" y="1179513"/>
            <a:ext cx="294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通过以上计算表明：</a:t>
            </a:r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1016000" y="1719263"/>
            <a:ext cx="617220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这项工程至少需要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28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天才能完成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关键路径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最长路径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):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A→B→D→E→K→M→N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A→B→D→H→K→M→N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161925" y="347345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E8DED8"/>
                </a:solidFill>
                <a:latin typeface="宋体" pitchFamily="2" charset="-122"/>
              </a:rPr>
              <a:t>    </a:t>
            </a:r>
            <a:r>
              <a:rPr lang="zh-CN" altLang="en-US" dirty="0">
                <a:solidFill>
                  <a:srgbClr val="FF0066"/>
                </a:solidFill>
                <a:latin typeface="宋体" pitchFamily="2" charset="-122"/>
              </a:rPr>
              <a:t>工序</a:t>
            </a:r>
            <a:r>
              <a:rPr lang="en-US" altLang="zh-CN" dirty="0">
                <a:solidFill>
                  <a:srgbClr val="FF0066"/>
                </a:solidFill>
                <a:latin typeface="宋体" pitchFamily="2" charset="-122"/>
              </a:rPr>
              <a:t>A,B,D,E,H,K,M</a:t>
            </a:r>
            <a:r>
              <a:rPr lang="zh-CN" altLang="en-US" dirty="0">
                <a:solidFill>
                  <a:srgbClr val="FF0066"/>
                </a:solidFill>
                <a:latin typeface="宋体" pitchFamily="2" charset="-122"/>
              </a:rPr>
              <a:t>不能延误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否则将影响工程的完成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71749" name="Rectangle 5"/>
          <p:cNvSpPr>
            <a:spLocks noChangeArrowheads="1"/>
          </p:cNvSpPr>
          <p:nvPr/>
        </p:nvSpPr>
        <p:spPr bwMode="auto">
          <a:xfrm>
            <a:off x="152400" y="3968750"/>
            <a:ext cx="89916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但是对于不在关键路径上的工序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是否允许延误？如果允许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最多能够延误多长时间呢？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</a:t>
            </a: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关键路径实例</a:t>
            </a:r>
          </a:p>
        </p:txBody>
      </p:sp>
    </p:spTree>
    <p:extLst>
      <p:ext uri="{BB962C8B-B14F-4D97-AF65-F5344CB8AC3E}">
        <p14:creationId xmlns:p14="http://schemas.microsoft.com/office/powerpoint/2010/main" val="16364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7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7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 autoUpdateAnimBg="0"/>
      <p:bldP spid="671748" grpId="0" build="p" autoUpdateAnimBg="0"/>
      <p:bldP spid="671749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ChangeArrowheads="1"/>
          </p:cNvSpPr>
          <p:nvPr/>
        </p:nvSpPr>
        <p:spPr bwMode="auto">
          <a:xfrm>
            <a:off x="152400" y="3968750"/>
            <a:ext cx="8991600" cy="252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各工序允许延误时间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等于各工序最晚启动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     时间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减去各工序最早启动时间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即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)=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. 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  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-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 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如何确定最晚启动时间？？？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最大允许延误时间</a:t>
            </a:r>
          </a:p>
        </p:txBody>
      </p:sp>
      <p:sp>
        <p:nvSpPr>
          <p:cNvPr id="672773" name="Rectangle 5"/>
          <p:cNvSpPr>
            <a:spLocks noChangeArrowheads="1"/>
          </p:cNvSpPr>
          <p:nvPr/>
        </p:nvSpPr>
        <p:spPr bwMode="auto">
          <a:xfrm>
            <a:off x="341313" y="1900238"/>
            <a:ext cx="8461375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Garamond" pitchFamily="18" charset="0"/>
              </a:rPr>
              <a:t>显然关键路径上的工序是不允许延误的，否则不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zh-CN" sz="2800" dirty="0">
                <a:solidFill>
                  <a:srgbClr val="000000"/>
                </a:solidFill>
                <a:latin typeface="Garamond" pitchFamily="18" charset="0"/>
              </a:rPr>
              <a:t>可能按时完成工程项目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而对非关键工序的允许延误时间将可以给工程规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划人员带来工作上的灵活性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38841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7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7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7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7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750" y="1628775"/>
            <a:ext cx="7010400" cy="4100513"/>
            <a:chOff x="340" y="1026"/>
            <a:chExt cx="4416" cy="258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55315" name="AutoShape 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16" name="AutoShape 9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17" name="AutoShape 10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18" name="AutoShape 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19" name="AutoShape 12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5320" name="AutoShape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55321" name="AutoShape 14"/>
              <p:cNvCxnSpPr>
                <a:cxnSpLocks noChangeShapeType="1"/>
                <a:stCxn id="55315" idx="7"/>
                <a:endCxn id="55316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2" name="AutoShape 15"/>
              <p:cNvCxnSpPr>
                <a:cxnSpLocks noChangeShapeType="1"/>
                <a:stCxn id="55316" idx="6"/>
                <a:endCxn id="5531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3" name="AutoShape 16"/>
              <p:cNvCxnSpPr>
                <a:cxnSpLocks noChangeShapeType="1"/>
                <a:stCxn id="55319" idx="5"/>
                <a:endCxn id="5531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4" name="AutoShape 17"/>
              <p:cNvCxnSpPr>
                <a:cxnSpLocks noChangeShapeType="1"/>
                <a:stCxn id="55318" idx="3"/>
                <a:endCxn id="5532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5" name="AutoShape 18"/>
              <p:cNvCxnSpPr>
                <a:cxnSpLocks noChangeShapeType="1"/>
                <a:stCxn id="55320" idx="2"/>
                <a:endCxn id="5531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6" name="AutoShape 19"/>
              <p:cNvCxnSpPr>
                <a:cxnSpLocks noChangeShapeType="1"/>
                <a:stCxn id="55317" idx="1"/>
                <a:endCxn id="55315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7" name="AutoShape 20"/>
              <p:cNvCxnSpPr>
                <a:cxnSpLocks noChangeShapeType="1"/>
                <a:stCxn id="55317" idx="0"/>
                <a:endCxn id="55316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8" name="AutoShape 21"/>
              <p:cNvCxnSpPr>
                <a:cxnSpLocks noChangeShapeType="1"/>
                <a:stCxn id="55320" idx="0"/>
                <a:endCxn id="5531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5329" name="AutoShape 22"/>
              <p:cNvCxnSpPr>
                <a:cxnSpLocks noChangeShapeType="1"/>
                <a:stCxn id="55317" idx="7"/>
                <a:endCxn id="5531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626711" name="Text Box 23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26712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626713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626714" name="Text Box 2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626715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62671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626718" name="Text Box 30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26719" name="Text Box 31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26720" name="Text Box 32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26721" name="Text Box 33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626722" name="Text Box 34"/>
            <p:cNvSpPr txBox="1">
              <a:spLocks noChangeArrowheads="1"/>
            </p:cNvSpPr>
            <p:nvPr/>
          </p:nvSpPr>
          <p:spPr bwMode="auto">
            <a:xfrm>
              <a:off x="2304" y="2880"/>
              <a:ext cx="45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626723" name="Text Box 35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26724" name="Text Box 36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26725" name="Text Box 37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55304" name="Rectangle 39"/>
          <p:cNvSpPr>
            <a:spLocks noChangeArrowheads="1"/>
          </p:cNvSpPr>
          <p:nvPr/>
        </p:nvSpPr>
        <p:spPr bwMode="auto">
          <a:xfrm>
            <a:off x="569225" y="1179513"/>
            <a:ext cx="80232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例：求下图最短路径</a:t>
            </a:r>
          </a:p>
        </p:txBody>
      </p: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4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回顾最早启动时间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对于拓扑序列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…,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的最早启动时间依据的是为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的最长路径的长度</a:t>
            </a:r>
            <a:endParaRPr lang="en-US" altLang="zh-CN" i="1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     </a:t>
            </a:r>
            <a:endParaRPr lang="zh-CN" altLang="en-US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45680" y="3249072"/>
            <a:ext cx="6256337" cy="3048000"/>
            <a:chOff x="91" y="743"/>
            <a:chExt cx="4848" cy="2929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75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6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71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72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66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7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65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60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62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2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53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6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7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3" name="Group 59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41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2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4" name="Group 62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0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36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7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38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6" name="Group 69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33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4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35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7" name="Group 73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31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2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8" name="Group 76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29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0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83955" y="6109536"/>
            <a:ext cx="307327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(K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)=2+6+2+4=14</a:t>
            </a:r>
            <a:endParaRPr lang="zh-CN" altLang="en-US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16064" y="3690059"/>
            <a:ext cx="3783553" cy="1949420"/>
            <a:chOff x="1616064" y="3690059"/>
            <a:chExt cx="3783553" cy="1949420"/>
          </a:xfrm>
        </p:grpSpPr>
        <p:sp>
          <p:nvSpPr>
            <p:cNvPr id="77" name="Line 9"/>
            <p:cNvSpPr>
              <a:spLocks noChangeShapeType="1"/>
            </p:cNvSpPr>
            <p:nvPr/>
          </p:nvSpPr>
          <p:spPr bwMode="auto">
            <a:xfrm flipV="1">
              <a:off x="1616064" y="3690059"/>
              <a:ext cx="1053047" cy="6493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2719848" y="3705427"/>
              <a:ext cx="1053047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3862447" y="3719779"/>
              <a:ext cx="1486654" cy="5494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0" name="Line 60"/>
            <p:cNvSpPr>
              <a:spLocks noChangeShapeType="1"/>
            </p:cNvSpPr>
            <p:nvPr/>
          </p:nvSpPr>
          <p:spPr bwMode="auto">
            <a:xfrm flipH="1">
              <a:off x="4098794" y="4340775"/>
              <a:ext cx="1300823" cy="129870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1927063" y="3593663"/>
            <a:ext cx="371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3037964" y="3306531"/>
            <a:ext cx="370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4665104" y="3719779"/>
            <a:ext cx="372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4777774" y="4391378"/>
            <a:ext cx="369083" cy="45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7" name="椭圆 86"/>
          <p:cNvSpPr/>
          <p:nvPr/>
        </p:nvSpPr>
        <p:spPr>
          <a:xfrm>
            <a:off x="4010576" y="5598811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build="p" autoUpdateAnimBg="0"/>
      <p:bldP spid="2" grpId="0"/>
      <p:bldP spid="83" grpId="0"/>
      <p:bldP spid="84" grpId="0"/>
      <p:bldP spid="85" grpId="0"/>
      <p:bldP spid="86" grpId="0"/>
      <p:bldP spid="8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相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对应，确定最晚启动时间的思路：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对于拓扑序列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…,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的最晚启动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时间依据的是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到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的最长路径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长度</a:t>
            </a: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  </a:t>
            </a:r>
            <a:endParaRPr lang="zh-CN" altLang="en-US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45680" y="3249072"/>
            <a:ext cx="6256337" cy="3048000"/>
            <a:chOff x="91" y="743"/>
            <a:chExt cx="4848" cy="2929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75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6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71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72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66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7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65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60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62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2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53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6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7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3" name="Group 59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41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2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4" name="Group 62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0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36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7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38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6" name="Group 69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33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4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35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7" name="Group 73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31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2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8" name="Group 76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29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0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857649" y="3720910"/>
            <a:ext cx="3152597" cy="1969086"/>
            <a:chOff x="3857649" y="3720910"/>
            <a:chExt cx="3152597" cy="1969086"/>
          </a:xfrm>
        </p:grpSpPr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3857649" y="3720910"/>
              <a:ext cx="1486654" cy="5494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9" name="Line 60"/>
            <p:cNvSpPr>
              <a:spLocks noChangeShapeType="1"/>
            </p:cNvSpPr>
            <p:nvPr/>
          </p:nvSpPr>
          <p:spPr bwMode="auto">
            <a:xfrm flipH="1">
              <a:off x="4098881" y="4339543"/>
              <a:ext cx="1300823" cy="129870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0" name="Line 70"/>
            <p:cNvSpPr>
              <a:spLocks noChangeShapeType="1"/>
            </p:cNvSpPr>
            <p:nvPr/>
          </p:nvSpPr>
          <p:spPr bwMode="auto">
            <a:xfrm flipV="1">
              <a:off x="4098881" y="5590096"/>
              <a:ext cx="1610542" cy="999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 flipV="1">
              <a:off x="5709423" y="4335488"/>
              <a:ext cx="1300823" cy="124875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283955" y="6109536"/>
            <a:ext cx="3608680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(D)=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(N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)-</a:t>
            </a:r>
            <a:r>
              <a:rPr lang="en-US" altLang="zh-CN" sz="2800" i="1" dirty="0" smtClean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(D,N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)=8</a:t>
            </a:r>
            <a:endParaRPr lang="zh-CN" altLang="en-US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2674" y="5602619"/>
            <a:ext cx="343555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(D,N)=2+4+8+6=20</a:t>
            </a:r>
            <a:endParaRPr lang="zh-CN" altLang="en-US" sz="32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30353" y="3758861"/>
            <a:ext cx="164981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(N)=28</a:t>
            </a:r>
            <a:endParaRPr lang="zh-CN" altLang="en-US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914730" y="4258053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892900" y="6300169"/>
            <a:ext cx="528061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同理</a:t>
            </a:r>
            <a:r>
              <a:rPr lang="zh-CN" altLang="en-US" i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(K)=14,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所以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t(K)=</a:t>
            </a:r>
            <a:r>
              <a:rPr lang="zh-CN" altLang="en-US" i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(K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)-</a:t>
            </a:r>
            <a:r>
              <a:rPr lang="en-US" altLang="zh-CN" i="1" dirty="0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(K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)=0</a:t>
            </a:r>
            <a:endParaRPr lang="zh-CN" altLang="en-US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785382" y="3630983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0" name="Text Box 39"/>
          <p:cNvSpPr txBox="1">
            <a:spLocks noChangeArrowheads="1"/>
          </p:cNvSpPr>
          <p:nvPr/>
        </p:nvSpPr>
        <p:spPr bwMode="auto">
          <a:xfrm>
            <a:off x="4665277" y="3715762"/>
            <a:ext cx="372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1" name="Text Box 61"/>
          <p:cNvSpPr txBox="1">
            <a:spLocks noChangeArrowheads="1"/>
          </p:cNvSpPr>
          <p:nvPr/>
        </p:nvSpPr>
        <p:spPr bwMode="auto">
          <a:xfrm>
            <a:off x="4776440" y="4387940"/>
            <a:ext cx="369083" cy="45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" name="Text Box 72"/>
          <p:cNvSpPr txBox="1">
            <a:spLocks noChangeArrowheads="1"/>
          </p:cNvSpPr>
          <p:nvPr/>
        </p:nvSpPr>
        <p:spPr bwMode="auto">
          <a:xfrm>
            <a:off x="4278907" y="5637180"/>
            <a:ext cx="372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93" name="Text Box 78"/>
          <p:cNvSpPr txBox="1">
            <a:spLocks noChangeArrowheads="1"/>
          </p:cNvSpPr>
          <p:nvPr/>
        </p:nvSpPr>
        <p:spPr bwMode="auto">
          <a:xfrm>
            <a:off x="6261848" y="4937678"/>
            <a:ext cx="372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800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build="p" autoUpdateAnimBg="0"/>
      <p:bldP spid="84" grpId="0"/>
      <p:bldP spid="85" grpId="0"/>
      <p:bldP spid="86" grpId="0"/>
      <p:bldP spid="3" grpId="0" animBg="1"/>
      <p:bldP spid="88" grpId="0"/>
      <p:bldP spid="89" grpId="0" animBg="1"/>
      <p:bldP spid="90" grpId="0"/>
      <p:bldP spid="91" grpId="0"/>
      <p:bldP spid="92" grpId="0"/>
      <p:bldP spid="9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最晚启动时间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算法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474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根据定理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对结点重新编号为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②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赋初值 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③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依次更新 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 … 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④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结束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可以看出算法与计算最早启动时间类似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最早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启动求“最大值”，最晚启动求“最小值”</a:t>
            </a:r>
            <a:endParaRPr lang="en-US" altLang="zh-CN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这样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中每个结点都具有两个值：最早启动时间和最晚启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  动时间，两者相减即为该结点对应工序的允许延误时间。</a:t>
            </a:r>
            <a:endParaRPr lang="zh-CN" altLang="en-US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052864" y="3569153"/>
          <a:ext cx="5016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51" name="公式" r:id="rId3" imgW="1930400" imgH="330200" progId="Equation.3">
                  <p:embed/>
                </p:oleObj>
              </mc:Choice>
              <mc:Fallback>
                <p:oleObj name="公式" r:id="rId3" imgW="1930400" imgH="330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864" y="3569153"/>
                        <a:ext cx="50165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51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493476" y="2259013"/>
            <a:ext cx="2895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(N)=28,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(M)=28-6=22,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(L)=28-5=23,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493476" y="3402013"/>
            <a:ext cx="245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(M)-8=14,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493476" y="3889375"/>
            <a:ext cx="443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(L)-3=20,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(I)=28-2=26,</a:t>
            </a:r>
          </a:p>
        </p:txBody>
      </p:sp>
      <p:sp>
        <p:nvSpPr>
          <p:cNvPr id="674821" name="Rectangle 5"/>
          <p:cNvSpPr>
            <a:spLocks noChangeArrowheads="1"/>
          </p:cNvSpPr>
          <p:nvPr/>
        </p:nvSpPr>
        <p:spPr bwMode="auto">
          <a:xfrm>
            <a:off x="493476" y="4392613"/>
            <a:ext cx="43669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(H)=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min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(K)-4,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(I)-4}=10,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(G)=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min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(J)-8,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(I)-8}=12,</a:t>
            </a:r>
          </a:p>
        </p:txBody>
      </p:sp>
      <p:sp>
        <p:nvSpPr>
          <p:cNvPr id="674822" name="Rectangle 6"/>
          <p:cNvSpPr>
            <a:spLocks noChangeArrowheads="1"/>
          </p:cNvSpPr>
          <p:nvPr/>
        </p:nvSpPr>
        <p:spPr bwMode="auto">
          <a:xfrm>
            <a:off x="6203714" y="4392613"/>
            <a:ext cx="24753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(F)=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28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-3=25,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(E)=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(K)-4=10,</a:t>
            </a:r>
          </a:p>
        </p:txBody>
      </p:sp>
      <p:sp>
        <p:nvSpPr>
          <p:cNvPr id="674823" name="Rectangle 7"/>
          <p:cNvSpPr>
            <a:spLocks noChangeArrowheads="1"/>
          </p:cNvSpPr>
          <p:nvPr/>
        </p:nvSpPr>
        <p:spPr bwMode="auto">
          <a:xfrm>
            <a:off x="493476" y="5283200"/>
            <a:ext cx="8157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(D)=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(E)-2,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(F)-2,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(G)-2,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(H)-2}=8,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(C)=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(E)-3=7,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(B)=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(D)-6=2,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(A)=0.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36838" y="1133475"/>
            <a:ext cx="6256337" cy="3048000"/>
            <a:chOff x="91" y="743"/>
            <a:chExt cx="4848" cy="2929"/>
          </a:xfrm>
        </p:grpSpPr>
        <p:sp>
          <p:nvSpPr>
            <p:cNvPr id="95242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5243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5244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5245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95309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310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5311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95306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307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95308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95303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304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9530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95301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302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95298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99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95300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95295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96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95297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95292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93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5294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95289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90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95291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95286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87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5288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95283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84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95285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95280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81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95282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4" name="Group 56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95278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79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" name="Group 59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95276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77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95274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75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65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95271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72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5273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95268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69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95270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95266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67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95264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65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81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26242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 autoUpdateAnimBg="0"/>
      <p:bldP spid="674820" grpId="0" build="p" autoUpdateAnimBg="0"/>
      <p:bldP spid="674821" grpId="0" build="p" autoUpdateAnimBg="0"/>
      <p:bldP spid="674822" grpId="0" build="p" autoUpdateAnimBg="0"/>
      <p:bldP spid="674823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566738" y="410368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各工序允许延误时间如下：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611188" y="4824413"/>
            <a:ext cx="64166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(A)=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(B)=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(D)=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(E)=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(H)=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(M)=0,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(C)=5,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(F)=15,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(G)=2,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(I)=8,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(J)=2,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(L)=2.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36838" y="1133475"/>
            <a:ext cx="6256337" cy="3048000"/>
            <a:chOff x="91" y="743"/>
            <a:chExt cx="4848" cy="2929"/>
          </a:xfrm>
        </p:grpSpPr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96329" name="Line 11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30" name="Text Box 12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6331" name="Text Box 13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96326" name="Line 15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27" name="Text Box 16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96328" name="Text Box 17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96323" name="Line 19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24" name="Text Box 20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96325" name="Text Box 21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96321" name="Line 23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22" name="Text Box 24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96318" name="Line 26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19" name="Text Box 27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96320" name="Text Box 28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96315" name="Line 30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16" name="Text Box 31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96317" name="Text Box 32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96312" name="Line 34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13" name="Text Box 35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6314" name="Text Box 36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96309" name="Line 38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1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96311" name="Text Box 40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96306" name="Line 42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07" name="Text Box 43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6308" name="Text Box 44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96303" name="Line 46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04" name="Text Box 47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96305" name="Text Box 48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96300" name="Line 50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01" name="Text Box 51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96302" name="Text Box 52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96298" name="Line 54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99" name="Text Box 55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96296" name="Line 57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97" name="Text Box 58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96294" name="Line 60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95" name="Text Box 61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96291" name="Line 63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92" name="Text Box 64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6293" name="Text Box 65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96288" name="Line 67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89" name="Text Box 68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96290" name="Text Box 69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96286" name="Line 71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87" name="Text Box 72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0" name="Group 73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96284" name="Line 74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85" name="Text Box 75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7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7193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27099" y="3698875"/>
            <a:ext cx="6030911" cy="1943100"/>
            <a:chOff x="152" y="2302"/>
            <a:chExt cx="4896" cy="156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52" y="2756"/>
              <a:ext cx="720" cy="368"/>
              <a:chOff x="96" y="2784"/>
              <a:chExt cx="720" cy="368"/>
            </a:xfrm>
          </p:grpSpPr>
          <p:sp>
            <p:nvSpPr>
              <p:cNvPr id="97324" name="Line 4"/>
              <p:cNvSpPr>
                <a:spLocks noChangeShapeType="1"/>
              </p:cNvSpPr>
              <p:nvPr/>
            </p:nvSpPr>
            <p:spPr bwMode="auto">
              <a:xfrm>
                <a:off x="96" y="31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25" name="Text Box 5"/>
              <p:cNvSpPr txBox="1">
                <a:spLocks noChangeArrowheads="1"/>
              </p:cNvSpPr>
              <p:nvPr/>
            </p:nvSpPr>
            <p:spPr bwMode="auto">
              <a:xfrm>
                <a:off x="336" y="2784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920" y="2330"/>
              <a:ext cx="576" cy="768"/>
              <a:chOff x="864" y="2352"/>
              <a:chExt cx="576" cy="768"/>
            </a:xfrm>
          </p:grpSpPr>
          <p:sp>
            <p:nvSpPr>
              <p:cNvPr id="97322" name="Line 7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576" cy="7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23" name="Text Box 8"/>
              <p:cNvSpPr txBox="1">
                <a:spLocks noChangeArrowheads="1"/>
              </p:cNvSpPr>
              <p:nvPr/>
            </p:nvSpPr>
            <p:spPr bwMode="auto">
              <a:xfrm>
                <a:off x="961" y="2496"/>
                <a:ext cx="28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20" y="3098"/>
              <a:ext cx="576" cy="672"/>
              <a:chOff x="864" y="3120"/>
              <a:chExt cx="576" cy="672"/>
            </a:xfrm>
          </p:grpSpPr>
          <p:sp>
            <p:nvSpPr>
              <p:cNvPr id="97320" name="Line 10"/>
              <p:cNvSpPr>
                <a:spLocks noChangeShapeType="1"/>
              </p:cNvSpPr>
              <p:nvPr/>
            </p:nvSpPr>
            <p:spPr bwMode="auto">
              <a:xfrm>
                <a:off x="864" y="3120"/>
                <a:ext cx="576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21" name="Text Box 11"/>
              <p:cNvSpPr txBox="1">
                <a:spLocks noChangeArrowheads="1"/>
              </p:cNvSpPr>
              <p:nvPr/>
            </p:nvSpPr>
            <p:spPr bwMode="auto">
              <a:xfrm>
                <a:off x="912" y="3312"/>
                <a:ext cx="241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97289" name="Line 12"/>
            <p:cNvSpPr>
              <a:spLocks noChangeShapeType="1"/>
            </p:cNvSpPr>
            <p:nvPr/>
          </p:nvSpPr>
          <p:spPr bwMode="auto">
            <a:xfrm>
              <a:off x="1519" y="38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290" name="Text Box 13"/>
            <p:cNvSpPr txBox="1">
              <a:spLocks noChangeArrowheads="1"/>
            </p:cNvSpPr>
            <p:nvPr/>
          </p:nvSpPr>
          <p:spPr bwMode="auto">
            <a:xfrm>
              <a:off x="1604" y="3435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7291" name="Line 14"/>
            <p:cNvSpPr>
              <a:spLocks noChangeShapeType="1"/>
            </p:cNvSpPr>
            <p:nvPr/>
          </p:nvSpPr>
          <p:spPr bwMode="auto">
            <a:xfrm>
              <a:off x="2168" y="2330"/>
              <a:ext cx="25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292" name="Text Box 15"/>
            <p:cNvSpPr txBox="1">
              <a:spLocks noChangeArrowheads="1"/>
            </p:cNvSpPr>
            <p:nvPr/>
          </p:nvSpPr>
          <p:spPr bwMode="auto">
            <a:xfrm>
              <a:off x="3514" y="230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7293" name="Line 16"/>
            <p:cNvSpPr>
              <a:spLocks noChangeShapeType="1"/>
            </p:cNvSpPr>
            <p:nvPr/>
          </p:nvSpPr>
          <p:spPr bwMode="auto">
            <a:xfrm>
              <a:off x="1543" y="2318"/>
              <a:ext cx="0" cy="15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294" name="Text Box 17"/>
            <p:cNvSpPr txBox="1">
              <a:spLocks noChangeArrowheads="1"/>
            </p:cNvSpPr>
            <p:nvPr/>
          </p:nvSpPr>
          <p:spPr bwMode="auto">
            <a:xfrm>
              <a:off x="1303" y="2846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7295" name="Line 18"/>
            <p:cNvSpPr>
              <a:spLocks noChangeShapeType="1"/>
            </p:cNvSpPr>
            <p:nvPr/>
          </p:nvSpPr>
          <p:spPr bwMode="auto">
            <a:xfrm>
              <a:off x="1543" y="2318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296" name="Text Box 19"/>
            <p:cNvSpPr txBox="1">
              <a:spLocks noChangeArrowheads="1"/>
            </p:cNvSpPr>
            <p:nvPr/>
          </p:nvSpPr>
          <p:spPr bwMode="auto">
            <a:xfrm>
              <a:off x="1728" y="2330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216" y="2330"/>
              <a:ext cx="1248" cy="912"/>
              <a:chOff x="2112" y="2352"/>
              <a:chExt cx="1248" cy="912"/>
            </a:xfrm>
          </p:grpSpPr>
          <p:sp>
            <p:nvSpPr>
              <p:cNvPr id="97316" name="Line 2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432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7" name="Text Box 22"/>
              <p:cNvSpPr txBox="1">
                <a:spLocks noChangeArrowheads="1"/>
              </p:cNvSpPr>
              <p:nvPr/>
            </p:nvSpPr>
            <p:spPr bwMode="auto">
              <a:xfrm>
                <a:off x="2160" y="2784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97318" name="Line 23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1248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9" name="Text Box 24"/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sp>
          <p:nvSpPr>
            <p:cNvPr id="97298" name="Text Box 25"/>
            <p:cNvSpPr txBox="1">
              <a:spLocks noChangeArrowheads="1"/>
            </p:cNvSpPr>
            <p:nvPr/>
          </p:nvSpPr>
          <p:spPr bwMode="auto">
            <a:xfrm>
              <a:off x="3004" y="247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97299" name="Line 26"/>
            <p:cNvSpPr>
              <a:spLocks noChangeShapeType="1"/>
            </p:cNvSpPr>
            <p:nvPr/>
          </p:nvSpPr>
          <p:spPr bwMode="auto">
            <a:xfrm flipH="1">
              <a:off x="1929" y="2378"/>
              <a:ext cx="240" cy="14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300" name="Text Box 27"/>
            <p:cNvSpPr txBox="1">
              <a:spLocks noChangeArrowheads="1"/>
            </p:cNvSpPr>
            <p:nvPr/>
          </p:nvSpPr>
          <p:spPr bwMode="auto">
            <a:xfrm>
              <a:off x="1785" y="2858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97301" name="Arc 28"/>
            <p:cNvSpPr>
              <a:spLocks/>
            </p:cNvSpPr>
            <p:nvPr/>
          </p:nvSpPr>
          <p:spPr bwMode="auto">
            <a:xfrm>
              <a:off x="2169" y="2330"/>
              <a:ext cx="1296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64" y="2378"/>
              <a:ext cx="1296" cy="656"/>
              <a:chOff x="3408" y="2400"/>
              <a:chExt cx="1296" cy="656"/>
            </a:xfrm>
          </p:grpSpPr>
          <p:sp>
            <p:nvSpPr>
              <p:cNvPr id="97314" name="Line 30"/>
              <p:cNvSpPr>
                <a:spLocks noChangeShapeType="1"/>
              </p:cNvSpPr>
              <p:nvPr/>
            </p:nvSpPr>
            <p:spPr bwMode="auto">
              <a:xfrm flipV="1">
                <a:off x="3408" y="2400"/>
                <a:ext cx="1296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5" name="Text Box 31"/>
              <p:cNvSpPr txBox="1">
                <a:spLocks noChangeArrowheads="1"/>
              </p:cNvSpPr>
              <p:nvPr/>
            </p:nvSpPr>
            <p:spPr bwMode="auto">
              <a:xfrm>
                <a:off x="3888" y="2688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2600" y="3194"/>
              <a:ext cx="1536" cy="369"/>
              <a:chOff x="2544" y="3216"/>
              <a:chExt cx="1536" cy="369"/>
            </a:xfrm>
          </p:grpSpPr>
          <p:sp>
            <p:nvSpPr>
              <p:cNvPr id="97312" name="Line 33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3" name="Text Box 34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240" cy="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97304" name="Line 35"/>
            <p:cNvSpPr>
              <a:spLocks noChangeShapeType="1"/>
            </p:cNvSpPr>
            <p:nvPr/>
          </p:nvSpPr>
          <p:spPr bwMode="auto">
            <a:xfrm>
              <a:off x="1928" y="3818"/>
              <a:ext cx="28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305" name="Text Box 36"/>
            <p:cNvSpPr txBox="1">
              <a:spLocks noChangeArrowheads="1"/>
            </p:cNvSpPr>
            <p:nvPr/>
          </p:nvSpPr>
          <p:spPr bwMode="auto">
            <a:xfrm>
              <a:off x="3486" y="3493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K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4136" y="2426"/>
              <a:ext cx="624" cy="816"/>
              <a:chOff x="4080" y="2448"/>
              <a:chExt cx="624" cy="816"/>
            </a:xfrm>
          </p:grpSpPr>
          <p:sp>
            <p:nvSpPr>
              <p:cNvPr id="97310" name="Line 38"/>
              <p:cNvSpPr>
                <a:spLocks noChangeShapeType="1"/>
              </p:cNvSpPr>
              <p:nvPr/>
            </p:nvSpPr>
            <p:spPr bwMode="auto">
              <a:xfrm flipV="1">
                <a:off x="4080" y="2448"/>
                <a:ext cx="624" cy="8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1" name="Text Box 39"/>
              <p:cNvSpPr txBox="1">
                <a:spLocks noChangeArrowheads="1"/>
              </p:cNvSpPr>
              <p:nvPr/>
            </p:nvSpPr>
            <p:spPr bwMode="auto">
              <a:xfrm>
                <a:off x="4368" y="2880"/>
                <a:ext cx="239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L</a:t>
                </a:r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4808" y="2330"/>
              <a:ext cx="240" cy="1488"/>
              <a:chOff x="4752" y="2352"/>
              <a:chExt cx="240" cy="1488"/>
            </a:xfrm>
          </p:grpSpPr>
          <p:sp>
            <p:nvSpPr>
              <p:cNvPr id="97308" name="Line 41"/>
              <p:cNvSpPr>
                <a:spLocks noChangeShapeType="1"/>
              </p:cNvSpPr>
              <p:nvPr/>
            </p:nvSpPr>
            <p:spPr bwMode="auto">
              <a:xfrm flipV="1">
                <a:off x="4752" y="235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09" name="Text Box 42"/>
              <p:cNvSpPr txBox="1">
                <a:spLocks noChangeArrowheads="1"/>
              </p:cNvSpPr>
              <p:nvPr/>
            </p:nvSpPr>
            <p:spPr bwMode="auto">
              <a:xfrm>
                <a:off x="4752" y="2976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M</a:t>
                </a:r>
              </a:p>
            </p:txBody>
          </p:sp>
        </p:grpSp>
      </p:grpSp>
      <p:sp>
        <p:nvSpPr>
          <p:cNvPr id="97283" name="Rectangle 43"/>
          <p:cNvSpPr>
            <a:spLocks noChangeArrowheads="1"/>
          </p:cNvSpPr>
          <p:nvPr/>
        </p:nvSpPr>
        <p:spPr bwMode="auto">
          <a:xfrm>
            <a:off x="161925" y="1179513"/>
            <a:ext cx="8640763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 PERT</a:t>
            </a: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图</a:t>
            </a: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Garamond" pitchFamily="18" charset="0"/>
              </a:rPr>
              <a:t>Programme evaluation and review technique</a:t>
            </a: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－  结点为工序之间的关系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      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的终点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的始点表示工序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完成后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才能开始</a:t>
            </a:r>
            <a:endParaRPr lang="zh-CN" altLang="en-US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 － 有向边表示工序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 － </a:t>
            </a:r>
            <a:r>
              <a:rPr lang="zh-CN" altLang="zh-CN">
                <a:solidFill>
                  <a:srgbClr val="000000"/>
                </a:solidFill>
                <a:latin typeface="Garamond" pitchFamily="18" charset="0"/>
              </a:rPr>
              <a:t>边权</a:t>
            </a:r>
            <a:r>
              <a:rPr lang="zh-CN" altLang="zh-CN" i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zh-CN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Garamond" pitchFamily="18" charset="0"/>
              </a:rPr>
              <a:t>表示</a:t>
            </a: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该工序所需时间</a:t>
            </a:r>
          </a:p>
        </p:txBody>
      </p:sp>
      <p:sp>
        <p:nvSpPr>
          <p:cNvPr id="676909" name="Rectangle 45"/>
          <p:cNvSpPr>
            <a:spLocks noChangeArrowheads="1"/>
          </p:cNvSpPr>
          <p:nvPr/>
        </p:nvSpPr>
        <p:spPr bwMode="auto">
          <a:xfrm>
            <a:off x="1241425" y="5634038"/>
            <a:ext cx="697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对于</a:t>
            </a:r>
            <a:r>
              <a:rPr lang="en-US" altLang="zh-CN">
                <a:solidFill>
                  <a:srgbClr val="000000"/>
                </a:solidFill>
              </a:rPr>
              <a:t>PERT</a:t>
            </a:r>
            <a:r>
              <a:rPr lang="zh-CN" altLang="en-US">
                <a:solidFill>
                  <a:srgbClr val="000000"/>
                </a:solidFill>
              </a:rPr>
              <a:t>图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zh-CN" altLang="en-US">
                <a:solidFill>
                  <a:srgbClr val="000000"/>
                </a:solidFill>
              </a:rPr>
              <a:t>一些算法与</a:t>
            </a:r>
            <a:r>
              <a:rPr lang="en-US" altLang="zh-CN">
                <a:solidFill>
                  <a:srgbClr val="000000"/>
                </a:solidFill>
              </a:rPr>
              <a:t>PT</a:t>
            </a:r>
            <a:r>
              <a:rPr lang="zh-CN" altLang="en-US">
                <a:solidFill>
                  <a:srgbClr val="000000"/>
                </a:solidFill>
              </a:rPr>
              <a:t>图类似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PERT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9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0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</a:rPr>
              <a:t>   PERT</a:t>
            </a:r>
            <a:r>
              <a:rPr lang="zh-CN" altLang="en-US" sz="2800">
                <a:solidFill>
                  <a:srgbClr val="000000"/>
                </a:solidFill>
              </a:rPr>
              <a:t>的结点和边数更少些，省内存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</a:t>
            </a:r>
            <a:r>
              <a:rPr lang="en-US" altLang="zh-CN" sz="2800">
                <a:solidFill>
                  <a:srgbClr val="000000"/>
                </a:solidFill>
              </a:rPr>
              <a:t>PT</a:t>
            </a:r>
            <a:r>
              <a:rPr lang="zh-CN" altLang="en-US" sz="2800">
                <a:solidFill>
                  <a:srgbClr val="000000"/>
                </a:solidFill>
              </a:rPr>
              <a:t>图的结点数等于工序数，更加固定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zh-CN" altLang="en-US" sz="2800">
                <a:solidFill>
                  <a:srgbClr val="000000"/>
                </a:solidFill>
              </a:rPr>
              <a:t>易于编程</a:t>
            </a:r>
            <a:endParaRPr lang="zh-CN" altLang="en-US" sz="280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en-US" altLang="zh-CN" sz="2800">
                <a:solidFill>
                  <a:srgbClr val="000000"/>
                </a:solidFill>
              </a:rPr>
              <a:t>PT</a:t>
            </a:r>
            <a:r>
              <a:rPr lang="zh-CN" altLang="en-US" sz="2800">
                <a:solidFill>
                  <a:srgbClr val="000000"/>
                </a:solidFill>
              </a:rPr>
              <a:t>图更加灵活，能适应一些额外的约束</a:t>
            </a:r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en-US" altLang="en-US" sz="3200">
                <a:solidFill>
                  <a:srgbClr val="000000"/>
                </a:solidFill>
                <a:latin typeface="Garamond" pitchFamily="18" charset="0"/>
              </a:rPr>
              <a:t>各具特色</a:t>
            </a:r>
            <a:endParaRPr lang="zh-CN" altLang="en-US" sz="320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en-US" altLang="zh-CN" sz="3200">
              <a:solidFill>
                <a:srgbClr val="000000"/>
              </a:solidFill>
              <a:latin typeface="Garamond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2100" y="3482976"/>
            <a:ext cx="2738438" cy="1152526"/>
            <a:chOff x="288" y="1599"/>
            <a:chExt cx="1725" cy="726"/>
          </a:xfrm>
        </p:grpSpPr>
        <p:sp>
          <p:nvSpPr>
            <p:cNvPr id="98325" name="Line 6"/>
            <p:cNvSpPr>
              <a:spLocks noChangeShapeType="1"/>
            </p:cNvSpPr>
            <p:nvPr/>
          </p:nvSpPr>
          <p:spPr bwMode="auto">
            <a:xfrm>
              <a:off x="624" y="1920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26" name="Rectangle 7"/>
            <p:cNvSpPr>
              <a:spLocks noChangeArrowheads="1"/>
            </p:cNvSpPr>
            <p:nvPr/>
          </p:nvSpPr>
          <p:spPr bwMode="auto">
            <a:xfrm>
              <a:off x="672" y="1599"/>
              <a:ext cx="7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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en-US" altLang="zh-CN">
                  <a:solidFill>
                    <a:srgbClr val="000000"/>
                  </a:solidFill>
                  <a:latin typeface="宋体" pitchFamily="2" charset="-122"/>
                </a:rPr>
                <a:t>/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8327" name="Rectangle 8"/>
            <p:cNvSpPr>
              <a:spLocks noChangeArrowheads="1"/>
            </p:cNvSpPr>
            <p:nvPr/>
          </p:nvSpPr>
          <p:spPr bwMode="auto">
            <a:xfrm>
              <a:off x="288" y="1838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8328" name="Rectangle 9"/>
            <p:cNvSpPr>
              <a:spLocks noChangeArrowheads="1"/>
            </p:cNvSpPr>
            <p:nvPr/>
          </p:nvSpPr>
          <p:spPr bwMode="auto">
            <a:xfrm>
              <a:off x="1776" y="1838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8329" name="Rectangle 10"/>
            <p:cNvSpPr>
              <a:spLocks noChangeArrowheads="1"/>
            </p:cNvSpPr>
            <p:nvPr/>
          </p:nvSpPr>
          <p:spPr bwMode="auto">
            <a:xfrm>
              <a:off x="1008" y="2034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⑴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33763" y="3429001"/>
            <a:ext cx="2738437" cy="1252538"/>
            <a:chOff x="1872" y="1584"/>
            <a:chExt cx="1725" cy="789"/>
          </a:xfrm>
        </p:grpSpPr>
        <p:sp>
          <p:nvSpPr>
            <p:cNvPr id="98320" name="Line 12"/>
            <p:cNvSpPr>
              <a:spLocks noChangeShapeType="1"/>
            </p:cNvSpPr>
            <p:nvPr/>
          </p:nvSpPr>
          <p:spPr bwMode="auto">
            <a:xfrm>
              <a:off x="2208" y="1968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21" name="Rectangle 13"/>
            <p:cNvSpPr>
              <a:spLocks noChangeArrowheads="1"/>
            </p:cNvSpPr>
            <p:nvPr/>
          </p:nvSpPr>
          <p:spPr bwMode="auto">
            <a:xfrm>
              <a:off x="2256" y="158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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) + 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22" name="Rectangle 14"/>
            <p:cNvSpPr>
              <a:spLocks noChangeArrowheads="1"/>
            </p:cNvSpPr>
            <p:nvPr/>
          </p:nvSpPr>
          <p:spPr bwMode="auto">
            <a:xfrm>
              <a:off x="1872" y="1886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8323" name="Rectangle 15"/>
            <p:cNvSpPr>
              <a:spLocks noChangeArrowheads="1"/>
            </p:cNvSpPr>
            <p:nvPr/>
          </p:nvSpPr>
          <p:spPr bwMode="auto">
            <a:xfrm>
              <a:off x="3360" y="1886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8324" name="Rectangle 16"/>
            <p:cNvSpPr>
              <a:spLocks noChangeArrowheads="1"/>
            </p:cNvSpPr>
            <p:nvPr/>
          </p:nvSpPr>
          <p:spPr bwMode="auto">
            <a:xfrm>
              <a:off x="2592" y="2082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⑵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405563" y="3451226"/>
            <a:ext cx="2738437" cy="1222376"/>
            <a:chOff x="3696" y="1502"/>
            <a:chExt cx="1725" cy="770"/>
          </a:xfrm>
        </p:grpSpPr>
        <p:sp>
          <p:nvSpPr>
            <p:cNvPr id="98315" name="Line 18"/>
            <p:cNvSpPr>
              <a:spLocks noChangeShapeType="1"/>
            </p:cNvSpPr>
            <p:nvPr/>
          </p:nvSpPr>
          <p:spPr bwMode="auto">
            <a:xfrm>
              <a:off x="4032" y="1867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16" name="Rectangle 19"/>
            <p:cNvSpPr>
              <a:spLocks noChangeArrowheads="1"/>
            </p:cNvSpPr>
            <p:nvPr/>
          </p:nvSpPr>
          <p:spPr bwMode="auto">
            <a:xfrm>
              <a:off x="4416" y="1502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8317" name="Rectangle 20"/>
            <p:cNvSpPr>
              <a:spLocks noChangeArrowheads="1"/>
            </p:cNvSpPr>
            <p:nvPr/>
          </p:nvSpPr>
          <p:spPr bwMode="auto">
            <a:xfrm>
              <a:off x="3696" y="178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baseline="-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i="1" baseline="-30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18" name="Rectangle 21"/>
            <p:cNvSpPr>
              <a:spLocks noChangeArrowheads="1"/>
            </p:cNvSpPr>
            <p:nvPr/>
          </p:nvSpPr>
          <p:spPr bwMode="auto">
            <a:xfrm>
              <a:off x="5184" y="1785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8319" name="Rectangle 22"/>
            <p:cNvSpPr>
              <a:spLocks noChangeArrowheads="1"/>
            </p:cNvSpPr>
            <p:nvPr/>
          </p:nvSpPr>
          <p:spPr bwMode="auto">
            <a:xfrm>
              <a:off x="4416" y="1981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宋体" pitchFamily="2" charset="-122"/>
                </a:rPr>
                <a:t>⑶</a:t>
              </a:r>
            </a:p>
          </p:txBody>
        </p:sp>
      </p:grpSp>
      <p:sp>
        <p:nvSpPr>
          <p:cNvPr id="677911" name="Rectangle 23"/>
          <p:cNvSpPr>
            <a:spLocks noChangeArrowheads="1"/>
          </p:cNvSpPr>
          <p:nvPr/>
        </p:nvSpPr>
        <p:spPr bwMode="auto">
          <a:xfrm>
            <a:off x="611188" y="4733925"/>
            <a:ext cx="5833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表示工序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完成一半之后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就可以开始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77912" name="Rectangle 24"/>
          <p:cNvSpPr>
            <a:spLocks noChangeArrowheads="1"/>
          </p:cNvSpPr>
          <p:nvPr/>
        </p:nvSpPr>
        <p:spPr bwMode="auto">
          <a:xfrm>
            <a:off x="611188" y="5184775"/>
            <a:ext cx="5686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⑵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表示工序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完成后经过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时刻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才开始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77913" name="Rectangle 25"/>
          <p:cNvSpPr>
            <a:spLocks noChangeArrowheads="1"/>
          </p:cNvSpPr>
          <p:nvPr/>
        </p:nvSpPr>
        <p:spPr bwMode="auto">
          <a:xfrm>
            <a:off x="0" y="5589588"/>
            <a:ext cx="8991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   ⑶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表示在时间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i="1" baseline="-300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之后工序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才能开始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其中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表示虚拟结点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27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 smtClean="0"/>
              <a:t>PT</a:t>
            </a:r>
            <a:r>
              <a:rPr lang="zh-CN" altLang="en-US" dirty="0"/>
              <a:t>图与</a:t>
            </a:r>
            <a:r>
              <a:rPr lang="en-US" altLang="zh-CN" dirty="0"/>
              <a:t>PERT</a:t>
            </a:r>
            <a:r>
              <a:rPr lang="zh-CN" altLang="en-US" dirty="0"/>
              <a:t>图的比较</a:t>
            </a:r>
          </a:p>
        </p:txBody>
      </p:sp>
    </p:spTree>
    <p:extLst>
      <p:ext uri="{BB962C8B-B14F-4D97-AF65-F5344CB8AC3E}">
        <p14:creationId xmlns:p14="http://schemas.microsoft.com/office/powerpoint/2010/main" val="10654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/>
      <p:bldP spid="677911" grpId="0" build="p" autoUpdateAnimBg="0"/>
      <p:bldP spid="677912" grpId="0" build="p" autoUpdateAnimBg="0"/>
      <p:bldP spid="677913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本堂课小结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6625" y="1533235"/>
            <a:ext cx="8461376" cy="196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zh-CN" sz="32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最</a:t>
            </a:r>
            <a:r>
              <a:rPr lang="zh-CN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短路径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    </a:t>
            </a:r>
            <a:r>
              <a:rPr lang="en-US" altLang="zh-CN" sz="3200" dirty="0" err="1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Dijkstra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(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正权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)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、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BFS (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权为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1)</a:t>
            </a:r>
            <a:r>
              <a:rPr lang="zh-CN" altLang="en-US" sz="32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、</a:t>
            </a:r>
            <a:endParaRPr lang="en-US" altLang="zh-CN" sz="3200" dirty="0" smtClean="0">
              <a:solidFill>
                <a:schemeClr val="tx1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   Ford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无负回路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)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、</a:t>
            </a: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      </a:t>
            </a:r>
            <a:r>
              <a:rPr lang="zh-CN" altLang="zh-CN" sz="3200" dirty="0">
                <a:solidFill>
                  <a:schemeClr val="tx1">
                    <a:lumMod val="50000"/>
                  </a:schemeClr>
                </a:solidFill>
                <a:latin typeface="Garamond" pitchFamily="18" charset="0"/>
              </a:rPr>
              <a:t>Floyd算法 （任意两点）</a:t>
            </a:r>
          </a:p>
        </p:txBody>
      </p:sp>
      <p:sp>
        <p:nvSpPr>
          <p:cNvPr id="8" name="矩形 7"/>
          <p:cNvSpPr/>
          <p:nvPr/>
        </p:nvSpPr>
        <p:spPr>
          <a:xfrm>
            <a:off x="406625" y="3804042"/>
            <a:ext cx="8461376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</a:rPr>
              <a:t>关键路径</a:t>
            </a:r>
            <a:endParaRPr lang="zh-CN" alt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95000"/>
              </a:lnSpc>
              <a:buClr>
                <a:srgbClr val="89AAD3"/>
              </a:buClr>
              <a:buSzPct val="70000"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PT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PERT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图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en-US" altLang="zh-CN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95000"/>
              </a:lnSpc>
              <a:buClr>
                <a:srgbClr val="89AAD3"/>
              </a:buClr>
              <a:buSzPct val="70000"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最早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、最晚启动时间和最大允许延误时间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10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766" y="1314450"/>
            <a:ext cx="8039793" cy="294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1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）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P36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，习题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二 第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14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题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,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15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题</a:t>
            </a:r>
            <a:endParaRPr kumimoji="0" lang="en-US" altLang="zh-CN" sz="3200" kern="0" dirty="0">
              <a:solidFill>
                <a:srgbClr val="000514"/>
              </a:solidFill>
              <a:latin typeface="Garamond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2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）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P37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，习题二 第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17(a)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      注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: 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只做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PT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图就可以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3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）编程小作业题：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     详见网络学堂。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7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-61913" y="32400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69225" y="1179513"/>
            <a:ext cx="6499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5074" y="1628775"/>
            <a:ext cx="7010400" cy="4100513"/>
            <a:chOff x="340" y="1026"/>
            <a:chExt cx="4416" cy="258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56339" name="AutoShape 10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0" name="AutoShape 11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1" name="AutoShape 12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2" name="AutoShape 13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3" name="AutoShape 14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6344" name="AutoShape 15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56345" name="AutoShape 16"/>
              <p:cNvCxnSpPr>
                <a:cxnSpLocks noChangeShapeType="1"/>
                <a:stCxn id="56339" idx="7"/>
                <a:endCxn id="56340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46" name="AutoShape 17"/>
              <p:cNvCxnSpPr>
                <a:cxnSpLocks noChangeShapeType="1"/>
                <a:stCxn id="56340" idx="6"/>
                <a:endCxn id="5634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47" name="AutoShape 18"/>
              <p:cNvCxnSpPr>
                <a:cxnSpLocks noChangeShapeType="1"/>
                <a:stCxn id="56343" idx="5"/>
                <a:endCxn id="56342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48" name="AutoShape 19"/>
              <p:cNvCxnSpPr>
                <a:cxnSpLocks noChangeShapeType="1"/>
                <a:stCxn id="56342" idx="3"/>
                <a:endCxn id="56344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49" name="AutoShape 20"/>
              <p:cNvCxnSpPr>
                <a:cxnSpLocks noChangeShapeType="1"/>
                <a:stCxn id="56344" idx="2"/>
                <a:endCxn id="56341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50" name="AutoShape 21"/>
              <p:cNvCxnSpPr>
                <a:cxnSpLocks noChangeShapeType="1"/>
                <a:stCxn id="56341" idx="1"/>
                <a:endCxn id="5633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51" name="AutoShape 22"/>
              <p:cNvCxnSpPr>
                <a:cxnSpLocks noChangeShapeType="1"/>
                <a:stCxn id="56341" idx="0"/>
                <a:endCxn id="56340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52" name="AutoShape 23"/>
              <p:cNvCxnSpPr>
                <a:cxnSpLocks noChangeShapeType="1"/>
                <a:stCxn id="56344" idx="0"/>
                <a:endCxn id="56343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56353" name="AutoShape 24"/>
              <p:cNvCxnSpPr>
                <a:cxnSpLocks noChangeShapeType="1"/>
                <a:stCxn id="56341" idx="7"/>
                <a:endCxn id="5634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627737" name="Text Box 25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2773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627739" name="Text Box 27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627740" name="Text Box 28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627741" name="Text Box 29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627742" name="Text Box 3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627743" name="Text Box 31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627744" name="Text Box 32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27745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27746" name="Text Box 34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27747" name="Text Box 35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627748" name="Text Box 36"/>
            <p:cNvSpPr txBox="1">
              <a:spLocks noChangeArrowheads="1"/>
            </p:cNvSpPr>
            <p:nvPr/>
          </p:nvSpPr>
          <p:spPr bwMode="auto">
            <a:xfrm>
              <a:off x="2304" y="2880"/>
              <a:ext cx="58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10</a:t>
              </a:r>
            </a:p>
          </p:txBody>
        </p:sp>
        <p:sp>
          <p:nvSpPr>
            <p:cNvPr id="627749" name="Text Box 37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27750" name="Text Box 38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27751" name="Text Box 39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40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3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98253" y="1179513"/>
            <a:ext cx="610734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解：步骤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938" y="1603375"/>
            <a:ext cx="7081837" cy="4191000"/>
            <a:chOff x="567" y="1026"/>
            <a:chExt cx="4461" cy="264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12" y="1026"/>
              <a:ext cx="4416" cy="2583"/>
              <a:chOff x="340" y="1026"/>
              <a:chExt cx="4416" cy="258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340" y="1026"/>
                <a:ext cx="4416" cy="2583"/>
                <a:chOff x="336" y="1008"/>
                <a:chExt cx="4416" cy="2583"/>
              </a:xfrm>
            </p:grpSpPr>
            <p:sp>
              <p:nvSpPr>
                <p:cNvPr id="57379" name="AutoShape 15"/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0" name="AutoShape 16"/>
                <p:cNvSpPr>
                  <a:spLocks noChangeArrowheads="1"/>
                </p:cNvSpPr>
                <p:nvPr/>
              </p:nvSpPr>
              <p:spPr bwMode="auto">
                <a:xfrm>
                  <a:off x="1584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1" name="AutoShape 17"/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2" name="AutoShape 18"/>
                <p:cNvSpPr>
                  <a:spLocks noChangeArrowheads="1"/>
                </p:cNvSpPr>
                <p:nvPr/>
              </p:nvSpPr>
              <p:spPr bwMode="auto">
                <a:xfrm>
                  <a:off x="4320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3" name="AutoShape 19"/>
                <p:cNvSpPr>
                  <a:spLocks noChangeArrowheads="1"/>
                </p:cNvSpPr>
                <p:nvPr/>
              </p:nvSpPr>
              <p:spPr bwMode="auto">
                <a:xfrm>
                  <a:off x="3312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7384" name="AutoShape 20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cxnSp>
              <p:nvCxnSpPr>
                <p:cNvPr id="57385" name="AutoShape 21"/>
                <p:cNvCxnSpPr>
                  <a:cxnSpLocks noChangeShapeType="1"/>
                  <a:stCxn id="57379" idx="7"/>
                  <a:endCxn id="57380" idx="3"/>
                </p:cNvCxnSpPr>
                <p:nvPr/>
              </p:nvCxnSpPr>
              <p:spPr bwMode="auto">
                <a:xfrm flipV="1">
                  <a:off x="658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86" name="AutoShape 22"/>
                <p:cNvCxnSpPr>
                  <a:cxnSpLocks noChangeShapeType="1"/>
                  <a:stCxn id="57380" idx="6"/>
                  <a:endCxn id="57383" idx="2"/>
                </p:cNvCxnSpPr>
                <p:nvPr/>
              </p:nvCxnSpPr>
              <p:spPr bwMode="auto">
                <a:xfrm>
                  <a:off x="1680" y="1392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87" name="AutoShape 23"/>
                <p:cNvCxnSpPr>
                  <a:cxnSpLocks noChangeShapeType="1"/>
                  <a:stCxn id="57383" idx="5"/>
                  <a:endCxn id="57382" idx="1"/>
                </p:cNvCxnSpPr>
                <p:nvPr/>
              </p:nvCxnSpPr>
              <p:spPr bwMode="auto">
                <a:xfrm>
                  <a:off x="3394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88" name="AutoShape 24"/>
                <p:cNvCxnSpPr>
                  <a:cxnSpLocks noChangeShapeType="1"/>
                  <a:stCxn id="57382" idx="3"/>
                  <a:endCxn id="57384" idx="7"/>
                </p:cNvCxnSpPr>
                <p:nvPr/>
              </p:nvCxnSpPr>
              <p:spPr bwMode="auto">
                <a:xfrm flipH="1">
                  <a:off x="3394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89" name="AutoShape 25"/>
                <p:cNvCxnSpPr>
                  <a:cxnSpLocks noChangeShapeType="1"/>
                  <a:stCxn id="57384" idx="2"/>
                  <a:endCxn id="57381" idx="6"/>
                </p:cNvCxnSpPr>
                <p:nvPr/>
              </p:nvCxnSpPr>
              <p:spPr bwMode="auto">
                <a:xfrm flipH="1">
                  <a:off x="1680" y="3216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90" name="AutoShape 26"/>
                <p:cNvCxnSpPr>
                  <a:cxnSpLocks noChangeShapeType="1"/>
                  <a:stCxn id="57381" idx="1"/>
                  <a:endCxn id="57379" idx="5"/>
                </p:cNvCxnSpPr>
                <p:nvPr/>
              </p:nvCxnSpPr>
              <p:spPr bwMode="auto">
                <a:xfrm flipH="1" flipV="1">
                  <a:off x="658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91" name="AutoShape 27"/>
                <p:cNvCxnSpPr>
                  <a:cxnSpLocks noChangeShapeType="1"/>
                  <a:stCxn id="57381" idx="0"/>
                  <a:endCxn id="57380" idx="4"/>
                </p:cNvCxnSpPr>
                <p:nvPr/>
              </p:nvCxnSpPr>
              <p:spPr bwMode="auto">
                <a:xfrm flipV="1">
                  <a:off x="1632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92" name="AutoShape 28"/>
                <p:cNvCxnSpPr>
                  <a:cxnSpLocks noChangeShapeType="1"/>
                  <a:stCxn id="57384" idx="0"/>
                  <a:endCxn id="57383" idx="4"/>
                </p:cNvCxnSpPr>
                <p:nvPr/>
              </p:nvCxnSpPr>
              <p:spPr bwMode="auto">
                <a:xfrm flipV="1">
                  <a:off x="3360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393" name="AutoShape 29"/>
                <p:cNvCxnSpPr>
                  <a:cxnSpLocks noChangeShapeType="1"/>
                  <a:stCxn id="57381" idx="7"/>
                  <a:endCxn id="57383" idx="3"/>
                </p:cNvCxnSpPr>
                <p:nvPr/>
              </p:nvCxnSpPr>
              <p:spPr bwMode="auto">
                <a:xfrm flipV="1">
                  <a:off x="1666" y="1426"/>
                  <a:ext cx="1660" cy="1756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</p:spPr>
            </p:cxnSp>
            <p:sp>
              <p:nvSpPr>
                <p:cNvPr id="6287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6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6287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88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6287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16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62876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6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62877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264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62877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488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628772" name="Text Box 36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628773" name="Text Box 37"/>
              <p:cNvSpPr txBox="1">
                <a:spLocks noChangeArrowheads="1"/>
              </p:cNvSpPr>
              <p:nvPr/>
            </p:nvSpPr>
            <p:spPr bwMode="auto">
              <a:xfrm>
                <a:off x="816" y="27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628774" name="Text Box 38"/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62877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628776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62877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605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628778" name="Text Box 42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628779" name="Text Box 43"/>
              <p:cNvSpPr txBox="1">
                <a:spLocks noChangeArrowheads="1"/>
              </p:cNvSpPr>
              <p:nvPr/>
            </p:nvSpPr>
            <p:spPr bwMode="auto">
              <a:xfrm>
                <a:off x="3840" y="15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628780" name="Text Box 44"/>
              <p:cNvSpPr txBox="1">
                <a:spLocks noChangeArrowheads="1"/>
              </p:cNvSpPr>
              <p:nvPr/>
            </p:nvSpPr>
            <p:spPr bwMode="auto">
              <a:xfrm>
                <a:off x="3696" y="240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itchFamily="66" charset="0"/>
                    <a:ea typeface="宋体" pitchFamily="2" charset="-122"/>
                    <a:cs typeface="+mn-cs"/>
                  </a:rPr>
                  <a:t>3</a:t>
                </a:r>
              </a:p>
            </p:txBody>
          </p:sp>
        </p:grpSp>
        <p:sp>
          <p:nvSpPr>
            <p:cNvPr id="628781" name="Text Box 45"/>
            <p:cNvSpPr txBox="1">
              <a:spLocks noChangeArrowheads="1"/>
            </p:cNvSpPr>
            <p:nvPr/>
          </p:nvSpPr>
          <p:spPr bwMode="auto">
            <a:xfrm>
              <a:off x="567" y="2387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628782" name="Text Box 46"/>
            <p:cNvSpPr txBox="1">
              <a:spLocks noChangeArrowheads="1"/>
            </p:cNvSpPr>
            <p:nvPr/>
          </p:nvSpPr>
          <p:spPr bwMode="auto">
            <a:xfrm>
              <a:off x="2018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</a:p>
          </p:txBody>
        </p:sp>
        <p:sp>
          <p:nvSpPr>
            <p:cNvPr id="628783" name="Text Box 47"/>
            <p:cNvSpPr txBox="1">
              <a:spLocks noChangeArrowheads="1"/>
            </p:cNvSpPr>
            <p:nvPr/>
          </p:nvSpPr>
          <p:spPr bwMode="auto">
            <a:xfrm>
              <a:off x="3787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628784" name="Text Box 48"/>
            <p:cNvSpPr txBox="1">
              <a:spLocks noChangeArrowheads="1"/>
            </p:cNvSpPr>
            <p:nvPr/>
          </p:nvSpPr>
          <p:spPr bwMode="auto">
            <a:xfrm>
              <a:off x="2018" y="333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</a:p>
          </p:txBody>
        </p:sp>
        <p:sp>
          <p:nvSpPr>
            <p:cNvPr id="628785" name="Text Box 49"/>
            <p:cNvSpPr txBox="1">
              <a:spLocks noChangeArrowheads="1"/>
            </p:cNvSpPr>
            <p:nvPr/>
          </p:nvSpPr>
          <p:spPr bwMode="auto">
            <a:xfrm>
              <a:off x="3787" y="329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</a:p>
          </p:txBody>
        </p:sp>
        <p:sp>
          <p:nvSpPr>
            <p:cNvPr id="628786" name="Text Box 50"/>
            <p:cNvSpPr txBox="1">
              <a:spLocks noChangeArrowheads="1"/>
            </p:cNvSpPr>
            <p:nvPr/>
          </p:nvSpPr>
          <p:spPr bwMode="auto">
            <a:xfrm>
              <a:off x="4712" y="246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0" y="338455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 useBgFill="1">
        <p:nvSpPr>
          <p:cNvPr id="628788" name="Text Box 52"/>
          <p:cNvSpPr txBox="1">
            <a:spLocks noChangeArrowheads="1"/>
          </p:cNvSpPr>
          <p:nvPr/>
        </p:nvSpPr>
        <p:spPr bwMode="auto">
          <a:xfrm>
            <a:off x="2174875" y="1631950"/>
            <a:ext cx="10668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4 (</a:t>
            </a:r>
            <a:r>
              <a:rPr kumimoji="1" lang="en-US" sz="2800" b="1" i="1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 useBgFill="1"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2159000" y="5227638"/>
            <a:ext cx="10668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2 (</a:t>
            </a:r>
            <a:r>
              <a:rPr kumimoji="1" lang="en-US" sz="2800" b="1" i="1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  <a:endParaRPr kumimoji="1" lang="en-US" sz="28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7272338" y="1358900"/>
            <a:ext cx="1709737" cy="1927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(b)=4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(c)=2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(d)=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(e)=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(z)= </a:t>
            </a: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l-GR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5138738" y="1738313"/>
            <a:ext cx="43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itchFamily="66" charset="0"/>
                <a:ea typeface="宋体" pitchFamily="2" charset="-122"/>
                <a:cs typeface="+mn-cs"/>
                <a:sym typeface="Symbol" pitchFamily="18" charset="2"/>
              </a:rPr>
              <a:t>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itchFamily="66" charset="0"/>
              <a:ea typeface="宋体" pitchFamily="2" charset="-122"/>
              <a:cs typeface="+mn-cs"/>
              <a:sym typeface="Symbol" pitchFamily="18" charset="2"/>
            </a:endParaRPr>
          </a:p>
        </p:txBody>
      </p:sp>
      <p:sp>
        <p:nvSpPr>
          <p:cNvPr id="5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Dijkstra</a:t>
            </a: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实例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87" grpId="0" animBg="1"/>
      <p:bldP spid="628788" grpId="0" animBg="1" autoUpdateAnimBg="0"/>
      <p:bldP spid="628789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34604</TotalTime>
  <Words>6845</Words>
  <Application>Microsoft Office PowerPoint</Application>
  <PresentationFormat>全屏显示(4:3)</PresentationFormat>
  <Paragraphs>2262</Paragraphs>
  <Slides>78</Slides>
  <Notes>10</Notes>
  <HiddenSlides>2</HiddenSlides>
  <MMClips>1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9" baseType="lpstr">
      <vt:lpstr>Arial Unicode MS</vt:lpstr>
      <vt:lpstr>MS Mincho</vt:lpstr>
      <vt:lpstr>MS PGothic</vt:lpstr>
      <vt:lpstr>MS PMincho</vt:lpstr>
      <vt:lpstr>黑体</vt:lpstr>
      <vt:lpstr>华文楷体</vt:lpstr>
      <vt:lpstr>华文细黑</vt:lpstr>
      <vt:lpstr>楷体_GB2312</vt:lpstr>
      <vt:lpstr>宋体</vt:lpstr>
      <vt:lpstr>Arial</vt:lpstr>
      <vt:lpstr>Arial Black</vt:lpstr>
      <vt:lpstr>Calibri</vt:lpstr>
      <vt:lpstr>Cambria Math</vt:lpstr>
      <vt:lpstr>Comic Sans MS</vt:lpstr>
      <vt:lpstr>Garamond</vt:lpstr>
      <vt:lpstr>Symbol</vt:lpstr>
      <vt:lpstr>Times New Roman</vt:lpstr>
      <vt:lpstr>Wingdings</vt:lpstr>
      <vt:lpstr>热</vt:lpstr>
      <vt:lpstr>5_热</vt:lpstr>
      <vt:lpstr>公式</vt:lpstr>
      <vt:lpstr>PowerPoint 演示文稿</vt:lpstr>
      <vt:lpstr>第二章 道路与回路 </vt:lpstr>
      <vt:lpstr>最短路径</vt:lpstr>
      <vt:lpstr>最短路径模型</vt:lpstr>
      <vt:lpstr>最短路径</vt:lpstr>
      <vt:lpstr>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Dijkstra算法</vt:lpstr>
      <vt:lpstr>PowerPoint 演示文稿</vt:lpstr>
      <vt:lpstr>Dijkstra算法</vt:lpstr>
      <vt:lpstr>Dijkstra算法</vt:lpstr>
      <vt:lpstr>Dijkstra算法</vt:lpstr>
      <vt:lpstr>Dijkstra算法</vt:lpstr>
      <vt:lpstr>Dijkstra算法</vt:lpstr>
      <vt:lpstr>Dijkstra算法</vt:lpstr>
      <vt:lpstr>PowerPoint 演示文稿</vt:lpstr>
      <vt:lpstr>PowerPoint 演示文稿</vt:lpstr>
      <vt:lpstr>PowerPoint 演示文稿</vt:lpstr>
      <vt:lpstr>PowerPoint 演示文稿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选址问题</vt:lpstr>
      <vt:lpstr>选址问题</vt:lpstr>
      <vt:lpstr>最短路径</vt:lpstr>
      <vt:lpstr>任意两点之间的最短路</vt:lpstr>
      <vt:lpstr>选址问题</vt:lpstr>
      <vt:lpstr>任意两点之间的最短路</vt:lpstr>
      <vt:lpstr>路径的矩阵求解</vt:lpstr>
      <vt:lpstr>路径的矩阵求解</vt:lpstr>
      <vt:lpstr>任意两点之间的最短路</vt:lpstr>
      <vt:lpstr>Floyd算法 </vt:lpstr>
      <vt:lpstr>第二章 道路与回路</vt:lpstr>
      <vt:lpstr>关键路径</vt:lpstr>
      <vt:lpstr>关键路径</vt:lpstr>
      <vt:lpstr>关键路径</vt:lpstr>
      <vt:lpstr>关键路径</vt:lpstr>
      <vt:lpstr>PT图</vt:lpstr>
      <vt:lpstr>关键路径</vt:lpstr>
      <vt:lpstr>关键路径</vt:lpstr>
      <vt:lpstr>关键路径</vt:lpstr>
      <vt:lpstr>拓扑排序</vt:lpstr>
      <vt:lpstr>拓扑排序</vt:lpstr>
      <vt:lpstr>拓扑排序</vt:lpstr>
      <vt:lpstr>拓扑排序</vt:lpstr>
      <vt:lpstr>拓扑排序</vt:lpstr>
      <vt:lpstr>关键路径</vt:lpstr>
      <vt:lpstr>关键路径</vt:lpstr>
      <vt:lpstr>关键路径实例</vt:lpstr>
      <vt:lpstr>关键路径实例</vt:lpstr>
      <vt:lpstr>关键路径</vt:lpstr>
      <vt:lpstr>关键路径</vt:lpstr>
      <vt:lpstr>关键路径</vt:lpstr>
      <vt:lpstr>关键路径</vt:lpstr>
      <vt:lpstr>关键路径</vt:lpstr>
      <vt:lpstr>关键路径</vt:lpstr>
      <vt:lpstr>PERT图</vt:lpstr>
      <vt:lpstr>PT图与PERT图的比较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Li Chen</cp:lastModifiedBy>
  <cp:revision>710</cp:revision>
  <dcterms:created xsi:type="dcterms:W3CDTF">2005-12-26T11:55:13Z</dcterms:created>
  <dcterms:modified xsi:type="dcterms:W3CDTF">2020-03-24T11:25:10Z</dcterms:modified>
</cp:coreProperties>
</file>