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12"/>
  </p:handoutMasterIdLst>
  <p:sldIdLst>
    <p:sldId id="742" r:id="rId4"/>
    <p:sldId id="74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61" r:id="rId15"/>
    <p:sldId id="752" r:id="rId16"/>
    <p:sldId id="753" r:id="rId17"/>
    <p:sldId id="754" r:id="rId18"/>
    <p:sldId id="755" r:id="rId19"/>
    <p:sldId id="756" r:id="rId20"/>
    <p:sldId id="757" r:id="rId21"/>
    <p:sldId id="758" r:id="rId22"/>
    <p:sldId id="759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727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30" r:id="rId40"/>
    <p:sldId id="631" r:id="rId41"/>
    <p:sldId id="632" r:id="rId42"/>
    <p:sldId id="633" r:id="rId43"/>
    <p:sldId id="634" r:id="rId44"/>
    <p:sldId id="635" r:id="rId45"/>
    <p:sldId id="638" r:id="rId46"/>
    <p:sldId id="724" r:id="rId47"/>
    <p:sldId id="725" r:id="rId48"/>
    <p:sldId id="639" r:id="rId49"/>
    <p:sldId id="640" r:id="rId50"/>
    <p:sldId id="641" r:id="rId51"/>
    <p:sldId id="642" r:id="rId52"/>
    <p:sldId id="643" r:id="rId53"/>
    <p:sldId id="644" r:id="rId54"/>
    <p:sldId id="645" r:id="rId55"/>
    <p:sldId id="646" r:id="rId56"/>
    <p:sldId id="647" r:id="rId57"/>
    <p:sldId id="648" r:id="rId58"/>
    <p:sldId id="649" r:id="rId59"/>
    <p:sldId id="657" r:id="rId60"/>
    <p:sldId id="658" r:id="rId61"/>
    <p:sldId id="659" r:id="rId62"/>
    <p:sldId id="660" r:id="rId63"/>
    <p:sldId id="722" r:id="rId64"/>
    <p:sldId id="723" r:id="rId65"/>
    <p:sldId id="663" r:id="rId66"/>
    <p:sldId id="664" r:id="rId67"/>
    <p:sldId id="728" r:id="rId68"/>
    <p:sldId id="665" r:id="rId69"/>
    <p:sldId id="726" r:id="rId70"/>
    <p:sldId id="668" r:id="rId71"/>
    <p:sldId id="669" r:id="rId72"/>
    <p:sldId id="670" r:id="rId73"/>
    <p:sldId id="671" r:id="rId74"/>
    <p:sldId id="672" r:id="rId75"/>
    <p:sldId id="673" r:id="rId76"/>
    <p:sldId id="674" r:id="rId77"/>
    <p:sldId id="675" r:id="rId78"/>
    <p:sldId id="676" r:id="rId79"/>
    <p:sldId id="762" r:id="rId80"/>
    <p:sldId id="677" r:id="rId81"/>
    <p:sldId id="678" r:id="rId82"/>
    <p:sldId id="680" r:id="rId83"/>
    <p:sldId id="681" r:id="rId84"/>
    <p:sldId id="682" r:id="rId85"/>
    <p:sldId id="683" r:id="rId86"/>
    <p:sldId id="684" r:id="rId87"/>
    <p:sldId id="685" r:id="rId88"/>
    <p:sldId id="686" r:id="rId89"/>
    <p:sldId id="687" r:id="rId90"/>
    <p:sldId id="763" r:id="rId91"/>
    <p:sldId id="688" r:id="rId92"/>
    <p:sldId id="689" r:id="rId93"/>
    <p:sldId id="690" r:id="rId94"/>
    <p:sldId id="691" r:id="rId95"/>
    <p:sldId id="692" r:id="rId96"/>
    <p:sldId id="693" r:id="rId97"/>
    <p:sldId id="694" r:id="rId98"/>
    <p:sldId id="695" r:id="rId99"/>
    <p:sldId id="696" r:id="rId100"/>
    <p:sldId id="764" r:id="rId101"/>
    <p:sldId id="697" r:id="rId102"/>
    <p:sldId id="698" r:id="rId103"/>
    <p:sldId id="699" r:id="rId104"/>
    <p:sldId id="700" r:id="rId105"/>
    <p:sldId id="701" r:id="rId106"/>
    <p:sldId id="702" r:id="rId107"/>
    <p:sldId id="766" r:id="rId108"/>
    <p:sldId id="767" r:id="rId109"/>
    <p:sldId id="765" r:id="rId110"/>
    <p:sldId id="768" r:id="rId111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0000"/>
    <a:srgbClr val="9933FF"/>
    <a:srgbClr val="CCECFF"/>
    <a:srgbClr val="66FF99"/>
    <a:srgbClr val="FF5050"/>
    <a:srgbClr val="0000CC"/>
    <a:srgbClr val="FFCC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7403" autoAdjust="0"/>
  </p:normalViewPr>
  <p:slideViewPr>
    <p:cSldViewPr snapToGrid="0">
      <p:cViewPr varScale="1">
        <p:scale>
          <a:sx n="59" d="100"/>
          <a:sy n="59" d="100"/>
        </p:scale>
        <p:origin x="1608" y="60"/>
      </p:cViewPr>
      <p:guideLst>
        <p:guide orient="horz" pos="2133"/>
        <p:guide pos="29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78"/>
    </p:cViewPr>
  </p:sorterViewPr>
  <p:notesViewPr>
    <p:cSldViewPr snapToGrid="0">
      <p:cViewPr varScale="1">
        <p:scale>
          <a:sx n="43" d="100"/>
          <a:sy n="43" d="100"/>
        </p:scale>
        <p:origin x="2820" y="51"/>
      </p:cViewPr>
      <p:guideLst>
        <p:guide orient="horz" pos="3068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handoutMaster" Target="handoutMasters/handoutMaster1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69.wmf"/><Relationship Id="rId1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2.emf"/><Relationship Id="rId1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/>
          <a:p>
            <a:pPr lvl="0"/>
            <a:r>
              <a:rPr lang="ja-JP" altLang="en-US" noProof="0" smtClean="0"/>
              <a:t>マスタ テキストの書式設定</a:t>
            </a:r>
            <a:endParaRPr lang="ja-JP" altLang="en-US" noProof="0" smtClean="0"/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>
                <a:solidFill>
                  <a:prstClr val="black"/>
                </a:solidFill>
              </a:rPr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3D7A2-EFBA-4FB8-B6C0-96F6094D284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AF41C568-BED5-4FF7-955F-0927EA3FC1E6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74B56-36BD-4E93-9386-78703901A64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07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7367F13E-0797-4970-877A-BCAC9E34A496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C40B5-1EBF-4BB7-B7B9-9FD060E1F31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0531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68327316-331A-43E2-82D4-769803815757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04E7B-C130-4AAA-9BBE-3E1BE5EFC20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1555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D201E4A7-CCD4-4444-8E8C-CCF8148A41B6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51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B45B6-8967-425C-98A5-FC2900599B8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2579" name="Rectangle 7"/>
          <p:cNvSpPr txBox="1">
            <a:spLocks noGrp="1" noChangeArrowheads="1"/>
          </p:cNvSpPr>
          <p:nvPr/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/>
            <a:fld id="{2781C71F-79B4-41AB-B23A-33FB488F9C16}" type="slidenum">
              <a:rPr lang="en-US" altLang="zh-CN" sz="1200" b="0">
                <a:solidFill>
                  <a:srgbClr val="000000"/>
                </a:solidFill>
              </a:rPr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52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382487-BB7B-4AB4-A7D9-366EE518AA51}" type="slidenum"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30A690-F317-4ED3-8476-06A468B1BCC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63000" y="6492875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30A690-F317-4ED3-8476-06A468B1BCC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D0C2F3-97E3-4ABB-B9FC-6B2DF20DC0F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58BDF7-BDE1-407A-8C7E-D5A0DA949910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C1C769-4ED5-4761-89EE-182A135D0915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63000" y="6492875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41D0E5-B544-4249-9EED-E8B8BB01262A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B1BCC8-560B-4A60-B760-5B343B1339D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AE9BBA-E48B-4841-BCC2-F4584AB964CE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0364EF-38AA-432F-98B6-70AD81821963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DA7E98-741B-4340-A8A3-83AD39137AB3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DA199-89A0-4DAA-B10B-8E6B09FDD179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33375"/>
            <a:ext cx="8229600" cy="5688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AFAD0F-6848-4FA4-9C02-A9ED2BF7004B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4.wmf"/><Relationship Id="rId1" Type="http://schemas.openxmlformats.org/officeDocument/2006/relationships/oleObject" Target="../embeddings/oleObject45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46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://baike.baidu.com/view/66878.htm" TargetMode="External"/><Relationship Id="rId1" Type="http://schemas.openxmlformats.org/officeDocument/2006/relationships/hyperlink" Target="http://baike.baidu.com/view/6397.htm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://baike.baidu.com/view/66878.htm" TargetMode="External"/><Relationship Id="rId1" Type="http://schemas.openxmlformats.org/officeDocument/2006/relationships/hyperlink" Target="http://baike.baidu.com/view/6397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4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0.png"/><Relationship Id="rId3" Type="http://schemas.openxmlformats.org/officeDocument/2006/relationships/image" Target="../media/image48.wmf"/><Relationship Id="rId2" Type="http://schemas.openxmlformats.org/officeDocument/2006/relationships/oleObject" Target="../embeddings/oleObject4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63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14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oleObject" Target="../embeddings/oleObject20.bin"/><Relationship Id="rId7" Type="http://schemas.openxmlformats.org/officeDocument/2006/relationships/oleObject" Target="../embeddings/oleObject19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3" Type="http://schemas.openxmlformats.org/officeDocument/2006/relationships/oleObject" Target="../embeddings/oleObject16.bin"/><Relationship Id="rId2" Type="http://schemas.openxmlformats.org/officeDocument/2006/relationships/image" Target="../media/image69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5.xml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15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2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24.bin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25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26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77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79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29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82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15.xml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7.emf"/><Relationship Id="rId1" Type="http://schemas.openxmlformats.org/officeDocument/2006/relationships/oleObject" Target="../embeddings/oleObject38.bin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8.emf"/><Relationship Id="rId1" Type="http://schemas.openxmlformats.org/officeDocument/2006/relationships/oleObject" Target="../embeddings/oleObject39.bin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9.emf"/><Relationship Id="rId1" Type="http://schemas.openxmlformats.org/officeDocument/2006/relationships/oleObject" Target="../embeddings/oleObject40.bin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0.emf"/><Relationship Id="rId1" Type="http://schemas.openxmlformats.org/officeDocument/2006/relationships/oleObject" Target="../embeddings/oleObject41.bin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1.emf"/><Relationship Id="rId1" Type="http://schemas.openxmlformats.org/officeDocument/2006/relationships/oleObject" Target="../embeddings/oleObject42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3.png"/><Relationship Id="rId1" Type="http://schemas.openxmlformats.org/officeDocument/2006/relationships/oleObject" Target="../embeddings/oleObject43.bin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3.png"/><Relationship Id="rId1" Type="http://schemas.openxmlformats.org/officeDocument/2006/relationships/oleObject" Target="../embeddings/oleObject44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图论第十一讲</a:t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ChangeArrowheads="1"/>
          </p:cNvSpPr>
          <p:nvPr/>
        </p:nvSpPr>
        <p:spPr bwMode="auto">
          <a:xfrm>
            <a:off x="622068" y="2314575"/>
            <a:ext cx="8280400" cy="1571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中关于匹配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的一条交互道路，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如果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的两个端点是关于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的非饱和点，那么它就称为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可增广道路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18893" y="1211263"/>
            <a:ext cx="786765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给定了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的一个匹配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中属于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与不属于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的边交替出现的道路称为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交互道路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070759" y="5176157"/>
            <a:ext cx="1012372" cy="571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83131" y="5747657"/>
            <a:ext cx="12573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288491" y="5170261"/>
            <a:ext cx="1221922" cy="57739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288491" y="5008418"/>
            <a:ext cx="1509636" cy="73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98127" y="5008417"/>
            <a:ext cx="1371600" cy="5544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09599" y="5207371"/>
            <a:ext cx="1461160" cy="7570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03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ChangeArrowheads="1"/>
          </p:cNvSpPr>
          <p:nvPr/>
        </p:nvSpPr>
        <p:spPr bwMode="auto">
          <a:xfrm>
            <a:off x="733872" y="2324100"/>
            <a:ext cx="8442325" cy="1791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已知网络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每条边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除了已给容量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还给出了单位流量的费用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所谓最小费用流问题就是求一个总流量已知的可行流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使得总费用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068" name="Rectangle 4"/>
          <p:cNvSpPr>
            <a:spLocks noChangeArrowheads="1"/>
          </p:cNvSpPr>
          <p:nvPr/>
        </p:nvSpPr>
        <p:spPr bwMode="auto">
          <a:xfrm>
            <a:off x="6075810" y="4373563"/>
            <a:ext cx="1014412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最小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070" name="Rectangle 6"/>
          <p:cNvSpPr>
            <a:spLocks noRot="1" noChangeArrowheads="1"/>
          </p:cNvSpPr>
          <p:nvPr/>
        </p:nvSpPr>
        <p:spPr bwMode="auto">
          <a:xfrm>
            <a:off x="648147" y="1652588"/>
            <a:ext cx="8229600" cy="7191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图论语言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071" name="Rectangle 7"/>
          <p:cNvSpPr>
            <a:spLocks noChangeArrowheads="1"/>
          </p:cNvSpPr>
          <p:nvPr/>
        </p:nvSpPr>
        <p:spPr bwMode="auto">
          <a:xfrm>
            <a:off x="719585" y="5138738"/>
            <a:ext cx="557716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特别地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当要求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为最大流时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此问题即为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最小费用最大流问题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8" name="Rectangle 4"/>
          <p:cNvSpPr>
            <a:spLocks noRot="1" noChangeArrowheads="1"/>
          </p:cNvSpPr>
          <p:nvPr/>
        </p:nvSpPr>
        <p:spPr bwMode="auto">
          <a:xfrm>
            <a:off x="495747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基本概念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 smtClean="0"/>
              <a:t>最小费用流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41434" y="4350322"/>
          <a:ext cx="2380135" cy="90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50" name="公式" r:id="rId1" imgW="1002665" imgH="381000" progId="Equation.3">
                  <p:embed/>
                </p:oleObj>
              </mc:Choice>
              <mc:Fallback>
                <p:oleObj name="公式" r:id="rId1" imgW="1002665" imgH="3810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434" y="4350322"/>
                        <a:ext cx="2380135" cy="903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0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6" grpId="0" autoUpdateAnimBg="0" uiExpand="1" build="p"/>
      <p:bldP spid="1240068" grpId="0"/>
      <p:bldP spid="1240070" grpId="0"/>
      <p:bldP spid="124007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937978" y="1797050"/>
            <a:ext cx="7772400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最小费用路算法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原始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对偶算法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Forkerson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(1957,1962)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瑕疵算法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(Out-Of-Kilter Algorithm)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松弛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(Relaxation)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网络单纯形算法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4" name="Rectangle 4"/>
          <p:cNvSpPr>
            <a:spLocks noRot="1" noChangeArrowheads="1"/>
          </p:cNvSpPr>
          <p:nvPr/>
        </p:nvSpPr>
        <p:spPr bwMode="auto">
          <a:xfrm>
            <a:off x="914400" y="1148223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 smtClean="0"/>
              <a:t>最小费用流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6" name="Rectangle 4"/>
          <p:cNvSpPr>
            <a:spLocks noChangeArrowheads="1"/>
          </p:cNvSpPr>
          <p:nvPr/>
        </p:nvSpPr>
        <p:spPr bwMode="auto">
          <a:xfrm>
            <a:off x="283026" y="1857375"/>
            <a:ext cx="8495214" cy="41919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基本思想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把费用看作边的长度，寻找从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的最短的增流路径，它的费用也就增长的最小，如果最后的流量达到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这时的总费用一般应为最小。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步骤：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①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设网络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取初始可行流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为零流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=0,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每条边均可看做一对方向相反的边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当前的容许流分布下，修改各边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i,j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费用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0≤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884680" marR="0" lvl="0" indent="-1884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∞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Rot="1" noChangeArrowheads="1"/>
          </p:cNvSpPr>
          <p:nvPr/>
        </p:nvSpPr>
        <p:spPr bwMode="auto">
          <a:xfrm>
            <a:off x="292551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最短增流路径算法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 smtClean="0"/>
              <a:t>最小费用流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2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2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2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2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2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6" grpId="0" autoUpdateAnimBg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40" name="Rectangle 4"/>
          <p:cNvSpPr>
            <a:spLocks noChangeArrowheads="1"/>
          </p:cNvSpPr>
          <p:nvPr/>
        </p:nvSpPr>
        <p:spPr bwMode="auto">
          <a:xfrm>
            <a:off x="413652" y="1808163"/>
            <a:ext cx="8334375" cy="4637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20725" marR="0" lvl="0" indent="-45720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为边权，找一条从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的最短增流路，计算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3141" name="Rectangle 5"/>
          <p:cNvSpPr>
            <a:spLocks noChangeArrowheads="1"/>
          </p:cNvSpPr>
          <p:nvPr/>
        </p:nvSpPr>
        <p:spPr bwMode="auto">
          <a:xfrm>
            <a:off x="693052" y="5094288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⑤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增流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3143" name="Rectangle 7"/>
          <p:cNvSpPr>
            <a:spLocks noChangeArrowheads="1"/>
          </p:cNvSpPr>
          <p:nvPr/>
        </p:nvSpPr>
        <p:spPr bwMode="auto">
          <a:xfrm>
            <a:off x="6047690" y="2393950"/>
            <a:ext cx="1904689" cy="941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3144" name="Rectangle 8"/>
          <p:cNvSpPr>
            <a:spLocks noChangeArrowheads="1"/>
          </p:cNvSpPr>
          <p:nvPr/>
        </p:nvSpPr>
        <p:spPr bwMode="auto">
          <a:xfrm>
            <a:off x="1593165" y="3384550"/>
            <a:ext cx="6435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 min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3146" name="Rectangle 10"/>
          <p:cNvSpPr>
            <a:spLocks noChangeArrowheads="1"/>
          </p:cNvSpPr>
          <p:nvPr/>
        </p:nvSpPr>
        <p:spPr bwMode="auto">
          <a:xfrm>
            <a:off x="642252" y="3968750"/>
            <a:ext cx="8763000" cy="8229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④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＋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w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&gt;w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则适当减少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值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＝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w-w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后结束；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否则执行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后再回到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4" name="Rectangle 4"/>
          <p:cNvSpPr>
            <a:spLocks noRot="1" noChangeArrowheads="1"/>
          </p:cNvSpPr>
          <p:nvPr/>
        </p:nvSpPr>
        <p:spPr bwMode="auto">
          <a:xfrm>
            <a:off x="423177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最短增流路径算法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 smtClean="0"/>
              <a:t>最小费用流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00514" y="2394857"/>
          <a:ext cx="2881085" cy="105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6" name="公式" r:id="rId1" imgW="1524000" imgH="558800" progId="Equation.3">
                  <p:embed/>
                </p:oleObj>
              </mc:Choice>
              <mc:Fallback>
                <p:oleObj name="公式" r:id="rId1" imgW="1524000" imgH="5588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514" y="2394857"/>
                        <a:ext cx="2881085" cy="1056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2307999" y="5035777"/>
          <a:ext cx="27146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7" name="公式" r:id="rId3" imgW="1435100" imgH="558800" progId="Equation.3">
                  <p:embed/>
                </p:oleObj>
              </mc:Choice>
              <mc:Fallback>
                <p:oleObj name="公式" r:id="rId3" imgW="14351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999" y="5035777"/>
                        <a:ext cx="27146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40" grpId="0"/>
      <p:bldP spid="1243141" grpId="0"/>
      <p:bldP spid="1243143" grpId="0"/>
      <p:bldP spid="1243144" grpId="0"/>
      <p:bldP spid="124314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58121" y="1403350"/>
            <a:ext cx="7848600" cy="2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P114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：第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、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题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   注意：第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题课本有误，应将“完全匹配”改为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“完美匹配”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;</a:t>
            </a:r>
            <a:endParaRPr lang="en-US" altLang="zh-CN" sz="32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题的图为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5.10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本学期课程目标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515" y="1240231"/>
            <a:ext cx="8589755" cy="293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437005" lvl="1" indent="-979805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目标</a:t>
            </a:r>
            <a:r>
              <a:rPr kumimoji="0" lang="en-US" altLang="zh-CN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1:   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培养用图论方法对实际问题进行建模、分析和处理的意识和能力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marL="1437005" lvl="1" indent="-979805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en-US" altLang="zh-CN" sz="22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kumimoji="0" lang="en-US" altLang="zh-CN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            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手段：课堂讲授和大作业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目标</a:t>
            </a:r>
            <a:r>
              <a:rPr kumimoji="0" lang="en-US" altLang="zh-CN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：掌握图论相关的基本概念、理论、方法和算法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en-US" altLang="zh-CN" sz="22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kumimoji="0" lang="en-US" altLang="zh-CN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             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手段：课堂讲授、课后小作业、卷面考试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目标</a:t>
            </a:r>
            <a:r>
              <a:rPr kumimoji="0" lang="en-US" altLang="zh-CN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3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：督促大家提高编程能力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en-US" altLang="zh-CN" sz="22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kumimoji="0" lang="en-US" altLang="zh-CN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             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手段：上机小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作业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本学期图论部分内容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515" y="1240231"/>
            <a:ext cx="8937485" cy="5344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图</a:t>
            </a:r>
            <a:r>
              <a:rPr kumimoji="0" lang="zh-CN" altLang="en-US" sz="22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的基本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概念和在计算机中的</a:t>
            </a:r>
            <a:r>
              <a:rPr kumimoji="0" lang="zh-CN" altLang="en-US" sz="22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应用、图的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性质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图的代数表示</a:t>
            </a:r>
            <a:r>
              <a:rPr kumimoji="0" lang="zh-CN" altLang="en-US" sz="22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、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道（回）路的基本概念、连通性、判别方法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 defTabSz="1346200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图的遍历、欧拉回路的判定、哈密顿回路基本概念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哈密顿回路的判定与应用、</a:t>
            </a:r>
            <a:endParaRPr kumimoji="0" lang="en-US" altLang="zh-CN" sz="22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道路与回路基本算法：旅行商问题精确解法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道路与回路基本算法</a:t>
            </a:r>
            <a:r>
              <a:rPr kumimoji="0" lang="zh-CN" altLang="en-US" sz="22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：旅行商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问题</a:t>
            </a:r>
            <a:r>
              <a:rPr kumimoji="0" lang="zh-CN" altLang="en-US" sz="22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近似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解法、最短路径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道路与回路基本算法：关键路径与中国邮路问题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支撑树的生成、关联、回路、割集矩阵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支撑树的计数、最短树、最大分枝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平面图的基本概念、极大平面图、对偶图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图的着色：点、边、面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图的匹配：最大匹配、完全匹配、最佳匹配</a:t>
            </a:r>
            <a:endParaRPr kumimoji="0" lang="zh-CN" altLang="en-US" sz="54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网络流图的基本概念、</a:t>
            </a:r>
            <a:r>
              <a:rPr kumimoji="0" lang="en-US" altLang="zh-CN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2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网络流算法</a:t>
            </a:r>
            <a:endParaRPr kumimoji="0" lang="zh-CN" altLang="en-US" sz="22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结束语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515" y="1240231"/>
            <a:ext cx="8589755" cy="319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437005" lvl="1" indent="-979805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800" dirty="0" smtClean="0">
                <a:latin typeface="+mn-ea"/>
                <a:ea typeface="+mn-ea"/>
              </a:rPr>
              <a:t>感谢大家本学期的支持和帮助；</a:t>
            </a:r>
            <a:endParaRPr kumimoji="0" lang="en-US" altLang="zh-CN" sz="2800" dirty="0" smtClean="0">
              <a:latin typeface="+mn-ea"/>
              <a:ea typeface="+mn-ea"/>
            </a:endParaRPr>
          </a:p>
          <a:p>
            <a:pPr marL="1437005" lvl="1" indent="-979805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800" dirty="0" smtClean="0">
                <a:latin typeface="+mn-ea"/>
                <a:ea typeface="+mn-ea"/>
              </a:rPr>
              <a:t>通过和大家的交流讨论，我也受益匪浅；</a:t>
            </a:r>
            <a:endParaRPr kumimoji="0" lang="en-US" altLang="zh-CN" sz="2800" dirty="0" smtClean="0">
              <a:latin typeface="+mn-ea"/>
              <a:ea typeface="+mn-ea"/>
            </a:endParaRPr>
          </a:p>
          <a:p>
            <a:pPr marL="1437005" lvl="1" indent="-979805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800" dirty="0" smtClean="0">
                <a:latin typeface="+mn-ea"/>
                <a:ea typeface="+mn-ea"/>
              </a:rPr>
              <a:t>欢迎大家提出改进意见和建议；</a:t>
            </a:r>
            <a:endParaRPr kumimoji="0" lang="en-US" altLang="zh-CN" sz="2800" dirty="0" smtClean="0">
              <a:latin typeface="+mn-ea"/>
              <a:ea typeface="+mn-ea"/>
            </a:endParaRPr>
          </a:p>
          <a:p>
            <a:pPr marL="1437005" lvl="1" indent="-979805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800" dirty="0" smtClean="0">
                <a:latin typeface="+mn-ea"/>
                <a:ea typeface="+mn-ea"/>
              </a:rPr>
              <a:t>课程结束后也欢迎交流讨论；</a:t>
            </a:r>
            <a:endParaRPr kumimoji="0" lang="en-US" altLang="zh-CN" sz="2800" dirty="0" smtClean="0">
              <a:latin typeface="+mn-ea"/>
              <a:ea typeface="+mn-ea"/>
            </a:endParaRPr>
          </a:p>
          <a:p>
            <a:pPr marL="1437005" lvl="1" indent="-979805">
              <a:lnSpc>
                <a:spcPct val="120000"/>
              </a:lnSpc>
              <a:buClr>
                <a:schemeClr val="accent2"/>
              </a:buClr>
              <a:buSzPct val="70000"/>
            </a:pPr>
            <a:r>
              <a:rPr kumimoji="0" lang="zh-CN" altLang="en-US" sz="2800" dirty="0" smtClean="0">
                <a:latin typeface="+mn-ea"/>
                <a:ea typeface="+mn-ea"/>
              </a:rPr>
              <a:t>谢谢！！！</a:t>
            </a:r>
            <a:endParaRPr kumimoji="0" lang="en-US" altLang="zh-CN" sz="2800" dirty="0" smtClean="0">
              <a:latin typeface="+mn-ea"/>
              <a:ea typeface="+mn-ea"/>
            </a:endParaRPr>
          </a:p>
          <a:p>
            <a:pPr marL="1437005" lvl="1" indent="-979805">
              <a:lnSpc>
                <a:spcPct val="120000"/>
              </a:lnSpc>
              <a:buClr>
                <a:schemeClr val="accent2"/>
              </a:buClr>
              <a:buSzPct val="70000"/>
            </a:pPr>
            <a:endParaRPr kumimoji="0" lang="zh-CN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ChangeArrowheads="1"/>
          </p:cNvSpPr>
          <p:nvPr/>
        </p:nvSpPr>
        <p:spPr bwMode="auto">
          <a:xfrm>
            <a:off x="609599" y="1275484"/>
            <a:ext cx="8280400" cy="3746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5.1.4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中关于匹配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的一条交互道路，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如果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的两个端点是关于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的非饱和点，那么它就称为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可增广道路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注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可增广道路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一定包含奇数条边，且其中不属于匹配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中的边多一条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同时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P⊕M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仍然是一个匹配，它使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的两个端点变成了饱和点，此时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|M’|=|M|+1,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M’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更大的匹配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e=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中的两个点都是非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饱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也为增广路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04900" y="5589051"/>
            <a:ext cx="6560128" cy="978004"/>
            <a:chOff x="2104900" y="5589051"/>
            <a:chExt cx="6560128" cy="97800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566060" y="5778830"/>
              <a:ext cx="1012372" cy="5715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578432" y="6350330"/>
              <a:ext cx="12573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835732" y="5589051"/>
              <a:ext cx="1509636" cy="7392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3428" y="5611090"/>
              <a:ext cx="1371600" cy="55443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104900" y="5810044"/>
              <a:ext cx="1461160" cy="7570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518009" y="5625234"/>
            <a:ext cx="1443034" cy="3696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3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3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3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3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898" name="Picture 2" descr="183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84785" y="3384550"/>
            <a:ext cx="2319338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899" name="Picture 3" descr="183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785" y="1268413"/>
            <a:ext cx="227647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 descr="18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85" y="2124075"/>
            <a:ext cx="2409825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901" name="Rectangle 5"/>
          <p:cNvSpPr>
            <a:spLocks noChangeArrowheads="1"/>
          </p:cNvSpPr>
          <p:nvPr/>
        </p:nvSpPr>
        <p:spPr bwMode="auto">
          <a:xfrm>
            <a:off x="344707" y="5836331"/>
            <a:ext cx="8712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= e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是关于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的可增广路径。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没有可增广路径。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04903" name="Rectangle 7"/>
          <p:cNvSpPr>
            <a:spLocks noChangeArrowheads="1"/>
          </p:cNvSpPr>
          <p:nvPr/>
        </p:nvSpPr>
        <p:spPr bwMode="auto">
          <a:xfrm>
            <a:off x="6229573" y="1538288"/>
            <a:ext cx="2449512" cy="1235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5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= { e</a:t>
            </a:r>
            <a:r>
              <a:rPr kumimoji="1" lang="en-US" altLang="zh-CN" sz="25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5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}</a:t>
            </a: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5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不是最大匹配，</a:t>
            </a:r>
            <a:endParaRPr kumimoji="1" lang="zh-CN" altLang="en-US" sz="25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5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04904" name="Rectangle 8"/>
          <p:cNvSpPr>
            <a:spLocks noChangeArrowheads="1"/>
          </p:cNvSpPr>
          <p:nvPr/>
        </p:nvSpPr>
        <p:spPr bwMode="auto">
          <a:xfrm>
            <a:off x="6139085" y="3473450"/>
            <a:ext cx="2924175" cy="85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5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= { e</a:t>
            </a:r>
            <a:r>
              <a:rPr kumimoji="1" lang="en-US" altLang="zh-CN" sz="25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5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5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}</a:t>
            </a: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5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是最大匹配</a:t>
            </a:r>
            <a:endParaRPr kumimoji="1" lang="zh-CN" altLang="en-US" sz="25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04905" name="AutoShape 9"/>
          <p:cNvSpPr>
            <a:spLocks noChangeArrowheads="1"/>
          </p:cNvSpPr>
          <p:nvPr/>
        </p:nvSpPr>
        <p:spPr bwMode="auto">
          <a:xfrm rot="-1360280">
            <a:off x="2938685" y="2276475"/>
            <a:ext cx="404813" cy="5397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4906" name="AutoShape 10"/>
          <p:cNvSpPr>
            <a:spLocks noChangeArrowheads="1"/>
          </p:cNvSpPr>
          <p:nvPr/>
        </p:nvSpPr>
        <p:spPr bwMode="auto">
          <a:xfrm rot="1689755">
            <a:off x="2854548" y="3789363"/>
            <a:ext cx="404812" cy="5397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1" grpId="0"/>
      <p:bldP spid="1104903" grpId="0"/>
      <p:bldP spid="1104904" grpId="0"/>
      <p:bldP spid="1104905" grpId="0" animBg="1"/>
      <p:bldP spid="11049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62426" y="1281111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的最大匹配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当且仅当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不含关于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的可增广路径。（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Berge 1957)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05923" name="Rectangle 3"/>
          <p:cNvSpPr>
            <a:spLocks noChangeArrowheads="1"/>
          </p:cNvSpPr>
          <p:nvPr/>
        </p:nvSpPr>
        <p:spPr bwMode="auto">
          <a:xfrm>
            <a:off x="620484" y="2531380"/>
            <a:ext cx="8278813" cy="381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必要性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假设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中最大匹配。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中存在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的可增广路径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中的边比不在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M’ = (M∪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(E)) - (M∩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(E)) = M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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(E),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中边彼此不邻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多一条边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多一条边的匹配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这就与“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是最大匹配”相矛盾。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不含可增广路径。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ChangeArrowheads="1"/>
          </p:cNvSpPr>
          <p:nvPr/>
        </p:nvSpPr>
        <p:spPr bwMode="auto">
          <a:xfrm>
            <a:off x="431800" y="1272948"/>
            <a:ext cx="8166100" cy="1204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充分性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中不含可增广路径的匹配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中的最大匹配。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下面证明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|M| = |M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|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H = G[M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M]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06947" name="Rectangle 3"/>
          <p:cNvSpPr>
            <a:spLocks noChangeArrowheads="1"/>
          </p:cNvSpPr>
          <p:nvPr/>
        </p:nvSpPr>
        <p:spPr bwMode="auto">
          <a:xfrm>
            <a:off x="431800" y="2639780"/>
            <a:ext cx="8166100" cy="100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02005" marR="0" lvl="0" indent="-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H = 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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02005" marR="0" lvl="0" indent="-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显然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 = M</a:t>
            </a:r>
            <a:r>
              <a:rPr kumimoji="1" lang="en-US" altLang="zh-CN" sz="22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中最大匹配。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02005" marR="0" lvl="0" indent="-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H 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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06948" name="Rectangle 4"/>
          <p:cNvSpPr>
            <a:spLocks noChangeArrowheads="1"/>
          </p:cNvSpPr>
          <p:nvPr/>
        </p:nvSpPr>
        <p:spPr bwMode="auto">
          <a:xfrm>
            <a:off x="611188" y="3674830"/>
            <a:ext cx="8166100" cy="2679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539750" marR="0" lvl="0" indent="-50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都是匹配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H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各连通分支要么是由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中的边组成的交错圈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在交错圈上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中的边数相等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要么为由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的边组成的交错路径。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539750" marR="0" lvl="0" indent="-50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由已知条件可知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不含可增广路径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是最大匹配。由必要条件可知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中也无可增广的交错路径。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539750" marR="0" lvl="0" indent="-50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在由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组成的交错路径上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的边也相等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即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边的个数相同。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539750" marR="0" lvl="0" indent="-50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为最大匹配。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/>
        </p:nvSpPr>
        <p:spPr bwMode="auto">
          <a:xfrm>
            <a:off x="476250" y="1268413"/>
            <a:ext cx="8199438" cy="489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输入二分图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G=(X, Y, E),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点标记为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  0: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表示尚未搜索；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表示饱和点；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表示是无法扩大匹配的顶点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任给一初始匹配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给饱和点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中各顶点是否都已有非零标记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结束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为最大 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找一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{x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}, V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判断集合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的邻点集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(U)=V?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3.1.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无法扩大匹配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3.2.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(U)-V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中找一点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是否标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3.2.1.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则有边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z)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{z}, V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V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3.2.2.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存在从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的可增广路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M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7812088" y="3249613"/>
            <a:ext cx="585787" cy="2528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匈牙利算法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6831467" y="1393372"/>
            <a:ext cx="1992312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"/>
              </a:rPr>
              <a:t>匈牙利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数学家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Edmonds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于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1965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年提出 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7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7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07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7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7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07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07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6357257" y="1889972"/>
            <a:ext cx="1959430" cy="3547955"/>
            <a:chOff x="5000174" y="1738481"/>
            <a:chExt cx="1959430" cy="3547955"/>
          </a:xfrm>
        </p:grpSpPr>
        <p:grpSp>
          <p:nvGrpSpPr>
            <p:cNvPr id="22" name="组合 21"/>
            <p:cNvGrpSpPr/>
            <p:nvPr/>
          </p:nvGrpSpPr>
          <p:grpSpPr>
            <a:xfrm>
              <a:off x="5413829" y="1915887"/>
              <a:ext cx="1226438" cy="122460"/>
              <a:chOff x="5413829" y="1988457"/>
              <a:chExt cx="1226438" cy="122460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24153" y="199571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413829" y="2590800"/>
              <a:ext cx="1226438" cy="136974"/>
              <a:chOff x="5413829" y="1988457"/>
              <a:chExt cx="1226438" cy="13697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524153" y="2010231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392058" y="3265716"/>
              <a:ext cx="1226438" cy="122454"/>
              <a:chOff x="5413829" y="1981203"/>
              <a:chExt cx="1226438" cy="122454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6524153" y="1981203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399315" y="3897088"/>
              <a:ext cx="1226438" cy="136974"/>
              <a:chOff x="5413829" y="1988457"/>
              <a:chExt cx="1226438" cy="136974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6524153" y="2010231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399315" y="4426857"/>
              <a:ext cx="1226438" cy="151488"/>
              <a:chOff x="5413829" y="1988457"/>
              <a:chExt cx="1226438" cy="15148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524153" y="2024745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392058" y="5043714"/>
              <a:ext cx="1226438" cy="136974"/>
              <a:chOff x="5413829" y="1988457"/>
              <a:chExt cx="1226438" cy="13697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413829" y="1988457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524153" y="2010231"/>
                <a:ext cx="116114" cy="115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000174" y="1738481"/>
              <a:ext cx="341085" cy="3533441"/>
              <a:chOff x="5058230" y="1738481"/>
              <a:chExt cx="341085" cy="35334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058230" y="1738481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8230" y="1738481"/>
                    <a:ext cx="290286" cy="36933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065487" y="3110078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3110078"/>
                    <a:ext cx="290286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065487" y="2406134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2406134"/>
                    <a:ext cx="2902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109029" y="4902590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029" y="4902590"/>
                    <a:ext cx="29028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087258" y="4278479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258" y="4278479"/>
                    <a:ext cx="290286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065487" y="3747020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3747020"/>
                    <a:ext cx="290286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/>
            <p:cNvGrpSpPr/>
            <p:nvPr/>
          </p:nvGrpSpPr>
          <p:grpSpPr>
            <a:xfrm>
              <a:off x="6618519" y="1752995"/>
              <a:ext cx="341085" cy="3533441"/>
              <a:chOff x="5058230" y="1738481"/>
              <a:chExt cx="341085" cy="35334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58230" y="1738481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8230" y="1738481"/>
                    <a:ext cx="290286" cy="36933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65487" y="3110078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3110078"/>
                    <a:ext cx="290286" cy="36933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65487" y="2406134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2406134"/>
                    <a:ext cx="290286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109029" y="4902590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029" y="4902590"/>
                    <a:ext cx="290286" cy="369332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087258" y="4278479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258" y="4278479"/>
                    <a:ext cx="290286" cy="369332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65487" y="3747020"/>
                    <a:ext cx="290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D5B6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/>
                                  <a:cs typeface="+mn-cs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487" y="3747020"/>
                    <a:ext cx="290286" cy="369332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直接连接符 29"/>
            <p:cNvCxnSpPr>
              <a:stCxn id="62" idx="6"/>
              <a:endCxn id="63" idx="2"/>
            </p:cNvCxnSpPr>
            <p:nvPr/>
          </p:nvCxnSpPr>
          <p:spPr>
            <a:xfrm>
              <a:off x="5529943" y="1973487"/>
              <a:ext cx="994210" cy="72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58" idx="6"/>
              <a:endCxn id="61" idx="3"/>
            </p:cNvCxnSpPr>
            <p:nvPr/>
          </p:nvCxnSpPr>
          <p:spPr>
            <a:xfrm flipV="1">
              <a:off x="5508172" y="2710903"/>
              <a:ext cx="1032986" cy="61966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62" idx="5"/>
              <a:endCxn id="59" idx="2"/>
            </p:cNvCxnSpPr>
            <p:nvPr/>
          </p:nvCxnSpPr>
          <p:spPr>
            <a:xfrm>
              <a:off x="5512938" y="2014216"/>
              <a:ext cx="989444" cy="13091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533562" y="4520745"/>
              <a:ext cx="994210" cy="72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515429" y="5123088"/>
              <a:ext cx="994210" cy="72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8" idx="5"/>
              <a:endCxn id="57" idx="2"/>
            </p:cNvCxnSpPr>
            <p:nvPr/>
          </p:nvCxnSpPr>
          <p:spPr>
            <a:xfrm>
              <a:off x="5491167" y="3371299"/>
              <a:ext cx="1018472" cy="605163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60" idx="5"/>
              <a:endCxn id="57" idx="1"/>
            </p:cNvCxnSpPr>
            <p:nvPr/>
          </p:nvCxnSpPr>
          <p:spPr>
            <a:xfrm>
              <a:off x="5512938" y="2689129"/>
              <a:ext cx="1013706" cy="124660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56" idx="5"/>
              <a:endCxn id="55" idx="2"/>
            </p:cNvCxnSpPr>
            <p:nvPr/>
          </p:nvCxnSpPr>
          <p:spPr>
            <a:xfrm>
              <a:off x="5498424" y="3995417"/>
              <a:ext cx="1011215" cy="52532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54" idx="5"/>
              <a:endCxn id="53" idx="2"/>
            </p:cNvCxnSpPr>
            <p:nvPr/>
          </p:nvCxnSpPr>
          <p:spPr>
            <a:xfrm>
              <a:off x="5498424" y="4525186"/>
              <a:ext cx="1003958" cy="59790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0" idx="4"/>
              <a:endCxn id="53" idx="2"/>
            </p:cNvCxnSpPr>
            <p:nvPr/>
          </p:nvCxnSpPr>
          <p:spPr>
            <a:xfrm>
              <a:off x="5471886" y="2706000"/>
              <a:ext cx="1030496" cy="24170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8995" name="Rectangle 3"/>
          <p:cNvSpPr>
            <a:spLocks noChangeArrowheads="1"/>
          </p:cNvSpPr>
          <p:nvPr/>
        </p:nvSpPr>
        <p:spPr bwMode="auto">
          <a:xfrm>
            <a:off x="566738" y="1268413"/>
            <a:ext cx="5130800" cy="43150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图中，设初始匹配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M={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}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。用匈牙利算法求其最大匹配的过程如下：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V= 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且非饱和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∴增广路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P=(x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M ={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 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79771" y="2133600"/>
            <a:ext cx="105954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8" idx="5"/>
          </p:cNvCxnSpPr>
          <p:nvPr/>
        </p:nvCxnSpPr>
        <p:spPr>
          <a:xfrm>
            <a:off x="6848250" y="3522790"/>
            <a:ext cx="1105579" cy="6282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6" idx="5"/>
            <a:endCxn id="55" idx="2"/>
          </p:cNvCxnSpPr>
          <p:nvPr/>
        </p:nvCxnSpPr>
        <p:spPr>
          <a:xfrm>
            <a:off x="6855507" y="4146908"/>
            <a:ext cx="1011215" cy="5253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792683" y="2743173"/>
            <a:ext cx="101600" cy="102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73979" y="5217813"/>
            <a:ext cx="101600" cy="102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910267" y="4078467"/>
            <a:ext cx="101600" cy="102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>
            <a:endCxn id="53" idx="2"/>
          </p:cNvCxnSpPr>
          <p:nvPr/>
        </p:nvCxnSpPr>
        <p:spPr>
          <a:xfrm>
            <a:off x="6840993" y="2840620"/>
            <a:ext cx="1018472" cy="2433959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843483" y="2857491"/>
            <a:ext cx="1030496" cy="24170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 flipV="1">
            <a:off x="6917862" y="2570036"/>
            <a:ext cx="1034135" cy="6216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6828968" y="1791612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939292" y="1798872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828968" y="2466525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939292" y="2488299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807197" y="3148695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917521" y="3141441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814454" y="3772813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6814454" y="4302582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807197" y="4919439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6415313" y="1614206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13" y="1614206"/>
                <a:ext cx="29028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87" t="-10" r="-14000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6422570" y="2985803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0" y="2985803"/>
                <a:ext cx="290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2" t="-9" r="-1412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6422570" y="2281859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0" y="2281859"/>
                <a:ext cx="2902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" t="-82" r="-1412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6466112" y="4778315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12" y="4778315"/>
                <a:ext cx="290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7" t="-156" r="-14001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444341" y="4154204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1" y="4154204"/>
                <a:ext cx="2902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4" t="-9" r="-1406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6422570" y="3622745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0" y="3622745"/>
                <a:ext cx="29028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2" t="-19" r="-14125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8033657" y="1628720"/>
                <a:ext cx="34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57" y="1628720"/>
                <a:ext cx="34108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0" t="-157" r="106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8040915" y="3000317"/>
                <a:ext cx="386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5" y="3000317"/>
                <a:ext cx="3869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41" t="-156" r="28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8040915" y="2296373"/>
                <a:ext cx="386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5" y="2296373"/>
                <a:ext cx="3869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1" t="-58" r="28" b="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8084456" y="4792829"/>
                <a:ext cx="343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56" y="4792829"/>
                <a:ext cx="34336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79" t="-131" r="3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8062685" y="4168718"/>
                <a:ext cx="365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85" y="4168718"/>
                <a:ext cx="3651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5" t="-156" r="2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8040915" y="3637259"/>
                <a:ext cx="386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5" y="3637259"/>
                <a:ext cx="38691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1" t="-166" r="28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连接符 63"/>
          <p:cNvCxnSpPr>
            <a:stCxn id="96" idx="6"/>
            <a:endCxn id="97" idx="2"/>
          </p:cNvCxnSpPr>
          <p:nvPr/>
        </p:nvCxnSpPr>
        <p:spPr>
          <a:xfrm>
            <a:off x="6945082" y="1849212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92" idx="6"/>
            <a:endCxn id="95" idx="3"/>
          </p:cNvCxnSpPr>
          <p:nvPr/>
        </p:nvCxnSpPr>
        <p:spPr>
          <a:xfrm flipV="1">
            <a:off x="6923311" y="2586628"/>
            <a:ext cx="1032986" cy="61966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96" idx="5"/>
            <a:endCxn id="93" idx="2"/>
          </p:cNvCxnSpPr>
          <p:nvPr/>
        </p:nvCxnSpPr>
        <p:spPr>
          <a:xfrm>
            <a:off x="6928077" y="1889941"/>
            <a:ext cx="989444" cy="13091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948701" y="4396470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930568" y="4998813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2" idx="5"/>
            <a:endCxn id="91" idx="2"/>
          </p:cNvCxnSpPr>
          <p:nvPr/>
        </p:nvCxnSpPr>
        <p:spPr>
          <a:xfrm>
            <a:off x="6906306" y="3247024"/>
            <a:ext cx="1018472" cy="60516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4" idx="5"/>
            <a:endCxn id="91" idx="1"/>
          </p:cNvCxnSpPr>
          <p:nvPr/>
        </p:nvCxnSpPr>
        <p:spPr>
          <a:xfrm>
            <a:off x="6928077" y="2564854"/>
            <a:ext cx="1013706" cy="124660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90" idx="5"/>
            <a:endCxn id="89" idx="2"/>
          </p:cNvCxnSpPr>
          <p:nvPr/>
        </p:nvCxnSpPr>
        <p:spPr>
          <a:xfrm>
            <a:off x="6913563" y="3871142"/>
            <a:ext cx="1011215" cy="52532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88" idx="5"/>
            <a:endCxn id="87" idx="2"/>
          </p:cNvCxnSpPr>
          <p:nvPr/>
        </p:nvCxnSpPr>
        <p:spPr>
          <a:xfrm>
            <a:off x="6913563" y="4400911"/>
            <a:ext cx="1003958" cy="59790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94" idx="4"/>
            <a:endCxn id="87" idx="2"/>
          </p:cNvCxnSpPr>
          <p:nvPr/>
        </p:nvCxnSpPr>
        <p:spPr>
          <a:xfrm>
            <a:off x="6887025" y="2581725"/>
            <a:ext cx="1030496" cy="24170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019" name="Rectangle 3"/>
          <p:cNvSpPr>
            <a:spLocks noChangeArrowheads="1"/>
          </p:cNvSpPr>
          <p:nvPr/>
        </p:nvSpPr>
        <p:spPr bwMode="auto">
          <a:xfrm>
            <a:off x="639284" y="1268413"/>
            <a:ext cx="6570662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Γ(U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且非饱和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∴增广路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P=(x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M={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  <p:cxnSp>
        <p:nvCxnSpPr>
          <p:cNvPr id="7" name="直接连接符 6"/>
          <p:cNvCxnSpPr>
            <a:endCxn id="87" idx="3"/>
          </p:cNvCxnSpPr>
          <p:nvPr/>
        </p:nvCxnSpPr>
        <p:spPr>
          <a:xfrm>
            <a:off x="6880138" y="2555102"/>
            <a:ext cx="1054388" cy="2484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923313" y="1857834"/>
            <a:ext cx="1059543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01184" y="3244520"/>
            <a:ext cx="1089278" cy="6386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0" idx="5"/>
            <a:endCxn id="89" idx="2"/>
          </p:cNvCxnSpPr>
          <p:nvPr/>
        </p:nvCxnSpPr>
        <p:spPr>
          <a:xfrm>
            <a:off x="6913563" y="3871142"/>
            <a:ext cx="1011215" cy="5253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4" idx="5"/>
            <a:endCxn id="91" idx="1"/>
          </p:cNvCxnSpPr>
          <p:nvPr/>
        </p:nvCxnSpPr>
        <p:spPr>
          <a:xfrm>
            <a:off x="6928077" y="2564854"/>
            <a:ext cx="1013706" cy="1246604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4" idx="5"/>
          </p:cNvCxnSpPr>
          <p:nvPr/>
        </p:nvCxnSpPr>
        <p:spPr>
          <a:xfrm>
            <a:off x="6928077" y="2564854"/>
            <a:ext cx="1047506" cy="128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901184" y="4377968"/>
            <a:ext cx="1009089" cy="6004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5"/>
            <a:endCxn id="89" idx="2"/>
          </p:cNvCxnSpPr>
          <p:nvPr/>
        </p:nvCxnSpPr>
        <p:spPr>
          <a:xfrm>
            <a:off x="6913563" y="3871142"/>
            <a:ext cx="1011215" cy="52532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88" idx="5"/>
            <a:endCxn id="87" idx="2"/>
          </p:cNvCxnSpPr>
          <p:nvPr/>
        </p:nvCxnSpPr>
        <p:spPr>
          <a:xfrm>
            <a:off x="6913563" y="4400911"/>
            <a:ext cx="1003958" cy="59790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94" idx="5"/>
            <a:endCxn id="91" idx="1"/>
          </p:cNvCxnSpPr>
          <p:nvPr/>
        </p:nvCxnSpPr>
        <p:spPr>
          <a:xfrm>
            <a:off x="6928077" y="2564854"/>
            <a:ext cx="1013706" cy="1246604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6901539" y="2581725"/>
            <a:ext cx="1030496" cy="24170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91" idx="2"/>
          </p:cNvCxnSpPr>
          <p:nvPr/>
        </p:nvCxnSpPr>
        <p:spPr>
          <a:xfrm>
            <a:off x="6906306" y="3261538"/>
            <a:ext cx="1018472" cy="590649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7924778" y="3794587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924778" y="4338870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917521" y="4941213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22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6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0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6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5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122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1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1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5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110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>
            <a:stCxn id="54" idx="6"/>
            <a:endCxn id="55" idx="2"/>
          </p:cNvCxnSpPr>
          <p:nvPr/>
        </p:nvCxnSpPr>
        <p:spPr>
          <a:xfrm>
            <a:off x="7082975" y="1498536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043" name="Rectangle 3"/>
          <p:cNvSpPr>
            <a:spLocks noChangeArrowheads="1"/>
          </p:cNvSpPr>
          <p:nvPr/>
        </p:nvSpPr>
        <p:spPr bwMode="auto">
          <a:xfrm>
            <a:off x="393002" y="1377886"/>
            <a:ext cx="7335837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(3)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 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∈Γ(U)-V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U={x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},V={y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Γ(U)={y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},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Γ(U)=V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标记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结束。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其最大匹配是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={ 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4" idx="6"/>
            <a:endCxn id="55" idx="2"/>
          </p:cNvCxnSpPr>
          <p:nvPr/>
        </p:nvCxnSpPr>
        <p:spPr>
          <a:xfrm>
            <a:off x="7082975" y="1498536"/>
            <a:ext cx="994210" cy="7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966861" y="1440936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77185" y="1448196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966861" y="2115849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077185" y="2137623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945090" y="2798019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055414" y="2790765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952347" y="3422137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062671" y="3443911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952347" y="3951906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062671" y="3988194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945090" y="4568763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055414" y="4590537"/>
            <a:ext cx="116114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553206" y="1263530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6" y="1263530"/>
                <a:ext cx="29028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139" r="-14185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560463" y="2635127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3" y="2635127"/>
                <a:ext cx="290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6" t="-139" r="-1409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560463" y="1931183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3" y="1931183"/>
                <a:ext cx="2902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6" t="-40" r="-14092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604005" y="4427639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5" y="4427639"/>
                <a:ext cx="290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" t="-113" r="-1418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582234" y="3803528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234" y="3803528"/>
                <a:ext cx="2902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8" t="-139" r="-14029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560463" y="3272069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3" y="3272069"/>
                <a:ext cx="29028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6" t="-149" r="-14092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171551" y="1278044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51" y="1278044"/>
                <a:ext cx="2902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8" t="-115" r="-1559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178808" y="2649641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8" y="2649641"/>
                <a:ext cx="2902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" t="-114" r="-15716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178808" y="1945697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8" y="1945697"/>
                <a:ext cx="2902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" t="-15" r="-15716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222350" y="4442153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50" y="4442153"/>
                <a:ext cx="290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7" t="-89" r="-1559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200579" y="3818042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79" y="3818042"/>
                <a:ext cx="29028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5" t="-114" r="-1565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178808" y="3286583"/>
                <a:ext cx="290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8" y="3286583"/>
                <a:ext cx="2902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" t="-124" r="-15716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>
            <a:stCxn id="50" idx="6"/>
            <a:endCxn id="53" idx="3"/>
          </p:cNvCxnSpPr>
          <p:nvPr/>
        </p:nvCxnSpPr>
        <p:spPr>
          <a:xfrm flipV="1">
            <a:off x="7061204" y="2235952"/>
            <a:ext cx="1032986" cy="61966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4" idx="5"/>
            <a:endCxn id="51" idx="2"/>
          </p:cNvCxnSpPr>
          <p:nvPr/>
        </p:nvCxnSpPr>
        <p:spPr>
          <a:xfrm>
            <a:off x="7065970" y="1539265"/>
            <a:ext cx="989444" cy="13091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86594" y="4045794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068461" y="4648137"/>
            <a:ext cx="994210" cy="7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0" idx="5"/>
            <a:endCxn id="49" idx="2"/>
          </p:cNvCxnSpPr>
          <p:nvPr/>
        </p:nvCxnSpPr>
        <p:spPr>
          <a:xfrm>
            <a:off x="7044199" y="2896348"/>
            <a:ext cx="1018472" cy="60516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2" idx="5"/>
            <a:endCxn id="49" idx="1"/>
          </p:cNvCxnSpPr>
          <p:nvPr/>
        </p:nvCxnSpPr>
        <p:spPr>
          <a:xfrm>
            <a:off x="7065970" y="2214178"/>
            <a:ext cx="1013706" cy="124660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8" idx="5"/>
            <a:endCxn id="47" idx="2"/>
          </p:cNvCxnSpPr>
          <p:nvPr/>
        </p:nvCxnSpPr>
        <p:spPr>
          <a:xfrm>
            <a:off x="7051456" y="3520466"/>
            <a:ext cx="1011215" cy="52532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6" idx="5"/>
            <a:endCxn id="45" idx="2"/>
          </p:cNvCxnSpPr>
          <p:nvPr/>
        </p:nvCxnSpPr>
        <p:spPr>
          <a:xfrm>
            <a:off x="7051456" y="4050235"/>
            <a:ext cx="1003958" cy="59790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2" idx="4"/>
            <a:endCxn id="45" idx="2"/>
          </p:cNvCxnSpPr>
          <p:nvPr/>
        </p:nvCxnSpPr>
        <p:spPr>
          <a:xfrm>
            <a:off x="7024918" y="2231049"/>
            <a:ext cx="1030496" cy="24170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50" idx="6"/>
            <a:endCxn id="53" idx="3"/>
          </p:cNvCxnSpPr>
          <p:nvPr/>
        </p:nvCxnSpPr>
        <p:spPr>
          <a:xfrm flipV="1">
            <a:off x="7061204" y="2235952"/>
            <a:ext cx="1032986" cy="6196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6" idx="5"/>
            <a:endCxn id="45" idx="2"/>
          </p:cNvCxnSpPr>
          <p:nvPr/>
        </p:nvCxnSpPr>
        <p:spPr>
          <a:xfrm>
            <a:off x="7051456" y="4050235"/>
            <a:ext cx="1003958" cy="5979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8" idx="5"/>
            <a:endCxn id="47" idx="2"/>
          </p:cNvCxnSpPr>
          <p:nvPr/>
        </p:nvCxnSpPr>
        <p:spPr>
          <a:xfrm>
            <a:off x="7051456" y="3520466"/>
            <a:ext cx="1011215" cy="5253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2" idx="5"/>
            <a:endCxn id="49" idx="1"/>
          </p:cNvCxnSpPr>
          <p:nvPr/>
        </p:nvCxnSpPr>
        <p:spPr>
          <a:xfrm>
            <a:off x="7065970" y="2214178"/>
            <a:ext cx="1013706" cy="1246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6" idx="5"/>
            <a:endCxn id="45" idx="2"/>
          </p:cNvCxnSpPr>
          <p:nvPr/>
        </p:nvCxnSpPr>
        <p:spPr>
          <a:xfrm>
            <a:off x="7051456" y="4050235"/>
            <a:ext cx="1003958" cy="59790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8" idx="5"/>
            <a:endCxn id="47" idx="2"/>
          </p:cNvCxnSpPr>
          <p:nvPr/>
        </p:nvCxnSpPr>
        <p:spPr>
          <a:xfrm>
            <a:off x="7051456" y="3520466"/>
            <a:ext cx="1011215" cy="52532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22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5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1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1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1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1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1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/>
        </p:nvSpPr>
        <p:spPr bwMode="auto">
          <a:xfrm>
            <a:off x="476250" y="1268413"/>
            <a:ext cx="8199438" cy="489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输入二分图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G=(X, Y, E),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点标记为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  0: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表示尚未搜索；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表示饱和点；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表示是无法扩大匹配的顶点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任给一初始匹配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给饱和点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中各顶点是否都已有非零标记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结束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M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为最大 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找一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{x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}, V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判断集合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的邻点集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(U)=V?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3.1.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无法扩大匹配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3.2.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(U)-V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中找一点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是否标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3.2.1.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则有边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z)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{z}, V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V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3.2.2.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存在从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的可增广路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M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P, 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标记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7812088" y="3249613"/>
            <a:ext cx="585787" cy="2528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匈牙利算法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6831467" y="1393372"/>
            <a:ext cx="1992312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"/>
              </a:rPr>
              <a:t>匈牙利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数学家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Edmonds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于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1965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提出</a:t>
            </a:r>
            <a:endParaRPr kumimoji="1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复杂度：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mn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7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7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07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7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7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07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07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 </a:t>
            </a:r>
            <a:endParaRPr lang="zh-CN" alt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最佳匹配及其算法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/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</a:t>
            </a:r>
            <a:endParaRPr lang="zh-CN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6046" y="1314450"/>
            <a:ext cx="7632700" cy="4572000"/>
          </a:xfrm>
        </p:spPr>
        <p:txBody>
          <a:bodyPr/>
          <a:lstStyle/>
          <a:p>
            <a:pPr marL="271780" indent="-271780" eaLnBrk="1" hangingPunct="1"/>
            <a:r>
              <a:rPr lang="en-US" altLang="zh-CN" sz="3200" dirty="0" smtClean="0">
                <a:latin typeface="宋体" panose="02010600030101010101" pitchFamily="2" charset="-122"/>
              </a:rPr>
              <a:t> </a:t>
            </a:r>
            <a:r>
              <a:rPr lang="zh-CN" altLang="zh-CN" sz="3200" dirty="0" smtClean="0">
                <a:solidFill>
                  <a:srgbClr val="B2B2B2"/>
                </a:solidFill>
                <a:latin typeface="宋体" panose="02010600030101010101" pitchFamily="2" charset="-122"/>
              </a:rPr>
              <a:t>二分图的最大匹配</a:t>
            </a:r>
            <a:endParaRPr lang="zh-CN" altLang="zh-CN" sz="3200" dirty="0" smtClean="0">
              <a:solidFill>
                <a:srgbClr val="B2B2B2"/>
              </a:solidFill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 smtClean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3200" dirty="0" smtClean="0">
                <a:solidFill>
                  <a:srgbClr val="FF0066"/>
                </a:solidFill>
                <a:latin typeface="宋体" panose="02010600030101010101" pitchFamily="2" charset="-122"/>
              </a:rPr>
              <a:t>完全匹配</a:t>
            </a:r>
            <a:endParaRPr lang="zh-CN" altLang="zh-CN" sz="3200" dirty="0" smtClean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 </a:t>
            </a:r>
            <a:r>
              <a:rPr lang="zh-CN" altLang="zh-CN" sz="3200" dirty="0" smtClean="0">
                <a:latin typeface="宋体" panose="02010600030101010101" pitchFamily="2" charset="-122"/>
              </a:rPr>
              <a:t>最佳匹配及其算法</a:t>
            </a:r>
            <a:endParaRPr lang="zh-CN" altLang="zh-CN" sz="3200" dirty="0" smtClean="0"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 </a:t>
            </a:r>
            <a:r>
              <a:rPr lang="zh-CN" altLang="zh-CN" sz="3200" dirty="0" smtClean="0">
                <a:latin typeface="宋体" panose="02010600030101010101" pitchFamily="2" charset="-122"/>
              </a:rPr>
              <a:t>网络流图</a:t>
            </a:r>
            <a:endParaRPr lang="zh-CN" altLang="zh-CN" sz="3200" dirty="0" smtClean="0"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 </a:t>
            </a:r>
            <a:r>
              <a:rPr lang="zh-CN" altLang="zh-CN" sz="3200" dirty="0" smtClean="0">
                <a:latin typeface="宋体" panose="02010600030101010101" pitchFamily="2" charset="-122"/>
              </a:rPr>
              <a:t>Ford-Fulkerson最大流标号算法</a:t>
            </a:r>
            <a:endParaRPr lang="zh-CN" altLang="zh-CN" sz="3200" dirty="0" smtClean="0"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 </a:t>
            </a:r>
            <a:r>
              <a:rPr lang="zh-CN" altLang="zh-CN" sz="3200" dirty="0" smtClean="0">
                <a:latin typeface="宋体" panose="02010600030101010101" pitchFamily="2" charset="-122"/>
              </a:rPr>
              <a:t>最大流的Edmonds-Karp算法</a:t>
            </a:r>
            <a:endParaRPr lang="zh-CN" altLang="zh-CN" sz="3200" dirty="0" smtClean="0">
              <a:latin typeface="宋体" panose="02010600030101010101" pitchFamily="2" charset="-122"/>
            </a:endParaRPr>
          </a:p>
          <a:p>
            <a:pPr marL="271780" indent="-271780"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 </a:t>
            </a:r>
            <a:r>
              <a:rPr lang="zh-CN" altLang="zh-CN" sz="3200" dirty="0" smtClean="0">
                <a:latin typeface="宋体" panose="02010600030101010101" pitchFamily="2" charset="-122"/>
              </a:rPr>
              <a:t>最小费用流</a:t>
            </a:r>
            <a:endParaRPr lang="zh-CN" altLang="zh-CN" sz="3200" dirty="0" smtClean="0">
              <a:latin typeface="宋体" panose="02010600030101010101" pitchFamily="2" charset="-122"/>
            </a:endParaRPr>
          </a:p>
          <a:p>
            <a:pPr marL="271780" indent="-271780" eaLnBrk="1" hangingPunct="1"/>
            <a:endParaRPr lang="zh-CN" altLang="zh-CN" sz="32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76250" y="1234165"/>
            <a:ext cx="8326438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989330" indent="-9893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5.1.5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 = &lt;V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E&gt;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|V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|, 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中一个最大匹配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|M| = |V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则称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66"/>
                </a:solidFill>
                <a:ea typeface="楷体_GB2312" pitchFamily="49" charset="-122"/>
              </a:rPr>
              <a:t>完全匹配</a:t>
            </a:r>
            <a:r>
              <a:rPr lang="en-US" altLang="zh-CN" dirty="0">
                <a:solidFill>
                  <a:srgbClr val="E8DED8"/>
                </a:solidFill>
                <a:ea typeface="楷体_GB2312" pitchFamily="49" charset="-122"/>
              </a:rPr>
              <a:t>;</a:t>
            </a:r>
            <a:endParaRPr lang="en-US" altLang="zh-CN" dirty="0">
              <a:solidFill>
                <a:srgbClr val="E8DED8"/>
              </a:solidFill>
              <a:ea typeface="楷体_GB2312" pitchFamily="49" charset="-122"/>
            </a:endParaRPr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161925" y="2178728"/>
            <a:ext cx="8166100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135128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 = 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则完全匹配为</a:t>
            </a:r>
            <a:r>
              <a:rPr lang="zh-CN" altLang="en-US" sz="2600" dirty="0">
                <a:solidFill>
                  <a:srgbClr val="FF0066"/>
                </a:solidFill>
                <a:ea typeface="楷体_GB2312" pitchFamily="49" charset="-122"/>
              </a:rPr>
              <a:t>完美匹配</a:t>
            </a:r>
            <a:r>
              <a:rPr lang="en-US" altLang="zh-CN" sz="2600" dirty="0">
                <a:solidFill>
                  <a:srgbClr val="E8DED8"/>
                </a:solidFill>
                <a:ea typeface="楷体_GB2312" pitchFamily="49" charset="-122"/>
              </a:rPr>
              <a:t>;</a:t>
            </a:r>
            <a:endParaRPr lang="en-US" altLang="zh-CN" sz="2600" dirty="0">
              <a:solidFill>
                <a:srgbClr val="E8DED8"/>
              </a:solidFill>
              <a:ea typeface="楷体_GB2312" pitchFamily="49" charset="-122"/>
            </a:endParaRPr>
          </a:p>
          <a:p>
            <a:pPr indent="135128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 &lt; 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则完全匹配为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中最大匹配。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3093" name="Rectangle 5"/>
          <p:cNvSpPr>
            <a:spLocks noChangeArrowheads="1"/>
          </p:cNvSpPr>
          <p:nvPr/>
        </p:nvSpPr>
        <p:spPr bwMode="auto">
          <a:xfrm>
            <a:off x="611188" y="3213778"/>
            <a:ext cx="8166100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下图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(a)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(b)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都存在完全匹配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实线边所示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(c)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中没有完全匹配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实线边组成集合是最大匹配。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13094" name="Picture 6" descr="184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21488" y="4339315"/>
            <a:ext cx="1809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3095" name="Picture 7" descr="18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763" y="4383765"/>
            <a:ext cx="2532062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3096" name="Picture 8" descr="18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4865"/>
            <a:ext cx="2952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ChangeArrowheads="1"/>
          </p:cNvSpPr>
          <p:nvPr/>
        </p:nvSpPr>
        <p:spPr bwMode="auto">
          <a:xfrm>
            <a:off x="431800" y="3313718"/>
            <a:ext cx="8166100" cy="3991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证  定理的必要性是显然成立的。下面只证明其充分性。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31800" y="1154113"/>
            <a:ext cx="8166100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082675" indent="-1082675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5.2.1(Hall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定理，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1935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rgbClr val="E8DED8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 = &lt;V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E&gt;, |V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|, 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中存在从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的完全匹配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当且仅当</a:t>
            </a:r>
            <a:r>
              <a:rPr lang="en-US" altLang="zh-CN" u="sng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u="sng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u="sng" dirty="0" smtClean="0">
                <a:solidFill>
                  <a:srgbClr val="000000"/>
                </a:solidFill>
                <a:ea typeface="楷体_GB2312" pitchFamily="49" charset="-122"/>
              </a:rPr>
              <a:t>中</a:t>
            </a:r>
            <a:endParaRPr lang="en-US" altLang="zh-CN" u="sng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1082675" indent="-1082675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            </a:t>
            </a:r>
            <a:r>
              <a:rPr lang="en-US" altLang="zh-CN" u="sng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u="sng" dirty="0" smtClean="0">
                <a:solidFill>
                  <a:srgbClr val="FF0000"/>
                </a:solidFill>
                <a:ea typeface="楷体_GB2312" pitchFamily="49" charset="-122"/>
              </a:rPr>
              <a:t>任意</a:t>
            </a:r>
            <a:r>
              <a:rPr lang="en-US" altLang="zh-CN" u="sng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zh-CN" altLang="en-US" u="sng" dirty="0">
                <a:solidFill>
                  <a:srgbClr val="000000"/>
                </a:solidFill>
                <a:ea typeface="楷体_GB2312" pitchFamily="49" charset="-122"/>
              </a:rPr>
              <a:t>个顶点至少与</a:t>
            </a:r>
            <a:r>
              <a:rPr lang="en-US" altLang="zh-CN" u="sng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u="sng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u="sng" dirty="0">
                <a:solidFill>
                  <a:srgbClr val="000000"/>
                </a:solidFill>
                <a:ea typeface="楷体_GB2312" pitchFamily="49" charset="-122"/>
              </a:rPr>
              <a:t>中的</a:t>
            </a:r>
            <a:r>
              <a:rPr lang="en-US" altLang="zh-CN" u="sng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u="sng" dirty="0">
                <a:solidFill>
                  <a:srgbClr val="000000"/>
                </a:solidFill>
                <a:ea typeface="楷体_GB2312" pitchFamily="49" charset="-122"/>
              </a:rPr>
              <a:t>个顶点相邻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(k=1..|V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4116" name="Rectangle 4"/>
          <p:cNvSpPr>
            <a:spLocks noChangeArrowheads="1"/>
          </p:cNvSpPr>
          <p:nvPr/>
        </p:nvSpPr>
        <p:spPr bwMode="auto">
          <a:xfrm>
            <a:off x="518984" y="3853468"/>
            <a:ext cx="8566959" cy="27515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假设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: 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中一个最大匹配，下面证明它就是完全匹配。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不是完全匹配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则在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中一定存在一个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M-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非饱和点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u,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且存在边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-M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关联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否则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u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将是孤立点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这与“已知条件”相矛盾。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相邻的顶点都是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M-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饱和点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若存在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为非饱和点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M’ = M∪(u, v)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也是匹配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这显然与“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为最大匹配”相矛盾。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4118" name="AutoShape 6"/>
          <p:cNvSpPr>
            <a:spLocks noChangeArrowheads="1"/>
          </p:cNvSpPr>
          <p:nvPr/>
        </p:nvSpPr>
        <p:spPr bwMode="auto">
          <a:xfrm>
            <a:off x="319940" y="2415419"/>
            <a:ext cx="2681287" cy="866775"/>
          </a:xfrm>
          <a:prstGeom prst="wedgeRoundRectCallout">
            <a:avLst>
              <a:gd name="adj1" fmla="val -12829"/>
              <a:gd name="adj2" fmla="val -1196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0" rIns="0" bIns="0">
            <a:spAutoFit/>
            <a:flatTx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定理中的条件常称为“相异性条件”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1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14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4" grpId="0"/>
      <p:bldP spid="1114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ChangeArrowheads="1"/>
          </p:cNvSpPr>
          <p:nvPr/>
        </p:nvSpPr>
        <p:spPr bwMode="auto">
          <a:xfrm>
            <a:off x="384400" y="1925209"/>
            <a:ext cx="8505825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0850">
              <a:lnSpc>
                <a:spcPct val="12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考虑从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出发尽可能长的所有交错路径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是最大匹配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由定理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5.1.1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这些交错路径都不是可增广的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即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每条路径异于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的端点一定是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M-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饱和点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</a:endParaRPr>
          </a:p>
          <a:p>
            <a:pPr marL="450850"/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所以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这些端点全在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令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450850"/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S = { v | v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在从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出发的交错路径上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450850"/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T = { v | v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在从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出发的交错路径上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450850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由于各条交错路径的两个端点全在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|S| = |T|+1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450850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这正说明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|T|+1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个顶点只与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|T|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个顶点相邻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这矛盾于相异性条件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因而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中不可能存在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M-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非饱和点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故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是完全匹配。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76943" y="1306513"/>
            <a:ext cx="1422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ea typeface="楷体_GB2312" pitchFamily="49" charset="-122"/>
              </a:rPr>
              <a:t>证（续）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609372" y="2735487"/>
            <a:ext cx="8166100" cy="238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由已知条件可知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中任意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m(1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|)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个顶点至少关联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m*k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又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中每个顶点至多关联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这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m*k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条边至少关联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个顶点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二分图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满足相异性条件。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Hall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定理可知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中一定存在完全匹配。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09372" y="1295625"/>
            <a:ext cx="81661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5.2.1</a:t>
            </a:r>
            <a:r>
              <a:rPr lang="en-US" altLang="zh-CN" sz="2600" dirty="0">
                <a:solidFill>
                  <a:srgbClr val="E8DED8"/>
                </a:solidFill>
                <a:ea typeface="楷体_GB2312" pitchFamily="49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设二分图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 = &lt;V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E&gt;,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中每个顶点至少关联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k(k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1)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而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中每个顶点至多关联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中存在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的完全匹配。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6163" name="Rectangle 3"/>
          <p:cNvSpPr>
            <a:spLocks noChangeArrowheads="1"/>
          </p:cNvSpPr>
          <p:nvPr/>
        </p:nvSpPr>
        <p:spPr bwMode="auto">
          <a:xfrm>
            <a:off x="609372" y="2708500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证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518884" y="5254850"/>
            <a:ext cx="8166100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我们常称推论</a:t>
            </a:r>
            <a:r>
              <a:rPr lang="en-US" altLang="zh-CN" sz="2600" dirty="0">
                <a:solidFill>
                  <a:srgbClr val="0000CC"/>
                </a:solidFill>
                <a:ea typeface="楷体_GB2312" pitchFamily="49" charset="-122"/>
              </a:rPr>
              <a:t>5.2.1</a:t>
            </a: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中的条件为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k(k&gt;=1)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条件</a:t>
            </a: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。</a:t>
            </a:r>
            <a:endParaRPr lang="zh-CN" altLang="en-US" sz="2600" dirty="0">
              <a:solidFill>
                <a:srgbClr val="0000CC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满足相异性条件并不一定满足</a:t>
            </a:r>
            <a:r>
              <a:rPr lang="en-US" altLang="zh-CN" sz="2600" dirty="0">
                <a:solidFill>
                  <a:srgbClr val="0000CC"/>
                </a:solidFill>
                <a:ea typeface="楷体_GB2312" pitchFamily="49" charset="-122"/>
              </a:rPr>
              <a:t>k</a:t>
            </a:r>
            <a:r>
              <a:rPr lang="zh-CN" altLang="en-US" sz="2600" dirty="0">
                <a:solidFill>
                  <a:srgbClr val="0000CC"/>
                </a:solidFill>
                <a:ea typeface="楷体_GB2312" pitchFamily="49" charset="-122"/>
              </a:rPr>
              <a:t>条件。</a:t>
            </a:r>
            <a:endParaRPr lang="zh-CN" altLang="en-US" sz="2600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/>
      <p:bldP spid="11161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ChangeArrowheads="1"/>
          </p:cNvSpPr>
          <p:nvPr/>
        </p:nvSpPr>
        <p:spPr bwMode="auto">
          <a:xfrm>
            <a:off x="316596" y="1285873"/>
            <a:ext cx="8101013" cy="49305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4500" indent="-444500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例  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例：在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一个舞会上男女各占一半，假定每位男士都认识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位女士，每位女士都认识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位男士，那么一定可以安排得当，使每位都有认识的人作为舞伴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.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720725" indent="-720725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证明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解：用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结点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表示每位男士，结点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表示每位女士，互相认识者用边连之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于是得到二分图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G=(X,Y,E)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，图中每个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结点有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d(x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=k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，每个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结点有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d(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=k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满足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d(x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≥k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d(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≤k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由推论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5.2.1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有完美匹配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720725" indent="-720725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就是一种安排方案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8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8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8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8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8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8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ChangeArrowheads="1"/>
          </p:cNvSpPr>
          <p:nvPr/>
        </p:nvSpPr>
        <p:spPr bwMode="auto">
          <a:xfrm>
            <a:off x="522288" y="4014788"/>
            <a:ext cx="24765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满足相异性条件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不满足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条件，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存在完全匹配。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58371" name="Picture 3" descr="184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42100" y="1647825"/>
            <a:ext cx="1809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 descr="18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200" y="1647825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 descr="18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1647825"/>
            <a:ext cx="2952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7191" name="Rectangle 7"/>
          <p:cNvSpPr>
            <a:spLocks noChangeArrowheads="1"/>
          </p:cNvSpPr>
          <p:nvPr/>
        </p:nvSpPr>
        <p:spPr bwMode="auto">
          <a:xfrm>
            <a:off x="3402013" y="4014788"/>
            <a:ext cx="24765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满足相异性条件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满足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条件，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存在完全匹配。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17192" name="Rectangle 8"/>
          <p:cNvSpPr>
            <a:spLocks noChangeArrowheads="1"/>
          </p:cNvSpPr>
          <p:nvPr/>
        </p:nvSpPr>
        <p:spPr bwMode="auto">
          <a:xfrm>
            <a:off x="6192838" y="4014788"/>
            <a:ext cx="2746375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不满足相异性条件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更不满足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条件，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不存在完全匹配。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6" grpId="0"/>
      <p:bldP spid="1117191" grpId="0" autoUpdateAnimBg="0"/>
      <p:bldP spid="111719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237353" y="1244301"/>
            <a:ext cx="8634798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2550" indent="-8255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在二分图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G=(X,Y,E)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中，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的最大匹配边数是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    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|X|-δ(G),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endParaRPr lang="en-US" altLang="zh-CN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endParaRPr lang="en-US" altLang="zh-CN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例</a:t>
            </a:r>
            <a:endParaRPr lang="en-US" altLang="zh-CN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82550" indent="-82550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25914" y="1837871"/>
          <a:ext cx="344487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1" name="公式" r:id="rId1" imgW="2108200" imgH="736600" progId="Equation.3">
                  <p:embed/>
                </p:oleObj>
              </mc:Choice>
              <mc:Fallback>
                <p:oleObj name="公式" r:id="rId1" imgW="2108200" imgH="736600" progId="Equation.3">
                  <p:embed/>
                  <p:pic>
                    <p:nvPicPr>
                      <p:cNvPr id="0" name="图片 366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4" y="1837871"/>
                        <a:ext cx="3444875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 descr="18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3406" y="4283676"/>
            <a:ext cx="2620875" cy="233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476250" y="1252538"/>
            <a:ext cx="8056563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82550" marR="0" lvl="0" indent="-8255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个人有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件不同的乐器，其中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人只会拉小提琴，其余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人每件乐器都会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若每人只用一件乐器，则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最多有多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少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能同时登台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演出？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2550" marR="0" lvl="0" indent="-8255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解：即求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二分图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最大匹配边数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2550" marR="0" lvl="0" indent="-8255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5.2.2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，最多只有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人能同时登台演出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2550" marR="0" lvl="0" indent="-82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437920" y="1903413"/>
            <a:ext cx="8640762" cy="44504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可简化为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|X|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|Y|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的一个矩阵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如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3366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3366"/>
                </a:solidFill>
                <a:latin typeface="Tahoma" panose="020B0604030504040204" pitchFamily="34" charset="0"/>
              </a:rPr>
              <a:t>最大</a:t>
            </a:r>
            <a:r>
              <a:rPr lang="zh-CN" altLang="en-US" dirty="0">
                <a:solidFill>
                  <a:srgbClr val="003366"/>
                </a:solidFill>
                <a:latin typeface="Tahoma" panose="020B0604030504040204" pitchFamily="34" charset="0"/>
              </a:rPr>
              <a:t>匹配数为</a:t>
            </a:r>
            <a:r>
              <a:rPr lang="en-US" altLang="zh-CN" dirty="0">
                <a:solidFill>
                  <a:srgbClr val="003366"/>
                </a:solidFill>
                <a:latin typeface="Tahoma" panose="020B0604030504040204" pitchFamily="34" charset="0"/>
              </a:rPr>
              <a:t>A</a:t>
            </a:r>
            <a:r>
              <a:rPr lang="zh-CN" altLang="en-US" dirty="0">
                <a:solidFill>
                  <a:srgbClr val="003366"/>
                </a:solidFill>
                <a:latin typeface="Tahoma" panose="020B0604030504040204" pitchFamily="34" charset="0"/>
              </a:rPr>
              <a:t>中不在同行同列的非零元的最多个数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99870" y="2593975"/>
          <a:ext cx="3487737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46" name="公式" r:id="rId1" imgW="1663700" imgH="1371600" progId="Equation.3">
                  <p:embed/>
                </p:oleObj>
              </mc:Choice>
              <mc:Fallback>
                <p:oleObj name="公式" r:id="rId1" imgW="1663700" imgH="1371600" progId="Equation.3">
                  <p:embed/>
                  <p:pic>
                    <p:nvPicPr>
                      <p:cNvPr id="0" name="图片 367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870" y="2593975"/>
                        <a:ext cx="3487737" cy="287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110057" y="1854200"/>
          <a:ext cx="240823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47" name="Visio" r:id="rId3" imgW="1986915" imgH="2449830" progId="Visio.Drawing.11">
                  <p:embed/>
                </p:oleObj>
              </mc:Choice>
              <mc:Fallback>
                <p:oleObj name="Visio" r:id="rId3" imgW="1986915" imgH="2449830" progId="Visio.Drawing.11">
                  <p:embed/>
                  <p:pic>
                    <p:nvPicPr>
                      <p:cNvPr id="0" name="图片 367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057" y="1854200"/>
                        <a:ext cx="2408238" cy="338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矩形 6"/>
          <p:cNvSpPr>
            <a:spLocks noChangeArrowheads="1"/>
          </p:cNvSpPr>
          <p:nvPr/>
        </p:nvSpPr>
        <p:spPr bwMode="auto">
          <a:xfrm>
            <a:off x="449032" y="1284288"/>
            <a:ext cx="5924550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二分图的最大匹配数与最小覆盖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 </a:t>
            </a:r>
            <a:endParaRPr lang="zh-CN" alt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sz="3200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最佳匹配及其算法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/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ChangeArrowheads="1"/>
          </p:cNvSpPr>
          <p:nvPr/>
        </p:nvSpPr>
        <p:spPr bwMode="auto">
          <a:xfrm>
            <a:off x="608688" y="2005013"/>
            <a:ext cx="8280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5.2.2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适当地选取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的某些行和列，使这些行和列能盖住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的全部非零元，这称之为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66"/>
                </a:solidFill>
                <a:ea typeface="楷体_GB2312" pitchFamily="49" charset="-122"/>
              </a:rPr>
              <a:t>覆盖</a:t>
            </a:r>
            <a:r>
              <a:rPr lang="zh-CN" altLang="en-US" dirty="0">
                <a:solidFill>
                  <a:srgbClr val="E8DED8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E8DED8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8DED8"/>
                </a:solidFill>
                <a:ea typeface="楷体_GB2312" pitchFamily="49" charset="-122"/>
              </a:rPr>
              <a:t>        </a:t>
            </a:r>
            <a:endParaRPr lang="zh-CN" altLang="en-US" dirty="0">
              <a:solidFill>
                <a:srgbClr val="E8DED8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E8DED8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5.2.3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如果选取最少的行与列就能覆盖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的全部非零元，则称这样的覆盖为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最小覆盖。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在矩阵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的全部覆盖中，一定存在最小覆盖，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其覆盖数为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s,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显然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s&lt;=min(|X|,|Y|)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2468" name="矩形 7"/>
          <p:cNvSpPr>
            <a:spLocks noChangeArrowheads="1"/>
          </p:cNvSpPr>
          <p:nvPr/>
        </p:nvSpPr>
        <p:spPr bwMode="auto">
          <a:xfrm>
            <a:off x="507088" y="1284288"/>
            <a:ext cx="5924550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二分图的最大匹配数与最小覆盖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5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/>
        </p:nvSpPr>
        <p:spPr bwMode="auto">
          <a:xfrm>
            <a:off x="597576" y="1839913"/>
            <a:ext cx="8280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5.2.3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是二分图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的最大匹配数，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是其邻接矩阵的最小覆盖数，则有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r=s.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Konig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定理）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揭示了匹配与覆盖之间的关系。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最佳匹配算法的基本依据之一。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marL="624205" indent="-624205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3492" name="矩形 7"/>
          <p:cNvSpPr>
            <a:spLocks noChangeArrowheads="1"/>
          </p:cNvSpPr>
          <p:nvPr/>
        </p:nvSpPr>
        <p:spPr bwMode="auto">
          <a:xfrm>
            <a:off x="507088" y="1284288"/>
            <a:ext cx="5924550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二分图的最大匹配数与最小覆盖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二分图的完全匹配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 </a:t>
            </a:r>
            <a:endParaRPr lang="zh-CN" alt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8629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sz="3200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sz="3200" dirty="0" smtClean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sz="3200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sz="3200" dirty="0" smtClean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</a:t>
            </a:r>
            <a:r>
              <a:rPr lang="zh-CN" altLang="en-US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</a:t>
            </a:r>
            <a:r>
              <a:rPr lang="zh-CN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（不要求掌握）</a:t>
            </a:r>
            <a:endParaRPr lang="zh-CN" altLang="en-US" sz="3200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762000" y="1815029"/>
            <a:ext cx="7961313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有一份中文说明书，需翻译成英、日、德、俄四种文字，分别记作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，现有甲、乙、丙、丁四人，他们将中文说明书翻译成英、日、德、俄四种文字所需时间如下，问应该如何分配工作，使所需总时间最少？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176699" name="Group 123"/>
          <p:cNvGraphicFramePr>
            <a:graphicFrameLocks noGrp="1"/>
          </p:cNvGraphicFramePr>
          <p:nvPr/>
        </p:nvGraphicFramePr>
        <p:xfrm>
          <a:off x="1997075" y="3613627"/>
          <a:ext cx="5014913" cy="2660015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1713"/>
                <a:gridCol w="1003300"/>
                <a:gridCol w="10033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任务人员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甲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乙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丙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6601" name="Line 124"/>
          <p:cNvSpPr>
            <a:spLocks noChangeShapeType="1"/>
          </p:cNvSpPr>
          <p:nvPr/>
        </p:nvSpPr>
        <p:spPr bwMode="auto">
          <a:xfrm>
            <a:off x="2049235" y="3672817"/>
            <a:ext cx="977900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03" name="矩形 6"/>
          <p:cNvSpPr>
            <a:spLocks noChangeArrowheads="1"/>
          </p:cNvSpPr>
          <p:nvPr/>
        </p:nvSpPr>
        <p:spPr bwMode="auto">
          <a:xfrm>
            <a:off x="463546" y="1270516"/>
            <a:ext cx="4979988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 dirty="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600" dirty="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lang="zh-CN" altLang="en-US" sz="2600" dirty="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ChangeArrowheads="1"/>
          </p:cNvSpPr>
          <p:nvPr/>
        </p:nvSpPr>
        <p:spPr bwMode="auto">
          <a:xfrm>
            <a:off x="715730" y="1682749"/>
            <a:ext cx="8281988" cy="4645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应用背景：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在人员分配问题中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有时还考虑工人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做工作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的效率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此时可以提出所谓的分派问题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应怎样分配才能使总的效率最大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?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图论语言：可构造一个二分图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G,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把工人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工作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的效率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w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看作是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中边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 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的权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则分配问题就相当于在赋权二分图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中求一个最大权匹配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定义：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</a:t>
            </a:r>
            <a:r>
              <a:rPr lang="zh-CN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如果边权是非负实数，而且存在多个完全匹配，那么其中权和最大或最小的匹配就叫</a:t>
            </a:r>
            <a:r>
              <a:rPr lang="zh-CN" altLang="zh-CN" sz="2600" dirty="0">
                <a:solidFill>
                  <a:srgbClr val="FF0066"/>
                </a:solidFill>
                <a:latin typeface="Garamond" panose="02020404030301010803" pitchFamily="18" charset="0"/>
              </a:rPr>
              <a:t>最佳匹配</a:t>
            </a:r>
            <a:endParaRPr lang="zh-CN" altLang="en-US" sz="2600" dirty="0">
              <a:solidFill>
                <a:srgbClr val="FF0066"/>
              </a:solidFill>
              <a:latin typeface="Garamond" panose="02020404030301010803" pitchFamily="18" charset="0"/>
            </a:endParaRPr>
          </a:p>
        </p:txBody>
      </p:sp>
      <p:sp>
        <p:nvSpPr>
          <p:cNvPr id="65540" name="矩形 6"/>
          <p:cNvSpPr>
            <a:spLocks noChangeArrowheads="1"/>
          </p:cNvSpPr>
          <p:nvPr/>
        </p:nvSpPr>
        <p:spPr bwMode="auto">
          <a:xfrm>
            <a:off x="550630" y="1212850"/>
            <a:ext cx="4979988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ChangeArrowheads="1"/>
          </p:cNvSpPr>
          <p:nvPr/>
        </p:nvSpPr>
        <p:spPr bwMode="auto">
          <a:xfrm>
            <a:off x="560838" y="1743762"/>
            <a:ext cx="8394700" cy="474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不失一般性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假设赋权二分图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的边上的权都是非负的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是赋权的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完全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二分图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, |X|=|Y|,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中所有边的权都是非负的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中一定有一个完美匹配是最大权匹配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对于任何一个赋权的简单二分图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总可以把求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的最大权匹配转化为求一个赋权的完全二分图中最大权完美匹配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方法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|X|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|Y|,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则增加点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并加边使其成为完全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          二分图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并令新增加的边的权为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0.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560608" y="1200150"/>
            <a:ext cx="4721225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(2) </a:t>
            </a:r>
            <a:r>
              <a:rPr lang="zh-CN" altLang="en-US" sz="2800" dirty="0">
                <a:solidFill>
                  <a:srgbClr val="000000"/>
                </a:solidFill>
              </a:rPr>
              <a:t>算法基本思路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7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11840" y="1724025"/>
            <a:ext cx="8670925" cy="4357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Step1</a:t>
            </a:r>
            <a:r>
              <a:rPr lang="en-US" altLang="zh-CN" sz="2200" dirty="0">
                <a:solidFill>
                  <a:srgbClr val="E8DED8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在已知利润矩阵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lang="zh-CN" altLang="en-US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的每行选一最大值作为本行的界值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2200" baseline="-25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), </a:t>
            </a:r>
            <a:endParaRPr lang="en-US" altLang="zh-CN" sz="22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每列的界值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22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)=0, </a:t>
            </a:r>
            <a:r>
              <a:rPr lang="zh-CN" altLang="en-US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构造矩阵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B=(</a:t>
            </a:r>
            <a:r>
              <a:rPr lang="en-US" altLang="zh-CN" sz="22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22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200" dirty="0" err="1" smtClean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</a:t>
            </a:r>
            <a:r>
              <a:rPr lang="en-US" altLang="zh-CN" sz="22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其中</a:t>
            </a:r>
            <a:endParaRPr lang="zh-CN" altLang="en-US" sz="22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=l(x</a:t>
            </a:r>
            <a:r>
              <a:rPr lang="en-US" altLang="zh-CN" sz="2200" baseline="-25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)+l(</a:t>
            </a:r>
            <a:r>
              <a:rPr lang="en-US" altLang="zh-CN" sz="22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)-</a:t>
            </a:r>
            <a:r>
              <a:rPr lang="en-US" altLang="zh-CN" sz="22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lang="en-US" altLang="zh-CN" sz="2200" baseline="-250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FF0066"/>
                </a:solidFill>
                <a:latin typeface="Garamond" panose="02020404030301010803" pitchFamily="18" charset="0"/>
              </a:rPr>
              <a:t>Step2</a:t>
            </a:r>
            <a:r>
              <a:rPr lang="en-US" altLang="zh-CN" sz="2200" dirty="0">
                <a:solidFill>
                  <a:srgbClr val="E8DED8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中对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0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元素进行最小覆盖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覆盖数为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r.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2.1.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r=n,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转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Step4.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2.2.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在未覆盖的元素中选最小非零元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设值为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行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列均已覆盖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则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行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列均未覆盖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则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Step3</a:t>
            </a:r>
            <a:r>
              <a:rPr lang="en-US" altLang="zh-CN" sz="2200" dirty="0">
                <a:solidFill>
                  <a:srgbClr val="E8DED8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修改界值</a:t>
            </a:r>
            <a:endParaRPr lang="zh-CN" altLang="en-US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若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行未覆盖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)-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列已覆盖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)+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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删除覆盖标记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转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step2.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Step4</a:t>
            </a:r>
            <a:r>
              <a:rPr lang="en-US" altLang="zh-CN" sz="2200" dirty="0">
                <a:solidFill>
                  <a:srgbClr val="E8DED8"/>
                </a:solidFill>
                <a:latin typeface="Garamond" panose="02020404030301010803" pitchFamily="18" charset="0"/>
              </a:rPr>
              <a:t>. 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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( l(x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)+ l(</a:t>
            </a:r>
            <a:r>
              <a:rPr lang="en-US" altLang="zh-CN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))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即为最大权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结束</a:t>
            </a:r>
            <a:r>
              <a:rPr lang="en-US" altLang="zh-CN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86440" y="1200150"/>
            <a:ext cx="4721225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zh-CN" altLang="en-US" dirty="0">
                <a:solidFill>
                  <a:srgbClr val="000000"/>
                </a:solidFill>
              </a:rPr>
              <a:t>算法步骤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 l="8051" t="10718" r="6746" b="7649"/>
          <a:stretch>
            <a:fillRect/>
          </a:stretch>
        </p:blipFill>
        <p:spPr bwMode="auto">
          <a:xfrm>
            <a:off x="7439703" y="4046538"/>
            <a:ext cx="169545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2" descr="ScreenHunter_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7978" y="2251075"/>
            <a:ext cx="13525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最佳匹配算法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ScreenHunter_1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07163" y="1133475"/>
            <a:ext cx="1871662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41313" y="1314450"/>
            <a:ext cx="6121400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9750" indent="-539750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例</a:t>
            </a:r>
            <a:r>
              <a:rPr lang="en-US" altLang="zh-CN">
                <a:solidFill>
                  <a:srgbClr val="FFFFFF"/>
                </a:solidFill>
              </a:rPr>
              <a:t>5.3.1</a:t>
            </a:r>
            <a:r>
              <a:rPr lang="en-US" altLang="zh-CN">
                <a:solidFill>
                  <a:srgbClr val="000000"/>
                </a:solidFill>
              </a:rPr>
              <a:t>  5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项工作由</a:t>
            </a:r>
            <a:r>
              <a:rPr lang="en-US" altLang="zh-CN">
                <a:solidFill>
                  <a:srgbClr val="000000"/>
                </a:solidFill>
                <a:ea typeface="新宋体" panose="02010609030101010101" charset="-122"/>
              </a:rPr>
              <a:t>5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个人完成，如表所示。其中</a:t>
            </a:r>
            <a:r>
              <a:rPr lang="en-US" altLang="zh-CN">
                <a:solidFill>
                  <a:srgbClr val="000000"/>
                </a:solidFill>
                <a:ea typeface="新宋体" panose="02010609030101010101" charset="-122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ea typeface="新宋体" panose="02010609030101010101" charset="-122"/>
              </a:rPr>
              <a:t>ij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表示</a:t>
            </a:r>
            <a:r>
              <a:rPr lang="en-US" altLang="zh-CN">
                <a:solidFill>
                  <a:srgbClr val="000000"/>
                </a:solidFill>
                <a:ea typeface="新宋体" panose="02010609030101010101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从事工作</a:t>
            </a:r>
            <a:r>
              <a:rPr lang="en-US" altLang="zh-CN">
                <a:solidFill>
                  <a:srgbClr val="000000"/>
                </a:solidFill>
                <a:ea typeface="新宋体" panose="02010609030101010101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ea typeface="新宋体" panose="02010609030101010101" charset="-122"/>
              </a:rPr>
              <a:t>的利润，如果每个人只从事一项工作，那么最大利润为多少？</a:t>
            </a:r>
            <a:endParaRPr lang="zh-CN" altLang="en-US">
              <a:solidFill>
                <a:srgbClr val="000000"/>
              </a:solidFill>
              <a:ea typeface="新宋体" panose="02010609030101010101" charset="-122"/>
            </a:endParaRPr>
          </a:p>
        </p:txBody>
      </p:sp>
      <p:pic>
        <p:nvPicPr>
          <p:cNvPr id="1129476" name="Picture 4"/>
          <p:cNvPicPr>
            <a:picLocks noChangeAspect="1" noChangeArrowheads="1"/>
          </p:cNvPicPr>
          <p:nvPr/>
        </p:nvPicPr>
        <p:blipFill>
          <a:blip r:embed="rId2" cstate="print"/>
          <a:srcRect l="8051" t="10718" r="6746" b="7649"/>
          <a:stretch>
            <a:fillRect/>
          </a:stretch>
        </p:blipFill>
        <p:spPr bwMode="auto">
          <a:xfrm>
            <a:off x="6281738" y="3473450"/>
            <a:ext cx="22288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7" name="AutoShape 5"/>
          <p:cNvSpPr>
            <a:spLocks noChangeArrowheads="1"/>
          </p:cNvSpPr>
          <p:nvPr/>
        </p:nvSpPr>
        <p:spPr bwMode="auto">
          <a:xfrm>
            <a:off x="7362825" y="3294063"/>
            <a:ext cx="360363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457200" y="4559300"/>
            <a:ext cx="5429250" cy="1385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首先得到矩阵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</a:rPr>
              <a:t>，界值已在表的两旁标出，最小覆盖是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zh-CN" altLang="en-US">
                <a:solidFill>
                  <a:srgbClr val="000000"/>
                </a:solidFill>
              </a:rPr>
              <a:t>两列，</a:t>
            </a:r>
            <a:r>
              <a:rPr lang="en-US" altLang="zh-CN">
                <a:solidFill>
                  <a:srgbClr val="000000"/>
                </a:solidFill>
              </a:rPr>
              <a:t>δ=2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64" name="矩形 7"/>
          <p:cNvSpPr>
            <a:spLocks noChangeArrowheads="1"/>
          </p:cNvSpPr>
          <p:nvPr/>
        </p:nvSpPr>
        <p:spPr bwMode="auto">
          <a:xfrm>
            <a:off x="508000" y="3133725"/>
            <a:ext cx="5688013" cy="172878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en-US" altLang="zh-CN" sz="2200" dirty="0">
                <a:solidFill>
                  <a:srgbClr val="FF0066"/>
                </a:solidFill>
                <a:latin typeface="Garamond" panose="02020404030301010803" pitchFamily="18" charset="0"/>
              </a:rPr>
              <a:t>Step1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在已知利润矩阵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C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的每行选一最大值</a:t>
            </a:r>
            <a:endParaRPr lang="zh-CN" altLang="en-US" sz="22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           作为本行的界值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2200" baseline="-25000" dirty="0">
                <a:solidFill>
                  <a:srgbClr val="000514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), </a:t>
            </a:r>
            <a:endParaRPr lang="en-US" altLang="zh-CN" sz="22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每列的界值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)=0, 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构造矩阵  </a:t>
            </a:r>
            <a:endParaRPr lang="zh-CN" altLang="en-US" sz="22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B=(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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其中</a:t>
            </a:r>
            <a:endParaRPr lang="zh-CN" altLang="en-US" sz="22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zh-CN" altLang="en-US" sz="2200" dirty="0">
                <a:solidFill>
                  <a:srgbClr val="000514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=l(x</a:t>
            </a:r>
            <a:r>
              <a:rPr lang="en-US" altLang="zh-CN" sz="2200" baseline="-25000" dirty="0">
                <a:solidFill>
                  <a:srgbClr val="000514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)+l(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)-</a:t>
            </a:r>
            <a:r>
              <a:rPr lang="en-US" altLang="zh-CN" sz="2200" dirty="0" err="1">
                <a:solidFill>
                  <a:srgbClr val="000514"/>
                </a:solidFill>
                <a:latin typeface="Garamond" panose="02020404030301010803" pitchFamily="18" charset="0"/>
              </a:rPr>
              <a:t>c</a:t>
            </a:r>
            <a:r>
              <a:rPr lang="en-US" altLang="zh-CN" sz="22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2200" dirty="0">
                <a:solidFill>
                  <a:srgbClr val="000514"/>
                </a:solidFill>
                <a:latin typeface="Garamond" panose="02020404030301010803" pitchFamily="18" charset="0"/>
              </a:rPr>
              <a:t>.</a:t>
            </a:r>
            <a:endParaRPr lang="en-US" altLang="zh-CN" sz="2200" dirty="0">
              <a:solidFill>
                <a:srgbClr val="000514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最佳匹配算法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05600" y="3889829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91714" y="3911601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90443" y="4590143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7" grpId="0" animBg="1"/>
      <p:bldP spid="1129478" grpId="0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ChangeArrowheads="1"/>
          </p:cNvSpPr>
          <p:nvPr/>
        </p:nvSpPr>
        <p:spPr bwMode="auto">
          <a:xfrm>
            <a:off x="514120" y="4890634"/>
            <a:ext cx="4572000" cy="1643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zh-CN" dirty="0">
                <a:solidFill>
                  <a:srgbClr val="000000"/>
                </a:solidFill>
              </a:rPr>
              <a:t>r&lt;n,B中没覆盖的元素均减δ；</a:t>
            </a:r>
            <a:endParaRPr lang="zh-CN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zh-CN" dirty="0">
                <a:solidFill>
                  <a:srgbClr val="000000"/>
                </a:solidFill>
              </a:rPr>
              <a:t>修改界值，结果如右。</a:t>
            </a:r>
            <a:endParaRPr lang="zh-CN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zh-CN" dirty="0">
                <a:solidFill>
                  <a:srgbClr val="000000"/>
                </a:solidFill>
              </a:rPr>
              <a:t>这时一个最小覆盖是第1，5两列，第3行。δ=1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13050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37288" y="3698875"/>
            <a:ext cx="2244725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 cstate="print"/>
          <a:srcRect l="8051" t="10718" r="6746" b="7649"/>
          <a:stretch>
            <a:fillRect/>
          </a:stretch>
        </p:blipFill>
        <p:spPr bwMode="auto">
          <a:xfrm>
            <a:off x="6237288" y="1133475"/>
            <a:ext cx="22288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502" name="AutoShape 6"/>
          <p:cNvSpPr>
            <a:spLocks noChangeArrowheads="1"/>
          </p:cNvSpPr>
          <p:nvPr/>
        </p:nvSpPr>
        <p:spPr bwMode="auto">
          <a:xfrm>
            <a:off x="7272338" y="347345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sp>
        <p:nvSpPr>
          <p:cNvPr id="71687" name="矩形 6"/>
          <p:cNvSpPr>
            <a:spLocks noChangeArrowheads="1"/>
          </p:cNvSpPr>
          <p:nvPr/>
        </p:nvSpPr>
        <p:spPr bwMode="auto">
          <a:xfrm>
            <a:off x="593721" y="1250950"/>
            <a:ext cx="2054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解（续）</a:t>
            </a:r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8484" y="1709738"/>
            <a:ext cx="5378450" cy="1712912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中对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元素进行最小覆盖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覆盖数为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2.1.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r=n,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Step4.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2.2.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在未覆盖的元素中选最小非零元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设值为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列均已覆盖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列均未覆盖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95082" y="3422195"/>
            <a:ext cx="5381852" cy="11636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Step3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修改界值</a:t>
            </a:r>
            <a:endParaRPr lang="zh-CN" altLang="en-US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行未覆盖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)-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列已覆盖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)+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删除覆盖标记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最佳匹配算法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18514" y="3918858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2343" y="2119086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54802" y="1342626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55431" y="1375735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577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107543"/>
            <a:ext cx="190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77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4" y="5696857"/>
            <a:ext cx="1581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019143" y="3984172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577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54" y="4092247"/>
            <a:ext cx="914538" cy="147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618515" y="4688114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72338" y="4059576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0" name="Picture 2" descr="ScreenHunter_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7964" y="5581650"/>
            <a:ext cx="1098406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3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02" grpId="0" animBg="1"/>
      <p:bldP spid="12" grpId="0" animBg="1"/>
      <p:bldP spid="14" grpId="0" animBg="1"/>
      <p:bldP spid="13" grpId="0" animBg="1"/>
      <p:bldP spid="11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46800" y="4260610"/>
            <a:ext cx="2339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76250" y="1223963"/>
            <a:ext cx="457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解（续）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1738" y="1438269"/>
            <a:ext cx="22447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87363" y="4657488"/>
            <a:ext cx="5132387" cy="208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r&lt;n, B</a:t>
            </a:r>
            <a:r>
              <a:rPr lang="zh-CN" altLang="en-US" dirty="0">
                <a:solidFill>
                  <a:srgbClr val="000000"/>
                </a:solidFill>
              </a:rPr>
              <a:t>中没覆盖的元素均减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 双重覆盖元加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修改界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这时</a:t>
            </a:r>
            <a:r>
              <a:rPr lang="zh-CN" altLang="en-US" dirty="0">
                <a:solidFill>
                  <a:srgbClr val="000000"/>
                </a:solidFill>
              </a:rPr>
              <a:t>一个</a:t>
            </a:r>
            <a:r>
              <a:rPr lang="zh-CN" altLang="en-US" dirty="0" smtClean="0">
                <a:solidFill>
                  <a:srgbClr val="000000"/>
                </a:solidFill>
              </a:rPr>
              <a:t>最小覆盖是第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</a:rPr>
              <a:t>列。</a:t>
            </a:r>
            <a:r>
              <a:rPr lang="en-US" altLang="zh-CN" dirty="0" smtClean="0">
                <a:solidFill>
                  <a:srgbClr val="000000"/>
                </a:solidFill>
              </a:rPr>
              <a:t>δ=1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31527" name="AutoShape 7"/>
          <p:cNvSpPr>
            <a:spLocks noChangeArrowheads="1"/>
          </p:cNvSpPr>
          <p:nvPr/>
        </p:nvSpPr>
        <p:spPr bwMode="auto">
          <a:xfrm>
            <a:off x="7316788" y="3778244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5288" y="1596572"/>
            <a:ext cx="5378450" cy="1698927"/>
          </a:xfrm>
          <a:prstGeom prst="rect">
            <a:avLst/>
          </a:prstGeom>
          <a:solidFill>
            <a:srgbClr val="CCECFF"/>
          </a:solidFill>
          <a:ln w="38100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中对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元素进行最小覆盖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覆盖数为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2.1.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r=n,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Step4.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2.2.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在未覆盖的元素中选最小非零元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设值为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列均已覆盖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列均未覆盖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6400" y="3422195"/>
            <a:ext cx="5367338" cy="11636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Step3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修改界值</a:t>
            </a:r>
            <a:endParaRPr lang="zh-CN" altLang="en-US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若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行未覆盖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)-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列已覆盖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)+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删除覆盖标记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最佳匹配算法</a:t>
            </a:r>
            <a:endParaRPr lang="zh-CN" alt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315880" y="1252808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2057" y="2467472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2056" y="1698216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2685" y="1763530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8175" y="1793693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5876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66" y="4687579"/>
            <a:ext cx="956017" cy="5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5735576"/>
            <a:ext cx="933450" cy="55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61" y="5412004"/>
            <a:ext cx="180000" cy="1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5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75" y="5390791"/>
            <a:ext cx="173038" cy="21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7271675" y="4615534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87057" y="4579252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40917" y="4615534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09662" y="4593762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AutoShape 15" descr="C:\Users\Sunsy\AppData\Roaming\Tencent\Users\1275842678\QQ\WinTemp\RichOle\B7(39ZKZXUI8@ERH9J9J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pic>
        <p:nvPicPr>
          <p:cNvPr id="458768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57" y="4687579"/>
            <a:ext cx="196162" cy="165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9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60" y="6468895"/>
            <a:ext cx="1727653" cy="23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/>
          <p:cNvSpPr/>
          <p:nvPr/>
        </p:nvSpPr>
        <p:spPr>
          <a:xfrm>
            <a:off x="7633946" y="5377375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" name="Picture 2" descr="ScreenHunter_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43210" y="0"/>
            <a:ext cx="1335730" cy="155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8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7" grpId="0" animBg="1"/>
      <p:bldP spid="19" grpId="0" animBg="1"/>
      <p:bldP spid="21" grpId="0" animBg="1"/>
      <p:bldP spid="22" grpId="0" animBg="1"/>
      <p:bldP spid="18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15" name="Picture 3" descr="ScreenHunter_1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5741314" y="1628779"/>
            <a:ext cx="2851150" cy="3960813"/>
          </a:xfrm>
          <a:noFill/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42716" y="1889125"/>
            <a:ext cx="4860925" cy="4100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项工作准备分配给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个人去做，如图所示，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其中边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,y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表示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可以从事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如果每个人最多从事其中一项，且每项工作只能由其中一个人来承担，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问怎样才能让更多的人安排上工作？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8917" name="矩形 4"/>
          <p:cNvSpPr>
            <a:spLocks noChangeArrowheads="1"/>
          </p:cNvSpPr>
          <p:nvPr/>
        </p:nvSpPr>
        <p:spPr bwMode="auto">
          <a:xfrm>
            <a:off x="652228" y="1306513"/>
            <a:ext cx="4979988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什么是图的匹配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16675" y="4058322"/>
            <a:ext cx="2371725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76250" y="1223963"/>
            <a:ext cx="457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解（续）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32549" name="Rectangle 5"/>
          <p:cNvSpPr>
            <a:spLocks noChangeArrowheads="1"/>
          </p:cNvSpPr>
          <p:nvPr/>
        </p:nvSpPr>
        <p:spPr bwMode="auto">
          <a:xfrm>
            <a:off x="611188" y="1808163"/>
            <a:ext cx="4725987" cy="44504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r&lt;</a:t>
            </a:r>
            <a:r>
              <a:rPr lang="en-US" altLang="zh-CN" dirty="0" err="1">
                <a:solidFill>
                  <a:srgbClr val="000000"/>
                </a:solidFill>
              </a:rPr>
              <a:t>n,B</a:t>
            </a:r>
            <a:r>
              <a:rPr lang="zh-CN" altLang="en-US" dirty="0">
                <a:solidFill>
                  <a:srgbClr val="000000"/>
                </a:solidFill>
              </a:rPr>
              <a:t>中没覆盖的元素均减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修改界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这时</a:t>
            </a:r>
            <a:r>
              <a:rPr lang="zh-CN" altLang="en-US" dirty="0">
                <a:solidFill>
                  <a:srgbClr val="000000"/>
                </a:solidFill>
              </a:rPr>
              <a:t>一个最小覆盖是第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行，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列。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最小覆盖数</a:t>
            </a:r>
            <a:r>
              <a:rPr lang="en-US" altLang="zh-CN" dirty="0">
                <a:solidFill>
                  <a:srgbClr val="000000"/>
                </a:solidFill>
              </a:rPr>
              <a:t>r=n.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一个最大权匹配方案是</a:t>
            </a:r>
            <a:r>
              <a:rPr lang="en-US" altLang="zh-CN" dirty="0">
                <a:solidFill>
                  <a:srgbClr val="000000"/>
                </a:solidFill>
              </a:rPr>
              <a:t>{C</a:t>
            </a:r>
            <a:r>
              <a:rPr lang="en-US" altLang="zh-CN" baseline="-25000" dirty="0">
                <a:solidFill>
                  <a:srgbClr val="000000"/>
                </a:solidFill>
              </a:rPr>
              <a:t>13</a:t>
            </a:r>
            <a:r>
              <a:rPr lang="en-US" altLang="zh-CN" dirty="0">
                <a:solidFill>
                  <a:srgbClr val="000000"/>
                </a:solidFill>
              </a:rPr>
              <a:t>,C</a:t>
            </a:r>
            <a:r>
              <a:rPr lang="en-US" altLang="zh-CN" baseline="-25000" dirty="0">
                <a:solidFill>
                  <a:srgbClr val="000000"/>
                </a:solidFill>
              </a:rPr>
              <a:t>25</a:t>
            </a:r>
            <a:r>
              <a:rPr lang="en-US" altLang="zh-CN" dirty="0">
                <a:solidFill>
                  <a:srgbClr val="000000"/>
                </a:solidFill>
              </a:rPr>
              <a:t>,C</a:t>
            </a:r>
            <a:r>
              <a:rPr lang="en-US" altLang="zh-CN" baseline="-25000" dirty="0">
                <a:solidFill>
                  <a:srgbClr val="000000"/>
                </a:solidFill>
              </a:rPr>
              <a:t>34</a:t>
            </a:r>
            <a:r>
              <a:rPr lang="en-US" altLang="zh-CN" dirty="0">
                <a:solidFill>
                  <a:srgbClr val="000000"/>
                </a:solidFill>
              </a:rPr>
              <a:t>,C</a:t>
            </a:r>
            <a:r>
              <a:rPr lang="en-US" altLang="zh-CN" baseline="-25000" dirty="0">
                <a:solidFill>
                  <a:srgbClr val="000000"/>
                </a:solidFill>
              </a:rPr>
              <a:t>42</a:t>
            </a:r>
            <a:r>
              <a:rPr lang="en-US" altLang="zh-CN" dirty="0">
                <a:solidFill>
                  <a:srgbClr val="000000"/>
                </a:solidFill>
              </a:rPr>
              <a:t>,C</a:t>
            </a:r>
            <a:r>
              <a:rPr lang="en-US" altLang="zh-CN" baseline="-25000" dirty="0">
                <a:solidFill>
                  <a:srgbClr val="000000"/>
                </a:solidFill>
              </a:rPr>
              <a:t>51</a:t>
            </a:r>
            <a:r>
              <a:rPr lang="en-US" altLang="zh-CN" dirty="0">
                <a:solidFill>
                  <a:srgbClr val="000000"/>
                </a:solidFill>
              </a:rPr>
              <a:t>},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32550" name="AutoShape 6"/>
          <p:cNvSpPr>
            <a:spLocks noChangeArrowheads="1"/>
          </p:cNvSpPr>
          <p:nvPr/>
        </p:nvSpPr>
        <p:spPr bwMode="auto">
          <a:xfrm>
            <a:off x="7309078" y="3578444"/>
            <a:ext cx="3603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zh-CN" sz="1800">
              <a:solidFill>
                <a:srgbClr val="4D5B6B"/>
              </a:solidFill>
            </a:endParaRPr>
          </a:p>
        </p:txBody>
      </p:sp>
      <p:graphicFrame>
        <p:nvGraphicFramePr>
          <p:cNvPr id="1132551" name="Object 2"/>
          <p:cNvGraphicFramePr>
            <a:graphicFrameLocks noChangeAspect="1"/>
          </p:cNvGraphicFramePr>
          <p:nvPr/>
        </p:nvGraphicFramePr>
        <p:xfrm>
          <a:off x="791369" y="5065470"/>
          <a:ext cx="21828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6" name="公式" r:id="rId2" imgW="1333500" imgH="254000" progId="Equation.3">
                  <p:embed/>
                </p:oleObj>
              </mc:Choice>
              <mc:Fallback>
                <p:oleObj name="公式" r:id="rId2" imgW="1333500" imgH="254000" progId="Equation.3">
                  <p:embed/>
                  <p:pic>
                    <p:nvPicPr>
                      <p:cNvPr id="0" name="图片 368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9" y="5065470"/>
                        <a:ext cx="21828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7775" y="1133475"/>
            <a:ext cx="221138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最佳匹配算法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73273" y="4339768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40917" y="4339768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54802" y="1444224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16815" y="1465996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32197" y="1429714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8973" y="1465996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07071" y="2220684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33176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40" y="4506350"/>
            <a:ext cx="253750" cy="150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6662057" y="5123534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2057" y="5442842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2057" y="5791178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33178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4484872"/>
            <a:ext cx="170641" cy="15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3179" name="Picture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54" y="6194618"/>
            <a:ext cx="1607120" cy="24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ScreenHunter_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54753" y="5080000"/>
            <a:ext cx="1335730" cy="155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2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3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3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32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32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3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3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50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572629" y="1179513"/>
            <a:ext cx="5322887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zh-CN" altLang="en-US" dirty="0">
                <a:solidFill>
                  <a:srgbClr val="000000"/>
                </a:solidFill>
              </a:rPr>
              <a:t>求最小覆盖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16675" y="3384550"/>
            <a:ext cx="250031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6591" y="2058988"/>
            <a:ext cx="5940425" cy="250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对每一个矩阵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B,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令其中</a:t>
            </a:r>
            <a:r>
              <a:rPr lang="en-US" altLang="zh-CN" dirty="0" err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US" altLang="zh-CN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=0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的元素集合为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，可以得到相应的二分图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G=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），调用最大匹配的匈牙利算法可以求出它的一个最大匹配，即为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元素的最小覆盖数。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ChangeArrowheads="1"/>
          </p:cNvSpPr>
          <p:nvPr/>
        </p:nvSpPr>
        <p:spPr bwMode="auto">
          <a:xfrm>
            <a:off x="794197" y="1900238"/>
            <a:ext cx="8054975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方法一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确定一个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阶矩阵</a:t>
            </a:r>
            <a:r>
              <a:rPr lang="en-US" altLang="zh-CN" dirty="0">
                <a:solidFill>
                  <a:srgbClr val="000000"/>
                </a:solidFill>
              </a:rPr>
              <a:t>Q=(</a:t>
            </a:r>
            <a:r>
              <a:rPr lang="en-US" altLang="zh-CN" dirty="0" err="1">
                <a:solidFill>
                  <a:srgbClr val="000000"/>
                </a:solidFill>
              </a:rPr>
              <a:t>q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), </a:t>
            </a:r>
            <a:r>
              <a:rPr lang="zh-CN" altLang="en-US" dirty="0">
                <a:solidFill>
                  <a:srgbClr val="000000"/>
                </a:solidFill>
              </a:rPr>
              <a:t>其中</a:t>
            </a:r>
            <a:r>
              <a:rPr lang="en-US" altLang="zh-CN" dirty="0" err="1">
                <a:solidFill>
                  <a:srgbClr val="000000"/>
                </a:solidFill>
              </a:rPr>
              <a:t>q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zh-CN" altLang="en-US" dirty="0">
                <a:solidFill>
                  <a:srgbClr val="000000"/>
                </a:solidFill>
              </a:rPr>
              <a:t>是大于等于</a:t>
            </a:r>
            <a:r>
              <a:rPr lang="en-US" altLang="zh-CN" dirty="0">
                <a:solidFill>
                  <a:srgbClr val="000000"/>
                </a:solidFill>
              </a:rPr>
              <a:t>max </a:t>
            </a:r>
            <a:r>
              <a:rPr lang="en-US" altLang="zh-CN" dirty="0" err="1">
                <a:solidFill>
                  <a:srgbClr val="000000"/>
                </a:solidFill>
              </a:rPr>
              <a:t>c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zh-CN" altLang="en-US" dirty="0">
                <a:solidFill>
                  <a:srgbClr val="000000"/>
                </a:solidFill>
              </a:rPr>
              <a:t>的常数</a:t>
            </a:r>
            <a:r>
              <a:rPr lang="en-US" altLang="zh-CN" dirty="0">
                <a:solidFill>
                  <a:srgbClr val="000000"/>
                </a:solidFill>
              </a:rPr>
              <a:t>a, </a:t>
            </a: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C’=Q-C,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r>
              <a:rPr lang="en-US" altLang="zh-CN" dirty="0" err="1">
                <a:solidFill>
                  <a:srgbClr val="000000"/>
                </a:solidFill>
              </a:rPr>
              <a:t>c’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 err="1">
                <a:solidFill>
                  <a:srgbClr val="000000"/>
                </a:solidFill>
              </a:rPr>
              <a:t>+c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=a. </a:t>
            </a:r>
            <a:r>
              <a:rPr lang="zh-CN" altLang="en-US" dirty="0">
                <a:solidFill>
                  <a:srgbClr val="000000"/>
                </a:solidFill>
              </a:rPr>
              <a:t>所以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的最小成本对应于</a:t>
            </a:r>
            <a:r>
              <a:rPr lang="en-US" altLang="zh-CN" dirty="0">
                <a:solidFill>
                  <a:srgbClr val="000000"/>
                </a:solidFill>
              </a:rPr>
              <a:t>C’</a:t>
            </a:r>
            <a:r>
              <a:rPr lang="zh-CN" altLang="en-US" dirty="0">
                <a:solidFill>
                  <a:srgbClr val="000000"/>
                </a:solidFill>
              </a:rPr>
              <a:t>的最大利润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方法二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类似于最大数匹配算法的思路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但是每行的最小元为界值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满足</a:t>
            </a:r>
            <a:r>
              <a:rPr lang="en-US" altLang="zh-CN" dirty="0" err="1">
                <a:solidFill>
                  <a:srgbClr val="000000"/>
                </a:solidFill>
              </a:rPr>
              <a:t>b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c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-l(x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)-l(</a:t>
            </a:r>
            <a:r>
              <a:rPr lang="en-US" altLang="zh-CN" dirty="0" err="1">
                <a:solidFill>
                  <a:srgbClr val="000000"/>
                </a:solidFill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dirty="0">
                <a:solidFill>
                  <a:srgbClr val="000000"/>
                </a:solidFill>
              </a:rPr>
              <a:t>)≥0, </a:t>
            </a:r>
            <a:r>
              <a:rPr lang="zh-CN" altLang="en-US" dirty="0">
                <a:solidFill>
                  <a:srgbClr val="000000"/>
                </a:solidFill>
              </a:rPr>
              <a:t>然后不断最小地增加界值，直至存在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个不在同行同列值为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 err="1">
                <a:solidFill>
                  <a:srgbClr val="000000"/>
                </a:solidFill>
              </a:rPr>
              <a:t>b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zh-CN" altLang="en-US" dirty="0">
                <a:solidFill>
                  <a:srgbClr val="000000"/>
                </a:solidFill>
              </a:rPr>
              <a:t>出现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59247" y="1282700"/>
            <a:ext cx="4983163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(5) </a:t>
            </a:r>
            <a:r>
              <a:rPr lang="zh-CN" altLang="en-US">
                <a:solidFill>
                  <a:srgbClr val="000000"/>
                </a:solidFill>
              </a:rPr>
              <a:t>最小权匹配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最佳匹配算法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3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011" y="1308541"/>
                <a:ext cx="8381805" cy="475740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5.3.1 </a:t>
                </a:r>
                <a:r>
                  <a:rPr lang="zh-CN" alt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算法的结果是矩阵</a:t>
                </a:r>
                <a:r>
                  <a:rPr lang="en-US" altLang="zh-CN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的最大权</a:t>
                </a:r>
                <a:r>
                  <a:rPr lang="zh-CN" altLang="en-US" sz="33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匹配</a:t>
                </a:r>
                <a:endParaRPr lang="en-US" altLang="zh-CN" sz="33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33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altLang="zh-CN" sz="3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altLang="zh-CN" sz="3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初始</a:t>
                </a:r>
                <a:r>
                  <a:rPr lang="zh-CN" alt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行界值选择每行最大元素，这是匹配权重的</a:t>
                </a:r>
                <a:r>
                  <a:rPr lang="zh-CN" altLang="en-US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上限</a:t>
                </a:r>
                <a:endParaRPr lang="en-US" altLang="zh-CN" sz="3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200" dirty="0" smtClean="0"/>
                  <a:t>     矩阵</a:t>
                </a:r>
                <a:r>
                  <a:rPr lang="en-US" altLang="zh-CN" sz="3200" dirty="0"/>
                  <a:t>B</a:t>
                </a:r>
                <a:r>
                  <a:rPr lang="zh-CN" altLang="en-US" sz="3200" dirty="0" smtClean="0"/>
                  <a:t>始终</a:t>
                </a:r>
                <a:r>
                  <a:rPr lang="zh-CN" altLang="en-US" sz="3200" dirty="0"/>
                  <a:t>满足</a:t>
                </a:r>
                <a:r>
                  <a:rPr lang="en-US" altLang="zh-CN" sz="3200" dirty="0" err="1" smtClean="0"/>
                  <a:t>b</a:t>
                </a:r>
                <a:r>
                  <a:rPr lang="en-US" altLang="zh-CN" sz="3200" baseline="-25000" dirty="0" err="1" smtClean="0"/>
                  <a:t>ij</a:t>
                </a:r>
                <a:r>
                  <a:rPr lang="en-US" altLang="zh-CN" sz="3200" dirty="0" smtClean="0"/>
                  <a:t>=l(x</a:t>
                </a:r>
                <a:r>
                  <a:rPr lang="en-US" altLang="zh-CN" sz="3200" baseline="-25000" dirty="0" smtClean="0"/>
                  <a:t>i</a:t>
                </a:r>
                <a:r>
                  <a:rPr lang="en-US" altLang="zh-CN" sz="3200" dirty="0"/>
                  <a:t>)+l(</a:t>
                </a:r>
                <a:r>
                  <a:rPr lang="en-US" altLang="zh-CN" sz="3200" dirty="0" err="1"/>
                  <a:t>y</a:t>
                </a:r>
                <a:r>
                  <a:rPr lang="en-US" altLang="zh-CN" sz="3200" baseline="-25000" dirty="0" err="1"/>
                  <a:t>j</a:t>
                </a:r>
                <a:r>
                  <a:rPr lang="en-US" altLang="zh-CN" sz="3200" dirty="0"/>
                  <a:t>)-</a:t>
                </a:r>
                <a:r>
                  <a:rPr lang="en-US" altLang="zh-CN" sz="3200" dirty="0" err="1"/>
                  <a:t>c</a:t>
                </a:r>
                <a:r>
                  <a:rPr lang="en-US" altLang="zh-CN" sz="3200" baseline="-25000" dirty="0" err="1"/>
                  <a:t>ij</a:t>
                </a:r>
                <a:r>
                  <a:rPr lang="zh-CN" altLang="zh-CN" sz="3200" dirty="0"/>
                  <a:t>≥</a:t>
                </a:r>
                <a:r>
                  <a:rPr lang="en-US" altLang="zh-CN" sz="3200" dirty="0" smtClean="0"/>
                  <a:t>0</a:t>
                </a:r>
                <a:endParaRPr lang="en-US" altLang="zh-CN" sz="3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200" dirty="0" smtClean="0"/>
                  <a:t>     权重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𝑚𝑎𝑥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3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    </a:t>
                </a:r>
                <a:r>
                  <a:rPr lang="zh-CN" altLang="en-US" sz="3200" dirty="0" smtClean="0"/>
                  <a:t>如果等式成立，那么存在</a:t>
                </a:r>
                <a:r>
                  <a:rPr lang="en-US" altLang="zh-CN" sz="3200" dirty="0" smtClean="0"/>
                  <a:t>n</a:t>
                </a:r>
                <a:r>
                  <a:rPr lang="zh-CN" altLang="en-US" sz="3200" dirty="0" smtClean="0"/>
                  <a:t>个不同行不同列的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，</a:t>
                </a:r>
                <a:endParaRPr lang="en-US" altLang="zh-CN" sz="3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    </a:t>
                </a:r>
                <a:r>
                  <a:rPr lang="zh-CN" altLang="en-US" sz="3200" dirty="0" smtClean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每次</a:t>
                </a:r>
                <a:r>
                  <a:rPr lang="zh-CN" alt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选择最小的未覆盖元素，因此覆盖的权重下降中不会越过最佳匹配，这就保证了保证了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1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3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1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31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011" y="1308541"/>
                <a:ext cx="8381805" cy="4757408"/>
              </a:xfrm>
              <a:blipFill rotWithShape="1">
                <a:blip r:embed="rId1"/>
                <a:stretch>
                  <a:fillRect t="-9" r="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1377170" y="2232203"/>
            <a:ext cx="6878034" cy="86793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en-US" altLang="zh-CN" sz="1800" dirty="0">
                <a:solidFill>
                  <a:srgbClr val="FF0066"/>
                </a:solidFill>
                <a:latin typeface="Garamond" panose="02020404030301010803" pitchFamily="18" charset="0"/>
              </a:rPr>
              <a:t>Step1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180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每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行选一最大</a:t>
            </a:r>
            <a:r>
              <a:rPr lang="zh-CN" altLang="en-US" sz="180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值作为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本行的界值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l(x</a:t>
            </a:r>
            <a:r>
              <a:rPr lang="en-US" altLang="zh-CN" sz="1800" baseline="-25000" dirty="0">
                <a:solidFill>
                  <a:srgbClr val="000514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), 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          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每列的界值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)=0, 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构造矩阵  </a:t>
            </a:r>
            <a:endParaRPr lang="zh-CN" altLang="en-US" sz="180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</a:pP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B=(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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. </a:t>
            </a:r>
            <a:r>
              <a:rPr lang="zh-CN" altLang="en-US" sz="180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其</a:t>
            </a:r>
            <a:r>
              <a:rPr lang="zh-CN" altLang="en-US" sz="1800" dirty="0">
                <a:solidFill>
                  <a:srgbClr val="000514"/>
                </a:solidFill>
                <a:latin typeface="Garamond" panose="02020404030301010803" pitchFamily="18" charset="0"/>
              </a:rPr>
              <a:t>中</a:t>
            </a:r>
            <a:r>
              <a:rPr lang="en-US" altLang="zh-CN" sz="1800" dirty="0" err="1" smtClean="0">
                <a:solidFill>
                  <a:srgbClr val="000514"/>
                </a:solidFill>
                <a:latin typeface="Garamond" panose="02020404030301010803" pitchFamily="18" charset="0"/>
              </a:rPr>
              <a:t>b</a:t>
            </a:r>
            <a:r>
              <a:rPr lang="en-US" altLang="zh-CN" sz="1800" baseline="-25000" dirty="0" err="1" smtClean="0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180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=l(x</a:t>
            </a:r>
            <a:r>
              <a:rPr lang="en-US" altLang="zh-CN" sz="1800" baseline="-2500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i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)+l(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y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)-</a:t>
            </a:r>
            <a:r>
              <a:rPr lang="en-US" altLang="zh-CN" sz="1800" dirty="0" err="1">
                <a:solidFill>
                  <a:srgbClr val="000514"/>
                </a:solidFill>
                <a:latin typeface="Garamond" panose="02020404030301010803" pitchFamily="18" charset="0"/>
              </a:rPr>
              <a:t>c</a:t>
            </a:r>
            <a:r>
              <a:rPr lang="en-US" altLang="zh-CN" sz="1800" baseline="-25000" dirty="0" err="1">
                <a:solidFill>
                  <a:srgbClr val="000514"/>
                </a:solidFill>
                <a:latin typeface="Garamond" panose="02020404030301010803" pitchFamily="18" charset="0"/>
              </a:rPr>
              <a:t>ij</a:t>
            </a:r>
            <a:r>
              <a:rPr lang="en-US" altLang="zh-CN" sz="1800" dirty="0">
                <a:solidFill>
                  <a:srgbClr val="000514"/>
                </a:solidFill>
                <a:latin typeface="Garamond" panose="02020404030301010803" pitchFamily="18" charset="0"/>
              </a:rPr>
              <a:t>.</a:t>
            </a:r>
            <a:endParaRPr lang="en-US" altLang="zh-CN" sz="1800" dirty="0">
              <a:solidFill>
                <a:srgbClr val="000514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最佳匹配算法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011" y="1308541"/>
                <a:ext cx="8381805" cy="536410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zh-CN" sz="33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altLang="zh-CN" sz="3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的操作不会改变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=l(x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)+l(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r>
                  <a:rPr lang="zh-CN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覆盖的行和列的交叉点位置：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没被覆盖的位置：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只被行覆盖的位置：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680" lvl="1" indent="-360680">
                  <a:lnSpc>
                    <a:spcPct val="120000"/>
                  </a:lnSpc>
                </a:pP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只被列覆盖的位置：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每一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列覆盖后，新的界值之和为：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(n-c)+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c+d-n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每一次都下降一个最小的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，直到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因此最终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𝑚𝑎𝑥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011" y="1308541"/>
                <a:ext cx="8381805" cy="5364108"/>
              </a:xfrm>
              <a:blipFill rotWithShape="1">
                <a:blip r:embed="rId1"/>
                <a:stretch>
                  <a:fillRect t="-8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599" y="1276025"/>
            <a:ext cx="4623900" cy="1129476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中对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元素进行最小覆盖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覆盖数为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2.1.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r=n,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Step4.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2.2.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在未覆盖的元素中选最小非零元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 smtClean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设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值为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列均已覆盖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+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列均未覆盖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ij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-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07066" y="2405501"/>
            <a:ext cx="4626433" cy="91403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Step3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修改界值</a:t>
            </a:r>
            <a:endParaRPr lang="zh-CN" altLang="en-US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若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行未覆盖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l(x</a:t>
            </a:r>
            <a:r>
              <a:rPr lang="en-US" altLang="zh-CN" sz="1400" baseline="-250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)-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列已覆盖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l(</a:t>
            </a:r>
            <a:r>
              <a:rPr lang="en-US" altLang="zh-CN" sz="14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y</a:t>
            </a:r>
            <a:r>
              <a:rPr lang="en-US" altLang="zh-CN" sz="1400" baseline="-25000" dirty="0" err="1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j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)+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删除覆盖标记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转</a:t>
            </a:r>
            <a:r>
              <a:rPr lang="en-US" altLang="zh-CN" sz="1400" dirty="0">
                <a:solidFill>
                  <a:srgbClr val="000514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step2.</a:t>
            </a:r>
            <a:endParaRPr lang="en-US" altLang="zh-CN" sz="1400" dirty="0">
              <a:solidFill>
                <a:srgbClr val="000514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1738" y="1174254"/>
            <a:ext cx="22447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662057" y="2203457"/>
            <a:ext cx="1582056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2056" y="1434201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62685" y="1499515"/>
            <a:ext cx="203200" cy="1712685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8175" y="1529678"/>
            <a:ext cx="275771" cy="261257"/>
          </a:xfrm>
          <a:prstGeom prst="rect">
            <a:avLst/>
          </a:pr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</a:t>
            </a:r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 smtClean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2513" y="1756933"/>
            <a:ext cx="8229600" cy="42275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设简单二分图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G=(X,Y,E)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中，男孩集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，女孩集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，每边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表示男孩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与女孩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彼此认识。今假设每个男孩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对他所认识的所有女孩有一个倾向度排序，每个女孩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对她所认识的所有男孩也有一个倾向度排序，对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上任意给定的一个倾向度分派，称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的一个匹配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稳定匹配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中任一条非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以下两个条件至少有一个成立：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中存在这样一条边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饱和的），使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倾向于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胜过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中存在这样一条边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x’y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饱和的），使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倾向于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胜过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这样的假设：与其独身，不如和一个认识的人结婚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2513" y="1883547"/>
            <a:ext cx="8229600" cy="41322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这个过程会中止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中止后所有的婚姻是稳定婚姻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所谓不稳定婚姻是说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比如两对夫妇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M1, F1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M2, F2, M1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的妻子是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但他更爱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F2;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的丈夫虽说是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M2.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但她更爱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M1(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注意是更爱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不是最爱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这样的婚姻就是不稳定婚姻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理应结合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他们现在各自的婚姻都是错误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我们能证明的是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通过上面那个求婚过程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所有的婚姻都是稳定的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没有人犯错误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1186" y="2005014"/>
            <a:ext cx="7953842" cy="276293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的任一稳定匹配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不一定是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的最大匹配，也不一定是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的完全匹配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稳定匹配一定是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的极大匹配</a:t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046" y="1943554"/>
            <a:ext cx="8229600" cy="413385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数学上可以证明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在任给定的一个倾向度分派下，任一个二分图中，都可找到一稳定匹配，且为一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－最优稳定匹配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，即对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中的任一稳定匹配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及任一顶点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，则存在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M*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y=y*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倾向于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y*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胜过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最优稳定匹配存在，它一定是唯一的。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在所有稳定匹配中，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最优稳定匹配对每个男孩来说是最好的稳定匹配，对每个女孩却是最糟的稳定匹配。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ChangeArrowheads="1"/>
          </p:cNvSpPr>
          <p:nvPr/>
        </p:nvSpPr>
        <p:spPr bwMode="auto">
          <a:xfrm>
            <a:off x="903963" y="1730375"/>
            <a:ext cx="4905375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该图是一个二分图，按照要求，如果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从事了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就不允许再从事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同时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也不再允许其它人承担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相当于用一种颜色比如红色对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的边进行着色，保证每个结点最多只与一条红色边相关联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这种红色边的集合记为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，它就称为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匹配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原问题就是计算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中包含边数最多的一个匹配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39939" name="Picture 3" descr="ScreenHunter_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86438" y="1628775"/>
            <a:ext cx="285115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矩形 5"/>
          <p:cNvSpPr>
            <a:spLocks noChangeArrowheads="1"/>
          </p:cNvSpPr>
          <p:nvPr/>
        </p:nvSpPr>
        <p:spPr bwMode="auto">
          <a:xfrm>
            <a:off x="507088" y="1306513"/>
            <a:ext cx="4979988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什么是图的匹配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64086" y="2122714"/>
            <a:ext cx="1469571" cy="1551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9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960132"/>
            <a:ext cx="8505764" cy="33401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基本算法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迭代过程</a:t>
            </a: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）每个男孩（在开始和被拒绝后）每次都向至今未曾拒绝过他的女孩中他最倾向的一个女孩求婚</a:t>
            </a: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）每个女孩每次都保留当前她的求婚者中她最倾向的一个男孩，并拒绝其他的求婚者。</a:t>
            </a: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直到这个过程一直到不再变化为止。 </a:t>
            </a:r>
            <a:endParaRPr lang="zh-CN" alt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0571" y="123371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 smtClean="0">
                <a:solidFill>
                  <a:srgbClr val="00297A"/>
                </a:solidFill>
                <a:latin typeface="宋体" panose="02010600030101010101" pitchFamily="2" charset="-122"/>
              </a:rPr>
              <a:t>稳定匹配问题</a:t>
            </a:r>
            <a:endParaRPr lang="zh-CN" altLang="en-US" sz="2800" dirty="0">
              <a:solidFill>
                <a:srgbClr val="4D5B6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5714" y="1952625"/>
            <a:ext cx="4679950" cy="3933825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N*M(N,M&lt;=50)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棋盘，棋盘的每一格是三种类型之一：空地、草地、墙。机器人只能放在空地上。在同一行或同一列的两个机器人，若它们之间没有墙，则它们可以互相攻击。问给定的棋盘，最多可以放置多少个机器人，使它们不能互相攻击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580063" y="1665288"/>
            <a:ext cx="2876550" cy="2676525"/>
            <a:chOff x="3515" y="1049"/>
            <a:chExt cx="1812" cy="1686"/>
          </a:xfrm>
        </p:grpSpPr>
        <p:sp>
          <p:nvSpPr>
            <p:cNvPr id="83993" name="Rectangle 5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4" name="Rectangle 6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5" name="Rectangle 7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6" name="Rectangle 8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7" name="Rectangle 9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8" name="Rectangle 10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9" name="Rectangle 11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0" name="Rectangle 12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1" name="Rectangle 13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2" name="Rectangle 14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3" name="Rectangle 15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4" name="Rectangle 16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5" name="Rectangle 17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6" name="Rectangle 18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7" name="Rectangle 19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8" name="Rectangle 20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09" name="Rectangle 21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0" name="Rectangle 22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1" name="Rectangle 23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2" name="Rectangle 24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3" name="Rectangle 25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4" name="Rectangle 26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5" name="Rectangle 27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6" name="Rectangle 28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7" name="Rectangle 29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8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19" name="Line 31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20" name="Line 32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21" name="Line 33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4"/>
          <p:cNvGrpSpPr/>
          <p:nvPr/>
        </p:nvGrpSpPr>
        <p:grpSpPr bwMode="auto">
          <a:xfrm>
            <a:off x="5580063" y="4581526"/>
            <a:ext cx="1825753" cy="1481524"/>
            <a:chOff x="3515" y="2886"/>
            <a:chExt cx="1021" cy="978"/>
          </a:xfrm>
        </p:grpSpPr>
        <p:sp>
          <p:nvSpPr>
            <p:cNvPr id="83975" name="Rectangle 35"/>
            <p:cNvSpPr>
              <a:spLocks noChangeArrowheads="1"/>
            </p:cNvSpPr>
            <p:nvPr/>
          </p:nvSpPr>
          <p:spPr bwMode="auto">
            <a:xfrm>
              <a:off x="3855" y="3538"/>
              <a:ext cx="681" cy="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Wall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6" name="Rectangle 36"/>
            <p:cNvSpPr>
              <a:spLocks noChangeArrowheads="1"/>
            </p:cNvSpPr>
            <p:nvPr/>
          </p:nvSpPr>
          <p:spPr bwMode="auto">
            <a:xfrm>
              <a:off x="3515" y="3538"/>
              <a:ext cx="340" cy="3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7" name="Rectangle 37"/>
            <p:cNvSpPr>
              <a:spLocks noChangeArrowheads="1"/>
            </p:cNvSpPr>
            <p:nvPr/>
          </p:nvSpPr>
          <p:spPr bwMode="auto">
            <a:xfrm>
              <a:off x="3855" y="3212"/>
              <a:ext cx="681" cy="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Grass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8" name="Rectangle 38"/>
            <p:cNvSpPr>
              <a:spLocks noChangeArrowheads="1"/>
            </p:cNvSpPr>
            <p:nvPr/>
          </p:nvSpPr>
          <p:spPr bwMode="auto">
            <a:xfrm>
              <a:off x="3515" y="3212"/>
              <a:ext cx="340" cy="326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9" name="Rectangle 39"/>
            <p:cNvSpPr>
              <a:spLocks noChangeArrowheads="1"/>
            </p:cNvSpPr>
            <p:nvPr/>
          </p:nvSpPr>
          <p:spPr bwMode="auto">
            <a:xfrm>
              <a:off x="3855" y="2886"/>
              <a:ext cx="681" cy="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Empty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0" name="Rectangle 40"/>
            <p:cNvSpPr>
              <a:spLocks noChangeArrowheads="1"/>
            </p:cNvSpPr>
            <p:nvPr/>
          </p:nvSpPr>
          <p:spPr bwMode="auto">
            <a:xfrm>
              <a:off x="3515" y="2886"/>
              <a:ext cx="340" cy="3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1" name="Line 41"/>
            <p:cNvSpPr>
              <a:spLocks noChangeShapeType="1"/>
            </p:cNvSpPr>
            <p:nvPr/>
          </p:nvSpPr>
          <p:spPr bwMode="auto">
            <a:xfrm>
              <a:off x="3515" y="2886"/>
              <a:ext cx="3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2" name="Line 42"/>
            <p:cNvSpPr>
              <a:spLocks noChangeShapeType="1"/>
            </p:cNvSpPr>
            <p:nvPr/>
          </p:nvSpPr>
          <p:spPr bwMode="auto">
            <a:xfrm>
              <a:off x="3515" y="3212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3" name="Line 43"/>
            <p:cNvSpPr>
              <a:spLocks noChangeShapeType="1"/>
            </p:cNvSpPr>
            <p:nvPr/>
          </p:nvSpPr>
          <p:spPr bwMode="auto">
            <a:xfrm>
              <a:off x="3515" y="3864"/>
              <a:ext cx="340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4" name="Line 44"/>
            <p:cNvSpPr>
              <a:spLocks noChangeShapeType="1"/>
            </p:cNvSpPr>
            <p:nvPr/>
          </p:nvSpPr>
          <p:spPr bwMode="auto">
            <a:xfrm>
              <a:off x="3515" y="2886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5" name="Line 45"/>
            <p:cNvSpPr>
              <a:spLocks noChangeShapeType="1"/>
            </p:cNvSpPr>
            <p:nvPr/>
          </p:nvSpPr>
          <p:spPr bwMode="auto">
            <a:xfrm>
              <a:off x="4536" y="2886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6" name="Line 46"/>
            <p:cNvSpPr>
              <a:spLocks noChangeShapeType="1"/>
            </p:cNvSpPr>
            <p:nvPr/>
          </p:nvSpPr>
          <p:spPr bwMode="auto">
            <a:xfrm>
              <a:off x="4536" y="3212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7" name="Line 47"/>
            <p:cNvSpPr>
              <a:spLocks noChangeShapeType="1"/>
            </p:cNvSpPr>
            <p:nvPr/>
          </p:nvSpPr>
          <p:spPr bwMode="auto">
            <a:xfrm>
              <a:off x="4536" y="3538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8" name="Line 48"/>
            <p:cNvSpPr>
              <a:spLocks noChangeShapeType="1"/>
            </p:cNvSpPr>
            <p:nvPr/>
          </p:nvSpPr>
          <p:spPr bwMode="auto">
            <a:xfrm>
              <a:off x="3855" y="3864"/>
              <a:ext cx="681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9" name="Line 49"/>
            <p:cNvSpPr>
              <a:spLocks noChangeShapeType="1"/>
            </p:cNvSpPr>
            <p:nvPr/>
          </p:nvSpPr>
          <p:spPr bwMode="auto">
            <a:xfrm>
              <a:off x="3855" y="2886"/>
              <a:ext cx="681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0" name="Line 50"/>
            <p:cNvSpPr>
              <a:spLocks noChangeShapeType="1"/>
            </p:cNvSpPr>
            <p:nvPr/>
          </p:nvSpPr>
          <p:spPr bwMode="auto">
            <a:xfrm>
              <a:off x="3515" y="3212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1" name="Line 51"/>
            <p:cNvSpPr>
              <a:spLocks noChangeShapeType="1"/>
            </p:cNvSpPr>
            <p:nvPr/>
          </p:nvSpPr>
          <p:spPr bwMode="auto">
            <a:xfrm>
              <a:off x="3855" y="2886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92" name="Line 52"/>
            <p:cNvSpPr>
              <a:spLocks noChangeShapeType="1"/>
            </p:cNvSpPr>
            <p:nvPr/>
          </p:nvSpPr>
          <p:spPr bwMode="auto">
            <a:xfrm>
              <a:off x="3515" y="3538"/>
              <a:ext cx="0" cy="326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8000" y="12337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2</a:t>
            </a:r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 smtClean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7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2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3144" y="1716088"/>
            <a:ext cx="4429125" cy="523220"/>
          </a:xfrm>
          <a:noFill/>
        </p:spPr>
        <p:txBody>
          <a:bodyPr>
            <a:sp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100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模型一</a:t>
            </a:r>
            <a:endParaRPr lang="zh-CN" altLang="en-US" dirty="0" smtClean="0">
              <a:solidFill>
                <a:srgbClr val="1001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85035" name="Rectangle 5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36" name="Rectangle 6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37" name="Rectangle 7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38" name="Rectangle 8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39" name="Rectangle 9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0" name="Rectangle 10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1" name="Rectangle 11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2" name="Rectangle 12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3" name="Rectangle 13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4" name="Rectangle 14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5" name="Rectangle 15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6" name="Rectangle 16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7" name="Rectangle 17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8" name="Rectangle 18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49" name="Rectangle 19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0" name="Rectangle 20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CC33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1" name="Rectangle 21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2" name="Rectangle 22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3" name="Rectangle 23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4" name="Rectangle 24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5" name="Rectangle 25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6" name="Rectangle 26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7" name="Rectangle 27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8" name="Rectangle 28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59" name="Rectangle 29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60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61" name="Line 31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62" name="Line 32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63" name="Line 33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4D5B6B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79699" name="Text Box 51"/>
          <p:cNvSpPr txBox="1">
            <a:spLocks noChangeArrowheads="1"/>
          </p:cNvSpPr>
          <p:nvPr/>
        </p:nvSpPr>
        <p:spPr bwMode="auto">
          <a:xfrm>
            <a:off x="776968" y="4749800"/>
            <a:ext cx="47894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于是，问题转化为求图</a:t>
            </a:r>
            <a:r>
              <a:rPr lang="zh-CN" altLang="en-US" b="0" dirty="0" smtClean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着色</a:t>
            </a:r>
            <a:r>
              <a:rPr lang="zh-CN" altLang="en-US" b="0" dirty="0" smtClean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问题</a:t>
            </a: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79700" name="Text Box 52"/>
          <p:cNvSpPr txBox="1">
            <a:spLocks noChangeArrowheads="1"/>
          </p:cNvSpPr>
          <p:nvPr/>
        </p:nvSpPr>
        <p:spPr bwMode="auto">
          <a:xfrm>
            <a:off x="729570" y="2241550"/>
            <a:ext cx="5151437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在问题的原型中，草地，墙这些信息不是我们所关心的，我们关心的只是空地和空地之间的联系。因此，我们很自然想到了下面这种简单的模型：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以空地为顶点，有冲突的空地间连边，我们可以得到右边的这个图：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Group 55"/>
          <p:cNvGrpSpPr/>
          <p:nvPr/>
        </p:nvGrpSpPr>
        <p:grpSpPr bwMode="auto">
          <a:xfrm>
            <a:off x="6244318" y="3940403"/>
            <a:ext cx="1835150" cy="2233612"/>
            <a:chOff x="3969" y="2520"/>
            <a:chExt cx="1156" cy="1407"/>
          </a:xfrm>
        </p:grpSpPr>
        <p:sp>
          <p:nvSpPr>
            <p:cNvPr id="85003" name="Line 56"/>
            <p:cNvSpPr>
              <a:spLocks noChangeShapeType="1"/>
            </p:cNvSpPr>
            <p:nvPr/>
          </p:nvSpPr>
          <p:spPr bwMode="auto">
            <a:xfrm>
              <a:off x="4115" y="2614"/>
              <a:ext cx="48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4" name="Line 57"/>
            <p:cNvSpPr>
              <a:spLocks noChangeShapeType="1"/>
            </p:cNvSpPr>
            <p:nvPr/>
          </p:nvSpPr>
          <p:spPr bwMode="auto">
            <a:xfrm>
              <a:off x="4598" y="2614"/>
              <a:ext cx="0" cy="3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5" name="Line 58"/>
            <p:cNvSpPr>
              <a:spLocks noChangeShapeType="1"/>
            </p:cNvSpPr>
            <p:nvPr/>
          </p:nvSpPr>
          <p:spPr bwMode="auto">
            <a:xfrm>
              <a:off x="4598" y="3010"/>
              <a:ext cx="36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6" name="Line 59"/>
            <p:cNvSpPr>
              <a:spLocks noChangeShapeType="1"/>
            </p:cNvSpPr>
            <p:nvPr/>
          </p:nvSpPr>
          <p:spPr bwMode="auto">
            <a:xfrm flipH="1">
              <a:off x="4625" y="3010"/>
              <a:ext cx="341" cy="45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7" name="Line 60"/>
            <p:cNvSpPr>
              <a:spLocks noChangeShapeType="1"/>
            </p:cNvSpPr>
            <p:nvPr/>
          </p:nvSpPr>
          <p:spPr bwMode="auto">
            <a:xfrm flipH="1">
              <a:off x="4314" y="3461"/>
              <a:ext cx="311" cy="3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8" name="Line 61"/>
            <p:cNvSpPr>
              <a:spLocks noChangeShapeType="1"/>
            </p:cNvSpPr>
            <p:nvPr/>
          </p:nvSpPr>
          <p:spPr bwMode="auto">
            <a:xfrm>
              <a:off x="4625" y="3461"/>
              <a:ext cx="285" cy="3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09" name="Freeform 62"/>
            <p:cNvSpPr/>
            <p:nvPr/>
          </p:nvSpPr>
          <p:spPr bwMode="auto">
            <a:xfrm>
              <a:off x="4310" y="3857"/>
              <a:ext cx="601" cy="4"/>
            </a:xfrm>
            <a:custGeom>
              <a:avLst/>
              <a:gdLst>
                <a:gd name="T0" fmla="*/ 1181 w 480"/>
                <a:gd name="T1" fmla="*/ 0 h 3"/>
                <a:gd name="T2" fmla="*/ 0 w 480"/>
                <a:gd name="T3" fmla="*/ 9 h 3"/>
                <a:gd name="T4" fmla="*/ 0 60000 65536"/>
                <a:gd name="T5" fmla="*/ 0 60000 65536"/>
                <a:gd name="T6" fmla="*/ 0 w 480"/>
                <a:gd name="T7" fmla="*/ 0 h 3"/>
                <a:gd name="T8" fmla="*/ 480 w 48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0" h="3">
                  <a:moveTo>
                    <a:pt x="480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0" name="Line 63"/>
            <p:cNvSpPr>
              <a:spLocks noChangeShapeType="1"/>
            </p:cNvSpPr>
            <p:nvPr/>
          </p:nvSpPr>
          <p:spPr bwMode="auto">
            <a:xfrm flipH="1" flipV="1">
              <a:off x="4059" y="3381"/>
              <a:ext cx="255" cy="4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1" name="Text Box 64"/>
            <p:cNvSpPr txBox="1">
              <a:spLocks noChangeArrowheads="1"/>
            </p:cNvSpPr>
            <p:nvPr/>
          </p:nvSpPr>
          <p:spPr bwMode="auto">
            <a:xfrm>
              <a:off x="3969" y="2523"/>
              <a:ext cx="90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2" name="Text Box 65"/>
            <p:cNvSpPr txBox="1">
              <a:spLocks noChangeArrowheads="1"/>
            </p:cNvSpPr>
            <p:nvPr/>
          </p:nvSpPr>
          <p:spPr bwMode="auto">
            <a:xfrm>
              <a:off x="4672" y="2520"/>
              <a:ext cx="68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3" name="Text Box 66"/>
            <p:cNvSpPr txBox="1">
              <a:spLocks noChangeArrowheads="1"/>
            </p:cNvSpPr>
            <p:nvPr/>
          </p:nvSpPr>
          <p:spPr bwMode="auto">
            <a:xfrm>
              <a:off x="4445" y="2928"/>
              <a:ext cx="91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4" name="Text Box 67"/>
            <p:cNvSpPr txBox="1">
              <a:spLocks noChangeArrowheads="1"/>
            </p:cNvSpPr>
            <p:nvPr/>
          </p:nvSpPr>
          <p:spPr bwMode="auto">
            <a:xfrm>
              <a:off x="5035" y="2928"/>
              <a:ext cx="90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5" name="Text Box 68"/>
            <p:cNvSpPr txBox="1">
              <a:spLocks noChangeArrowheads="1"/>
            </p:cNvSpPr>
            <p:nvPr/>
          </p:nvSpPr>
          <p:spPr bwMode="auto">
            <a:xfrm>
              <a:off x="4967" y="3766"/>
              <a:ext cx="91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6" name="Text Box 69"/>
            <p:cNvSpPr txBox="1">
              <a:spLocks noChangeArrowheads="1"/>
            </p:cNvSpPr>
            <p:nvPr/>
          </p:nvSpPr>
          <p:spPr bwMode="auto">
            <a:xfrm>
              <a:off x="4468" y="3359"/>
              <a:ext cx="68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7" name="Text Box 70"/>
            <p:cNvSpPr txBox="1">
              <a:spLocks noChangeArrowheads="1"/>
            </p:cNvSpPr>
            <p:nvPr/>
          </p:nvSpPr>
          <p:spPr bwMode="auto">
            <a:xfrm>
              <a:off x="4173" y="3767"/>
              <a:ext cx="90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018" name="Text Box 71"/>
            <p:cNvSpPr txBox="1">
              <a:spLocks noChangeArrowheads="1"/>
            </p:cNvSpPr>
            <p:nvPr/>
          </p:nvSpPr>
          <p:spPr bwMode="auto">
            <a:xfrm>
              <a:off x="4014" y="3178"/>
              <a:ext cx="90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2" name="Text Box 52"/>
          <p:cNvSpPr txBox="1">
            <a:spLocks noChangeArrowheads="1"/>
          </p:cNvSpPr>
          <p:nvPr/>
        </p:nvSpPr>
        <p:spPr bwMode="auto">
          <a:xfrm>
            <a:off x="2209800" y="5470525"/>
            <a:ext cx="33496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3300"/>
                </a:solidFill>
                <a:cs typeface="Arial" panose="020B0604020202020204" pitchFamily="34" charset="0"/>
              </a:rPr>
              <a:t>这是</a:t>
            </a:r>
            <a:r>
              <a:rPr lang="en-US" altLang="zh-CN" sz="3600" dirty="0">
                <a:solidFill>
                  <a:srgbClr val="CC3300"/>
                </a:solidFill>
                <a:cs typeface="Arial" panose="020B0604020202020204" pitchFamily="34" charset="0"/>
              </a:rPr>
              <a:t>NP</a:t>
            </a:r>
            <a:r>
              <a:rPr lang="zh-CN" altLang="en-US" sz="3600" dirty="0">
                <a:solidFill>
                  <a:srgbClr val="CC3300"/>
                </a:solidFill>
                <a:cs typeface="Arial" panose="020B0604020202020204" pitchFamily="34" charset="0"/>
              </a:rPr>
              <a:t>问题！</a:t>
            </a:r>
            <a:endParaRPr lang="zh-CN" altLang="en-US" sz="3600" dirty="0">
              <a:solidFill>
                <a:srgbClr val="CC3300"/>
              </a:solidFill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1885" y="12337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2</a:t>
            </a:r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 smtClean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  <p:sp>
        <p:nvSpPr>
          <p:cNvPr id="7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7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1" grpId="0" autoUpdateAnimBg="0"/>
      <p:bldP spid="1179699" grpId="0" autoUpdateAnimBg="0"/>
      <p:bldP spid="1179700" grpId="0" autoUpdateAnimBg="0"/>
      <p:bldP spid="7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86064" name="Rectangle 3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5" name="Rectangle 4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6" name="Rectangle 5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7" name="Rectangle 6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8" name="Rectangle 7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69" name="Rectangle 8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0" name="Rectangle 9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1" name="Rectangle 10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2" name="Rectangle 11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3" name="Rectangle 12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4" name="Rectangle 13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5" name="Rectangle 14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6" name="Rectangle 15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7" name="Rectangle 16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8" name="Rectangle 17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79" name="Rectangle 18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0" name="Rectangle 19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1" name="Rectangle 20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2" name="Rectangle 21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3" name="Rectangle 22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4" name="Rectangle 23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5" name="Rectangle 24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6" name="Rectangle 25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7" name="Rectangle 26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8" name="Rectangle 27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89" name="Line 28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90" name="Line 29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91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92" name="Line 31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81728" name="Text Box 32"/>
          <p:cNvSpPr txBox="1">
            <a:spLocks noChangeArrowheads="1"/>
          </p:cNvSpPr>
          <p:nvPr/>
        </p:nvSpPr>
        <p:spPr bwMode="auto">
          <a:xfrm>
            <a:off x="709613" y="2494424"/>
            <a:ext cx="4500562" cy="193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我们将每一行，每一列被墙隔开，且包含空地的连续区域称作“块”。显然，在一个块之中，最多只能放一个机器人。我们把这些块编上号。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81729" name="Text Box 33"/>
          <p:cNvSpPr txBox="1">
            <a:spLocks noChangeArrowheads="1"/>
          </p:cNvSpPr>
          <p:nvPr/>
        </p:nvSpPr>
        <p:spPr bwMode="auto">
          <a:xfrm>
            <a:off x="709613" y="5123324"/>
            <a:ext cx="4824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同样，把竖直方向的块也编上号。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81731" name="Rectangle 35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09600" y="1781628"/>
            <a:ext cx="4194175" cy="523220"/>
          </a:xfrm>
          <a:noFill/>
        </p:spPr>
        <p:txBody>
          <a:bodyPr>
            <a:sp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100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模型二</a:t>
            </a:r>
            <a:endParaRPr lang="zh-CN" altLang="en-US" dirty="0" smtClean="0">
              <a:solidFill>
                <a:srgbClr val="1001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1732" name="Text Box 36"/>
          <p:cNvSpPr txBox="1">
            <a:spLocks noChangeArrowheads="1"/>
          </p:cNvSpPr>
          <p:nvPr/>
        </p:nvSpPr>
        <p:spPr bwMode="auto">
          <a:xfrm>
            <a:off x="5940425" y="1520825"/>
            <a:ext cx="1871663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zh-CN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1733" name="Text Box 37"/>
          <p:cNvSpPr txBox="1">
            <a:spLocks noChangeArrowheads="1"/>
          </p:cNvSpPr>
          <p:nvPr/>
        </p:nvSpPr>
        <p:spPr bwMode="auto">
          <a:xfrm>
            <a:off x="5940425" y="2392363"/>
            <a:ext cx="936625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lIns="90000" tIns="46800" rIns="90000" bIns="46800"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1734" name="Text Box 38"/>
          <p:cNvSpPr txBox="1">
            <a:spLocks noChangeArrowheads="1"/>
          </p:cNvSpPr>
          <p:nvPr/>
        </p:nvSpPr>
        <p:spPr bwMode="auto">
          <a:xfrm>
            <a:off x="7343775" y="2392363"/>
            <a:ext cx="935038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1735" name="Text Box 39"/>
          <p:cNvSpPr txBox="1">
            <a:spLocks noChangeArrowheads="1"/>
          </p:cNvSpPr>
          <p:nvPr/>
        </p:nvSpPr>
        <p:spPr bwMode="auto">
          <a:xfrm>
            <a:off x="7812088" y="2824163"/>
            <a:ext cx="46831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1736" name="Text Box 40"/>
          <p:cNvSpPr txBox="1">
            <a:spLocks noChangeArrowheads="1"/>
          </p:cNvSpPr>
          <p:nvPr/>
        </p:nvSpPr>
        <p:spPr bwMode="auto">
          <a:xfrm>
            <a:off x="6408738" y="3267075"/>
            <a:ext cx="187166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41"/>
          <p:cNvGrpSpPr/>
          <p:nvPr/>
        </p:nvGrpSpPr>
        <p:grpSpPr bwMode="auto">
          <a:xfrm>
            <a:off x="5940425" y="3933825"/>
            <a:ext cx="2339975" cy="2179638"/>
            <a:chOff x="3742" y="2478"/>
            <a:chExt cx="1474" cy="1373"/>
          </a:xfrm>
        </p:grpSpPr>
        <p:grpSp>
          <p:nvGrpSpPr>
            <p:cNvPr id="4" name="Group 42"/>
            <p:cNvGrpSpPr/>
            <p:nvPr/>
          </p:nvGrpSpPr>
          <p:grpSpPr bwMode="auto">
            <a:xfrm>
              <a:off x="3742" y="2478"/>
              <a:ext cx="1474" cy="1372"/>
              <a:chOff x="3515" y="1049"/>
              <a:chExt cx="1812" cy="1686"/>
            </a:xfrm>
          </p:grpSpPr>
          <p:sp>
            <p:nvSpPr>
              <p:cNvPr id="86035" name="Rectangle 43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36" name="Rectangle 44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37" name="Rectangle 45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38" name="Rectangle 46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39" name="Rectangle 47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0" name="Rectangle 48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1" name="Rectangle 49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2" name="Rectangle 50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3" name="Rectangle 51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4" name="Rectangle 52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5" name="Rectangle 53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6" name="Rectangle 54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7" name="Rectangle 55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8" name="Rectangle 56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49" name="Rectangle 57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0" name="Rectangle 58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1" name="Rectangle 59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2" name="Rectangle 60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3" name="Rectangle 61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4" name="Rectangle 62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5" name="Rectangle 63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6" name="Rectangle 64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7" name="Rectangle 65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8" name="Rectangle 66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59" name="Rectangle 67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60" name="Line 68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61" name="Line 69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62" name="Line 70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063" name="Line 71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031" name="Text Box 72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32" name="Text Box 73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ea typeface="华文中宋" panose="02010600040101010101" pitchFamily="2" charset="-122"/>
                  <a:cs typeface="Arial" panose="020B0604020202020204" pitchFamily="34" charset="0"/>
                </a:rPr>
                <a:t>2</a:t>
              </a:r>
              <a:endParaRPr lang="en-US" altLang="zh-CN" b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6033" name="Text Box 74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b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34" name="Text Box 75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91885" y="1217384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2</a:t>
            </a:r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 smtClean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8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8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8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8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8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8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8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28" grpId="0" autoUpdateAnimBg="0"/>
      <p:bldP spid="1181729" grpId="0" autoUpdateAnimBg="0"/>
      <p:bldP spid="1181731" grpId="0" advAuto="0" autoUpdateAnimBg="0" build="p"/>
      <p:bldP spid="1181732" grpId="0" animBg="1" autoUpdateAnimBg="0"/>
      <p:bldP spid="1181733" grpId="0" animBg="1" autoUpdateAnimBg="0"/>
      <p:bldP spid="1181734" grpId="0" animBg="1" autoUpdateAnimBg="0"/>
      <p:bldP spid="1181735" grpId="0" animBg="1" autoUpdateAnimBg="0"/>
      <p:bldP spid="1181736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87106" name="Rectangle 3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07" name="Rectangle 4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08" name="Rectangle 5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09" name="Rectangle 6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0" name="Rectangle 7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1" name="Rectangle 8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2" name="Rectangle 9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3" name="Rectangle 10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4" name="Rectangle 11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5" name="Rectangle 12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6" name="Rectangle 13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7" name="Rectangle 14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8" name="Rectangle 15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19" name="Rectangle 16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0" name="Rectangle 17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1" name="Rectangle 18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2" name="Rectangle 19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3" name="Rectangle 20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4" name="Rectangle 21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5" name="Rectangle 22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6" name="Rectangle 23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7" name="Rectangle 24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8" name="Rectangle 25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29" name="Rectangle 26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0" name="Rectangle 27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1" name="Line 28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2" name="Line 29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3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134" name="Line 31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7044" name="Text Box 34"/>
          <p:cNvSpPr txBox="1">
            <a:spLocks noChangeArrowheads="1"/>
          </p:cNvSpPr>
          <p:nvPr/>
        </p:nvSpPr>
        <p:spPr bwMode="auto">
          <a:xfrm>
            <a:off x="5940425" y="1520825"/>
            <a:ext cx="1871663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5" name="Text Box 35"/>
          <p:cNvSpPr txBox="1">
            <a:spLocks noChangeArrowheads="1"/>
          </p:cNvSpPr>
          <p:nvPr/>
        </p:nvSpPr>
        <p:spPr bwMode="auto">
          <a:xfrm>
            <a:off x="5940425" y="2392363"/>
            <a:ext cx="936625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lIns="90000" tIns="46800" rIns="90000" bIns="46800"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6" name="Text Box 36"/>
          <p:cNvSpPr txBox="1">
            <a:spLocks noChangeArrowheads="1"/>
          </p:cNvSpPr>
          <p:nvPr/>
        </p:nvSpPr>
        <p:spPr bwMode="auto">
          <a:xfrm>
            <a:off x="7343775" y="2392363"/>
            <a:ext cx="935038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7" name="Text Box 37"/>
          <p:cNvSpPr txBox="1">
            <a:spLocks noChangeArrowheads="1"/>
          </p:cNvSpPr>
          <p:nvPr/>
        </p:nvSpPr>
        <p:spPr bwMode="auto">
          <a:xfrm>
            <a:off x="7812088" y="2824163"/>
            <a:ext cx="46831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8" name="Text Box 38"/>
          <p:cNvSpPr txBox="1">
            <a:spLocks noChangeArrowheads="1"/>
          </p:cNvSpPr>
          <p:nvPr/>
        </p:nvSpPr>
        <p:spPr bwMode="auto">
          <a:xfrm>
            <a:off x="6408738" y="3267075"/>
            <a:ext cx="187166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5940425" y="3933825"/>
            <a:ext cx="2339975" cy="2179638"/>
            <a:chOff x="3742" y="2478"/>
            <a:chExt cx="1474" cy="1373"/>
          </a:xfrm>
        </p:grpSpPr>
        <p:grpSp>
          <p:nvGrpSpPr>
            <p:cNvPr id="4" name="Group 40"/>
            <p:cNvGrpSpPr/>
            <p:nvPr/>
          </p:nvGrpSpPr>
          <p:grpSpPr bwMode="auto">
            <a:xfrm>
              <a:off x="3742" y="2478"/>
              <a:ext cx="1474" cy="1372"/>
              <a:chOff x="3515" y="1049"/>
              <a:chExt cx="1812" cy="1686"/>
            </a:xfrm>
          </p:grpSpPr>
          <p:sp>
            <p:nvSpPr>
              <p:cNvPr id="87077" name="Rectangle 41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78" name="Rectangle 42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79" name="Rectangle 43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0" name="Rectangle 44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1" name="Rectangle 45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2" name="Rectangle 46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3" name="Rectangle 47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4" name="Rectangle 48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5" name="Rectangle 49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6" name="Rectangle 50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7" name="Rectangle 51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8" name="Rectangle 52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89" name="Rectangle 53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0" name="Rectangle 54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1" name="Rectangle 55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2" name="Rectangle 56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3" name="Rectangle 57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4" name="Rectangle 58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5" name="Rectangle 59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6" name="Rectangle 60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7" name="Rectangle 61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8" name="Rectangle 62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099" name="Rectangle 63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0" name="Rectangle 64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1" name="Rectangle 65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2" name="Line 66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3" name="Line 67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4" name="Line 68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105" name="Line 69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7073" name="Text Box 70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74" name="Text Box 71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ea typeface="华文中宋" panose="02010600040101010101" pitchFamily="2" charset="-122"/>
                  <a:cs typeface="Arial" panose="020B0604020202020204" pitchFamily="34" charset="0"/>
                </a:rPr>
                <a:t>2</a:t>
              </a:r>
              <a:endParaRPr lang="en-US" altLang="zh-CN" b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7075" name="Text Box 72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76" name="Text Box 73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b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82794" name="Text Box 74"/>
          <p:cNvSpPr txBox="1">
            <a:spLocks noChangeArrowheads="1"/>
          </p:cNvSpPr>
          <p:nvPr/>
        </p:nvSpPr>
        <p:spPr bwMode="auto">
          <a:xfrm>
            <a:off x="676957" y="2213200"/>
            <a:ext cx="467995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把每个横向块看作</a:t>
            </a:r>
            <a:r>
              <a:rPr lang="en-US" altLang="zh-CN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部的点，竖向块看作</a:t>
            </a:r>
            <a:r>
              <a:rPr lang="en-US" altLang="zh-CN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Y</a:t>
            </a: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部的点，若两个块有公共的空地，则在它们之间连边。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82795" name="Text Box 75"/>
          <p:cNvSpPr txBox="1">
            <a:spLocks noChangeArrowheads="1"/>
          </p:cNvSpPr>
          <p:nvPr/>
        </p:nvSpPr>
        <p:spPr bwMode="auto">
          <a:xfrm>
            <a:off x="676957" y="3473675"/>
            <a:ext cx="4500562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于是，问题转化成这样的一个二分图：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Group 76"/>
          <p:cNvGrpSpPr/>
          <p:nvPr/>
        </p:nvGrpSpPr>
        <p:grpSpPr bwMode="auto">
          <a:xfrm>
            <a:off x="1253218" y="4555446"/>
            <a:ext cx="3311525" cy="1781175"/>
            <a:chOff x="657" y="1820"/>
            <a:chExt cx="2041" cy="1122"/>
          </a:xfrm>
        </p:grpSpPr>
        <p:sp>
          <p:nvSpPr>
            <p:cNvPr id="87055" name="Line 77"/>
            <p:cNvSpPr>
              <a:spLocks noChangeShapeType="1"/>
            </p:cNvSpPr>
            <p:nvPr/>
          </p:nvSpPr>
          <p:spPr bwMode="auto">
            <a:xfrm>
              <a:off x="725" y="2024"/>
              <a:ext cx="250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56" name="Line 78"/>
            <p:cNvSpPr>
              <a:spLocks noChangeShapeType="1"/>
            </p:cNvSpPr>
            <p:nvPr/>
          </p:nvSpPr>
          <p:spPr bwMode="auto">
            <a:xfrm flipH="1">
              <a:off x="975" y="2024"/>
              <a:ext cx="227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57" name="Line 79"/>
            <p:cNvSpPr>
              <a:spLocks noChangeShapeType="1"/>
            </p:cNvSpPr>
            <p:nvPr/>
          </p:nvSpPr>
          <p:spPr bwMode="auto">
            <a:xfrm>
              <a:off x="1202" y="2024"/>
              <a:ext cx="249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58" name="Line 80"/>
            <p:cNvSpPr>
              <a:spLocks noChangeShapeType="1"/>
            </p:cNvSpPr>
            <p:nvPr/>
          </p:nvSpPr>
          <p:spPr bwMode="auto">
            <a:xfrm>
              <a:off x="1678" y="2024"/>
              <a:ext cx="249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59" name="Line 81"/>
            <p:cNvSpPr>
              <a:spLocks noChangeShapeType="1"/>
            </p:cNvSpPr>
            <p:nvPr/>
          </p:nvSpPr>
          <p:spPr bwMode="auto">
            <a:xfrm>
              <a:off x="2154" y="2024"/>
              <a:ext cx="250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0" name="Line 82"/>
            <p:cNvSpPr>
              <a:spLocks noChangeShapeType="1"/>
            </p:cNvSpPr>
            <p:nvPr/>
          </p:nvSpPr>
          <p:spPr bwMode="auto">
            <a:xfrm>
              <a:off x="1678" y="2024"/>
              <a:ext cx="726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1" name="Line 83"/>
            <p:cNvSpPr>
              <a:spLocks noChangeShapeType="1"/>
            </p:cNvSpPr>
            <p:nvPr/>
          </p:nvSpPr>
          <p:spPr bwMode="auto">
            <a:xfrm flipH="1">
              <a:off x="1450" y="2024"/>
              <a:ext cx="1181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2" name="Line 84"/>
            <p:cNvSpPr>
              <a:spLocks noChangeShapeType="1"/>
            </p:cNvSpPr>
            <p:nvPr/>
          </p:nvSpPr>
          <p:spPr bwMode="auto">
            <a:xfrm flipH="1">
              <a:off x="2403" y="2024"/>
              <a:ext cx="227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3" name="Text Box 85"/>
            <p:cNvSpPr txBox="1">
              <a:spLocks noChangeArrowheads="1"/>
            </p:cNvSpPr>
            <p:nvPr/>
          </p:nvSpPr>
          <p:spPr bwMode="auto">
            <a:xfrm>
              <a:off x="657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4" name="Text Box 86"/>
            <p:cNvSpPr txBox="1">
              <a:spLocks noChangeArrowheads="1"/>
            </p:cNvSpPr>
            <p:nvPr/>
          </p:nvSpPr>
          <p:spPr bwMode="auto">
            <a:xfrm>
              <a:off x="907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5" name="Text Box 87"/>
            <p:cNvSpPr txBox="1">
              <a:spLocks noChangeArrowheads="1"/>
            </p:cNvSpPr>
            <p:nvPr/>
          </p:nvSpPr>
          <p:spPr bwMode="auto">
            <a:xfrm>
              <a:off x="1134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6" name="Text Box 88"/>
            <p:cNvSpPr txBox="1">
              <a:spLocks noChangeArrowheads="1"/>
            </p:cNvSpPr>
            <p:nvPr/>
          </p:nvSpPr>
          <p:spPr bwMode="auto">
            <a:xfrm>
              <a:off x="1383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 dirty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7" name="Text Box 89"/>
            <p:cNvSpPr txBox="1">
              <a:spLocks noChangeArrowheads="1"/>
            </p:cNvSpPr>
            <p:nvPr/>
          </p:nvSpPr>
          <p:spPr bwMode="auto">
            <a:xfrm>
              <a:off x="1610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8" name="Text Box 90"/>
            <p:cNvSpPr txBox="1">
              <a:spLocks noChangeArrowheads="1"/>
            </p:cNvSpPr>
            <p:nvPr/>
          </p:nvSpPr>
          <p:spPr bwMode="auto">
            <a:xfrm>
              <a:off x="1859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69" name="Text Box 91"/>
            <p:cNvSpPr txBox="1">
              <a:spLocks noChangeArrowheads="1"/>
            </p:cNvSpPr>
            <p:nvPr/>
          </p:nvSpPr>
          <p:spPr bwMode="auto">
            <a:xfrm>
              <a:off x="2086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70" name="Text Box 92"/>
            <p:cNvSpPr txBox="1">
              <a:spLocks noChangeArrowheads="1"/>
            </p:cNvSpPr>
            <p:nvPr/>
          </p:nvSpPr>
          <p:spPr bwMode="auto">
            <a:xfrm>
              <a:off x="2336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71" name="Text Box 93"/>
            <p:cNvSpPr txBox="1">
              <a:spLocks noChangeArrowheads="1"/>
            </p:cNvSpPr>
            <p:nvPr/>
          </p:nvSpPr>
          <p:spPr bwMode="auto">
            <a:xfrm>
              <a:off x="2562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91885" y="12337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2</a:t>
            </a:r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 smtClean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  <p:sp>
        <p:nvSpPr>
          <p:cNvPr id="98" name="Rectangle 35"/>
          <p:cNvSpPr txBox="1">
            <a:spLocks noRot="1" noChangeArrowheads="1"/>
          </p:cNvSpPr>
          <p:nvPr/>
        </p:nvSpPr>
        <p:spPr bwMode="auto">
          <a:xfrm>
            <a:off x="609600" y="1781628"/>
            <a:ext cx="4194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 smtClean="0">
                <a:solidFill>
                  <a:srgbClr val="1001D5"/>
                </a:solidFill>
                <a:cs typeface="Arial" panose="020B0604020202020204" pitchFamily="34" charset="0"/>
              </a:rPr>
              <a:t>模型二</a:t>
            </a:r>
            <a:endParaRPr kumimoji="0" lang="zh-CN" altLang="en-US" sz="2800" dirty="0" smtClean="0">
              <a:solidFill>
                <a:srgbClr val="1001D5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8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18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5.55556E-7 -0.3189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94" grpId="0" autoUpdateAnimBg="0"/>
      <p:bldP spid="1182794" grpId="1"/>
      <p:bldP spid="1182795" grpId="0" autoUpdateAnimBg="0"/>
      <p:bldP spid="1182795" grpId="1"/>
      <p:bldP spid="98" grpId="0" advAuto="0" autoUpdateAnimBg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Text Box 2"/>
          <p:cNvSpPr txBox="1">
            <a:spLocks noChangeArrowheads="1"/>
          </p:cNvSpPr>
          <p:nvPr/>
        </p:nvSpPr>
        <p:spPr bwMode="auto">
          <a:xfrm>
            <a:off x="647700" y="4522788"/>
            <a:ext cx="4535488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由于每条边表示一个空地，有冲突的空地之间必有公共顶点，所以问题转化为二分图的最大匹配问题。</a:t>
            </a:r>
            <a:endParaRPr lang="zh-CN" altLang="en-US" b="0" dirty="0">
              <a:solidFill>
                <a:srgbClr val="00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940425" y="3933825"/>
            <a:ext cx="2339975" cy="2179638"/>
            <a:chOff x="3742" y="2478"/>
            <a:chExt cx="1474" cy="1373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742" y="2478"/>
              <a:ext cx="1474" cy="1372"/>
              <a:chOff x="3515" y="1049"/>
              <a:chExt cx="1812" cy="1686"/>
            </a:xfrm>
          </p:grpSpPr>
          <p:sp>
            <p:nvSpPr>
              <p:cNvPr id="88129" name="Rectangle 7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0" name="Rectangle 8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1" name="Rectangle 9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2" name="Rectangle 10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3" name="Rectangle 11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4" name="Rectangle 12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5" name="Rectangle 13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6" name="Rectangle 14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7" name="Rectangle 15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8" name="Rectangle 16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39" name="Rectangle 17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0" name="Rectangle 18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1" name="Rectangle 19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2" name="Rectangle 20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3" name="Rectangle 21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4" name="Rectangle 22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5" name="Rectangle 23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6" name="Rectangle 24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7" name="Rectangle 25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8" name="Rectangle 26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49" name="Rectangle 27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0" name="Rectangle 28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1" name="Rectangle 29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2" name="Rectangle 30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3" name="Rectangle 31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zh-CN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4" name="Line 32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5" name="Line 33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6" name="Line 34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157" name="Line 35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125" name="Text Box 36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6" name="Text Box 37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ea typeface="华文中宋" panose="02010600040101010101" pitchFamily="2" charset="-122"/>
                  <a:cs typeface="Arial" panose="020B0604020202020204" pitchFamily="34" charset="0"/>
                </a:rPr>
                <a:t>2</a:t>
              </a:r>
              <a:endParaRPr lang="en-US" altLang="zh-CN" b="0">
                <a:solidFill>
                  <a:srgbClr val="000000"/>
                </a:solidFill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8127" name="Text Box 38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8" name="Text Box 39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40"/>
          <p:cNvGrpSpPr/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88095" name="Rectangle 41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6" name="Rectangle 42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7" name="Rectangle 43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8" name="Rectangle 44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9" name="Rectangle 45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0" name="Rectangle 46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1" name="Rectangle 47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2" name="Rectangle 48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3" name="Rectangle 49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4" name="Rectangle 50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5" name="Rectangle 51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6" name="Rectangle 52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7" name="Rectangle 53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8" name="Rectangle 54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9" name="Rectangle 55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0" name="Rectangle 56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1" name="Rectangle 57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2" name="Rectangle 58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3" name="Rectangle 59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4" name="Rectangle 60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5" name="Rectangle 61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6" name="Rectangle 62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7" name="Rectangle 63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8" name="Rectangle 64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9" name="Rectangle 65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89AAD3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0" name="Line 66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1" name="Line 67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2" name="Line 68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23" name="Line 69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8070" name="Text Box 70"/>
          <p:cNvSpPr txBox="1">
            <a:spLocks noChangeArrowheads="1"/>
          </p:cNvSpPr>
          <p:nvPr/>
        </p:nvSpPr>
        <p:spPr bwMode="auto">
          <a:xfrm>
            <a:off x="5940425" y="1520825"/>
            <a:ext cx="1871663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71" name="Text Box 71"/>
          <p:cNvSpPr txBox="1">
            <a:spLocks noChangeArrowheads="1"/>
          </p:cNvSpPr>
          <p:nvPr/>
        </p:nvSpPr>
        <p:spPr bwMode="auto">
          <a:xfrm>
            <a:off x="5940425" y="2392363"/>
            <a:ext cx="936625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lIns="90000" tIns="46800" rIns="90000" bIns="46800"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72" name="Text Box 72"/>
          <p:cNvSpPr txBox="1">
            <a:spLocks noChangeArrowheads="1"/>
          </p:cNvSpPr>
          <p:nvPr/>
        </p:nvSpPr>
        <p:spPr bwMode="auto">
          <a:xfrm>
            <a:off x="7343775" y="2392363"/>
            <a:ext cx="935038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73" name="Text Box 73"/>
          <p:cNvSpPr txBox="1">
            <a:spLocks noChangeArrowheads="1"/>
          </p:cNvSpPr>
          <p:nvPr/>
        </p:nvSpPr>
        <p:spPr bwMode="auto">
          <a:xfrm>
            <a:off x="6408738" y="3267075"/>
            <a:ext cx="187166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74" name="Text Box 74"/>
          <p:cNvSpPr txBox="1">
            <a:spLocks noChangeArrowheads="1"/>
          </p:cNvSpPr>
          <p:nvPr/>
        </p:nvSpPr>
        <p:spPr bwMode="auto">
          <a:xfrm>
            <a:off x="7812088" y="2824163"/>
            <a:ext cx="468312" cy="434975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endParaRPr lang="en-US" altLang="zh-CN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75"/>
          <p:cNvGrpSpPr/>
          <p:nvPr/>
        </p:nvGrpSpPr>
        <p:grpSpPr bwMode="auto">
          <a:xfrm>
            <a:off x="1223963" y="2517775"/>
            <a:ext cx="3311525" cy="1781175"/>
            <a:chOff x="657" y="1820"/>
            <a:chExt cx="2041" cy="1122"/>
          </a:xfrm>
        </p:grpSpPr>
        <p:sp>
          <p:nvSpPr>
            <p:cNvPr id="88078" name="Line 76"/>
            <p:cNvSpPr>
              <a:spLocks noChangeShapeType="1"/>
            </p:cNvSpPr>
            <p:nvPr/>
          </p:nvSpPr>
          <p:spPr bwMode="auto">
            <a:xfrm>
              <a:off x="725" y="2024"/>
              <a:ext cx="250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79" name="Line 77"/>
            <p:cNvSpPr>
              <a:spLocks noChangeShapeType="1"/>
            </p:cNvSpPr>
            <p:nvPr/>
          </p:nvSpPr>
          <p:spPr bwMode="auto">
            <a:xfrm flipH="1">
              <a:off x="975" y="2024"/>
              <a:ext cx="227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0" name="Line 78"/>
            <p:cNvSpPr>
              <a:spLocks noChangeShapeType="1"/>
            </p:cNvSpPr>
            <p:nvPr/>
          </p:nvSpPr>
          <p:spPr bwMode="auto">
            <a:xfrm>
              <a:off x="1202" y="2024"/>
              <a:ext cx="249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1" name="Line 79"/>
            <p:cNvSpPr>
              <a:spLocks noChangeShapeType="1"/>
            </p:cNvSpPr>
            <p:nvPr/>
          </p:nvSpPr>
          <p:spPr bwMode="auto">
            <a:xfrm>
              <a:off x="1678" y="2024"/>
              <a:ext cx="249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2" name="Line 80"/>
            <p:cNvSpPr>
              <a:spLocks noChangeShapeType="1"/>
            </p:cNvSpPr>
            <p:nvPr/>
          </p:nvSpPr>
          <p:spPr bwMode="auto">
            <a:xfrm>
              <a:off x="2154" y="2024"/>
              <a:ext cx="250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3" name="Line 81"/>
            <p:cNvSpPr>
              <a:spLocks noChangeShapeType="1"/>
            </p:cNvSpPr>
            <p:nvPr/>
          </p:nvSpPr>
          <p:spPr bwMode="auto">
            <a:xfrm>
              <a:off x="1678" y="2024"/>
              <a:ext cx="726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4" name="Line 82"/>
            <p:cNvSpPr>
              <a:spLocks noChangeShapeType="1"/>
            </p:cNvSpPr>
            <p:nvPr/>
          </p:nvSpPr>
          <p:spPr bwMode="auto">
            <a:xfrm flipH="1">
              <a:off x="1450" y="2024"/>
              <a:ext cx="1181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5" name="Line 83"/>
            <p:cNvSpPr>
              <a:spLocks noChangeShapeType="1"/>
            </p:cNvSpPr>
            <p:nvPr/>
          </p:nvSpPr>
          <p:spPr bwMode="auto">
            <a:xfrm flipH="1">
              <a:off x="2403" y="2024"/>
              <a:ext cx="227" cy="7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6" name="Text Box 84"/>
            <p:cNvSpPr txBox="1">
              <a:spLocks noChangeArrowheads="1"/>
            </p:cNvSpPr>
            <p:nvPr/>
          </p:nvSpPr>
          <p:spPr bwMode="auto">
            <a:xfrm>
              <a:off x="657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7" name="Text Box 85"/>
            <p:cNvSpPr txBox="1">
              <a:spLocks noChangeArrowheads="1"/>
            </p:cNvSpPr>
            <p:nvPr/>
          </p:nvSpPr>
          <p:spPr bwMode="auto">
            <a:xfrm>
              <a:off x="907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8" name="Text Box 86"/>
            <p:cNvSpPr txBox="1">
              <a:spLocks noChangeArrowheads="1"/>
            </p:cNvSpPr>
            <p:nvPr/>
          </p:nvSpPr>
          <p:spPr bwMode="auto">
            <a:xfrm>
              <a:off x="1134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89" name="Text Box 87"/>
            <p:cNvSpPr txBox="1">
              <a:spLocks noChangeArrowheads="1"/>
            </p:cNvSpPr>
            <p:nvPr/>
          </p:nvSpPr>
          <p:spPr bwMode="auto">
            <a:xfrm>
              <a:off x="1383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0" name="Text Box 88"/>
            <p:cNvSpPr txBox="1">
              <a:spLocks noChangeArrowheads="1"/>
            </p:cNvSpPr>
            <p:nvPr/>
          </p:nvSpPr>
          <p:spPr bwMode="auto">
            <a:xfrm>
              <a:off x="1610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1" name="Text Box 89"/>
            <p:cNvSpPr txBox="1">
              <a:spLocks noChangeArrowheads="1"/>
            </p:cNvSpPr>
            <p:nvPr/>
          </p:nvSpPr>
          <p:spPr bwMode="auto">
            <a:xfrm>
              <a:off x="1859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2" name="Text Box 90"/>
            <p:cNvSpPr txBox="1">
              <a:spLocks noChangeArrowheads="1"/>
            </p:cNvSpPr>
            <p:nvPr/>
          </p:nvSpPr>
          <p:spPr bwMode="auto">
            <a:xfrm>
              <a:off x="2086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3" name="Text Box 91"/>
            <p:cNvSpPr txBox="1">
              <a:spLocks noChangeArrowheads="1"/>
            </p:cNvSpPr>
            <p:nvPr/>
          </p:nvSpPr>
          <p:spPr bwMode="auto">
            <a:xfrm>
              <a:off x="2336" y="2772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 dirty="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  <a:endParaRPr lang="en-US" altLang="zh-CN" sz="1600" b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094" name="Text Box 92"/>
            <p:cNvSpPr txBox="1">
              <a:spLocks noChangeArrowheads="1"/>
            </p:cNvSpPr>
            <p:nvPr/>
          </p:nvSpPr>
          <p:spPr bwMode="auto">
            <a:xfrm>
              <a:off x="2562" y="1820"/>
              <a:ext cx="136" cy="17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zh-CN" sz="16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匹配应用举例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91885" y="12337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2</a:t>
            </a:r>
            <a:r>
              <a:rPr lang="zh-CN" altLang="en-US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） </a:t>
            </a:r>
            <a:r>
              <a:rPr lang="en-US" altLang="zh-CN" sz="2800" dirty="0" smtClean="0">
                <a:solidFill>
                  <a:srgbClr val="00297A"/>
                </a:solidFill>
                <a:cs typeface="Arial" panose="020B0604020202020204" pitchFamily="34" charset="0"/>
              </a:rPr>
              <a:t>Place the robots</a:t>
            </a:r>
            <a:endParaRPr lang="zh-CN" altLang="en-US" sz="2800" dirty="0" smtClean="0">
              <a:solidFill>
                <a:srgbClr val="00297A"/>
              </a:solidFill>
              <a:cs typeface="Arial" panose="020B0604020202020204" pitchFamily="34" charset="0"/>
            </a:endParaRPr>
          </a:p>
        </p:txBody>
      </p:sp>
      <p:sp>
        <p:nvSpPr>
          <p:cNvPr id="97" name="Rectangle 35"/>
          <p:cNvSpPr txBox="1">
            <a:spLocks noRot="1" noChangeArrowheads="1"/>
          </p:cNvSpPr>
          <p:nvPr/>
        </p:nvSpPr>
        <p:spPr bwMode="auto">
          <a:xfrm>
            <a:off x="609600" y="1781628"/>
            <a:ext cx="4194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 smtClean="0">
                <a:solidFill>
                  <a:srgbClr val="1001D5"/>
                </a:solidFill>
                <a:cs typeface="Arial" panose="020B0604020202020204" pitchFamily="34" charset="0"/>
              </a:rPr>
              <a:t>模型二</a:t>
            </a:r>
            <a:endParaRPr kumimoji="0" lang="zh-CN" altLang="en-US" sz="2800" dirty="0" smtClean="0">
              <a:solidFill>
                <a:srgbClr val="1001D5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6" grpId="0"/>
      <p:bldP spid="97" grpId="0" advAuto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 </a:t>
            </a:r>
            <a:endParaRPr lang="zh-CN" altLang="en-US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 smtClean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7371" y="1781175"/>
            <a:ext cx="7996238" cy="2705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如何制定一个运输计划使生产地到销售地的产品输送量最大。这就是一个网络最大流问题。</a:t>
            </a:r>
            <a:r>
              <a:rPr lang="zh-CN" altLang="en-US" sz="2400" dirty="0" smtClean="0"/>
              <a:t> </a:t>
            </a:r>
            <a:endParaRPr lang="zh-CN" altLang="en-US" sz="2400" dirty="0" smtClean="0"/>
          </a:p>
        </p:txBody>
      </p:sp>
      <p:pic>
        <p:nvPicPr>
          <p:cNvPr id="96264" name="Picture 8" descr="j0343727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637338" y="3106738"/>
            <a:ext cx="727075" cy="793750"/>
          </a:xfrm>
          <a:noFill/>
        </p:spPr>
      </p:pic>
      <p:pic>
        <p:nvPicPr>
          <p:cNvPr id="96260" name="Picture 4" descr="BL0058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8213" y="5027613"/>
            <a:ext cx="654050" cy="838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61" name="Picture 5" descr="BL0058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8213" y="3275013"/>
            <a:ext cx="654050" cy="838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62" name="Picture 6" descr="j034372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64413" y="4791075"/>
            <a:ext cx="835025" cy="808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63" name="Picture 7" descr="j034372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40413" y="4189413"/>
            <a:ext cx="685800" cy="663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2335213" y="4646613"/>
            <a:ext cx="25400" cy="14287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8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6266" name="Picture 10" descr="j00790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813" y="4265613"/>
            <a:ext cx="1300162" cy="733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96267" name="Line 11"/>
          <p:cNvSpPr>
            <a:spLocks noChangeShapeType="1"/>
          </p:cNvSpPr>
          <p:nvPr/>
        </p:nvSpPr>
        <p:spPr bwMode="auto">
          <a:xfrm flipV="1">
            <a:off x="2030413" y="3808413"/>
            <a:ext cx="12954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2259013" y="5027613"/>
            <a:ext cx="10668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4240213" y="3614981"/>
            <a:ext cx="21336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4164013" y="3884613"/>
            <a:ext cx="16002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V="1">
            <a:off x="4240213" y="5408613"/>
            <a:ext cx="31242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V="1">
            <a:off x="4240213" y="3732213"/>
            <a:ext cx="2133600" cy="167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 flipV="1">
            <a:off x="4392613" y="4799013"/>
            <a:ext cx="12954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6274" name="Picture 18" descr="j0079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3613" y="3386381"/>
            <a:ext cx="723900" cy="506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75" name="Picture 19" descr="j0079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9813" y="4799013"/>
            <a:ext cx="723900" cy="506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6276" name="Picture 20" descr="j02390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1813" y="3503613"/>
            <a:ext cx="990600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96277" name="矩形 6"/>
          <p:cNvSpPr>
            <a:spLocks noChangeArrowheads="1"/>
          </p:cNvSpPr>
          <p:nvPr/>
        </p:nvSpPr>
        <p:spPr bwMode="auto">
          <a:xfrm>
            <a:off x="260350" y="1248018"/>
            <a:ext cx="4979988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应用背景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Text Box 2"/>
          <p:cNvSpPr txBox="1">
            <a:spLocks noChangeArrowheads="1"/>
          </p:cNvSpPr>
          <p:nvPr/>
        </p:nvSpPr>
        <p:spPr bwMode="auto">
          <a:xfrm>
            <a:off x="454021" y="1703388"/>
            <a:ext cx="8610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从甲地到乙地的公路网纵横交错，每天每条路上的通车量有上限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从甲地到乙地的每天最多能通车多少辆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3203" name="Text Box 3"/>
          <p:cNvSpPr txBox="1">
            <a:spLocks noChangeArrowheads="1"/>
          </p:cNvSpPr>
          <p:nvPr/>
        </p:nvSpPr>
        <p:spPr bwMode="auto">
          <a:xfrm>
            <a:off x="500059" y="5049838"/>
            <a:ext cx="8610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考虑每条路上的通行成本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如何确定某个车队的具体行车路线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使总成本最小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22321" y="2516188"/>
            <a:ext cx="7905750" cy="2576512"/>
            <a:chOff x="290" y="2208"/>
            <a:chExt cx="4980" cy="162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1182" y="2434"/>
              <a:ext cx="3330" cy="1262"/>
              <a:chOff x="1182" y="2434"/>
              <a:chExt cx="2304" cy="687"/>
            </a:xfrm>
          </p:grpSpPr>
          <p:sp>
            <p:nvSpPr>
              <p:cNvPr id="97305" name="Oval 6"/>
              <p:cNvSpPr>
                <a:spLocks noChangeArrowheads="1"/>
              </p:cNvSpPr>
              <p:nvPr/>
            </p:nvSpPr>
            <p:spPr bwMode="auto">
              <a:xfrm>
                <a:off x="1182" y="2684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6" name="Oval 7"/>
              <p:cNvSpPr>
                <a:spLocks noChangeArrowheads="1"/>
              </p:cNvSpPr>
              <p:nvPr/>
            </p:nvSpPr>
            <p:spPr bwMode="auto">
              <a:xfrm>
                <a:off x="1830" y="2434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7" name="Oval 8"/>
              <p:cNvSpPr>
                <a:spLocks noChangeArrowheads="1"/>
              </p:cNvSpPr>
              <p:nvPr/>
            </p:nvSpPr>
            <p:spPr bwMode="auto">
              <a:xfrm>
                <a:off x="1830" y="2996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8" name="Oval 9"/>
              <p:cNvSpPr>
                <a:spLocks noChangeArrowheads="1"/>
              </p:cNvSpPr>
              <p:nvPr/>
            </p:nvSpPr>
            <p:spPr bwMode="auto">
              <a:xfrm>
                <a:off x="2622" y="2434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9" name="Oval 10"/>
              <p:cNvSpPr>
                <a:spLocks noChangeArrowheads="1"/>
              </p:cNvSpPr>
              <p:nvPr/>
            </p:nvSpPr>
            <p:spPr bwMode="auto">
              <a:xfrm>
                <a:off x="2622" y="2996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0" name="Oval 11"/>
              <p:cNvSpPr>
                <a:spLocks noChangeArrowheads="1"/>
              </p:cNvSpPr>
              <p:nvPr/>
            </p:nvSpPr>
            <p:spPr bwMode="auto">
              <a:xfrm>
                <a:off x="3342" y="2746"/>
                <a:ext cx="144" cy="1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1" name="Line 12"/>
              <p:cNvSpPr>
                <a:spLocks noChangeShapeType="1"/>
              </p:cNvSpPr>
              <p:nvPr/>
            </p:nvSpPr>
            <p:spPr bwMode="auto">
              <a:xfrm flipV="1">
                <a:off x="1296" y="2496"/>
                <a:ext cx="504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2" name="Line 13"/>
              <p:cNvSpPr>
                <a:spLocks noChangeShapeType="1"/>
              </p:cNvSpPr>
              <p:nvPr/>
            </p:nvSpPr>
            <p:spPr bwMode="auto">
              <a:xfrm>
                <a:off x="1296" y="2808"/>
                <a:ext cx="546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3" name="Line 14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4" name="Line 15"/>
              <p:cNvSpPr>
                <a:spLocks noChangeShapeType="1"/>
              </p:cNvSpPr>
              <p:nvPr/>
            </p:nvSpPr>
            <p:spPr bwMode="auto">
              <a:xfrm>
                <a:off x="1884" y="2558"/>
                <a:ext cx="0" cy="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5" name="Line 16"/>
              <p:cNvSpPr>
                <a:spLocks noChangeShapeType="1"/>
              </p:cNvSpPr>
              <p:nvPr/>
            </p:nvSpPr>
            <p:spPr bwMode="auto">
              <a:xfrm>
                <a:off x="1968" y="3058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6" name="Line 17"/>
              <p:cNvSpPr>
                <a:spLocks noChangeShapeType="1"/>
              </p:cNvSpPr>
              <p:nvPr/>
            </p:nvSpPr>
            <p:spPr bwMode="auto">
              <a:xfrm flipV="1">
                <a:off x="1968" y="2558"/>
                <a:ext cx="714" cy="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7" name="Line 18"/>
              <p:cNvSpPr>
                <a:spLocks noChangeShapeType="1"/>
              </p:cNvSpPr>
              <p:nvPr/>
            </p:nvSpPr>
            <p:spPr bwMode="auto">
              <a:xfrm>
                <a:off x="1926" y="2558"/>
                <a:ext cx="714" cy="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8" name="Line 19"/>
              <p:cNvSpPr>
                <a:spLocks noChangeShapeType="1"/>
              </p:cNvSpPr>
              <p:nvPr/>
            </p:nvSpPr>
            <p:spPr bwMode="auto">
              <a:xfrm flipV="1">
                <a:off x="2766" y="2808"/>
                <a:ext cx="588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19" name="Line 20"/>
              <p:cNvSpPr>
                <a:spLocks noChangeShapeType="1"/>
              </p:cNvSpPr>
              <p:nvPr/>
            </p:nvSpPr>
            <p:spPr bwMode="auto">
              <a:xfrm>
                <a:off x="2766" y="2496"/>
                <a:ext cx="588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7288" name="Text Box 21"/>
            <p:cNvSpPr txBox="1">
              <a:spLocks noChangeArrowheads="1"/>
            </p:cNvSpPr>
            <p:nvPr/>
          </p:nvSpPr>
          <p:spPr bwMode="auto">
            <a:xfrm>
              <a:off x="290" y="2832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(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)   A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89" name="Text Box 22"/>
            <p:cNvSpPr txBox="1">
              <a:spLocks noChangeArrowheads="1"/>
            </p:cNvSpPr>
            <p:nvPr/>
          </p:nvSpPr>
          <p:spPr bwMode="auto">
            <a:xfrm>
              <a:off x="4166" y="2968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F   (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乙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)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0" name="Text Box 23"/>
            <p:cNvSpPr txBox="1">
              <a:spLocks noChangeArrowheads="1"/>
            </p:cNvSpPr>
            <p:nvPr/>
          </p:nvSpPr>
          <p:spPr bwMode="auto">
            <a:xfrm>
              <a:off x="1296" y="249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5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1" name="Text Box 24"/>
            <p:cNvSpPr txBox="1">
              <a:spLocks noChangeArrowheads="1"/>
            </p:cNvSpPr>
            <p:nvPr/>
          </p:nvSpPr>
          <p:spPr bwMode="auto">
            <a:xfrm>
              <a:off x="2544" y="225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6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2" name="Text Box 25"/>
            <p:cNvSpPr txBox="1">
              <a:spLocks noChangeArrowheads="1"/>
            </p:cNvSpPr>
            <p:nvPr/>
          </p:nvSpPr>
          <p:spPr bwMode="auto">
            <a:xfrm>
              <a:off x="3744" y="244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6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3" name="Text Box 26"/>
            <p:cNvSpPr txBox="1">
              <a:spLocks noChangeArrowheads="1"/>
            </p:cNvSpPr>
            <p:nvPr/>
          </p:nvSpPr>
          <p:spPr bwMode="auto">
            <a:xfrm>
              <a:off x="1296" y="316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7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4" name="Text Box 27"/>
            <p:cNvSpPr txBox="1">
              <a:spLocks noChangeArrowheads="1"/>
            </p:cNvSpPr>
            <p:nvPr/>
          </p:nvSpPr>
          <p:spPr bwMode="auto">
            <a:xfrm>
              <a:off x="1776" y="288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4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5" name="Text Box 28"/>
            <p:cNvSpPr txBox="1">
              <a:spLocks noChangeArrowheads="1"/>
            </p:cNvSpPr>
            <p:nvPr/>
          </p:nvSpPr>
          <p:spPr bwMode="auto">
            <a:xfrm>
              <a:off x="2448" y="268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4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6" name="Text Box 29"/>
            <p:cNvSpPr txBox="1">
              <a:spLocks noChangeArrowheads="1"/>
            </p:cNvSpPr>
            <p:nvPr/>
          </p:nvSpPr>
          <p:spPr bwMode="auto">
            <a:xfrm>
              <a:off x="2400" y="316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5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7" name="Text Box 30"/>
            <p:cNvSpPr txBox="1">
              <a:spLocks noChangeArrowheads="1"/>
            </p:cNvSpPr>
            <p:nvPr/>
          </p:nvSpPr>
          <p:spPr bwMode="auto">
            <a:xfrm>
              <a:off x="3840" y="326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1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8" name="Text Box 31"/>
            <p:cNvSpPr txBox="1">
              <a:spLocks noChangeArrowheads="1"/>
            </p:cNvSpPr>
            <p:nvPr/>
          </p:nvSpPr>
          <p:spPr bwMode="auto">
            <a:xfrm>
              <a:off x="2592" y="350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3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9" name="Text Box 32"/>
            <p:cNvSpPr txBox="1">
              <a:spLocks noChangeArrowheads="1"/>
            </p:cNvSpPr>
            <p:nvPr/>
          </p:nvSpPr>
          <p:spPr bwMode="auto">
            <a:xfrm>
              <a:off x="1968" y="238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B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0" name="Text Box 33"/>
            <p:cNvSpPr txBox="1">
              <a:spLocks noChangeArrowheads="1"/>
            </p:cNvSpPr>
            <p:nvPr/>
          </p:nvSpPr>
          <p:spPr bwMode="auto">
            <a:xfrm>
              <a:off x="3312" y="220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1" name="Text Box 34"/>
            <p:cNvSpPr txBox="1">
              <a:spLocks noChangeArrowheads="1"/>
            </p:cNvSpPr>
            <p:nvPr/>
          </p:nvSpPr>
          <p:spPr bwMode="auto">
            <a:xfrm>
              <a:off x="1776" y="345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2" name="Text Box 35"/>
            <p:cNvSpPr txBox="1">
              <a:spLocks noChangeArrowheads="1"/>
            </p:cNvSpPr>
            <p:nvPr/>
          </p:nvSpPr>
          <p:spPr bwMode="auto">
            <a:xfrm>
              <a:off x="3120" y="340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E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3" name="Text Box 36"/>
            <p:cNvSpPr txBox="1">
              <a:spLocks noChangeArrowheads="1"/>
            </p:cNvSpPr>
            <p:nvPr/>
          </p:nvSpPr>
          <p:spPr bwMode="auto">
            <a:xfrm>
              <a:off x="3120" y="239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D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04" name="Text Box 37"/>
            <p:cNvSpPr txBox="1">
              <a:spLocks noChangeArrowheads="1"/>
            </p:cNvSpPr>
            <p:nvPr/>
          </p:nvSpPr>
          <p:spPr bwMode="auto">
            <a:xfrm>
              <a:off x="1968" y="3408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C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7285" name="矩形 6"/>
          <p:cNvSpPr>
            <a:spLocks noChangeArrowheads="1"/>
          </p:cNvSpPr>
          <p:nvPr/>
        </p:nvSpPr>
        <p:spPr bwMode="auto">
          <a:xfrm>
            <a:off x="463546" y="1212850"/>
            <a:ext cx="4979988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应用背景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0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0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2" grpId="0"/>
      <p:bldP spid="120320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/>
        </p:nvSpPr>
        <p:spPr bwMode="auto">
          <a:xfrm>
            <a:off x="409575" y="1592263"/>
            <a:ext cx="8505825" cy="4750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网络流问题是一类应用极为广泛的问题，例如在交通运输网络中有人流、车流、货物流，供水网络中有水流，金融系统中有现金流，通讯系统中有信息流，等等。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年代福特（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）、富克逊（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Fulkerson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）建立的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网络流理论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，是网络应用的重要组成部分。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图论与组合最优化中内容丰富、应用广泛的一个问题。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例如：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产销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网络流图可以看作某种产品从产地s通过不同的道路可达销地，边的容量表示沿这条边最多通过的量。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7" name="矩形 6"/>
          <p:cNvSpPr>
            <a:spLocks noChangeArrowheads="1"/>
          </p:cNvSpPr>
          <p:nvPr/>
        </p:nvSpPr>
        <p:spPr bwMode="auto">
          <a:xfrm>
            <a:off x="260350" y="1212850"/>
            <a:ext cx="4979988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应用背景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4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4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4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4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4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 descr="ScreenHunter_13"/>
          <p:cNvPicPr>
            <a:picLocks noChangeAspect="1" noChangeArrowheads="1"/>
          </p:cNvPicPr>
          <p:nvPr/>
        </p:nvPicPr>
        <p:blipFill>
          <a:blip r:embed="rId1" cstate="print"/>
          <a:srcRect t="9395" b="4611"/>
          <a:stretch>
            <a:fillRect/>
          </a:stretch>
        </p:blipFill>
        <p:spPr bwMode="auto">
          <a:xfrm>
            <a:off x="923693" y="2385785"/>
            <a:ext cx="7515225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矩形 4"/>
          <p:cNvSpPr>
            <a:spLocks noChangeArrowheads="1"/>
          </p:cNvSpPr>
          <p:nvPr/>
        </p:nvSpPr>
        <p:spPr bwMode="auto">
          <a:xfrm>
            <a:off x="550630" y="1306513"/>
            <a:ext cx="4979988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什么是图的匹配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5" name="矩形 5"/>
          <p:cNvSpPr>
            <a:spLocks noChangeArrowheads="1"/>
          </p:cNvSpPr>
          <p:nvPr/>
        </p:nvSpPr>
        <p:spPr bwMode="auto">
          <a:xfrm>
            <a:off x="569680" y="1744663"/>
            <a:ext cx="11096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ChangeArrowheads="1"/>
          </p:cNvSpPr>
          <p:nvPr/>
        </p:nvSpPr>
        <p:spPr bwMode="auto">
          <a:xfrm>
            <a:off x="391202" y="1716315"/>
            <a:ext cx="558165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5.5.1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一个网络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是一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个无自环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满足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 只有一个入度为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只有一个出度为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汇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③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每条边（或弧）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都有一个非负实数权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称为该边的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如果结点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没有边，则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既非源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又非汇的顶点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中间点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一般地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2" name="矩形 6"/>
          <p:cNvSpPr>
            <a:spLocks noChangeArrowheads="1"/>
          </p:cNvSpPr>
          <p:nvPr/>
        </p:nvSpPr>
        <p:spPr bwMode="auto">
          <a:xfrm>
            <a:off x="455835" y="1201738"/>
            <a:ext cx="4979988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6945080" y="2262256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7824646" y="225805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400795" y="3080863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406634" y="307650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7463238" y="3780449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8656314" y="307650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/>
          <p:cNvCxnSpPr>
            <a:stCxn id="9" idx="0"/>
            <a:endCxn id="6" idx="3"/>
          </p:cNvCxnSpPr>
          <p:nvPr/>
        </p:nvCxnSpPr>
        <p:spPr>
          <a:xfrm flipV="1">
            <a:off x="6461755" y="2366321"/>
            <a:ext cx="501180" cy="7145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7946566" y="2366321"/>
            <a:ext cx="727603" cy="728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 flipV="1">
            <a:off x="6522715" y="3128321"/>
            <a:ext cx="853440" cy="1350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1" idx="2"/>
          </p:cNvCxnSpPr>
          <p:nvPr/>
        </p:nvCxnSpPr>
        <p:spPr>
          <a:xfrm>
            <a:off x="6504860" y="3184928"/>
            <a:ext cx="958378" cy="65648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3"/>
          </p:cNvCxnSpPr>
          <p:nvPr/>
        </p:nvCxnSpPr>
        <p:spPr>
          <a:xfrm flipV="1">
            <a:off x="7559034" y="3180573"/>
            <a:ext cx="1115135" cy="6057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6998851" y="2398978"/>
            <a:ext cx="425638" cy="6953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51760" y="2356087"/>
            <a:ext cx="433252" cy="6884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530077" y="2398978"/>
            <a:ext cx="401468" cy="7191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463238" y="2379898"/>
            <a:ext cx="359889" cy="68460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7432326" y="3224116"/>
            <a:ext cx="48767" cy="57418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5"/>
          </p:cNvCxnSpPr>
          <p:nvPr/>
        </p:nvCxnSpPr>
        <p:spPr>
          <a:xfrm flipH="1" flipV="1">
            <a:off x="7510699" y="3180573"/>
            <a:ext cx="32876" cy="6132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521803" y="3130096"/>
            <a:ext cx="1104031" cy="247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36878" y="28759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92715" y="288390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29894" y="189865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30349" y="18986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42988" y="1967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57676" y="38194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11473" y="2373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29413" y="2403031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92658" y="27676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15132" y="25412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37497" y="23444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02404" y="23509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67460" y="25887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3640" y="33527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52733" y="30283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57862" y="33639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7544" y="32196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69928" y="321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53468" y="2319014"/>
            <a:ext cx="76965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5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5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ChangeArrowheads="1"/>
          </p:cNvSpPr>
          <p:nvPr/>
        </p:nvSpPr>
        <p:spPr bwMode="auto">
          <a:xfrm>
            <a:off x="561727" y="1638283"/>
            <a:ext cx="8505825" cy="481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4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多产地多销地的网络（多源多汇）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4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可以增加一个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超发点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超收点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，增加若干边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,t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分别是每个产地和销地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同时边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的容量是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的生产能力，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容量是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的销售能力，这样就得到一个网络流图，即单源单汇的图。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7" name="矩形 6"/>
          <p:cNvSpPr>
            <a:spLocks noChangeArrowheads="1"/>
          </p:cNvSpPr>
          <p:nvPr/>
        </p:nvSpPr>
        <p:spPr bwMode="auto">
          <a:xfrm>
            <a:off x="557434" y="1433966"/>
            <a:ext cx="4979988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3828293" y="440621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83747" y="486545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7582" y="531212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78602" y="570916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27374" y="626550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88350" y="5319499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Straight Arrow Connector 12"/>
          <p:cNvCxnSpPr>
            <a:stCxn id="9" idx="0"/>
            <a:endCxn id="6" idx="3"/>
          </p:cNvCxnSpPr>
          <p:nvPr/>
        </p:nvCxnSpPr>
        <p:spPr>
          <a:xfrm flipV="1">
            <a:off x="3058542" y="4510277"/>
            <a:ext cx="787606" cy="8018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12" idx="1"/>
          </p:cNvCxnSpPr>
          <p:nvPr/>
        </p:nvCxnSpPr>
        <p:spPr>
          <a:xfrm>
            <a:off x="5705667" y="4926411"/>
            <a:ext cx="600538" cy="41094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 flipV="1">
            <a:off x="3119502" y="5359585"/>
            <a:ext cx="853440" cy="13502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1" idx="1"/>
          </p:cNvCxnSpPr>
          <p:nvPr/>
        </p:nvCxnSpPr>
        <p:spPr>
          <a:xfrm>
            <a:off x="3101647" y="5416192"/>
            <a:ext cx="843582" cy="86716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2" idx="3"/>
          </p:cNvCxnSpPr>
          <p:nvPr/>
        </p:nvCxnSpPr>
        <p:spPr>
          <a:xfrm flipV="1">
            <a:off x="5682667" y="5423564"/>
            <a:ext cx="623538" cy="30345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61093" y="516883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1687" y="517967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45229" y="5296765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55568" y="440621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15353" y="529861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94869" y="629008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3923452" y="4493713"/>
            <a:ext cx="1089272" cy="18142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4059048" y="5357725"/>
            <a:ext cx="856305" cy="185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21" idx="2"/>
          </p:cNvCxnSpPr>
          <p:nvPr/>
        </p:nvCxnSpPr>
        <p:spPr>
          <a:xfrm>
            <a:off x="3950213" y="4467172"/>
            <a:ext cx="905355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3"/>
          </p:cNvCxnSpPr>
          <p:nvPr/>
        </p:nvCxnSpPr>
        <p:spPr>
          <a:xfrm flipV="1">
            <a:off x="4039512" y="5402683"/>
            <a:ext cx="893696" cy="914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2"/>
          </p:cNvCxnSpPr>
          <p:nvPr/>
        </p:nvCxnSpPr>
        <p:spPr>
          <a:xfrm>
            <a:off x="4066489" y="5387380"/>
            <a:ext cx="928380" cy="9636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1"/>
          </p:cNvCxnSpPr>
          <p:nvPr/>
        </p:nvCxnSpPr>
        <p:spPr>
          <a:xfrm>
            <a:off x="4949192" y="4486266"/>
            <a:ext cx="652410" cy="39704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V="1">
            <a:off x="4012577" y="4510277"/>
            <a:ext cx="860846" cy="175848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3"/>
          </p:cNvCxnSpPr>
          <p:nvPr/>
        </p:nvCxnSpPr>
        <p:spPr>
          <a:xfrm flipV="1">
            <a:off x="5114507" y="5813232"/>
            <a:ext cx="481950" cy="5233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2"/>
          </p:cNvCxnSpPr>
          <p:nvPr/>
        </p:nvCxnSpPr>
        <p:spPr>
          <a:xfrm flipV="1">
            <a:off x="5029522" y="4926411"/>
            <a:ext cx="554225" cy="43659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2"/>
          </p:cNvCxnSpPr>
          <p:nvPr/>
        </p:nvCxnSpPr>
        <p:spPr>
          <a:xfrm>
            <a:off x="5012179" y="5388956"/>
            <a:ext cx="566423" cy="3811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3"/>
          </p:cNvCxnSpPr>
          <p:nvPr/>
        </p:nvCxnSpPr>
        <p:spPr>
          <a:xfrm flipV="1">
            <a:off x="5059919" y="4969516"/>
            <a:ext cx="541683" cy="132056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95936" y="494232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5824" y="633286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9804" y="641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89189" y="530974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8626" y="4046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8623" y="401315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38979" y="573113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58192" y="4515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24627" y="4863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72218" y="5304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1857" y="5741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87525" y="46179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0092" y="5064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4194" y="4661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4869" y="56241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61655" y="4161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55829" y="52315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06726" y="47127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1269" y="5953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1734" y="59374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55182" y="601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74955" y="4376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0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0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/>
      <p:bldP spid="19" grpId="0"/>
      <p:bldP spid="44" grpId="0"/>
      <p:bldP spid="45" grpId="0"/>
      <p:bldP spid="4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ChangeArrowheads="1"/>
          </p:cNvSpPr>
          <p:nvPr/>
        </p:nvSpPr>
        <p:spPr bwMode="auto">
          <a:xfrm>
            <a:off x="404129" y="1883137"/>
            <a:ext cx="8531225" cy="45976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流的定义：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在网络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如果每条边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都给定一个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非负实数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满足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①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②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5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为该网络的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，又称为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可行流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①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容量约束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一条弧的流量不能够超过这条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弧的容量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②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守恒条件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对于任何中间点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物资输入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的流量等于输出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的流量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注：可行流总是存在的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如所有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 0 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称为零流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73200" y="2640373"/>
          <a:ext cx="3413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5" name="公式" r:id="rId1" imgW="1701800" imgH="241300" progId="Equation.3">
                  <p:embed/>
                </p:oleObj>
              </mc:Choice>
              <mc:Fallback>
                <p:oleObj name="公式" r:id="rId1" imgW="1701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640373"/>
                        <a:ext cx="34131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77963" y="3256323"/>
          <a:ext cx="35385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6" name="公式" r:id="rId3" imgW="2005965" imgH="355600" progId="Equation.3">
                  <p:embed/>
                </p:oleObj>
              </mc:Choice>
              <mc:Fallback>
                <p:oleObj name="公式" r:id="rId3" imgW="2005965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256323"/>
                        <a:ext cx="35385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614988" y="1984736"/>
          <a:ext cx="3529012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7" name="Visio" r:id="rId5" imgW="2472055" imgH="1377315" progId="Visio.Drawing.11">
                  <p:embed/>
                </p:oleObj>
              </mc:Choice>
              <mc:Fallback>
                <p:oleObj name="Visio" r:id="rId5" imgW="2472055" imgH="13773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1984736"/>
                        <a:ext cx="3529012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8828088" y="2978511"/>
            <a:ext cx="3159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矩形 6"/>
          <p:cNvSpPr>
            <a:spLocks noChangeArrowheads="1"/>
          </p:cNvSpPr>
          <p:nvPr/>
        </p:nvSpPr>
        <p:spPr bwMode="auto">
          <a:xfrm>
            <a:off x="289829" y="1289662"/>
            <a:ext cx="4979988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7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7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7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7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7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ChangeArrowheads="1"/>
          </p:cNvSpPr>
          <p:nvPr/>
        </p:nvSpPr>
        <p:spPr bwMode="auto">
          <a:xfrm>
            <a:off x="261252" y="1831975"/>
            <a:ext cx="8505825" cy="45252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4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在网络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的一个容许流分布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里，满足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的边称为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饱和边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，否则为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非饱和边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对收、发点          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（即从   点发出的物资总量等于   点输入量）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为网络流的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总流量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如果一个容许流分布使得网络的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流量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为最大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就说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是网络的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最大流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08323" name="Object 2"/>
          <p:cNvGraphicFramePr>
            <a:graphicFrameLocks noChangeAspect="1"/>
          </p:cNvGraphicFramePr>
          <p:nvPr/>
        </p:nvGraphicFramePr>
        <p:xfrm>
          <a:off x="2051050" y="4994275"/>
          <a:ext cx="1825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4" name="公式" r:id="rId1" imgW="989965" imgH="355600" progId="Equation.3">
                  <p:embed/>
                </p:oleObj>
              </mc:Choice>
              <mc:Fallback>
                <p:oleObj name="公式" r:id="rId1" imgW="989965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94275"/>
                        <a:ext cx="18256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246688" y="4194175"/>
          <a:ext cx="3529012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5" name="Visio" r:id="rId3" imgW="2472055" imgH="1377315" progId="Visio.Drawing.11">
                  <p:embed/>
                </p:oleObj>
              </mc:Choice>
              <mc:Fallback>
                <p:oleObj name="Visio" r:id="rId3" imgW="2472055" imgH="13773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4194175"/>
                        <a:ext cx="3529012" cy="204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矩形 6"/>
          <p:cNvSpPr>
            <a:spLocks noChangeArrowheads="1"/>
          </p:cNvSpPr>
          <p:nvPr/>
        </p:nvSpPr>
        <p:spPr bwMode="auto">
          <a:xfrm>
            <a:off x="499377" y="1201738"/>
            <a:ext cx="4979988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基本概念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23406" y="2748643"/>
          <a:ext cx="732065" cy="48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6" name="公式" r:id="rId5" imgW="342900" imgH="228600" progId="Equation.3">
                  <p:embed/>
                </p:oleObj>
              </mc:Choice>
              <mc:Fallback>
                <p:oleObj name="公式" r:id="rId5" imgW="342900" imgH="2286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406" y="2748643"/>
                        <a:ext cx="732065" cy="48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3455377" y="2729818"/>
          <a:ext cx="2023988" cy="61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7" name="公式" r:id="rId7" imgW="1180465" imgH="355600" progId="Equation.3">
                  <p:embed/>
                </p:oleObj>
              </mc:Choice>
              <mc:Fallback>
                <p:oleObj name="公式" r:id="rId7" imgW="1180465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377" y="2729818"/>
                        <a:ext cx="2023988" cy="611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1" name="Object 11"/>
          <p:cNvGraphicFramePr>
            <a:graphicFrameLocks noChangeAspect="1"/>
          </p:cNvGraphicFramePr>
          <p:nvPr/>
        </p:nvGraphicFramePr>
        <p:xfrm>
          <a:off x="1293586" y="3210607"/>
          <a:ext cx="352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8" name="公式" r:id="rId9" imgW="165100" imgH="228600" progId="Equation.3">
                  <p:embed/>
                </p:oleObj>
              </mc:Choice>
              <mc:Fallback>
                <p:oleObj name="公式" r:id="rId9" imgW="1651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586" y="3210607"/>
                        <a:ext cx="3524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4603297" y="3196773"/>
          <a:ext cx="325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9" name="公式" r:id="rId11" imgW="152400" imgH="228600" progId="Equation.3">
                  <p:embed/>
                </p:oleObj>
              </mc:Choice>
              <mc:Fallback>
                <p:oleObj name="公式" r:id="rId11" imgW="152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297" y="3196773"/>
                        <a:ext cx="3254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0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0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7" name="Rectangle 3"/>
          <p:cNvSpPr>
            <a:spLocks noChangeArrowheads="1"/>
          </p:cNvSpPr>
          <p:nvPr/>
        </p:nvSpPr>
        <p:spPr bwMode="auto">
          <a:xfrm>
            <a:off x="511171" y="1974850"/>
            <a:ext cx="8191500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等价于线性规划问题：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   求同时满足以下条件的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max </a:t>
            </a:r>
            <a:r>
              <a:rPr lang="en-US" altLang="zh-CN" sz="2400" i="1" dirty="0">
                <a:solidFill>
                  <a:srgbClr val="000000"/>
                </a:solidFill>
                <a:ea typeface="楷体_GB2312" pitchFamily="49" charset="-122"/>
              </a:rPr>
              <a:t>w</a:t>
            </a:r>
            <a:endParaRPr lang="en-US" altLang="zh-CN" sz="2400" i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09348" name="Object 2"/>
          <p:cNvGraphicFramePr>
            <a:graphicFrameLocks noChangeAspect="1"/>
          </p:cNvGraphicFramePr>
          <p:nvPr/>
        </p:nvGraphicFramePr>
        <p:xfrm>
          <a:off x="1354134" y="3227388"/>
          <a:ext cx="3314700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23" name="公式" r:id="rId1" imgW="1790700" imgH="1041400" progId="Equation.3">
                  <p:embed/>
                </p:oleObj>
              </mc:Choice>
              <mc:Fallback>
                <p:oleObj name="公式" r:id="rId1" imgW="1790700" imgH="104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4" y="3227388"/>
                        <a:ext cx="3314700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49" name="Rectangle 5"/>
          <p:cNvSpPr>
            <a:spLocks noChangeArrowheads="1"/>
          </p:cNvSpPr>
          <p:nvPr/>
        </p:nvSpPr>
        <p:spPr bwMode="auto">
          <a:xfrm>
            <a:off x="634996" y="5138738"/>
            <a:ext cx="844232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因此最大流问题可以通过单纯形法或其他线性规划的方法解决，但我们可以利用图论得到更简单的方法。</a:t>
            </a:r>
            <a:endParaRPr lang="zh-CN" altLang="en-US" sz="2400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430209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268605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  <a:buSzPct val="60000"/>
            </a:pPr>
            <a:r>
              <a:rPr lang="en-US" altLang="zh-CN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60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最大流问题</a:t>
            </a:r>
            <a:endParaRPr lang="zh-CN" altLang="en-US" sz="2600">
              <a:solidFill>
                <a:srgbClr val="00051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ChangeArrowheads="1"/>
          </p:cNvSpPr>
          <p:nvPr/>
        </p:nvSpPr>
        <p:spPr bwMode="auto">
          <a:xfrm>
            <a:off x="588959" y="1822450"/>
            <a:ext cx="8191500" cy="46535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5.5.2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是网络流图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N=(V,E)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中的一个结点集，满足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(1)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(2) t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∈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=V-S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则全部有向边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i,j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∈S, j∈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的集合称为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的一个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割切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，记为    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中的各边的容量之和称为该割切的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容量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，记为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宋体" panose="02010609030101010101" charset="-122"/>
                <a:cs typeface="+mn-cs"/>
              </a:rPr>
              <a:t>C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00"/>
              </a:solidFill>
              <a:ea typeface="新宋体" panose="0201060903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ea typeface="新宋体" panose="02010609030101010101" charset="-122"/>
              </a:rPr>
              <a:t>注意：计算时应是正向边的容量之和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anose="02010609030101010101" charset="-122"/>
              <a:cs typeface="+mn-cs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797046" y="3127375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85" name="公式" r:id="rId1" imgW="165100" imgH="203200" progId="Equation.3">
                  <p:embed/>
                </p:oleObj>
              </mc:Choice>
              <mc:Fallback>
                <p:oleObj name="公式" r:id="rId1" imgW="1651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46" y="3127375"/>
                        <a:ext cx="3333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570159" y="3127375"/>
          <a:ext cx="3429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86" name="公式" r:id="rId3" imgW="165100" imgH="203200" progId="Equation.3">
                  <p:embed/>
                </p:oleObj>
              </mc:Choice>
              <mc:Fallback>
                <p:oleObj name="公式" r:id="rId3" imgW="165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59" y="3127375"/>
                        <a:ext cx="3429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505321" y="3533775"/>
          <a:ext cx="304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87" name="公式" r:id="rId4" imgW="165100" imgH="203200" progId="Equation.3">
                  <p:embed/>
                </p:oleObj>
              </mc:Choice>
              <mc:Fallback>
                <p:oleObj name="公式" r:id="rId4" imgW="165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1" y="3533775"/>
                        <a:ext cx="3048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417181" y="3921578"/>
          <a:ext cx="846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88" name="公式" r:id="rId5" imgW="419100" imgH="228600" progId="Equation.3">
                  <p:embed/>
                </p:oleObj>
              </mc:Choice>
              <mc:Fallback>
                <p:oleObj name="公式" r:id="rId5" imgW="419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181" y="3921578"/>
                        <a:ext cx="846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88959" y="4744304"/>
          <a:ext cx="846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89" name="公式" r:id="rId7" imgW="419100" imgH="228600" progId="Equation.3">
                  <p:embed/>
                </p:oleObj>
              </mc:Choice>
              <mc:Fallback>
                <p:oleObj name="公式" r:id="rId7" imgW="419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59" y="4744304"/>
                        <a:ext cx="846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7924796" y="4297363"/>
          <a:ext cx="846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90" name="公式" r:id="rId8" imgW="419100" imgH="228600" progId="Equation.3">
                  <p:embed/>
                </p:oleObj>
              </mc:Choice>
              <mc:Fallback>
                <p:oleObj name="公式" r:id="rId8" imgW="419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796" y="4297363"/>
                        <a:ext cx="846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476496" y="5289777"/>
          <a:ext cx="23336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91" name="公式" r:id="rId9" imgW="1155065" imgH="355600" progId="Equation.3">
                  <p:embed/>
                </p:oleObj>
              </mc:Choice>
              <mc:Fallback>
                <p:oleObj name="公式" r:id="rId9" imgW="1155065" imgH="3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496" y="5289777"/>
                        <a:ext cx="23336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9" name="Rectangle 11"/>
          <p:cNvSpPr>
            <a:spLocks noChangeArrowheads="1"/>
          </p:cNvSpPr>
          <p:nvPr/>
        </p:nvSpPr>
        <p:spPr bwMode="auto">
          <a:xfrm>
            <a:off x="609599" y="4260850"/>
            <a:ext cx="85518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割切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把割切的全部边集去掉后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无任何有向路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0381" name="AutoShape 13"/>
          <p:cNvSpPr>
            <a:spLocks noChangeArrowheads="1"/>
          </p:cNvSpPr>
          <p:nvPr/>
        </p:nvSpPr>
        <p:spPr bwMode="auto">
          <a:xfrm rot="10800000">
            <a:off x="5775321" y="3024188"/>
            <a:ext cx="3375025" cy="358775"/>
          </a:xfrm>
          <a:prstGeom prst="wedgeRectCallout">
            <a:avLst>
              <a:gd name="adj1" fmla="val 61426"/>
              <a:gd name="adj2" fmla="val 155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rot="10800000" lIns="18000" tIns="0" rIns="1800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针对单一发点和收点的网络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430209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最大流问题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0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网络流问题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03399"/>
                    </a:solidFill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kumimoji="1" lang="zh-CN" altLang="en-US" dirty="0">
                    <a:solidFill>
                      <a:srgbClr val="003399"/>
                    </a:solidFill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最大流问题</a:t>
                </a:r>
                <a:endParaRPr kumimoji="1" lang="en-US" altLang="zh-CN" dirty="0">
                  <a:solidFill>
                    <a:srgbClr val="003399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zh-CN" altLang="en-US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zh-CN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5.5.1</a:t>
                </a:r>
                <a:endParaRPr kumimoji="1" lang="en-US" altLang="zh-CN" dirty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000" dirty="0" smtClean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图中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令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S={s}</a:t>
                </a:r>
                <a:endParaRPr kumimoji="1" lang="en-US" altLang="zh-CN" sz="2000" dirty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则（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S,</a:t>
                </a:r>
                <a:r>
                  <a:rPr lang="zh-CN" altLang="zh-CN" sz="2000" cap="al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cap="all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={(</a:t>
                </a:r>
                <a:r>
                  <a:rPr kumimoji="1" lang="en-US" altLang="zh-CN" sz="2000" dirty="0" err="1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s,a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s,c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s,d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)}, C(S,</a:t>
                </a:r>
                <a:r>
                  <a:rPr lang="zh-CN" altLang="zh-CN" sz="2000" cap="al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cap="all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)=6</a:t>
                </a:r>
                <a:endParaRPr kumimoji="1" lang="en-US" altLang="zh-CN" sz="2000" dirty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令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S={</a:t>
                </a:r>
                <a:r>
                  <a:rPr kumimoji="1" lang="en-US" altLang="zh-CN" sz="2000" dirty="0" err="1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s,a,c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}</a:t>
                </a:r>
                <a:endParaRPr kumimoji="1" lang="en-US" altLang="zh-CN" sz="2000" dirty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(S,</a:t>
                </a:r>
                <a:r>
                  <a:rPr lang="zh-CN" altLang="zh-CN" sz="2000" cap="al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cap="all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)={(</a:t>
                </a:r>
                <a:r>
                  <a:rPr kumimoji="1" lang="en-US" altLang="zh-CN" sz="2000" dirty="0" err="1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a,b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c,b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 smtClean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c,t</a:t>
                </a:r>
                <a:r>
                  <a:rPr kumimoji="1" lang="en-US" altLang="zh-CN" sz="2000" dirty="0" smtClean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 smtClean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c,d</a:t>
                </a:r>
                <a:r>
                  <a:rPr kumimoji="1" lang="en-US" altLang="zh-CN" sz="2000" dirty="0" smtClean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),(</a:t>
                </a:r>
                <a:r>
                  <a:rPr kumimoji="1" lang="en-US" altLang="zh-CN" sz="2000" dirty="0" err="1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s,d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)}, C(S,</a:t>
                </a:r>
                <a:r>
                  <a:rPr lang="zh-CN" altLang="zh-CN" sz="2000" cap="al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cap="all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)=</a:t>
                </a:r>
                <a:r>
                  <a:rPr kumimoji="1" lang="en-US" altLang="zh-CN" sz="2000" dirty="0" smtClean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11</a:t>
                </a:r>
                <a:endParaRPr kumimoji="1" lang="en-US" altLang="zh-CN" sz="2000" dirty="0" smtClean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kumimoji="1" lang="en-US" altLang="zh-CN" dirty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zh-CN" altLang="en-US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kumimoji="1" lang="en-US" altLang="zh-CN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5.5.1</a:t>
                </a:r>
                <a:endParaRPr kumimoji="1" lang="en-US" altLang="zh-CN" dirty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24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网络的最大流量小于等于最小的切割容量，即</a:t>
                </a:r>
                <a:endParaRPr kumimoji="1" lang="en-US" altLang="zh-CN" sz="2400" dirty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sz="2400" dirty="0" err="1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maxw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400" dirty="0">
                    <a:latin typeface="Arial" panose="020B0604020202020204" pitchFamily="34" charset="0"/>
                    <a:ea typeface="楷体_GB2312" pitchFamily="49" charset="-122"/>
                    <a:cs typeface="Times New Roman" panose="02020603050405020304" pitchFamily="18" charset="0"/>
                  </a:rPr>
                  <a:t>minC</a:t>
                </a:r>
                <a:endParaRPr kumimoji="1" lang="zh-CN" altLang="en-US" sz="2400" dirty="0"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t="-10" r="6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6849491" y="17848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729057" y="178068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05206" y="2603489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11045" y="259913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367649" y="3303075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560725" y="259913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83" name="Straight Arrow Connector 82"/>
          <p:cNvCxnSpPr>
            <a:stCxn id="79" idx="0"/>
            <a:endCxn id="77" idx="3"/>
          </p:cNvCxnSpPr>
          <p:nvPr/>
        </p:nvCxnSpPr>
        <p:spPr>
          <a:xfrm flipV="1">
            <a:off x="6366166" y="1888947"/>
            <a:ext cx="501180" cy="7145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2" idx="1"/>
          </p:cNvCxnSpPr>
          <p:nvPr/>
        </p:nvCxnSpPr>
        <p:spPr>
          <a:xfrm>
            <a:off x="7850977" y="1888947"/>
            <a:ext cx="727603" cy="728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9" idx="6"/>
          </p:cNvCxnSpPr>
          <p:nvPr/>
        </p:nvCxnSpPr>
        <p:spPr>
          <a:xfrm flipV="1">
            <a:off x="6427126" y="2650947"/>
            <a:ext cx="853440" cy="1350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5"/>
            <a:endCxn id="81" idx="2"/>
          </p:cNvCxnSpPr>
          <p:nvPr/>
        </p:nvCxnSpPr>
        <p:spPr>
          <a:xfrm>
            <a:off x="6409271" y="2707554"/>
            <a:ext cx="958378" cy="65648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2" idx="3"/>
          </p:cNvCxnSpPr>
          <p:nvPr/>
        </p:nvCxnSpPr>
        <p:spPr>
          <a:xfrm flipV="1">
            <a:off x="7463445" y="2703199"/>
            <a:ext cx="1115135" cy="6057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0" idx="1"/>
          </p:cNvCxnSpPr>
          <p:nvPr/>
        </p:nvCxnSpPr>
        <p:spPr>
          <a:xfrm>
            <a:off x="6903262" y="1921604"/>
            <a:ext cx="425638" cy="6953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6956171" y="1878713"/>
            <a:ext cx="433252" cy="6884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434488" y="1921604"/>
            <a:ext cx="401468" cy="7191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367649" y="1902524"/>
            <a:ext cx="359889" cy="68460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1" idx="1"/>
          </p:cNvCxnSpPr>
          <p:nvPr/>
        </p:nvCxnSpPr>
        <p:spPr>
          <a:xfrm>
            <a:off x="7336737" y="2746742"/>
            <a:ext cx="48767" cy="57418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0" idx="5"/>
          </p:cNvCxnSpPr>
          <p:nvPr/>
        </p:nvCxnSpPr>
        <p:spPr>
          <a:xfrm flipH="1" flipV="1">
            <a:off x="7415110" y="2703199"/>
            <a:ext cx="32876" cy="6132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7426214" y="2652722"/>
            <a:ext cx="1104031" cy="247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41289" y="23985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s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697126" y="240652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t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34305" y="142127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b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34760" y="14212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a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7399" y="1490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1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62087" y="334211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d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15884" y="18964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1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33824" y="192565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2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97069" y="22902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9543" y="20639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2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41908" y="18671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4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306815" y="1873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2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71871" y="21113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68051" y="28753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1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757144" y="25509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962273" y="28865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2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41955" y="27422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74339" y="27389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3</a:t>
            </a:r>
            <a:endParaRPr lang="zh-CN" altLang="en-US" dirty="0">
              <a:solidFill>
                <a:srgbClr val="4D5B6B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957879" y="1841640"/>
            <a:ext cx="76965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7"/>
          <p:cNvSpPr txBox="1"/>
          <p:nvPr/>
        </p:nvSpPr>
        <p:spPr>
          <a:xfrm>
            <a:off x="6967956" y="22902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D5B6B"/>
                </a:solidFill>
              </a:rPr>
              <a:t>c</a:t>
            </a:r>
            <a:endParaRPr lang="zh-CN" altLang="en-US" dirty="0">
              <a:solidFill>
                <a:srgbClr val="4D5B6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509586" y="1779588"/>
            <a:ext cx="8191500" cy="4499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增流路径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如果网络的容许流并不是最大流，就一定存在着从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增流路径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令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s,i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,…,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是一条从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初级路径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st</a:t>
            </a:r>
            <a:endParaRPr kumimoji="1" lang="en-US" altLang="zh-CN" sz="2400" b="1" i="1" u="none" strike="noStrike" kern="120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前向边的情况：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每条边的方向都是从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j+1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如果这条路径上每条边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都有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endParaRPr kumimoji="1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那么令                               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这时令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每条边的流都增加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δ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结果仍然是网络的容许流分布，但流量比先前增加了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δ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12420" name="Object 2"/>
          <p:cNvGraphicFramePr>
            <a:graphicFrameLocks noChangeAspect="1"/>
          </p:cNvGraphicFramePr>
          <p:nvPr/>
        </p:nvGraphicFramePr>
        <p:xfrm>
          <a:off x="2401251" y="4704398"/>
          <a:ext cx="2154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14" name="公式" r:id="rId1" imgW="34137600" imgH="9753600" progId="Equation.3">
                  <p:embed/>
                </p:oleObj>
              </mc:Choice>
              <mc:Fallback>
                <p:oleObj name="公式" r:id="rId1" imgW="34137600" imgH="975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251" y="4704398"/>
                        <a:ext cx="21542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矩形 6"/>
          <p:cNvSpPr>
            <a:spLocks noChangeArrowheads="1"/>
          </p:cNvSpPr>
          <p:nvPr/>
        </p:nvSpPr>
        <p:spPr bwMode="auto">
          <a:xfrm>
            <a:off x="328611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1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1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1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1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1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1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4" name="Rectangle 4"/>
          <p:cNvSpPr>
            <a:spLocks noChangeArrowheads="1"/>
          </p:cNvSpPr>
          <p:nvPr/>
        </p:nvSpPr>
        <p:spPr bwMode="auto">
          <a:xfrm>
            <a:off x="839102" y="3800475"/>
            <a:ext cx="76231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该道路上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δ=1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，即沿这条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s-t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道路网络的流量最多可增加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213445" name="Rectangle 5"/>
          <p:cNvSpPr>
            <a:spLocks noChangeArrowheads="1"/>
          </p:cNvSpPr>
          <p:nvPr/>
        </p:nvSpPr>
        <p:spPr bwMode="auto">
          <a:xfrm>
            <a:off x="839102" y="4429125"/>
            <a:ext cx="262255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有后向边怎么办？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2405" name="矩形 6"/>
          <p:cNvSpPr>
            <a:spLocks noChangeArrowheads="1"/>
          </p:cNvSpPr>
          <p:nvPr/>
        </p:nvSpPr>
        <p:spPr bwMode="auto">
          <a:xfrm>
            <a:off x="488265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3335862" y="2047465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6297799" y="272350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Oval 9"/>
          <p:cNvSpPr/>
          <p:nvPr/>
        </p:nvSpPr>
        <p:spPr>
          <a:xfrm>
            <a:off x="2500610" y="29673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Oval 10"/>
          <p:cNvSpPr/>
          <p:nvPr/>
        </p:nvSpPr>
        <p:spPr>
          <a:xfrm>
            <a:off x="3976208" y="324666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Oval 11"/>
          <p:cNvSpPr/>
          <p:nvPr/>
        </p:nvSpPr>
        <p:spPr>
          <a:xfrm>
            <a:off x="5454696" y="324121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3447163" y="2139226"/>
            <a:ext cx="590005" cy="11074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  <a:endCxn id="9" idx="3"/>
          </p:cNvCxnSpPr>
          <p:nvPr/>
        </p:nvCxnSpPr>
        <p:spPr>
          <a:xfrm flipV="1">
            <a:off x="5576616" y="2827573"/>
            <a:ext cx="739038" cy="4746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3"/>
          </p:cNvCxnSpPr>
          <p:nvPr/>
        </p:nvCxnSpPr>
        <p:spPr>
          <a:xfrm flipV="1">
            <a:off x="4074900" y="2389778"/>
            <a:ext cx="768713" cy="87123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5"/>
            <a:endCxn id="12" idx="1"/>
          </p:cNvCxnSpPr>
          <p:nvPr/>
        </p:nvCxnSpPr>
        <p:spPr>
          <a:xfrm>
            <a:off x="4929823" y="2389778"/>
            <a:ext cx="542728" cy="8692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7" idx="3"/>
          </p:cNvCxnSpPr>
          <p:nvPr/>
        </p:nvCxnSpPr>
        <p:spPr>
          <a:xfrm flipV="1">
            <a:off x="2604675" y="2151530"/>
            <a:ext cx="749042" cy="83366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8838" y="287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</a:t>
            </a:r>
            <a:endParaRPr lang="zh-CN" altLang="zh-CN" sz="1800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6437574" y="2583027"/>
            <a:ext cx="2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705331" y="19237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3</a:t>
            </a:r>
            <a:endParaRPr lang="zh-CN" altLang="zh-CN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5372011" y="33464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4</a:t>
            </a:r>
            <a:endParaRPr lang="zh-CN" altLang="zh-CN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3908027" y="33753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2</a:t>
            </a:r>
            <a:endParaRPr lang="zh-CN" altLang="zh-CN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4679" y="22930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(5,3)</a:t>
            </a:r>
            <a:endParaRPr lang="zh-CN" altLang="zh-CN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3673083" y="2337613"/>
            <a:ext cx="77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(2,1)</a:t>
            </a:r>
            <a:endParaRPr lang="zh-CN" altLang="zh-CN" sz="1800" dirty="0"/>
          </a:p>
        </p:txBody>
      </p:sp>
      <p:sp>
        <p:nvSpPr>
          <p:cNvPr id="25" name="Oval 24"/>
          <p:cNvSpPr/>
          <p:nvPr/>
        </p:nvSpPr>
        <p:spPr>
          <a:xfrm>
            <a:off x="4825758" y="2285713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127274" y="25690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(4,1)</a:t>
            </a:r>
            <a:endParaRPr lang="zh-CN" altLang="zh-CN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5871347" y="30230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(5,2)</a:t>
            </a:r>
            <a:endParaRPr lang="zh-CN" altLang="zh-CN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36934" y="2769612"/>
            <a:ext cx="70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(6,2)</a:t>
            </a:r>
            <a:endParaRPr lang="zh-CN" altLang="zh-CN" sz="1800" dirty="0"/>
          </a:p>
        </p:txBody>
      </p:sp>
      <p:sp>
        <p:nvSpPr>
          <p:cNvPr id="29" name="TextBox 21"/>
          <p:cNvSpPr txBox="1"/>
          <p:nvPr/>
        </p:nvSpPr>
        <p:spPr>
          <a:xfrm>
            <a:off x="3353717" y="151800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i</a:t>
            </a:r>
            <a:r>
              <a:rPr lang="en-US" altLang="zh-CN" sz="1800" baseline="-25000" dirty="0"/>
              <a:t>1</a:t>
            </a:r>
            <a:endParaRPr lang="zh-CN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4" grpId="0"/>
      <p:bldP spid="121344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7" name="Rectangle 3"/>
          <p:cNvSpPr>
            <a:spLocks noChangeArrowheads="1"/>
          </p:cNvSpPr>
          <p:nvPr/>
        </p:nvSpPr>
        <p:spPr bwMode="auto">
          <a:xfrm>
            <a:off x="511175" y="1743075"/>
            <a:ext cx="7426325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后向边的情况：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下图的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δ=1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，在这条道路上的增流过程是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汇点的流入量增加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获得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 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要保持流的守恒，应使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增加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–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的守恒是由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少供应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个单位流而得到保证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因此增流路径中的后向边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一定要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&gt;0,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少供应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，只有从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多索取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才能保持守恒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14469" name="Object 2"/>
          <p:cNvGraphicFramePr>
            <a:graphicFrameLocks noChangeAspect="1"/>
          </p:cNvGraphicFramePr>
          <p:nvPr/>
        </p:nvGraphicFramePr>
        <p:xfrm>
          <a:off x="1350963" y="3854450"/>
          <a:ext cx="1666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8" name="公式" r:id="rId1" imgW="26416000" imgH="7721600" progId="Equation.3">
                  <p:embed/>
                </p:oleObj>
              </mc:Choice>
              <mc:Fallback>
                <p:oleObj name="公式" r:id="rId1" imgW="26416000" imgH="772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854450"/>
                        <a:ext cx="16668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矩形 6"/>
          <p:cNvSpPr>
            <a:spLocks noChangeArrowheads="1"/>
          </p:cNvSpPr>
          <p:nvPr/>
        </p:nvSpPr>
        <p:spPr bwMode="auto">
          <a:xfrm>
            <a:off x="227013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  <p:sp>
        <p:nvSpPr>
          <p:cNvPr id="9" name="Oval 29"/>
          <p:cNvSpPr/>
          <p:nvPr/>
        </p:nvSpPr>
        <p:spPr>
          <a:xfrm>
            <a:off x="3496148" y="444848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Oval 30"/>
          <p:cNvSpPr/>
          <p:nvPr/>
        </p:nvSpPr>
        <p:spPr>
          <a:xfrm>
            <a:off x="6458085" y="512452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Oval 31"/>
          <p:cNvSpPr/>
          <p:nvPr/>
        </p:nvSpPr>
        <p:spPr>
          <a:xfrm>
            <a:off x="2660896" y="536836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Oval 32"/>
          <p:cNvSpPr/>
          <p:nvPr/>
        </p:nvSpPr>
        <p:spPr>
          <a:xfrm>
            <a:off x="4136494" y="564768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Oval 33"/>
          <p:cNvSpPr/>
          <p:nvPr/>
        </p:nvSpPr>
        <p:spPr>
          <a:xfrm>
            <a:off x="5614982" y="564223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Straight Arrow Connector 34"/>
          <p:cNvCxnSpPr>
            <a:endCxn id="12" idx="0"/>
          </p:cNvCxnSpPr>
          <p:nvPr/>
        </p:nvCxnSpPr>
        <p:spPr>
          <a:xfrm>
            <a:off x="3607449" y="4540245"/>
            <a:ext cx="590005" cy="11074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5"/>
          <p:cNvCxnSpPr>
            <a:stCxn id="13" idx="6"/>
            <a:endCxn id="10" idx="3"/>
          </p:cNvCxnSpPr>
          <p:nvPr/>
        </p:nvCxnSpPr>
        <p:spPr>
          <a:xfrm flipV="1">
            <a:off x="5736902" y="5228592"/>
            <a:ext cx="739038" cy="4746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6"/>
          <p:cNvCxnSpPr>
            <a:stCxn id="27" idx="3"/>
          </p:cNvCxnSpPr>
          <p:nvPr/>
        </p:nvCxnSpPr>
        <p:spPr>
          <a:xfrm flipH="1">
            <a:off x="4217025" y="4790797"/>
            <a:ext cx="786874" cy="85402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>
            <a:stCxn id="27" idx="5"/>
            <a:endCxn id="13" idx="1"/>
          </p:cNvCxnSpPr>
          <p:nvPr/>
        </p:nvCxnSpPr>
        <p:spPr>
          <a:xfrm>
            <a:off x="5090109" y="4790797"/>
            <a:ext cx="542728" cy="8692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8"/>
          <p:cNvCxnSpPr>
            <a:stCxn id="11" idx="7"/>
            <a:endCxn id="9" idx="3"/>
          </p:cNvCxnSpPr>
          <p:nvPr/>
        </p:nvCxnSpPr>
        <p:spPr>
          <a:xfrm flipV="1">
            <a:off x="2764961" y="4552549"/>
            <a:ext cx="749042" cy="83366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9"/>
          <p:cNvSpPr txBox="1"/>
          <p:nvPr/>
        </p:nvSpPr>
        <p:spPr>
          <a:xfrm>
            <a:off x="2329124" y="52720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</a:t>
            </a:r>
            <a:endParaRPr lang="zh-CN" altLang="zh-CN" sz="1800" dirty="0"/>
          </a:p>
        </p:txBody>
      </p:sp>
      <p:sp>
        <p:nvSpPr>
          <p:cNvPr id="20" name="TextBox 40"/>
          <p:cNvSpPr txBox="1"/>
          <p:nvPr/>
        </p:nvSpPr>
        <p:spPr>
          <a:xfrm flipH="1">
            <a:off x="6597860" y="4984046"/>
            <a:ext cx="2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21" name="TextBox 41"/>
          <p:cNvSpPr txBox="1"/>
          <p:nvPr/>
        </p:nvSpPr>
        <p:spPr>
          <a:xfrm>
            <a:off x="4865617" y="432477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3</a:t>
            </a:r>
            <a:endParaRPr lang="zh-CN" altLang="zh-CN" sz="1800" dirty="0"/>
          </a:p>
        </p:txBody>
      </p:sp>
      <p:sp>
        <p:nvSpPr>
          <p:cNvPr id="22" name="TextBox 42"/>
          <p:cNvSpPr txBox="1"/>
          <p:nvPr/>
        </p:nvSpPr>
        <p:spPr>
          <a:xfrm>
            <a:off x="5532297" y="57475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4</a:t>
            </a:r>
            <a:endParaRPr lang="zh-CN" altLang="zh-CN" sz="1800" dirty="0"/>
          </a:p>
        </p:txBody>
      </p:sp>
      <p:sp>
        <p:nvSpPr>
          <p:cNvPr id="23" name="TextBox 43"/>
          <p:cNvSpPr txBox="1"/>
          <p:nvPr/>
        </p:nvSpPr>
        <p:spPr>
          <a:xfrm>
            <a:off x="3390235" y="404221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1</a:t>
            </a:r>
            <a:endParaRPr lang="zh-CN" altLang="zh-CN" sz="1800" dirty="0"/>
          </a:p>
        </p:txBody>
      </p:sp>
      <p:sp>
        <p:nvSpPr>
          <p:cNvPr id="24" name="TextBox 44"/>
          <p:cNvSpPr txBox="1"/>
          <p:nvPr/>
        </p:nvSpPr>
        <p:spPr>
          <a:xfrm>
            <a:off x="4068313" y="57763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</a:t>
            </a:r>
            <a:r>
              <a:rPr lang="en-US" altLang="zh-CN" sz="1800" baseline="-25000" dirty="0"/>
              <a:t>2</a:t>
            </a:r>
            <a:endParaRPr lang="zh-CN" altLang="zh-CN" sz="1800" dirty="0"/>
          </a:p>
        </p:txBody>
      </p:sp>
      <p:sp>
        <p:nvSpPr>
          <p:cNvPr id="25" name="TextBox 45"/>
          <p:cNvSpPr txBox="1"/>
          <p:nvPr/>
        </p:nvSpPr>
        <p:spPr>
          <a:xfrm>
            <a:off x="2535056" y="46823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(5,3)</a:t>
            </a:r>
            <a:endParaRPr lang="zh-CN" altLang="zh-CN" sz="1800" dirty="0"/>
          </a:p>
        </p:txBody>
      </p:sp>
      <p:sp>
        <p:nvSpPr>
          <p:cNvPr id="26" name="TextBox 46"/>
          <p:cNvSpPr txBox="1"/>
          <p:nvPr/>
        </p:nvSpPr>
        <p:spPr>
          <a:xfrm>
            <a:off x="3833369" y="4738632"/>
            <a:ext cx="9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(2,1)</a:t>
            </a:r>
            <a:endParaRPr lang="zh-CN" altLang="zh-CN" sz="1800" dirty="0"/>
          </a:p>
        </p:txBody>
      </p:sp>
      <p:sp>
        <p:nvSpPr>
          <p:cNvPr id="27" name="Oval 47"/>
          <p:cNvSpPr/>
          <p:nvPr/>
        </p:nvSpPr>
        <p:spPr>
          <a:xfrm>
            <a:off x="4986044" y="468673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TextBox 48"/>
          <p:cNvSpPr txBox="1"/>
          <p:nvPr/>
        </p:nvSpPr>
        <p:spPr>
          <a:xfrm>
            <a:off x="5287560" y="49701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(4,1)</a:t>
            </a:r>
            <a:endParaRPr lang="zh-CN" altLang="zh-CN" sz="1800" dirty="0"/>
          </a:p>
        </p:txBody>
      </p:sp>
      <p:sp>
        <p:nvSpPr>
          <p:cNvPr id="29" name="TextBox 49"/>
          <p:cNvSpPr txBox="1"/>
          <p:nvPr/>
        </p:nvSpPr>
        <p:spPr>
          <a:xfrm>
            <a:off x="6031633" y="542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(5,2)</a:t>
            </a:r>
            <a:endParaRPr lang="zh-CN" altLang="zh-CN" sz="1800" dirty="0"/>
          </a:p>
        </p:txBody>
      </p:sp>
      <p:sp>
        <p:nvSpPr>
          <p:cNvPr id="30" name="TextBox 50"/>
          <p:cNvSpPr txBox="1"/>
          <p:nvPr/>
        </p:nvSpPr>
        <p:spPr>
          <a:xfrm>
            <a:off x="4497220" y="5170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(6,2)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1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3756" y="1616075"/>
            <a:ext cx="7772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chemeClr val="accent1"/>
                </a:solidFill>
                <a:ea typeface="楷体_GB2312" pitchFamily="49" charset="-122"/>
              </a:rPr>
              <a:t>二分图</a:t>
            </a:r>
            <a:r>
              <a:rPr lang="zh-CN" altLang="en-US" sz="2400" dirty="0" smtClean="0">
                <a:ea typeface="楷体_GB2312" pitchFamily="49" charset="-122"/>
              </a:rPr>
              <a:t>的匹配问题</a:t>
            </a:r>
            <a:endParaRPr lang="zh-CN" altLang="en-US" sz="2400" dirty="0" smtClean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楷体_GB2312" pitchFamily="49" charset="-122"/>
              </a:rPr>
              <a:t>     图中的节点可分为两个集合，</a:t>
            </a:r>
            <a:r>
              <a:rPr lang="en-US" altLang="zh-CN" sz="2400" i="1" dirty="0" smtClean="0">
                <a:ea typeface="楷体_GB2312" pitchFamily="49" charset="-122"/>
              </a:rPr>
              <a:t>X</a:t>
            </a:r>
            <a:r>
              <a:rPr lang="en-US" altLang="zh-CN" sz="2400" dirty="0" smtClean="0">
                <a:ea typeface="楷体_GB2312" pitchFamily="49" charset="-122"/>
              </a:rPr>
              <a:t>, </a:t>
            </a:r>
            <a:r>
              <a:rPr lang="en-US" altLang="zh-CN" sz="2400" i="1" dirty="0" smtClean="0">
                <a:ea typeface="楷体_GB2312" pitchFamily="49" charset="-122"/>
              </a:rPr>
              <a:t>Y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en-US" altLang="zh-CN" sz="2400" i="1" dirty="0" smtClean="0">
                <a:ea typeface="楷体_GB2312" pitchFamily="49" charset="-122"/>
              </a:rPr>
              <a:t>X </a:t>
            </a:r>
            <a:r>
              <a:rPr lang="zh-CN" altLang="en-US" sz="2400" dirty="0" smtClean="0">
                <a:ea typeface="楷体_GB2312" pitchFamily="49" charset="-122"/>
              </a:rPr>
              <a:t>与 </a:t>
            </a:r>
            <a:r>
              <a:rPr lang="en-US" altLang="zh-CN" sz="2400" i="1" dirty="0" smtClean="0">
                <a:ea typeface="楷体_GB2312" pitchFamily="49" charset="-122"/>
              </a:rPr>
              <a:t>Y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之间有边相连，但 </a:t>
            </a:r>
            <a:r>
              <a:rPr lang="en-US" altLang="zh-CN" sz="2400" i="1" dirty="0" smtClean="0">
                <a:ea typeface="楷体_GB2312" pitchFamily="49" charset="-122"/>
              </a:rPr>
              <a:t>X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内部和 </a:t>
            </a:r>
            <a:r>
              <a:rPr lang="en-US" altLang="zh-CN" sz="2400" i="1" dirty="0" smtClean="0">
                <a:ea typeface="楷体_GB2312" pitchFamily="49" charset="-122"/>
              </a:rPr>
              <a:t>Y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内部无关联边</a:t>
            </a:r>
            <a:endParaRPr lang="zh-CN" altLang="en-US" sz="2400" dirty="0" smtClean="0">
              <a:ea typeface="楷体_GB2312" pitchFamily="49" charset="-122"/>
            </a:endParaRPr>
          </a:p>
          <a:p>
            <a:pPr lvl="1"/>
            <a:r>
              <a:rPr lang="zh-CN" altLang="en-US" sz="2400" dirty="0" smtClean="0"/>
              <a:t>运输问题实际上是二分图的最小费用最大流问题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任务分配问题实际上是二分图的匹配问题</a:t>
            </a:r>
            <a:endParaRPr lang="zh-CN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chemeClr val="accent1"/>
                </a:solidFill>
                <a:ea typeface="楷体_GB2312" pitchFamily="49" charset="-122"/>
              </a:rPr>
              <a:t>非二分图</a:t>
            </a:r>
            <a:r>
              <a:rPr lang="zh-CN" altLang="en-US" sz="2400" dirty="0" smtClean="0">
                <a:ea typeface="楷体_GB2312" pitchFamily="49" charset="-122"/>
              </a:rPr>
              <a:t>的匹配问题</a:t>
            </a:r>
            <a:endParaRPr lang="zh-CN" altLang="en-US" sz="2400" dirty="0" smtClean="0">
              <a:ea typeface="楷体_GB2312" pitchFamily="49" charset="-122"/>
            </a:endParaRPr>
          </a:p>
          <a:p>
            <a:pPr lvl="1"/>
            <a:r>
              <a:rPr lang="zh-CN" altLang="zh-CN" sz="2400" dirty="0" smtClean="0"/>
              <a:t>最大基数匹配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maximum cardinality matching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最大权匹配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maximum weight matching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最小完全匹配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minimum weight perfect matching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最优分数匹配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optimal fractional matching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  <p:sp>
        <p:nvSpPr>
          <p:cNvPr id="41988" name="矩形 6"/>
          <p:cNvSpPr>
            <a:spLocks noChangeArrowheads="1"/>
          </p:cNvSpPr>
          <p:nvPr/>
        </p:nvSpPr>
        <p:spPr bwMode="auto">
          <a:xfrm>
            <a:off x="478060" y="1212850"/>
            <a:ext cx="4979988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图的匹配问题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1" grpId="0" bldLvl="2" autoUpdateAnimBg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ChangeArrowheads="1"/>
          </p:cNvSpPr>
          <p:nvPr/>
        </p:nvSpPr>
        <p:spPr bwMode="auto">
          <a:xfrm>
            <a:off x="449712" y="1733550"/>
            <a:ext cx="8712200" cy="191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5.5.2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图中，如果最初流量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w=0,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第一条增流路径可以是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(s,c,b,t )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它全部由前向边组成，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δ=2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，因此可增流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这时边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(s,c),(c,b),(b,t)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的流都是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，其余边均为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这是一个容许流分布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8" name="矩形 6"/>
          <p:cNvSpPr>
            <a:spLocks noChangeArrowheads="1"/>
          </p:cNvSpPr>
          <p:nvPr/>
        </p:nvSpPr>
        <p:spPr bwMode="auto">
          <a:xfrm>
            <a:off x="459237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3413764" y="415615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Oval 7"/>
          <p:cNvSpPr/>
          <p:nvPr/>
        </p:nvSpPr>
        <p:spPr>
          <a:xfrm>
            <a:off x="6861361" y="511139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1856530" y="51545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Oval 9"/>
          <p:cNvSpPr/>
          <p:nvPr/>
        </p:nvSpPr>
        <p:spPr>
          <a:xfrm>
            <a:off x="5421089" y="6148903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Oval 10"/>
          <p:cNvSpPr/>
          <p:nvPr/>
        </p:nvSpPr>
        <p:spPr>
          <a:xfrm>
            <a:off x="5421369" y="5123051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Straight Arrow Connector 11"/>
          <p:cNvCxnSpPr>
            <a:stCxn id="23" idx="5"/>
            <a:endCxn id="10" idx="2"/>
          </p:cNvCxnSpPr>
          <p:nvPr/>
        </p:nvCxnSpPr>
        <p:spPr>
          <a:xfrm>
            <a:off x="3536589" y="5236739"/>
            <a:ext cx="1884500" cy="97312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6"/>
            <a:endCxn id="8" idx="2"/>
          </p:cNvCxnSpPr>
          <p:nvPr/>
        </p:nvCxnSpPr>
        <p:spPr>
          <a:xfrm flipV="1">
            <a:off x="5543289" y="5172357"/>
            <a:ext cx="1318072" cy="1165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  <a:endCxn id="23" idx="2"/>
          </p:cNvCxnSpPr>
          <p:nvPr/>
        </p:nvCxnSpPr>
        <p:spPr>
          <a:xfrm flipV="1">
            <a:off x="1978450" y="5193634"/>
            <a:ext cx="1454074" cy="218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6"/>
            <a:endCxn id="11" idx="2"/>
          </p:cNvCxnSpPr>
          <p:nvPr/>
        </p:nvCxnSpPr>
        <p:spPr>
          <a:xfrm flipV="1">
            <a:off x="3554444" y="5184011"/>
            <a:ext cx="1866925" cy="96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7"/>
            <a:endCxn id="6" idx="3"/>
          </p:cNvCxnSpPr>
          <p:nvPr/>
        </p:nvCxnSpPr>
        <p:spPr>
          <a:xfrm flipV="1">
            <a:off x="1960595" y="4260216"/>
            <a:ext cx="1471024" cy="91214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65599" y="5030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</a:t>
            </a:r>
            <a:endParaRPr lang="zh-CN" altLang="zh-CN" sz="1800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7005423" y="4969836"/>
            <a:ext cx="1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8281" y="47697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b</a:t>
            </a:r>
            <a:endParaRPr lang="zh-CN" altLang="zh-CN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3318271" y="3786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a</a:t>
            </a:r>
            <a:endParaRPr lang="zh-CN" altLang="zh-CN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37031" y="5200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c</a:t>
            </a:r>
            <a:endParaRPr lang="zh-CN" altLang="zh-CN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24874" y="6065981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</a:t>
            </a:r>
            <a:endParaRPr lang="zh-CN" altLang="zh-CN" sz="1800" dirty="0"/>
          </a:p>
        </p:txBody>
      </p:sp>
      <p:sp>
        <p:nvSpPr>
          <p:cNvPr id="23" name="Oval 22"/>
          <p:cNvSpPr/>
          <p:nvPr/>
        </p:nvSpPr>
        <p:spPr>
          <a:xfrm>
            <a:off x="3432524" y="513267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4188102" y="4907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2</a:t>
            </a:r>
            <a:endParaRPr lang="zh-CN" altLang="zh-CN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4354750" y="4328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zh-CN" sz="1800" dirty="0"/>
          </a:p>
        </p:txBody>
      </p:sp>
      <p:cxnSp>
        <p:nvCxnSpPr>
          <p:cNvPr id="26" name="Straight Arrow Connector 25"/>
          <p:cNvCxnSpPr>
            <a:stCxn id="6" idx="6"/>
            <a:endCxn id="11" idx="1"/>
          </p:cNvCxnSpPr>
          <p:nvPr/>
        </p:nvCxnSpPr>
        <p:spPr>
          <a:xfrm>
            <a:off x="3535684" y="4217111"/>
            <a:ext cx="1903540" cy="9237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7"/>
            <a:endCxn id="8" idx="3"/>
          </p:cNvCxnSpPr>
          <p:nvPr/>
        </p:nvCxnSpPr>
        <p:spPr>
          <a:xfrm flipV="1">
            <a:off x="5525154" y="5215462"/>
            <a:ext cx="1354062" cy="951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2386" y="5723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zh-CN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6051079" y="56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zh-CN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2467933" y="4400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zh-CN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010699" y="4907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2</a:t>
            </a:r>
            <a:endParaRPr lang="zh-CN" altLang="zh-CN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2734933" y="49267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2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5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5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5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5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991049" y="1763713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5.5.2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（续）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2" name="矩形 6"/>
          <p:cNvSpPr>
            <a:spLocks noChangeArrowheads="1"/>
          </p:cNvSpPr>
          <p:nvPr/>
        </p:nvSpPr>
        <p:spPr bwMode="auto">
          <a:xfrm>
            <a:off x="459237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248222" y="2211821"/>
          <a:ext cx="6046789" cy="192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4" name="Image" r:id="rId1" imgW="6048375" imgH="1924050" progId="Photoshop.Image.13">
                  <p:embed/>
                </p:oleObj>
              </mc:Choice>
              <mc:Fallback>
                <p:oleObj name="Image" r:id="rId1" imgW="6048375" imgH="1924050" progId="Photoshop.Image.13">
                  <p:embed/>
                  <p:pic>
                    <p:nvPicPr>
                      <p:cNvPr id="0" name="图片 3953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8222" y="2211821"/>
                        <a:ext cx="6046789" cy="1923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413764" y="4198096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6861361" y="51533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Oval 9"/>
          <p:cNvSpPr/>
          <p:nvPr/>
        </p:nvSpPr>
        <p:spPr>
          <a:xfrm>
            <a:off x="1856530" y="5196447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Oval 10"/>
          <p:cNvSpPr/>
          <p:nvPr/>
        </p:nvSpPr>
        <p:spPr>
          <a:xfrm>
            <a:off x="5421089" y="619084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Oval 11"/>
          <p:cNvSpPr/>
          <p:nvPr/>
        </p:nvSpPr>
        <p:spPr>
          <a:xfrm>
            <a:off x="5421369" y="5164996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Straight Arrow Connector 12"/>
          <p:cNvCxnSpPr>
            <a:stCxn id="23" idx="5"/>
            <a:endCxn id="11" idx="2"/>
          </p:cNvCxnSpPr>
          <p:nvPr/>
        </p:nvCxnSpPr>
        <p:spPr>
          <a:xfrm>
            <a:off x="3536589" y="5278684"/>
            <a:ext cx="1884500" cy="97312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  <a:endCxn id="9" idx="2"/>
          </p:cNvCxnSpPr>
          <p:nvPr/>
        </p:nvCxnSpPr>
        <p:spPr>
          <a:xfrm flipV="1">
            <a:off x="5543289" y="5214302"/>
            <a:ext cx="1318072" cy="1165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23" idx="2"/>
          </p:cNvCxnSpPr>
          <p:nvPr/>
        </p:nvCxnSpPr>
        <p:spPr>
          <a:xfrm flipV="1">
            <a:off x="1978450" y="5235579"/>
            <a:ext cx="1454074" cy="218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6"/>
            <a:endCxn id="12" idx="2"/>
          </p:cNvCxnSpPr>
          <p:nvPr/>
        </p:nvCxnSpPr>
        <p:spPr>
          <a:xfrm flipV="1">
            <a:off x="3554444" y="5225956"/>
            <a:ext cx="1866925" cy="96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8" idx="3"/>
          </p:cNvCxnSpPr>
          <p:nvPr/>
        </p:nvCxnSpPr>
        <p:spPr>
          <a:xfrm flipV="1">
            <a:off x="1960595" y="4302161"/>
            <a:ext cx="1471024" cy="91214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65599" y="50727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</a:t>
            </a:r>
            <a:endParaRPr lang="zh-CN" altLang="zh-CN" sz="1800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7005423" y="5011781"/>
            <a:ext cx="1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8281" y="48117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b</a:t>
            </a:r>
            <a:endParaRPr lang="zh-CN" altLang="zh-CN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37031" y="52424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c</a:t>
            </a:r>
            <a:endParaRPr lang="zh-CN" altLang="zh-CN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24874" y="6107926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</a:t>
            </a:r>
            <a:endParaRPr lang="zh-CN" altLang="zh-CN" sz="1800" dirty="0"/>
          </a:p>
        </p:txBody>
      </p:sp>
      <p:sp>
        <p:nvSpPr>
          <p:cNvPr id="23" name="Oval 22"/>
          <p:cNvSpPr/>
          <p:nvPr/>
        </p:nvSpPr>
        <p:spPr>
          <a:xfrm>
            <a:off x="3432524" y="5174619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4" name="Straight Arrow Connector 23"/>
          <p:cNvCxnSpPr>
            <a:stCxn id="8" idx="6"/>
            <a:endCxn id="12" idx="1"/>
          </p:cNvCxnSpPr>
          <p:nvPr/>
        </p:nvCxnSpPr>
        <p:spPr>
          <a:xfrm>
            <a:off x="3535684" y="4259056"/>
            <a:ext cx="1903540" cy="9237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9" idx="3"/>
          </p:cNvCxnSpPr>
          <p:nvPr/>
        </p:nvCxnSpPr>
        <p:spPr>
          <a:xfrm flipV="1">
            <a:off x="5525154" y="5257407"/>
            <a:ext cx="1354062" cy="951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32231" y="440846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(1,1)</a:t>
            </a:r>
            <a:endParaRPr lang="zh-CN" altLang="zh-CN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484753" y="52143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(2,2)</a:t>
            </a:r>
            <a:endParaRPr lang="zh-CN" altLang="zh-CN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70994" y="4364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(1,1)</a:t>
            </a:r>
            <a:endParaRPr lang="zh-CN" altLang="zh-CN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1558" y="48880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(2,2)</a:t>
            </a:r>
            <a:endParaRPr lang="zh-CN" altLang="zh-CN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3934129" y="576524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(1,1)</a:t>
            </a:r>
            <a:endParaRPr lang="zh-CN" altLang="zh-CN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064367" y="57067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(1,1)</a:t>
            </a:r>
            <a:endParaRPr lang="zh-CN" altLang="zh-CN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9261" y="52424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(2,1)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9" name="Rectangle 3"/>
          <p:cNvSpPr>
            <a:spLocks noChangeArrowheads="1"/>
          </p:cNvSpPr>
          <p:nvPr/>
        </p:nvSpPr>
        <p:spPr bwMode="auto">
          <a:xfrm>
            <a:off x="635902" y="1757363"/>
            <a:ext cx="8191500" cy="26407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–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前向边，如果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，或者对于后退边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则为饱和边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对于一条路径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上的所有边，如果前向边都有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zh-CN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后向边都有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&gt;0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 则称这条道路为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可增流路径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，令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17540" name="Object 2"/>
          <p:cNvGraphicFramePr>
            <a:graphicFrameLocks noChangeAspect="1"/>
          </p:cNvGraphicFramePr>
          <p:nvPr/>
        </p:nvGraphicFramePr>
        <p:xfrm>
          <a:off x="1805890" y="3698875"/>
          <a:ext cx="42529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62" name="公式" r:id="rId1" imgW="67462400" imgH="23977600" progId="Equation.3">
                  <p:embed/>
                </p:oleObj>
              </mc:Choice>
              <mc:Fallback>
                <p:oleObj name="公式" r:id="rId1" imgW="67462400" imgH="2397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890" y="3698875"/>
                        <a:ext cx="4252912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7541" name="Rectangle 5"/>
          <p:cNvSpPr>
            <a:spLocks noChangeArrowheads="1"/>
          </p:cNvSpPr>
          <p:nvPr/>
        </p:nvSpPr>
        <p:spPr bwMode="auto">
          <a:xfrm>
            <a:off x="872440" y="5273675"/>
            <a:ext cx="7966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只要可增流路径存在，便可使网络流量得到相应增加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5" name="矩形 6"/>
          <p:cNvSpPr>
            <a:spLocks noChangeArrowheads="1"/>
          </p:cNvSpPr>
          <p:nvPr/>
        </p:nvSpPr>
        <p:spPr bwMode="auto">
          <a:xfrm>
            <a:off x="488265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增流路径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1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1709" y="1911241"/>
            <a:ext cx="8621713" cy="1458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5.5.2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（最大流－最小割定理）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网络流图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中，其最大流量等于其最小割切的容量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即：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18563" name="Object 2"/>
          <p:cNvGraphicFramePr>
            <a:graphicFrameLocks noChangeAspect="1"/>
          </p:cNvGraphicFramePr>
          <p:nvPr/>
        </p:nvGraphicFramePr>
        <p:xfrm>
          <a:off x="1496965" y="2799333"/>
          <a:ext cx="271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0" name="公式" r:id="rId1" imgW="1346200" imgH="228600" progId="Equation.3">
                  <p:embed/>
                </p:oleObj>
              </mc:Choice>
              <mc:Fallback>
                <p:oleObj name="公式" r:id="rId1" imgW="1346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965" y="2799333"/>
                        <a:ext cx="271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65" name="Rectangle 5"/>
          <p:cNvSpPr>
            <a:spLocks noChangeArrowheads="1"/>
          </p:cNvSpPr>
          <p:nvPr/>
        </p:nvSpPr>
        <p:spPr bwMode="auto">
          <a:xfrm>
            <a:off x="553309" y="3233629"/>
            <a:ext cx="8640763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证明： 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是一个最大流，流量为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，用下面的方法定义点集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令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(2)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中的所有点，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若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x,y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是前向边且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，则令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y,x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是后向边且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&gt;0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，则令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y∈S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则必有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否则存在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的一条增流路径，与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是最大流矛盾。因此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18566" name="Object 3"/>
          <p:cNvGraphicFramePr>
            <a:graphicFrameLocks noChangeAspect="1"/>
          </p:cNvGraphicFramePr>
          <p:nvPr/>
        </p:nvGraphicFramePr>
        <p:xfrm>
          <a:off x="2556734" y="5953924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1" name="公式" r:id="rId3" imgW="165100" imgH="203200" progId="Equation.3">
                  <p:embed/>
                </p:oleObj>
              </mc:Choice>
              <mc:Fallback>
                <p:oleObj name="公式" r:id="rId3" imgW="165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734" y="5953924"/>
                        <a:ext cx="3333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7" name="Object 4"/>
          <p:cNvGraphicFramePr>
            <a:graphicFrameLocks noChangeAspect="1"/>
          </p:cNvGraphicFramePr>
          <p:nvPr/>
        </p:nvGraphicFramePr>
        <p:xfrm>
          <a:off x="2083659" y="5578139"/>
          <a:ext cx="7175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2" name="公式" r:id="rId5" imgW="354965" imgH="177800" progId="Equation.3">
                  <p:embed/>
                </p:oleObj>
              </mc:Choice>
              <mc:Fallback>
                <p:oleObj name="公式" r:id="rId5" imgW="354965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659" y="5578139"/>
                        <a:ext cx="7175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444720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最大流－最小割定理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1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586" name="Object 2"/>
          <p:cNvGraphicFramePr>
            <a:graphicFrameLocks noChangeAspect="1"/>
          </p:cNvGraphicFramePr>
          <p:nvPr/>
        </p:nvGraphicFramePr>
        <p:xfrm>
          <a:off x="2898998" y="4940300"/>
          <a:ext cx="271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6" name="公式" r:id="rId1" imgW="1346200" imgH="228600" progId="Equation.3">
                  <p:embed/>
                </p:oleObj>
              </mc:Choice>
              <mc:Fallback>
                <p:oleObj name="公式" r:id="rId1" imgW="1346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998" y="4940300"/>
                        <a:ext cx="271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88" name="Rectangle 4"/>
          <p:cNvSpPr>
            <a:spLocks noChangeArrowheads="1"/>
          </p:cNvSpPr>
          <p:nvPr/>
        </p:nvSpPr>
        <p:spPr bwMode="auto">
          <a:xfrm>
            <a:off x="559023" y="1881188"/>
            <a:ext cx="8640762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 根据前面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的生成定义，任意满足                    的边，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x,y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为前向边，只能是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y,x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为后向边，只能是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yx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代入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的计算公式得：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543898" y="1881188"/>
          <a:ext cx="1641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7" name="公式" r:id="rId3" imgW="812165" imgH="228600" progId="Equation.3">
                  <p:embed/>
                </p:oleObj>
              </mc:Choice>
              <mc:Fallback>
                <p:oleObj name="公式" r:id="rId3" imgW="812165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898" y="1881188"/>
                        <a:ext cx="1641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0" name="Object 4"/>
          <p:cNvGraphicFramePr>
            <a:graphicFrameLocks noChangeAspect="1"/>
          </p:cNvGraphicFramePr>
          <p:nvPr/>
        </p:nvGraphicFramePr>
        <p:xfrm>
          <a:off x="1908398" y="3816350"/>
          <a:ext cx="4638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8" name="公式" r:id="rId5" imgW="2298700" imgH="457200" progId="Equation.3">
                  <p:embed/>
                </p:oleObj>
              </mc:Choice>
              <mc:Fallback>
                <p:oleObj name="公式" r:id="rId5" imgW="2298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398" y="3816350"/>
                        <a:ext cx="46386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1" name="Object 5"/>
          <p:cNvGraphicFramePr>
            <a:graphicFrameLocks noChangeAspect="1"/>
          </p:cNvGraphicFramePr>
          <p:nvPr/>
        </p:nvGraphicFramePr>
        <p:xfrm>
          <a:off x="1594073" y="5570538"/>
          <a:ext cx="271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9" name="公式" r:id="rId7" imgW="1346200" imgH="228600" progId="Equation.3">
                  <p:embed/>
                </p:oleObj>
              </mc:Choice>
              <mc:Fallback>
                <p:oleObj name="公式" r:id="rId7" imgW="1346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073" y="5570538"/>
                        <a:ext cx="271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2" name="Rectangle 8"/>
          <p:cNvSpPr>
            <a:spLocks noChangeArrowheads="1"/>
          </p:cNvSpPr>
          <p:nvPr/>
        </p:nvSpPr>
        <p:spPr bwMode="auto">
          <a:xfrm>
            <a:off x="873348" y="4895850"/>
            <a:ext cx="196720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5.5.1,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19593" name="Rectangle 9"/>
          <p:cNvSpPr>
            <a:spLocks noChangeArrowheads="1"/>
          </p:cNvSpPr>
          <p:nvPr/>
        </p:nvSpPr>
        <p:spPr bwMode="auto">
          <a:xfrm>
            <a:off x="828898" y="5616575"/>
            <a:ext cx="57900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故 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298" name="矩形 6"/>
          <p:cNvSpPr>
            <a:spLocks noChangeArrowheads="1"/>
          </p:cNvSpPr>
          <p:nvPr/>
        </p:nvSpPr>
        <p:spPr bwMode="auto">
          <a:xfrm>
            <a:off x="444723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最大流－最小割定理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9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9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1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1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92" grpId="0"/>
      <p:bldP spid="121959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757913" y="2878138"/>
            <a:ext cx="841533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网络从发点到收点的各通路中，由容量决定其通过能力，最小割则是此路中的咽喉部分，或者叫瓶口，其容积最小，它决定了整个网络 的最大通过能力。要提高整个网络的运输能力，必须首先改造这个咽喉部份的通过能力。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543601" y="1903413"/>
            <a:ext cx="504031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最小割的物理意义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7" name="矩形 6"/>
          <p:cNvSpPr>
            <a:spLocks noChangeArrowheads="1"/>
          </p:cNvSpPr>
          <p:nvPr/>
        </p:nvSpPr>
        <p:spPr bwMode="auto">
          <a:xfrm>
            <a:off x="473751" y="1277938"/>
            <a:ext cx="4979987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最大流－最小割定理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网络流问题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</a:t>
            </a:r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 smtClean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908273" y="2174649"/>
            <a:ext cx="7831137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从一个可行流开始，寻求关于这个可行流的可增流路径，若存在，则可以经过调整，得到一个新的可行流，其流量比原来的可行流要大，重复这个过程，直到不存在关于该流的可增增流路径时就得到了最大流。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547910" y="1409474"/>
            <a:ext cx="504031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增流路径算法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1637" name="AutoShape 5"/>
          <p:cNvSpPr>
            <a:spLocks noChangeArrowheads="1"/>
          </p:cNvSpPr>
          <p:nvPr/>
        </p:nvSpPr>
        <p:spPr bwMode="auto">
          <a:xfrm>
            <a:off x="2033810" y="4379686"/>
            <a:ext cx="5670550" cy="900113"/>
          </a:xfrm>
          <a:prstGeom prst="cloudCallout">
            <a:avLst>
              <a:gd name="adj1" fmla="val 28106"/>
              <a:gd name="adj2" fmla="val -2619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如何寻找可增流路径？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515481" y="1314450"/>
            <a:ext cx="68865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Ford-Fulkerson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    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1957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59931" y="1989138"/>
            <a:ext cx="8551862" cy="407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以网络最大流等于最小割切容量定理为基础，包含两个过程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标号过程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检查网络中是否存在关于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的增流路径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如果不存在，则由定理，此时的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是最大流分布，其流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量为最大流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否则在标号过程中最后能标到结点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即存在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的增流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路径，转过程（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增流过程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•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确定一条从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的增流路径并修正这条路上的流，得到新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的容许流分布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f’,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再转（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559931" y="1223963"/>
            <a:ext cx="8415337" cy="3933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Ford-Fulkerson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Step0.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是任意一个流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f=0).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一个永久标号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(-,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). 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Step1: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标号过程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已标号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如果可找到一个未标号结点</a:t>
            </a:r>
            <a:r>
              <a:rPr kumimoji="1" lang="en-US" altLang="zh-CN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，则继续执行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标记结点</a:t>
            </a:r>
            <a:r>
              <a:rPr kumimoji="1" lang="en-US" altLang="zh-CN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，否则无法再找到可增流路径，结束</a:t>
            </a:r>
            <a:endParaRPr kumimoji="1" lang="en-US" altLang="zh-CN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a.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若存在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f(a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)&lt;c(a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                                                                     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b.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若存在边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)=a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f(a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)&gt;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则给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Step2: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已被标号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则找到了一条增流路径，转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Step3,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否则迭代执行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step1</a:t>
            </a:r>
            <a:r>
              <a:rPr kumimoji="1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2.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Step3.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由点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开始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使用标号的第一个元素构造一条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增流路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修改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得到新的流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代替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去掉除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外的所有点的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返回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Step1.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这里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904230" y="2667000"/>
          <a:ext cx="68770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6" name="公式" r:id="rId1" imgW="13716000" imgH="6400800" progId="Equation.3">
                  <p:embed/>
                </p:oleObj>
              </mc:Choice>
              <mc:Fallback>
                <p:oleObj name="公式" r:id="rId1" imgW="13716000" imgH="64008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904230" y="2667000"/>
                        <a:ext cx="687705" cy="320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788150" y="2683510"/>
          <a:ext cx="2219960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7" name="公式" r:id="rId3" imgW="41148000" imgH="6096000" progId="Equation.3">
                  <p:embed/>
                </p:oleObj>
              </mc:Choice>
              <mc:Fallback>
                <p:oleObj name="公式" r:id="rId3" imgW="41148000" imgH="60960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788150" y="2683510"/>
                        <a:ext cx="2219960" cy="3327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996940" y="3060700"/>
          <a:ext cx="60769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8" name="公式" r:id="rId5" imgW="13716000" imgH="6400800" progId="Equation.3">
                  <p:embed/>
                </p:oleObj>
              </mc:Choice>
              <mc:Fallback>
                <p:oleObj name="公式" r:id="rId5" imgW="13716000" imgH="6400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996940" y="3060700"/>
                        <a:ext cx="607695" cy="2838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917690" y="3063875"/>
          <a:ext cx="169354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9" name="公式" r:id="rId7" imgW="32004000" imgH="6096000" progId="Equation.3">
                  <p:embed/>
                </p:oleObj>
              </mc:Choice>
              <mc:Fallback>
                <p:oleObj name="公式" r:id="rId7" imgW="32004000" imgH="60960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6917690" y="3063875"/>
                        <a:ext cx="1693545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427288" y="4976223"/>
          <a:ext cx="3555386" cy="112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0" name="公式" r:id="rId9" imgW="53949600" imgH="17068800" progId="Equation.3">
                  <p:embed/>
                </p:oleObj>
              </mc:Choice>
              <mc:Fallback>
                <p:oleObj name="公式" r:id="rId9" imgW="53949600" imgH="170688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2427288" y="4976223"/>
                        <a:ext cx="3555386" cy="11248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ChangeArrowheads="1"/>
          </p:cNvSpPr>
          <p:nvPr/>
        </p:nvSpPr>
        <p:spPr bwMode="auto">
          <a:xfrm>
            <a:off x="1126440" y="1851025"/>
            <a:ext cx="7625674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的边子集，若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中任意两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条边都没有共同顶点，则称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的一个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匹配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其中与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的边相关联的结点称为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饱和点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，否则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非饱和点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5.1.2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G=(V,E)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中的一个匹配，若在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中加入任意一条边所得集合都不是匹配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极大匹配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的任意匹配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M’,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都有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|M|≥|M’|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为一个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最大匹配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012" name="矩形 4"/>
          <p:cNvSpPr>
            <a:spLocks noChangeArrowheads="1"/>
          </p:cNvSpPr>
          <p:nvPr/>
        </p:nvSpPr>
        <p:spPr bwMode="auto">
          <a:xfrm>
            <a:off x="481915" y="1265238"/>
            <a:ext cx="4978400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匹配的基本概念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1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1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01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01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27100" y="1673225"/>
          <a:ext cx="6389688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2" name="Visio" r:id="rId1" imgW="2924175" imgH="1571625" progId="Visio.Drawing.11">
                  <p:embed/>
                </p:oleObj>
              </mc:Choice>
              <mc:Fallback>
                <p:oleObj name="Visio" r:id="rId1" imgW="2924175" imgH="157162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673225"/>
                        <a:ext cx="6389688" cy="369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8000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794" y="1240292"/>
          <a:ext cx="7966075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7" name="Visio" r:id="rId1" imgW="4876800" imgH="2692400" progId="Visio.Drawing.11">
                  <p:embed/>
                </p:oleObj>
              </mc:Choice>
              <mc:Fallback>
                <p:oleObj name="Visio" r:id="rId1" imgW="4876800" imgH="26924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4" y="1240292"/>
                        <a:ext cx="7966075" cy="462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12794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0280" y="1403350"/>
          <a:ext cx="7750175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30" name="Visio" r:id="rId1" imgW="4775200" imgH="2692400" progId="Visio.Drawing.11">
                  <p:embed/>
                </p:oleObj>
              </mc:Choice>
              <mc:Fallback>
                <p:oleObj name="Visio" r:id="rId1" imgW="4775200" imgH="26924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80" y="1403350"/>
                        <a:ext cx="7750175" cy="449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98280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0280" y="1403350"/>
          <a:ext cx="7750175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54" name="Visio" r:id="rId1" imgW="3601085" imgH="2032000" progId="Visio.Drawing.11">
                  <p:embed/>
                </p:oleObj>
              </mc:Choice>
              <mc:Fallback>
                <p:oleObj name="Visio" r:id="rId1" imgW="3601085" imgH="20320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80" y="1403350"/>
                        <a:ext cx="7750175" cy="449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98280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04794" y="1936750"/>
          <a:ext cx="7316788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8" name="Visio" r:id="rId1" imgW="3307715" imgH="1580515" progId="Visio.Drawing.11">
                  <p:embed/>
                </p:oleObj>
              </mc:Choice>
              <mc:Fallback>
                <p:oleObj name="Visio" r:id="rId1" imgW="3307715" imgH="15805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4" y="1936750"/>
                        <a:ext cx="7316788" cy="368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12794" y="1328738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5.6.1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3"/>
          <p:cNvSpPr txBox="1">
            <a:spLocks noChangeArrowheads="1"/>
          </p:cNvSpPr>
          <p:nvPr/>
        </p:nvSpPr>
        <p:spPr bwMode="auto">
          <a:xfrm>
            <a:off x="704163" y="1314450"/>
            <a:ext cx="68865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存在问题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954988" y="1989138"/>
            <a:ext cx="8210550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算法中，对结点的标号顺序是任意的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即可以任选一条s到t的增流路径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    每次所选的增流路径并不一定是最好的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    算法复杂性可能会依赖于任选的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参数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深度优先搜索可增流路径，导致算法复杂度不确定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16675" y="4404801"/>
            <a:ext cx="2376488" cy="2122487"/>
            <a:chOff x="6416675" y="3608388"/>
            <a:chExt cx="2376488" cy="2122487"/>
          </a:xfrm>
        </p:grpSpPr>
        <p:sp>
          <p:nvSpPr>
            <p:cNvPr id="108548" name="Oval 5"/>
            <p:cNvSpPr>
              <a:spLocks noChangeArrowheads="1"/>
            </p:cNvSpPr>
            <p:nvPr/>
          </p:nvSpPr>
          <p:spPr bwMode="auto">
            <a:xfrm>
              <a:off x="7586663" y="3968750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49" name="Oval 6"/>
            <p:cNvSpPr>
              <a:spLocks noChangeArrowheads="1"/>
            </p:cNvSpPr>
            <p:nvPr/>
          </p:nvSpPr>
          <p:spPr bwMode="auto">
            <a:xfrm>
              <a:off x="6686550" y="459898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0" name="Oval 7"/>
            <p:cNvSpPr>
              <a:spLocks noChangeArrowheads="1"/>
            </p:cNvSpPr>
            <p:nvPr/>
          </p:nvSpPr>
          <p:spPr bwMode="auto">
            <a:xfrm>
              <a:off x="7586663" y="5229225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1" name="Oval 8"/>
            <p:cNvSpPr>
              <a:spLocks noChangeArrowheads="1"/>
            </p:cNvSpPr>
            <p:nvPr/>
          </p:nvSpPr>
          <p:spPr bwMode="auto">
            <a:xfrm>
              <a:off x="8442325" y="464343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2" name="Line 9"/>
            <p:cNvSpPr>
              <a:spLocks noChangeShapeType="1"/>
            </p:cNvSpPr>
            <p:nvPr/>
          </p:nvSpPr>
          <p:spPr bwMode="auto">
            <a:xfrm flipV="1">
              <a:off x="6777038" y="4103688"/>
              <a:ext cx="855662" cy="5857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3" name="Line 10"/>
            <p:cNvSpPr>
              <a:spLocks noChangeShapeType="1"/>
            </p:cNvSpPr>
            <p:nvPr/>
          </p:nvSpPr>
          <p:spPr bwMode="auto">
            <a:xfrm>
              <a:off x="6777038" y="4689475"/>
              <a:ext cx="855662" cy="6302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4" name="Line 11"/>
            <p:cNvSpPr>
              <a:spLocks noChangeShapeType="1"/>
            </p:cNvSpPr>
            <p:nvPr/>
          </p:nvSpPr>
          <p:spPr bwMode="auto">
            <a:xfrm>
              <a:off x="7677150" y="4059238"/>
              <a:ext cx="809625" cy="630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5" name="Line 12"/>
            <p:cNvSpPr>
              <a:spLocks noChangeShapeType="1"/>
            </p:cNvSpPr>
            <p:nvPr/>
          </p:nvSpPr>
          <p:spPr bwMode="auto">
            <a:xfrm flipV="1">
              <a:off x="7721600" y="4733925"/>
              <a:ext cx="765175" cy="5397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6" name="Line 13"/>
            <p:cNvSpPr>
              <a:spLocks noChangeShapeType="1"/>
            </p:cNvSpPr>
            <p:nvPr/>
          </p:nvSpPr>
          <p:spPr bwMode="auto">
            <a:xfrm>
              <a:off x="7677150" y="4059238"/>
              <a:ext cx="0" cy="11699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7" name="Text Box 14"/>
            <p:cNvSpPr txBox="1">
              <a:spLocks noChangeArrowheads="1"/>
            </p:cNvSpPr>
            <p:nvPr/>
          </p:nvSpPr>
          <p:spPr bwMode="auto">
            <a:xfrm>
              <a:off x="6867525" y="4014788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8" name="Rectangle 15"/>
            <p:cNvSpPr>
              <a:spLocks noChangeArrowheads="1"/>
            </p:cNvSpPr>
            <p:nvPr/>
          </p:nvSpPr>
          <p:spPr bwMode="auto">
            <a:xfrm>
              <a:off x="6911975" y="50038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9" name="Rectangle 16"/>
            <p:cNvSpPr>
              <a:spLocks noChangeArrowheads="1"/>
            </p:cNvSpPr>
            <p:nvPr/>
          </p:nvSpPr>
          <p:spPr bwMode="auto">
            <a:xfrm>
              <a:off x="7993063" y="401478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0" name="Rectangle 17"/>
            <p:cNvSpPr>
              <a:spLocks noChangeArrowheads="1"/>
            </p:cNvSpPr>
            <p:nvPr/>
          </p:nvSpPr>
          <p:spPr bwMode="auto">
            <a:xfrm>
              <a:off x="8081963" y="49149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1" name="Rectangle 18"/>
            <p:cNvSpPr>
              <a:spLocks noChangeArrowheads="1"/>
            </p:cNvSpPr>
            <p:nvPr/>
          </p:nvSpPr>
          <p:spPr bwMode="auto">
            <a:xfrm>
              <a:off x="7677150" y="44640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2" name="Rectangle 19"/>
            <p:cNvSpPr>
              <a:spLocks noChangeArrowheads="1"/>
            </p:cNvSpPr>
            <p:nvPr/>
          </p:nvSpPr>
          <p:spPr bwMode="auto">
            <a:xfrm>
              <a:off x="6416675" y="4554538"/>
              <a:ext cx="3746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 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3" name="Rectangle 20"/>
            <p:cNvSpPr>
              <a:spLocks noChangeArrowheads="1"/>
            </p:cNvSpPr>
            <p:nvPr/>
          </p:nvSpPr>
          <p:spPr bwMode="auto">
            <a:xfrm>
              <a:off x="8532813" y="4598988"/>
              <a:ext cx="2603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4" name="Rectangle 21"/>
            <p:cNvSpPr>
              <a:spLocks noChangeArrowheads="1"/>
            </p:cNvSpPr>
            <p:nvPr/>
          </p:nvSpPr>
          <p:spPr bwMode="auto">
            <a:xfrm>
              <a:off x="7542213" y="36083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5" name="Rectangle 22"/>
            <p:cNvSpPr>
              <a:spLocks noChangeArrowheads="1"/>
            </p:cNvSpPr>
            <p:nvPr/>
          </p:nvSpPr>
          <p:spPr bwMode="auto">
            <a:xfrm>
              <a:off x="7542213" y="5364163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最大流标号算法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6"/>
          <p:cNvSpPr txBox="1"/>
          <p:nvPr/>
        </p:nvSpPr>
        <p:spPr bwMode="auto">
          <a:xfrm>
            <a:off x="8369664" y="6338552"/>
            <a:ext cx="721218" cy="435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E2B4EB-2C10-4A97-A097-B01F5290303C}" type="slidenum"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599" y="3237367"/>
            <a:ext cx="77724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最多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迭代多少次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即增广的次数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就很难估计，在最坏情况下，与边的容量有关；如上图：先增广 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 u  v  t , 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然后增广 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s  v  u  t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，每次只能增广 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个单位，故要增广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4000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次才能结束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克服这种缺点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的方法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  <a:sym typeface="Symbol" panose="05050102010706020507" pitchFamily="18" charset="2"/>
              </a:rPr>
              <a:t>：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尽量先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用路径长度最短（段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数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少）的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增广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链（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SAP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尽量不重复前面出现过的增广链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5.6 Ford-Fulkerson</a:t>
            </a:r>
            <a:r>
              <a:rPr lang="zh-CN" altLang="en-US" sz="3600" dirty="0" smtClean="0"/>
              <a:t>算法复杂度</a:t>
            </a:r>
            <a:endParaRPr lang="zh-CN" altLang="en-US" sz="3600" dirty="0"/>
          </a:p>
        </p:txBody>
      </p:sp>
      <p:pic>
        <p:nvPicPr>
          <p:cNvPr id="58368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37064" y="1219881"/>
            <a:ext cx="3356973" cy="182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2" autoUpdateAnimBg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</a:t>
            </a:r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 smtClean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7" name="Text Box 3"/>
          <p:cNvSpPr txBox="1">
            <a:spLocks noChangeArrowheads="1"/>
          </p:cNvSpPr>
          <p:nvPr/>
        </p:nvSpPr>
        <p:spPr bwMode="auto">
          <a:xfrm>
            <a:off x="675142" y="1314450"/>
            <a:ext cx="8085400" cy="615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Edmonds-Karp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严密的标号算法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每次沿一条最短的增流路径增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流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6543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Edmonds and Karp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1972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年，以及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Dinic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1970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年都独立的证明了如果每步增广路径都是最短的话，那么整个算法将会执行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O(n*m)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步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6543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广度优先搜索时最坏情况下需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O(m)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次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6543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书上有证明，不做要求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ＭＳ 明朝" pitchFamily="49" charset="-128"/>
                <a:cs typeface="+mn-cs"/>
              </a:rPr>
              <a:t>➣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使用广探法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先标号先检查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O(n*m*m)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明朝" pitchFamily="49" charset="-128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     进一步改进，结合启发式，可提高到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O(n*n*m)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明朝" pitchFamily="49" charset="-128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明朝" pitchFamily="49" charset="-128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明朝" pitchFamily="49" charset="-128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5.7 </a:t>
            </a:r>
            <a:r>
              <a:rPr lang="zh-CN" altLang="en-US" sz="4000" dirty="0" smtClean="0"/>
              <a:t>最大流的</a:t>
            </a:r>
            <a:r>
              <a:rPr lang="en-US" altLang="zh-CN" sz="4000" dirty="0" smtClean="0"/>
              <a:t>Edmonds-Karp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195449" y="1292892"/>
            <a:ext cx="2376488" cy="2122487"/>
            <a:chOff x="6416675" y="3608388"/>
            <a:chExt cx="2376488" cy="2122487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7586663" y="3968750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686550" y="459898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7586663" y="5229225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8442325" y="464343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V="1">
              <a:off x="6777038" y="4103688"/>
              <a:ext cx="855662" cy="5857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6777038" y="4689475"/>
              <a:ext cx="855662" cy="6302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7677150" y="4059238"/>
              <a:ext cx="809625" cy="630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V="1">
              <a:off x="7721600" y="4733925"/>
              <a:ext cx="765175" cy="5397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7677150" y="4059238"/>
              <a:ext cx="0" cy="11699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6867525" y="4014788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6911975" y="50038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7993063" y="401478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8081963" y="49149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7677150" y="44640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6416675" y="4554538"/>
              <a:ext cx="3746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 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8532813" y="4598988"/>
              <a:ext cx="2603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7542213" y="36083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7542213" y="5364163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611188" y="1223963"/>
            <a:ext cx="8128000" cy="5365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Step1.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在给定的网络流图中任选一个流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(-,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按先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标号先检查的顺序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选择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标号最早但尚未检查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若所有的点都已检查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Step7.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所有未标号邻点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如果能通过正向或反向标号给以标号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则依次标之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Step4.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Step4.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得到标号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v=t,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Step5.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Step5.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的标号为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①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f(u, v)=f(u, v)+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②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f(u, v)=f(u, v)-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Step6.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u=s,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删去全部标号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v=u,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Step7.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结束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5.7 </a:t>
            </a:r>
            <a:r>
              <a:rPr lang="zh-CN" altLang="en-US" sz="4000" dirty="0" smtClean="0"/>
              <a:t>最大流的</a:t>
            </a:r>
            <a:r>
              <a:rPr lang="en-US" altLang="zh-CN" sz="4000" dirty="0" smtClean="0"/>
              <a:t>Edmonds-Karp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739998" y="4092575"/>
            <a:ext cx="3824287" cy="198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极大匹配：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},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{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},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{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最大匹配：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}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102851" name="Picture 3" descr="182b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75448" y="1825625"/>
            <a:ext cx="3640137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 descr="182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710" y="1822450"/>
            <a:ext cx="27432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2854" name="Rectangle 6"/>
          <p:cNvSpPr>
            <a:spLocks noChangeArrowheads="1"/>
          </p:cNvSpPr>
          <p:nvPr/>
        </p:nvSpPr>
        <p:spPr bwMode="auto">
          <a:xfrm>
            <a:off x="5067523" y="4106863"/>
            <a:ext cx="3463925" cy="198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极大匹配：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},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{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},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{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}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最大匹配：同极大匹配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4039" name="矩形 7"/>
          <p:cNvSpPr>
            <a:spLocks noChangeArrowheads="1"/>
          </p:cNvSpPr>
          <p:nvPr/>
        </p:nvSpPr>
        <p:spPr bwMode="auto">
          <a:xfrm>
            <a:off x="438373" y="1265238"/>
            <a:ext cx="4978400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匹配的基本概念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2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611188" y="1223963"/>
            <a:ext cx="8128000" cy="5365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Step1.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在给定的网络流图中任选一个流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(-,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按先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标号先检查的顺序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选择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标号最早但尚未检查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若所有的点都已检查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Step7.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所有未标号邻点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如果能通过正向或反向标号给以标号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则依次标之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Step4.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Step4.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得到标号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v=t,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Step5.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Step3.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Step5.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的标号为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①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f(u, v)=f(u, v)+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②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f(u, v)=f(u, v)-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Step6.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u=s,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删去全部标号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Step2.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否则令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v=u,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984250" marR="0" lvl="0" indent="-9842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Step7.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结束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5.7 </a:t>
            </a:r>
            <a:r>
              <a:rPr lang="zh-CN" altLang="en-US" sz="4000" dirty="0" smtClean="0"/>
              <a:t>最大流的</a:t>
            </a:r>
            <a:r>
              <a:rPr lang="en-US" altLang="zh-CN" sz="4000" dirty="0" smtClean="0"/>
              <a:t>Edmonds-Karp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8"/>
          <p:cNvSpPr txBox="1">
            <a:spLocks noChangeArrowheads="1"/>
          </p:cNvSpPr>
          <p:nvPr/>
        </p:nvSpPr>
        <p:spPr bwMode="auto">
          <a:xfrm>
            <a:off x="617079" y="1223963"/>
            <a:ext cx="68865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存在问题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4" name="Rectangle 9"/>
          <p:cNvSpPr>
            <a:spLocks noChangeArrowheads="1"/>
          </p:cNvSpPr>
          <p:nvPr/>
        </p:nvSpPr>
        <p:spPr bwMode="auto">
          <a:xfrm>
            <a:off x="700763" y="1943100"/>
            <a:ext cx="774223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找到增流路径后，立即沿增流路径对网络流进行增流。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每一次增流可能需要对最多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条边进行操作。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最坏情况下，每一次增流需要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(n)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计算时间。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有些情况下，这个代价是很高的。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5.7 </a:t>
            </a:r>
            <a:r>
              <a:rPr lang="zh-CN" altLang="en-US" sz="4000" dirty="0" smtClean="0"/>
              <a:t>最大流的</a:t>
            </a:r>
            <a:r>
              <a:rPr lang="en-US" altLang="zh-CN" sz="4000" dirty="0" smtClean="0"/>
              <a:t>Edmonds-Karp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  <p:sp>
        <p:nvSpPr>
          <p:cNvPr id="12" name="Oval 11"/>
          <p:cNvSpPr/>
          <p:nvPr/>
        </p:nvSpPr>
        <p:spPr>
          <a:xfrm>
            <a:off x="6284380" y="3552572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1655391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2169879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2684367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3198855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3713343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4227831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4742319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5256807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5771295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6284380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/>
          <p:cNvSpPr/>
          <p:nvPr/>
        </p:nvSpPr>
        <p:spPr>
          <a:xfrm>
            <a:off x="6800270" y="493664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6284380" y="4590626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6284380" y="3898590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6284380" y="5628680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6276914" y="6320720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6284380" y="5974698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6284380" y="3206554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6284380" y="4244608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6284380" y="5282662"/>
            <a:ext cx="310392" cy="31039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Straight Arrow Connector 31"/>
          <p:cNvCxnSpPr>
            <a:stCxn id="13" idx="6"/>
            <a:endCxn id="14" idx="2"/>
          </p:cNvCxnSpPr>
          <p:nvPr/>
        </p:nvCxnSpPr>
        <p:spPr>
          <a:xfrm>
            <a:off x="1965783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91475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97555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09247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23735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38223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52711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7199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80284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94772" y="5091840"/>
            <a:ext cx="20409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6"/>
            <a:endCxn id="23" idx="0"/>
          </p:cNvCxnSpPr>
          <p:nvPr/>
        </p:nvCxnSpPr>
        <p:spPr>
          <a:xfrm>
            <a:off x="6594772" y="3361750"/>
            <a:ext cx="360694" cy="157489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6"/>
            <a:endCxn id="23" idx="0"/>
          </p:cNvCxnSpPr>
          <p:nvPr/>
        </p:nvCxnSpPr>
        <p:spPr>
          <a:xfrm>
            <a:off x="6594772" y="3707768"/>
            <a:ext cx="360694" cy="1228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0"/>
            <a:endCxn id="29" idx="2"/>
          </p:cNvCxnSpPr>
          <p:nvPr/>
        </p:nvCxnSpPr>
        <p:spPr>
          <a:xfrm flipV="1">
            <a:off x="5926491" y="3361750"/>
            <a:ext cx="357889" cy="157489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0"/>
            <a:endCxn id="12" idx="2"/>
          </p:cNvCxnSpPr>
          <p:nvPr/>
        </p:nvCxnSpPr>
        <p:spPr>
          <a:xfrm flipV="1">
            <a:off x="5926491" y="3707768"/>
            <a:ext cx="357889" cy="1228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6"/>
            <a:endCxn id="23" idx="1"/>
          </p:cNvCxnSpPr>
          <p:nvPr/>
        </p:nvCxnSpPr>
        <p:spPr>
          <a:xfrm>
            <a:off x="6594772" y="4053786"/>
            <a:ext cx="250954" cy="928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  <a:endCxn id="23" idx="1"/>
          </p:cNvCxnSpPr>
          <p:nvPr/>
        </p:nvCxnSpPr>
        <p:spPr>
          <a:xfrm>
            <a:off x="6594772" y="4399804"/>
            <a:ext cx="250954" cy="582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6"/>
            <a:endCxn id="23" idx="2"/>
          </p:cNvCxnSpPr>
          <p:nvPr/>
        </p:nvCxnSpPr>
        <p:spPr>
          <a:xfrm>
            <a:off x="6594772" y="4745822"/>
            <a:ext cx="205498" cy="34601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6"/>
            <a:endCxn id="23" idx="2"/>
          </p:cNvCxnSpPr>
          <p:nvPr/>
        </p:nvCxnSpPr>
        <p:spPr>
          <a:xfrm flipV="1">
            <a:off x="6594772" y="5091840"/>
            <a:ext cx="205498" cy="34601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6"/>
            <a:endCxn id="23" idx="3"/>
          </p:cNvCxnSpPr>
          <p:nvPr/>
        </p:nvCxnSpPr>
        <p:spPr>
          <a:xfrm flipV="1">
            <a:off x="6594772" y="5201580"/>
            <a:ext cx="250954" cy="582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6"/>
            <a:endCxn id="23" idx="3"/>
          </p:cNvCxnSpPr>
          <p:nvPr/>
        </p:nvCxnSpPr>
        <p:spPr>
          <a:xfrm flipV="1">
            <a:off x="6594772" y="5201580"/>
            <a:ext cx="250954" cy="928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6"/>
            <a:endCxn id="23" idx="4"/>
          </p:cNvCxnSpPr>
          <p:nvPr/>
        </p:nvCxnSpPr>
        <p:spPr>
          <a:xfrm flipV="1">
            <a:off x="6587306" y="5247036"/>
            <a:ext cx="368160" cy="12288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7"/>
            <a:endCxn id="25" idx="2"/>
          </p:cNvCxnSpPr>
          <p:nvPr/>
        </p:nvCxnSpPr>
        <p:spPr>
          <a:xfrm flipV="1">
            <a:off x="6036231" y="4053786"/>
            <a:ext cx="248149" cy="928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7"/>
            <a:endCxn id="30" idx="2"/>
          </p:cNvCxnSpPr>
          <p:nvPr/>
        </p:nvCxnSpPr>
        <p:spPr>
          <a:xfrm flipV="1">
            <a:off x="6036231" y="4399804"/>
            <a:ext cx="248149" cy="582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6"/>
            <a:endCxn id="24" idx="2"/>
          </p:cNvCxnSpPr>
          <p:nvPr/>
        </p:nvCxnSpPr>
        <p:spPr>
          <a:xfrm flipV="1">
            <a:off x="6081687" y="4745822"/>
            <a:ext cx="202693" cy="34601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6"/>
            <a:endCxn id="31" idx="2"/>
          </p:cNvCxnSpPr>
          <p:nvPr/>
        </p:nvCxnSpPr>
        <p:spPr>
          <a:xfrm>
            <a:off x="6081687" y="5091840"/>
            <a:ext cx="202693" cy="34601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5"/>
            <a:endCxn id="26" idx="2"/>
          </p:cNvCxnSpPr>
          <p:nvPr/>
        </p:nvCxnSpPr>
        <p:spPr>
          <a:xfrm>
            <a:off x="6036231" y="5201580"/>
            <a:ext cx="248149" cy="5822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5"/>
            <a:endCxn id="28" idx="2"/>
          </p:cNvCxnSpPr>
          <p:nvPr/>
        </p:nvCxnSpPr>
        <p:spPr>
          <a:xfrm>
            <a:off x="6036231" y="5201580"/>
            <a:ext cx="248149" cy="928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4"/>
            <a:endCxn id="27" idx="2"/>
          </p:cNvCxnSpPr>
          <p:nvPr/>
        </p:nvCxnSpPr>
        <p:spPr>
          <a:xfrm>
            <a:off x="5926491" y="5247036"/>
            <a:ext cx="350423" cy="12288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47198" y="4902126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zh-CN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6219119" y="3516942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11</a:t>
            </a:r>
            <a:endParaRPr lang="zh-CN" altLang="zh-CN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2169669" y="4918831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</a:t>
            </a:r>
            <a:endParaRPr lang="zh-CN" altLang="zh-CN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2699076" y="4901018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3</a:t>
            </a:r>
            <a:endParaRPr lang="zh-CN" altLang="zh-CN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3187651" y="4895517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4</a:t>
            </a:r>
            <a:endParaRPr lang="zh-CN" altLang="zh-CN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3727530" y="4887582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5</a:t>
            </a:r>
            <a:endParaRPr lang="zh-CN" altLang="zh-CN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4222729" y="4902126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6</a:t>
            </a:r>
            <a:endParaRPr lang="zh-CN" altLang="zh-CN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762608" y="4913330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7</a:t>
            </a:r>
            <a:endParaRPr lang="zh-CN" altLang="zh-CN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5267339" y="4908264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</a:t>
            </a:r>
            <a:endParaRPr lang="zh-CN" altLang="zh-CN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5780223" y="4917631"/>
            <a:ext cx="2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9</a:t>
            </a:r>
            <a:endParaRPr lang="zh-CN" altLang="zh-CN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6210362" y="3182962"/>
            <a:ext cx="44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10</a:t>
            </a:r>
            <a:endParaRPr lang="zh-CN" altLang="zh-CN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6201391" y="3864159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12</a:t>
            </a:r>
            <a:endParaRPr lang="zh-CN" altLang="zh-CN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6743929" y="4917631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20</a:t>
            </a:r>
            <a:endParaRPr lang="zh-CN" altLang="zh-CN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6207861" y="6285089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19</a:t>
            </a:r>
            <a:endParaRPr lang="zh-CN" altLang="zh-CN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6216136" y="5943316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18</a:t>
            </a:r>
            <a:endParaRPr lang="zh-CN" altLang="zh-CN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6217908" y="5624808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17</a:t>
            </a:r>
            <a:endParaRPr lang="zh-CN" altLang="zh-CN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219119" y="5248314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16</a:t>
            </a:r>
            <a:endParaRPr lang="zh-CN" altLang="zh-CN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6220330" y="4899992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15</a:t>
            </a:r>
            <a:endParaRPr lang="zh-CN" altLang="zh-CN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6215778" y="4579509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14</a:t>
            </a:r>
            <a:endParaRPr lang="zh-CN" altLang="zh-CN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6219119" y="4227397"/>
            <a:ext cx="48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13</a:t>
            </a:r>
            <a:endParaRPr lang="zh-CN" altLang="zh-CN" sz="1800" dirty="0"/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1844995" y="5343758"/>
            <a:ext cx="449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2414659" y="5343758"/>
            <a:ext cx="449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5614225" y="3883238"/>
            <a:ext cx="449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5667771" y="5600834"/>
            <a:ext cx="449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690559" y="1852613"/>
            <a:ext cx="8189912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注重对每一条边的增流，而不必每次一定对一条增流路径增流。将沿一条边增流的运算称为一次推进（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在算法的推进过程中，网络流满足容量约束，但一般不满足流量平衡约束。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从每个顶点（除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外）流出的流量之和总是小于等于流入该顶点的流量之和。这种流称为预流（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preflow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）。这也是这类算法被称为预流推进算法的原因。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由于算法最后的目的是尽可能将流推进到汇点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，因此算法寻求把流量推进到它的邻点中距顶点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最近的顶点。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根据每个点到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的距离都进行编号。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3" name="Rectangle 4"/>
          <p:cNvSpPr>
            <a:spLocks noRot="1" noChangeArrowheads="1"/>
          </p:cNvSpPr>
          <p:nvPr/>
        </p:nvSpPr>
        <p:spPr bwMode="auto">
          <a:xfrm>
            <a:off x="430209" y="16668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基本思想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03225" y="1179513"/>
            <a:ext cx="39290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预流推进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(preflow push)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5.7 </a:t>
            </a:r>
            <a:r>
              <a:rPr lang="zh-CN" altLang="en-US" sz="4000" dirty="0" smtClean="0"/>
              <a:t>最大流的预流推进算法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84890" y="1990725"/>
            <a:ext cx="8164142" cy="331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增广路算法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标号算法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(1956)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最大容量增广路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算法（结合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梯度修正）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容量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变尺度算法（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Gabow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最短增广路算法：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Edmonds-Karp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Dinic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（分层）、改进的最短增广路方法（距离标号））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预流推进算法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推进与重标号算法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(Push-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relabel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FIFO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顶点选择策略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Dinic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分层图以及动态树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nmlogn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二分查找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。。。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7" name="Rectangle 3"/>
          <p:cNvSpPr>
            <a:spLocks noRot="1" noChangeArrowheads="1"/>
          </p:cNvSpPr>
          <p:nvPr/>
        </p:nvSpPr>
        <p:spPr bwMode="auto">
          <a:xfrm>
            <a:off x="632503" y="1222375"/>
            <a:ext cx="7785100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其它最大流算法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5.7 </a:t>
            </a:r>
            <a:r>
              <a:rPr lang="zh-CN" altLang="en-US" sz="4000" dirty="0" smtClean="0"/>
              <a:t>最大流的</a:t>
            </a:r>
            <a:r>
              <a:rPr lang="en-US" altLang="zh-CN" sz="4000" dirty="0" smtClean="0"/>
              <a:t>Edmonds-Karp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Text Box 2"/>
          <p:cNvSpPr txBox="1">
            <a:spLocks noChangeArrowheads="1"/>
          </p:cNvSpPr>
          <p:nvPr/>
        </p:nvSpPr>
        <p:spPr bwMode="auto">
          <a:xfrm>
            <a:off x="704850" y="1179513"/>
            <a:ext cx="843915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逃生路线问题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n*n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网格节点上有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个人，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逃到边上节点就算逃生成功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如何规划逃生路线，使这些路线互不相交？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4947" name="Text Box 3"/>
          <p:cNvSpPr txBox="1">
            <a:spLocks noChangeArrowheads="1"/>
          </p:cNvSpPr>
          <p:nvPr/>
        </p:nvSpPr>
        <p:spPr bwMode="auto">
          <a:xfrm>
            <a:off x="2771775" y="5543550"/>
            <a:ext cx="39624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可以变成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最大流问题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6613" y="2933700"/>
            <a:ext cx="7778750" cy="2295525"/>
            <a:chOff x="521" y="1570"/>
            <a:chExt cx="4900" cy="1446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1202" y="1570"/>
            <a:ext cx="3534" cy="1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2" name="位图图像" r:id="rId1" imgW="5610225" imgH="2295525" progId="PBrush">
                    <p:embed/>
                  </p:oleObj>
                </mc:Choice>
                <mc:Fallback>
                  <p:oleObj name="位图图像" r:id="rId1" imgW="5610225" imgH="2295525" progId="PBrus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570"/>
                          <a:ext cx="3534" cy="1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521" y="1842"/>
              <a:ext cx="545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逃生成功</a:t>
              </a:r>
              <a:endPara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4876" y="1752"/>
              <a:ext cx="545" cy="7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没有逃生路线</a:t>
              </a: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最大流应用问题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46" grpId="0"/>
      <p:bldP spid="1234947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Text Box 2"/>
          <p:cNvSpPr txBox="1">
            <a:spLocks noChangeArrowheads="1"/>
          </p:cNvSpPr>
          <p:nvPr/>
        </p:nvSpPr>
        <p:spPr bwMode="auto">
          <a:xfrm>
            <a:off x="483504" y="3415619"/>
            <a:ext cx="843915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个人是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供应节点（源，供应量为１）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只有边上节点可以是吸收节点（汇，吸收量为１ 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多源多汇，容易变成单源单汇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每条边容量为１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每个节点容量为１（通过增加节点和边，变成边容量）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5971" name="Text Box 3"/>
          <p:cNvSpPr txBox="1">
            <a:spLocks noChangeArrowheads="1"/>
          </p:cNvSpPr>
          <p:nvPr/>
        </p:nvSpPr>
        <p:spPr bwMode="auto">
          <a:xfrm>
            <a:off x="1175654" y="5557156"/>
            <a:ext cx="31686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最大流问题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26392" y="1191531"/>
            <a:ext cx="7778750" cy="2295525"/>
            <a:chOff x="521" y="1570"/>
            <a:chExt cx="4900" cy="1446"/>
          </a:xfrm>
        </p:grpSpPr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1202" y="1570"/>
            <a:ext cx="3534" cy="1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26" name="位图图像" r:id="rId1" imgW="5610225" imgH="2295525" progId="PBrush">
                    <p:embed/>
                  </p:oleObj>
                </mc:Choice>
                <mc:Fallback>
                  <p:oleObj name="位图图像" r:id="rId1" imgW="5610225" imgH="2295525" progId="PBrus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570"/>
                          <a:ext cx="3534" cy="1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521" y="1842"/>
              <a:ext cx="545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逃生成功</a:t>
              </a: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4876" y="1752"/>
              <a:ext cx="545" cy="7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没有逃生路线</a:t>
              </a: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最大流应用问题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0" grpId="0"/>
      <p:bldP spid="1235971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ChangeArrowheads="1"/>
          </p:cNvSpPr>
          <p:nvPr/>
        </p:nvSpPr>
        <p:spPr bwMode="auto">
          <a:xfrm>
            <a:off x="645206" y="1314450"/>
            <a:ext cx="8189912" cy="259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网络中可能会出现这样的情况：除了边有容量外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点也有容量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解决的方法是将所有有容量的点分成两个点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有容量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分成两个点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v'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v"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v'v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kumimoji="1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=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最大流应用问题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匹配与网络流</a:t>
            </a:r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71" y="1314450"/>
            <a:ext cx="7632700" cy="4572000"/>
          </a:xfrm>
        </p:spPr>
        <p:txBody>
          <a:bodyPr/>
          <a:lstStyle/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zh-CN" dirty="0" smtClean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endParaRPr lang="zh-CN" altLang="zh-CN" dirty="0" smtClean="0">
              <a:solidFill>
                <a:srgbClr val="A3A3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完全匹配</a:t>
            </a:r>
            <a:endParaRPr lang="zh-CN" altLang="zh-CN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最佳匹配算法</a:t>
            </a:r>
            <a:endParaRPr lang="zh-CN" altLang="en-US" dirty="0" smtClean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匹配应用举例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网络流图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Ford-Fulkerson最大流标号算法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最大流的Edmonds-Karp算法</a:t>
            </a:r>
            <a:endParaRPr lang="zh-CN" altLang="zh-CN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  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最小费用流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（不要求掌握）</a:t>
            </a:r>
            <a:endParaRPr lang="zh-CN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 eaLnBrk="1" hangingPunct="1"/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954981" y="1898555"/>
            <a:ext cx="7902575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不仅要使网上的流达到最大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或者达到要求的预定值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而且还要使运输流的费用是最小的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这就是最小费用流问题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例：一批货物要从工厂运到车站，可以有多条路线选择，在不同的线路上每吨货的运费不同，而且每条线路的运货能力有限，这时怎样运输才能运费最省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？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例：一个旅行社接待的一批客人第二天要从甲地飞往乙地，怎样安排才能旅费最省？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Rot="1" noChangeArrowheads="1"/>
          </p:cNvSpPr>
          <p:nvPr/>
        </p:nvSpPr>
        <p:spPr bwMode="auto">
          <a:xfrm>
            <a:off x="495747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应用背景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 smtClean="0"/>
              <a:t>最小费用流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Text Box 2"/>
          <p:cNvSpPr txBox="1">
            <a:spLocks noChangeArrowheads="1"/>
          </p:cNvSpPr>
          <p:nvPr/>
        </p:nvSpPr>
        <p:spPr bwMode="auto">
          <a:xfrm>
            <a:off x="674227" y="1824038"/>
            <a:ext cx="80772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5.8.1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最佳匹配问题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公司经理准备安排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名员工去完成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项任务，每人一项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由于各员工的特点不同，不同的员工去完成同一项任务时所获得的回报是不同的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如何分配工作方案可以使总回报最大？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925177" y="4113213"/>
            <a:ext cx="3695700" cy="1752600"/>
            <a:chOff x="975" y="2296"/>
            <a:chExt cx="2328" cy="1104"/>
          </a:xfrm>
        </p:grpSpPr>
        <p:sp>
          <p:nvSpPr>
            <p:cNvPr id="116743" name="Oval 4"/>
            <p:cNvSpPr>
              <a:spLocks noChangeArrowheads="1"/>
            </p:cNvSpPr>
            <p:nvPr/>
          </p:nvSpPr>
          <p:spPr bwMode="auto">
            <a:xfrm>
              <a:off x="1623" y="2296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4" name="Oval 5"/>
            <p:cNvSpPr>
              <a:spLocks noChangeArrowheads="1"/>
            </p:cNvSpPr>
            <p:nvPr/>
          </p:nvSpPr>
          <p:spPr bwMode="auto">
            <a:xfrm>
              <a:off x="1623" y="3208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5" name="Oval 6"/>
            <p:cNvSpPr>
              <a:spLocks noChangeArrowheads="1"/>
            </p:cNvSpPr>
            <p:nvPr/>
          </p:nvSpPr>
          <p:spPr bwMode="auto">
            <a:xfrm>
              <a:off x="2679" y="2296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6" name="Oval 7"/>
            <p:cNvSpPr>
              <a:spLocks noChangeArrowheads="1"/>
            </p:cNvSpPr>
            <p:nvPr/>
          </p:nvSpPr>
          <p:spPr bwMode="auto">
            <a:xfrm>
              <a:off x="2679" y="2728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7" name="Oval 8"/>
            <p:cNvSpPr>
              <a:spLocks noChangeArrowheads="1"/>
            </p:cNvSpPr>
            <p:nvPr/>
          </p:nvSpPr>
          <p:spPr bwMode="auto">
            <a:xfrm>
              <a:off x="2679" y="3208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8" name="Line 9"/>
            <p:cNvSpPr>
              <a:spLocks noChangeShapeType="1"/>
            </p:cNvSpPr>
            <p:nvPr/>
          </p:nvSpPr>
          <p:spPr bwMode="auto">
            <a:xfrm>
              <a:off x="1815" y="2392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49" name="Line 10"/>
            <p:cNvSpPr>
              <a:spLocks noChangeShapeType="1"/>
            </p:cNvSpPr>
            <p:nvPr/>
          </p:nvSpPr>
          <p:spPr bwMode="auto">
            <a:xfrm>
              <a:off x="1815" y="3304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0" name="Line 11"/>
            <p:cNvSpPr>
              <a:spLocks noChangeShapeType="1"/>
            </p:cNvSpPr>
            <p:nvPr/>
          </p:nvSpPr>
          <p:spPr bwMode="auto">
            <a:xfrm flipV="1">
              <a:off x="1815" y="2824"/>
              <a:ext cx="86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1" name="Line 12"/>
            <p:cNvSpPr>
              <a:spLocks noChangeShapeType="1"/>
            </p:cNvSpPr>
            <p:nvPr/>
          </p:nvSpPr>
          <p:spPr bwMode="auto">
            <a:xfrm flipV="1">
              <a:off x="1863" y="2392"/>
              <a:ext cx="816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2" name="Line 13"/>
            <p:cNvSpPr>
              <a:spLocks noChangeShapeType="1"/>
            </p:cNvSpPr>
            <p:nvPr/>
          </p:nvSpPr>
          <p:spPr bwMode="auto">
            <a:xfrm>
              <a:off x="1815" y="2392"/>
              <a:ext cx="86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3" name="Line 14"/>
            <p:cNvSpPr>
              <a:spLocks noChangeShapeType="1"/>
            </p:cNvSpPr>
            <p:nvPr/>
          </p:nvSpPr>
          <p:spPr bwMode="auto">
            <a:xfrm>
              <a:off x="1815" y="2392"/>
              <a:ext cx="864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4" name="Text Box 15"/>
            <p:cNvSpPr txBox="1">
              <a:spLocks noChangeArrowheads="1"/>
            </p:cNvSpPr>
            <p:nvPr/>
          </p:nvSpPr>
          <p:spPr bwMode="auto">
            <a:xfrm>
              <a:off x="975" y="270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5" name="Text Box 16"/>
            <p:cNvSpPr txBox="1">
              <a:spLocks noChangeArrowheads="1"/>
            </p:cNvSpPr>
            <p:nvPr/>
          </p:nvSpPr>
          <p:spPr bwMode="auto">
            <a:xfrm>
              <a:off x="2919" y="263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6" name="Oval 17"/>
            <p:cNvSpPr>
              <a:spLocks noChangeArrowheads="1"/>
            </p:cNvSpPr>
            <p:nvPr/>
          </p:nvSpPr>
          <p:spPr bwMode="auto">
            <a:xfrm>
              <a:off x="1610" y="2750"/>
              <a:ext cx="192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7" name="Line 18"/>
            <p:cNvSpPr>
              <a:spLocks noChangeShapeType="1"/>
            </p:cNvSpPr>
            <p:nvPr/>
          </p:nvSpPr>
          <p:spPr bwMode="auto">
            <a:xfrm flipV="1">
              <a:off x="1791" y="2387"/>
              <a:ext cx="908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8" name="Line 19"/>
            <p:cNvSpPr>
              <a:spLocks noChangeShapeType="1"/>
            </p:cNvSpPr>
            <p:nvPr/>
          </p:nvSpPr>
          <p:spPr bwMode="auto">
            <a:xfrm flipV="1">
              <a:off x="1837" y="2840"/>
              <a:ext cx="816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59" name="Line 20"/>
            <p:cNvSpPr>
              <a:spLocks noChangeShapeType="1"/>
            </p:cNvSpPr>
            <p:nvPr/>
          </p:nvSpPr>
          <p:spPr bwMode="auto">
            <a:xfrm>
              <a:off x="1791" y="2931"/>
              <a:ext cx="817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39061" name="Text Box 21"/>
          <p:cNvSpPr txBox="1">
            <a:spLocks noChangeArrowheads="1"/>
          </p:cNvSpPr>
          <p:nvPr/>
        </p:nvSpPr>
        <p:spPr bwMode="auto">
          <a:xfrm>
            <a:off x="6511464" y="3960813"/>
            <a:ext cx="2087563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特殊的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最小费用流问题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二分图，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|S|=|T|=N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2" name="Rectangle 4"/>
          <p:cNvSpPr>
            <a:spLocks noRot="1" noChangeArrowheads="1"/>
          </p:cNvSpPr>
          <p:nvPr/>
        </p:nvSpPr>
        <p:spPr bwMode="auto">
          <a:xfrm>
            <a:off x="539289" y="1133475"/>
            <a:ext cx="8229600" cy="7191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应用背景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 smtClean="0"/>
              <a:t>最小费用流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2" grpId="0"/>
      <p:bldP spid="123906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20573</Words>
  <Application>WPS 演示</Application>
  <PresentationFormat>全屏显示(4:3)</PresentationFormat>
  <Paragraphs>1810</Paragraphs>
  <Slides>107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107</vt:i4>
      </vt:variant>
    </vt:vector>
  </HeadingPairs>
  <TitlesOfParts>
    <vt:vector size="180" baseType="lpstr">
      <vt:lpstr>Arial</vt:lpstr>
      <vt:lpstr>宋体</vt:lpstr>
      <vt:lpstr>Wingdings</vt:lpstr>
      <vt:lpstr>Calibri</vt:lpstr>
      <vt:lpstr>MS PGothic</vt:lpstr>
      <vt:lpstr>Calibri</vt:lpstr>
      <vt:lpstr>Times New Roman</vt:lpstr>
      <vt:lpstr>MS PMincho</vt:lpstr>
      <vt:lpstr>Yu Gothic</vt:lpstr>
      <vt:lpstr>MS Mincho</vt:lpstr>
      <vt:lpstr>黑体</vt:lpstr>
      <vt:lpstr>Arial Unicode MS</vt:lpstr>
      <vt:lpstr>楷体_GB2312</vt:lpstr>
      <vt:lpstr>新宋体</vt:lpstr>
      <vt:lpstr>Garamond</vt:lpstr>
      <vt:lpstr>微软雅黑</vt:lpstr>
      <vt:lpstr>Arial Unicode MS</vt:lpstr>
      <vt:lpstr>Symbol</vt:lpstr>
      <vt:lpstr>Cambria Math</vt:lpstr>
      <vt:lpstr>Cambria Math</vt:lpstr>
      <vt:lpstr>Tahoma</vt:lpstr>
      <vt:lpstr>华文中宋</vt:lpstr>
      <vt:lpstr>华文细黑</vt:lpstr>
      <vt:lpstr>ＭＳ 明朝</vt:lpstr>
      <vt:lpstr>热</vt:lpstr>
      <vt:lpstr>1_热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Photoshop.Image.13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Equation.3</vt:lpstr>
      <vt:lpstr>Visio.Drawing.11</vt:lpstr>
      <vt:lpstr>Visio.Drawing.11</vt:lpstr>
      <vt:lpstr>Visio.Drawing.11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Visio.Drawing.11</vt:lpstr>
      <vt:lpstr>PowerPoint 演示文稿</vt:lpstr>
      <vt:lpstr>第五章 匹配与网络流 </vt:lpstr>
      <vt:lpstr>第五章 匹配与网络流 </vt:lpstr>
      <vt:lpstr>5.1 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5.1 二分图的最大匹配</vt:lpstr>
      <vt:lpstr>第五章 匹配与网络流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5.2 二分图的完全匹配</vt:lpstr>
      <vt:lpstr>第五章 匹配与网络流 </vt:lpstr>
      <vt:lpstr>5.3 最佳匹配</vt:lpstr>
      <vt:lpstr>5.3 最佳匹配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5.3 最佳匹配算法</vt:lpstr>
      <vt:lpstr>第五章 匹配与网络流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5.4 匹配应用举例</vt:lpstr>
      <vt:lpstr>第五章 匹配与网络流 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5.5 网络流问题</vt:lpstr>
      <vt:lpstr>第五章 匹配与网络流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Ford-Fulkerson最大流标号算法</vt:lpstr>
      <vt:lpstr>5.6 Ford-Fulkerson算法复杂度</vt:lpstr>
      <vt:lpstr>第五章 匹配与网络流</vt:lpstr>
      <vt:lpstr>5.7 最大流的Edmonds-Karp算法</vt:lpstr>
      <vt:lpstr>5.7 最大流的Edmonds-Karp算法</vt:lpstr>
      <vt:lpstr>5.7 最大流的Edmonds-Karp算法</vt:lpstr>
      <vt:lpstr>5.7 最大流的Edmonds-Karp算法</vt:lpstr>
      <vt:lpstr>5.7 最大流的预流推进算法</vt:lpstr>
      <vt:lpstr>5.7 最大流的Edmonds-Karp算法</vt:lpstr>
      <vt:lpstr>最大流应用问题</vt:lpstr>
      <vt:lpstr>最大流应用问题</vt:lpstr>
      <vt:lpstr>最大流应用问题</vt:lpstr>
      <vt:lpstr>第五章 匹配与网络流</vt:lpstr>
      <vt:lpstr>5.8 最小费用流</vt:lpstr>
      <vt:lpstr>5.8 最小费用流</vt:lpstr>
      <vt:lpstr>5.8 最小费用流</vt:lpstr>
      <vt:lpstr>5.8 最小费用流</vt:lpstr>
      <vt:lpstr>5.8 最小费用流</vt:lpstr>
      <vt:lpstr>5.8 最小费用流</vt:lpstr>
      <vt:lpstr>作业</vt:lpstr>
      <vt:lpstr>本学期课程目标</vt:lpstr>
      <vt:lpstr>本学期图论部分内容</vt:lpstr>
      <vt:lpstr>结束语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清华大学图论课件</dc:title>
  <dc:creator>陈莉</dc:creator>
  <cp:lastModifiedBy>zhaochen20</cp:lastModifiedBy>
  <cp:revision>704</cp:revision>
  <dcterms:created xsi:type="dcterms:W3CDTF">2005-12-26T11:55:00Z</dcterms:created>
  <dcterms:modified xsi:type="dcterms:W3CDTF">2021-05-16T07:01:22Z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37304956FF814F2B80843595078E1B28</vt:lpwstr>
  </property>
  <property fmtid="{D5CDD505-2E9C-101B-9397-08002B2CF9AE}" pid="3" name="KSOProductBuildVer">
    <vt:lpwstr>2052-11.1.0.10495</vt:lpwstr>
  </property>
</Properties>
</file>