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0"/>
  </p:handoutMasterIdLst>
  <p:sldIdLst>
    <p:sldId id="256" r:id="rId3"/>
    <p:sldId id="576" r:id="rId5"/>
    <p:sldId id="577" r:id="rId6"/>
    <p:sldId id="418" r:id="rId7"/>
    <p:sldId id="421" r:id="rId8"/>
    <p:sldId id="423" r:id="rId9"/>
    <p:sldId id="422" r:id="rId10"/>
    <p:sldId id="424" r:id="rId11"/>
    <p:sldId id="425" r:id="rId12"/>
    <p:sldId id="426" r:id="rId13"/>
    <p:sldId id="427" r:id="rId14"/>
    <p:sldId id="428" r:id="rId15"/>
    <p:sldId id="57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9" r:id="rId25"/>
    <p:sldId id="442" r:id="rId26"/>
    <p:sldId id="581" r:id="rId27"/>
    <p:sldId id="458" r:id="rId28"/>
    <p:sldId id="460" r:id="rId29"/>
    <p:sldId id="461" r:id="rId30"/>
    <p:sldId id="462" r:id="rId31"/>
    <p:sldId id="463" r:id="rId32"/>
    <p:sldId id="464" r:id="rId33"/>
    <p:sldId id="465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6" r:id="rId42"/>
    <p:sldId id="709" r:id="rId43"/>
    <p:sldId id="474" r:id="rId44"/>
    <p:sldId id="663" r:id="rId45"/>
    <p:sldId id="707" r:id="rId46"/>
    <p:sldId id="664" r:id="rId47"/>
    <p:sldId id="665" r:id="rId48"/>
    <p:sldId id="666" r:id="rId49"/>
    <p:sldId id="667" r:id="rId50"/>
    <p:sldId id="668" r:id="rId51"/>
    <p:sldId id="669" r:id="rId52"/>
    <p:sldId id="670" r:id="rId53"/>
    <p:sldId id="671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82" r:id="rId62"/>
    <p:sldId id="683" r:id="rId63"/>
    <p:sldId id="679" r:id="rId64"/>
    <p:sldId id="680" r:id="rId65"/>
    <p:sldId id="681" r:id="rId66"/>
    <p:sldId id="686" r:id="rId67"/>
    <p:sldId id="687" r:id="rId68"/>
    <p:sldId id="688" r:id="rId69"/>
    <p:sldId id="689" r:id="rId70"/>
    <p:sldId id="690" r:id="rId71"/>
    <p:sldId id="691" r:id="rId72"/>
    <p:sldId id="692" r:id="rId73"/>
    <p:sldId id="693" r:id="rId74"/>
    <p:sldId id="694" r:id="rId75"/>
    <p:sldId id="695" r:id="rId76"/>
    <p:sldId id="696" r:id="rId77"/>
    <p:sldId id="697" r:id="rId78"/>
    <p:sldId id="698" r:id="rId79"/>
    <p:sldId id="699" r:id="rId80"/>
    <p:sldId id="700" r:id="rId81"/>
    <p:sldId id="701" r:id="rId82"/>
    <p:sldId id="702" r:id="rId83"/>
    <p:sldId id="703" r:id="rId84"/>
    <p:sldId id="704" r:id="rId85"/>
    <p:sldId id="705" r:id="rId86"/>
    <p:sldId id="706" r:id="rId87"/>
    <p:sldId id="712" r:id="rId88"/>
    <p:sldId id="580" r:id="rId89"/>
  </p:sldIdLst>
  <p:sldSz cx="9144000" cy="6858000" type="screen4x3"/>
  <p:notesSz cx="6735445" cy="986599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00"/>
    <a:srgbClr val="FF0066"/>
    <a:srgbClr val="FF0000"/>
    <a:srgbClr val="9933FF"/>
    <a:srgbClr val="CCECFF"/>
    <a:srgbClr val="66FF99"/>
    <a:srgbClr val="FF5050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3763" autoAdjust="0"/>
  </p:normalViewPr>
  <p:slideViewPr>
    <p:cSldViewPr snapToGrid="0">
      <p:cViewPr varScale="1">
        <p:scale>
          <a:sx n="59" d="100"/>
          <a:sy n="59" d="100"/>
        </p:scale>
        <p:origin x="1608" y="60"/>
      </p:cViewPr>
      <p:guideLst>
        <p:guide orient="horz" pos="2152"/>
        <p:guide pos="29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28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69.wmf"/><Relationship Id="rId1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69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75.wmf"/><Relationship Id="rId4" Type="http://schemas.openxmlformats.org/officeDocument/2006/relationships/image" Target="../media/image70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t" anchorCtr="0" compatLnSpc="1"/>
          <a:lstStyle/>
          <a:p>
            <a:pPr lvl="0"/>
            <a:r>
              <a:rPr lang="ja-JP" altLang="en-US" noProof="0" smtClean="0"/>
              <a:t>マスタ テキストの書式設定</a:t>
            </a:r>
            <a:endParaRPr lang="ja-JP" altLang="en-US" noProof="0" smtClean="0"/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l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27" tIns="45414" rIns="90827" bIns="45414" numCol="1" anchor="b" anchorCtr="0" compatLnSpc="1"/>
          <a:lstStyle>
            <a:lvl1pPr algn="r" defTabSz="908050">
              <a:defRPr sz="1200" b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/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</a:fld>
            <a:endParaRPr lang="en-US" altLang="ja-JP"/>
          </a:p>
        </p:txBody>
      </p:sp>
      <p:sp>
        <p:nvSpPr>
          <p:cNvPr id="16" name="Freeform 5"/>
          <p:cNvSpPr/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4400" b="1" kern="1200" baseline="0" dirty="0">
          <a:ln w="12700">
            <a:solidFill>
              <a:schemeClr val="tx2"/>
            </a:solidFill>
          </a:ln>
          <a:solidFill>
            <a:schemeClr val="tx2">
              <a:lumMod val="75000"/>
            </a:schemeClr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anose="020F0502020204030204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61.png"/><Relationship Id="rId17" Type="http://schemas.openxmlformats.org/officeDocument/2006/relationships/image" Target="../media/image60.png"/><Relationship Id="rId16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0.wmf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.xml"/><Relationship Id="rId3" Type="http://schemas.openxmlformats.org/officeDocument/2006/relationships/oleObject" Target="../embeddings/oleObject8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70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76.wmf"/><Relationship Id="rId14" Type="http://schemas.openxmlformats.org/officeDocument/2006/relationships/oleObject" Target="../embeddings/oleObject16.bin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15.bin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9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7.wmf"/><Relationship Id="rId1" Type="http://schemas.openxmlformats.org/officeDocument/2006/relationships/oleObject" Target="../embeddings/oleObject1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18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70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76.w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27.bin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21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72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29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35.bin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56866" y="5170378"/>
            <a:ext cx="5490610" cy="9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normAutofit fontScale="85000" lnSpcReduction="20000"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Mincho" pitchFamily="49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anose="020F050202020403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  <a:endParaRPr kumimoji="0"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kumimoji="0" lang="zh-CN" altLang="en-US" sz="2800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图论第九讲</a:t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705070" y="2323874"/>
            <a:ext cx="76839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42703" y="1133475"/>
            <a:ext cx="8094897" cy="1292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4.1.1 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欧拉公式的推广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对于具有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个连通分支的平面图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k+1(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686252" y="2801249"/>
            <a:ext cx="8094897" cy="3656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个连通分支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…, G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的顶点数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边数和面数分别为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1..k)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显然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m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n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24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由欧拉公式可知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2	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1..k)	(1)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由于每个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有一个外部面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只有一个外部面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的面数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- k + 1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于是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对上式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两边同时求和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2k=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-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=1..k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n-m+r+k-1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66700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n-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m+r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k+1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欧拉公式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763127" y="3338003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28189" y="1361123"/>
            <a:ext cx="8459788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推论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4.1.2  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对一般平面图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，恒有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n-m+r≥2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613675" y="1889760"/>
            <a:ext cx="7996925" cy="136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4.1.6 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zh-CN" altLang="en-US" dirty="0" smtClean="0">
                <a:solidFill>
                  <a:srgbClr val="C00000"/>
                </a:solidFill>
                <a:ea typeface="楷体_GB2312" pitchFamily="49" charset="-122"/>
              </a:rPr>
              <a:t>简单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连通平面图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没有割边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且每个域的边界数至少为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890905" indent="-8909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m≤t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(n-2)/(t-2)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944102" y="3833303"/>
            <a:ext cx="8166100" cy="2659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连通平面图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面。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由定理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4.1.4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2m =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4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=1..r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deg(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400" b="1" dirty="0" err="1" smtClean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·</a:t>
            </a:r>
            <a:r>
              <a:rPr lang="en-US" altLang="zh-CN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		(1)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由欧拉公式可知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= 2+m-n			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	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代入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中可得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2m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t(2+m-n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因是简单图，无重边，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不为</a:t>
            </a:r>
            <a:r>
              <a:rPr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m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(n-2)t/(t-2)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欧拉公式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  <p:bldP spid="1925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90557" y="1179513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由定理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4.1.6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也可证明  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FF0000"/>
                </a:solidFill>
                <a:ea typeface="楷体_GB2312" pitchFamily="49" charset="-122"/>
              </a:rPr>
              <a:t>3,3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都不是平面图。</a:t>
            </a:r>
            <a:endParaRPr lang="zh-CN" altLang="en-US" sz="2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498928" y="1821506"/>
            <a:ext cx="8166100" cy="438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证明：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1)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K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是平面图。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中无环和平行边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每个面的次数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t,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都有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t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由定理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4.1.6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可知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边数应满足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		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10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(5-2)3/(3-2) = 9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这显然是矛盾的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不是平面图。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假设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K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是平面图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中最短圈的长度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4,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于是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边数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应满足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:  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		9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(6-2)4/(4-2) = 8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这又是矛盾的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3,3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也不是平面图。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6521830" y="3550591"/>
            <a:ext cx="2211847" cy="461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</a:rPr>
              <a:t>(n-2)t/(t-2)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欧拉公式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4.5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4.7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623252" y="1300163"/>
            <a:ext cx="8002588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600" b="1" dirty="0" smtClean="0">
                <a:solidFill>
                  <a:srgbClr val="FF0000"/>
                </a:solidFill>
                <a:ea typeface="楷体_GB2312" pitchFamily="49" charset="-122"/>
              </a:rPr>
              <a:t>4.2.1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cs typeface="Arial" panose="020B0604020202020204" pitchFamily="34" charset="0"/>
              </a:rPr>
              <a:t>≥3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若在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ea typeface="楷体_GB2312" pitchFamily="49" charset="-122"/>
              </a:rPr>
              <a:t>任意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不相邻的结点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u, v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之间加边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(u, v),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所得图为非平面图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则称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95588" name="Picture 4" descr="ScreenHunter_2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7225" y="3068638"/>
            <a:ext cx="2387600" cy="280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9" name="Picture 5" descr="ScreenHunter_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6225" y="3114675"/>
            <a:ext cx="28702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5659821" y="3294063"/>
            <a:ext cx="3484179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中加入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总要与某些边相交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而当改画一下边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后，再加入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并没有破坏其平面性，如图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(b)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因此说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并不是极大平面图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598253" y="2303463"/>
            <a:ext cx="8459788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极大平面图是连通的。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98253" y="1314450"/>
            <a:ext cx="8459788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168400" indent="-11684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若简单平面图中已无不相邻顶点，则是极大平面图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.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如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K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都是极大平面图。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553803" y="3068638"/>
            <a:ext cx="8590197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</a:rPr>
              <a:t>充要条件</a:t>
            </a:r>
            <a:endParaRPr lang="en-US" altLang="zh-CN" sz="26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rgbClr val="000000"/>
                </a:solidFill>
                <a:ea typeface="楷体_GB2312" pitchFamily="49" charset="-122"/>
              </a:rPr>
              <a:t>             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553803" y="4221163"/>
            <a:ext cx="8982075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</a:rPr>
              <a:t>3r=2m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为边数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面数。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3" grpId="0"/>
      <p:bldP spid="1966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17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1328" y="2104142"/>
            <a:ext cx="2847719" cy="242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16787" y="2176576"/>
            <a:ext cx="5547986" cy="4468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证明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：（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必要性）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因为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是简单图，没有自环和重边，因此不存在边界数为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的域。设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存在面的次数大于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如图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不相邻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2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内加边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不破坏平面性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这与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是极大平面图矛盾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必相邻。类似地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也必相邻。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于是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必产生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v</a:t>
            </a:r>
            <a:r>
              <a:rPr lang="en-US" altLang="zh-CN" sz="2200" b="1" baseline="-25000" dirty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相交于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2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的外部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这就与</a:t>
            </a:r>
            <a:r>
              <a:rPr lang="zh-CN" altLang="en-US" sz="2200" b="1" dirty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“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是平面图</a:t>
            </a:r>
            <a:r>
              <a:rPr lang="zh-CN" altLang="en-US" sz="2200" b="1" dirty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”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相矛盾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中不存在次数大于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的面。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即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的每个面都由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条边所围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也就是说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各面的次数均为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42704" y="1321402"/>
            <a:ext cx="8501296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249680" indent="-1249680" eaLnBrk="0" hangingPunct="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537181" y="2211433"/>
            <a:ext cx="6707188" cy="401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：（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充分性）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不存在不相邻的结点，结论显然成立。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若存在不相邻的结点，设为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，则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不可能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都在外部面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上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因为每个面的次数均为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因此至少有一个结点如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不在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的边界上。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则与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关联的各边也不在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的边界上，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’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=G-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v,G</a:t>
            </a:r>
            <a:r>
              <a:rPr lang="en-US" altLang="zh-CN" sz="2400" b="1" dirty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中存在原来含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的圈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因为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不相邻，所以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不在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上，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Jordan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定理知，若加边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u,v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必与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相交，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7335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为极大平面图。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537181" y="1311321"/>
            <a:ext cx="8573867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249680" indent="-1249680" eaLnBrk="0" hangingPunct="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 (n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为极大平面图的充要条件是每个面的次数均为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28005" name="Picture 5" descr="图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28475" y="2165396"/>
            <a:ext cx="18446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7433287" y="3381421"/>
            <a:ext cx="3143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v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7548857" y="1916158"/>
            <a:ext cx="2238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</a:rPr>
              <a:t>u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pic>
        <p:nvPicPr>
          <p:cNvPr id="128008" name="Picture 8" descr="17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8581" y="4235496"/>
            <a:ext cx="2286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8233381" y="4821283"/>
            <a:ext cx="2238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u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7153881" y="4910183"/>
            <a:ext cx="3143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</a:rPr>
              <a:t>v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  <p:sp>
        <p:nvSpPr>
          <p:cNvPr id="1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174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8264" y="2587625"/>
            <a:ext cx="22860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 descr="17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039" y="2781300"/>
            <a:ext cx="2286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8" name="Picture 4" descr="17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439" y="2438400"/>
            <a:ext cx="2286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28189" y="1314450"/>
            <a:ext cx="78771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249680" indent="-12496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5E2CAE"/>
                </a:solidFill>
                <a:ea typeface="楷体_GB2312" pitchFamily="49" charset="-122"/>
              </a:rPr>
              <a:t>下图中哪些是极大平面图？</a:t>
            </a:r>
            <a:endParaRPr lang="zh-CN" altLang="en-US" sz="2600" b="1" dirty="0">
              <a:solidFill>
                <a:srgbClr val="5E2CAE"/>
              </a:solidFill>
              <a:ea typeface="楷体_GB2312" pitchFamily="49" charset="-122"/>
            </a:endParaRP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753727" y="49149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5E2CAE"/>
                </a:solidFill>
              </a:rPr>
              <a:t>不是</a:t>
            </a:r>
            <a:endParaRPr lang="zh-CN" altLang="en-US" sz="2400" b="1">
              <a:solidFill>
                <a:srgbClr val="5E2CAE"/>
              </a:solidFill>
            </a:endParaRPr>
          </a:p>
        </p:txBody>
      </p:sp>
      <p:sp>
        <p:nvSpPr>
          <p:cNvPr id="199688" name="Text Box 8"/>
          <p:cNvSpPr txBox="1">
            <a:spLocks noChangeArrowheads="1"/>
          </p:cNvSpPr>
          <p:nvPr/>
        </p:nvSpPr>
        <p:spPr bwMode="auto">
          <a:xfrm>
            <a:off x="4454064" y="49149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5E2CAE"/>
                </a:solidFill>
              </a:rPr>
              <a:t>不是</a:t>
            </a:r>
            <a:endParaRPr lang="zh-CN" altLang="en-US" sz="2400" b="1">
              <a:solidFill>
                <a:srgbClr val="5E2CAE"/>
              </a:solidFill>
            </a:endParaRPr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7019464" y="4914900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5E2CAE"/>
                </a:solidFill>
              </a:rPr>
              <a:t>  是</a:t>
            </a:r>
            <a:endParaRPr lang="zh-CN" altLang="en-US" sz="2400" b="1">
              <a:solidFill>
                <a:srgbClr val="5E2CAE"/>
              </a:solidFill>
            </a:endParaRPr>
          </a:p>
        </p:txBody>
      </p:sp>
      <p:sp>
        <p:nvSpPr>
          <p:cNvPr id="1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7" grpId="0"/>
      <p:bldP spid="199688" grpId="0"/>
      <p:bldP spid="1996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338" y="1900238"/>
            <a:ext cx="8166100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4.2.2  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n(n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3)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阶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条边的极大平面图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endParaRPr lang="zh-CN" altLang="en-US" sz="25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m = 3n-6,     r=2n-4</a:t>
            </a:r>
            <a:r>
              <a:rPr lang="zh-CN" altLang="en-US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r>
              <a:rPr lang="zh-CN" altLang="en-US" sz="25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（性质</a:t>
            </a:r>
            <a:r>
              <a:rPr lang="en-US" altLang="zh-CN" sz="25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5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zh-CN" altLang="en-US" sz="2500" dirty="0">
              <a:solidFill>
                <a:srgbClr val="C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6725" y="2801938"/>
            <a:ext cx="81661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证</a:t>
            </a:r>
            <a:endParaRPr lang="zh-CN" altLang="en-US" sz="26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6250" y="2816225"/>
            <a:ext cx="8166100" cy="333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由于极大平面图是连通图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由欧拉公式得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	r= 2+m-n					(1)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由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是极大平面图，根据性质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可知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的每个面的次数均为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所以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, 2m = 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600" baseline="-250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=1..r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deg(</a:t>
            </a:r>
            <a:r>
              <a:rPr lang="en-US" altLang="zh-CN" sz="26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) = 3·r		(2)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将上式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(1)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代入式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(2),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整理后可得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: m = 3n-6    (3)</a:t>
            </a:r>
            <a:endParaRPr lang="en-US" altLang="zh-CN" sz="2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(3)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再代入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(1)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得</a:t>
            </a: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en-US" altLang="zh-CN" sz="2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楷体_GB2312" pitchFamily="49" charset="-122"/>
              </a:rPr>
              <a:t>r=2n-4</a:t>
            </a:r>
            <a:endParaRPr lang="en-US" altLang="zh-CN" sz="25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Rot="1" noChangeArrowheads="1"/>
          </p:cNvSpPr>
          <p:nvPr/>
        </p:nvSpPr>
        <p:spPr bwMode="auto">
          <a:xfrm>
            <a:off x="330200" y="10461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chemeClr val="tx1">
                    <a:lumMod val="50000"/>
                  </a:schemeClr>
                </a:solidFill>
              </a:rPr>
              <a:t>(2) </a:t>
            </a:r>
            <a:r>
              <a:rPr lang="zh-CN" altLang="en-US" sz="3200">
                <a:solidFill>
                  <a:schemeClr val="tx1">
                    <a:lumMod val="50000"/>
                  </a:schemeClr>
                </a:solidFill>
              </a:rPr>
              <a:t>极大平面图的性质</a:t>
            </a:r>
            <a:endParaRPr lang="zh-CN" altLang="en-US" sz="32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4.5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4.7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1150" y="1858963"/>
            <a:ext cx="8166100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推论</a:t>
            </a:r>
            <a:r>
              <a:rPr lang="en-US" altLang="zh-CN" sz="2600" dirty="0">
                <a:solidFill>
                  <a:srgbClr val="C00000"/>
                </a:solidFill>
                <a:latin typeface="Arial" panose="020B0604020202020204" pitchFamily="34" charset="0"/>
                <a:ea typeface="楷体_GB2312" pitchFamily="49" charset="-122"/>
              </a:rPr>
              <a:t>4.2.1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n(n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3)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阶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条边的</a:t>
            </a:r>
            <a:r>
              <a:rPr lang="zh-CN" altLang="en-US" sz="25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简单连通平面图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519555" indent="-151955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≤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3n-6,     r≤2n-4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1788" y="2751138"/>
            <a:ext cx="81661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</a:t>
            </a: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0713" y="2768600"/>
            <a:ext cx="8166100" cy="333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设G中没有割边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因为G中没有自环和重边, 所以每个域的边界数至少为3,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所以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3r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≤2m,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代入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欧拉公式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	r= 2+m-n	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得：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 ≤3n-6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 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r≤2n-4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				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如果G里有割边e, 由于e并不能增加G</a:t>
            </a:r>
            <a:r>
              <a:rPr lang="zh-CN" altLang="zh-CN" sz="26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6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面</a:t>
            </a:r>
            <a:r>
              <a:rPr lang="zh-CN" altLang="zh-CN" sz="26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数</a:t>
            </a:r>
            <a:r>
              <a:rPr lang="zh-CN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也有3r &lt; 2m，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2667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代入欧拉公式即得以上结论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0000"/>
                </a:solidFill>
              </a:rPr>
              <a:t>(2) </a:t>
            </a:r>
            <a:r>
              <a:rPr lang="zh-CN" altLang="en-US" sz="3200">
                <a:solidFill>
                  <a:srgbClr val="000000"/>
                </a:solidFill>
              </a:rPr>
              <a:t>极大平面图的性质</a:t>
            </a:r>
            <a:endParaRPr lang="zh-CN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" y="1905000"/>
            <a:ext cx="7966075" cy="3694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9966FF"/>
                </a:solidFill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</a:rPr>
              <a:t>4.2.2 </a:t>
            </a:r>
            <a:r>
              <a:rPr lang="zh-CN" altLang="en-US" sz="2600" dirty="0">
                <a:solidFill>
                  <a:srgbClr val="000000"/>
                </a:solidFill>
              </a:rPr>
              <a:t>若简单平面图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有</a:t>
            </a:r>
            <a:r>
              <a:rPr lang="en-US" altLang="zh-CN" sz="2600" dirty="0">
                <a:solidFill>
                  <a:srgbClr val="000000"/>
                </a:solidFill>
              </a:rPr>
              <a:t>6</a:t>
            </a:r>
            <a:r>
              <a:rPr lang="zh-CN" altLang="en-US" sz="2600" dirty="0">
                <a:solidFill>
                  <a:srgbClr val="000000"/>
                </a:solidFill>
              </a:rPr>
              <a:t>个结点</a:t>
            </a:r>
            <a:r>
              <a:rPr lang="en-US" altLang="zh-CN" sz="2600" dirty="0">
                <a:solidFill>
                  <a:srgbClr val="000000"/>
                </a:solidFill>
              </a:rPr>
              <a:t>12</a:t>
            </a:r>
            <a:r>
              <a:rPr lang="zh-CN" altLang="en-US" sz="2600" dirty="0">
                <a:solidFill>
                  <a:srgbClr val="000000"/>
                </a:solidFill>
              </a:rPr>
              <a:t>条边，则每个域的边界数都是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证明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</a:rPr>
              <a:t>n=6,m=12</a:t>
            </a:r>
            <a:r>
              <a:rPr lang="zh-CN" altLang="en-US" sz="2600" dirty="0">
                <a:solidFill>
                  <a:srgbClr val="000000"/>
                </a:solidFill>
              </a:rPr>
              <a:t>，满足定理</a:t>
            </a:r>
            <a:r>
              <a:rPr lang="en-US" altLang="zh-CN" sz="2600" dirty="0">
                <a:solidFill>
                  <a:srgbClr val="000000"/>
                </a:solidFill>
              </a:rPr>
              <a:t>4.2.1(</a:t>
            </a:r>
            <a:r>
              <a:rPr lang="zh-CN" altLang="en-US" sz="2600" dirty="0">
                <a:solidFill>
                  <a:srgbClr val="000000"/>
                </a:solidFill>
              </a:rPr>
              <a:t>极大平面图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中有</a:t>
            </a:r>
            <a:r>
              <a:rPr lang="en-US" altLang="zh-CN" sz="2600" dirty="0">
                <a:solidFill>
                  <a:srgbClr val="000000"/>
                </a:solidFill>
              </a:rPr>
              <a:t>m=3n-6)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因此</a:t>
            </a:r>
            <a:r>
              <a:rPr lang="en-US" altLang="zh-CN" sz="2600" dirty="0">
                <a:solidFill>
                  <a:srgbClr val="000000"/>
                </a:solidFill>
              </a:rPr>
              <a:t>G</a:t>
            </a:r>
            <a:r>
              <a:rPr lang="zh-CN" altLang="en-US" sz="2600" dirty="0">
                <a:solidFill>
                  <a:srgbClr val="000000"/>
                </a:solidFill>
              </a:rPr>
              <a:t>是极大平面图，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</a:rPr>
              <a:t>故每个域的边界数都是</a:t>
            </a: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Rot="1" noChangeArrowheads="1"/>
          </p:cNvSpPr>
          <p:nvPr/>
        </p:nvSpPr>
        <p:spPr bwMode="auto">
          <a:xfrm>
            <a:off x="187325" y="105568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极大平面图的性质</a:t>
            </a:r>
            <a:endParaRPr lang="zh-CN" altLang="en-US" sz="3200">
              <a:solidFill>
                <a:srgbClr val="0029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426720" y="1187751"/>
            <a:ext cx="8717280" cy="517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4.2.3</a:t>
            </a:r>
            <a:r>
              <a:rPr lang="en-US" altLang="zh-CN" sz="2800" b="1" dirty="0" smtClean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简单连通平面图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的最小度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 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711878" y="1793019"/>
            <a:ext cx="8166100" cy="517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证    假设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: 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阶简单平面图。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711878" y="2270857"/>
            <a:ext cx="8166100" cy="1034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00430" indent="-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结论显然成立。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900430" indent="-26670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711878" y="3438209"/>
            <a:ext cx="8280400" cy="206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假设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由握手定理可知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: 2m =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=1..n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800" b="1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6n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m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3n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。这与推论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4.2.1 </a:t>
            </a:r>
            <a:r>
              <a:rPr lang="en-US" altLang="zh-CN" sz="2800" b="1" dirty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m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3n-6</a:t>
            </a:r>
            <a:r>
              <a:rPr lang="en-US" altLang="zh-CN" sz="2800" b="1" dirty="0">
                <a:solidFill>
                  <a:srgbClr val="000000"/>
                </a:solidFill>
                <a:latin typeface="Garamond" panose="02020404030301010803" pitchFamily="18" charset="0"/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相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矛盾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 G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的最小度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  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17285" y="5973653"/>
            <a:ext cx="8166100" cy="517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ea typeface="楷体_GB2312" pitchFamily="49" charset="-122"/>
              </a:rPr>
              <a:t>4.2.2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在图着色理论中占有重要地位。 </a:t>
            </a:r>
            <a:endParaRPr lang="zh-CN" altLang="en-US" sz="28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极大平面图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极小非平面图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690" y="1268413"/>
            <a:ext cx="8229600" cy="29845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是非平面图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并且任意删除一条边所得图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 为平面图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极小非平面图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说明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    K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3,3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都是极小非平面图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极小非平面图必为简单图</a:t>
            </a:r>
            <a:endParaRPr lang="zh-CN" altLang="en-US" sz="28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4.5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4.7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4372536"/>
            <a:ext cx="8191500" cy="225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结点数最少的非平面图</a:t>
            </a:r>
            <a:endParaRPr lang="zh-CN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5     </a:t>
            </a:r>
            <a:endParaRPr lang="zh-CN" altLang="zh-CN" sz="2800" baseline="30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边数最少的非平面图</a:t>
            </a:r>
            <a:endParaRPr lang="zh-CN" altLang="en-US" sz="28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</a:rPr>
              <a:t>K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3,3   </a:t>
            </a:r>
            <a:endParaRPr lang="zh-CN" altLang="zh-CN" sz="2800" baseline="30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baseline="-25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800" smtClean="0"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Rot="1" noChangeArrowheads="1"/>
          </p:cNvSpPr>
          <p:nvPr/>
        </p:nvSpPr>
        <p:spPr bwMode="auto">
          <a:xfrm>
            <a:off x="467401" y="1086411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3200" dirty="0">
                <a:solidFill>
                  <a:srgbClr val="00297A"/>
                </a:solidFill>
              </a:rPr>
              <a:t>(1) </a:t>
            </a:r>
            <a:r>
              <a:rPr lang="zh-CN" altLang="en-US" sz="3200" dirty="0">
                <a:solidFill>
                  <a:srgbClr val="00297A"/>
                </a:solidFill>
              </a:rPr>
              <a:t>非平面图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43412" y="2527861"/>
            <a:ext cx="8147050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如果图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不能嵌入平面使得任意两边只能在结点处相交，那么</a:t>
            </a: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G</a:t>
            </a:r>
            <a:r>
              <a:rPr lang="zh-CN" altLang="en-US" sz="2800">
                <a:solidFill>
                  <a:srgbClr val="000000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就称为</a:t>
            </a:r>
            <a:r>
              <a:rPr lang="zh-CN" altLang="en-US" sz="2800">
                <a:solidFill>
                  <a:srgbClr val="FF0066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非平面图</a:t>
            </a:r>
            <a:r>
              <a:rPr lang="zh-CN" altLang="en-US" sz="2800">
                <a:solidFill>
                  <a:schemeClr val="bg2"/>
                </a:solidFill>
                <a:latin typeface="Tahoma" panose="020B0604030504040204" pitchFamily="34" charset="0"/>
                <a:sym typeface="MT Extra" panose="05050102010205020202" pitchFamily="18" charset="2"/>
              </a:rPr>
              <a:t>。</a:t>
            </a:r>
            <a:endParaRPr lang="zh-CN" altLang="en-US" sz="2800">
              <a:solidFill>
                <a:schemeClr val="bg2"/>
              </a:solidFill>
              <a:latin typeface="Tahoma" panose="020B0604030504040204" pitchFamily="34" charset="0"/>
              <a:sym typeface="MT Extra" panose="05050102010205020202" pitchFamily="18" charset="2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73537" y="1959536"/>
            <a:ext cx="76327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定义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800" dirty="0">
              <a:solidFill>
                <a:schemeClr val="bg2"/>
              </a:solidFill>
            </a:endParaRPr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573537" y="3518461"/>
            <a:ext cx="8802687" cy="94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</a:rPr>
              <a:t>怎样判断一个图为可平面图还是非平面图？</a:t>
            </a:r>
            <a:endParaRPr lang="zh-CN" altLang="zh-CN" sz="2800" dirty="0">
              <a:solidFill>
                <a:srgbClr val="000000"/>
              </a:solidFill>
            </a:endParaRPr>
          </a:p>
        </p:txBody>
      </p:sp>
      <p:pic>
        <p:nvPicPr>
          <p:cNvPr id="1019911" name="Picture 7" descr="K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9537" y="4197911"/>
            <a:ext cx="16002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9912" name="Picture 8" descr="K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337" y="4234423"/>
            <a:ext cx="1276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5977387" y="5726673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-25000">
                <a:solidFill>
                  <a:srgbClr val="000000"/>
                </a:solidFill>
              </a:rPr>
              <a:t>5</a:t>
            </a:r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850637" y="5726673"/>
            <a:ext cx="7761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K</a:t>
            </a:r>
            <a:r>
              <a:rPr lang="en-US" altLang="zh-CN" sz="2800" baseline="-25000">
                <a:solidFill>
                  <a:srgbClr val="000000"/>
                </a:solidFill>
              </a:rPr>
              <a:t>3,3</a:t>
            </a:r>
            <a:endParaRPr lang="en-US" altLang="zh-CN" sz="28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9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1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1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6" grpId="0" build="p"/>
      <p:bldP spid="1019910" grpId="0" build="p"/>
      <p:bldP spid="1019913" grpId="0"/>
      <p:bldP spid="10199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24790" y="2025650"/>
            <a:ext cx="8577262" cy="399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4.3.1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的任何子图都是平面图。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5" name="Rectangle 3"/>
          <p:cNvSpPr>
            <a:spLocks noChangeArrowheads="1"/>
          </p:cNvSpPr>
          <p:nvPr/>
        </p:nvSpPr>
        <p:spPr bwMode="auto">
          <a:xfrm>
            <a:off x="883552" y="2555875"/>
            <a:ext cx="8166100" cy="3991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1,n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的所有子图都是平面图。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602565" y="3040063"/>
            <a:ext cx="8802687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4.3.2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是非平面图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的任何母图也都是非平面图。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推论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4.3.1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3,n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(n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都是非平面图。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827990" y="5094288"/>
            <a:ext cx="8166100" cy="886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indent="63373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4.3.3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说明重边和自环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不影响图的平面性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因而在研究图是否为平面图时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可不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考虑重边和自环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99079" name="Rectangle 7"/>
          <p:cNvSpPr>
            <a:spLocks noChangeArrowheads="1"/>
          </p:cNvSpPr>
          <p:nvPr/>
        </p:nvSpPr>
        <p:spPr bwMode="auto">
          <a:xfrm>
            <a:off x="594627" y="4057650"/>
            <a:ext cx="8324850" cy="886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定理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4.3.3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则在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加重边或自环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后所得图还是平面图。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9399" name="Rectangle 3"/>
          <p:cNvSpPr>
            <a:spLocks noRot="1" noChangeArrowheads="1"/>
          </p:cNvSpPr>
          <p:nvPr/>
        </p:nvSpPr>
        <p:spPr bwMode="auto">
          <a:xfrm>
            <a:off x="535665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(2) </a:t>
            </a:r>
            <a:r>
              <a:rPr lang="zh-CN" altLang="en-US" sz="3200" dirty="0">
                <a:solidFill>
                  <a:srgbClr val="00297A"/>
                </a:solidFill>
              </a:rPr>
              <a:t>平面图的判定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/>
      <p:bldP spid="899077" grpId="0"/>
      <p:bldP spid="8990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650418" y="1892300"/>
            <a:ext cx="8416925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1200" indent="-7112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4.3.1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e=(u, v)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的一条边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增加新的顶点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使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均与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称在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中插入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0931" name="Rectangle 3"/>
          <p:cNvSpPr>
            <a:spLocks noChangeArrowheads="1"/>
          </p:cNvSpPr>
          <p:nvPr/>
        </p:nvSpPr>
        <p:spPr bwMode="auto">
          <a:xfrm>
            <a:off x="740906" y="2719388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624205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中一个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删除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增加新边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(u, v),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称为在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中消去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640893" y="3654425"/>
            <a:ext cx="8166100" cy="8423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4.3.2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若两个图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同构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或通过反复插入或消去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度顶点后是同构的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是同胚的。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0933" name="Rectangle 5"/>
          <p:cNvSpPr>
            <a:spLocks noChangeArrowheads="1"/>
          </p:cNvSpPr>
          <p:nvPr/>
        </p:nvSpPr>
        <p:spPr bwMode="auto">
          <a:xfrm>
            <a:off x="785356" y="5046663"/>
            <a:ext cx="2881312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例：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(a)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600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同胚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(b)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600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同胚。</a:t>
            </a:r>
            <a:endParaRPr lang="zh-CN" altLang="en-US" sz="260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1020934" name="Picture 6" descr="175b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55906" y="4868479"/>
            <a:ext cx="161925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0935" name="Picture 7" descr="17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0843" y="4857367"/>
            <a:ext cx="1290638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3"/>
          <p:cNvSpPr>
            <a:spLocks noRot="1" noChangeArrowheads="1"/>
          </p:cNvSpPr>
          <p:nvPr/>
        </p:nvSpPr>
        <p:spPr bwMode="auto">
          <a:xfrm>
            <a:off x="564693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平面图的判定</a:t>
            </a:r>
            <a:r>
              <a:rPr lang="en-US" altLang="zh-CN" sz="3200">
                <a:solidFill>
                  <a:srgbClr val="00297A"/>
                </a:solidFill>
              </a:rPr>
              <a:t>:</a:t>
            </a:r>
            <a:r>
              <a:rPr lang="zh-CN" altLang="en-US" sz="3200">
                <a:solidFill>
                  <a:srgbClr val="00297A"/>
                </a:solidFill>
              </a:rPr>
              <a:t> 同胚的概念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1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0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0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0" grpId="0"/>
      <p:bldP spid="10209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075767" y="3792538"/>
            <a:ext cx="4651375" cy="2284412"/>
            <a:chOff x="2976" y="2722"/>
            <a:chExt cx="2352" cy="1097"/>
          </a:xfrm>
        </p:grpSpPr>
        <p:pic>
          <p:nvPicPr>
            <p:cNvPr id="61446" name="Picture 4" descr="收缩边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976" y="2722"/>
              <a:ext cx="2352" cy="1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3360" y="3600"/>
              <a:ext cx="384" cy="2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(3)</a:t>
              </a:r>
              <a:endParaRPr lang="en-US" altLang="zh-CN" sz="2400"/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4752" y="3600"/>
              <a:ext cx="384" cy="21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(4)</a:t>
              </a:r>
              <a:endParaRPr lang="en-US" altLang="zh-CN" sz="2400"/>
            </a:p>
          </p:txBody>
        </p:sp>
      </p:grpSp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635904" y="2209800"/>
            <a:ext cx="8416925" cy="139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1200" indent="-7112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4.3.3</a:t>
            </a:r>
            <a:r>
              <a:rPr lang="en-US" altLang="zh-CN" sz="26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e=(u, v)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为图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的一条边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中删除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增加新的顶点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使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w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关联除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外的</a:t>
            </a:r>
            <a:r>
              <a:rPr lang="en-US" altLang="zh-CN" sz="25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u,v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关联的一切边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称为边</a:t>
            </a:r>
            <a:r>
              <a:rPr lang="en-US" altLang="zh-CN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的收缩。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44" name="Rectangle 3"/>
          <p:cNvSpPr>
            <a:spLocks noRot="1" noChangeArrowheads="1"/>
          </p:cNvSpPr>
          <p:nvPr/>
        </p:nvSpPr>
        <p:spPr bwMode="auto">
          <a:xfrm>
            <a:off x="550179" y="1033463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平面图的判定</a:t>
            </a:r>
            <a:r>
              <a:rPr lang="en-US" altLang="zh-CN" sz="3200">
                <a:solidFill>
                  <a:srgbClr val="00297A"/>
                </a:solidFill>
              </a:rPr>
              <a:t>:</a:t>
            </a:r>
            <a:r>
              <a:rPr lang="zh-CN" altLang="en-US" sz="3200">
                <a:solidFill>
                  <a:srgbClr val="00297A"/>
                </a:solidFill>
              </a:rPr>
              <a:t> 边收缩的概念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1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669011" y="2157872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435100" indent="-14351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库拉图斯基定理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当且仅当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中不含与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3,3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同胚子图。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624561" y="3597734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435100" indent="-143510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库拉图斯基定理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当且仅当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中没有可收缩到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3,3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的子图。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2468" name="Rectangle 3"/>
          <p:cNvSpPr>
            <a:spLocks noRot="1" noChangeArrowheads="1"/>
          </p:cNvSpPr>
          <p:nvPr/>
        </p:nvSpPr>
        <p:spPr bwMode="auto">
          <a:xfrm>
            <a:off x="593725" y="1061359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平面图的判定定理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7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4.5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4.7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00094" y="1976438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9966FF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600" dirty="0">
                <a:solidFill>
                  <a:srgbClr val="9966FF"/>
                </a:solidFill>
                <a:latin typeface="Arial" panose="020B0604020202020204" pitchFamily="34" charset="0"/>
                <a:ea typeface="楷体_GB2312" pitchFamily="49" charset="-122"/>
              </a:rPr>
              <a:t>4.3.2</a:t>
            </a:r>
            <a:r>
              <a:rPr lang="zh-CN" altLang="en-US" sz="2600" dirty="0">
                <a:solidFill>
                  <a:srgbClr val="9966FF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证明彼得松图不是平面图。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4003" name="Rectangle 3"/>
          <p:cNvSpPr>
            <a:spLocks noChangeArrowheads="1"/>
          </p:cNvSpPr>
          <p:nvPr/>
        </p:nvSpPr>
        <p:spPr bwMode="auto">
          <a:xfrm>
            <a:off x="657901" y="2544763"/>
            <a:ext cx="6461125" cy="212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84455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tabLst>
                <a:tab pos="2877820" algn="l"/>
              </a:tabLst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证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84455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tabLst>
                <a:tab pos="287782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将彼得松图顶点标顺序如右图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所示。在  图中将边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(a, f),  (b, g), (c, h), (d,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), (e, j)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收缩后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得到右图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84455" indent="6350">
              <a:lnSpc>
                <a:spcPct val="115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tabLst>
                <a:tab pos="2877820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它是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故彼得松图不是平面图。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63492" name="Picture 5" descr="176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3113" y="1882775"/>
            <a:ext cx="14954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06" name="Picture 6" descr="17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675" y="4168775"/>
            <a:ext cx="14620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Rectangle 3"/>
          <p:cNvSpPr>
            <a:spLocks noRot="1" noChangeArrowheads="1"/>
          </p:cNvSpPr>
          <p:nvPr/>
        </p:nvSpPr>
        <p:spPr bwMode="auto">
          <a:xfrm>
            <a:off x="637263" y="1104900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平面图的判定定理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9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Text Box 2"/>
          <p:cNvSpPr txBox="1">
            <a:spLocks noChangeArrowheads="1"/>
          </p:cNvSpPr>
          <p:nvPr/>
        </p:nvSpPr>
        <p:spPr bwMode="auto">
          <a:xfrm>
            <a:off x="2579910" y="4648200"/>
            <a:ext cx="2209800" cy="138499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3,3</a:t>
            </a:r>
            <a:r>
              <a:rPr lang="zh-CN" altLang="en-US" sz="2400">
                <a:solidFill>
                  <a:srgbClr val="000000"/>
                </a:solidFill>
              </a:rPr>
              <a:t>同胚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也可收缩到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3,3</a:t>
            </a:r>
            <a:endParaRPr lang="en-US" altLang="zh-CN" sz="2400" baseline="-25000">
              <a:solidFill>
                <a:srgbClr val="000000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74910" y="1941513"/>
            <a:ext cx="7645400" cy="5191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9966FF"/>
                </a:solidFill>
              </a:rPr>
              <a:t>例</a:t>
            </a:r>
            <a:r>
              <a:rPr lang="en-US" altLang="zh-CN" sz="2800" dirty="0">
                <a:solidFill>
                  <a:srgbClr val="9966FF"/>
                </a:solidFill>
              </a:rPr>
              <a:t>4.3.3</a:t>
            </a:r>
            <a:r>
              <a:rPr lang="zh-CN" altLang="en-US" sz="2800" dirty="0">
                <a:solidFill>
                  <a:srgbClr val="9966FF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下面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个图是平面图吗？为什么？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64516" name="Picture 4" descr="17-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24323" y="2565400"/>
            <a:ext cx="4038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29" name="Picture 5" descr="17-8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385" y="4284663"/>
            <a:ext cx="1849438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30" name="Picture 6" descr="17-8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2110" y="4419600"/>
            <a:ext cx="18129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31" name="Text Box 7"/>
          <p:cNvSpPr txBox="1">
            <a:spLocks noChangeArrowheads="1"/>
          </p:cNvSpPr>
          <p:nvPr/>
        </p:nvSpPr>
        <p:spPr bwMode="auto">
          <a:xfrm>
            <a:off x="6770910" y="4724400"/>
            <a:ext cx="2209800" cy="10156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r>
              <a:rPr lang="zh-CN" altLang="en-US" sz="2400">
                <a:solidFill>
                  <a:srgbClr val="000000"/>
                </a:solidFill>
              </a:rPr>
              <a:t>同胚</a:t>
            </a:r>
            <a:endParaRPr lang="zh-CN" altLang="en-US" sz="240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也可收缩到</a:t>
            </a:r>
            <a:r>
              <a:rPr lang="en-US" altLang="zh-CN" sz="2400" i="1">
                <a:solidFill>
                  <a:srgbClr val="000000"/>
                </a:solidFill>
              </a:rPr>
              <a:t>K</a:t>
            </a:r>
            <a:r>
              <a:rPr lang="en-US" altLang="zh-CN" sz="2400" baseline="-25000">
                <a:solidFill>
                  <a:srgbClr val="000000"/>
                </a:solidFill>
              </a:rPr>
              <a:t>5</a:t>
            </a: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64520" name="Rectangle 3"/>
          <p:cNvSpPr>
            <a:spLocks noRot="1" noChangeArrowheads="1"/>
          </p:cNvSpPr>
          <p:nvPr/>
        </p:nvSpPr>
        <p:spPr bwMode="auto">
          <a:xfrm>
            <a:off x="608235" y="1104900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平面图的判定定理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1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6" grpId="0" autoUpdateAnimBg="0"/>
      <p:bldP spid="10250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5" name="Rectangle 3"/>
          <p:cNvSpPr>
            <a:spLocks noChangeArrowheads="1"/>
          </p:cNvSpPr>
          <p:nvPr/>
        </p:nvSpPr>
        <p:spPr bwMode="auto">
          <a:xfrm>
            <a:off x="727979" y="1939925"/>
            <a:ext cx="8189913" cy="4143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步骤：</a:t>
            </a:r>
            <a:endParaRPr lang="en-US" altLang="zh-CN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1.</a:t>
            </a:r>
            <a:r>
              <a:rPr lang="zh-CN" altLang="en-US" sz="2800">
                <a:solidFill>
                  <a:srgbClr val="000000"/>
                </a:solidFill>
              </a:rPr>
              <a:t>若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是非连通的，则分别检测每一个连通分支。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仅当所有的连通分支都是可平面的，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就是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可平面的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2.</a:t>
            </a:r>
            <a:r>
              <a:rPr lang="zh-CN" altLang="en-US" sz="2800">
                <a:solidFill>
                  <a:srgbClr val="000000"/>
                </a:solidFill>
              </a:rPr>
              <a:t>如果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中存在割点</a:t>
            </a:r>
            <a:r>
              <a:rPr lang="en-US" altLang="zh-CN" sz="2800">
                <a:solidFill>
                  <a:srgbClr val="000000"/>
                </a:solidFill>
              </a:rPr>
              <a:t>v</a:t>
            </a:r>
            <a:r>
              <a:rPr lang="zh-CN" altLang="en-US" sz="2800">
                <a:solidFill>
                  <a:srgbClr val="000000"/>
                </a:solidFill>
              </a:rPr>
              <a:t>，这时可将图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从割点处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分离，构成若干个不含割点的连通子图，或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称块，然后检测每一块。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   </a:t>
            </a:r>
            <a:r>
              <a:rPr lang="en-US" altLang="zh-CN" sz="2800">
                <a:solidFill>
                  <a:srgbClr val="000000"/>
                </a:solidFill>
              </a:rPr>
              <a:t>G</a:t>
            </a:r>
            <a:r>
              <a:rPr lang="zh-CN" altLang="en-US" sz="2800">
                <a:solidFill>
                  <a:srgbClr val="000000"/>
                </a:solidFill>
              </a:rPr>
              <a:t>是可平面的当且仅当每一块都是可平面的</a:t>
            </a:r>
            <a:endParaRPr lang="zh-CN" altLang="en-US" sz="2800">
              <a:solidFill>
                <a:srgbClr val="000000"/>
              </a:solidFill>
            </a:endParaRPr>
          </a:p>
          <a:p>
            <a:pPr marL="271780" indent="-271780">
              <a:spcBef>
                <a:spcPct val="5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3.</a:t>
            </a:r>
            <a:r>
              <a:rPr lang="zh-CN" altLang="en-US" sz="2800">
                <a:solidFill>
                  <a:srgbClr val="000000"/>
                </a:solidFill>
              </a:rPr>
              <a:t>移去自环</a:t>
            </a: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6564" name="Rectangle 3"/>
          <p:cNvSpPr>
            <a:spLocks noRot="1" noChangeArrowheads="1"/>
          </p:cNvSpPr>
          <p:nvPr/>
        </p:nvSpPr>
        <p:spPr bwMode="auto">
          <a:xfrm>
            <a:off x="600979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平面图判定的实用方法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680807" y="1831975"/>
            <a:ext cx="8189913" cy="5115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步骤：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4. </a:t>
            </a:r>
            <a:r>
              <a:rPr lang="zh-CN" altLang="en-US" sz="2400" dirty="0">
                <a:solidFill>
                  <a:srgbClr val="000000"/>
                </a:solidFill>
              </a:rPr>
              <a:t>移去度为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的结点</a:t>
            </a:r>
            <a:r>
              <a:rPr lang="en-US" altLang="zh-CN" sz="2400" dirty="0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i</a:t>
            </a:r>
            <a:r>
              <a:rPr lang="zh-CN" altLang="en-US" sz="2400" dirty="0">
                <a:solidFill>
                  <a:srgbClr val="000000"/>
                </a:solidFill>
              </a:rPr>
              <a:t>及其关联的边，而在它的两个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邻点</a:t>
            </a:r>
            <a:r>
              <a:rPr lang="en-US" altLang="zh-CN" sz="2400" dirty="0" err="1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</a:rPr>
              <a:t>,v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k</a:t>
            </a:r>
            <a:r>
              <a:rPr lang="zh-CN" altLang="en-US" sz="2400" dirty="0">
                <a:solidFill>
                  <a:srgbClr val="000000"/>
                </a:solidFill>
              </a:rPr>
              <a:t>之间加入边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400" dirty="0" err="1">
                <a:solidFill>
                  <a:srgbClr val="000000"/>
                </a:solidFill>
              </a:rPr>
              <a:t>,v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2400" dirty="0">
                <a:solidFill>
                  <a:srgbClr val="000000"/>
                </a:solidFill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</a:rPr>
              <a:t>原图是可平面的当且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仅当新图是可平面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同胚操作）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5. </a:t>
            </a:r>
            <a:r>
              <a:rPr lang="zh-CN" altLang="en-US" sz="2400" dirty="0">
                <a:solidFill>
                  <a:srgbClr val="000000"/>
                </a:solidFill>
              </a:rPr>
              <a:t>移去重边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反复运用</a:t>
            </a:r>
            <a:r>
              <a:rPr lang="en-US" altLang="zh-CN" sz="2400" dirty="0">
                <a:solidFill>
                  <a:srgbClr val="FF3300"/>
                </a:solidFill>
              </a:rPr>
              <a:t>4</a:t>
            </a:r>
            <a:r>
              <a:rPr lang="zh-CN" altLang="en-US" sz="2400" dirty="0">
                <a:solidFill>
                  <a:srgbClr val="FF3300"/>
                </a:solidFill>
              </a:rPr>
              <a:t>、</a:t>
            </a:r>
            <a:r>
              <a:rPr lang="en-US" altLang="zh-CN" sz="2400" dirty="0">
                <a:solidFill>
                  <a:srgbClr val="FF3300"/>
                </a:solidFill>
              </a:rPr>
              <a:t>5</a:t>
            </a:r>
            <a:r>
              <a:rPr lang="zh-CN" altLang="en-US" sz="2400" dirty="0">
                <a:solidFill>
                  <a:srgbClr val="FF3300"/>
                </a:solidFill>
              </a:rPr>
              <a:t>。最后如下判断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FF33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</a:rPr>
              <a:t>m&lt;9</a:t>
            </a:r>
            <a:r>
              <a:rPr lang="zh-CN" altLang="en-US" sz="2400" dirty="0">
                <a:solidFill>
                  <a:srgbClr val="000000"/>
                </a:solidFill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</a:rPr>
              <a:t>n&lt;5</a:t>
            </a:r>
            <a:r>
              <a:rPr lang="zh-CN" altLang="en-US" sz="2400" dirty="0">
                <a:solidFill>
                  <a:srgbClr val="000000"/>
                </a:solidFill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是可平面图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</a:rPr>
              <a:t>若</a:t>
            </a:r>
            <a:r>
              <a:rPr lang="en-US" altLang="zh-CN" sz="2400" dirty="0">
                <a:solidFill>
                  <a:srgbClr val="000000"/>
                </a:solidFill>
              </a:rPr>
              <a:t>m&gt;3n-6</a:t>
            </a:r>
            <a:r>
              <a:rPr lang="zh-CN" altLang="en-US" sz="2400" dirty="0">
                <a:solidFill>
                  <a:srgbClr val="000000"/>
                </a:solidFill>
              </a:rPr>
              <a:t>，    则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是非平面图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c.</a:t>
            </a:r>
            <a:r>
              <a:rPr lang="zh-CN" altLang="en-US" sz="2400" dirty="0">
                <a:solidFill>
                  <a:srgbClr val="000000"/>
                </a:solidFill>
              </a:rPr>
              <a:t>不满足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，需要进一步</a:t>
            </a:r>
            <a:r>
              <a:rPr lang="zh-CN" altLang="en-US" sz="2400" dirty="0" smtClean="0">
                <a:solidFill>
                  <a:srgbClr val="000000"/>
                </a:solidFill>
              </a:rPr>
              <a:t>测试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更实用有效的算法：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</a:rPr>
              <a:t>Demoucron</a:t>
            </a:r>
            <a:r>
              <a:rPr lang="en-US" altLang="zh-CN" sz="2400" dirty="0">
                <a:solidFill>
                  <a:srgbClr val="000000"/>
                </a:solidFill>
              </a:rPr>
              <a:t>, et al.  DMP</a:t>
            </a:r>
            <a:r>
              <a:rPr lang="zh-CN" altLang="en-US" sz="2400" dirty="0">
                <a:solidFill>
                  <a:srgbClr val="000000"/>
                </a:solidFill>
              </a:rPr>
              <a:t>算法  </a:t>
            </a:r>
            <a:r>
              <a:rPr lang="en-US" altLang="zh-CN" sz="2400" dirty="0">
                <a:solidFill>
                  <a:srgbClr val="000000"/>
                </a:solidFill>
              </a:rPr>
              <a:t>1964</a:t>
            </a:r>
            <a:r>
              <a:rPr lang="zh-CN" altLang="en-US" sz="2400" dirty="0">
                <a:solidFill>
                  <a:srgbClr val="000000"/>
                </a:solidFill>
              </a:rPr>
              <a:t> （见课本</a:t>
            </a:r>
            <a:r>
              <a:rPr lang="en-US" altLang="zh-CN" sz="2400" dirty="0">
                <a:solidFill>
                  <a:srgbClr val="000000"/>
                </a:solidFill>
              </a:rPr>
              <a:t>74-79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40055" indent="-440055">
              <a:spcBef>
                <a:spcPct val="5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</a:rPr>
              <a:t>Hopcroft</a:t>
            </a:r>
            <a:r>
              <a:rPr lang="en-US" altLang="zh-CN" sz="2400" dirty="0">
                <a:solidFill>
                  <a:srgbClr val="000000"/>
                </a:solidFill>
              </a:rPr>
              <a:t>, et al. O(n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7588" name="Rectangle 3"/>
          <p:cNvSpPr>
            <a:spLocks noRot="1" noChangeArrowheads="1"/>
          </p:cNvSpPr>
          <p:nvPr/>
        </p:nvSpPr>
        <p:spPr bwMode="auto">
          <a:xfrm>
            <a:off x="63000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平面图判定的实用方法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6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图的平面性检测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8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8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8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4.1  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4.5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边着色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4.7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49745" y="1982788"/>
            <a:ext cx="8166100" cy="1328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4.4.1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平面图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的某个平面嵌入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构造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的对偶图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如下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1)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中放置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的顶点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435420" y="3482975"/>
            <a:ext cx="8893175" cy="177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2)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的公共边界上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做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的边   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e*(v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*,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相交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且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e*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不与其它边相交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;</a:t>
            </a:r>
            <a:endParaRPr lang="en-US" altLang="zh-CN" sz="2400" dirty="0" smtClean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3)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在面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之内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e*(v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*, 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是以顶点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endParaRPr lang="zh-CN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端点的环，与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相交一次。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821183" y="5268913"/>
            <a:ext cx="8262937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定义实际上给出了求图</a:t>
            </a:r>
            <a:r>
              <a:rPr lang="en-US" altLang="zh-CN" sz="2400" dirty="0">
                <a:solidFill>
                  <a:srgbClr val="000000"/>
                </a:solidFill>
              </a:rPr>
              <a:t>G</a:t>
            </a:r>
            <a:r>
              <a:rPr lang="zh-CN" altLang="en-US" sz="2400" dirty="0">
                <a:solidFill>
                  <a:srgbClr val="000000"/>
                </a:solidFill>
              </a:rPr>
              <a:t>的对偶图</a:t>
            </a:r>
            <a:r>
              <a:rPr lang="en-US" altLang="zh-CN" sz="2400" dirty="0">
                <a:solidFill>
                  <a:srgbClr val="000000"/>
                </a:solidFill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</a:rPr>
              <a:t>的方法，它也称为</a:t>
            </a:r>
            <a:r>
              <a:rPr lang="en-US" altLang="zh-CN" sz="2400" dirty="0">
                <a:solidFill>
                  <a:srgbClr val="000000"/>
                </a:solidFill>
              </a:rPr>
              <a:t>D (drawing)</a:t>
            </a:r>
            <a:r>
              <a:rPr lang="zh-CN" altLang="en-US" sz="2400" dirty="0" smtClean="0">
                <a:solidFill>
                  <a:srgbClr val="000000"/>
                </a:solidFill>
              </a:rPr>
              <a:t>过程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</a:rPr>
              <a:t>注意：只有平面图才有对偶图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9638" name="Rectangle 3"/>
          <p:cNvSpPr>
            <a:spLocks noRot="1" noChangeArrowheads="1"/>
          </p:cNvSpPr>
          <p:nvPr/>
        </p:nvSpPr>
        <p:spPr bwMode="auto">
          <a:xfrm>
            <a:off x="63000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(1) </a:t>
            </a:r>
            <a:r>
              <a:rPr lang="zh-CN" altLang="en-US" sz="3200">
                <a:solidFill>
                  <a:srgbClr val="00297A"/>
                </a:solidFill>
              </a:rPr>
              <a:t>对偶图的定义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0" name="Picture 2" descr="179a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1" name="Picture 3" descr="179a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2" name="Picture 4" descr="179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3" name="Picture 5" descr="179a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4" name="Picture 6" descr="179a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5" name="Picture 7" descr="179a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6" name="Picture 8" descr="179a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7" name="Picture 9" descr="179a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66193" y="2787650"/>
            <a:ext cx="17907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8" name="Picture 10" descr="179b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19" name="Picture 11" descr="179b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0" name="Picture 12" descr="179b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1" name="Picture 13" descr="179b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2" name="Picture 14" descr="179b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3" name="Picture 15" descr="179b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4" name="Picture 16" descr="179b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9025" name="Picture 17" descr="179b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6031" y="2787650"/>
            <a:ext cx="2085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798960" y="1903413"/>
            <a:ext cx="8505825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4.4.1</a:t>
            </a:r>
            <a:r>
              <a:rPr lang="zh-CN" altLang="en-US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</a:rPr>
              <a:t>求对偶图</a:t>
            </a:r>
            <a:endParaRPr lang="zh-CN" altLang="zh-CN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zh-CN" sz="3200" dirty="0">
              <a:solidFill>
                <a:schemeClr val="bg2"/>
              </a:solidFill>
            </a:endParaRPr>
          </a:p>
        </p:txBody>
      </p:sp>
      <p:sp>
        <p:nvSpPr>
          <p:cNvPr id="939028" name="Rectangle 20"/>
          <p:cNvSpPr>
            <a:spLocks noChangeArrowheads="1"/>
          </p:cNvSpPr>
          <p:nvPr/>
        </p:nvSpPr>
        <p:spPr bwMode="auto">
          <a:xfrm>
            <a:off x="719585" y="5408613"/>
            <a:ext cx="82629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注意：同构的两个图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对偶图不一定同构。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0676" name="Rectangle 3"/>
          <p:cNvSpPr>
            <a:spLocks noRot="1" noChangeArrowheads="1"/>
          </p:cNvSpPr>
          <p:nvPr/>
        </p:nvSpPr>
        <p:spPr bwMode="auto">
          <a:xfrm>
            <a:off x="65903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(2) </a:t>
            </a:r>
            <a:r>
              <a:rPr lang="zh-CN" altLang="en-US" sz="3200">
                <a:solidFill>
                  <a:srgbClr val="00297A"/>
                </a:solidFill>
              </a:rPr>
              <a:t>对偶图的生成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23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3154E-6 L 0.20539 3.9315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011E-6 L 0.22379 1.48011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ChangeArrowheads="1"/>
          </p:cNvSpPr>
          <p:nvPr/>
        </p:nvSpPr>
        <p:spPr bwMode="auto">
          <a:xfrm>
            <a:off x="788298" y="1909763"/>
            <a:ext cx="8166100" cy="1330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4.4.1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是平面图，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一定有对偶图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G*,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而且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是唯一的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证明：由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过程即可得证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805761" y="3413125"/>
            <a:ext cx="8166100" cy="221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4.4.2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是连通图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证明：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在平面图G里，每个域f都存在相邻的域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而且对G的任何部分域来说，都存在</a:t>
            </a:r>
            <a:r>
              <a:rPr lang="zh-CN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它</a:t>
            </a:r>
            <a:r>
              <a:rPr lang="zh-CN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们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之中某个域相邻的域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这样由对偶图的定义可知，G*连通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684" name="Rectangle 3"/>
          <p:cNvSpPr>
            <a:spLocks noRot="1" noChangeArrowheads="1"/>
          </p:cNvSpPr>
          <p:nvPr/>
        </p:nvSpPr>
        <p:spPr bwMode="auto">
          <a:xfrm>
            <a:off x="615493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>
                <a:solidFill>
                  <a:srgbClr val="00297A"/>
                </a:solidFill>
              </a:rPr>
              <a:t>(3) </a:t>
            </a:r>
            <a:r>
              <a:rPr lang="zh-CN" altLang="en-US" sz="3200">
                <a:solidFill>
                  <a:srgbClr val="00297A"/>
                </a:solidFill>
              </a:rPr>
              <a:t>对偶图的性质</a:t>
            </a:r>
            <a:endParaRPr lang="zh-CN" altLang="en-US" sz="3200">
              <a:solidFill>
                <a:srgbClr val="00297A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0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9" name="Rectangle 3"/>
          <p:cNvSpPr>
            <a:spLocks noChangeArrowheads="1"/>
          </p:cNvSpPr>
          <p:nvPr/>
        </p:nvSpPr>
        <p:spPr bwMode="auto">
          <a:xfrm>
            <a:off x="588959" y="1179513"/>
            <a:ext cx="8166100" cy="1440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4.4.3</a:t>
            </a: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平面连通图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与其对偶图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的结点、边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和域之间存在如下对应关系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m=m*, </a:t>
            </a:r>
            <a:r>
              <a:rPr lang="en-US" altLang="zh-CN" sz="26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n=r*, r=n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672" y="2932289"/>
            <a:ext cx="8651875" cy="3802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600" dirty="0" smtClean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4.4.4</a:t>
            </a:r>
            <a:r>
              <a:rPr lang="zh-CN" altLang="en-US" sz="2600" dirty="0" smtClean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的顶点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位于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spcAft>
                <a:spcPct val="300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＝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deg(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证明：设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的面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的边界为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中有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0)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条桥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个非桥边。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于是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的长度为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即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deg(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 = 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由“对偶图的定义”可知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: 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条桥对应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处有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个环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</a:t>
            </a:r>
            <a:endParaRPr lang="en-US" altLang="zh-CN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条非桥边对应从与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相邻的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条边。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所以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(v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*) = 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+2k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= deg(</a:t>
            </a:r>
            <a:r>
              <a:rPr lang="en-US" altLang="zh-CN" sz="26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26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312169" y="1822675"/>
            <a:ext cx="8650288" cy="1034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4.4.2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图为一所房子的俯视图，设每一面墙都有一个门，问能否从某个房间开始过每扇门一次最后返回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348456" y="2939143"/>
            <a:ext cx="5122863" cy="3589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解：做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的对偶图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 问题转化为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是否存在欧拉回路。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容易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看出，域</a:t>
            </a:r>
            <a:r>
              <a:rPr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2800" i="1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2800" i="1" baseline="-25000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中对应的结点度数为奇数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不存在欧拉回路。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67400" y="2939143"/>
            <a:ext cx="3276600" cy="1584325"/>
            <a:chOff x="5867400" y="2997200"/>
            <a:chExt cx="3276600" cy="1584325"/>
          </a:xfrm>
        </p:grpSpPr>
        <p:sp>
          <p:nvSpPr>
            <p:cNvPr id="75780" name="Line 6"/>
            <p:cNvSpPr>
              <a:spLocks noChangeShapeType="1"/>
            </p:cNvSpPr>
            <p:nvPr/>
          </p:nvSpPr>
          <p:spPr bwMode="auto">
            <a:xfrm>
              <a:off x="5867400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1" name="Line 7"/>
            <p:cNvSpPr>
              <a:spLocks noChangeShapeType="1"/>
            </p:cNvSpPr>
            <p:nvPr/>
          </p:nvSpPr>
          <p:spPr bwMode="auto">
            <a:xfrm>
              <a:off x="5867400" y="2997200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2" name="Line 8"/>
            <p:cNvSpPr>
              <a:spLocks noChangeShapeType="1"/>
            </p:cNvSpPr>
            <p:nvPr/>
          </p:nvSpPr>
          <p:spPr bwMode="auto">
            <a:xfrm>
              <a:off x="5867400" y="4581525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3" name="Line 9"/>
            <p:cNvSpPr>
              <a:spLocks noChangeShapeType="1"/>
            </p:cNvSpPr>
            <p:nvPr/>
          </p:nvSpPr>
          <p:spPr bwMode="auto">
            <a:xfrm>
              <a:off x="6659563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4" name="Line 10"/>
            <p:cNvSpPr>
              <a:spLocks noChangeShapeType="1"/>
            </p:cNvSpPr>
            <p:nvPr/>
          </p:nvSpPr>
          <p:spPr bwMode="auto">
            <a:xfrm>
              <a:off x="8459788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5" name="Line 11"/>
            <p:cNvSpPr>
              <a:spLocks noChangeShapeType="1"/>
            </p:cNvSpPr>
            <p:nvPr/>
          </p:nvSpPr>
          <p:spPr bwMode="auto">
            <a:xfrm>
              <a:off x="7594600" y="2997200"/>
              <a:ext cx="0" cy="1584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Line 12"/>
            <p:cNvSpPr>
              <a:spLocks noChangeShapeType="1"/>
            </p:cNvSpPr>
            <p:nvPr/>
          </p:nvSpPr>
          <p:spPr bwMode="auto">
            <a:xfrm>
              <a:off x="5867400" y="3789363"/>
              <a:ext cx="25923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3"/>
            <p:cNvSpPr>
              <a:spLocks noChangeShapeType="1"/>
            </p:cNvSpPr>
            <p:nvPr/>
          </p:nvSpPr>
          <p:spPr bwMode="auto">
            <a:xfrm>
              <a:off x="7091363" y="2997200"/>
              <a:ext cx="0" cy="7921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182" name="Text Box 14"/>
            <p:cNvSpPr txBox="1">
              <a:spLocks noChangeArrowheads="1"/>
            </p:cNvSpPr>
            <p:nvPr/>
          </p:nvSpPr>
          <p:spPr bwMode="auto">
            <a:xfrm>
              <a:off x="6946900" y="4005263"/>
              <a:ext cx="576263" cy="3667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f</a:t>
              </a:r>
              <a:r>
                <a:rPr lang="en-US" altLang="zh-CN" i="1" baseline="-25000">
                  <a:solidFill>
                    <a:srgbClr val="FF3300"/>
                  </a:solidFill>
                </a:rPr>
                <a:t>1</a:t>
              </a:r>
              <a:endParaRPr lang="en-US" altLang="zh-CN" i="1" baseline="-25000">
                <a:solidFill>
                  <a:srgbClr val="FF3300"/>
                </a:solidFill>
              </a:endParaRPr>
            </a:p>
          </p:txBody>
        </p:sp>
        <p:sp>
          <p:nvSpPr>
            <p:cNvPr id="1159183" name="Text Box 15"/>
            <p:cNvSpPr txBox="1">
              <a:spLocks noChangeArrowheads="1"/>
            </p:cNvSpPr>
            <p:nvPr/>
          </p:nvSpPr>
          <p:spPr bwMode="auto">
            <a:xfrm>
              <a:off x="8567738" y="3070225"/>
              <a:ext cx="576262" cy="3667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f</a:t>
              </a:r>
              <a:r>
                <a:rPr lang="en-US" altLang="zh-CN" i="1" baseline="-25000">
                  <a:solidFill>
                    <a:srgbClr val="FF3300"/>
                  </a:solidFill>
                </a:rPr>
                <a:t>2</a:t>
              </a:r>
              <a:endParaRPr lang="en-US" altLang="zh-CN" i="1" baseline="-25000">
                <a:solidFill>
                  <a:srgbClr val="FF3300"/>
                </a:solidFill>
              </a:endParaRPr>
            </a:p>
          </p:txBody>
        </p:sp>
      </p:grpSp>
      <p:sp>
        <p:nvSpPr>
          <p:cNvPr id="75791" name="Rectangle 3"/>
          <p:cNvSpPr>
            <a:spLocks noRot="1" noChangeArrowheads="1"/>
          </p:cNvSpPr>
          <p:nvPr/>
        </p:nvSpPr>
        <p:spPr bwMode="auto">
          <a:xfrm>
            <a:off x="44132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对偶图的性质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1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9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9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9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628189" y="1223963"/>
            <a:ext cx="8166100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4.1.2 </a:t>
            </a:r>
            <a:r>
              <a:rPr lang="zh-CN" altLang="zh-CN" sz="2400" dirty="0">
                <a:solidFill>
                  <a:srgbClr val="000000"/>
                </a:solidFill>
                <a:ea typeface="楷体_GB2312" pitchFamily="49" charset="-122"/>
              </a:rPr>
              <a:t>设G是一个平面图，由它的若干边所构成的一个区域，若区域内不含</a:t>
            </a:r>
            <a:r>
              <a:rPr lang="zh-CN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任何结点及边</a:t>
            </a:r>
            <a:r>
              <a:rPr lang="zh-CN" altLang="zh-CN" sz="2400" dirty="0">
                <a:solidFill>
                  <a:srgbClr val="000000"/>
                </a:solidFill>
                <a:ea typeface="楷体_GB2312" pitchFamily="49" charset="-122"/>
              </a:rPr>
              <a:t>，就称该区域为G的一个</a:t>
            </a:r>
            <a:r>
              <a:rPr lang="zh-CN" altLang="zh-CN" sz="2400" dirty="0">
                <a:solidFill>
                  <a:srgbClr val="FF0066"/>
                </a:solidFill>
                <a:ea typeface="楷体_GB2312" pitchFamily="49" charset="-122"/>
              </a:rPr>
              <a:t>面</a:t>
            </a:r>
            <a:r>
              <a:rPr lang="zh-CN" altLang="zh-CN" sz="2400" dirty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lang="zh-CN" altLang="zh-CN" sz="2400" dirty="0">
                <a:solidFill>
                  <a:srgbClr val="FF0066"/>
                </a:solidFill>
                <a:ea typeface="楷体_GB2312" pitchFamily="49" charset="-122"/>
              </a:rPr>
              <a:t>域</a:t>
            </a:r>
            <a:r>
              <a:rPr lang="en-US" altLang="zh-CN" sz="2400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bg2"/>
              </a:solidFill>
              <a:ea typeface="楷体_GB2312" pitchFamily="49" charset="-122"/>
            </a:endParaRP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28189" y="2619375"/>
            <a:ext cx="8295094" cy="310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其面积无限的面称为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无限面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外部面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400" b="1" dirty="0">
              <a:solidFill>
                <a:schemeClr val="bg2"/>
              </a:solidFill>
              <a:ea typeface="楷体_GB2312" pitchFamily="49" charset="-122"/>
            </a:endParaRPr>
          </a:p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面积有限的面称为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有限面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内部面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400" b="1" dirty="0">
              <a:solidFill>
                <a:schemeClr val="bg2"/>
              </a:solidFill>
              <a:ea typeface="楷体_GB2312" pitchFamily="49" charset="-122"/>
            </a:endParaRPr>
          </a:p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0000"/>
                </a:solidFill>
                <a:ea typeface="楷体_GB2312" pitchFamily="49" charset="-122"/>
              </a:rPr>
              <a:t>包围这个域的诸边称为该面的</a:t>
            </a:r>
            <a:r>
              <a:rPr lang="zh-CN" altLang="zh-CN" sz="2400" b="1" dirty="0">
                <a:solidFill>
                  <a:srgbClr val="FF0066"/>
                </a:solidFill>
                <a:ea typeface="楷体_GB2312" pitchFamily="49" charset="-122"/>
              </a:rPr>
              <a:t>边界</a:t>
            </a:r>
            <a:r>
              <a:rPr lang="en-US" altLang="zh-CN" sz="2400" b="1" dirty="0">
                <a:solidFill>
                  <a:schemeClr val="bg2"/>
                </a:solidFill>
                <a:ea typeface="楷体_GB2312" pitchFamily="49" charset="-122"/>
              </a:rPr>
              <a:t>;</a:t>
            </a:r>
            <a:endParaRPr lang="en-US" altLang="zh-CN" sz="2400" b="1" dirty="0">
              <a:solidFill>
                <a:schemeClr val="bg2"/>
              </a:solidFill>
              <a:ea typeface="楷体_GB2312" pitchFamily="49" charset="-122"/>
            </a:endParaRPr>
          </a:p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边界的长度称为该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面的次数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记为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deg(R);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如果两个域有共同的边界，就说它们是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相邻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的，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否则是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不相邻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的；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33540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如果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边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不是割边，则它必为某两个域的</a:t>
            </a:r>
            <a:r>
              <a:rPr lang="zh-CN" altLang="en-US" sz="2400" b="1" dirty="0">
                <a:solidFill>
                  <a:srgbClr val="FF0066"/>
                </a:solidFill>
                <a:ea typeface="楷体_GB2312" pitchFamily="49" charset="-122"/>
              </a:rPr>
              <a:t>公共边界。</a:t>
            </a:r>
            <a:endParaRPr lang="zh-CN" altLang="en-US" sz="2400" b="1" dirty="0">
              <a:solidFill>
                <a:srgbClr val="FF0066"/>
              </a:solidFill>
              <a:ea typeface="楷体_GB2312" pitchFamily="49" charset="-122"/>
            </a:endParaRPr>
          </a:p>
        </p:txBody>
      </p:sp>
      <p:pic>
        <p:nvPicPr>
          <p:cNvPr id="113669" name="Picture 5" descr="171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92950" y="2214563"/>
            <a:ext cx="1804988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8189" y="5802725"/>
            <a:ext cx="832485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66"/>
                </a:solidFill>
                <a:ea typeface="楷体_GB2312" pitchFamily="49" charset="-122"/>
              </a:rPr>
              <a:t>注：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边界元素可为初级回路、简单回路或复杂回路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也可是它们的并。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531720" y="1398388"/>
            <a:ext cx="8416925" cy="324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性质</a:t>
            </a:r>
            <a:r>
              <a:rPr lang="en-US" altLang="zh-CN" sz="2800" dirty="0" smtClean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4.4.5</a:t>
            </a:r>
            <a:r>
              <a:rPr lang="zh-CN" altLang="en-US" sz="2800" dirty="0" smtClean="0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是平面图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的一个初级回路，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S*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的各边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对应的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的集合，则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S*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G*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的一个割集。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1351280" indent="-1351280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证明：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C把G的域分成了两部分，因此E(G*)-S*把G*的结点分成不连通的两部分，由性质4.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.2(即G*是连通图)，G*这两部分分别是连通的，因此S* 是G* 的一个割集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622976" y="1847850"/>
            <a:ext cx="8166100" cy="10341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4.4.3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是平面连通图无限域边界上的两个结点，求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中分离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i,j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的所有割集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5268" name="Rectangle 4"/>
          <p:cNvSpPr>
            <a:spLocks noChangeArrowheads="1"/>
          </p:cNvSpPr>
          <p:nvPr/>
        </p:nvSpPr>
        <p:spPr bwMode="auto">
          <a:xfrm>
            <a:off x="683301" y="2924175"/>
            <a:ext cx="4995862" cy="310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解：在无限域中添加边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i,j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 得到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baseline="-250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做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的对偶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  <a:p>
            <a:pPr marL="717550" indent="-71755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en-US" altLang="zh-CN" sz="2800" baseline="-250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*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中除了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i’,j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’)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之外的从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j’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的初级道路所对应的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的诸边都构成了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中分离</a:t>
            </a:r>
            <a:r>
              <a:rPr lang="en-US" altLang="zh-CN" sz="28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的割集</a:t>
            </a:r>
            <a:endParaRPr lang="zh-CN" altLang="en-US" sz="28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035269" name="Picture 5" descr="ScreenHunter_2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66463" y="2647950"/>
            <a:ext cx="34988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Rectangle 3"/>
          <p:cNvSpPr>
            <a:spLocks noRot="1" noChangeArrowheads="1"/>
          </p:cNvSpPr>
          <p:nvPr/>
        </p:nvSpPr>
        <p:spPr bwMode="auto">
          <a:xfrm>
            <a:off x="484867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zh-CN" sz="3200" dirty="0">
                <a:solidFill>
                  <a:srgbClr val="00297A"/>
                </a:solidFill>
              </a:rPr>
              <a:t>(3) </a:t>
            </a:r>
            <a:r>
              <a:rPr lang="zh-CN" altLang="en-US" sz="3200" dirty="0">
                <a:solidFill>
                  <a:srgbClr val="00297A"/>
                </a:solidFill>
              </a:rPr>
              <a:t>对偶图的性质</a:t>
            </a:r>
            <a:endParaRPr lang="zh-CN" altLang="en-US" sz="3200" dirty="0">
              <a:solidFill>
                <a:srgbClr val="00297A"/>
              </a:solidFill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3" name="Rectangle 3"/>
          <p:cNvSpPr>
            <a:spLocks noChangeArrowheads="1"/>
          </p:cNvSpPr>
          <p:nvPr/>
        </p:nvSpPr>
        <p:spPr bwMode="auto">
          <a:xfrm>
            <a:off x="621160" y="1828800"/>
            <a:ext cx="8416925" cy="342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4.4.1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有对偶图的充要条件是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为平面图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4.5.1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直接可得到充分条件。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必要性： 即非平面图没有对偶图。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由库拉图斯基定理，非平面图一定含有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同胚子图，故只需证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没有对偶图即可。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indent="-1351280">
              <a:buClr>
                <a:srgbClr val="89AAD3"/>
              </a:buClr>
              <a:buSzPct val="70000"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m=10,n=5,</a:t>
            </a:r>
            <a:r>
              <a:rPr lang="zh-CN" altLang="en-US" sz="26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r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7,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则如果有对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偶图，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m*=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10,r*=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5,n* ≥ 7,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6804" name="Rectangle 3"/>
          <p:cNvSpPr>
            <a:spLocks noRot="1" noChangeArrowheads="1"/>
          </p:cNvSpPr>
          <p:nvPr/>
        </p:nvSpPr>
        <p:spPr bwMode="auto">
          <a:xfrm>
            <a:off x="513895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对偶图的性质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  <p:pic>
        <p:nvPicPr>
          <p:cNvPr id="5" name="Picture 7" descr="K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99119" y="4988312"/>
            <a:ext cx="16002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72356" y="6156947"/>
            <a:ext cx="581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5" name="Picture 5" descr="17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003447" y="1591567"/>
            <a:ext cx="2759075" cy="2967037"/>
          </a:xfrm>
          <a:prstGeom prst="rect">
            <a:avLst/>
          </a:prstGeom>
          <a:noFill/>
        </p:spPr>
      </p:pic>
      <p:pic>
        <p:nvPicPr>
          <p:cNvPr id="179206" name="Picture 6" descr="171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14778" y="1591567"/>
            <a:ext cx="3025775" cy="27543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对偶图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179205" idx="0"/>
          </p:cNvCxnSpPr>
          <p:nvPr/>
        </p:nvCxnSpPr>
        <p:spPr>
          <a:xfrm>
            <a:off x="2382985" y="1591567"/>
            <a:ext cx="1264808" cy="11012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672648" y="1738183"/>
            <a:ext cx="774357" cy="84026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82492" y="444526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至少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个域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08142" y="5219970"/>
            <a:ext cx="679209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1280" lvl="0" indent="-1351280">
              <a:buClr>
                <a:srgbClr val="89AAD3"/>
              </a:buClr>
              <a:buSzPct val="70000"/>
              <a:defRPr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型子图没有重边和自环， 故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*) ≥3</a:t>
            </a: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endParaRPr lang="zh-CN" altLang="en-US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lvl="0" indent="-1351280">
              <a:buClr>
                <a:srgbClr val="89AAD3"/>
              </a:buClr>
              <a:buSzPct val="70000"/>
              <a:defRPr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ea typeface="楷体_GB2312" pitchFamily="49" charset="-122"/>
              </a:rPr>
              <a:t>∑ 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d(v</a:t>
            </a:r>
            <a:r>
              <a:rPr lang="en-US" altLang="zh-CN" sz="2600" baseline="-25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ea typeface="楷体_GB2312" pitchFamily="49" charset="-122"/>
              </a:rPr>
              <a:t>*) ≥3*7&gt;2m*</a:t>
            </a:r>
            <a:endParaRPr lang="en-US" altLang="zh-CN" sz="2600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lvl="0" indent="-1351280">
              <a:buClr>
                <a:srgbClr val="89AAD3"/>
              </a:buClr>
              <a:buSzPct val="70000"/>
              <a:defRPr/>
            </a:pP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故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含</a:t>
            </a:r>
            <a:r>
              <a:rPr lang="en-US" altLang="zh-CN" sz="2600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6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型子图没有对偶图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529087" y="1314450"/>
            <a:ext cx="8416925" cy="54291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4.4.1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有对偶图的充分条件是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为平面图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证明（续）：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4.5.1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直接可得到充分条件。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必要性： 即非平面图没有对偶图。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由库拉图斯基定理，非平面图一定含有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同胚子图，故只需证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没有对偶图即可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2) 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m=9,n=6,r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5,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则如果有对偶图中，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m*=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9,r*=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6,n*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5,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中每个面的边界至少为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故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*) ≥4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∑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*) ≥4*5&gt;2m*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故含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3,3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型子图没有对偶图。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7612512" y="5075797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8" name="Line 5"/>
          <p:cNvSpPr>
            <a:spLocks noChangeShapeType="1"/>
          </p:cNvSpPr>
          <p:nvPr/>
        </p:nvSpPr>
        <p:spPr bwMode="auto">
          <a:xfrm>
            <a:off x="7325174" y="5579035"/>
            <a:ext cx="1295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9" name="Line 6"/>
          <p:cNvSpPr>
            <a:spLocks noChangeShapeType="1"/>
          </p:cNvSpPr>
          <p:nvPr/>
        </p:nvSpPr>
        <p:spPr bwMode="auto">
          <a:xfrm>
            <a:off x="7612512" y="6083860"/>
            <a:ext cx="647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0" name="Line 7"/>
          <p:cNvSpPr>
            <a:spLocks noChangeShapeType="1"/>
          </p:cNvSpPr>
          <p:nvPr/>
        </p:nvSpPr>
        <p:spPr bwMode="auto">
          <a:xfrm flipV="1">
            <a:off x="7325174" y="5075797"/>
            <a:ext cx="287338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1" name="Line 8"/>
          <p:cNvSpPr>
            <a:spLocks noChangeShapeType="1"/>
          </p:cNvSpPr>
          <p:nvPr/>
        </p:nvSpPr>
        <p:spPr bwMode="auto">
          <a:xfrm>
            <a:off x="7325174" y="5579035"/>
            <a:ext cx="287338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2" name="Line 9"/>
          <p:cNvSpPr>
            <a:spLocks noChangeShapeType="1"/>
          </p:cNvSpPr>
          <p:nvPr/>
        </p:nvSpPr>
        <p:spPr bwMode="auto">
          <a:xfrm>
            <a:off x="8260212" y="5075797"/>
            <a:ext cx="360362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3" name="Line 10"/>
          <p:cNvSpPr>
            <a:spLocks noChangeShapeType="1"/>
          </p:cNvSpPr>
          <p:nvPr/>
        </p:nvSpPr>
        <p:spPr bwMode="auto">
          <a:xfrm flipV="1">
            <a:off x="8260212" y="5579035"/>
            <a:ext cx="360362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4" name="Freeform 11"/>
          <p:cNvSpPr/>
          <p:nvPr/>
        </p:nvSpPr>
        <p:spPr bwMode="auto">
          <a:xfrm>
            <a:off x="6891787" y="5075797"/>
            <a:ext cx="1368425" cy="1403350"/>
          </a:xfrm>
          <a:custGeom>
            <a:avLst/>
            <a:gdLst>
              <a:gd name="T0" fmla="*/ 2147483647 w 794"/>
              <a:gd name="T1" fmla="*/ 0 h 884"/>
              <a:gd name="T2" fmla="*/ 2147483647 w 794"/>
              <a:gd name="T3" fmla="*/ 2147483647 h 884"/>
              <a:gd name="T4" fmla="*/ 2147483647 w 794"/>
              <a:gd name="T5" fmla="*/ 2147483647 h 884"/>
              <a:gd name="T6" fmla="*/ 2147483647 w 794"/>
              <a:gd name="T7" fmla="*/ 2147483647 h 884"/>
              <a:gd name="T8" fmla="*/ 0 60000 65536"/>
              <a:gd name="T9" fmla="*/ 0 60000 65536"/>
              <a:gd name="T10" fmla="*/ 0 60000 65536"/>
              <a:gd name="T11" fmla="*/ 0 60000 65536"/>
              <a:gd name="T12" fmla="*/ 0 w 794"/>
              <a:gd name="T13" fmla="*/ 0 h 884"/>
              <a:gd name="T14" fmla="*/ 794 w 794"/>
              <a:gd name="T15" fmla="*/ 884 h 8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4" h="884">
                <a:moveTo>
                  <a:pt x="386" y="0"/>
                </a:moveTo>
                <a:cubicBezTo>
                  <a:pt x="216" y="45"/>
                  <a:pt x="46" y="91"/>
                  <a:pt x="23" y="227"/>
                </a:cubicBezTo>
                <a:cubicBezTo>
                  <a:pt x="0" y="363"/>
                  <a:pt x="121" y="748"/>
                  <a:pt x="250" y="816"/>
                </a:cubicBezTo>
                <a:cubicBezTo>
                  <a:pt x="379" y="884"/>
                  <a:pt x="586" y="759"/>
                  <a:pt x="794" y="635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5" name="Freeform 12"/>
          <p:cNvSpPr/>
          <p:nvPr/>
        </p:nvSpPr>
        <p:spPr bwMode="auto">
          <a:xfrm>
            <a:off x="7612512" y="5075797"/>
            <a:ext cx="1392237" cy="1368425"/>
          </a:xfrm>
          <a:custGeom>
            <a:avLst/>
            <a:gdLst>
              <a:gd name="T0" fmla="*/ 2147483647 w 877"/>
              <a:gd name="T1" fmla="*/ 0 h 862"/>
              <a:gd name="T2" fmla="*/ 2147483647 w 877"/>
              <a:gd name="T3" fmla="*/ 2147483647 h 862"/>
              <a:gd name="T4" fmla="*/ 2147483647 w 877"/>
              <a:gd name="T5" fmla="*/ 2147483647 h 862"/>
              <a:gd name="T6" fmla="*/ 2147483647 w 877"/>
              <a:gd name="T7" fmla="*/ 2147483647 h 862"/>
              <a:gd name="T8" fmla="*/ 0 w 877"/>
              <a:gd name="T9" fmla="*/ 2147483647 h 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7"/>
              <a:gd name="T16" fmla="*/ 0 h 862"/>
              <a:gd name="T17" fmla="*/ 877 w 877"/>
              <a:gd name="T18" fmla="*/ 862 h 8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7" h="862">
                <a:moveTo>
                  <a:pt x="408" y="0"/>
                </a:moveTo>
                <a:cubicBezTo>
                  <a:pt x="581" y="37"/>
                  <a:pt x="755" y="75"/>
                  <a:pt x="816" y="181"/>
                </a:cubicBezTo>
                <a:cubicBezTo>
                  <a:pt x="877" y="287"/>
                  <a:pt x="824" y="522"/>
                  <a:pt x="771" y="635"/>
                </a:cubicBezTo>
                <a:cubicBezTo>
                  <a:pt x="718" y="748"/>
                  <a:pt x="627" y="862"/>
                  <a:pt x="499" y="862"/>
                </a:cubicBezTo>
                <a:cubicBezTo>
                  <a:pt x="371" y="862"/>
                  <a:pt x="185" y="748"/>
                  <a:pt x="0" y="635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671509" y="1895475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4.4.2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的对偶图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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为自对偶图。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37315" name="Picture 3" descr="1710a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6" name="Picture 4" descr="1710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7" name="Picture 5" descr="1710a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8" name="Picture 6" descr="1710b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19" name="Picture 7" descr="1710b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0" name="Picture 8" descr="1710b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1" name="Picture 9" descr="1710b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0171" y="4643438"/>
            <a:ext cx="1905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2" name="Picture 10" descr="1710a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4134" y="3068638"/>
            <a:ext cx="1905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3" name="Picture 11" descr="1710c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4" name="Picture 12" descr="1710c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5" name="Picture 13" descr="1710c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6" name="Picture 14" descr="1710c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7" name="Picture 15" descr="1710c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8" name="Picture 16" descr="1710c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29" name="Picture 17" descr="1710c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0" name="Picture 18" descr="1710c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1" name="Picture 19" descr="1710c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332" name="Picture 20" descr="1710c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378230" y="4238625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70" name="Rectangle 3"/>
          <p:cNvSpPr>
            <a:spLocks noRot="1" noChangeArrowheads="1"/>
          </p:cNvSpPr>
          <p:nvPr/>
        </p:nvSpPr>
        <p:spPr bwMode="auto">
          <a:xfrm>
            <a:off x="644521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自对偶图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7826E-6 L 0.14861 3.4782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0" dur="2000" fill="hold"/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3996E-6 L 0.16996 2.83996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ChangeArrowheads="1"/>
          </p:cNvSpPr>
          <p:nvPr/>
        </p:nvSpPr>
        <p:spPr bwMode="auto">
          <a:xfrm>
            <a:off x="669468" y="1920875"/>
            <a:ext cx="81661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n-1(n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内放置一个顶点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使该顶点与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上的所有顶点均相邻。所得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阶简单图称为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阶轮图。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轮图都是自对偶图。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38339" name="Picture 3" descr="1710c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50643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340" name="Picture 4" descr="1710c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4768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341" name="Picture 5" descr="1710c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4768" y="3608388"/>
            <a:ext cx="17907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Rectangle 3"/>
          <p:cNvSpPr>
            <a:spLocks noRot="1" noChangeArrowheads="1"/>
          </p:cNvSpPr>
          <p:nvPr/>
        </p:nvSpPr>
        <p:spPr bwMode="auto">
          <a:xfrm>
            <a:off x="615493" y="1023938"/>
            <a:ext cx="72009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297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自对偶图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297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对偶图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83996E-6 L 0.16996 2.83996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3983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4.1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4.2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极大平面图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4.3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图的平面性检测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4.4  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对偶图</a:t>
            </a:r>
            <a:endParaRPr kumimoji="1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4.5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点着色、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色数与色数多项式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4.6 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边着色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4.7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平面图的面着色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平面图和图的着色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7" name="Rectangle 3"/>
          <p:cNvSpPr>
            <a:spLocks noChangeArrowheads="1"/>
          </p:cNvSpPr>
          <p:nvPr/>
        </p:nvSpPr>
        <p:spPr bwMode="auto">
          <a:xfrm>
            <a:off x="339408" y="1343795"/>
            <a:ext cx="8621712" cy="46535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图着色问题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Franklin Gothic Book" pitchFamily="34" charset="0"/>
                <a:ea typeface="楷体_GB2312" pitchFamily="49" charset="-122"/>
                <a:cs typeface="+mn-cs"/>
              </a:rPr>
              <a:t>Coloring of Graph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的研究起源于四色猜想。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四色问题是图论中最著名、最难的问题之一。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四色猜想：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在平面上的任何一张地图总可以用至多四种颜色给每一个国家染色，使得任何相邻国家（公共边界上至少有一段连续曲线）的颜色是不同的。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1852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Guthrie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兄弟在通信中提出，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1872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Cayley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在伦敦数学会上宣布了这个问题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Kempe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Tait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1879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1880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声称证明了这个问题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Heawood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Petersen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1890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1891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指出他们证明有误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1976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Appe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Haken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借助计算机用了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多个小时证明了四色猜想成立。至今仍没有不借助计算机的数学证明。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图的着色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ChangeArrowheads="1"/>
          </p:cNvSpPr>
          <p:nvPr/>
        </p:nvSpPr>
        <p:spPr bwMode="auto">
          <a:xfrm>
            <a:off x="430848" y="1286193"/>
            <a:ext cx="8347392" cy="30592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图着色问题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Franklin Gothic Book" pitchFamily="34" charset="0"/>
                <a:ea typeface="楷体_GB2312" pitchFamily="49" charset="-122"/>
                <a:cs typeface="+mn-cs"/>
              </a:rPr>
              <a:t>Coloring of Graph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的研究起源于四色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猜想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着色问题包含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边着色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平面图的面着色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041412" name="AutoShape 4"/>
          <p:cNvSpPr>
            <a:spLocks noChangeArrowheads="1"/>
          </p:cNvSpPr>
          <p:nvPr/>
        </p:nvSpPr>
        <p:spPr bwMode="auto">
          <a:xfrm>
            <a:off x="741814" y="4493172"/>
            <a:ext cx="7550848" cy="1275803"/>
          </a:xfrm>
          <a:prstGeom prst="horizontalScroll">
            <a:avLst>
              <a:gd name="adj" fmla="val 125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注意：很多问题可转化为着色问题，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虽然表面上和着色没有关系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24558" y="1223963"/>
            <a:ext cx="8459788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4.1.4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平面嵌入图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中所有面的次数之和等于边数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的两倍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即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=1..r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deg(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) = 2m(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的面数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500059" y="2168525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09571" y="2214563"/>
            <a:ext cx="7515225" cy="381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b="1" dirty="0" err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(G), </a:t>
            </a:r>
            <a:endParaRPr lang="en-US" altLang="zh-CN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为面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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j)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的公共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边界上的边时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在计算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endParaRPr lang="en-US" altLang="zh-CN" sz="2600" b="1" baseline="-25000" dirty="0">
              <a:solidFill>
                <a:srgbClr val="000000"/>
              </a:solidFill>
              <a:ea typeface="楷体_GB2312" pitchFamily="49" charset="-122"/>
            </a:endParaRPr>
          </a:p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的次数时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e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各被计算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次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只在某一个面的边界上出现时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</a:rPr>
              <a:t>则为割边，在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计算该面的次数时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e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被计算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次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每条边在计算总次数时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都被计算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次。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625475" indent="8255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因此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baseline="-25000" dirty="0">
                <a:solidFill>
                  <a:srgbClr val="000000"/>
                </a:solidFill>
                <a:ea typeface="楷体_GB2312" pitchFamily="49" charset="-122"/>
              </a:rPr>
              <a:t>=1..r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deg(</a:t>
            </a:r>
            <a:r>
              <a:rPr lang="en-US" altLang="zh-CN" sz="2600" b="1" dirty="0" err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600" b="1" baseline="-25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ea typeface="楷体_GB2312" pitchFamily="49" charset="-122"/>
              </a:rPr>
              <a:t>) = 2m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5405434" y="2168525"/>
          <a:ext cx="3743325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4" name="Visio" r:id="rId1" imgW="4800600" imgH="2466975" progId="Visio.Drawing.11">
                  <p:embed/>
                </p:oleObj>
              </mc:Choice>
              <mc:Fallback>
                <p:oleObj name="Visio" r:id="rId1" imgW="4800600" imgH="246697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4" y="2168525"/>
                        <a:ext cx="3743325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3762375" y="4188616"/>
            <a:ext cx="134938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2951163" y="5268116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4932363" y="4233066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3357563" y="6212679"/>
            <a:ext cx="134937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5427663" y="5268116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4932363" y="6303166"/>
            <a:ext cx="134937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 flipH="1">
            <a:off x="2997200" y="4277516"/>
            <a:ext cx="809625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>
            <a:off x="3041650" y="4323554"/>
            <a:ext cx="1890713" cy="989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 flipV="1">
            <a:off x="2997200" y="5312566"/>
            <a:ext cx="449263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 flipV="1">
            <a:off x="3851275" y="4277516"/>
            <a:ext cx="1576388" cy="1035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3446463" y="4323554"/>
            <a:ext cx="1530350" cy="1889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3851275" y="4277516"/>
            <a:ext cx="1125538" cy="2025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5022850" y="5358604"/>
            <a:ext cx="449263" cy="989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 flipV="1">
            <a:off x="3492500" y="6258716"/>
            <a:ext cx="1439863" cy="88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H="1">
            <a:off x="5022850" y="4277516"/>
            <a:ext cx="0" cy="2025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5022850" y="4233066"/>
            <a:ext cx="449263" cy="1079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3446463" y="3828254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2636838" y="5133179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976813" y="3872704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5562600" y="5268116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5022850" y="6212679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3267075" y="6303166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4D5B6B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57" name="Text Box 25"/>
          <p:cNvSpPr txBox="1">
            <a:spLocks noChangeArrowheads="1"/>
          </p:cNvSpPr>
          <p:nvPr/>
        </p:nvSpPr>
        <p:spPr bwMode="auto">
          <a:xfrm>
            <a:off x="3851275" y="3828254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58" name="Text Box 26"/>
          <p:cNvSpPr txBox="1">
            <a:spLocks noChangeArrowheads="1"/>
          </p:cNvSpPr>
          <p:nvPr/>
        </p:nvSpPr>
        <p:spPr bwMode="auto">
          <a:xfrm>
            <a:off x="5202238" y="4052091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59" name="Text Box 27"/>
          <p:cNvSpPr txBox="1">
            <a:spLocks noChangeArrowheads="1"/>
          </p:cNvSpPr>
          <p:nvPr/>
        </p:nvSpPr>
        <p:spPr bwMode="auto">
          <a:xfrm>
            <a:off x="5472113" y="4907754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60" name="Text Box 28"/>
          <p:cNvSpPr txBox="1">
            <a:spLocks noChangeArrowheads="1"/>
          </p:cNvSpPr>
          <p:nvPr/>
        </p:nvSpPr>
        <p:spPr bwMode="auto">
          <a:xfrm>
            <a:off x="4572000" y="6347616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61" name="Text Box 29"/>
          <p:cNvSpPr txBox="1">
            <a:spLocks noChangeArrowheads="1"/>
          </p:cNvSpPr>
          <p:nvPr/>
        </p:nvSpPr>
        <p:spPr bwMode="auto">
          <a:xfrm>
            <a:off x="3536950" y="6303166"/>
            <a:ext cx="4048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2462" name="Text Box 30"/>
          <p:cNvSpPr txBox="1">
            <a:spLocks noChangeArrowheads="1"/>
          </p:cNvSpPr>
          <p:nvPr/>
        </p:nvSpPr>
        <p:spPr bwMode="auto">
          <a:xfrm>
            <a:off x="2681288" y="5403054"/>
            <a:ext cx="4048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76043" y="1804445"/>
            <a:ext cx="8166100" cy="206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717550" marR="0" lvl="0" indent="-7175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种货物要存放在仓库里，其中一些货不能放在同一个仓库里。它们之间关系如图所示，其中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e=(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表示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不能放在同一个库房。那么至少要多少个库房才能存放呢？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图的着色</a:t>
            </a:r>
            <a:endParaRPr lang="zh-CN" altLang="en-US" dirty="0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342900" y="1233488"/>
            <a:ext cx="1414463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定义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57" grpId="0"/>
      <p:bldP spid="1042458" grpId="0"/>
      <p:bldP spid="1042459" grpId="0"/>
      <p:bldP spid="1042460" grpId="0"/>
      <p:bldP spid="1042461" grpId="0"/>
      <p:bldP spid="10424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9" name="Rectangle 3"/>
          <p:cNvSpPr>
            <a:spLocks noChangeArrowheads="1"/>
          </p:cNvSpPr>
          <p:nvPr/>
        </p:nvSpPr>
        <p:spPr bwMode="auto">
          <a:xfrm>
            <a:off x="646107" y="1893516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135128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4.6.1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给定图G，满足相邻结点着以不同颜色的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最少颜色数目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称为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G的色数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，记为γ(G)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3460" name="Rectangle 4"/>
          <p:cNvSpPr>
            <a:spLocks noChangeArrowheads="1"/>
          </p:cNvSpPr>
          <p:nvPr/>
        </p:nvSpPr>
        <p:spPr bwMode="auto">
          <a:xfrm>
            <a:off x="646107" y="2928566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marR="0" lvl="0" indent="-63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若能用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的顶点着色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进行了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可着色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3461" name="Rectangle 5"/>
          <p:cNvSpPr>
            <a:spLocks noChangeArrowheads="1"/>
          </p:cNvSpPr>
          <p:nvPr/>
        </p:nvSpPr>
        <p:spPr bwMode="auto">
          <a:xfrm>
            <a:off x="646107" y="4368429"/>
            <a:ext cx="8010525" cy="1471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可着色的，相当于把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的顶点分成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个独立集的一个分类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色的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的简单图是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色的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342900" y="1266440"/>
            <a:ext cx="1414463" cy="452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定义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/>
      <p:bldP spid="10434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1786240"/>
            <a:ext cx="7251700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一些熟悉的图的色数比较容易确定：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4483" name="Rectangle 3"/>
          <p:cNvSpPr>
            <a:spLocks noChangeArrowheads="1"/>
          </p:cNvSpPr>
          <p:nvPr/>
        </p:nvSpPr>
        <p:spPr bwMode="auto">
          <a:xfrm>
            <a:off x="798054" y="2438476"/>
            <a:ext cx="8238854" cy="38410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1.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是零图。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2.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3. G= 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-e,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n-1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个结点的回路，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2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5.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2n+1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个结点的回路，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3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奇阶轮图的色数均为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而偶阶轮图的色数为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中至少含一条边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(G)=2,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为二分图。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8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.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n(n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≥2)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个结点的树，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2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ChangeArrowheads="1"/>
          </p:cNvSpPr>
          <p:nvPr/>
        </p:nvSpPr>
        <p:spPr bwMode="auto">
          <a:xfrm>
            <a:off x="635904" y="1709861"/>
            <a:ext cx="8667750" cy="390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4.6.1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一个非空图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 γ(G)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当且仅当它没有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奇回路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充分性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构造法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中确定一个林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，其每个连通子图都是树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γ(T)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由于每个回路都是偶回路，所以加入每一条余树边都不会使结点着色发生变化，因此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γ(G)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必要性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反证法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中有奇回路，则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γ(G) ≥3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，矛盾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5508" name="Rectangle 4"/>
          <p:cNvSpPr>
            <a:spLocks noChangeArrowheads="1"/>
          </p:cNvSpPr>
          <p:nvPr/>
        </p:nvSpPr>
        <p:spPr bwMode="auto">
          <a:xfrm>
            <a:off x="635904" y="5840770"/>
            <a:ext cx="47799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推论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：二分图中的回路都是偶回路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ChangeArrowheads="1"/>
          </p:cNvSpPr>
          <p:nvPr/>
        </p:nvSpPr>
        <p:spPr bwMode="auto">
          <a:xfrm>
            <a:off x="476250" y="1757159"/>
            <a:ext cx="866775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平面连通图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的域可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着色当且仅当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中存在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欧拉回路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存在对偶图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，原命题变为：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着色当且仅当连通图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有欧拉回路。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必要性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由定理4.6.1(即γ(G)＝2当且仅当它没有奇回路), 因为G*可点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2着色，G*无奇回路，即每个回路都是偶回路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G*的域的每个边界数都是偶数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由于(G*)*=G，G*的每个域f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内都有G的一个结点v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由D过程知，d(v</a:t>
            </a:r>
            <a:r>
              <a:rPr kumimoji="1" lang="zh-CN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)是偶数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故G有欧拉回路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6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6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6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6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6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6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6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ChangeArrowheads="1"/>
          </p:cNvSpPr>
          <p:nvPr/>
        </p:nvSpPr>
        <p:spPr bwMode="auto">
          <a:xfrm>
            <a:off x="566738" y="1897792"/>
            <a:ext cx="7200900" cy="4656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要证：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着色当且仅当连通图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有欧拉回路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充分性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有欧拉回路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即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中每个结点的度都是偶数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因此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中包围每个结点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的回路都是偶回路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由于任意两个偶回路的对称差依然是偶回路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所以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G*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中没有奇回路，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γ(G*)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42900" y="1233488"/>
            <a:ext cx="3098800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特例图的色数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376833" y="2211184"/>
            <a:ext cx="8640762" cy="4365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的阶数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进行归纳。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= 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结论显然为真。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2).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= k(k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结论成立。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3).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= k+1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中一个顶点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G’ = G-v,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的阶数为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由归纳假设可知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(G’)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(G’)+1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还原成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至多与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个顶点相邻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而在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的点着色中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个顶点至多用了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种颜色中至少存在一种颜色给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涂色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使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v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与相邻顶点涂不同颜色。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76833" y="1622221"/>
            <a:ext cx="8802687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对于任意不含自环的图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376833" y="2109584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6523491" y="577056"/>
            <a:ext cx="2141537" cy="809625"/>
          </a:xfrm>
          <a:prstGeom prst="wedgeEllipseCallout">
            <a:avLst>
              <a:gd name="adj1" fmla="val -194"/>
              <a:gd name="adj2" fmla="val 780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图中结点的最大度数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292100" y="1162050"/>
            <a:ext cx="4525963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点着色的色数上界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545064" y="1838434"/>
          <a:ext cx="2235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0" name="Visio" r:id="rId1" imgW="2348230" imgH="2020570" progId="Visio.Drawing.11">
                  <p:embed/>
                </p:oleObj>
              </mc:Choice>
              <mc:Fallback>
                <p:oleObj name="Visio" r:id="rId1" imgW="2348230" imgH="2020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064" y="1838434"/>
                        <a:ext cx="22352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17987" y="2335767"/>
            <a:ext cx="8166100" cy="96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既不是完全图也不是奇圈时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4.2.2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给出的色数的上界可以改进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9603" name="Rectangle 3"/>
          <p:cNvSpPr>
            <a:spLocks noChangeArrowheads="1"/>
          </p:cNvSpPr>
          <p:nvPr/>
        </p:nvSpPr>
        <p:spPr bwMode="auto">
          <a:xfrm>
            <a:off x="617987" y="4243942"/>
            <a:ext cx="8166100" cy="433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本定理称为布鲁克斯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楷体_GB2312" pitchFamily="49" charset="-122"/>
                <a:cs typeface="+mn-cs"/>
              </a:rPr>
              <a:t>Brooks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证明从略。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49604" name="Rectangle 4"/>
          <p:cNvSpPr>
            <a:spLocks noChangeArrowheads="1"/>
          </p:cNvSpPr>
          <p:nvPr/>
        </p:nvSpPr>
        <p:spPr bwMode="auto">
          <a:xfrm>
            <a:off x="617987" y="3307317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设连通图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不是完全图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3),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也不是奇圈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292100" y="1329690"/>
            <a:ext cx="4525963" cy="449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点着色的色数上界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712788" y="1910830"/>
            <a:ext cx="4403725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色数的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Brooks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定理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03" grpId="0"/>
      <p:bldP spid="10496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22288" y="1158391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  求下列各图的色数。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0628" name="Rectangle 4"/>
          <p:cNvSpPr>
            <a:spLocks noChangeArrowheads="1"/>
          </p:cNvSpPr>
          <p:nvPr/>
        </p:nvSpPr>
        <p:spPr bwMode="auto">
          <a:xfrm>
            <a:off x="522288" y="3668628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50629" name="Picture 5" descr="1711d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11963" y="1725528"/>
            <a:ext cx="1704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6" name="Picture 6" descr="171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188" y="1725528"/>
            <a:ext cx="17240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631" name="Picture 7" descr="1711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3" y="1725528"/>
            <a:ext cx="16383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632" name="Picture 8" descr="1711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3300" y="1725528"/>
            <a:ext cx="1704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0633" name="Rectangle 9"/>
          <p:cNvSpPr>
            <a:spLocks noChangeArrowheads="1"/>
          </p:cNvSpPr>
          <p:nvPr/>
        </p:nvSpPr>
        <p:spPr bwMode="auto">
          <a:xfrm>
            <a:off x="522288" y="3713078"/>
            <a:ext cx="8621712" cy="2606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a).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二分图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由可知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2;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b). 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阶轮图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4;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c).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由于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3,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利用布鲁克斯定理可知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3;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又因为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中有奇圈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d).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由布鲁克斯定理可知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4;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又因为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中有奇圈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或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9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发现</a:t>
            </a:r>
            <a:r>
              <a:rPr kumimoji="1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种颜色不可能给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</a:t>
            </a:r>
            <a:r>
              <a:rPr kumimoji="1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4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22080" y="1854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具体步骤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将图中所有点按度数大小递减排列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用第一种颜色对第一个点着色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并且按排列顺序对与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前面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着色点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不相邻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的每个点 着上同样的颜色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用第二种颜色对尚未着色的点重复步骤。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(4)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用第三种颜色继续这种做法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直到所有的点全部着上色为止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76043" y="1314450"/>
            <a:ext cx="77898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对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G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着色方法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: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韦尔奇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鲍威尔法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Welch.Powell)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1051653" name="Text Box 5"/>
          <p:cNvSpPr txBox="1">
            <a:spLocks noChangeArrowheads="1"/>
          </p:cNvSpPr>
          <p:nvPr/>
        </p:nvSpPr>
        <p:spPr bwMode="auto">
          <a:xfrm>
            <a:off x="758593" y="5157788"/>
            <a:ext cx="820737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求解最小色数是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NP-hard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问题，这里只是近似解法，无法保证所得色数为最小。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716" y="1407918"/>
            <a:ext cx="7620000" cy="2286000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zh-CN" altLang="en-US" dirty="0" smtClean="0">
                <a:solidFill>
                  <a:srgbClr val="800000"/>
                </a:solidFill>
                <a:latin typeface="Arial" panose="020B0604020202020204" pitchFamily="34" charset="0"/>
              </a:rPr>
              <a:t>例 </a:t>
            </a:r>
            <a:r>
              <a:rPr lang="zh-CN" altLang="en-US" dirty="0" smtClean="0"/>
              <a:t> 右边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个图是同一</a:t>
            </a:r>
            <a:endParaRPr lang="zh-CN" altLang="en-US" dirty="0" smtClean="0"/>
          </a:p>
          <a:p>
            <a:pPr>
              <a:buClrTx/>
              <a:buFontTx/>
              <a:buNone/>
            </a:pPr>
            <a:r>
              <a:rPr lang="zh-CN" altLang="en-US" dirty="0" smtClean="0"/>
              <a:t>平面图的平面嵌入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>
              <a:buClrTx/>
              <a:buFontTx/>
              <a:buNone/>
            </a:pPr>
            <a:r>
              <a:rPr lang="en-US" altLang="zh-CN" i="1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在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中是外部面</a:t>
            </a:r>
            <a:r>
              <a:rPr lang="en-US" altLang="zh-CN" dirty="0" smtClean="0"/>
              <a:t>, </a:t>
            </a:r>
            <a:endParaRPr lang="en-US" altLang="zh-CN" dirty="0" smtClean="0"/>
          </a:p>
          <a:p>
            <a:pPr>
              <a:buClrTx/>
              <a:buFontTx/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(2)</a:t>
            </a:r>
            <a:r>
              <a:rPr lang="zh-CN" altLang="en-US" dirty="0" smtClean="0"/>
              <a:t>中是内部面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pPr>
              <a:buClrTx/>
              <a:buFontTx/>
              <a:buNone/>
            </a:pPr>
            <a:r>
              <a:rPr lang="en-US" altLang="zh-CN" i="1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中是内部面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(2)</a:t>
            </a:r>
            <a:r>
              <a:rPr lang="zh-CN" altLang="en-US" dirty="0" smtClean="0"/>
              <a:t>中是外部面</a:t>
            </a:r>
            <a:r>
              <a:rPr lang="en-US" altLang="zh-CN" dirty="0" smtClean="0"/>
              <a:t>. </a:t>
            </a:r>
            <a:endParaRPr lang="en-US" altLang="zh-CN" dirty="0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209138" y="1788888"/>
            <a:ext cx="1905000" cy="1600200"/>
            <a:chOff x="1008" y="2784"/>
            <a:chExt cx="1200" cy="1008"/>
          </a:xfrm>
        </p:grpSpPr>
        <p:pic>
          <p:nvPicPr>
            <p:cNvPr id="117772" name="Picture 4" descr="17-6(11)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344" y="2784"/>
              <a:ext cx="85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73" name="Text Box 5"/>
            <p:cNvSpPr txBox="1">
              <a:spLocks noChangeArrowheads="1"/>
            </p:cNvSpPr>
            <p:nvPr/>
          </p:nvSpPr>
          <p:spPr bwMode="auto">
            <a:xfrm>
              <a:off x="1584" y="350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4" name="Text Box 6"/>
            <p:cNvSpPr txBox="1">
              <a:spLocks noChangeArrowheads="1"/>
            </p:cNvSpPr>
            <p:nvPr/>
          </p:nvSpPr>
          <p:spPr bwMode="auto">
            <a:xfrm>
              <a:off x="1008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5" name="Text Box 7"/>
            <p:cNvSpPr txBox="1">
              <a:spLocks noChangeArrowheads="1"/>
            </p:cNvSpPr>
            <p:nvPr/>
          </p:nvSpPr>
          <p:spPr bwMode="auto">
            <a:xfrm>
              <a:off x="1440" y="3120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6" name="Text Box 8"/>
            <p:cNvSpPr txBox="1">
              <a:spLocks noChangeArrowheads="1"/>
            </p:cNvSpPr>
            <p:nvPr/>
          </p:nvSpPr>
          <p:spPr bwMode="auto">
            <a:xfrm>
              <a:off x="1824" y="2880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6418938" y="1407888"/>
            <a:ext cx="2209800" cy="1981200"/>
            <a:chOff x="3264" y="2544"/>
            <a:chExt cx="1392" cy="1248"/>
          </a:xfrm>
        </p:grpSpPr>
        <p:pic>
          <p:nvPicPr>
            <p:cNvPr id="117767" name="Picture 10" descr="17-6(12)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52" y="2592"/>
              <a:ext cx="1069" cy="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768" name="Text Box 11"/>
            <p:cNvSpPr txBox="1">
              <a:spLocks noChangeArrowheads="1"/>
            </p:cNvSpPr>
            <p:nvPr/>
          </p:nvSpPr>
          <p:spPr bwMode="auto">
            <a:xfrm>
              <a:off x="3840" y="350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(2)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69" name="Text Box 12"/>
            <p:cNvSpPr txBox="1">
              <a:spLocks noChangeArrowheads="1"/>
            </p:cNvSpPr>
            <p:nvPr/>
          </p:nvSpPr>
          <p:spPr bwMode="auto">
            <a:xfrm>
              <a:off x="3840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0" name="Text Box 13"/>
            <p:cNvSpPr txBox="1">
              <a:spLocks noChangeArrowheads="1"/>
            </p:cNvSpPr>
            <p:nvPr/>
          </p:nvSpPr>
          <p:spPr bwMode="auto">
            <a:xfrm>
              <a:off x="3264" y="297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71" name="Text Box 14"/>
            <p:cNvSpPr txBox="1">
              <a:spLocks noChangeArrowheads="1"/>
            </p:cNvSpPr>
            <p:nvPr/>
          </p:nvSpPr>
          <p:spPr bwMode="auto">
            <a:xfrm>
              <a:off x="4272" y="254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65" name="Text Box 15"/>
          <p:cNvSpPr txBox="1">
            <a:spLocks noChangeArrowheads="1"/>
          </p:cNvSpPr>
          <p:nvPr/>
        </p:nvSpPr>
        <p:spPr bwMode="auto">
          <a:xfrm>
            <a:off x="592138" y="4146598"/>
            <a:ext cx="8236552" cy="241912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可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平面图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可以有多个不同形式的平面嵌入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它们都同构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可以通过变换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测地投影法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把平面图的任何一面作为外部面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ChangeArrowheads="1"/>
          </p:cNvSpPr>
          <p:nvPr/>
        </p:nvSpPr>
        <p:spPr bwMode="auto">
          <a:xfrm>
            <a:off x="197499" y="1223963"/>
            <a:ext cx="8893175" cy="522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例： 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Welch Powell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法对下图着色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 a)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根据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度数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递减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次序排列各点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b)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点和与它不相邻的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点着第一种颜色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c)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第二种颜色对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并对不相邻点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也着第二种颜色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d)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对点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和与它不相邻的点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着第三种颜色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546100" marR="0" lvl="0" indent="-546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2" name="AutoShape 4"/>
          <p:cNvSpPr>
            <a:spLocks noChangeAspect="1" noChangeArrowheads="1" noTextEdit="1"/>
          </p:cNvSpPr>
          <p:nvPr/>
        </p:nvSpPr>
        <p:spPr bwMode="auto">
          <a:xfrm>
            <a:off x="1997724" y="1673225"/>
            <a:ext cx="4724400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083449" y="1776413"/>
            <a:ext cx="1839913" cy="1736725"/>
            <a:chOff x="1346" y="1119"/>
            <a:chExt cx="1159" cy="1094"/>
          </a:xfrm>
        </p:grpSpPr>
        <p:sp>
          <p:nvSpPr>
            <p:cNvPr id="94280" name="Freeform 6"/>
            <p:cNvSpPr/>
            <p:nvPr/>
          </p:nvSpPr>
          <p:spPr bwMode="auto">
            <a:xfrm>
              <a:off x="1479" y="1275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1" name="Freeform 7"/>
            <p:cNvSpPr/>
            <p:nvPr/>
          </p:nvSpPr>
          <p:spPr bwMode="auto">
            <a:xfrm>
              <a:off x="1479" y="1275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2" name="Freeform 8"/>
            <p:cNvSpPr/>
            <p:nvPr/>
          </p:nvSpPr>
          <p:spPr bwMode="auto">
            <a:xfrm>
              <a:off x="1489" y="1119"/>
              <a:ext cx="903" cy="165"/>
            </a:xfrm>
            <a:custGeom>
              <a:avLst/>
              <a:gdLst>
                <a:gd name="T0" fmla="*/ 56 w 1808"/>
                <a:gd name="T1" fmla="*/ 10 h 332"/>
                <a:gd name="T2" fmla="*/ 54 w 1808"/>
                <a:gd name="T3" fmla="*/ 8 h 332"/>
                <a:gd name="T4" fmla="*/ 51 w 1808"/>
                <a:gd name="T5" fmla="*/ 7 h 332"/>
                <a:gd name="T6" fmla="*/ 49 w 1808"/>
                <a:gd name="T7" fmla="*/ 6 h 332"/>
                <a:gd name="T8" fmla="*/ 47 w 1808"/>
                <a:gd name="T9" fmla="*/ 4 h 332"/>
                <a:gd name="T10" fmla="*/ 45 w 1808"/>
                <a:gd name="T11" fmla="*/ 3 h 332"/>
                <a:gd name="T12" fmla="*/ 43 w 1808"/>
                <a:gd name="T13" fmla="*/ 3 h 332"/>
                <a:gd name="T14" fmla="*/ 40 w 1808"/>
                <a:gd name="T15" fmla="*/ 2 h 332"/>
                <a:gd name="T16" fmla="*/ 38 w 1808"/>
                <a:gd name="T17" fmla="*/ 1 h 332"/>
                <a:gd name="T18" fmla="*/ 36 w 1808"/>
                <a:gd name="T19" fmla="*/ 0 h 332"/>
                <a:gd name="T20" fmla="*/ 34 w 1808"/>
                <a:gd name="T21" fmla="*/ 0 h 332"/>
                <a:gd name="T22" fmla="*/ 32 w 1808"/>
                <a:gd name="T23" fmla="*/ 0 h 332"/>
                <a:gd name="T24" fmla="*/ 29 w 1808"/>
                <a:gd name="T25" fmla="*/ 0 h 332"/>
                <a:gd name="T26" fmla="*/ 27 w 1808"/>
                <a:gd name="T27" fmla="*/ 0 h 332"/>
                <a:gd name="T28" fmla="*/ 25 w 1808"/>
                <a:gd name="T29" fmla="*/ 0 h 332"/>
                <a:gd name="T30" fmla="*/ 23 w 1808"/>
                <a:gd name="T31" fmla="*/ 0 h 332"/>
                <a:gd name="T32" fmla="*/ 21 w 1808"/>
                <a:gd name="T33" fmla="*/ 0 h 332"/>
                <a:gd name="T34" fmla="*/ 19 w 1808"/>
                <a:gd name="T35" fmla="*/ 0 h 332"/>
                <a:gd name="T36" fmla="*/ 16 w 1808"/>
                <a:gd name="T37" fmla="*/ 1 h 332"/>
                <a:gd name="T38" fmla="*/ 14 w 1808"/>
                <a:gd name="T39" fmla="*/ 2 h 332"/>
                <a:gd name="T40" fmla="*/ 12 w 1808"/>
                <a:gd name="T41" fmla="*/ 3 h 332"/>
                <a:gd name="T42" fmla="*/ 10 w 1808"/>
                <a:gd name="T43" fmla="*/ 3 h 332"/>
                <a:gd name="T44" fmla="*/ 8 w 1808"/>
                <a:gd name="T45" fmla="*/ 4 h 332"/>
                <a:gd name="T46" fmla="*/ 6 w 1808"/>
                <a:gd name="T47" fmla="*/ 6 h 332"/>
                <a:gd name="T48" fmla="*/ 4 w 1808"/>
                <a:gd name="T49" fmla="*/ 7 h 332"/>
                <a:gd name="T50" fmla="*/ 2 w 1808"/>
                <a:gd name="T51" fmla="*/ 8 h 332"/>
                <a:gd name="T52" fmla="*/ 0 w 1808"/>
                <a:gd name="T53" fmla="*/ 10 h 3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08"/>
                <a:gd name="T82" fmla="*/ 0 h 332"/>
                <a:gd name="T83" fmla="*/ 1808 w 1808"/>
                <a:gd name="T84" fmla="*/ 332 h 3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08" h="332">
                  <a:moveTo>
                    <a:pt x="1808" y="332"/>
                  </a:moveTo>
                  <a:lnTo>
                    <a:pt x="1735" y="282"/>
                  </a:lnTo>
                  <a:lnTo>
                    <a:pt x="1664" y="237"/>
                  </a:lnTo>
                  <a:lnTo>
                    <a:pt x="1591" y="197"/>
                  </a:lnTo>
                  <a:lnTo>
                    <a:pt x="1520" y="159"/>
                  </a:lnTo>
                  <a:lnTo>
                    <a:pt x="1448" y="126"/>
                  </a:lnTo>
                  <a:lnTo>
                    <a:pt x="1378" y="97"/>
                  </a:lnTo>
                  <a:lnTo>
                    <a:pt x="1306" y="70"/>
                  </a:lnTo>
                  <a:lnTo>
                    <a:pt x="1236" y="50"/>
                  </a:lnTo>
                  <a:lnTo>
                    <a:pt x="1166" y="31"/>
                  </a:lnTo>
                  <a:lnTo>
                    <a:pt x="1095" y="17"/>
                  </a:lnTo>
                  <a:lnTo>
                    <a:pt x="1025" y="8"/>
                  </a:lnTo>
                  <a:lnTo>
                    <a:pt x="955" y="2"/>
                  </a:lnTo>
                  <a:lnTo>
                    <a:pt x="885" y="0"/>
                  </a:lnTo>
                  <a:lnTo>
                    <a:pt x="816" y="2"/>
                  </a:lnTo>
                  <a:lnTo>
                    <a:pt x="747" y="8"/>
                  </a:lnTo>
                  <a:lnTo>
                    <a:pt x="678" y="17"/>
                  </a:lnTo>
                  <a:lnTo>
                    <a:pt x="609" y="31"/>
                  </a:lnTo>
                  <a:lnTo>
                    <a:pt x="541" y="50"/>
                  </a:lnTo>
                  <a:lnTo>
                    <a:pt x="472" y="70"/>
                  </a:lnTo>
                  <a:lnTo>
                    <a:pt x="404" y="97"/>
                  </a:lnTo>
                  <a:lnTo>
                    <a:pt x="336" y="126"/>
                  </a:lnTo>
                  <a:lnTo>
                    <a:pt x="269" y="159"/>
                  </a:lnTo>
                  <a:lnTo>
                    <a:pt x="201" y="197"/>
                  </a:lnTo>
                  <a:lnTo>
                    <a:pt x="134" y="237"/>
                  </a:lnTo>
                  <a:lnTo>
                    <a:pt x="67" y="282"/>
                  </a:lnTo>
                  <a:lnTo>
                    <a:pt x="0" y="33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3" name="Freeform 9"/>
            <p:cNvSpPr/>
            <p:nvPr/>
          </p:nvSpPr>
          <p:spPr bwMode="auto">
            <a:xfrm>
              <a:off x="1931" y="1736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8"/>
                  </a:moveTo>
                  <a:lnTo>
                    <a:pt x="0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4" y="29"/>
                  </a:lnTo>
                  <a:lnTo>
                    <a:pt x="32" y="31"/>
                  </a:lnTo>
                  <a:lnTo>
                    <a:pt x="29" y="33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9" y="33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4" name="Freeform 10"/>
            <p:cNvSpPr/>
            <p:nvPr/>
          </p:nvSpPr>
          <p:spPr bwMode="auto">
            <a:xfrm>
              <a:off x="1931" y="1736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8"/>
                  </a:moveTo>
                  <a:lnTo>
                    <a:pt x="0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4" y="29"/>
                  </a:lnTo>
                  <a:lnTo>
                    <a:pt x="32" y="31"/>
                  </a:lnTo>
                  <a:lnTo>
                    <a:pt x="29" y="33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9" y="33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5" name="Freeform 11"/>
            <p:cNvSpPr/>
            <p:nvPr/>
          </p:nvSpPr>
          <p:spPr bwMode="auto">
            <a:xfrm>
              <a:off x="2383" y="1847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4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6" name="Freeform 12"/>
            <p:cNvSpPr/>
            <p:nvPr/>
          </p:nvSpPr>
          <p:spPr bwMode="auto">
            <a:xfrm>
              <a:off x="2383" y="1847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4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7" name="Freeform 13"/>
            <p:cNvSpPr/>
            <p:nvPr/>
          </p:nvSpPr>
          <p:spPr bwMode="auto">
            <a:xfrm>
              <a:off x="2079" y="2077"/>
              <a:ext cx="18" cy="18"/>
            </a:xfrm>
            <a:custGeom>
              <a:avLst/>
              <a:gdLst>
                <a:gd name="T0" fmla="*/ 0 w 36"/>
                <a:gd name="T1" fmla="*/ 0 h 37"/>
                <a:gd name="T2" fmla="*/ 0 w 36"/>
                <a:gd name="T3" fmla="*/ 0 h 37"/>
                <a:gd name="T4" fmla="*/ 1 w 36"/>
                <a:gd name="T5" fmla="*/ 0 h 37"/>
                <a:gd name="T6" fmla="*/ 1 w 36"/>
                <a:gd name="T7" fmla="*/ 0 h 37"/>
                <a:gd name="T8" fmla="*/ 1 w 36"/>
                <a:gd name="T9" fmla="*/ 0 h 37"/>
                <a:gd name="T10" fmla="*/ 1 w 36"/>
                <a:gd name="T11" fmla="*/ 0 h 37"/>
                <a:gd name="T12" fmla="*/ 1 w 36"/>
                <a:gd name="T13" fmla="*/ 0 h 37"/>
                <a:gd name="T14" fmla="*/ 1 w 36"/>
                <a:gd name="T15" fmla="*/ 0 h 37"/>
                <a:gd name="T16" fmla="*/ 1 w 36"/>
                <a:gd name="T17" fmla="*/ 0 h 37"/>
                <a:gd name="T18" fmla="*/ 1 w 36"/>
                <a:gd name="T19" fmla="*/ 0 h 37"/>
                <a:gd name="T20" fmla="*/ 1 w 36"/>
                <a:gd name="T21" fmla="*/ 0 h 37"/>
                <a:gd name="T22" fmla="*/ 1 w 36"/>
                <a:gd name="T23" fmla="*/ 0 h 37"/>
                <a:gd name="T24" fmla="*/ 1 w 36"/>
                <a:gd name="T25" fmla="*/ 0 h 37"/>
                <a:gd name="T26" fmla="*/ 1 w 36"/>
                <a:gd name="T27" fmla="*/ 0 h 37"/>
                <a:gd name="T28" fmla="*/ 1 w 36"/>
                <a:gd name="T29" fmla="*/ 0 h 37"/>
                <a:gd name="T30" fmla="*/ 1 w 36"/>
                <a:gd name="T31" fmla="*/ 0 h 37"/>
                <a:gd name="T32" fmla="*/ 1 w 36"/>
                <a:gd name="T33" fmla="*/ 0 h 37"/>
                <a:gd name="T34" fmla="*/ 1 w 36"/>
                <a:gd name="T35" fmla="*/ 0 h 37"/>
                <a:gd name="T36" fmla="*/ 1 w 36"/>
                <a:gd name="T37" fmla="*/ 0 h 37"/>
                <a:gd name="T38" fmla="*/ 1 w 36"/>
                <a:gd name="T39" fmla="*/ 0 h 37"/>
                <a:gd name="T40" fmla="*/ 1 w 36"/>
                <a:gd name="T41" fmla="*/ 0 h 37"/>
                <a:gd name="T42" fmla="*/ 1 w 36"/>
                <a:gd name="T43" fmla="*/ 0 h 37"/>
                <a:gd name="T44" fmla="*/ 1 w 36"/>
                <a:gd name="T45" fmla="*/ 1 h 37"/>
                <a:gd name="T46" fmla="*/ 1 w 36"/>
                <a:gd name="T47" fmla="*/ 1 h 37"/>
                <a:gd name="T48" fmla="*/ 1 w 36"/>
                <a:gd name="T49" fmla="*/ 1 h 37"/>
                <a:gd name="T50" fmla="*/ 1 w 36"/>
                <a:gd name="T51" fmla="*/ 1 h 37"/>
                <a:gd name="T52" fmla="*/ 1 w 36"/>
                <a:gd name="T53" fmla="*/ 1 h 37"/>
                <a:gd name="T54" fmla="*/ 1 w 36"/>
                <a:gd name="T55" fmla="*/ 1 h 37"/>
                <a:gd name="T56" fmla="*/ 1 w 36"/>
                <a:gd name="T57" fmla="*/ 1 h 37"/>
                <a:gd name="T58" fmla="*/ 1 w 36"/>
                <a:gd name="T59" fmla="*/ 0 h 37"/>
                <a:gd name="T60" fmla="*/ 1 w 36"/>
                <a:gd name="T61" fmla="*/ 0 h 37"/>
                <a:gd name="T62" fmla="*/ 1 w 36"/>
                <a:gd name="T63" fmla="*/ 0 h 37"/>
                <a:gd name="T64" fmla="*/ 0 w 36"/>
                <a:gd name="T65" fmla="*/ 0 h 37"/>
                <a:gd name="T66" fmla="*/ 0 w 36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"/>
                <a:gd name="T103" fmla="*/ 0 h 37"/>
                <a:gd name="T104" fmla="*/ 36 w 36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" h="37">
                  <a:moveTo>
                    <a:pt x="0" y="18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36" y="22"/>
                  </a:lnTo>
                  <a:lnTo>
                    <a:pt x="35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3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3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8" name="Freeform 14"/>
            <p:cNvSpPr/>
            <p:nvPr/>
          </p:nvSpPr>
          <p:spPr bwMode="auto">
            <a:xfrm>
              <a:off x="2079" y="2077"/>
              <a:ext cx="18" cy="18"/>
            </a:xfrm>
            <a:custGeom>
              <a:avLst/>
              <a:gdLst>
                <a:gd name="T0" fmla="*/ 0 w 36"/>
                <a:gd name="T1" fmla="*/ 0 h 37"/>
                <a:gd name="T2" fmla="*/ 0 w 36"/>
                <a:gd name="T3" fmla="*/ 0 h 37"/>
                <a:gd name="T4" fmla="*/ 1 w 36"/>
                <a:gd name="T5" fmla="*/ 0 h 37"/>
                <a:gd name="T6" fmla="*/ 1 w 36"/>
                <a:gd name="T7" fmla="*/ 0 h 37"/>
                <a:gd name="T8" fmla="*/ 1 w 36"/>
                <a:gd name="T9" fmla="*/ 0 h 37"/>
                <a:gd name="T10" fmla="*/ 1 w 36"/>
                <a:gd name="T11" fmla="*/ 0 h 37"/>
                <a:gd name="T12" fmla="*/ 1 w 36"/>
                <a:gd name="T13" fmla="*/ 0 h 37"/>
                <a:gd name="T14" fmla="*/ 1 w 36"/>
                <a:gd name="T15" fmla="*/ 0 h 37"/>
                <a:gd name="T16" fmla="*/ 1 w 36"/>
                <a:gd name="T17" fmla="*/ 0 h 37"/>
                <a:gd name="T18" fmla="*/ 1 w 36"/>
                <a:gd name="T19" fmla="*/ 0 h 37"/>
                <a:gd name="T20" fmla="*/ 1 w 36"/>
                <a:gd name="T21" fmla="*/ 0 h 37"/>
                <a:gd name="T22" fmla="*/ 1 w 36"/>
                <a:gd name="T23" fmla="*/ 0 h 37"/>
                <a:gd name="T24" fmla="*/ 1 w 36"/>
                <a:gd name="T25" fmla="*/ 0 h 37"/>
                <a:gd name="T26" fmla="*/ 1 w 36"/>
                <a:gd name="T27" fmla="*/ 0 h 37"/>
                <a:gd name="T28" fmla="*/ 1 w 36"/>
                <a:gd name="T29" fmla="*/ 0 h 37"/>
                <a:gd name="T30" fmla="*/ 1 w 36"/>
                <a:gd name="T31" fmla="*/ 0 h 37"/>
                <a:gd name="T32" fmla="*/ 1 w 36"/>
                <a:gd name="T33" fmla="*/ 0 h 37"/>
                <a:gd name="T34" fmla="*/ 1 w 36"/>
                <a:gd name="T35" fmla="*/ 0 h 37"/>
                <a:gd name="T36" fmla="*/ 1 w 36"/>
                <a:gd name="T37" fmla="*/ 0 h 37"/>
                <a:gd name="T38" fmla="*/ 1 w 36"/>
                <a:gd name="T39" fmla="*/ 0 h 37"/>
                <a:gd name="T40" fmla="*/ 1 w 36"/>
                <a:gd name="T41" fmla="*/ 0 h 37"/>
                <a:gd name="T42" fmla="*/ 1 w 36"/>
                <a:gd name="T43" fmla="*/ 0 h 37"/>
                <a:gd name="T44" fmla="*/ 1 w 36"/>
                <a:gd name="T45" fmla="*/ 1 h 37"/>
                <a:gd name="T46" fmla="*/ 1 w 36"/>
                <a:gd name="T47" fmla="*/ 1 h 37"/>
                <a:gd name="T48" fmla="*/ 1 w 36"/>
                <a:gd name="T49" fmla="*/ 1 h 37"/>
                <a:gd name="T50" fmla="*/ 1 w 36"/>
                <a:gd name="T51" fmla="*/ 1 h 37"/>
                <a:gd name="T52" fmla="*/ 1 w 36"/>
                <a:gd name="T53" fmla="*/ 1 h 37"/>
                <a:gd name="T54" fmla="*/ 1 w 36"/>
                <a:gd name="T55" fmla="*/ 1 h 37"/>
                <a:gd name="T56" fmla="*/ 1 w 36"/>
                <a:gd name="T57" fmla="*/ 1 h 37"/>
                <a:gd name="T58" fmla="*/ 1 w 36"/>
                <a:gd name="T59" fmla="*/ 0 h 37"/>
                <a:gd name="T60" fmla="*/ 1 w 36"/>
                <a:gd name="T61" fmla="*/ 0 h 37"/>
                <a:gd name="T62" fmla="*/ 1 w 36"/>
                <a:gd name="T63" fmla="*/ 0 h 37"/>
                <a:gd name="T64" fmla="*/ 0 w 36"/>
                <a:gd name="T65" fmla="*/ 0 h 37"/>
                <a:gd name="T66" fmla="*/ 0 w 36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"/>
                <a:gd name="T103" fmla="*/ 0 h 37"/>
                <a:gd name="T104" fmla="*/ 36 w 36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" h="37">
                  <a:moveTo>
                    <a:pt x="0" y="18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3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8" y="3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5"/>
                  </a:lnTo>
                  <a:lnTo>
                    <a:pt x="36" y="18"/>
                  </a:lnTo>
                  <a:lnTo>
                    <a:pt x="36" y="22"/>
                  </a:lnTo>
                  <a:lnTo>
                    <a:pt x="35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3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3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89" name="Freeform 15"/>
            <p:cNvSpPr/>
            <p:nvPr/>
          </p:nvSpPr>
          <p:spPr bwMode="auto">
            <a:xfrm>
              <a:off x="1802" y="2077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8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1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0" name="Freeform 16"/>
            <p:cNvSpPr/>
            <p:nvPr/>
          </p:nvSpPr>
          <p:spPr bwMode="auto">
            <a:xfrm>
              <a:off x="1802" y="2077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8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3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1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1" name="Freeform 17"/>
            <p:cNvSpPr/>
            <p:nvPr/>
          </p:nvSpPr>
          <p:spPr bwMode="auto">
            <a:xfrm>
              <a:off x="1479" y="1828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2" name="Freeform 18"/>
            <p:cNvSpPr/>
            <p:nvPr/>
          </p:nvSpPr>
          <p:spPr bwMode="auto">
            <a:xfrm>
              <a:off x="1479" y="1828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3" name="Freeform 19"/>
            <p:cNvSpPr/>
            <p:nvPr/>
          </p:nvSpPr>
          <p:spPr bwMode="auto">
            <a:xfrm>
              <a:off x="1940" y="1340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1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1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4" name="Freeform 20"/>
            <p:cNvSpPr/>
            <p:nvPr/>
          </p:nvSpPr>
          <p:spPr bwMode="auto">
            <a:xfrm>
              <a:off x="1940" y="1340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1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1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5" name="Freeform 21"/>
            <p:cNvSpPr/>
            <p:nvPr/>
          </p:nvSpPr>
          <p:spPr bwMode="auto">
            <a:xfrm>
              <a:off x="2383" y="1275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4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6" name="Freeform 22"/>
            <p:cNvSpPr/>
            <p:nvPr/>
          </p:nvSpPr>
          <p:spPr bwMode="auto">
            <a:xfrm>
              <a:off x="2383" y="1275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1" y="31"/>
                  </a:lnTo>
                  <a:lnTo>
                    <a:pt x="29" y="34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4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7" name="Freeform 23"/>
            <p:cNvSpPr/>
            <p:nvPr/>
          </p:nvSpPr>
          <p:spPr bwMode="auto">
            <a:xfrm>
              <a:off x="1489" y="1745"/>
              <a:ext cx="451" cy="92"/>
            </a:xfrm>
            <a:custGeom>
              <a:avLst/>
              <a:gdLst>
                <a:gd name="T0" fmla="*/ 28 w 904"/>
                <a:gd name="T1" fmla="*/ 0 h 185"/>
                <a:gd name="T2" fmla="*/ 22 w 904"/>
                <a:gd name="T3" fmla="*/ 1 h 185"/>
                <a:gd name="T4" fmla="*/ 16 w 904"/>
                <a:gd name="T5" fmla="*/ 2 h 185"/>
                <a:gd name="T6" fmla="*/ 11 w 904"/>
                <a:gd name="T7" fmla="*/ 3 h 185"/>
                <a:gd name="T8" fmla="*/ 5 w 904"/>
                <a:gd name="T9" fmla="*/ 4 h 185"/>
                <a:gd name="T10" fmla="*/ 0 w 904"/>
                <a:gd name="T11" fmla="*/ 5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4"/>
                <a:gd name="T19" fmla="*/ 0 h 185"/>
                <a:gd name="T20" fmla="*/ 904 w 904"/>
                <a:gd name="T21" fmla="*/ 185 h 1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4" h="185">
                  <a:moveTo>
                    <a:pt x="904" y="0"/>
                  </a:moveTo>
                  <a:lnTo>
                    <a:pt x="724" y="43"/>
                  </a:lnTo>
                  <a:lnTo>
                    <a:pt x="544" y="83"/>
                  </a:lnTo>
                  <a:lnTo>
                    <a:pt x="363" y="120"/>
                  </a:lnTo>
                  <a:lnTo>
                    <a:pt x="182" y="154"/>
                  </a:lnTo>
                  <a:lnTo>
                    <a:pt x="0" y="185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8" name="Freeform 24"/>
            <p:cNvSpPr/>
            <p:nvPr/>
          </p:nvSpPr>
          <p:spPr bwMode="auto">
            <a:xfrm>
              <a:off x="1811" y="2086"/>
              <a:ext cx="277" cy="1"/>
            </a:xfrm>
            <a:custGeom>
              <a:avLst/>
              <a:gdLst>
                <a:gd name="T0" fmla="*/ 18 w 553"/>
                <a:gd name="T1" fmla="*/ 0 h 1"/>
                <a:gd name="T2" fmla="*/ 0 w 553"/>
                <a:gd name="T3" fmla="*/ 0 h 1"/>
                <a:gd name="T4" fmla="*/ 0 w 553"/>
                <a:gd name="T5" fmla="*/ 0 h 1"/>
                <a:gd name="T6" fmla="*/ 0 60000 65536"/>
                <a:gd name="T7" fmla="*/ 0 60000 65536"/>
                <a:gd name="T8" fmla="*/ 0 60000 65536"/>
                <a:gd name="T9" fmla="*/ 0 w 553"/>
                <a:gd name="T10" fmla="*/ 0 h 1"/>
                <a:gd name="T11" fmla="*/ 553 w 5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3" h="1">
                  <a:moveTo>
                    <a:pt x="553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99" name="Freeform 25"/>
            <p:cNvSpPr/>
            <p:nvPr/>
          </p:nvSpPr>
          <p:spPr bwMode="auto">
            <a:xfrm>
              <a:off x="1489" y="1837"/>
              <a:ext cx="322" cy="249"/>
            </a:xfrm>
            <a:custGeom>
              <a:avLst/>
              <a:gdLst>
                <a:gd name="T0" fmla="*/ 20 w 646"/>
                <a:gd name="T1" fmla="*/ 16 h 497"/>
                <a:gd name="T2" fmla="*/ 18 w 646"/>
                <a:gd name="T3" fmla="*/ 15 h 497"/>
                <a:gd name="T4" fmla="*/ 17 w 646"/>
                <a:gd name="T5" fmla="*/ 14 h 497"/>
                <a:gd name="T6" fmla="*/ 15 w 646"/>
                <a:gd name="T7" fmla="*/ 12 h 497"/>
                <a:gd name="T8" fmla="*/ 14 w 646"/>
                <a:gd name="T9" fmla="*/ 11 h 497"/>
                <a:gd name="T10" fmla="*/ 12 w 646"/>
                <a:gd name="T11" fmla="*/ 10 h 497"/>
                <a:gd name="T12" fmla="*/ 10 w 646"/>
                <a:gd name="T13" fmla="*/ 8 h 497"/>
                <a:gd name="T14" fmla="*/ 8 w 646"/>
                <a:gd name="T15" fmla="*/ 7 h 497"/>
                <a:gd name="T16" fmla="*/ 6 w 646"/>
                <a:gd name="T17" fmla="*/ 5 h 497"/>
                <a:gd name="T18" fmla="*/ 4 w 646"/>
                <a:gd name="T19" fmla="*/ 4 h 497"/>
                <a:gd name="T20" fmla="*/ 2 w 646"/>
                <a:gd name="T21" fmla="*/ 2 h 497"/>
                <a:gd name="T22" fmla="*/ 0 w 646"/>
                <a:gd name="T23" fmla="*/ 0 h 4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6"/>
                <a:gd name="T37" fmla="*/ 0 h 497"/>
                <a:gd name="T38" fmla="*/ 646 w 646"/>
                <a:gd name="T39" fmla="*/ 497 h 4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6" h="497">
                  <a:moveTo>
                    <a:pt x="646" y="497"/>
                  </a:moveTo>
                  <a:lnTo>
                    <a:pt x="602" y="462"/>
                  </a:lnTo>
                  <a:lnTo>
                    <a:pt x="556" y="424"/>
                  </a:lnTo>
                  <a:lnTo>
                    <a:pt x="506" y="383"/>
                  </a:lnTo>
                  <a:lnTo>
                    <a:pt x="453" y="342"/>
                  </a:lnTo>
                  <a:lnTo>
                    <a:pt x="398" y="299"/>
                  </a:lnTo>
                  <a:lnTo>
                    <a:pt x="339" y="253"/>
                  </a:lnTo>
                  <a:lnTo>
                    <a:pt x="278" y="206"/>
                  </a:lnTo>
                  <a:lnTo>
                    <a:pt x="212" y="158"/>
                  </a:lnTo>
                  <a:lnTo>
                    <a:pt x="145" y="107"/>
                  </a:lnTo>
                  <a:lnTo>
                    <a:pt x="74" y="54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0" name="Freeform 26"/>
            <p:cNvSpPr/>
            <p:nvPr/>
          </p:nvSpPr>
          <p:spPr bwMode="auto">
            <a:xfrm>
              <a:off x="2088" y="1856"/>
              <a:ext cx="304" cy="230"/>
            </a:xfrm>
            <a:custGeom>
              <a:avLst/>
              <a:gdLst>
                <a:gd name="T0" fmla="*/ 19 w 609"/>
                <a:gd name="T1" fmla="*/ 0 h 460"/>
                <a:gd name="T2" fmla="*/ 16 w 609"/>
                <a:gd name="T3" fmla="*/ 3 h 460"/>
                <a:gd name="T4" fmla="*/ 12 w 609"/>
                <a:gd name="T5" fmla="*/ 5 h 460"/>
                <a:gd name="T6" fmla="*/ 9 w 609"/>
                <a:gd name="T7" fmla="*/ 7 h 460"/>
                <a:gd name="T8" fmla="*/ 6 w 609"/>
                <a:gd name="T9" fmla="*/ 10 h 460"/>
                <a:gd name="T10" fmla="*/ 3 w 609"/>
                <a:gd name="T11" fmla="*/ 12 h 460"/>
                <a:gd name="T12" fmla="*/ 0 w 609"/>
                <a:gd name="T13" fmla="*/ 14 h 4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9"/>
                <a:gd name="T22" fmla="*/ 0 h 460"/>
                <a:gd name="T23" fmla="*/ 609 w 609"/>
                <a:gd name="T24" fmla="*/ 460 h 4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9" h="460">
                  <a:moveTo>
                    <a:pt x="609" y="0"/>
                  </a:moveTo>
                  <a:lnTo>
                    <a:pt x="512" y="71"/>
                  </a:lnTo>
                  <a:lnTo>
                    <a:pt x="414" y="145"/>
                  </a:lnTo>
                  <a:lnTo>
                    <a:pt x="314" y="221"/>
                  </a:lnTo>
                  <a:lnTo>
                    <a:pt x="211" y="299"/>
                  </a:lnTo>
                  <a:lnTo>
                    <a:pt x="106" y="379"/>
                  </a:lnTo>
                  <a:lnTo>
                    <a:pt x="0" y="46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1" name="Freeform 27"/>
            <p:cNvSpPr/>
            <p:nvPr/>
          </p:nvSpPr>
          <p:spPr bwMode="auto">
            <a:xfrm>
              <a:off x="1811" y="1745"/>
              <a:ext cx="129" cy="341"/>
            </a:xfrm>
            <a:custGeom>
              <a:avLst/>
              <a:gdLst>
                <a:gd name="T0" fmla="*/ 0 w 258"/>
                <a:gd name="T1" fmla="*/ 21 h 682"/>
                <a:gd name="T2" fmla="*/ 1 w 258"/>
                <a:gd name="T3" fmla="*/ 19 h 682"/>
                <a:gd name="T4" fmla="*/ 1 w 258"/>
                <a:gd name="T5" fmla="*/ 17 h 682"/>
                <a:gd name="T6" fmla="*/ 2 w 258"/>
                <a:gd name="T7" fmla="*/ 14 h 682"/>
                <a:gd name="T8" fmla="*/ 3 w 258"/>
                <a:gd name="T9" fmla="*/ 12 h 682"/>
                <a:gd name="T10" fmla="*/ 4 w 258"/>
                <a:gd name="T11" fmla="*/ 11 h 682"/>
                <a:gd name="T12" fmla="*/ 4 w 258"/>
                <a:gd name="T13" fmla="*/ 9 h 682"/>
                <a:gd name="T14" fmla="*/ 5 w 258"/>
                <a:gd name="T15" fmla="*/ 6 h 682"/>
                <a:gd name="T16" fmla="*/ 6 w 258"/>
                <a:gd name="T17" fmla="*/ 5 h 682"/>
                <a:gd name="T18" fmla="*/ 6 w 258"/>
                <a:gd name="T19" fmla="*/ 3 h 682"/>
                <a:gd name="T20" fmla="*/ 7 w 258"/>
                <a:gd name="T21" fmla="*/ 1 h 682"/>
                <a:gd name="T22" fmla="*/ 8 w 258"/>
                <a:gd name="T23" fmla="*/ 0 h 6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682"/>
                <a:gd name="T38" fmla="*/ 258 w 258"/>
                <a:gd name="T39" fmla="*/ 682 h 6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682">
                  <a:moveTo>
                    <a:pt x="0" y="682"/>
                  </a:moveTo>
                  <a:lnTo>
                    <a:pt x="30" y="603"/>
                  </a:lnTo>
                  <a:lnTo>
                    <a:pt x="57" y="528"/>
                  </a:lnTo>
                  <a:lnTo>
                    <a:pt x="85" y="456"/>
                  </a:lnTo>
                  <a:lnTo>
                    <a:pt x="110" y="386"/>
                  </a:lnTo>
                  <a:lnTo>
                    <a:pt x="136" y="321"/>
                  </a:lnTo>
                  <a:lnTo>
                    <a:pt x="159" y="259"/>
                  </a:lnTo>
                  <a:lnTo>
                    <a:pt x="181" y="201"/>
                  </a:lnTo>
                  <a:lnTo>
                    <a:pt x="201" y="146"/>
                  </a:lnTo>
                  <a:lnTo>
                    <a:pt x="222" y="94"/>
                  </a:lnTo>
                  <a:lnTo>
                    <a:pt x="241" y="45"/>
                  </a:lnTo>
                  <a:lnTo>
                    <a:pt x="258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2" name="Freeform 28"/>
            <p:cNvSpPr/>
            <p:nvPr/>
          </p:nvSpPr>
          <p:spPr bwMode="auto">
            <a:xfrm>
              <a:off x="1940" y="1745"/>
              <a:ext cx="148" cy="341"/>
            </a:xfrm>
            <a:custGeom>
              <a:avLst/>
              <a:gdLst>
                <a:gd name="T0" fmla="*/ 10 w 295"/>
                <a:gd name="T1" fmla="*/ 21 h 682"/>
                <a:gd name="T2" fmla="*/ 9 w 295"/>
                <a:gd name="T3" fmla="*/ 20 h 682"/>
                <a:gd name="T4" fmla="*/ 8 w 295"/>
                <a:gd name="T5" fmla="*/ 18 h 682"/>
                <a:gd name="T6" fmla="*/ 7 w 295"/>
                <a:gd name="T7" fmla="*/ 15 h 682"/>
                <a:gd name="T8" fmla="*/ 6 w 295"/>
                <a:gd name="T9" fmla="*/ 12 h 682"/>
                <a:gd name="T10" fmla="*/ 5 w 295"/>
                <a:gd name="T11" fmla="*/ 11 h 682"/>
                <a:gd name="T12" fmla="*/ 4 w 295"/>
                <a:gd name="T13" fmla="*/ 7 h 682"/>
                <a:gd name="T14" fmla="*/ 3 w 295"/>
                <a:gd name="T15" fmla="*/ 5 h 682"/>
                <a:gd name="T16" fmla="*/ 2 w 295"/>
                <a:gd name="T17" fmla="*/ 3 h 682"/>
                <a:gd name="T18" fmla="*/ 0 w 295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5"/>
                <a:gd name="T31" fmla="*/ 0 h 682"/>
                <a:gd name="T32" fmla="*/ 295 w 295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5" h="682">
                  <a:moveTo>
                    <a:pt x="295" y="682"/>
                  </a:moveTo>
                  <a:lnTo>
                    <a:pt x="270" y="618"/>
                  </a:lnTo>
                  <a:lnTo>
                    <a:pt x="242" y="551"/>
                  </a:lnTo>
                  <a:lnTo>
                    <a:pt x="213" y="481"/>
                  </a:lnTo>
                  <a:lnTo>
                    <a:pt x="182" y="407"/>
                  </a:lnTo>
                  <a:lnTo>
                    <a:pt x="150" y="332"/>
                  </a:lnTo>
                  <a:lnTo>
                    <a:pt x="115" y="253"/>
                  </a:lnTo>
                  <a:lnTo>
                    <a:pt x="78" y="172"/>
                  </a:lnTo>
                  <a:lnTo>
                    <a:pt x="40" y="88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3" name="Freeform 29"/>
            <p:cNvSpPr/>
            <p:nvPr/>
          </p:nvSpPr>
          <p:spPr bwMode="auto">
            <a:xfrm>
              <a:off x="1940" y="1745"/>
              <a:ext cx="452" cy="111"/>
            </a:xfrm>
            <a:custGeom>
              <a:avLst/>
              <a:gdLst>
                <a:gd name="T0" fmla="*/ 28 w 904"/>
                <a:gd name="T1" fmla="*/ 7 h 222"/>
                <a:gd name="T2" fmla="*/ 25 w 904"/>
                <a:gd name="T3" fmla="*/ 6 h 222"/>
                <a:gd name="T4" fmla="*/ 22 w 904"/>
                <a:gd name="T5" fmla="*/ 6 h 222"/>
                <a:gd name="T6" fmla="*/ 19 w 904"/>
                <a:gd name="T7" fmla="*/ 5 h 222"/>
                <a:gd name="T8" fmla="*/ 14 w 904"/>
                <a:gd name="T9" fmla="*/ 3 h 222"/>
                <a:gd name="T10" fmla="*/ 12 w 904"/>
                <a:gd name="T11" fmla="*/ 3 h 222"/>
                <a:gd name="T12" fmla="*/ 7 w 904"/>
                <a:gd name="T13" fmla="*/ 2 h 222"/>
                <a:gd name="T14" fmla="*/ 4 w 904"/>
                <a:gd name="T15" fmla="*/ 1 h 222"/>
                <a:gd name="T16" fmla="*/ 0 w 904"/>
                <a:gd name="T17" fmla="*/ 0 h 2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4"/>
                <a:gd name="T28" fmla="*/ 0 h 222"/>
                <a:gd name="T29" fmla="*/ 904 w 904"/>
                <a:gd name="T30" fmla="*/ 222 h 2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4" h="222">
                  <a:moveTo>
                    <a:pt x="904" y="222"/>
                  </a:moveTo>
                  <a:lnTo>
                    <a:pt x="800" y="192"/>
                  </a:lnTo>
                  <a:lnTo>
                    <a:pt x="693" y="162"/>
                  </a:lnTo>
                  <a:lnTo>
                    <a:pt x="584" y="134"/>
                  </a:lnTo>
                  <a:lnTo>
                    <a:pt x="473" y="105"/>
                  </a:lnTo>
                  <a:lnTo>
                    <a:pt x="358" y="79"/>
                  </a:lnTo>
                  <a:lnTo>
                    <a:pt x="241" y="51"/>
                  </a:lnTo>
                  <a:lnTo>
                    <a:pt x="122" y="26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4" name="Freeform 30"/>
            <p:cNvSpPr/>
            <p:nvPr/>
          </p:nvSpPr>
          <p:spPr bwMode="auto">
            <a:xfrm>
              <a:off x="2392" y="1284"/>
              <a:ext cx="1" cy="572"/>
            </a:xfrm>
            <a:custGeom>
              <a:avLst/>
              <a:gdLst>
                <a:gd name="T0" fmla="*/ 0 w 1"/>
                <a:gd name="T1" fmla="*/ 36 h 1143"/>
                <a:gd name="T2" fmla="*/ 0 w 1"/>
                <a:gd name="T3" fmla="*/ 32 h 1143"/>
                <a:gd name="T4" fmla="*/ 0 w 1"/>
                <a:gd name="T5" fmla="*/ 28 h 1143"/>
                <a:gd name="T6" fmla="*/ 0 w 1"/>
                <a:gd name="T7" fmla="*/ 23 h 1143"/>
                <a:gd name="T8" fmla="*/ 0 w 1"/>
                <a:gd name="T9" fmla="*/ 19 h 1143"/>
                <a:gd name="T10" fmla="*/ 0 w 1"/>
                <a:gd name="T11" fmla="*/ 15 h 1143"/>
                <a:gd name="T12" fmla="*/ 0 w 1"/>
                <a:gd name="T13" fmla="*/ 10 h 1143"/>
                <a:gd name="T14" fmla="*/ 0 w 1"/>
                <a:gd name="T15" fmla="*/ 5 h 1143"/>
                <a:gd name="T16" fmla="*/ 0 w 1"/>
                <a:gd name="T17" fmla="*/ 0 h 1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"/>
                <a:gd name="T28" fmla="*/ 0 h 1143"/>
                <a:gd name="T29" fmla="*/ 1 w 1"/>
                <a:gd name="T30" fmla="*/ 1143 h 1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" h="1143">
                  <a:moveTo>
                    <a:pt x="0" y="1143"/>
                  </a:moveTo>
                  <a:lnTo>
                    <a:pt x="0" y="1010"/>
                  </a:lnTo>
                  <a:lnTo>
                    <a:pt x="0" y="874"/>
                  </a:lnTo>
                  <a:lnTo>
                    <a:pt x="0" y="736"/>
                  </a:lnTo>
                  <a:lnTo>
                    <a:pt x="0" y="594"/>
                  </a:lnTo>
                  <a:lnTo>
                    <a:pt x="0" y="450"/>
                  </a:lnTo>
                  <a:lnTo>
                    <a:pt x="0" y="30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5" name="Freeform 31"/>
            <p:cNvSpPr/>
            <p:nvPr/>
          </p:nvSpPr>
          <p:spPr bwMode="auto">
            <a:xfrm>
              <a:off x="1489" y="1284"/>
              <a:ext cx="461" cy="65"/>
            </a:xfrm>
            <a:custGeom>
              <a:avLst/>
              <a:gdLst>
                <a:gd name="T0" fmla="*/ 29 w 922"/>
                <a:gd name="T1" fmla="*/ 5 h 129"/>
                <a:gd name="T2" fmla="*/ 24 w 922"/>
                <a:gd name="T3" fmla="*/ 4 h 129"/>
                <a:gd name="T4" fmla="*/ 18 w 922"/>
                <a:gd name="T5" fmla="*/ 3 h 129"/>
                <a:gd name="T6" fmla="*/ 12 w 922"/>
                <a:gd name="T7" fmla="*/ 2 h 129"/>
                <a:gd name="T8" fmla="*/ 6 w 922"/>
                <a:gd name="T9" fmla="*/ 1 h 129"/>
                <a:gd name="T10" fmla="*/ 0 w 922"/>
                <a:gd name="T11" fmla="*/ 0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2"/>
                <a:gd name="T19" fmla="*/ 0 h 129"/>
                <a:gd name="T20" fmla="*/ 922 w 922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2" h="129">
                  <a:moveTo>
                    <a:pt x="922" y="129"/>
                  </a:moveTo>
                  <a:lnTo>
                    <a:pt x="738" y="109"/>
                  </a:lnTo>
                  <a:lnTo>
                    <a:pt x="553" y="86"/>
                  </a:lnTo>
                  <a:lnTo>
                    <a:pt x="369" y="61"/>
                  </a:lnTo>
                  <a:lnTo>
                    <a:pt x="185" y="32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6" name="Freeform 32"/>
            <p:cNvSpPr/>
            <p:nvPr/>
          </p:nvSpPr>
          <p:spPr bwMode="auto">
            <a:xfrm>
              <a:off x="1487" y="1284"/>
              <a:ext cx="2" cy="553"/>
            </a:xfrm>
            <a:custGeom>
              <a:avLst/>
              <a:gdLst>
                <a:gd name="T0" fmla="*/ 2 w 2"/>
                <a:gd name="T1" fmla="*/ 0 h 1106"/>
                <a:gd name="T2" fmla="*/ 1 w 2"/>
                <a:gd name="T3" fmla="*/ 9 h 1106"/>
                <a:gd name="T4" fmla="*/ 0 w 2"/>
                <a:gd name="T5" fmla="*/ 17 h 1106"/>
                <a:gd name="T6" fmla="*/ 1 w 2"/>
                <a:gd name="T7" fmla="*/ 26 h 1106"/>
                <a:gd name="T8" fmla="*/ 2 w 2"/>
                <a:gd name="T9" fmla="*/ 35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1106"/>
                <a:gd name="T17" fmla="*/ 2 w 2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1106">
                  <a:moveTo>
                    <a:pt x="2" y="0"/>
                  </a:moveTo>
                  <a:lnTo>
                    <a:pt x="1" y="279"/>
                  </a:lnTo>
                  <a:lnTo>
                    <a:pt x="0" y="556"/>
                  </a:lnTo>
                  <a:lnTo>
                    <a:pt x="1" y="832"/>
                  </a:lnTo>
                  <a:lnTo>
                    <a:pt x="2" y="1106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7" name="Freeform 33"/>
            <p:cNvSpPr/>
            <p:nvPr/>
          </p:nvSpPr>
          <p:spPr bwMode="auto">
            <a:xfrm>
              <a:off x="1950" y="1284"/>
              <a:ext cx="442" cy="65"/>
            </a:xfrm>
            <a:custGeom>
              <a:avLst/>
              <a:gdLst>
                <a:gd name="T0" fmla="*/ 27 w 886"/>
                <a:gd name="T1" fmla="*/ 0 h 129"/>
                <a:gd name="T2" fmla="*/ 22 w 886"/>
                <a:gd name="T3" fmla="*/ 1 h 129"/>
                <a:gd name="T4" fmla="*/ 16 w 886"/>
                <a:gd name="T5" fmla="*/ 2 h 129"/>
                <a:gd name="T6" fmla="*/ 11 w 886"/>
                <a:gd name="T7" fmla="*/ 3 h 129"/>
                <a:gd name="T8" fmla="*/ 5 w 886"/>
                <a:gd name="T9" fmla="*/ 4 h 129"/>
                <a:gd name="T10" fmla="*/ 0 w 886"/>
                <a:gd name="T11" fmla="*/ 5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6"/>
                <a:gd name="T19" fmla="*/ 0 h 129"/>
                <a:gd name="T20" fmla="*/ 886 w 886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6" h="129">
                  <a:moveTo>
                    <a:pt x="886" y="0"/>
                  </a:moveTo>
                  <a:lnTo>
                    <a:pt x="708" y="19"/>
                  </a:lnTo>
                  <a:lnTo>
                    <a:pt x="532" y="42"/>
                  </a:lnTo>
                  <a:lnTo>
                    <a:pt x="354" y="69"/>
                  </a:lnTo>
                  <a:lnTo>
                    <a:pt x="177" y="98"/>
                  </a:lnTo>
                  <a:lnTo>
                    <a:pt x="0" y="12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8" name="Freeform 34"/>
            <p:cNvSpPr/>
            <p:nvPr/>
          </p:nvSpPr>
          <p:spPr bwMode="auto">
            <a:xfrm>
              <a:off x="1489" y="1349"/>
              <a:ext cx="461" cy="488"/>
            </a:xfrm>
            <a:custGeom>
              <a:avLst/>
              <a:gdLst>
                <a:gd name="T0" fmla="*/ 29 w 922"/>
                <a:gd name="T1" fmla="*/ 0 h 977"/>
                <a:gd name="T2" fmla="*/ 24 w 922"/>
                <a:gd name="T3" fmla="*/ 4 h 977"/>
                <a:gd name="T4" fmla="*/ 20 w 922"/>
                <a:gd name="T5" fmla="*/ 9 h 977"/>
                <a:gd name="T6" fmla="*/ 14 w 922"/>
                <a:gd name="T7" fmla="*/ 15 h 977"/>
                <a:gd name="T8" fmla="*/ 10 w 922"/>
                <a:gd name="T9" fmla="*/ 20 h 977"/>
                <a:gd name="T10" fmla="*/ 5 w 922"/>
                <a:gd name="T11" fmla="*/ 25 h 977"/>
                <a:gd name="T12" fmla="*/ 0 w 922"/>
                <a:gd name="T13" fmla="*/ 30 h 9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2"/>
                <a:gd name="T22" fmla="*/ 0 h 977"/>
                <a:gd name="T23" fmla="*/ 922 w 922"/>
                <a:gd name="T24" fmla="*/ 977 h 9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2" h="977">
                  <a:moveTo>
                    <a:pt x="922" y="0"/>
                  </a:moveTo>
                  <a:lnTo>
                    <a:pt x="766" y="159"/>
                  </a:lnTo>
                  <a:lnTo>
                    <a:pt x="610" y="319"/>
                  </a:lnTo>
                  <a:lnTo>
                    <a:pt x="455" y="481"/>
                  </a:lnTo>
                  <a:lnTo>
                    <a:pt x="302" y="645"/>
                  </a:lnTo>
                  <a:lnTo>
                    <a:pt x="151" y="810"/>
                  </a:lnTo>
                  <a:lnTo>
                    <a:pt x="0" y="977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09" name="Freeform 35"/>
            <p:cNvSpPr/>
            <p:nvPr/>
          </p:nvSpPr>
          <p:spPr bwMode="auto">
            <a:xfrm>
              <a:off x="1940" y="1284"/>
              <a:ext cx="452" cy="461"/>
            </a:xfrm>
            <a:custGeom>
              <a:avLst/>
              <a:gdLst>
                <a:gd name="T0" fmla="*/ 28 w 904"/>
                <a:gd name="T1" fmla="*/ 0 h 921"/>
                <a:gd name="T2" fmla="*/ 24 w 904"/>
                <a:gd name="T3" fmla="*/ 5 h 921"/>
                <a:gd name="T4" fmla="*/ 19 w 904"/>
                <a:gd name="T5" fmla="*/ 10 h 921"/>
                <a:gd name="T6" fmla="*/ 14 w 904"/>
                <a:gd name="T7" fmla="*/ 15 h 921"/>
                <a:gd name="T8" fmla="*/ 10 w 904"/>
                <a:gd name="T9" fmla="*/ 19 h 921"/>
                <a:gd name="T10" fmla="*/ 5 w 904"/>
                <a:gd name="T11" fmla="*/ 24 h 921"/>
                <a:gd name="T12" fmla="*/ 0 w 904"/>
                <a:gd name="T13" fmla="*/ 29 h 9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4"/>
                <a:gd name="T22" fmla="*/ 0 h 921"/>
                <a:gd name="T23" fmla="*/ 904 w 904"/>
                <a:gd name="T24" fmla="*/ 921 h 9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4" h="921">
                  <a:moveTo>
                    <a:pt x="904" y="0"/>
                  </a:moveTo>
                  <a:lnTo>
                    <a:pt x="750" y="150"/>
                  </a:lnTo>
                  <a:lnTo>
                    <a:pt x="597" y="301"/>
                  </a:lnTo>
                  <a:lnTo>
                    <a:pt x="446" y="453"/>
                  </a:lnTo>
                  <a:lnTo>
                    <a:pt x="296" y="608"/>
                  </a:lnTo>
                  <a:lnTo>
                    <a:pt x="147" y="764"/>
                  </a:lnTo>
                  <a:lnTo>
                    <a:pt x="0" y="921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0" name="Freeform 36"/>
            <p:cNvSpPr/>
            <p:nvPr/>
          </p:nvSpPr>
          <p:spPr bwMode="auto">
            <a:xfrm>
              <a:off x="1811" y="1284"/>
              <a:ext cx="581" cy="802"/>
            </a:xfrm>
            <a:custGeom>
              <a:avLst/>
              <a:gdLst>
                <a:gd name="T0" fmla="*/ 36 w 1162"/>
                <a:gd name="T1" fmla="*/ 0 h 1603"/>
                <a:gd name="T2" fmla="*/ 36 w 1162"/>
                <a:gd name="T3" fmla="*/ 4 h 1603"/>
                <a:gd name="T4" fmla="*/ 35 w 1162"/>
                <a:gd name="T5" fmla="*/ 7 h 1603"/>
                <a:gd name="T6" fmla="*/ 34 w 1162"/>
                <a:gd name="T7" fmla="*/ 10 h 1603"/>
                <a:gd name="T8" fmla="*/ 33 w 1162"/>
                <a:gd name="T9" fmla="*/ 13 h 1603"/>
                <a:gd name="T10" fmla="*/ 31 w 1162"/>
                <a:gd name="T11" fmla="*/ 16 h 1603"/>
                <a:gd name="T12" fmla="*/ 29 w 1162"/>
                <a:gd name="T13" fmla="*/ 19 h 1603"/>
                <a:gd name="T14" fmla="*/ 28 w 1162"/>
                <a:gd name="T15" fmla="*/ 22 h 1603"/>
                <a:gd name="T16" fmla="*/ 27 w 1162"/>
                <a:gd name="T17" fmla="*/ 24 h 1603"/>
                <a:gd name="T18" fmla="*/ 25 w 1162"/>
                <a:gd name="T19" fmla="*/ 27 h 1603"/>
                <a:gd name="T20" fmla="*/ 23 w 1162"/>
                <a:gd name="T21" fmla="*/ 29 h 1603"/>
                <a:gd name="T22" fmla="*/ 22 w 1162"/>
                <a:gd name="T23" fmla="*/ 32 h 1603"/>
                <a:gd name="T24" fmla="*/ 20 w 1162"/>
                <a:gd name="T25" fmla="*/ 34 h 1603"/>
                <a:gd name="T26" fmla="*/ 18 w 1162"/>
                <a:gd name="T27" fmla="*/ 36 h 1603"/>
                <a:gd name="T28" fmla="*/ 17 w 1162"/>
                <a:gd name="T29" fmla="*/ 38 h 1603"/>
                <a:gd name="T30" fmla="*/ 14 w 1162"/>
                <a:gd name="T31" fmla="*/ 40 h 1603"/>
                <a:gd name="T32" fmla="*/ 12 w 1162"/>
                <a:gd name="T33" fmla="*/ 42 h 1603"/>
                <a:gd name="T34" fmla="*/ 9 w 1162"/>
                <a:gd name="T35" fmla="*/ 44 h 1603"/>
                <a:gd name="T36" fmla="*/ 7 w 1162"/>
                <a:gd name="T37" fmla="*/ 46 h 1603"/>
                <a:gd name="T38" fmla="*/ 5 w 1162"/>
                <a:gd name="T39" fmla="*/ 47 h 1603"/>
                <a:gd name="T40" fmla="*/ 2 w 1162"/>
                <a:gd name="T41" fmla="*/ 49 h 1603"/>
                <a:gd name="T42" fmla="*/ 0 w 1162"/>
                <a:gd name="T43" fmla="*/ 51 h 16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2"/>
                <a:gd name="T67" fmla="*/ 0 h 1603"/>
                <a:gd name="T68" fmla="*/ 1162 w 1162"/>
                <a:gd name="T69" fmla="*/ 1603 h 16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2" h="1603">
                  <a:moveTo>
                    <a:pt x="1162" y="0"/>
                  </a:moveTo>
                  <a:lnTo>
                    <a:pt x="1135" y="105"/>
                  </a:lnTo>
                  <a:lnTo>
                    <a:pt x="1105" y="207"/>
                  </a:lnTo>
                  <a:lnTo>
                    <a:pt x="1073" y="306"/>
                  </a:lnTo>
                  <a:lnTo>
                    <a:pt x="1037" y="402"/>
                  </a:lnTo>
                  <a:lnTo>
                    <a:pt x="999" y="495"/>
                  </a:lnTo>
                  <a:lnTo>
                    <a:pt x="958" y="586"/>
                  </a:lnTo>
                  <a:lnTo>
                    <a:pt x="914" y="674"/>
                  </a:lnTo>
                  <a:lnTo>
                    <a:pt x="867" y="759"/>
                  </a:lnTo>
                  <a:lnTo>
                    <a:pt x="817" y="841"/>
                  </a:lnTo>
                  <a:lnTo>
                    <a:pt x="765" y="920"/>
                  </a:lnTo>
                  <a:lnTo>
                    <a:pt x="710" y="996"/>
                  </a:lnTo>
                  <a:lnTo>
                    <a:pt x="651" y="1070"/>
                  </a:lnTo>
                  <a:lnTo>
                    <a:pt x="590" y="1140"/>
                  </a:lnTo>
                  <a:lnTo>
                    <a:pt x="527" y="1208"/>
                  </a:lnTo>
                  <a:lnTo>
                    <a:pt x="460" y="1273"/>
                  </a:lnTo>
                  <a:lnTo>
                    <a:pt x="390" y="1335"/>
                  </a:lnTo>
                  <a:lnTo>
                    <a:pt x="318" y="1395"/>
                  </a:lnTo>
                  <a:lnTo>
                    <a:pt x="243" y="1451"/>
                  </a:lnTo>
                  <a:lnTo>
                    <a:pt x="165" y="1504"/>
                  </a:lnTo>
                  <a:lnTo>
                    <a:pt x="84" y="1555"/>
                  </a:lnTo>
                  <a:lnTo>
                    <a:pt x="0" y="1603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1" name="Freeform 37"/>
            <p:cNvSpPr/>
            <p:nvPr/>
          </p:nvSpPr>
          <p:spPr bwMode="auto">
            <a:xfrm>
              <a:off x="1489" y="1284"/>
              <a:ext cx="322" cy="802"/>
            </a:xfrm>
            <a:custGeom>
              <a:avLst/>
              <a:gdLst>
                <a:gd name="T0" fmla="*/ 20 w 646"/>
                <a:gd name="T1" fmla="*/ 51 h 1603"/>
                <a:gd name="T2" fmla="*/ 16 w 646"/>
                <a:gd name="T3" fmla="*/ 42 h 1603"/>
                <a:gd name="T4" fmla="*/ 13 w 646"/>
                <a:gd name="T5" fmla="*/ 34 h 1603"/>
                <a:gd name="T6" fmla="*/ 9 w 646"/>
                <a:gd name="T7" fmla="*/ 26 h 1603"/>
                <a:gd name="T8" fmla="*/ 6 w 646"/>
                <a:gd name="T9" fmla="*/ 17 h 1603"/>
                <a:gd name="T10" fmla="*/ 3 w 646"/>
                <a:gd name="T11" fmla="*/ 9 h 1603"/>
                <a:gd name="T12" fmla="*/ 0 w 646"/>
                <a:gd name="T13" fmla="*/ 0 h 16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6"/>
                <a:gd name="T22" fmla="*/ 0 h 1603"/>
                <a:gd name="T23" fmla="*/ 646 w 646"/>
                <a:gd name="T24" fmla="*/ 1603 h 16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6" h="1603">
                  <a:moveTo>
                    <a:pt x="646" y="1603"/>
                  </a:moveTo>
                  <a:lnTo>
                    <a:pt x="534" y="1340"/>
                  </a:lnTo>
                  <a:lnTo>
                    <a:pt x="423" y="1074"/>
                  </a:lnTo>
                  <a:lnTo>
                    <a:pt x="315" y="807"/>
                  </a:lnTo>
                  <a:lnTo>
                    <a:pt x="209" y="539"/>
                  </a:lnTo>
                  <a:lnTo>
                    <a:pt x="104" y="27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2" name="Freeform 38"/>
            <p:cNvSpPr/>
            <p:nvPr/>
          </p:nvSpPr>
          <p:spPr bwMode="auto">
            <a:xfrm>
              <a:off x="1940" y="1349"/>
              <a:ext cx="11" cy="396"/>
            </a:xfrm>
            <a:custGeom>
              <a:avLst/>
              <a:gdLst>
                <a:gd name="T0" fmla="*/ 1 w 21"/>
                <a:gd name="T1" fmla="*/ 0 h 792"/>
                <a:gd name="T2" fmla="*/ 1 w 21"/>
                <a:gd name="T3" fmla="*/ 3 h 792"/>
                <a:gd name="T4" fmla="*/ 1 w 21"/>
                <a:gd name="T5" fmla="*/ 6 h 792"/>
                <a:gd name="T6" fmla="*/ 1 w 21"/>
                <a:gd name="T7" fmla="*/ 10 h 792"/>
                <a:gd name="T8" fmla="*/ 1 w 21"/>
                <a:gd name="T9" fmla="*/ 12 h 792"/>
                <a:gd name="T10" fmla="*/ 1 w 21"/>
                <a:gd name="T11" fmla="*/ 14 h 792"/>
                <a:gd name="T12" fmla="*/ 1 w 21"/>
                <a:gd name="T13" fmla="*/ 18 h 792"/>
                <a:gd name="T14" fmla="*/ 1 w 21"/>
                <a:gd name="T15" fmla="*/ 20 h 792"/>
                <a:gd name="T16" fmla="*/ 1 w 21"/>
                <a:gd name="T17" fmla="*/ 23 h 792"/>
                <a:gd name="T18" fmla="*/ 0 w 21"/>
                <a:gd name="T19" fmla="*/ 25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792"/>
                <a:gd name="T32" fmla="*/ 21 w 21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792">
                  <a:moveTo>
                    <a:pt x="18" y="0"/>
                  </a:moveTo>
                  <a:lnTo>
                    <a:pt x="20" y="99"/>
                  </a:lnTo>
                  <a:lnTo>
                    <a:pt x="21" y="196"/>
                  </a:lnTo>
                  <a:lnTo>
                    <a:pt x="21" y="289"/>
                  </a:lnTo>
                  <a:lnTo>
                    <a:pt x="20" y="380"/>
                  </a:lnTo>
                  <a:lnTo>
                    <a:pt x="17" y="468"/>
                  </a:lnTo>
                  <a:lnTo>
                    <a:pt x="14" y="553"/>
                  </a:lnTo>
                  <a:lnTo>
                    <a:pt x="10" y="636"/>
                  </a:lnTo>
                  <a:lnTo>
                    <a:pt x="6" y="715"/>
                  </a:lnTo>
                  <a:lnTo>
                    <a:pt x="0" y="79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3" name="Rectangle 39"/>
            <p:cNvSpPr>
              <a:spLocks noChangeArrowheads="1"/>
            </p:cNvSpPr>
            <p:nvPr/>
          </p:nvSpPr>
          <p:spPr bwMode="auto">
            <a:xfrm>
              <a:off x="2028" y="1597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4" name="Rectangle 40"/>
            <p:cNvSpPr>
              <a:spLocks noChangeArrowheads="1"/>
            </p:cNvSpPr>
            <p:nvPr/>
          </p:nvSpPr>
          <p:spPr bwMode="auto">
            <a:xfrm>
              <a:off x="2100" y="1677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5" name="Rectangle 41"/>
            <p:cNvSpPr>
              <a:spLocks noChangeArrowheads="1"/>
            </p:cNvSpPr>
            <p:nvPr/>
          </p:nvSpPr>
          <p:spPr bwMode="auto">
            <a:xfrm>
              <a:off x="1668" y="2008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6" name="Rectangle 42"/>
            <p:cNvSpPr>
              <a:spLocks noChangeArrowheads="1"/>
            </p:cNvSpPr>
            <p:nvPr/>
          </p:nvSpPr>
          <p:spPr bwMode="auto">
            <a:xfrm>
              <a:off x="1740" y="2088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7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7" name="Rectangle 43"/>
            <p:cNvSpPr>
              <a:spLocks noChangeArrowheads="1"/>
            </p:cNvSpPr>
            <p:nvPr/>
          </p:nvSpPr>
          <p:spPr bwMode="auto">
            <a:xfrm>
              <a:off x="2388" y="1800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8" name="Rectangle 44"/>
            <p:cNvSpPr>
              <a:spLocks noChangeArrowheads="1"/>
            </p:cNvSpPr>
            <p:nvPr/>
          </p:nvSpPr>
          <p:spPr bwMode="auto">
            <a:xfrm>
              <a:off x="2459" y="1880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19" name="Rectangle 45"/>
            <p:cNvSpPr>
              <a:spLocks noChangeArrowheads="1"/>
            </p:cNvSpPr>
            <p:nvPr/>
          </p:nvSpPr>
          <p:spPr bwMode="auto">
            <a:xfrm>
              <a:off x="1373" y="1796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0" name="Rectangle 46"/>
            <p:cNvSpPr>
              <a:spLocks noChangeArrowheads="1"/>
            </p:cNvSpPr>
            <p:nvPr/>
          </p:nvSpPr>
          <p:spPr bwMode="auto">
            <a:xfrm>
              <a:off x="1445" y="1876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1" name="Rectangle 47"/>
            <p:cNvSpPr>
              <a:spLocks noChangeArrowheads="1"/>
            </p:cNvSpPr>
            <p:nvPr/>
          </p:nvSpPr>
          <p:spPr bwMode="auto">
            <a:xfrm>
              <a:off x="1346" y="1151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2" name="Rectangle 48"/>
            <p:cNvSpPr>
              <a:spLocks noChangeArrowheads="1"/>
            </p:cNvSpPr>
            <p:nvPr/>
          </p:nvSpPr>
          <p:spPr bwMode="auto">
            <a:xfrm>
              <a:off x="1418" y="1231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3" name="Rectangle 49"/>
            <p:cNvSpPr>
              <a:spLocks noChangeArrowheads="1"/>
            </p:cNvSpPr>
            <p:nvPr/>
          </p:nvSpPr>
          <p:spPr bwMode="auto">
            <a:xfrm>
              <a:off x="1853" y="1155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4" name="Rectangle 50"/>
            <p:cNvSpPr>
              <a:spLocks noChangeArrowheads="1"/>
            </p:cNvSpPr>
            <p:nvPr/>
          </p:nvSpPr>
          <p:spPr bwMode="auto">
            <a:xfrm>
              <a:off x="1925" y="1235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5" name="Rectangle 51"/>
            <p:cNvSpPr>
              <a:spLocks noChangeArrowheads="1"/>
            </p:cNvSpPr>
            <p:nvPr/>
          </p:nvSpPr>
          <p:spPr bwMode="auto">
            <a:xfrm>
              <a:off x="2388" y="1162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6" name="Rectangle 52"/>
            <p:cNvSpPr>
              <a:spLocks noChangeArrowheads="1"/>
            </p:cNvSpPr>
            <p:nvPr/>
          </p:nvSpPr>
          <p:spPr bwMode="auto">
            <a:xfrm>
              <a:off x="2459" y="1242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7" name="Rectangle 53"/>
            <p:cNvSpPr>
              <a:spLocks noChangeArrowheads="1"/>
            </p:cNvSpPr>
            <p:nvPr/>
          </p:nvSpPr>
          <p:spPr bwMode="auto">
            <a:xfrm>
              <a:off x="2120" y="2008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8" name="Rectangle 54"/>
            <p:cNvSpPr>
              <a:spLocks noChangeArrowheads="1"/>
            </p:cNvSpPr>
            <p:nvPr/>
          </p:nvSpPr>
          <p:spPr bwMode="auto">
            <a:xfrm>
              <a:off x="2192" y="2088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29" name="Freeform 55"/>
            <p:cNvSpPr/>
            <p:nvPr/>
          </p:nvSpPr>
          <p:spPr bwMode="auto">
            <a:xfrm>
              <a:off x="1922" y="1718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8" y="14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3" y="29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8" y="78"/>
                  </a:lnTo>
                  <a:lnTo>
                    <a:pt x="82" y="76"/>
                  </a:lnTo>
                  <a:lnTo>
                    <a:pt x="84" y="72"/>
                  </a:lnTo>
                  <a:lnTo>
                    <a:pt x="86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0" name="Freeform 56"/>
            <p:cNvSpPr/>
            <p:nvPr/>
          </p:nvSpPr>
          <p:spPr bwMode="auto">
            <a:xfrm>
              <a:off x="1922" y="1718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8" y="14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3" y="29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8" y="78"/>
                  </a:lnTo>
                  <a:lnTo>
                    <a:pt x="82" y="76"/>
                  </a:lnTo>
                  <a:lnTo>
                    <a:pt x="84" y="72"/>
                  </a:lnTo>
                  <a:lnTo>
                    <a:pt x="86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1" name="Freeform 57"/>
            <p:cNvSpPr/>
            <p:nvPr/>
          </p:nvSpPr>
          <p:spPr bwMode="auto">
            <a:xfrm>
              <a:off x="1470" y="1266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2" name="Freeform 58"/>
            <p:cNvSpPr/>
            <p:nvPr/>
          </p:nvSpPr>
          <p:spPr bwMode="auto">
            <a:xfrm>
              <a:off x="1470" y="1266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3" name="Freeform 59"/>
            <p:cNvSpPr/>
            <p:nvPr/>
          </p:nvSpPr>
          <p:spPr bwMode="auto">
            <a:xfrm>
              <a:off x="2360" y="1266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4" name="Freeform 60"/>
            <p:cNvSpPr/>
            <p:nvPr/>
          </p:nvSpPr>
          <p:spPr bwMode="auto">
            <a:xfrm>
              <a:off x="2360" y="1266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5" name="Freeform 61"/>
            <p:cNvSpPr/>
            <p:nvPr/>
          </p:nvSpPr>
          <p:spPr bwMode="auto">
            <a:xfrm>
              <a:off x="1465" y="1810"/>
              <a:ext cx="47" cy="46"/>
            </a:xfrm>
            <a:custGeom>
              <a:avLst/>
              <a:gdLst>
                <a:gd name="T0" fmla="*/ 3 w 92"/>
                <a:gd name="T1" fmla="*/ 1 h 93"/>
                <a:gd name="T2" fmla="*/ 3 w 92"/>
                <a:gd name="T3" fmla="*/ 1 h 93"/>
                <a:gd name="T4" fmla="*/ 3 w 92"/>
                <a:gd name="T5" fmla="*/ 0 h 93"/>
                <a:gd name="T6" fmla="*/ 3 w 92"/>
                <a:gd name="T7" fmla="*/ 0 h 93"/>
                <a:gd name="T8" fmla="*/ 3 w 92"/>
                <a:gd name="T9" fmla="*/ 0 h 93"/>
                <a:gd name="T10" fmla="*/ 3 w 92"/>
                <a:gd name="T11" fmla="*/ 0 h 93"/>
                <a:gd name="T12" fmla="*/ 2 w 92"/>
                <a:gd name="T13" fmla="*/ 0 h 93"/>
                <a:gd name="T14" fmla="*/ 2 w 92"/>
                <a:gd name="T15" fmla="*/ 0 h 93"/>
                <a:gd name="T16" fmla="*/ 2 w 92"/>
                <a:gd name="T17" fmla="*/ 0 h 93"/>
                <a:gd name="T18" fmla="*/ 1 w 92"/>
                <a:gd name="T19" fmla="*/ 0 h 93"/>
                <a:gd name="T20" fmla="*/ 1 w 92"/>
                <a:gd name="T21" fmla="*/ 0 h 93"/>
                <a:gd name="T22" fmla="*/ 1 w 92"/>
                <a:gd name="T23" fmla="*/ 0 h 93"/>
                <a:gd name="T24" fmla="*/ 1 w 92"/>
                <a:gd name="T25" fmla="*/ 0 h 93"/>
                <a:gd name="T26" fmla="*/ 1 w 92"/>
                <a:gd name="T27" fmla="*/ 0 h 93"/>
                <a:gd name="T28" fmla="*/ 1 w 92"/>
                <a:gd name="T29" fmla="*/ 1 h 93"/>
                <a:gd name="T30" fmla="*/ 0 w 92"/>
                <a:gd name="T31" fmla="*/ 1 h 93"/>
                <a:gd name="T32" fmla="*/ 0 w 92"/>
                <a:gd name="T33" fmla="*/ 1 h 93"/>
                <a:gd name="T34" fmla="*/ 1 w 92"/>
                <a:gd name="T35" fmla="*/ 1 h 93"/>
                <a:gd name="T36" fmla="*/ 1 w 92"/>
                <a:gd name="T37" fmla="*/ 2 h 93"/>
                <a:gd name="T38" fmla="*/ 1 w 92"/>
                <a:gd name="T39" fmla="*/ 2 h 93"/>
                <a:gd name="T40" fmla="*/ 1 w 92"/>
                <a:gd name="T41" fmla="*/ 2 h 93"/>
                <a:gd name="T42" fmla="*/ 1 w 92"/>
                <a:gd name="T43" fmla="*/ 2 h 93"/>
                <a:gd name="T44" fmla="*/ 1 w 92"/>
                <a:gd name="T45" fmla="*/ 2 h 93"/>
                <a:gd name="T46" fmla="*/ 2 w 92"/>
                <a:gd name="T47" fmla="*/ 2 h 93"/>
                <a:gd name="T48" fmla="*/ 2 w 92"/>
                <a:gd name="T49" fmla="*/ 2 h 93"/>
                <a:gd name="T50" fmla="*/ 2 w 92"/>
                <a:gd name="T51" fmla="*/ 2 h 93"/>
                <a:gd name="T52" fmla="*/ 3 w 92"/>
                <a:gd name="T53" fmla="*/ 2 h 93"/>
                <a:gd name="T54" fmla="*/ 3 w 92"/>
                <a:gd name="T55" fmla="*/ 2 h 93"/>
                <a:gd name="T56" fmla="*/ 3 w 92"/>
                <a:gd name="T57" fmla="*/ 2 h 93"/>
                <a:gd name="T58" fmla="*/ 3 w 92"/>
                <a:gd name="T59" fmla="*/ 2 h 93"/>
                <a:gd name="T60" fmla="*/ 3 w 92"/>
                <a:gd name="T61" fmla="*/ 1 h 93"/>
                <a:gd name="T62" fmla="*/ 3 w 92"/>
                <a:gd name="T63" fmla="*/ 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3"/>
                <a:gd name="T98" fmla="*/ 92 w 92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3">
                  <a:moveTo>
                    <a:pt x="92" y="47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3"/>
                  </a:lnTo>
                  <a:lnTo>
                    <a:pt x="89" y="29"/>
                  </a:lnTo>
                  <a:lnTo>
                    <a:pt x="86" y="25"/>
                  </a:lnTo>
                  <a:lnTo>
                    <a:pt x="84" y="21"/>
                  </a:lnTo>
                  <a:lnTo>
                    <a:pt x="82" y="18"/>
                  </a:lnTo>
                  <a:lnTo>
                    <a:pt x="78" y="14"/>
                  </a:lnTo>
                  <a:lnTo>
                    <a:pt x="75" y="11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60" y="3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1"/>
                  </a:lnTo>
                  <a:lnTo>
                    <a:pt x="6" y="25"/>
                  </a:lnTo>
                  <a:lnTo>
                    <a:pt x="3" y="29"/>
                  </a:lnTo>
                  <a:lnTo>
                    <a:pt x="2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0" y="77"/>
                  </a:lnTo>
                  <a:lnTo>
                    <a:pt x="14" y="79"/>
                  </a:lnTo>
                  <a:lnTo>
                    <a:pt x="16" y="82"/>
                  </a:lnTo>
                  <a:lnTo>
                    <a:pt x="21" y="85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1" y="93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1" y="85"/>
                  </a:lnTo>
                  <a:lnTo>
                    <a:pt x="75" y="82"/>
                  </a:lnTo>
                  <a:lnTo>
                    <a:pt x="78" y="79"/>
                  </a:lnTo>
                  <a:lnTo>
                    <a:pt x="82" y="77"/>
                  </a:lnTo>
                  <a:lnTo>
                    <a:pt x="84" y="72"/>
                  </a:lnTo>
                  <a:lnTo>
                    <a:pt x="86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2" y="51"/>
                  </a:lnTo>
                  <a:lnTo>
                    <a:pt x="92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6" name="Freeform 62"/>
            <p:cNvSpPr/>
            <p:nvPr/>
          </p:nvSpPr>
          <p:spPr bwMode="auto">
            <a:xfrm>
              <a:off x="1465" y="1810"/>
              <a:ext cx="47" cy="46"/>
            </a:xfrm>
            <a:custGeom>
              <a:avLst/>
              <a:gdLst>
                <a:gd name="T0" fmla="*/ 3 w 92"/>
                <a:gd name="T1" fmla="*/ 1 h 93"/>
                <a:gd name="T2" fmla="*/ 3 w 92"/>
                <a:gd name="T3" fmla="*/ 1 h 93"/>
                <a:gd name="T4" fmla="*/ 3 w 92"/>
                <a:gd name="T5" fmla="*/ 0 h 93"/>
                <a:gd name="T6" fmla="*/ 3 w 92"/>
                <a:gd name="T7" fmla="*/ 0 h 93"/>
                <a:gd name="T8" fmla="*/ 3 w 92"/>
                <a:gd name="T9" fmla="*/ 0 h 93"/>
                <a:gd name="T10" fmla="*/ 3 w 92"/>
                <a:gd name="T11" fmla="*/ 0 h 93"/>
                <a:gd name="T12" fmla="*/ 2 w 92"/>
                <a:gd name="T13" fmla="*/ 0 h 93"/>
                <a:gd name="T14" fmla="*/ 2 w 92"/>
                <a:gd name="T15" fmla="*/ 0 h 93"/>
                <a:gd name="T16" fmla="*/ 2 w 92"/>
                <a:gd name="T17" fmla="*/ 0 h 93"/>
                <a:gd name="T18" fmla="*/ 1 w 92"/>
                <a:gd name="T19" fmla="*/ 0 h 93"/>
                <a:gd name="T20" fmla="*/ 1 w 92"/>
                <a:gd name="T21" fmla="*/ 0 h 93"/>
                <a:gd name="T22" fmla="*/ 1 w 92"/>
                <a:gd name="T23" fmla="*/ 0 h 93"/>
                <a:gd name="T24" fmla="*/ 1 w 92"/>
                <a:gd name="T25" fmla="*/ 0 h 93"/>
                <a:gd name="T26" fmla="*/ 1 w 92"/>
                <a:gd name="T27" fmla="*/ 0 h 93"/>
                <a:gd name="T28" fmla="*/ 1 w 92"/>
                <a:gd name="T29" fmla="*/ 1 h 93"/>
                <a:gd name="T30" fmla="*/ 0 w 92"/>
                <a:gd name="T31" fmla="*/ 1 h 93"/>
                <a:gd name="T32" fmla="*/ 0 w 92"/>
                <a:gd name="T33" fmla="*/ 1 h 93"/>
                <a:gd name="T34" fmla="*/ 1 w 92"/>
                <a:gd name="T35" fmla="*/ 1 h 93"/>
                <a:gd name="T36" fmla="*/ 1 w 92"/>
                <a:gd name="T37" fmla="*/ 2 h 93"/>
                <a:gd name="T38" fmla="*/ 1 w 92"/>
                <a:gd name="T39" fmla="*/ 2 h 93"/>
                <a:gd name="T40" fmla="*/ 1 w 92"/>
                <a:gd name="T41" fmla="*/ 2 h 93"/>
                <a:gd name="T42" fmla="*/ 1 w 92"/>
                <a:gd name="T43" fmla="*/ 2 h 93"/>
                <a:gd name="T44" fmla="*/ 1 w 92"/>
                <a:gd name="T45" fmla="*/ 2 h 93"/>
                <a:gd name="T46" fmla="*/ 2 w 92"/>
                <a:gd name="T47" fmla="*/ 2 h 93"/>
                <a:gd name="T48" fmla="*/ 2 w 92"/>
                <a:gd name="T49" fmla="*/ 2 h 93"/>
                <a:gd name="T50" fmla="*/ 2 w 92"/>
                <a:gd name="T51" fmla="*/ 2 h 93"/>
                <a:gd name="T52" fmla="*/ 3 w 92"/>
                <a:gd name="T53" fmla="*/ 2 h 93"/>
                <a:gd name="T54" fmla="*/ 3 w 92"/>
                <a:gd name="T55" fmla="*/ 2 h 93"/>
                <a:gd name="T56" fmla="*/ 3 w 92"/>
                <a:gd name="T57" fmla="*/ 2 h 93"/>
                <a:gd name="T58" fmla="*/ 3 w 92"/>
                <a:gd name="T59" fmla="*/ 2 h 93"/>
                <a:gd name="T60" fmla="*/ 3 w 92"/>
                <a:gd name="T61" fmla="*/ 1 h 93"/>
                <a:gd name="T62" fmla="*/ 3 w 92"/>
                <a:gd name="T63" fmla="*/ 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3"/>
                <a:gd name="T98" fmla="*/ 92 w 92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3">
                  <a:moveTo>
                    <a:pt x="92" y="47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3"/>
                  </a:lnTo>
                  <a:lnTo>
                    <a:pt x="89" y="29"/>
                  </a:lnTo>
                  <a:lnTo>
                    <a:pt x="86" y="25"/>
                  </a:lnTo>
                  <a:lnTo>
                    <a:pt x="84" y="21"/>
                  </a:lnTo>
                  <a:lnTo>
                    <a:pt x="82" y="18"/>
                  </a:lnTo>
                  <a:lnTo>
                    <a:pt x="78" y="14"/>
                  </a:lnTo>
                  <a:lnTo>
                    <a:pt x="75" y="11"/>
                  </a:lnTo>
                  <a:lnTo>
                    <a:pt x="71" y="9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60" y="3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9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1"/>
                  </a:lnTo>
                  <a:lnTo>
                    <a:pt x="6" y="25"/>
                  </a:lnTo>
                  <a:lnTo>
                    <a:pt x="3" y="29"/>
                  </a:lnTo>
                  <a:lnTo>
                    <a:pt x="2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0" y="77"/>
                  </a:lnTo>
                  <a:lnTo>
                    <a:pt x="14" y="79"/>
                  </a:lnTo>
                  <a:lnTo>
                    <a:pt x="16" y="82"/>
                  </a:lnTo>
                  <a:lnTo>
                    <a:pt x="21" y="85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1" y="93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1" y="85"/>
                  </a:lnTo>
                  <a:lnTo>
                    <a:pt x="75" y="82"/>
                  </a:lnTo>
                  <a:lnTo>
                    <a:pt x="78" y="79"/>
                  </a:lnTo>
                  <a:lnTo>
                    <a:pt x="82" y="77"/>
                  </a:lnTo>
                  <a:lnTo>
                    <a:pt x="84" y="72"/>
                  </a:lnTo>
                  <a:lnTo>
                    <a:pt x="86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2" y="51"/>
                  </a:lnTo>
                  <a:lnTo>
                    <a:pt x="92" y="4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7" name="Freeform 63"/>
            <p:cNvSpPr/>
            <p:nvPr/>
          </p:nvSpPr>
          <p:spPr bwMode="auto">
            <a:xfrm>
              <a:off x="2065" y="2063"/>
              <a:ext cx="46" cy="46"/>
            </a:xfrm>
            <a:custGeom>
              <a:avLst/>
              <a:gdLst>
                <a:gd name="T0" fmla="*/ 3 w 92"/>
                <a:gd name="T1" fmla="*/ 1 h 93"/>
                <a:gd name="T2" fmla="*/ 3 w 92"/>
                <a:gd name="T3" fmla="*/ 1 h 93"/>
                <a:gd name="T4" fmla="*/ 3 w 92"/>
                <a:gd name="T5" fmla="*/ 0 h 93"/>
                <a:gd name="T6" fmla="*/ 3 w 92"/>
                <a:gd name="T7" fmla="*/ 0 h 93"/>
                <a:gd name="T8" fmla="*/ 3 w 92"/>
                <a:gd name="T9" fmla="*/ 0 h 93"/>
                <a:gd name="T10" fmla="*/ 3 w 92"/>
                <a:gd name="T11" fmla="*/ 0 h 93"/>
                <a:gd name="T12" fmla="*/ 1 w 92"/>
                <a:gd name="T13" fmla="*/ 0 h 93"/>
                <a:gd name="T14" fmla="*/ 1 w 92"/>
                <a:gd name="T15" fmla="*/ 0 h 93"/>
                <a:gd name="T16" fmla="*/ 1 w 92"/>
                <a:gd name="T17" fmla="*/ 0 h 93"/>
                <a:gd name="T18" fmla="*/ 1 w 92"/>
                <a:gd name="T19" fmla="*/ 0 h 93"/>
                <a:gd name="T20" fmla="*/ 1 w 92"/>
                <a:gd name="T21" fmla="*/ 0 h 93"/>
                <a:gd name="T22" fmla="*/ 1 w 92"/>
                <a:gd name="T23" fmla="*/ 0 h 93"/>
                <a:gd name="T24" fmla="*/ 1 w 92"/>
                <a:gd name="T25" fmla="*/ 0 h 93"/>
                <a:gd name="T26" fmla="*/ 1 w 92"/>
                <a:gd name="T27" fmla="*/ 0 h 93"/>
                <a:gd name="T28" fmla="*/ 1 w 92"/>
                <a:gd name="T29" fmla="*/ 1 h 93"/>
                <a:gd name="T30" fmla="*/ 0 w 92"/>
                <a:gd name="T31" fmla="*/ 1 h 93"/>
                <a:gd name="T32" fmla="*/ 0 w 92"/>
                <a:gd name="T33" fmla="*/ 1 h 93"/>
                <a:gd name="T34" fmla="*/ 1 w 92"/>
                <a:gd name="T35" fmla="*/ 1 h 93"/>
                <a:gd name="T36" fmla="*/ 1 w 92"/>
                <a:gd name="T37" fmla="*/ 2 h 93"/>
                <a:gd name="T38" fmla="*/ 1 w 92"/>
                <a:gd name="T39" fmla="*/ 2 h 93"/>
                <a:gd name="T40" fmla="*/ 1 w 92"/>
                <a:gd name="T41" fmla="*/ 2 h 93"/>
                <a:gd name="T42" fmla="*/ 1 w 92"/>
                <a:gd name="T43" fmla="*/ 2 h 93"/>
                <a:gd name="T44" fmla="*/ 1 w 92"/>
                <a:gd name="T45" fmla="*/ 2 h 93"/>
                <a:gd name="T46" fmla="*/ 1 w 92"/>
                <a:gd name="T47" fmla="*/ 2 h 93"/>
                <a:gd name="T48" fmla="*/ 1 w 92"/>
                <a:gd name="T49" fmla="*/ 2 h 93"/>
                <a:gd name="T50" fmla="*/ 1 w 92"/>
                <a:gd name="T51" fmla="*/ 2 h 93"/>
                <a:gd name="T52" fmla="*/ 3 w 92"/>
                <a:gd name="T53" fmla="*/ 2 h 93"/>
                <a:gd name="T54" fmla="*/ 3 w 92"/>
                <a:gd name="T55" fmla="*/ 2 h 93"/>
                <a:gd name="T56" fmla="*/ 3 w 92"/>
                <a:gd name="T57" fmla="*/ 2 h 93"/>
                <a:gd name="T58" fmla="*/ 3 w 92"/>
                <a:gd name="T59" fmla="*/ 2 h 93"/>
                <a:gd name="T60" fmla="*/ 3 w 92"/>
                <a:gd name="T61" fmla="*/ 1 h 93"/>
                <a:gd name="T62" fmla="*/ 3 w 92"/>
                <a:gd name="T63" fmla="*/ 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3"/>
                <a:gd name="T98" fmla="*/ 92 w 92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3">
                  <a:moveTo>
                    <a:pt x="92" y="46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3"/>
                  </a:lnTo>
                  <a:lnTo>
                    <a:pt x="89" y="29"/>
                  </a:lnTo>
                  <a:lnTo>
                    <a:pt x="86" y="25"/>
                  </a:lnTo>
                  <a:lnTo>
                    <a:pt x="84" y="21"/>
                  </a:lnTo>
                  <a:lnTo>
                    <a:pt x="82" y="18"/>
                  </a:lnTo>
                  <a:lnTo>
                    <a:pt x="78" y="14"/>
                  </a:lnTo>
                  <a:lnTo>
                    <a:pt x="75" y="11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60" y="3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1"/>
                  </a:lnTo>
                  <a:lnTo>
                    <a:pt x="6" y="25"/>
                  </a:lnTo>
                  <a:lnTo>
                    <a:pt x="3" y="29"/>
                  </a:lnTo>
                  <a:lnTo>
                    <a:pt x="2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4" y="79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1" y="93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1" y="84"/>
                  </a:lnTo>
                  <a:lnTo>
                    <a:pt x="75" y="82"/>
                  </a:lnTo>
                  <a:lnTo>
                    <a:pt x="78" y="79"/>
                  </a:lnTo>
                  <a:lnTo>
                    <a:pt x="82" y="76"/>
                  </a:lnTo>
                  <a:lnTo>
                    <a:pt x="84" y="72"/>
                  </a:lnTo>
                  <a:lnTo>
                    <a:pt x="86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8" name="Freeform 64"/>
            <p:cNvSpPr/>
            <p:nvPr/>
          </p:nvSpPr>
          <p:spPr bwMode="auto">
            <a:xfrm>
              <a:off x="2065" y="2063"/>
              <a:ext cx="46" cy="46"/>
            </a:xfrm>
            <a:custGeom>
              <a:avLst/>
              <a:gdLst>
                <a:gd name="T0" fmla="*/ 3 w 92"/>
                <a:gd name="T1" fmla="*/ 1 h 93"/>
                <a:gd name="T2" fmla="*/ 3 w 92"/>
                <a:gd name="T3" fmla="*/ 1 h 93"/>
                <a:gd name="T4" fmla="*/ 3 w 92"/>
                <a:gd name="T5" fmla="*/ 0 h 93"/>
                <a:gd name="T6" fmla="*/ 3 w 92"/>
                <a:gd name="T7" fmla="*/ 0 h 93"/>
                <a:gd name="T8" fmla="*/ 3 w 92"/>
                <a:gd name="T9" fmla="*/ 0 h 93"/>
                <a:gd name="T10" fmla="*/ 3 w 92"/>
                <a:gd name="T11" fmla="*/ 0 h 93"/>
                <a:gd name="T12" fmla="*/ 1 w 92"/>
                <a:gd name="T13" fmla="*/ 0 h 93"/>
                <a:gd name="T14" fmla="*/ 1 w 92"/>
                <a:gd name="T15" fmla="*/ 0 h 93"/>
                <a:gd name="T16" fmla="*/ 1 w 92"/>
                <a:gd name="T17" fmla="*/ 0 h 93"/>
                <a:gd name="T18" fmla="*/ 1 w 92"/>
                <a:gd name="T19" fmla="*/ 0 h 93"/>
                <a:gd name="T20" fmla="*/ 1 w 92"/>
                <a:gd name="T21" fmla="*/ 0 h 93"/>
                <a:gd name="T22" fmla="*/ 1 w 92"/>
                <a:gd name="T23" fmla="*/ 0 h 93"/>
                <a:gd name="T24" fmla="*/ 1 w 92"/>
                <a:gd name="T25" fmla="*/ 0 h 93"/>
                <a:gd name="T26" fmla="*/ 1 w 92"/>
                <a:gd name="T27" fmla="*/ 0 h 93"/>
                <a:gd name="T28" fmla="*/ 1 w 92"/>
                <a:gd name="T29" fmla="*/ 1 h 93"/>
                <a:gd name="T30" fmla="*/ 0 w 92"/>
                <a:gd name="T31" fmla="*/ 1 h 93"/>
                <a:gd name="T32" fmla="*/ 0 w 92"/>
                <a:gd name="T33" fmla="*/ 1 h 93"/>
                <a:gd name="T34" fmla="*/ 1 w 92"/>
                <a:gd name="T35" fmla="*/ 1 h 93"/>
                <a:gd name="T36" fmla="*/ 1 w 92"/>
                <a:gd name="T37" fmla="*/ 2 h 93"/>
                <a:gd name="T38" fmla="*/ 1 w 92"/>
                <a:gd name="T39" fmla="*/ 2 h 93"/>
                <a:gd name="T40" fmla="*/ 1 w 92"/>
                <a:gd name="T41" fmla="*/ 2 h 93"/>
                <a:gd name="T42" fmla="*/ 1 w 92"/>
                <a:gd name="T43" fmla="*/ 2 h 93"/>
                <a:gd name="T44" fmla="*/ 1 w 92"/>
                <a:gd name="T45" fmla="*/ 2 h 93"/>
                <a:gd name="T46" fmla="*/ 1 w 92"/>
                <a:gd name="T47" fmla="*/ 2 h 93"/>
                <a:gd name="T48" fmla="*/ 1 w 92"/>
                <a:gd name="T49" fmla="*/ 2 h 93"/>
                <a:gd name="T50" fmla="*/ 1 w 92"/>
                <a:gd name="T51" fmla="*/ 2 h 93"/>
                <a:gd name="T52" fmla="*/ 3 w 92"/>
                <a:gd name="T53" fmla="*/ 2 h 93"/>
                <a:gd name="T54" fmla="*/ 3 w 92"/>
                <a:gd name="T55" fmla="*/ 2 h 93"/>
                <a:gd name="T56" fmla="*/ 3 w 92"/>
                <a:gd name="T57" fmla="*/ 2 h 93"/>
                <a:gd name="T58" fmla="*/ 3 w 92"/>
                <a:gd name="T59" fmla="*/ 2 h 93"/>
                <a:gd name="T60" fmla="*/ 3 w 92"/>
                <a:gd name="T61" fmla="*/ 1 h 93"/>
                <a:gd name="T62" fmla="*/ 3 w 92"/>
                <a:gd name="T63" fmla="*/ 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3"/>
                <a:gd name="T98" fmla="*/ 92 w 92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3">
                  <a:moveTo>
                    <a:pt x="92" y="46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3"/>
                  </a:lnTo>
                  <a:lnTo>
                    <a:pt x="89" y="29"/>
                  </a:lnTo>
                  <a:lnTo>
                    <a:pt x="86" y="25"/>
                  </a:lnTo>
                  <a:lnTo>
                    <a:pt x="84" y="21"/>
                  </a:lnTo>
                  <a:lnTo>
                    <a:pt x="82" y="18"/>
                  </a:lnTo>
                  <a:lnTo>
                    <a:pt x="78" y="14"/>
                  </a:lnTo>
                  <a:lnTo>
                    <a:pt x="75" y="11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3" y="4"/>
                  </a:lnTo>
                  <a:lnTo>
                    <a:pt x="60" y="3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1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1"/>
                  </a:lnTo>
                  <a:lnTo>
                    <a:pt x="6" y="25"/>
                  </a:lnTo>
                  <a:lnTo>
                    <a:pt x="3" y="29"/>
                  </a:lnTo>
                  <a:lnTo>
                    <a:pt x="2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4" y="79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1" y="93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7"/>
                  </a:lnTo>
                  <a:lnTo>
                    <a:pt x="71" y="84"/>
                  </a:lnTo>
                  <a:lnTo>
                    <a:pt x="75" y="82"/>
                  </a:lnTo>
                  <a:lnTo>
                    <a:pt x="78" y="79"/>
                  </a:lnTo>
                  <a:lnTo>
                    <a:pt x="82" y="76"/>
                  </a:lnTo>
                  <a:lnTo>
                    <a:pt x="84" y="72"/>
                  </a:lnTo>
                  <a:lnTo>
                    <a:pt x="86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39" name="Freeform 65"/>
            <p:cNvSpPr/>
            <p:nvPr/>
          </p:nvSpPr>
          <p:spPr bwMode="auto">
            <a:xfrm>
              <a:off x="2365" y="1833"/>
              <a:ext cx="46" cy="46"/>
            </a:xfrm>
            <a:custGeom>
              <a:avLst/>
              <a:gdLst>
                <a:gd name="T0" fmla="*/ 2 w 93"/>
                <a:gd name="T1" fmla="*/ 1 h 92"/>
                <a:gd name="T2" fmla="*/ 2 w 93"/>
                <a:gd name="T3" fmla="*/ 1 h 92"/>
                <a:gd name="T4" fmla="*/ 2 w 93"/>
                <a:gd name="T5" fmla="*/ 1 h 92"/>
                <a:gd name="T6" fmla="*/ 2 w 93"/>
                <a:gd name="T7" fmla="*/ 1 h 92"/>
                <a:gd name="T8" fmla="*/ 2 w 93"/>
                <a:gd name="T9" fmla="*/ 1 h 92"/>
                <a:gd name="T10" fmla="*/ 2 w 93"/>
                <a:gd name="T11" fmla="*/ 1 h 92"/>
                <a:gd name="T12" fmla="*/ 1 w 93"/>
                <a:gd name="T13" fmla="*/ 1 h 92"/>
                <a:gd name="T14" fmla="*/ 1 w 93"/>
                <a:gd name="T15" fmla="*/ 0 h 92"/>
                <a:gd name="T16" fmla="*/ 1 w 93"/>
                <a:gd name="T17" fmla="*/ 0 h 92"/>
                <a:gd name="T18" fmla="*/ 1 w 93"/>
                <a:gd name="T19" fmla="*/ 1 h 92"/>
                <a:gd name="T20" fmla="*/ 0 w 93"/>
                <a:gd name="T21" fmla="*/ 1 h 92"/>
                <a:gd name="T22" fmla="*/ 0 w 93"/>
                <a:gd name="T23" fmla="*/ 1 h 92"/>
                <a:gd name="T24" fmla="*/ 0 w 93"/>
                <a:gd name="T25" fmla="*/ 1 h 92"/>
                <a:gd name="T26" fmla="*/ 0 w 93"/>
                <a:gd name="T27" fmla="*/ 1 h 92"/>
                <a:gd name="T28" fmla="*/ 0 w 93"/>
                <a:gd name="T29" fmla="*/ 1 h 92"/>
                <a:gd name="T30" fmla="*/ 0 w 93"/>
                <a:gd name="T31" fmla="*/ 1 h 92"/>
                <a:gd name="T32" fmla="*/ 0 w 93"/>
                <a:gd name="T33" fmla="*/ 1 h 92"/>
                <a:gd name="T34" fmla="*/ 0 w 93"/>
                <a:gd name="T35" fmla="*/ 1 h 92"/>
                <a:gd name="T36" fmla="*/ 0 w 93"/>
                <a:gd name="T37" fmla="*/ 3 h 92"/>
                <a:gd name="T38" fmla="*/ 0 w 93"/>
                <a:gd name="T39" fmla="*/ 3 h 92"/>
                <a:gd name="T40" fmla="*/ 0 w 93"/>
                <a:gd name="T41" fmla="*/ 3 h 92"/>
                <a:gd name="T42" fmla="*/ 0 w 93"/>
                <a:gd name="T43" fmla="*/ 3 h 92"/>
                <a:gd name="T44" fmla="*/ 1 w 93"/>
                <a:gd name="T45" fmla="*/ 3 h 92"/>
                <a:gd name="T46" fmla="*/ 1 w 93"/>
                <a:gd name="T47" fmla="*/ 3 h 92"/>
                <a:gd name="T48" fmla="*/ 1 w 93"/>
                <a:gd name="T49" fmla="*/ 3 h 92"/>
                <a:gd name="T50" fmla="*/ 1 w 93"/>
                <a:gd name="T51" fmla="*/ 3 h 92"/>
                <a:gd name="T52" fmla="*/ 2 w 93"/>
                <a:gd name="T53" fmla="*/ 3 h 92"/>
                <a:gd name="T54" fmla="*/ 2 w 93"/>
                <a:gd name="T55" fmla="*/ 3 h 92"/>
                <a:gd name="T56" fmla="*/ 2 w 93"/>
                <a:gd name="T57" fmla="*/ 3 h 92"/>
                <a:gd name="T58" fmla="*/ 2 w 93"/>
                <a:gd name="T59" fmla="*/ 3 h 92"/>
                <a:gd name="T60" fmla="*/ 2 w 93"/>
                <a:gd name="T61" fmla="*/ 1 h 92"/>
                <a:gd name="T62" fmla="*/ 2 w 93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2"/>
                <a:gd name="T98" fmla="*/ 93 w 93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2">
                  <a:moveTo>
                    <a:pt x="93" y="46"/>
                  </a:moveTo>
                  <a:lnTo>
                    <a:pt x="93" y="41"/>
                  </a:lnTo>
                  <a:lnTo>
                    <a:pt x="91" y="36"/>
                  </a:lnTo>
                  <a:lnTo>
                    <a:pt x="90" y="32"/>
                  </a:lnTo>
                  <a:lnTo>
                    <a:pt x="89" y="28"/>
                  </a:lnTo>
                  <a:lnTo>
                    <a:pt x="87" y="24"/>
                  </a:lnTo>
                  <a:lnTo>
                    <a:pt x="85" y="20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5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5" y="5"/>
                  </a:lnTo>
                  <a:lnTo>
                    <a:pt x="21" y="8"/>
                  </a:lnTo>
                  <a:lnTo>
                    <a:pt x="17" y="10"/>
                  </a:lnTo>
                  <a:lnTo>
                    <a:pt x="14" y="13"/>
                  </a:lnTo>
                  <a:lnTo>
                    <a:pt x="11" y="17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3" y="32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3" y="59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7" y="81"/>
                  </a:lnTo>
                  <a:lnTo>
                    <a:pt x="21" y="84"/>
                  </a:lnTo>
                  <a:lnTo>
                    <a:pt x="25" y="86"/>
                  </a:lnTo>
                  <a:lnTo>
                    <a:pt x="28" y="88"/>
                  </a:lnTo>
                  <a:lnTo>
                    <a:pt x="33" y="89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7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89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1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5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59"/>
                  </a:lnTo>
                  <a:lnTo>
                    <a:pt x="91" y="55"/>
                  </a:lnTo>
                  <a:lnTo>
                    <a:pt x="93" y="50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0" name="Freeform 66"/>
            <p:cNvSpPr/>
            <p:nvPr/>
          </p:nvSpPr>
          <p:spPr bwMode="auto">
            <a:xfrm>
              <a:off x="2365" y="1833"/>
              <a:ext cx="46" cy="46"/>
            </a:xfrm>
            <a:custGeom>
              <a:avLst/>
              <a:gdLst>
                <a:gd name="T0" fmla="*/ 2 w 93"/>
                <a:gd name="T1" fmla="*/ 1 h 92"/>
                <a:gd name="T2" fmla="*/ 2 w 93"/>
                <a:gd name="T3" fmla="*/ 1 h 92"/>
                <a:gd name="T4" fmla="*/ 2 w 93"/>
                <a:gd name="T5" fmla="*/ 1 h 92"/>
                <a:gd name="T6" fmla="*/ 2 w 93"/>
                <a:gd name="T7" fmla="*/ 1 h 92"/>
                <a:gd name="T8" fmla="*/ 2 w 93"/>
                <a:gd name="T9" fmla="*/ 1 h 92"/>
                <a:gd name="T10" fmla="*/ 2 w 93"/>
                <a:gd name="T11" fmla="*/ 1 h 92"/>
                <a:gd name="T12" fmla="*/ 1 w 93"/>
                <a:gd name="T13" fmla="*/ 1 h 92"/>
                <a:gd name="T14" fmla="*/ 1 w 93"/>
                <a:gd name="T15" fmla="*/ 0 h 92"/>
                <a:gd name="T16" fmla="*/ 1 w 93"/>
                <a:gd name="T17" fmla="*/ 0 h 92"/>
                <a:gd name="T18" fmla="*/ 1 w 93"/>
                <a:gd name="T19" fmla="*/ 1 h 92"/>
                <a:gd name="T20" fmla="*/ 0 w 93"/>
                <a:gd name="T21" fmla="*/ 1 h 92"/>
                <a:gd name="T22" fmla="*/ 0 w 93"/>
                <a:gd name="T23" fmla="*/ 1 h 92"/>
                <a:gd name="T24" fmla="*/ 0 w 93"/>
                <a:gd name="T25" fmla="*/ 1 h 92"/>
                <a:gd name="T26" fmla="*/ 0 w 93"/>
                <a:gd name="T27" fmla="*/ 1 h 92"/>
                <a:gd name="T28" fmla="*/ 0 w 93"/>
                <a:gd name="T29" fmla="*/ 1 h 92"/>
                <a:gd name="T30" fmla="*/ 0 w 93"/>
                <a:gd name="T31" fmla="*/ 1 h 92"/>
                <a:gd name="T32" fmla="*/ 0 w 93"/>
                <a:gd name="T33" fmla="*/ 1 h 92"/>
                <a:gd name="T34" fmla="*/ 0 w 93"/>
                <a:gd name="T35" fmla="*/ 1 h 92"/>
                <a:gd name="T36" fmla="*/ 0 w 93"/>
                <a:gd name="T37" fmla="*/ 3 h 92"/>
                <a:gd name="T38" fmla="*/ 0 w 93"/>
                <a:gd name="T39" fmla="*/ 3 h 92"/>
                <a:gd name="T40" fmla="*/ 0 w 93"/>
                <a:gd name="T41" fmla="*/ 3 h 92"/>
                <a:gd name="T42" fmla="*/ 0 w 93"/>
                <a:gd name="T43" fmla="*/ 3 h 92"/>
                <a:gd name="T44" fmla="*/ 1 w 93"/>
                <a:gd name="T45" fmla="*/ 3 h 92"/>
                <a:gd name="T46" fmla="*/ 1 w 93"/>
                <a:gd name="T47" fmla="*/ 3 h 92"/>
                <a:gd name="T48" fmla="*/ 1 w 93"/>
                <a:gd name="T49" fmla="*/ 3 h 92"/>
                <a:gd name="T50" fmla="*/ 1 w 93"/>
                <a:gd name="T51" fmla="*/ 3 h 92"/>
                <a:gd name="T52" fmla="*/ 2 w 93"/>
                <a:gd name="T53" fmla="*/ 3 h 92"/>
                <a:gd name="T54" fmla="*/ 2 w 93"/>
                <a:gd name="T55" fmla="*/ 3 h 92"/>
                <a:gd name="T56" fmla="*/ 2 w 93"/>
                <a:gd name="T57" fmla="*/ 3 h 92"/>
                <a:gd name="T58" fmla="*/ 2 w 93"/>
                <a:gd name="T59" fmla="*/ 3 h 92"/>
                <a:gd name="T60" fmla="*/ 2 w 93"/>
                <a:gd name="T61" fmla="*/ 1 h 92"/>
                <a:gd name="T62" fmla="*/ 2 w 93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2"/>
                <a:gd name="T98" fmla="*/ 93 w 93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2">
                  <a:moveTo>
                    <a:pt x="93" y="46"/>
                  </a:moveTo>
                  <a:lnTo>
                    <a:pt x="93" y="41"/>
                  </a:lnTo>
                  <a:lnTo>
                    <a:pt x="91" y="36"/>
                  </a:lnTo>
                  <a:lnTo>
                    <a:pt x="90" y="32"/>
                  </a:lnTo>
                  <a:lnTo>
                    <a:pt x="89" y="28"/>
                  </a:lnTo>
                  <a:lnTo>
                    <a:pt x="87" y="24"/>
                  </a:lnTo>
                  <a:lnTo>
                    <a:pt x="85" y="20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5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5" y="5"/>
                  </a:lnTo>
                  <a:lnTo>
                    <a:pt x="21" y="8"/>
                  </a:lnTo>
                  <a:lnTo>
                    <a:pt x="17" y="10"/>
                  </a:lnTo>
                  <a:lnTo>
                    <a:pt x="14" y="13"/>
                  </a:lnTo>
                  <a:lnTo>
                    <a:pt x="11" y="17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3" y="32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2" y="55"/>
                  </a:lnTo>
                  <a:lnTo>
                    <a:pt x="3" y="59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7" y="81"/>
                  </a:lnTo>
                  <a:lnTo>
                    <a:pt x="21" y="84"/>
                  </a:lnTo>
                  <a:lnTo>
                    <a:pt x="25" y="86"/>
                  </a:lnTo>
                  <a:lnTo>
                    <a:pt x="28" y="88"/>
                  </a:lnTo>
                  <a:lnTo>
                    <a:pt x="33" y="89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7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89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1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5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59"/>
                  </a:lnTo>
                  <a:lnTo>
                    <a:pt x="91" y="55"/>
                  </a:lnTo>
                  <a:lnTo>
                    <a:pt x="93" y="50"/>
                  </a:lnTo>
                  <a:lnTo>
                    <a:pt x="93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1" name="Freeform 67"/>
            <p:cNvSpPr/>
            <p:nvPr/>
          </p:nvSpPr>
          <p:spPr bwMode="auto">
            <a:xfrm>
              <a:off x="1793" y="2054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8" y="14"/>
                  </a:lnTo>
                  <a:lnTo>
                    <a:pt x="75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3" y="29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5" y="82"/>
                  </a:lnTo>
                  <a:lnTo>
                    <a:pt x="78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2" name="Freeform 68"/>
            <p:cNvSpPr/>
            <p:nvPr/>
          </p:nvSpPr>
          <p:spPr bwMode="auto">
            <a:xfrm>
              <a:off x="1793" y="2054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8" y="14"/>
                  </a:lnTo>
                  <a:lnTo>
                    <a:pt x="75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3" y="29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5" y="82"/>
                  </a:lnTo>
                  <a:lnTo>
                    <a:pt x="78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3" name="Freeform 69"/>
            <p:cNvSpPr/>
            <p:nvPr/>
          </p:nvSpPr>
          <p:spPr bwMode="auto">
            <a:xfrm>
              <a:off x="1927" y="1326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8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0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344" name="Freeform 70"/>
            <p:cNvSpPr/>
            <p:nvPr/>
          </p:nvSpPr>
          <p:spPr bwMode="auto">
            <a:xfrm>
              <a:off x="1927" y="1326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9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3" y="60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6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8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0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71"/>
          <p:cNvGrpSpPr/>
          <p:nvPr/>
        </p:nvGrpSpPr>
        <p:grpSpPr bwMode="auto">
          <a:xfrm>
            <a:off x="4791724" y="1782763"/>
            <a:ext cx="1839913" cy="1736725"/>
            <a:chOff x="3052" y="1123"/>
            <a:chExt cx="1159" cy="1094"/>
          </a:xfrm>
        </p:grpSpPr>
        <p:sp>
          <p:nvSpPr>
            <p:cNvPr id="94215" name="Freeform 72"/>
            <p:cNvSpPr/>
            <p:nvPr/>
          </p:nvSpPr>
          <p:spPr bwMode="auto">
            <a:xfrm>
              <a:off x="3186" y="1279"/>
              <a:ext cx="18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0 w 37"/>
                <a:gd name="T5" fmla="*/ 1 h 37"/>
                <a:gd name="T6" fmla="*/ 0 w 37"/>
                <a:gd name="T7" fmla="*/ 1 h 37"/>
                <a:gd name="T8" fmla="*/ 0 w 37"/>
                <a:gd name="T9" fmla="*/ 1 h 37"/>
                <a:gd name="T10" fmla="*/ 0 w 37"/>
                <a:gd name="T11" fmla="*/ 1 h 37"/>
                <a:gd name="T12" fmla="*/ 0 w 37"/>
                <a:gd name="T13" fmla="*/ 1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1 h 37"/>
                <a:gd name="T22" fmla="*/ 0 w 37"/>
                <a:gd name="T23" fmla="*/ 1 h 37"/>
                <a:gd name="T24" fmla="*/ 0 w 37"/>
                <a:gd name="T25" fmla="*/ 1 h 37"/>
                <a:gd name="T26" fmla="*/ 1 w 37"/>
                <a:gd name="T27" fmla="*/ 1 h 37"/>
                <a:gd name="T28" fmla="*/ 1 w 37"/>
                <a:gd name="T29" fmla="*/ 1 h 37"/>
                <a:gd name="T30" fmla="*/ 1 w 37"/>
                <a:gd name="T31" fmla="*/ 1 h 37"/>
                <a:gd name="T32" fmla="*/ 1 w 37"/>
                <a:gd name="T33" fmla="*/ 1 h 37"/>
                <a:gd name="T34" fmla="*/ 1 w 37"/>
                <a:gd name="T35" fmla="*/ 1 h 37"/>
                <a:gd name="T36" fmla="*/ 1 w 37"/>
                <a:gd name="T37" fmla="*/ 1 h 37"/>
                <a:gd name="T38" fmla="*/ 1 w 37"/>
                <a:gd name="T39" fmla="*/ 1 h 37"/>
                <a:gd name="T40" fmla="*/ 1 w 37"/>
                <a:gd name="T41" fmla="*/ 1 h 37"/>
                <a:gd name="T42" fmla="*/ 0 w 37"/>
                <a:gd name="T43" fmla="*/ 1 h 37"/>
                <a:gd name="T44" fmla="*/ 0 w 37"/>
                <a:gd name="T45" fmla="*/ 2 h 37"/>
                <a:gd name="T46" fmla="*/ 0 w 37"/>
                <a:gd name="T47" fmla="*/ 2 h 37"/>
                <a:gd name="T48" fmla="*/ 0 w 37"/>
                <a:gd name="T49" fmla="*/ 2 h 37"/>
                <a:gd name="T50" fmla="*/ 0 w 37"/>
                <a:gd name="T51" fmla="*/ 2 h 37"/>
                <a:gd name="T52" fmla="*/ 0 w 37"/>
                <a:gd name="T53" fmla="*/ 2 h 37"/>
                <a:gd name="T54" fmla="*/ 0 w 37"/>
                <a:gd name="T55" fmla="*/ 2 h 37"/>
                <a:gd name="T56" fmla="*/ 0 w 37"/>
                <a:gd name="T57" fmla="*/ 2 h 37"/>
                <a:gd name="T58" fmla="*/ 0 w 37"/>
                <a:gd name="T59" fmla="*/ 1 h 37"/>
                <a:gd name="T60" fmla="*/ 0 w 37"/>
                <a:gd name="T61" fmla="*/ 1 h 37"/>
                <a:gd name="T62" fmla="*/ 0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9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6" name="Freeform 73"/>
            <p:cNvSpPr/>
            <p:nvPr/>
          </p:nvSpPr>
          <p:spPr bwMode="auto">
            <a:xfrm>
              <a:off x="3186" y="1279"/>
              <a:ext cx="18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0 w 37"/>
                <a:gd name="T5" fmla="*/ 1 h 37"/>
                <a:gd name="T6" fmla="*/ 0 w 37"/>
                <a:gd name="T7" fmla="*/ 1 h 37"/>
                <a:gd name="T8" fmla="*/ 0 w 37"/>
                <a:gd name="T9" fmla="*/ 1 h 37"/>
                <a:gd name="T10" fmla="*/ 0 w 37"/>
                <a:gd name="T11" fmla="*/ 1 h 37"/>
                <a:gd name="T12" fmla="*/ 0 w 37"/>
                <a:gd name="T13" fmla="*/ 1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1 h 37"/>
                <a:gd name="T22" fmla="*/ 0 w 37"/>
                <a:gd name="T23" fmla="*/ 1 h 37"/>
                <a:gd name="T24" fmla="*/ 0 w 37"/>
                <a:gd name="T25" fmla="*/ 1 h 37"/>
                <a:gd name="T26" fmla="*/ 1 w 37"/>
                <a:gd name="T27" fmla="*/ 1 h 37"/>
                <a:gd name="T28" fmla="*/ 1 w 37"/>
                <a:gd name="T29" fmla="*/ 1 h 37"/>
                <a:gd name="T30" fmla="*/ 1 w 37"/>
                <a:gd name="T31" fmla="*/ 1 h 37"/>
                <a:gd name="T32" fmla="*/ 1 w 37"/>
                <a:gd name="T33" fmla="*/ 1 h 37"/>
                <a:gd name="T34" fmla="*/ 1 w 37"/>
                <a:gd name="T35" fmla="*/ 1 h 37"/>
                <a:gd name="T36" fmla="*/ 1 w 37"/>
                <a:gd name="T37" fmla="*/ 1 h 37"/>
                <a:gd name="T38" fmla="*/ 1 w 37"/>
                <a:gd name="T39" fmla="*/ 1 h 37"/>
                <a:gd name="T40" fmla="*/ 1 w 37"/>
                <a:gd name="T41" fmla="*/ 1 h 37"/>
                <a:gd name="T42" fmla="*/ 0 w 37"/>
                <a:gd name="T43" fmla="*/ 1 h 37"/>
                <a:gd name="T44" fmla="*/ 0 w 37"/>
                <a:gd name="T45" fmla="*/ 2 h 37"/>
                <a:gd name="T46" fmla="*/ 0 w 37"/>
                <a:gd name="T47" fmla="*/ 2 h 37"/>
                <a:gd name="T48" fmla="*/ 0 w 37"/>
                <a:gd name="T49" fmla="*/ 2 h 37"/>
                <a:gd name="T50" fmla="*/ 0 w 37"/>
                <a:gd name="T51" fmla="*/ 2 h 37"/>
                <a:gd name="T52" fmla="*/ 0 w 37"/>
                <a:gd name="T53" fmla="*/ 2 h 37"/>
                <a:gd name="T54" fmla="*/ 0 w 37"/>
                <a:gd name="T55" fmla="*/ 2 h 37"/>
                <a:gd name="T56" fmla="*/ 0 w 37"/>
                <a:gd name="T57" fmla="*/ 2 h 37"/>
                <a:gd name="T58" fmla="*/ 0 w 37"/>
                <a:gd name="T59" fmla="*/ 1 h 37"/>
                <a:gd name="T60" fmla="*/ 0 w 37"/>
                <a:gd name="T61" fmla="*/ 1 h 37"/>
                <a:gd name="T62" fmla="*/ 0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9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7" name="Freeform 74"/>
            <p:cNvSpPr/>
            <p:nvPr/>
          </p:nvSpPr>
          <p:spPr bwMode="auto">
            <a:xfrm>
              <a:off x="3195" y="1123"/>
              <a:ext cx="904" cy="165"/>
            </a:xfrm>
            <a:custGeom>
              <a:avLst/>
              <a:gdLst>
                <a:gd name="T0" fmla="*/ 57 w 1808"/>
                <a:gd name="T1" fmla="*/ 10 h 332"/>
                <a:gd name="T2" fmla="*/ 55 w 1808"/>
                <a:gd name="T3" fmla="*/ 8 h 332"/>
                <a:gd name="T4" fmla="*/ 52 w 1808"/>
                <a:gd name="T5" fmla="*/ 7 h 332"/>
                <a:gd name="T6" fmla="*/ 50 w 1808"/>
                <a:gd name="T7" fmla="*/ 6 h 332"/>
                <a:gd name="T8" fmla="*/ 48 w 1808"/>
                <a:gd name="T9" fmla="*/ 4 h 332"/>
                <a:gd name="T10" fmla="*/ 46 w 1808"/>
                <a:gd name="T11" fmla="*/ 3 h 332"/>
                <a:gd name="T12" fmla="*/ 44 w 1808"/>
                <a:gd name="T13" fmla="*/ 3 h 332"/>
                <a:gd name="T14" fmla="*/ 41 w 1808"/>
                <a:gd name="T15" fmla="*/ 2 h 332"/>
                <a:gd name="T16" fmla="*/ 39 w 1808"/>
                <a:gd name="T17" fmla="*/ 1 h 332"/>
                <a:gd name="T18" fmla="*/ 37 w 1808"/>
                <a:gd name="T19" fmla="*/ 0 h 332"/>
                <a:gd name="T20" fmla="*/ 35 w 1808"/>
                <a:gd name="T21" fmla="*/ 0 h 332"/>
                <a:gd name="T22" fmla="*/ 33 w 1808"/>
                <a:gd name="T23" fmla="*/ 0 h 332"/>
                <a:gd name="T24" fmla="*/ 29 w 1808"/>
                <a:gd name="T25" fmla="*/ 0 h 332"/>
                <a:gd name="T26" fmla="*/ 28 w 1808"/>
                <a:gd name="T27" fmla="*/ 0 h 332"/>
                <a:gd name="T28" fmla="*/ 26 w 1808"/>
                <a:gd name="T29" fmla="*/ 0 h 332"/>
                <a:gd name="T30" fmla="*/ 24 w 1808"/>
                <a:gd name="T31" fmla="*/ 0 h 332"/>
                <a:gd name="T32" fmla="*/ 22 w 1808"/>
                <a:gd name="T33" fmla="*/ 0 h 332"/>
                <a:gd name="T34" fmla="*/ 20 w 1808"/>
                <a:gd name="T35" fmla="*/ 0 h 332"/>
                <a:gd name="T36" fmla="*/ 17 w 1808"/>
                <a:gd name="T37" fmla="*/ 1 h 332"/>
                <a:gd name="T38" fmla="*/ 14 w 1808"/>
                <a:gd name="T39" fmla="*/ 2 h 332"/>
                <a:gd name="T40" fmla="*/ 13 w 1808"/>
                <a:gd name="T41" fmla="*/ 3 h 332"/>
                <a:gd name="T42" fmla="*/ 11 w 1808"/>
                <a:gd name="T43" fmla="*/ 3 h 332"/>
                <a:gd name="T44" fmla="*/ 9 w 1808"/>
                <a:gd name="T45" fmla="*/ 4 h 332"/>
                <a:gd name="T46" fmla="*/ 7 w 1808"/>
                <a:gd name="T47" fmla="*/ 6 h 332"/>
                <a:gd name="T48" fmla="*/ 5 w 1808"/>
                <a:gd name="T49" fmla="*/ 7 h 332"/>
                <a:gd name="T50" fmla="*/ 3 w 1808"/>
                <a:gd name="T51" fmla="*/ 8 h 332"/>
                <a:gd name="T52" fmla="*/ 0 w 1808"/>
                <a:gd name="T53" fmla="*/ 10 h 3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808"/>
                <a:gd name="T82" fmla="*/ 0 h 332"/>
                <a:gd name="T83" fmla="*/ 1808 w 1808"/>
                <a:gd name="T84" fmla="*/ 332 h 33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808" h="332">
                  <a:moveTo>
                    <a:pt x="1808" y="332"/>
                  </a:moveTo>
                  <a:lnTo>
                    <a:pt x="1735" y="283"/>
                  </a:lnTo>
                  <a:lnTo>
                    <a:pt x="1664" y="237"/>
                  </a:lnTo>
                  <a:lnTo>
                    <a:pt x="1592" y="197"/>
                  </a:lnTo>
                  <a:lnTo>
                    <a:pt x="1521" y="159"/>
                  </a:lnTo>
                  <a:lnTo>
                    <a:pt x="1450" y="126"/>
                  </a:lnTo>
                  <a:lnTo>
                    <a:pt x="1378" y="97"/>
                  </a:lnTo>
                  <a:lnTo>
                    <a:pt x="1307" y="72"/>
                  </a:lnTo>
                  <a:lnTo>
                    <a:pt x="1236" y="50"/>
                  </a:lnTo>
                  <a:lnTo>
                    <a:pt x="1166" y="31"/>
                  </a:lnTo>
                  <a:lnTo>
                    <a:pt x="1096" y="19"/>
                  </a:lnTo>
                  <a:lnTo>
                    <a:pt x="1025" y="8"/>
                  </a:lnTo>
                  <a:lnTo>
                    <a:pt x="955" y="2"/>
                  </a:lnTo>
                  <a:lnTo>
                    <a:pt x="886" y="0"/>
                  </a:lnTo>
                  <a:lnTo>
                    <a:pt x="817" y="2"/>
                  </a:lnTo>
                  <a:lnTo>
                    <a:pt x="747" y="8"/>
                  </a:lnTo>
                  <a:lnTo>
                    <a:pt x="678" y="19"/>
                  </a:lnTo>
                  <a:lnTo>
                    <a:pt x="609" y="31"/>
                  </a:lnTo>
                  <a:lnTo>
                    <a:pt x="541" y="50"/>
                  </a:lnTo>
                  <a:lnTo>
                    <a:pt x="473" y="72"/>
                  </a:lnTo>
                  <a:lnTo>
                    <a:pt x="405" y="97"/>
                  </a:lnTo>
                  <a:lnTo>
                    <a:pt x="337" y="126"/>
                  </a:lnTo>
                  <a:lnTo>
                    <a:pt x="269" y="159"/>
                  </a:lnTo>
                  <a:lnTo>
                    <a:pt x="201" y="197"/>
                  </a:lnTo>
                  <a:lnTo>
                    <a:pt x="134" y="237"/>
                  </a:lnTo>
                  <a:lnTo>
                    <a:pt x="67" y="283"/>
                  </a:lnTo>
                  <a:lnTo>
                    <a:pt x="0" y="33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8" name="Freeform 75"/>
            <p:cNvSpPr/>
            <p:nvPr/>
          </p:nvSpPr>
          <p:spPr bwMode="auto">
            <a:xfrm>
              <a:off x="3637" y="1740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19" name="Freeform 76"/>
            <p:cNvSpPr/>
            <p:nvPr/>
          </p:nvSpPr>
          <p:spPr bwMode="auto">
            <a:xfrm>
              <a:off x="3637" y="1740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0" name="Freeform 77"/>
            <p:cNvSpPr/>
            <p:nvPr/>
          </p:nvSpPr>
          <p:spPr bwMode="auto">
            <a:xfrm>
              <a:off x="4089" y="1851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1" name="Freeform 78"/>
            <p:cNvSpPr/>
            <p:nvPr/>
          </p:nvSpPr>
          <p:spPr bwMode="auto">
            <a:xfrm>
              <a:off x="4089" y="1851"/>
              <a:ext cx="19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1 w 37"/>
                <a:gd name="T5" fmla="*/ 0 h 37"/>
                <a:gd name="T6" fmla="*/ 1 w 37"/>
                <a:gd name="T7" fmla="*/ 0 h 37"/>
                <a:gd name="T8" fmla="*/ 1 w 37"/>
                <a:gd name="T9" fmla="*/ 0 h 37"/>
                <a:gd name="T10" fmla="*/ 1 w 37"/>
                <a:gd name="T11" fmla="*/ 0 h 37"/>
                <a:gd name="T12" fmla="*/ 1 w 37"/>
                <a:gd name="T13" fmla="*/ 0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0 h 37"/>
                <a:gd name="T22" fmla="*/ 1 w 37"/>
                <a:gd name="T23" fmla="*/ 0 h 37"/>
                <a:gd name="T24" fmla="*/ 1 w 37"/>
                <a:gd name="T25" fmla="*/ 0 h 37"/>
                <a:gd name="T26" fmla="*/ 2 w 37"/>
                <a:gd name="T27" fmla="*/ 0 h 37"/>
                <a:gd name="T28" fmla="*/ 2 w 37"/>
                <a:gd name="T29" fmla="*/ 0 h 37"/>
                <a:gd name="T30" fmla="*/ 2 w 37"/>
                <a:gd name="T31" fmla="*/ 0 h 37"/>
                <a:gd name="T32" fmla="*/ 2 w 37"/>
                <a:gd name="T33" fmla="*/ 0 h 37"/>
                <a:gd name="T34" fmla="*/ 2 w 37"/>
                <a:gd name="T35" fmla="*/ 0 h 37"/>
                <a:gd name="T36" fmla="*/ 2 w 37"/>
                <a:gd name="T37" fmla="*/ 0 h 37"/>
                <a:gd name="T38" fmla="*/ 2 w 37"/>
                <a:gd name="T39" fmla="*/ 0 h 37"/>
                <a:gd name="T40" fmla="*/ 2 w 37"/>
                <a:gd name="T41" fmla="*/ 0 h 37"/>
                <a:gd name="T42" fmla="*/ 1 w 37"/>
                <a:gd name="T43" fmla="*/ 0 h 37"/>
                <a:gd name="T44" fmla="*/ 1 w 37"/>
                <a:gd name="T45" fmla="*/ 1 h 37"/>
                <a:gd name="T46" fmla="*/ 1 w 37"/>
                <a:gd name="T47" fmla="*/ 1 h 37"/>
                <a:gd name="T48" fmla="*/ 1 w 37"/>
                <a:gd name="T49" fmla="*/ 1 h 37"/>
                <a:gd name="T50" fmla="*/ 1 w 37"/>
                <a:gd name="T51" fmla="*/ 1 h 37"/>
                <a:gd name="T52" fmla="*/ 1 w 37"/>
                <a:gd name="T53" fmla="*/ 1 h 37"/>
                <a:gd name="T54" fmla="*/ 1 w 37"/>
                <a:gd name="T55" fmla="*/ 1 h 37"/>
                <a:gd name="T56" fmla="*/ 1 w 37"/>
                <a:gd name="T57" fmla="*/ 1 h 37"/>
                <a:gd name="T58" fmla="*/ 1 w 37"/>
                <a:gd name="T59" fmla="*/ 0 h 37"/>
                <a:gd name="T60" fmla="*/ 1 w 37"/>
                <a:gd name="T61" fmla="*/ 0 h 37"/>
                <a:gd name="T62" fmla="*/ 1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2" name="Freeform 79"/>
            <p:cNvSpPr/>
            <p:nvPr/>
          </p:nvSpPr>
          <p:spPr bwMode="auto">
            <a:xfrm>
              <a:off x="3785" y="2081"/>
              <a:ext cx="18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1 w 37"/>
                <a:gd name="T27" fmla="*/ 0 h 37"/>
                <a:gd name="T28" fmla="*/ 1 w 37"/>
                <a:gd name="T29" fmla="*/ 0 h 37"/>
                <a:gd name="T30" fmla="*/ 1 w 37"/>
                <a:gd name="T31" fmla="*/ 0 h 37"/>
                <a:gd name="T32" fmla="*/ 1 w 37"/>
                <a:gd name="T33" fmla="*/ 0 h 37"/>
                <a:gd name="T34" fmla="*/ 1 w 37"/>
                <a:gd name="T35" fmla="*/ 0 h 37"/>
                <a:gd name="T36" fmla="*/ 1 w 37"/>
                <a:gd name="T37" fmla="*/ 0 h 37"/>
                <a:gd name="T38" fmla="*/ 1 w 37"/>
                <a:gd name="T39" fmla="*/ 0 h 37"/>
                <a:gd name="T40" fmla="*/ 1 w 37"/>
                <a:gd name="T41" fmla="*/ 0 h 37"/>
                <a:gd name="T42" fmla="*/ 0 w 37"/>
                <a:gd name="T43" fmla="*/ 0 h 37"/>
                <a:gd name="T44" fmla="*/ 0 w 37"/>
                <a:gd name="T45" fmla="*/ 1 h 37"/>
                <a:gd name="T46" fmla="*/ 0 w 37"/>
                <a:gd name="T47" fmla="*/ 1 h 37"/>
                <a:gd name="T48" fmla="*/ 0 w 37"/>
                <a:gd name="T49" fmla="*/ 1 h 37"/>
                <a:gd name="T50" fmla="*/ 0 w 37"/>
                <a:gd name="T51" fmla="*/ 1 h 37"/>
                <a:gd name="T52" fmla="*/ 0 w 37"/>
                <a:gd name="T53" fmla="*/ 1 h 37"/>
                <a:gd name="T54" fmla="*/ 0 w 37"/>
                <a:gd name="T55" fmla="*/ 1 h 37"/>
                <a:gd name="T56" fmla="*/ 0 w 37"/>
                <a:gd name="T57" fmla="*/ 1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3" name="Freeform 80"/>
            <p:cNvSpPr/>
            <p:nvPr/>
          </p:nvSpPr>
          <p:spPr bwMode="auto">
            <a:xfrm>
              <a:off x="3785" y="2081"/>
              <a:ext cx="18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1 w 37"/>
                <a:gd name="T27" fmla="*/ 0 h 37"/>
                <a:gd name="T28" fmla="*/ 1 w 37"/>
                <a:gd name="T29" fmla="*/ 0 h 37"/>
                <a:gd name="T30" fmla="*/ 1 w 37"/>
                <a:gd name="T31" fmla="*/ 0 h 37"/>
                <a:gd name="T32" fmla="*/ 1 w 37"/>
                <a:gd name="T33" fmla="*/ 0 h 37"/>
                <a:gd name="T34" fmla="*/ 1 w 37"/>
                <a:gd name="T35" fmla="*/ 0 h 37"/>
                <a:gd name="T36" fmla="*/ 1 w 37"/>
                <a:gd name="T37" fmla="*/ 0 h 37"/>
                <a:gd name="T38" fmla="*/ 1 w 37"/>
                <a:gd name="T39" fmla="*/ 0 h 37"/>
                <a:gd name="T40" fmla="*/ 1 w 37"/>
                <a:gd name="T41" fmla="*/ 0 h 37"/>
                <a:gd name="T42" fmla="*/ 0 w 37"/>
                <a:gd name="T43" fmla="*/ 0 h 37"/>
                <a:gd name="T44" fmla="*/ 0 w 37"/>
                <a:gd name="T45" fmla="*/ 1 h 37"/>
                <a:gd name="T46" fmla="*/ 0 w 37"/>
                <a:gd name="T47" fmla="*/ 1 h 37"/>
                <a:gd name="T48" fmla="*/ 0 w 37"/>
                <a:gd name="T49" fmla="*/ 1 h 37"/>
                <a:gd name="T50" fmla="*/ 0 w 37"/>
                <a:gd name="T51" fmla="*/ 1 h 37"/>
                <a:gd name="T52" fmla="*/ 0 w 37"/>
                <a:gd name="T53" fmla="*/ 1 h 37"/>
                <a:gd name="T54" fmla="*/ 0 w 37"/>
                <a:gd name="T55" fmla="*/ 1 h 37"/>
                <a:gd name="T56" fmla="*/ 0 w 37"/>
                <a:gd name="T57" fmla="*/ 1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4" name="Freeform 81"/>
            <p:cNvSpPr/>
            <p:nvPr/>
          </p:nvSpPr>
          <p:spPr bwMode="auto">
            <a:xfrm>
              <a:off x="3508" y="2081"/>
              <a:ext cx="19" cy="18"/>
            </a:xfrm>
            <a:custGeom>
              <a:avLst/>
              <a:gdLst>
                <a:gd name="T0" fmla="*/ 0 w 36"/>
                <a:gd name="T1" fmla="*/ 0 h 37"/>
                <a:gd name="T2" fmla="*/ 0 w 36"/>
                <a:gd name="T3" fmla="*/ 0 h 37"/>
                <a:gd name="T4" fmla="*/ 1 w 36"/>
                <a:gd name="T5" fmla="*/ 0 h 37"/>
                <a:gd name="T6" fmla="*/ 1 w 36"/>
                <a:gd name="T7" fmla="*/ 0 h 37"/>
                <a:gd name="T8" fmla="*/ 1 w 36"/>
                <a:gd name="T9" fmla="*/ 0 h 37"/>
                <a:gd name="T10" fmla="*/ 1 w 36"/>
                <a:gd name="T11" fmla="*/ 0 h 37"/>
                <a:gd name="T12" fmla="*/ 1 w 36"/>
                <a:gd name="T13" fmla="*/ 0 h 37"/>
                <a:gd name="T14" fmla="*/ 1 w 36"/>
                <a:gd name="T15" fmla="*/ 0 h 37"/>
                <a:gd name="T16" fmla="*/ 1 w 36"/>
                <a:gd name="T17" fmla="*/ 0 h 37"/>
                <a:gd name="T18" fmla="*/ 1 w 36"/>
                <a:gd name="T19" fmla="*/ 0 h 37"/>
                <a:gd name="T20" fmla="*/ 1 w 36"/>
                <a:gd name="T21" fmla="*/ 0 h 37"/>
                <a:gd name="T22" fmla="*/ 1 w 36"/>
                <a:gd name="T23" fmla="*/ 0 h 37"/>
                <a:gd name="T24" fmla="*/ 1 w 36"/>
                <a:gd name="T25" fmla="*/ 0 h 37"/>
                <a:gd name="T26" fmla="*/ 2 w 36"/>
                <a:gd name="T27" fmla="*/ 0 h 37"/>
                <a:gd name="T28" fmla="*/ 2 w 36"/>
                <a:gd name="T29" fmla="*/ 0 h 37"/>
                <a:gd name="T30" fmla="*/ 2 w 36"/>
                <a:gd name="T31" fmla="*/ 0 h 37"/>
                <a:gd name="T32" fmla="*/ 2 w 36"/>
                <a:gd name="T33" fmla="*/ 0 h 37"/>
                <a:gd name="T34" fmla="*/ 2 w 36"/>
                <a:gd name="T35" fmla="*/ 0 h 37"/>
                <a:gd name="T36" fmla="*/ 2 w 36"/>
                <a:gd name="T37" fmla="*/ 0 h 37"/>
                <a:gd name="T38" fmla="*/ 2 w 36"/>
                <a:gd name="T39" fmla="*/ 0 h 37"/>
                <a:gd name="T40" fmla="*/ 2 w 36"/>
                <a:gd name="T41" fmla="*/ 0 h 37"/>
                <a:gd name="T42" fmla="*/ 1 w 36"/>
                <a:gd name="T43" fmla="*/ 0 h 37"/>
                <a:gd name="T44" fmla="*/ 1 w 36"/>
                <a:gd name="T45" fmla="*/ 1 h 37"/>
                <a:gd name="T46" fmla="*/ 1 w 36"/>
                <a:gd name="T47" fmla="*/ 1 h 37"/>
                <a:gd name="T48" fmla="*/ 1 w 36"/>
                <a:gd name="T49" fmla="*/ 1 h 37"/>
                <a:gd name="T50" fmla="*/ 1 w 36"/>
                <a:gd name="T51" fmla="*/ 1 h 37"/>
                <a:gd name="T52" fmla="*/ 1 w 36"/>
                <a:gd name="T53" fmla="*/ 1 h 37"/>
                <a:gd name="T54" fmla="*/ 1 w 36"/>
                <a:gd name="T55" fmla="*/ 1 h 37"/>
                <a:gd name="T56" fmla="*/ 1 w 36"/>
                <a:gd name="T57" fmla="*/ 1 h 37"/>
                <a:gd name="T58" fmla="*/ 1 w 36"/>
                <a:gd name="T59" fmla="*/ 0 h 37"/>
                <a:gd name="T60" fmla="*/ 1 w 36"/>
                <a:gd name="T61" fmla="*/ 0 h 37"/>
                <a:gd name="T62" fmla="*/ 1 w 36"/>
                <a:gd name="T63" fmla="*/ 0 h 37"/>
                <a:gd name="T64" fmla="*/ 0 w 36"/>
                <a:gd name="T65" fmla="*/ 0 h 37"/>
                <a:gd name="T66" fmla="*/ 0 w 36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"/>
                <a:gd name="T103" fmla="*/ 0 h 37"/>
                <a:gd name="T104" fmla="*/ 36 w 36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5"/>
                  </a:lnTo>
                  <a:lnTo>
                    <a:pt x="36" y="19"/>
                  </a:lnTo>
                  <a:lnTo>
                    <a:pt x="36" y="22"/>
                  </a:lnTo>
                  <a:lnTo>
                    <a:pt x="35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1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5" name="Freeform 82"/>
            <p:cNvSpPr/>
            <p:nvPr/>
          </p:nvSpPr>
          <p:spPr bwMode="auto">
            <a:xfrm>
              <a:off x="3508" y="2081"/>
              <a:ext cx="19" cy="18"/>
            </a:xfrm>
            <a:custGeom>
              <a:avLst/>
              <a:gdLst>
                <a:gd name="T0" fmla="*/ 0 w 36"/>
                <a:gd name="T1" fmla="*/ 0 h 37"/>
                <a:gd name="T2" fmla="*/ 0 w 36"/>
                <a:gd name="T3" fmla="*/ 0 h 37"/>
                <a:gd name="T4" fmla="*/ 1 w 36"/>
                <a:gd name="T5" fmla="*/ 0 h 37"/>
                <a:gd name="T6" fmla="*/ 1 w 36"/>
                <a:gd name="T7" fmla="*/ 0 h 37"/>
                <a:gd name="T8" fmla="*/ 1 w 36"/>
                <a:gd name="T9" fmla="*/ 0 h 37"/>
                <a:gd name="T10" fmla="*/ 1 w 36"/>
                <a:gd name="T11" fmla="*/ 0 h 37"/>
                <a:gd name="T12" fmla="*/ 1 w 36"/>
                <a:gd name="T13" fmla="*/ 0 h 37"/>
                <a:gd name="T14" fmla="*/ 1 w 36"/>
                <a:gd name="T15" fmla="*/ 0 h 37"/>
                <a:gd name="T16" fmla="*/ 1 w 36"/>
                <a:gd name="T17" fmla="*/ 0 h 37"/>
                <a:gd name="T18" fmla="*/ 1 w 36"/>
                <a:gd name="T19" fmla="*/ 0 h 37"/>
                <a:gd name="T20" fmla="*/ 1 w 36"/>
                <a:gd name="T21" fmla="*/ 0 h 37"/>
                <a:gd name="T22" fmla="*/ 1 w 36"/>
                <a:gd name="T23" fmla="*/ 0 h 37"/>
                <a:gd name="T24" fmla="*/ 1 w 36"/>
                <a:gd name="T25" fmla="*/ 0 h 37"/>
                <a:gd name="T26" fmla="*/ 2 w 36"/>
                <a:gd name="T27" fmla="*/ 0 h 37"/>
                <a:gd name="T28" fmla="*/ 2 w 36"/>
                <a:gd name="T29" fmla="*/ 0 h 37"/>
                <a:gd name="T30" fmla="*/ 2 w 36"/>
                <a:gd name="T31" fmla="*/ 0 h 37"/>
                <a:gd name="T32" fmla="*/ 2 w 36"/>
                <a:gd name="T33" fmla="*/ 0 h 37"/>
                <a:gd name="T34" fmla="*/ 2 w 36"/>
                <a:gd name="T35" fmla="*/ 0 h 37"/>
                <a:gd name="T36" fmla="*/ 2 w 36"/>
                <a:gd name="T37" fmla="*/ 0 h 37"/>
                <a:gd name="T38" fmla="*/ 2 w 36"/>
                <a:gd name="T39" fmla="*/ 0 h 37"/>
                <a:gd name="T40" fmla="*/ 2 w 36"/>
                <a:gd name="T41" fmla="*/ 0 h 37"/>
                <a:gd name="T42" fmla="*/ 1 w 36"/>
                <a:gd name="T43" fmla="*/ 0 h 37"/>
                <a:gd name="T44" fmla="*/ 1 w 36"/>
                <a:gd name="T45" fmla="*/ 1 h 37"/>
                <a:gd name="T46" fmla="*/ 1 w 36"/>
                <a:gd name="T47" fmla="*/ 1 h 37"/>
                <a:gd name="T48" fmla="*/ 1 w 36"/>
                <a:gd name="T49" fmla="*/ 1 h 37"/>
                <a:gd name="T50" fmla="*/ 1 w 36"/>
                <a:gd name="T51" fmla="*/ 1 h 37"/>
                <a:gd name="T52" fmla="*/ 1 w 36"/>
                <a:gd name="T53" fmla="*/ 1 h 37"/>
                <a:gd name="T54" fmla="*/ 1 w 36"/>
                <a:gd name="T55" fmla="*/ 1 h 37"/>
                <a:gd name="T56" fmla="*/ 1 w 36"/>
                <a:gd name="T57" fmla="*/ 1 h 37"/>
                <a:gd name="T58" fmla="*/ 1 w 36"/>
                <a:gd name="T59" fmla="*/ 0 h 37"/>
                <a:gd name="T60" fmla="*/ 1 w 36"/>
                <a:gd name="T61" fmla="*/ 0 h 37"/>
                <a:gd name="T62" fmla="*/ 1 w 36"/>
                <a:gd name="T63" fmla="*/ 0 h 37"/>
                <a:gd name="T64" fmla="*/ 0 w 36"/>
                <a:gd name="T65" fmla="*/ 0 h 37"/>
                <a:gd name="T66" fmla="*/ 0 w 36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"/>
                <a:gd name="T103" fmla="*/ 0 h 37"/>
                <a:gd name="T104" fmla="*/ 36 w 36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5" y="12"/>
                  </a:lnTo>
                  <a:lnTo>
                    <a:pt x="36" y="15"/>
                  </a:lnTo>
                  <a:lnTo>
                    <a:pt x="36" y="19"/>
                  </a:lnTo>
                  <a:lnTo>
                    <a:pt x="36" y="22"/>
                  </a:lnTo>
                  <a:lnTo>
                    <a:pt x="35" y="25"/>
                  </a:lnTo>
                  <a:lnTo>
                    <a:pt x="33" y="29"/>
                  </a:lnTo>
                  <a:lnTo>
                    <a:pt x="31" y="31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1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6" name="Freeform 83"/>
            <p:cNvSpPr/>
            <p:nvPr/>
          </p:nvSpPr>
          <p:spPr bwMode="auto">
            <a:xfrm>
              <a:off x="3186" y="1832"/>
              <a:ext cx="18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0 w 37"/>
                <a:gd name="T5" fmla="*/ 1 h 37"/>
                <a:gd name="T6" fmla="*/ 0 w 37"/>
                <a:gd name="T7" fmla="*/ 1 h 37"/>
                <a:gd name="T8" fmla="*/ 0 w 37"/>
                <a:gd name="T9" fmla="*/ 1 h 37"/>
                <a:gd name="T10" fmla="*/ 0 w 37"/>
                <a:gd name="T11" fmla="*/ 1 h 37"/>
                <a:gd name="T12" fmla="*/ 0 w 37"/>
                <a:gd name="T13" fmla="*/ 1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1 h 37"/>
                <a:gd name="T22" fmla="*/ 0 w 37"/>
                <a:gd name="T23" fmla="*/ 1 h 37"/>
                <a:gd name="T24" fmla="*/ 0 w 37"/>
                <a:gd name="T25" fmla="*/ 1 h 37"/>
                <a:gd name="T26" fmla="*/ 1 w 37"/>
                <a:gd name="T27" fmla="*/ 1 h 37"/>
                <a:gd name="T28" fmla="*/ 1 w 37"/>
                <a:gd name="T29" fmla="*/ 1 h 37"/>
                <a:gd name="T30" fmla="*/ 1 w 37"/>
                <a:gd name="T31" fmla="*/ 1 h 37"/>
                <a:gd name="T32" fmla="*/ 1 w 37"/>
                <a:gd name="T33" fmla="*/ 1 h 37"/>
                <a:gd name="T34" fmla="*/ 1 w 37"/>
                <a:gd name="T35" fmla="*/ 1 h 37"/>
                <a:gd name="T36" fmla="*/ 1 w 37"/>
                <a:gd name="T37" fmla="*/ 1 h 37"/>
                <a:gd name="T38" fmla="*/ 1 w 37"/>
                <a:gd name="T39" fmla="*/ 1 h 37"/>
                <a:gd name="T40" fmla="*/ 1 w 37"/>
                <a:gd name="T41" fmla="*/ 1 h 37"/>
                <a:gd name="T42" fmla="*/ 0 w 37"/>
                <a:gd name="T43" fmla="*/ 1 h 37"/>
                <a:gd name="T44" fmla="*/ 0 w 37"/>
                <a:gd name="T45" fmla="*/ 2 h 37"/>
                <a:gd name="T46" fmla="*/ 0 w 37"/>
                <a:gd name="T47" fmla="*/ 2 h 37"/>
                <a:gd name="T48" fmla="*/ 0 w 37"/>
                <a:gd name="T49" fmla="*/ 2 h 37"/>
                <a:gd name="T50" fmla="*/ 0 w 37"/>
                <a:gd name="T51" fmla="*/ 2 h 37"/>
                <a:gd name="T52" fmla="*/ 0 w 37"/>
                <a:gd name="T53" fmla="*/ 2 h 37"/>
                <a:gd name="T54" fmla="*/ 0 w 37"/>
                <a:gd name="T55" fmla="*/ 2 h 37"/>
                <a:gd name="T56" fmla="*/ 0 w 37"/>
                <a:gd name="T57" fmla="*/ 2 h 37"/>
                <a:gd name="T58" fmla="*/ 0 w 37"/>
                <a:gd name="T59" fmla="*/ 1 h 37"/>
                <a:gd name="T60" fmla="*/ 0 w 37"/>
                <a:gd name="T61" fmla="*/ 1 h 37"/>
                <a:gd name="T62" fmla="*/ 0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7" name="Freeform 84"/>
            <p:cNvSpPr/>
            <p:nvPr/>
          </p:nvSpPr>
          <p:spPr bwMode="auto">
            <a:xfrm>
              <a:off x="3186" y="1832"/>
              <a:ext cx="18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0 w 37"/>
                <a:gd name="T5" fmla="*/ 1 h 37"/>
                <a:gd name="T6" fmla="*/ 0 w 37"/>
                <a:gd name="T7" fmla="*/ 1 h 37"/>
                <a:gd name="T8" fmla="*/ 0 w 37"/>
                <a:gd name="T9" fmla="*/ 1 h 37"/>
                <a:gd name="T10" fmla="*/ 0 w 37"/>
                <a:gd name="T11" fmla="*/ 1 h 37"/>
                <a:gd name="T12" fmla="*/ 0 w 37"/>
                <a:gd name="T13" fmla="*/ 1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1 h 37"/>
                <a:gd name="T22" fmla="*/ 0 w 37"/>
                <a:gd name="T23" fmla="*/ 1 h 37"/>
                <a:gd name="T24" fmla="*/ 0 w 37"/>
                <a:gd name="T25" fmla="*/ 1 h 37"/>
                <a:gd name="T26" fmla="*/ 1 w 37"/>
                <a:gd name="T27" fmla="*/ 1 h 37"/>
                <a:gd name="T28" fmla="*/ 1 w 37"/>
                <a:gd name="T29" fmla="*/ 1 h 37"/>
                <a:gd name="T30" fmla="*/ 1 w 37"/>
                <a:gd name="T31" fmla="*/ 1 h 37"/>
                <a:gd name="T32" fmla="*/ 1 w 37"/>
                <a:gd name="T33" fmla="*/ 1 h 37"/>
                <a:gd name="T34" fmla="*/ 1 w 37"/>
                <a:gd name="T35" fmla="*/ 1 h 37"/>
                <a:gd name="T36" fmla="*/ 1 w 37"/>
                <a:gd name="T37" fmla="*/ 1 h 37"/>
                <a:gd name="T38" fmla="*/ 1 w 37"/>
                <a:gd name="T39" fmla="*/ 1 h 37"/>
                <a:gd name="T40" fmla="*/ 1 w 37"/>
                <a:gd name="T41" fmla="*/ 1 h 37"/>
                <a:gd name="T42" fmla="*/ 0 w 37"/>
                <a:gd name="T43" fmla="*/ 1 h 37"/>
                <a:gd name="T44" fmla="*/ 0 w 37"/>
                <a:gd name="T45" fmla="*/ 2 h 37"/>
                <a:gd name="T46" fmla="*/ 0 w 37"/>
                <a:gd name="T47" fmla="*/ 2 h 37"/>
                <a:gd name="T48" fmla="*/ 0 w 37"/>
                <a:gd name="T49" fmla="*/ 2 h 37"/>
                <a:gd name="T50" fmla="*/ 0 w 37"/>
                <a:gd name="T51" fmla="*/ 2 h 37"/>
                <a:gd name="T52" fmla="*/ 0 w 37"/>
                <a:gd name="T53" fmla="*/ 2 h 37"/>
                <a:gd name="T54" fmla="*/ 0 w 37"/>
                <a:gd name="T55" fmla="*/ 2 h 37"/>
                <a:gd name="T56" fmla="*/ 0 w 37"/>
                <a:gd name="T57" fmla="*/ 2 h 37"/>
                <a:gd name="T58" fmla="*/ 0 w 37"/>
                <a:gd name="T59" fmla="*/ 1 h 37"/>
                <a:gd name="T60" fmla="*/ 0 w 37"/>
                <a:gd name="T61" fmla="*/ 1 h 37"/>
                <a:gd name="T62" fmla="*/ 0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8" name="Freeform 85"/>
            <p:cNvSpPr/>
            <p:nvPr/>
          </p:nvSpPr>
          <p:spPr bwMode="auto">
            <a:xfrm>
              <a:off x="3647" y="1344"/>
              <a:ext cx="18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1 w 37"/>
                <a:gd name="T27" fmla="*/ 0 h 37"/>
                <a:gd name="T28" fmla="*/ 1 w 37"/>
                <a:gd name="T29" fmla="*/ 0 h 37"/>
                <a:gd name="T30" fmla="*/ 1 w 37"/>
                <a:gd name="T31" fmla="*/ 0 h 37"/>
                <a:gd name="T32" fmla="*/ 1 w 37"/>
                <a:gd name="T33" fmla="*/ 0 h 37"/>
                <a:gd name="T34" fmla="*/ 1 w 37"/>
                <a:gd name="T35" fmla="*/ 0 h 37"/>
                <a:gd name="T36" fmla="*/ 1 w 37"/>
                <a:gd name="T37" fmla="*/ 0 h 37"/>
                <a:gd name="T38" fmla="*/ 1 w 37"/>
                <a:gd name="T39" fmla="*/ 0 h 37"/>
                <a:gd name="T40" fmla="*/ 1 w 37"/>
                <a:gd name="T41" fmla="*/ 0 h 37"/>
                <a:gd name="T42" fmla="*/ 0 w 37"/>
                <a:gd name="T43" fmla="*/ 1 h 37"/>
                <a:gd name="T44" fmla="*/ 0 w 37"/>
                <a:gd name="T45" fmla="*/ 1 h 37"/>
                <a:gd name="T46" fmla="*/ 0 w 37"/>
                <a:gd name="T47" fmla="*/ 1 h 37"/>
                <a:gd name="T48" fmla="*/ 0 w 37"/>
                <a:gd name="T49" fmla="*/ 1 h 37"/>
                <a:gd name="T50" fmla="*/ 0 w 37"/>
                <a:gd name="T51" fmla="*/ 1 h 37"/>
                <a:gd name="T52" fmla="*/ 0 w 37"/>
                <a:gd name="T53" fmla="*/ 1 h 37"/>
                <a:gd name="T54" fmla="*/ 0 w 37"/>
                <a:gd name="T55" fmla="*/ 1 h 37"/>
                <a:gd name="T56" fmla="*/ 0 w 37"/>
                <a:gd name="T57" fmla="*/ 1 h 37"/>
                <a:gd name="T58" fmla="*/ 0 w 37"/>
                <a:gd name="T59" fmla="*/ 1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9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29" name="Freeform 86"/>
            <p:cNvSpPr/>
            <p:nvPr/>
          </p:nvSpPr>
          <p:spPr bwMode="auto">
            <a:xfrm>
              <a:off x="3647" y="1344"/>
              <a:ext cx="18" cy="18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1 w 37"/>
                <a:gd name="T27" fmla="*/ 0 h 37"/>
                <a:gd name="T28" fmla="*/ 1 w 37"/>
                <a:gd name="T29" fmla="*/ 0 h 37"/>
                <a:gd name="T30" fmla="*/ 1 w 37"/>
                <a:gd name="T31" fmla="*/ 0 h 37"/>
                <a:gd name="T32" fmla="*/ 1 w 37"/>
                <a:gd name="T33" fmla="*/ 0 h 37"/>
                <a:gd name="T34" fmla="*/ 1 w 37"/>
                <a:gd name="T35" fmla="*/ 0 h 37"/>
                <a:gd name="T36" fmla="*/ 1 w 37"/>
                <a:gd name="T37" fmla="*/ 0 h 37"/>
                <a:gd name="T38" fmla="*/ 1 w 37"/>
                <a:gd name="T39" fmla="*/ 0 h 37"/>
                <a:gd name="T40" fmla="*/ 1 w 37"/>
                <a:gd name="T41" fmla="*/ 0 h 37"/>
                <a:gd name="T42" fmla="*/ 0 w 37"/>
                <a:gd name="T43" fmla="*/ 1 h 37"/>
                <a:gd name="T44" fmla="*/ 0 w 37"/>
                <a:gd name="T45" fmla="*/ 1 h 37"/>
                <a:gd name="T46" fmla="*/ 0 w 37"/>
                <a:gd name="T47" fmla="*/ 1 h 37"/>
                <a:gd name="T48" fmla="*/ 0 w 37"/>
                <a:gd name="T49" fmla="*/ 1 h 37"/>
                <a:gd name="T50" fmla="*/ 0 w 37"/>
                <a:gd name="T51" fmla="*/ 1 h 37"/>
                <a:gd name="T52" fmla="*/ 0 w 37"/>
                <a:gd name="T53" fmla="*/ 1 h 37"/>
                <a:gd name="T54" fmla="*/ 0 w 37"/>
                <a:gd name="T55" fmla="*/ 1 h 37"/>
                <a:gd name="T56" fmla="*/ 0 w 37"/>
                <a:gd name="T57" fmla="*/ 1 h 37"/>
                <a:gd name="T58" fmla="*/ 0 w 37"/>
                <a:gd name="T59" fmla="*/ 1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w 37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4" y="9"/>
                  </a:lnTo>
                  <a:lnTo>
                    <a:pt x="36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6" y="26"/>
                  </a:lnTo>
                  <a:lnTo>
                    <a:pt x="34" y="29"/>
                  </a:lnTo>
                  <a:lnTo>
                    <a:pt x="31" y="32"/>
                  </a:lnTo>
                  <a:lnTo>
                    <a:pt x="29" y="34"/>
                  </a:lnTo>
                  <a:lnTo>
                    <a:pt x="26" y="36"/>
                  </a:lnTo>
                  <a:lnTo>
                    <a:pt x="22" y="37"/>
                  </a:lnTo>
                  <a:lnTo>
                    <a:pt x="19" y="37"/>
                  </a:lnTo>
                  <a:lnTo>
                    <a:pt x="15" y="37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0" name="Freeform 87"/>
            <p:cNvSpPr/>
            <p:nvPr/>
          </p:nvSpPr>
          <p:spPr bwMode="auto">
            <a:xfrm>
              <a:off x="4089" y="1279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9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1" name="Freeform 88"/>
            <p:cNvSpPr/>
            <p:nvPr/>
          </p:nvSpPr>
          <p:spPr bwMode="auto">
            <a:xfrm>
              <a:off x="4089" y="1279"/>
              <a:ext cx="19" cy="19"/>
            </a:xfrm>
            <a:custGeom>
              <a:avLst/>
              <a:gdLst>
                <a:gd name="T0" fmla="*/ 0 w 37"/>
                <a:gd name="T1" fmla="*/ 1 h 37"/>
                <a:gd name="T2" fmla="*/ 0 w 37"/>
                <a:gd name="T3" fmla="*/ 1 h 37"/>
                <a:gd name="T4" fmla="*/ 1 w 37"/>
                <a:gd name="T5" fmla="*/ 1 h 37"/>
                <a:gd name="T6" fmla="*/ 1 w 37"/>
                <a:gd name="T7" fmla="*/ 1 h 37"/>
                <a:gd name="T8" fmla="*/ 1 w 37"/>
                <a:gd name="T9" fmla="*/ 1 h 37"/>
                <a:gd name="T10" fmla="*/ 1 w 37"/>
                <a:gd name="T11" fmla="*/ 1 h 37"/>
                <a:gd name="T12" fmla="*/ 1 w 37"/>
                <a:gd name="T13" fmla="*/ 1 h 37"/>
                <a:gd name="T14" fmla="*/ 1 w 37"/>
                <a:gd name="T15" fmla="*/ 0 h 37"/>
                <a:gd name="T16" fmla="*/ 1 w 37"/>
                <a:gd name="T17" fmla="*/ 0 h 37"/>
                <a:gd name="T18" fmla="*/ 1 w 37"/>
                <a:gd name="T19" fmla="*/ 0 h 37"/>
                <a:gd name="T20" fmla="*/ 1 w 37"/>
                <a:gd name="T21" fmla="*/ 1 h 37"/>
                <a:gd name="T22" fmla="*/ 1 w 37"/>
                <a:gd name="T23" fmla="*/ 1 h 37"/>
                <a:gd name="T24" fmla="*/ 1 w 37"/>
                <a:gd name="T25" fmla="*/ 1 h 37"/>
                <a:gd name="T26" fmla="*/ 2 w 37"/>
                <a:gd name="T27" fmla="*/ 1 h 37"/>
                <a:gd name="T28" fmla="*/ 2 w 37"/>
                <a:gd name="T29" fmla="*/ 1 h 37"/>
                <a:gd name="T30" fmla="*/ 2 w 37"/>
                <a:gd name="T31" fmla="*/ 1 h 37"/>
                <a:gd name="T32" fmla="*/ 2 w 37"/>
                <a:gd name="T33" fmla="*/ 1 h 37"/>
                <a:gd name="T34" fmla="*/ 2 w 37"/>
                <a:gd name="T35" fmla="*/ 1 h 37"/>
                <a:gd name="T36" fmla="*/ 2 w 37"/>
                <a:gd name="T37" fmla="*/ 1 h 37"/>
                <a:gd name="T38" fmla="*/ 2 w 37"/>
                <a:gd name="T39" fmla="*/ 1 h 37"/>
                <a:gd name="T40" fmla="*/ 2 w 37"/>
                <a:gd name="T41" fmla="*/ 1 h 37"/>
                <a:gd name="T42" fmla="*/ 1 w 37"/>
                <a:gd name="T43" fmla="*/ 1 h 37"/>
                <a:gd name="T44" fmla="*/ 1 w 37"/>
                <a:gd name="T45" fmla="*/ 2 h 37"/>
                <a:gd name="T46" fmla="*/ 1 w 37"/>
                <a:gd name="T47" fmla="*/ 2 h 37"/>
                <a:gd name="T48" fmla="*/ 1 w 37"/>
                <a:gd name="T49" fmla="*/ 2 h 37"/>
                <a:gd name="T50" fmla="*/ 1 w 37"/>
                <a:gd name="T51" fmla="*/ 2 h 37"/>
                <a:gd name="T52" fmla="*/ 1 w 37"/>
                <a:gd name="T53" fmla="*/ 2 h 37"/>
                <a:gd name="T54" fmla="*/ 1 w 37"/>
                <a:gd name="T55" fmla="*/ 2 h 37"/>
                <a:gd name="T56" fmla="*/ 1 w 37"/>
                <a:gd name="T57" fmla="*/ 2 h 37"/>
                <a:gd name="T58" fmla="*/ 1 w 37"/>
                <a:gd name="T59" fmla="*/ 1 h 37"/>
                <a:gd name="T60" fmla="*/ 1 w 37"/>
                <a:gd name="T61" fmla="*/ 1 h 37"/>
                <a:gd name="T62" fmla="*/ 1 w 37"/>
                <a:gd name="T63" fmla="*/ 1 h 37"/>
                <a:gd name="T64" fmla="*/ 0 w 37"/>
                <a:gd name="T65" fmla="*/ 1 h 37"/>
                <a:gd name="T66" fmla="*/ 0 w 37"/>
                <a:gd name="T67" fmla="*/ 1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7"/>
                <a:gd name="T103" fmla="*/ 0 h 37"/>
                <a:gd name="T104" fmla="*/ 37 w 37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7" h="37">
                  <a:moveTo>
                    <a:pt x="0" y="19"/>
                  </a:moveTo>
                  <a:lnTo>
                    <a:pt x="0" y="15"/>
                  </a:lnTo>
                  <a:lnTo>
                    <a:pt x="1" y="12"/>
                  </a:lnTo>
                  <a:lnTo>
                    <a:pt x="3" y="9"/>
                  </a:lnTo>
                  <a:lnTo>
                    <a:pt x="5" y="6"/>
                  </a:lnTo>
                  <a:lnTo>
                    <a:pt x="8" y="4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31" y="6"/>
                  </a:lnTo>
                  <a:lnTo>
                    <a:pt x="33" y="9"/>
                  </a:lnTo>
                  <a:lnTo>
                    <a:pt x="35" y="12"/>
                  </a:lnTo>
                  <a:lnTo>
                    <a:pt x="37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5" y="26"/>
                  </a:lnTo>
                  <a:lnTo>
                    <a:pt x="33" y="29"/>
                  </a:lnTo>
                  <a:lnTo>
                    <a:pt x="31" y="32"/>
                  </a:lnTo>
                  <a:lnTo>
                    <a:pt x="28" y="34"/>
                  </a:lnTo>
                  <a:lnTo>
                    <a:pt x="25" y="36"/>
                  </a:lnTo>
                  <a:lnTo>
                    <a:pt x="22" y="37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6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2" name="Freeform 89"/>
            <p:cNvSpPr/>
            <p:nvPr/>
          </p:nvSpPr>
          <p:spPr bwMode="auto">
            <a:xfrm>
              <a:off x="3195" y="1749"/>
              <a:ext cx="452" cy="92"/>
            </a:xfrm>
            <a:custGeom>
              <a:avLst/>
              <a:gdLst>
                <a:gd name="T0" fmla="*/ 28 w 904"/>
                <a:gd name="T1" fmla="*/ 0 h 184"/>
                <a:gd name="T2" fmla="*/ 23 w 904"/>
                <a:gd name="T3" fmla="*/ 1 h 184"/>
                <a:gd name="T4" fmla="*/ 18 w 904"/>
                <a:gd name="T5" fmla="*/ 3 h 184"/>
                <a:gd name="T6" fmla="*/ 12 w 904"/>
                <a:gd name="T7" fmla="*/ 3 h 184"/>
                <a:gd name="T8" fmla="*/ 6 w 904"/>
                <a:gd name="T9" fmla="*/ 5 h 184"/>
                <a:gd name="T10" fmla="*/ 0 w 904"/>
                <a:gd name="T11" fmla="*/ 6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4"/>
                <a:gd name="T19" fmla="*/ 0 h 184"/>
                <a:gd name="T20" fmla="*/ 904 w 904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4" h="184">
                  <a:moveTo>
                    <a:pt x="904" y="0"/>
                  </a:moveTo>
                  <a:lnTo>
                    <a:pt x="724" y="42"/>
                  </a:lnTo>
                  <a:lnTo>
                    <a:pt x="545" y="82"/>
                  </a:lnTo>
                  <a:lnTo>
                    <a:pt x="364" y="119"/>
                  </a:lnTo>
                  <a:lnTo>
                    <a:pt x="183" y="153"/>
                  </a:lnTo>
                  <a:lnTo>
                    <a:pt x="0" y="18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3" name="Freeform 90"/>
            <p:cNvSpPr/>
            <p:nvPr/>
          </p:nvSpPr>
          <p:spPr bwMode="auto">
            <a:xfrm>
              <a:off x="3518" y="2090"/>
              <a:ext cx="276" cy="1"/>
            </a:xfrm>
            <a:custGeom>
              <a:avLst/>
              <a:gdLst>
                <a:gd name="T0" fmla="*/ 17 w 553"/>
                <a:gd name="T1" fmla="*/ 0 h 1"/>
                <a:gd name="T2" fmla="*/ 0 w 553"/>
                <a:gd name="T3" fmla="*/ 0 h 1"/>
                <a:gd name="T4" fmla="*/ 0 w 553"/>
                <a:gd name="T5" fmla="*/ 0 h 1"/>
                <a:gd name="T6" fmla="*/ 0 60000 65536"/>
                <a:gd name="T7" fmla="*/ 0 60000 65536"/>
                <a:gd name="T8" fmla="*/ 0 60000 65536"/>
                <a:gd name="T9" fmla="*/ 0 w 553"/>
                <a:gd name="T10" fmla="*/ 0 h 1"/>
                <a:gd name="T11" fmla="*/ 553 w 55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3" h="1">
                  <a:moveTo>
                    <a:pt x="553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4" name="Freeform 91"/>
            <p:cNvSpPr/>
            <p:nvPr/>
          </p:nvSpPr>
          <p:spPr bwMode="auto">
            <a:xfrm>
              <a:off x="3195" y="1841"/>
              <a:ext cx="323" cy="249"/>
            </a:xfrm>
            <a:custGeom>
              <a:avLst/>
              <a:gdLst>
                <a:gd name="T0" fmla="*/ 20 w 646"/>
                <a:gd name="T1" fmla="*/ 16 h 498"/>
                <a:gd name="T2" fmla="*/ 19 w 646"/>
                <a:gd name="T3" fmla="*/ 15 h 498"/>
                <a:gd name="T4" fmla="*/ 18 w 646"/>
                <a:gd name="T5" fmla="*/ 14 h 498"/>
                <a:gd name="T6" fmla="*/ 15 w 646"/>
                <a:gd name="T7" fmla="*/ 12 h 498"/>
                <a:gd name="T8" fmla="*/ 14 w 646"/>
                <a:gd name="T9" fmla="*/ 11 h 498"/>
                <a:gd name="T10" fmla="*/ 12 w 646"/>
                <a:gd name="T11" fmla="*/ 10 h 498"/>
                <a:gd name="T12" fmla="*/ 10 w 646"/>
                <a:gd name="T13" fmla="*/ 8 h 498"/>
                <a:gd name="T14" fmla="*/ 9 w 646"/>
                <a:gd name="T15" fmla="*/ 7 h 498"/>
                <a:gd name="T16" fmla="*/ 6 w 646"/>
                <a:gd name="T17" fmla="*/ 5 h 498"/>
                <a:gd name="T18" fmla="*/ 5 w 646"/>
                <a:gd name="T19" fmla="*/ 4 h 498"/>
                <a:gd name="T20" fmla="*/ 3 w 646"/>
                <a:gd name="T21" fmla="*/ 2 h 498"/>
                <a:gd name="T22" fmla="*/ 0 w 646"/>
                <a:gd name="T23" fmla="*/ 0 h 49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46"/>
                <a:gd name="T37" fmla="*/ 0 h 498"/>
                <a:gd name="T38" fmla="*/ 646 w 646"/>
                <a:gd name="T39" fmla="*/ 498 h 49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46" h="498">
                  <a:moveTo>
                    <a:pt x="646" y="498"/>
                  </a:moveTo>
                  <a:lnTo>
                    <a:pt x="602" y="462"/>
                  </a:lnTo>
                  <a:lnTo>
                    <a:pt x="556" y="424"/>
                  </a:lnTo>
                  <a:lnTo>
                    <a:pt x="507" y="383"/>
                  </a:lnTo>
                  <a:lnTo>
                    <a:pt x="454" y="342"/>
                  </a:lnTo>
                  <a:lnTo>
                    <a:pt x="398" y="299"/>
                  </a:lnTo>
                  <a:lnTo>
                    <a:pt x="339" y="253"/>
                  </a:lnTo>
                  <a:lnTo>
                    <a:pt x="278" y="206"/>
                  </a:lnTo>
                  <a:lnTo>
                    <a:pt x="213" y="158"/>
                  </a:lnTo>
                  <a:lnTo>
                    <a:pt x="146" y="107"/>
                  </a:lnTo>
                  <a:lnTo>
                    <a:pt x="74" y="54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5" name="Freeform 92"/>
            <p:cNvSpPr/>
            <p:nvPr/>
          </p:nvSpPr>
          <p:spPr bwMode="auto">
            <a:xfrm>
              <a:off x="3794" y="1860"/>
              <a:ext cx="305" cy="230"/>
            </a:xfrm>
            <a:custGeom>
              <a:avLst/>
              <a:gdLst>
                <a:gd name="T0" fmla="*/ 20 w 609"/>
                <a:gd name="T1" fmla="*/ 0 h 461"/>
                <a:gd name="T2" fmla="*/ 17 w 609"/>
                <a:gd name="T3" fmla="*/ 2 h 461"/>
                <a:gd name="T4" fmla="*/ 13 w 609"/>
                <a:gd name="T5" fmla="*/ 4 h 461"/>
                <a:gd name="T6" fmla="*/ 10 w 609"/>
                <a:gd name="T7" fmla="*/ 6 h 461"/>
                <a:gd name="T8" fmla="*/ 7 w 609"/>
                <a:gd name="T9" fmla="*/ 9 h 461"/>
                <a:gd name="T10" fmla="*/ 4 w 609"/>
                <a:gd name="T11" fmla="*/ 11 h 461"/>
                <a:gd name="T12" fmla="*/ 0 w 609"/>
                <a:gd name="T13" fmla="*/ 14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9"/>
                <a:gd name="T22" fmla="*/ 0 h 461"/>
                <a:gd name="T23" fmla="*/ 609 w 609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9" h="461">
                  <a:moveTo>
                    <a:pt x="609" y="0"/>
                  </a:moveTo>
                  <a:lnTo>
                    <a:pt x="513" y="71"/>
                  </a:lnTo>
                  <a:lnTo>
                    <a:pt x="414" y="145"/>
                  </a:lnTo>
                  <a:lnTo>
                    <a:pt x="314" y="221"/>
                  </a:lnTo>
                  <a:lnTo>
                    <a:pt x="211" y="299"/>
                  </a:lnTo>
                  <a:lnTo>
                    <a:pt x="108" y="379"/>
                  </a:lnTo>
                  <a:lnTo>
                    <a:pt x="0" y="461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6" name="Freeform 93"/>
            <p:cNvSpPr/>
            <p:nvPr/>
          </p:nvSpPr>
          <p:spPr bwMode="auto">
            <a:xfrm>
              <a:off x="3518" y="1749"/>
              <a:ext cx="129" cy="341"/>
            </a:xfrm>
            <a:custGeom>
              <a:avLst/>
              <a:gdLst>
                <a:gd name="T0" fmla="*/ 0 w 258"/>
                <a:gd name="T1" fmla="*/ 21 h 682"/>
                <a:gd name="T2" fmla="*/ 1 w 258"/>
                <a:gd name="T3" fmla="*/ 19 h 682"/>
                <a:gd name="T4" fmla="*/ 1 w 258"/>
                <a:gd name="T5" fmla="*/ 17 h 682"/>
                <a:gd name="T6" fmla="*/ 2 w 258"/>
                <a:gd name="T7" fmla="*/ 14 h 682"/>
                <a:gd name="T8" fmla="*/ 3 w 258"/>
                <a:gd name="T9" fmla="*/ 12 h 682"/>
                <a:gd name="T10" fmla="*/ 4 w 258"/>
                <a:gd name="T11" fmla="*/ 10 h 682"/>
                <a:gd name="T12" fmla="*/ 4 w 258"/>
                <a:gd name="T13" fmla="*/ 9 h 682"/>
                <a:gd name="T14" fmla="*/ 5 w 258"/>
                <a:gd name="T15" fmla="*/ 6 h 682"/>
                <a:gd name="T16" fmla="*/ 6 w 258"/>
                <a:gd name="T17" fmla="*/ 5 h 682"/>
                <a:gd name="T18" fmla="*/ 6 w 258"/>
                <a:gd name="T19" fmla="*/ 3 h 682"/>
                <a:gd name="T20" fmla="*/ 7 w 258"/>
                <a:gd name="T21" fmla="*/ 1 h 682"/>
                <a:gd name="T22" fmla="*/ 8 w 258"/>
                <a:gd name="T23" fmla="*/ 0 h 6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682"/>
                <a:gd name="T38" fmla="*/ 258 w 258"/>
                <a:gd name="T39" fmla="*/ 682 h 6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682">
                  <a:moveTo>
                    <a:pt x="0" y="682"/>
                  </a:moveTo>
                  <a:lnTo>
                    <a:pt x="30" y="602"/>
                  </a:lnTo>
                  <a:lnTo>
                    <a:pt x="58" y="527"/>
                  </a:lnTo>
                  <a:lnTo>
                    <a:pt x="85" y="455"/>
                  </a:lnTo>
                  <a:lnTo>
                    <a:pt x="111" y="385"/>
                  </a:lnTo>
                  <a:lnTo>
                    <a:pt x="136" y="320"/>
                  </a:lnTo>
                  <a:lnTo>
                    <a:pt x="159" y="258"/>
                  </a:lnTo>
                  <a:lnTo>
                    <a:pt x="181" y="200"/>
                  </a:lnTo>
                  <a:lnTo>
                    <a:pt x="203" y="145"/>
                  </a:lnTo>
                  <a:lnTo>
                    <a:pt x="223" y="93"/>
                  </a:lnTo>
                  <a:lnTo>
                    <a:pt x="241" y="44"/>
                  </a:lnTo>
                  <a:lnTo>
                    <a:pt x="258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7" name="Freeform 94"/>
            <p:cNvSpPr/>
            <p:nvPr/>
          </p:nvSpPr>
          <p:spPr bwMode="auto">
            <a:xfrm>
              <a:off x="3647" y="1749"/>
              <a:ext cx="147" cy="341"/>
            </a:xfrm>
            <a:custGeom>
              <a:avLst/>
              <a:gdLst>
                <a:gd name="T0" fmla="*/ 9 w 295"/>
                <a:gd name="T1" fmla="*/ 21 h 682"/>
                <a:gd name="T2" fmla="*/ 8 w 295"/>
                <a:gd name="T3" fmla="*/ 20 h 682"/>
                <a:gd name="T4" fmla="*/ 7 w 295"/>
                <a:gd name="T5" fmla="*/ 18 h 682"/>
                <a:gd name="T6" fmla="*/ 6 w 295"/>
                <a:gd name="T7" fmla="*/ 15 h 682"/>
                <a:gd name="T8" fmla="*/ 5 w 295"/>
                <a:gd name="T9" fmla="*/ 12 h 682"/>
                <a:gd name="T10" fmla="*/ 4 w 295"/>
                <a:gd name="T11" fmla="*/ 11 h 682"/>
                <a:gd name="T12" fmla="*/ 3 w 295"/>
                <a:gd name="T13" fmla="*/ 7 h 682"/>
                <a:gd name="T14" fmla="*/ 2 w 295"/>
                <a:gd name="T15" fmla="*/ 5 h 682"/>
                <a:gd name="T16" fmla="*/ 1 w 295"/>
                <a:gd name="T17" fmla="*/ 3 h 682"/>
                <a:gd name="T18" fmla="*/ 0 w 295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5"/>
                <a:gd name="T31" fmla="*/ 0 h 682"/>
                <a:gd name="T32" fmla="*/ 295 w 295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5" h="682">
                  <a:moveTo>
                    <a:pt x="295" y="682"/>
                  </a:moveTo>
                  <a:lnTo>
                    <a:pt x="270" y="617"/>
                  </a:lnTo>
                  <a:lnTo>
                    <a:pt x="242" y="550"/>
                  </a:lnTo>
                  <a:lnTo>
                    <a:pt x="214" y="480"/>
                  </a:lnTo>
                  <a:lnTo>
                    <a:pt x="182" y="406"/>
                  </a:lnTo>
                  <a:lnTo>
                    <a:pt x="150" y="331"/>
                  </a:lnTo>
                  <a:lnTo>
                    <a:pt x="116" y="252"/>
                  </a:lnTo>
                  <a:lnTo>
                    <a:pt x="79" y="171"/>
                  </a:lnTo>
                  <a:lnTo>
                    <a:pt x="41" y="87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8" name="Freeform 95"/>
            <p:cNvSpPr/>
            <p:nvPr/>
          </p:nvSpPr>
          <p:spPr bwMode="auto">
            <a:xfrm>
              <a:off x="3647" y="1749"/>
              <a:ext cx="452" cy="111"/>
            </a:xfrm>
            <a:custGeom>
              <a:avLst/>
              <a:gdLst>
                <a:gd name="T0" fmla="*/ 28 w 904"/>
                <a:gd name="T1" fmla="*/ 7 h 221"/>
                <a:gd name="T2" fmla="*/ 25 w 904"/>
                <a:gd name="T3" fmla="*/ 6 h 221"/>
                <a:gd name="T4" fmla="*/ 22 w 904"/>
                <a:gd name="T5" fmla="*/ 6 h 221"/>
                <a:gd name="T6" fmla="*/ 19 w 904"/>
                <a:gd name="T7" fmla="*/ 5 h 221"/>
                <a:gd name="T8" fmla="*/ 14 w 904"/>
                <a:gd name="T9" fmla="*/ 4 h 221"/>
                <a:gd name="T10" fmla="*/ 12 w 904"/>
                <a:gd name="T11" fmla="*/ 3 h 221"/>
                <a:gd name="T12" fmla="*/ 7 w 904"/>
                <a:gd name="T13" fmla="*/ 2 h 221"/>
                <a:gd name="T14" fmla="*/ 4 w 904"/>
                <a:gd name="T15" fmla="*/ 1 h 221"/>
                <a:gd name="T16" fmla="*/ 0 w 904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04"/>
                <a:gd name="T28" fmla="*/ 0 h 221"/>
                <a:gd name="T29" fmla="*/ 904 w 904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04" h="221">
                  <a:moveTo>
                    <a:pt x="904" y="221"/>
                  </a:moveTo>
                  <a:lnTo>
                    <a:pt x="800" y="191"/>
                  </a:lnTo>
                  <a:lnTo>
                    <a:pt x="693" y="162"/>
                  </a:lnTo>
                  <a:lnTo>
                    <a:pt x="585" y="133"/>
                  </a:lnTo>
                  <a:lnTo>
                    <a:pt x="473" y="104"/>
                  </a:lnTo>
                  <a:lnTo>
                    <a:pt x="359" y="78"/>
                  </a:lnTo>
                  <a:lnTo>
                    <a:pt x="241" y="51"/>
                  </a:lnTo>
                  <a:lnTo>
                    <a:pt x="122" y="25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39" name="Freeform 96"/>
            <p:cNvSpPr/>
            <p:nvPr/>
          </p:nvSpPr>
          <p:spPr bwMode="auto">
            <a:xfrm>
              <a:off x="4099" y="1288"/>
              <a:ext cx="1" cy="572"/>
            </a:xfrm>
            <a:custGeom>
              <a:avLst/>
              <a:gdLst>
                <a:gd name="T0" fmla="*/ 0 w 1"/>
                <a:gd name="T1" fmla="*/ 36 h 1143"/>
                <a:gd name="T2" fmla="*/ 0 w 1"/>
                <a:gd name="T3" fmla="*/ 32 h 1143"/>
                <a:gd name="T4" fmla="*/ 0 w 1"/>
                <a:gd name="T5" fmla="*/ 28 h 1143"/>
                <a:gd name="T6" fmla="*/ 0 w 1"/>
                <a:gd name="T7" fmla="*/ 23 h 1143"/>
                <a:gd name="T8" fmla="*/ 0 w 1"/>
                <a:gd name="T9" fmla="*/ 19 h 1143"/>
                <a:gd name="T10" fmla="*/ 0 w 1"/>
                <a:gd name="T11" fmla="*/ 15 h 1143"/>
                <a:gd name="T12" fmla="*/ 0 w 1"/>
                <a:gd name="T13" fmla="*/ 10 h 1143"/>
                <a:gd name="T14" fmla="*/ 0 w 1"/>
                <a:gd name="T15" fmla="*/ 5 h 1143"/>
                <a:gd name="T16" fmla="*/ 0 w 1"/>
                <a:gd name="T17" fmla="*/ 0 h 1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"/>
                <a:gd name="T28" fmla="*/ 0 h 1143"/>
                <a:gd name="T29" fmla="*/ 1 w 1"/>
                <a:gd name="T30" fmla="*/ 1143 h 114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" h="1143">
                  <a:moveTo>
                    <a:pt x="0" y="1143"/>
                  </a:moveTo>
                  <a:lnTo>
                    <a:pt x="0" y="1010"/>
                  </a:lnTo>
                  <a:lnTo>
                    <a:pt x="0" y="875"/>
                  </a:lnTo>
                  <a:lnTo>
                    <a:pt x="0" y="736"/>
                  </a:lnTo>
                  <a:lnTo>
                    <a:pt x="0" y="595"/>
                  </a:lnTo>
                  <a:lnTo>
                    <a:pt x="0" y="450"/>
                  </a:lnTo>
                  <a:lnTo>
                    <a:pt x="0" y="304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0" name="Freeform 97"/>
            <p:cNvSpPr/>
            <p:nvPr/>
          </p:nvSpPr>
          <p:spPr bwMode="auto">
            <a:xfrm>
              <a:off x="3195" y="1288"/>
              <a:ext cx="461" cy="65"/>
            </a:xfrm>
            <a:custGeom>
              <a:avLst/>
              <a:gdLst>
                <a:gd name="T0" fmla="*/ 28 w 923"/>
                <a:gd name="T1" fmla="*/ 5 h 129"/>
                <a:gd name="T2" fmla="*/ 23 w 923"/>
                <a:gd name="T3" fmla="*/ 4 h 129"/>
                <a:gd name="T4" fmla="*/ 17 w 923"/>
                <a:gd name="T5" fmla="*/ 3 h 129"/>
                <a:gd name="T6" fmla="*/ 11 w 923"/>
                <a:gd name="T7" fmla="*/ 2 h 129"/>
                <a:gd name="T8" fmla="*/ 5 w 923"/>
                <a:gd name="T9" fmla="*/ 1 h 129"/>
                <a:gd name="T10" fmla="*/ 0 w 923"/>
                <a:gd name="T11" fmla="*/ 0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3"/>
                <a:gd name="T19" fmla="*/ 0 h 129"/>
                <a:gd name="T20" fmla="*/ 923 w 923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3" h="129">
                  <a:moveTo>
                    <a:pt x="923" y="129"/>
                  </a:moveTo>
                  <a:lnTo>
                    <a:pt x="738" y="109"/>
                  </a:lnTo>
                  <a:lnTo>
                    <a:pt x="554" y="86"/>
                  </a:lnTo>
                  <a:lnTo>
                    <a:pt x="369" y="61"/>
                  </a:lnTo>
                  <a:lnTo>
                    <a:pt x="185" y="32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1" name="Freeform 98"/>
            <p:cNvSpPr/>
            <p:nvPr/>
          </p:nvSpPr>
          <p:spPr bwMode="auto">
            <a:xfrm>
              <a:off x="3194" y="1288"/>
              <a:ext cx="1" cy="553"/>
            </a:xfrm>
            <a:custGeom>
              <a:avLst/>
              <a:gdLst>
                <a:gd name="T0" fmla="*/ 1 w 1"/>
                <a:gd name="T1" fmla="*/ 0 h 1106"/>
                <a:gd name="T2" fmla="*/ 0 w 1"/>
                <a:gd name="T3" fmla="*/ 9 h 1106"/>
                <a:gd name="T4" fmla="*/ 0 w 1"/>
                <a:gd name="T5" fmla="*/ 17 h 1106"/>
                <a:gd name="T6" fmla="*/ 0 w 1"/>
                <a:gd name="T7" fmla="*/ 26 h 1106"/>
                <a:gd name="T8" fmla="*/ 1 w 1"/>
                <a:gd name="T9" fmla="*/ 35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106"/>
                <a:gd name="T17" fmla="*/ 1 w 1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106">
                  <a:moveTo>
                    <a:pt x="1" y="0"/>
                  </a:moveTo>
                  <a:lnTo>
                    <a:pt x="0" y="279"/>
                  </a:lnTo>
                  <a:lnTo>
                    <a:pt x="0" y="556"/>
                  </a:lnTo>
                  <a:lnTo>
                    <a:pt x="0" y="832"/>
                  </a:lnTo>
                  <a:lnTo>
                    <a:pt x="1" y="1106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2" name="Freeform 99"/>
            <p:cNvSpPr/>
            <p:nvPr/>
          </p:nvSpPr>
          <p:spPr bwMode="auto">
            <a:xfrm>
              <a:off x="3656" y="1288"/>
              <a:ext cx="443" cy="65"/>
            </a:xfrm>
            <a:custGeom>
              <a:avLst/>
              <a:gdLst>
                <a:gd name="T0" fmla="*/ 28 w 885"/>
                <a:gd name="T1" fmla="*/ 0 h 129"/>
                <a:gd name="T2" fmla="*/ 23 w 885"/>
                <a:gd name="T3" fmla="*/ 1 h 129"/>
                <a:gd name="T4" fmla="*/ 17 w 885"/>
                <a:gd name="T5" fmla="*/ 2 h 129"/>
                <a:gd name="T6" fmla="*/ 12 w 885"/>
                <a:gd name="T7" fmla="*/ 3 h 129"/>
                <a:gd name="T8" fmla="*/ 6 w 885"/>
                <a:gd name="T9" fmla="*/ 4 h 129"/>
                <a:gd name="T10" fmla="*/ 0 w 885"/>
                <a:gd name="T11" fmla="*/ 5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5"/>
                <a:gd name="T19" fmla="*/ 0 h 129"/>
                <a:gd name="T20" fmla="*/ 885 w 885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5" h="129">
                  <a:moveTo>
                    <a:pt x="885" y="0"/>
                  </a:moveTo>
                  <a:lnTo>
                    <a:pt x="708" y="21"/>
                  </a:lnTo>
                  <a:lnTo>
                    <a:pt x="531" y="43"/>
                  </a:lnTo>
                  <a:lnTo>
                    <a:pt x="354" y="69"/>
                  </a:lnTo>
                  <a:lnTo>
                    <a:pt x="177" y="98"/>
                  </a:lnTo>
                  <a:lnTo>
                    <a:pt x="0" y="12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3" name="Freeform 100"/>
            <p:cNvSpPr/>
            <p:nvPr/>
          </p:nvSpPr>
          <p:spPr bwMode="auto">
            <a:xfrm>
              <a:off x="3195" y="1353"/>
              <a:ext cx="461" cy="488"/>
            </a:xfrm>
            <a:custGeom>
              <a:avLst/>
              <a:gdLst>
                <a:gd name="T0" fmla="*/ 28 w 923"/>
                <a:gd name="T1" fmla="*/ 0 h 977"/>
                <a:gd name="T2" fmla="*/ 23 w 923"/>
                <a:gd name="T3" fmla="*/ 4 h 977"/>
                <a:gd name="T4" fmla="*/ 19 w 923"/>
                <a:gd name="T5" fmla="*/ 9 h 977"/>
                <a:gd name="T6" fmla="*/ 14 w 923"/>
                <a:gd name="T7" fmla="*/ 15 h 977"/>
                <a:gd name="T8" fmla="*/ 9 w 923"/>
                <a:gd name="T9" fmla="*/ 20 h 977"/>
                <a:gd name="T10" fmla="*/ 4 w 923"/>
                <a:gd name="T11" fmla="*/ 25 h 977"/>
                <a:gd name="T12" fmla="*/ 0 w 923"/>
                <a:gd name="T13" fmla="*/ 30 h 9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3"/>
                <a:gd name="T22" fmla="*/ 0 h 977"/>
                <a:gd name="T23" fmla="*/ 923 w 923"/>
                <a:gd name="T24" fmla="*/ 977 h 9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3" h="977">
                  <a:moveTo>
                    <a:pt x="923" y="0"/>
                  </a:moveTo>
                  <a:lnTo>
                    <a:pt x="766" y="159"/>
                  </a:lnTo>
                  <a:lnTo>
                    <a:pt x="610" y="319"/>
                  </a:lnTo>
                  <a:lnTo>
                    <a:pt x="456" y="481"/>
                  </a:lnTo>
                  <a:lnTo>
                    <a:pt x="304" y="645"/>
                  </a:lnTo>
                  <a:lnTo>
                    <a:pt x="151" y="810"/>
                  </a:lnTo>
                  <a:lnTo>
                    <a:pt x="0" y="977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4" name="Freeform 101"/>
            <p:cNvSpPr/>
            <p:nvPr/>
          </p:nvSpPr>
          <p:spPr bwMode="auto">
            <a:xfrm>
              <a:off x="3647" y="1288"/>
              <a:ext cx="452" cy="461"/>
            </a:xfrm>
            <a:custGeom>
              <a:avLst/>
              <a:gdLst>
                <a:gd name="T0" fmla="*/ 28 w 904"/>
                <a:gd name="T1" fmla="*/ 0 h 922"/>
                <a:gd name="T2" fmla="*/ 24 w 904"/>
                <a:gd name="T3" fmla="*/ 5 h 922"/>
                <a:gd name="T4" fmla="*/ 19 w 904"/>
                <a:gd name="T5" fmla="*/ 10 h 922"/>
                <a:gd name="T6" fmla="*/ 14 w 904"/>
                <a:gd name="T7" fmla="*/ 14 h 922"/>
                <a:gd name="T8" fmla="*/ 10 w 904"/>
                <a:gd name="T9" fmla="*/ 19 h 922"/>
                <a:gd name="T10" fmla="*/ 5 w 904"/>
                <a:gd name="T11" fmla="*/ 24 h 922"/>
                <a:gd name="T12" fmla="*/ 0 w 904"/>
                <a:gd name="T13" fmla="*/ 29 h 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4"/>
                <a:gd name="T22" fmla="*/ 0 h 922"/>
                <a:gd name="T23" fmla="*/ 904 w 904"/>
                <a:gd name="T24" fmla="*/ 922 h 9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4" h="922">
                  <a:moveTo>
                    <a:pt x="904" y="0"/>
                  </a:moveTo>
                  <a:lnTo>
                    <a:pt x="751" y="150"/>
                  </a:lnTo>
                  <a:lnTo>
                    <a:pt x="599" y="301"/>
                  </a:lnTo>
                  <a:lnTo>
                    <a:pt x="446" y="454"/>
                  </a:lnTo>
                  <a:lnTo>
                    <a:pt x="297" y="608"/>
                  </a:lnTo>
                  <a:lnTo>
                    <a:pt x="148" y="764"/>
                  </a:lnTo>
                  <a:lnTo>
                    <a:pt x="0" y="92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5" name="Freeform 102"/>
            <p:cNvSpPr/>
            <p:nvPr/>
          </p:nvSpPr>
          <p:spPr bwMode="auto">
            <a:xfrm>
              <a:off x="3518" y="1288"/>
              <a:ext cx="581" cy="802"/>
            </a:xfrm>
            <a:custGeom>
              <a:avLst/>
              <a:gdLst>
                <a:gd name="T0" fmla="*/ 36 w 1162"/>
                <a:gd name="T1" fmla="*/ 0 h 1604"/>
                <a:gd name="T2" fmla="*/ 36 w 1162"/>
                <a:gd name="T3" fmla="*/ 3 h 1604"/>
                <a:gd name="T4" fmla="*/ 35 w 1162"/>
                <a:gd name="T5" fmla="*/ 6 h 1604"/>
                <a:gd name="T6" fmla="*/ 34 w 1162"/>
                <a:gd name="T7" fmla="*/ 10 h 1604"/>
                <a:gd name="T8" fmla="*/ 33 w 1162"/>
                <a:gd name="T9" fmla="*/ 13 h 1604"/>
                <a:gd name="T10" fmla="*/ 31 w 1162"/>
                <a:gd name="T11" fmla="*/ 15 h 1604"/>
                <a:gd name="T12" fmla="*/ 29 w 1162"/>
                <a:gd name="T13" fmla="*/ 19 h 1604"/>
                <a:gd name="T14" fmla="*/ 28 w 1162"/>
                <a:gd name="T15" fmla="*/ 22 h 1604"/>
                <a:gd name="T16" fmla="*/ 27 w 1162"/>
                <a:gd name="T17" fmla="*/ 24 h 1604"/>
                <a:gd name="T18" fmla="*/ 25 w 1162"/>
                <a:gd name="T19" fmla="*/ 26 h 1604"/>
                <a:gd name="T20" fmla="*/ 23 w 1162"/>
                <a:gd name="T21" fmla="*/ 28 h 1604"/>
                <a:gd name="T22" fmla="*/ 22 w 1162"/>
                <a:gd name="T23" fmla="*/ 31 h 1604"/>
                <a:gd name="T24" fmla="*/ 20 w 1162"/>
                <a:gd name="T25" fmla="*/ 34 h 1604"/>
                <a:gd name="T26" fmla="*/ 18 w 1162"/>
                <a:gd name="T27" fmla="*/ 36 h 1604"/>
                <a:gd name="T28" fmla="*/ 17 w 1162"/>
                <a:gd name="T29" fmla="*/ 38 h 1604"/>
                <a:gd name="T30" fmla="*/ 14 w 1162"/>
                <a:gd name="T31" fmla="*/ 40 h 1604"/>
                <a:gd name="T32" fmla="*/ 12 w 1162"/>
                <a:gd name="T33" fmla="*/ 42 h 1604"/>
                <a:gd name="T34" fmla="*/ 9 w 1162"/>
                <a:gd name="T35" fmla="*/ 44 h 1604"/>
                <a:gd name="T36" fmla="*/ 7 w 1162"/>
                <a:gd name="T37" fmla="*/ 46 h 1604"/>
                <a:gd name="T38" fmla="*/ 5 w 1162"/>
                <a:gd name="T39" fmla="*/ 48 h 1604"/>
                <a:gd name="T40" fmla="*/ 2 w 1162"/>
                <a:gd name="T41" fmla="*/ 49 h 1604"/>
                <a:gd name="T42" fmla="*/ 0 w 1162"/>
                <a:gd name="T43" fmla="*/ 50 h 16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2"/>
                <a:gd name="T67" fmla="*/ 0 h 1604"/>
                <a:gd name="T68" fmla="*/ 1162 w 1162"/>
                <a:gd name="T69" fmla="*/ 1604 h 16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2" h="1604">
                  <a:moveTo>
                    <a:pt x="1162" y="0"/>
                  </a:moveTo>
                  <a:lnTo>
                    <a:pt x="1136" y="105"/>
                  </a:lnTo>
                  <a:lnTo>
                    <a:pt x="1106" y="207"/>
                  </a:lnTo>
                  <a:lnTo>
                    <a:pt x="1073" y="306"/>
                  </a:lnTo>
                  <a:lnTo>
                    <a:pt x="1038" y="402"/>
                  </a:lnTo>
                  <a:lnTo>
                    <a:pt x="1000" y="495"/>
                  </a:lnTo>
                  <a:lnTo>
                    <a:pt x="958" y="586"/>
                  </a:lnTo>
                  <a:lnTo>
                    <a:pt x="914" y="674"/>
                  </a:lnTo>
                  <a:lnTo>
                    <a:pt x="867" y="759"/>
                  </a:lnTo>
                  <a:lnTo>
                    <a:pt x="817" y="841"/>
                  </a:lnTo>
                  <a:lnTo>
                    <a:pt x="766" y="920"/>
                  </a:lnTo>
                  <a:lnTo>
                    <a:pt x="710" y="996"/>
                  </a:lnTo>
                  <a:lnTo>
                    <a:pt x="651" y="1070"/>
                  </a:lnTo>
                  <a:lnTo>
                    <a:pt x="590" y="1140"/>
                  </a:lnTo>
                  <a:lnTo>
                    <a:pt x="527" y="1208"/>
                  </a:lnTo>
                  <a:lnTo>
                    <a:pt x="460" y="1274"/>
                  </a:lnTo>
                  <a:lnTo>
                    <a:pt x="391" y="1335"/>
                  </a:lnTo>
                  <a:lnTo>
                    <a:pt x="318" y="1395"/>
                  </a:lnTo>
                  <a:lnTo>
                    <a:pt x="243" y="1451"/>
                  </a:lnTo>
                  <a:lnTo>
                    <a:pt x="165" y="1506"/>
                  </a:lnTo>
                  <a:lnTo>
                    <a:pt x="84" y="1556"/>
                  </a:lnTo>
                  <a:lnTo>
                    <a:pt x="0" y="1604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6" name="Freeform 103"/>
            <p:cNvSpPr/>
            <p:nvPr/>
          </p:nvSpPr>
          <p:spPr bwMode="auto">
            <a:xfrm>
              <a:off x="3195" y="1288"/>
              <a:ext cx="323" cy="802"/>
            </a:xfrm>
            <a:custGeom>
              <a:avLst/>
              <a:gdLst>
                <a:gd name="T0" fmla="*/ 20 w 646"/>
                <a:gd name="T1" fmla="*/ 50 h 1604"/>
                <a:gd name="T2" fmla="*/ 17 w 646"/>
                <a:gd name="T3" fmla="*/ 42 h 1604"/>
                <a:gd name="T4" fmla="*/ 13 w 646"/>
                <a:gd name="T5" fmla="*/ 34 h 1604"/>
                <a:gd name="T6" fmla="*/ 10 w 646"/>
                <a:gd name="T7" fmla="*/ 25 h 1604"/>
                <a:gd name="T8" fmla="*/ 6 w 646"/>
                <a:gd name="T9" fmla="*/ 17 h 1604"/>
                <a:gd name="T10" fmla="*/ 3 w 646"/>
                <a:gd name="T11" fmla="*/ 9 h 1604"/>
                <a:gd name="T12" fmla="*/ 0 w 646"/>
                <a:gd name="T13" fmla="*/ 0 h 16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6"/>
                <a:gd name="T22" fmla="*/ 0 h 1604"/>
                <a:gd name="T23" fmla="*/ 646 w 646"/>
                <a:gd name="T24" fmla="*/ 1604 h 16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6" h="1604">
                  <a:moveTo>
                    <a:pt x="646" y="1604"/>
                  </a:moveTo>
                  <a:lnTo>
                    <a:pt x="534" y="1340"/>
                  </a:lnTo>
                  <a:lnTo>
                    <a:pt x="424" y="1074"/>
                  </a:lnTo>
                  <a:lnTo>
                    <a:pt x="315" y="807"/>
                  </a:lnTo>
                  <a:lnTo>
                    <a:pt x="209" y="539"/>
                  </a:lnTo>
                  <a:lnTo>
                    <a:pt x="104" y="27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7" name="Freeform 104"/>
            <p:cNvSpPr/>
            <p:nvPr/>
          </p:nvSpPr>
          <p:spPr bwMode="auto">
            <a:xfrm>
              <a:off x="3647" y="1353"/>
              <a:ext cx="10" cy="396"/>
            </a:xfrm>
            <a:custGeom>
              <a:avLst/>
              <a:gdLst>
                <a:gd name="T0" fmla="*/ 0 w 21"/>
                <a:gd name="T1" fmla="*/ 0 h 793"/>
                <a:gd name="T2" fmla="*/ 0 w 21"/>
                <a:gd name="T3" fmla="*/ 3 h 793"/>
                <a:gd name="T4" fmla="*/ 0 w 21"/>
                <a:gd name="T5" fmla="*/ 6 h 793"/>
                <a:gd name="T6" fmla="*/ 0 w 21"/>
                <a:gd name="T7" fmla="*/ 9 h 793"/>
                <a:gd name="T8" fmla="*/ 0 w 21"/>
                <a:gd name="T9" fmla="*/ 11 h 793"/>
                <a:gd name="T10" fmla="*/ 0 w 21"/>
                <a:gd name="T11" fmla="*/ 14 h 793"/>
                <a:gd name="T12" fmla="*/ 0 w 21"/>
                <a:gd name="T13" fmla="*/ 17 h 793"/>
                <a:gd name="T14" fmla="*/ 0 w 21"/>
                <a:gd name="T15" fmla="*/ 19 h 793"/>
                <a:gd name="T16" fmla="*/ 0 w 21"/>
                <a:gd name="T17" fmla="*/ 22 h 793"/>
                <a:gd name="T18" fmla="*/ 0 w 21"/>
                <a:gd name="T19" fmla="*/ 24 h 7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1"/>
                <a:gd name="T31" fmla="*/ 0 h 793"/>
                <a:gd name="T32" fmla="*/ 21 w 21"/>
                <a:gd name="T33" fmla="*/ 793 h 7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" h="793">
                  <a:moveTo>
                    <a:pt x="19" y="0"/>
                  </a:moveTo>
                  <a:lnTo>
                    <a:pt x="20" y="99"/>
                  </a:lnTo>
                  <a:lnTo>
                    <a:pt x="21" y="196"/>
                  </a:lnTo>
                  <a:lnTo>
                    <a:pt x="21" y="289"/>
                  </a:lnTo>
                  <a:lnTo>
                    <a:pt x="20" y="380"/>
                  </a:lnTo>
                  <a:lnTo>
                    <a:pt x="18" y="468"/>
                  </a:lnTo>
                  <a:lnTo>
                    <a:pt x="15" y="553"/>
                  </a:lnTo>
                  <a:lnTo>
                    <a:pt x="11" y="636"/>
                  </a:lnTo>
                  <a:lnTo>
                    <a:pt x="6" y="715"/>
                  </a:lnTo>
                  <a:lnTo>
                    <a:pt x="0" y="793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8" name="Rectangle 105"/>
            <p:cNvSpPr>
              <a:spLocks noChangeArrowheads="1"/>
            </p:cNvSpPr>
            <p:nvPr/>
          </p:nvSpPr>
          <p:spPr bwMode="auto">
            <a:xfrm>
              <a:off x="3734" y="1601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49" name="Rectangle 106"/>
            <p:cNvSpPr>
              <a:spLocks noChangeArrowheads="1"/>
            </p:cNvSpPr>
            <p:nvPr/>
          </p:nvSpPr>
          <p:spPr bwMode="auto">
            <a:xfrm>
              <a:off x="3806" y="1681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0" name="Rectangle 107"/>
            <p:cNvSpPr>
              <a:spLocks noChangeArrowheads="1"/>
            </p:cNvSpPr>
            <p:nvPr/>
          </p:nvSpPr>
          <p:spPr bwMode="auto">
            <a:xfrm>
              <a:off x="3375" y="2012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1" name="Rectangle 108"/>
            <p:cNvSpPr>
              <a:spLocks noChangeArrowheads="1"/>
            </p:cNvSpPr>
            <p:nvPr/>
          </p:nvSpPr>
          <p:spPr bwMode="auto">
            <a:xfrm>
              <a:off x="3447" y="2092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7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2" name="Rectangle 109"/>
            <p:cNvSpPr>
              <a:spLocks noChangeArrowheads="1"/>
            </p:cNvSpPr>
            <p:nvPr/>
          </p:nvSpPr>
          <p:spPr bwMode="auto">
            <a:xfrm>
              <a:off x="4094" y="1804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3" name="Rectangle 110"/>
            <p:cNvSpPr>
              <a:spLocks noChangeArrowheads="1"/>
            </p:cNvSpPr>
            <p:nvPr/>
          </p:nvSpPr>
          <p:spPr bwMode="auto">
            <a:xfrm>
              <a:off x="4165" y="1884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4" name="Rectangle 111"/>
            <p:cNvSpPr>
              <a:spLocks noChangeArrowheads="1"/>
            </p:cNvSpPr>
            <p:nvPr/>
          </p:nvSpPr>
          <p:spPr bwMode="auto">
            <a:xfrm>
              <a:off x="3079" y="1800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5" name="Rectangle 112"/>
            <p:cNvSpPr>
              <a:spLocks noChangeArrowheads="1"/>
            </p:cNvSpPr>
            <p:nvPr/>
          </p:nvSpPr>
          <p:spPr bwMode="auto">
            <a:xfrm>
              <a:off x="3151" y="1880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6" name="Rectangle 113"/>
            <p:cNvSpPr>
              <a:spLocks noChangeArrowheads="1"/>
            </p:cNvSpPr>
            <p:nvPr/>
          </p:nvSpPr>
          <p:spPr bwMode="auto">
            <a:xfrm>
              <a:off x="3052" y="1155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7" name="Rectangle 114"/>
            <p:cNvSpPr>
              <a:spLocks noChangeArrowheads="1"/>
            </p:cNvSpPr>
            <p:nvPr/>
          </p:nvSpPr>
          <p:spPr bwMode="auto">
            <a:xfrm>
              <a:off x="3124" y="1235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8" name="Rectangle 115"/>
            <p:cNvSpPr>
              <a:spLocks noChangeArrowheads="1"/>
            </p:cNvSpPr>
            <p:nvPr/>
          </p:nvSpPr>
          <p:spPr bwMode="auto">
            <a:xfrm>
              <a:off x="3559" y="1159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59" name="Rectangle 116"/>
            <p:cNvSpPr>
              <a:spLocks noChangeArrowheads="1"/>
            </p:cNvSpPr>
            <p:nvPr/>
          </p:nvSpPr>
          <p:spPr bwMode="auto">
            <a:xfrm>
              <a:off x="3631" y="1239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0" name="Rectangle 117"/>
            <p:cNvSpPr>
              <a:spLocks noChangeArrowheads="1"/>
            </p:cNvSpPr>
            <p:nvPr/>
          </p:nvSpPr>
          <p:spPr bwMode="auto">
            <a:xfrm>
              <a:off x="4094" y="1166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1" name="Rectangle 118"/>
            <p:cNvSpPr>
              <a:spLocks noChangeArrowheads="1"/>
            </p:cNvSpPr>
            <p:nvPr/>
          </p:nvSpPr>
          <p:spPr bwMode="auto">
            <a:xfrm>
              <a:off x="4165" y="1246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2" name="Rectangle 119"/>
            <p:cNvSpPr>
              <a:spLocks noChangeArrowheads="1"/>
            </p:cNvSpPr>
            <p:nvPr/>
          </p:nvSpPr>
          <p:spPr bwMode="auto">
            <a:xfrm>
              <a:off x="3826" y="2012"/>
              <a:ext cx="7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v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3" name="Rectangle 120"/>
            <p:cNvSpPr>
              <a:spLocks noChangeArrowheads="1"/>
            </p:cNvSpPr>
            <p:nvPr/>
          </p:nvSpPr>
          <p:spPr bwMode="auto">
            <a:xfrm>
              <a:off x="3899" y="2092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3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4" name="Freeform 121"/>
            <p:cNvSpPr/>
            <p:nvPr/>
          </p:nvSpPr>
          <p:spPr bwMode="auto">
            <a:xfrm>
              <a:off x="3628" y="1722"/>
              <a:ext cx="46" cy="46"/>
            </a:xfrm>
            <a:custGeom>
              <a:avLst/>
              <a:gdLst>
                <a:gd name="T0" fmla="*/ 2 w 93"/>
                <a:gd name="T1" fmla="*/ 1 h 92"/>
                <a:gd name="T2" fmla="*/ 2 w 93"/>
                <a:gd name="T3" fmla="*/ 1 h 92"/>
                <a:gd name="T4" fmla="*/ 2 w 93"/>
                <a:gd name="T5" fmla="*/ 1 h 92"/>
                <a:gd name="T6" fmla="*/ 2 w 93"/>
                <a:gd name="T7" fmla="*/ 1 h 92"/>
                <a:gd name="T8" fmla="*/ 2 w 93"/>
                <a:gd name="T9" fmla="*/ 1 h 92"/>
                <a:gd name="T10" fmla="*/ 2 w 93"/>
                <a:gd name="T11" fmla="*/ 1 h 92"/>
                <a:gd name="T12" fmla="*/ 1 w 93"/>
                <a:gd name="T13" fmla="*/ 1 h 92"/>
                <a:gd name="T14" fmla="*/ 1 w 93"/>
                <a:gd name="T15" fmla="*/ 0 h 92"/>
                <a:gd name="T16" fmla="*/ 1 w 93"/>
                <a:gd name="T17" fmla="*/ 0 h 92"/>
                <a:gd name="T18" fmla="*/ 1 w 93"/>
                <a:gd name="T19" fmla="*/ 1 h 92"/>
                <a:gd name="T20" fmla="*/ 0 w 93"/>
                <a:gd name="T21" fmla="*/ 1 h 92"/>
                <a:gd name="T22" fmla="*/ 0 w 93"/>
                <a:gd name="T23" fmla="*/ 1 h 92"/>
                <a:gd name="T24" fmla="*/ 0 w 93"/>
                <a:gd name="T25" fmla="*/ 1 h 92"/>
                <a:gd name="T26" fmla="*/ 0 w 93"/>
                <a:gd name="T27" fmla="*/ 1 h 92"/>
                <a:gd name="T28" fmla="*/ 0 w 93"/>
                <a:gd name="T29" fmla="*/ 1 h 92"/>
                <a:gd name="T30" fmla="*/ 0 w 93"/>
                <a:gd name="T31" fmla="*/ 1 h 92"/>
                <a:gd name="T32" fmla="*/ 0 w 93"/>
                <a:gd name="T33" fmla="*/ 1 h 92"/>
                <a:gd name="T34" fmla="*/ 0 w 93"/>
                <a:gd name="T35" fmla="*/ 1 h 92"/>
                <a:gd name="T36" fmla="*/ 0 w 93"/>
                <a:gd name="T37" fmla="*/ 3 h 92"/>
                <a:gd name="T38" fmla="*/ 0 w 93"/>
                <a:gd name="T39" fmla="*/ 3 h 92"/>
                <a:gd name="T40" fmla="*/ 0 w 93"/>
                <a:gd name="T41" fmla="*/ 3 h 92"/>
                <a:gd name="T42" fmla="*/ 0 w 93"/>
                <a:gd name="T43" fmla="*/ 3 h 92"/>
                <a:gd name="T44" fmla="*/ 1 w 93"/>
                <a:gd name="T45" fmla="*/ 3 h 92"/>
                <a:gd name="T46" fmla="*/ 1 w 93"/>
                <a:gd name="T47" fmla="*/ 3 h 92"/>
                <a:gd name="T48" fmla="*/ 1 w 93"/>
                <a:gd name="T49" fmla="*/ 3 h 92"/>
                <a:gd name="T50" fmla="*/ 1 w 93"/>
                <a:gd name="T51" fmla="*/ 3 h 92"/>
                <a:gd name="T52" fmla="*/ 2 w 93"/>
                <a:gd name="T53" fmla="*/ 3 h 92"/>
                <a:gd name="T54" fmla="*/ 2 w 93"/>
                <a:gd name="T55" fmla="*/ 3 h 92"/>
                <a:gd name="T56" fmla="*/ 2 w 93"/>
                <a:gd name="T57" fmla="*/ 3 h 92"/>
                <a:gd name="T58" fmla="*/ 2 w 93"/>
                <a:gd name="T59" fmla="*/ 3 h 92"/>
                <a:gd name="T60" fmla="*/ 2 w 93"/>
                <a:gd name="T61" fmla="*/ 1 h 92"/>
                <a:gd name="T62" fmla="*/ 2 w 93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2"/>
                <a:gd name="T98" fmla="*/ 93 w 93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2">
                  <a:moveTo>
                    <a:pt x="93" y="46"/>
                  </a:moveTo>
                  <a:lnTo>
                    <a:pt x="93" y="42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8"/>
                  </a:lnTo>
                  <a:lnTo>
                    <a:pt x="87" y="24"/>
                  </a:lnTo>
                  <a:lnTo>
                    <a:pt x="85" y="21"/>
                  </a:lnTo>
                  <a:lnTo>
                    <a:pt x="82" y="18"/>
                  </a:lnTo>
                  <a:lnTo>
                    <a:pt x="79" y="14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5" y="4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3"/>
                  </a:lnTo>
                  <a:lnTo>
                    <a:pt x="28" y="4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1" y="18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3" y="32"/>
                  </a:lnTo>
                  <a:lnTo>
                    <a:pt x="2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60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1" y="76"/>
                  </a:lnTo>
                  <a:lnTo>
                    <a:pt x="14" y="79"/>
                  </a:lnTo>
                  <a:lnTo>
                    <a:pt x="18" y="82"/>
                  </a:lnTo>
                  <a:lnTo>
                    <a:pt x="21" y="84"/>
                  </a:lnTo>
                  <a:lnTo>
                    <a:pt x="25" y="87"/>
                  </a:lnTo>
                  <a:lnTo>
                    <a:pt x="28" y="89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5" y="89"/>
                  </a:lnTo>
                  <a:lnTo>
                    <a:pt x="68" y="87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9"/>
                  </a:lnTo>
                  <a:lnTo>
                    <a:pt x="82" y="76"/>
                  </a:lnTo>
                  <a:lnTo>
                    <a:pt x="85" y="72"/>
                  </a:lnTo>
                  <a:lnTo>
                    <a:pt x="87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3" y="51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5" name="Freeform 122"/>
            <p:cNvSpPr/>
            <p:nvPr/>
          </p:nvSpPr>
          <p:spPr bwMode="auto">
            <a:xfrm>
              <a:off x="3628" y="1722"/>
              <a:ext cx="46" cy="46"/>
            </a:xfrm>
            <a:custGeom>
              <a:avLst/>
              <a:gdLst>
                <a:gd name="T0" fmla="*/ 2 w 93"/>
                <a:gd name="T1" fmla="*/ 1 h 92"/>
                <a:gd name="T2" fmla="*/ 2 w 93"/>
                <a:gd name="T3" fmla="*/ 1 h 92"/>
                <a:gd name="T4" fmla="*/ 2 w 93"/>
                <a:gd name="T5" fmla="*/ 1 h 92"/>
                <a:gd name="T6" fmla="*/ 2 w 93"/>
                <a:gd name="T7" fmla="*/ 1 h 92"/>
                <a:gd name="T8" fmla="*/ 2 w 93"/>
                <a:gd name="T9" fmla="*/ 1 h 92"/>
                <a:gd name="T10" fmla="*/ 2 w 93"/>
                <a:gd name="T11" fmla="*/ 1 h 92"/>
                <a:gd name="T12" fmla="*/ 1 w 93"/>
                <a:gd name="T13" fmla="*/ 1 h 92"/>
                <a:gd name="T14" fmla="*/ 1 w 93"/>
                <a:gd name="T15" fmla="*/ 0 h 92"/>
                <a:gd name="T16" fmla="*/ 1 w 93"/>
                <a:gd name="T17" fmla="*/ 0 h 92"/>
                <a:gd name="T18" fmla="*/ 1 w 93"/>
                <a:gd name="T19" fmla="*/ 1 h 92"/>
                <a:gd name="T20" fmla="*/ 0 w 93"/>
                <a:gd name="T21" fmla="*/ 1 h 92"/>
                <a:gd name="T22" fmla="*/ 0 w 93"/>
                <a:gd name="T23" fmla="*/ 1 h 92"/>
                <a:gd name="T24" fmla="*/ 0 w 93"/>
                <a:gd name="T25" fmla="*/ 1 h 92"/>
                <a:gd name="T26" fmla="*/ 0 w 93"/>
                <a:gd name="T27" fmla="*/ 1 h 92"/>
                <a:gd name="T28" fmla="*/ 0 w 93"/>
                <a:gd name="T29" fmla="*/ 1 h 92"/>
                <a:gd name="T30" fmla="*/ 0 w 93"/>
                <a:gd name="T31" fmla="*/ 1 h 92"/>
                <a:gd name="T32" fmla="*/ 0 w 93"/>
                <a:gd name="T33" fmla="*/ 1 h 92"/>
                <a:gd name="T34" fmla="*/ 0 w 93"/>
                <a:gd name="T35" fmla="*/ 1 h 92"/>
                <a:gd name="T36" fmla="*/ 0 w 93"/>
                <a:gd name="T37" fmla="*/ 3 h 92"/>
                <a:gd name="T38" fmla="*/ 0 w 93"/>
                <a:gd name="T39" fmla="*/ 3 h 92"/>
                <a:gd name="T40" fmla="*/ 0 w 93"/>
                <a:gd name="T41" fmla="*/ 3 h 92"/>
                <a:gd name="T42" fmla="*/ 0 w 93"/>
                <a:gd name="T43" fmla="*/ 3 h 92"/>
                <a:gd name="T44" fmla="*/ 1 w 93"/>
                <a:gd name="T45" fmla="*/ 3 h 92"/>
                <a:gd name="T46" fmla="*/ 1 w 93"/>
                <a:gd name="T47" fmla="*/ 3 h 92"/>
                <a:gd name="T48" fmla="*/ 1 w 93"/>
                <a:gd name="T49" fmla="*/ 3 h 92"/>
                <a:gd name="T50" fmla="*/ 1 w 93"/>
                <a:gd name="T51" fmla="*/ 3 h 92"/>
                <a:gd name="T52" fmla="*/ 2 w 93"/>
                <a:gd name="T53" fmla="*/ 3 h 92"/>
                <a:gd name="T54" fmla="*/ 2 w 93"/>
                <a:gd name="T55" fmla="*/ 3 h 92"/>
                <a:gd name="T56" fmla="*/ 2 w 93"/>
                <a:gd name="T57" fmla="*/ 3 h 92"/>
                <a:gd name="T58" fmla="*/ 2 w 93"/>
                <a:gd name="T59" fmla="*/ 3 h 92"/>
                <a:gd name="T60" fmla="*/ 2 w 93"/>
                <a:gd name="T61" fmla="*/ 1 h 92"/>
                <a:gd name="T62" fmla="*/ 2 w 93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2"/>
                <a:gd name="T98" fmla="*/ 93 w 93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2">
                  <a:moveTo>
                    <a:pt x="93" y="46"/>
                  </a:moveTo>
                  <a:lnTo>
                    <a:pt x="93" y="42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8"/>
                  </a:lnTo>
                  <a:lnTo>
                    <a:pt x="87" y="24"/>
                  </a:lnTo>
                  <a:lnTo>
                    <a:pt x="85" y="21"/>
                  </a:lnTo>
                  <a:lnTo>
                    <a:pt x="82" y="18"/>
                  </a:lnTo>
                  <a:lnTo>
                    <a:pt x="79" y="14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5" y="4"/>
                  </a:lnTo>
                  <a:lnTo>
                    <a:pt x="60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3"/>
                  </a:lnTo>
                  <a:lnTo>
                    <a:pt x="28" y="4"/>
                  </a:lnTo>
                  <a:lnTo>
                    <a:pt x="25" y="6"/>
                  </a:lnTo>
                  <a:lnTo>
                    <a:pt x="21" y="8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1" y="18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3" y="32"/>
                  </a:lnTo>
                  <a:lnTo>
                    <a:pt x="2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2" y="56"/>
                  </a:lnTo>
                  <a:lnTo>
                    <a:pt x="3" y="60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1" y="76"/>
                  </a:lnTo>
                  <a:lnTo>
                    <a:pt x="14" y="79"/>
                  </a:lnTo>
                  <a:lnTo>
                    <a:pt x="18" y="82"/>
                  </a:lnTo>
                  <a:lnTo>
                    <a:pt x="21" y="84"/>
                  </a:lnTo>
                  <a:lnTo>
                    <a:pt x="25" y="87"/>
                  </a:lnTo>
                  <a:lnTo>
                    <a:pt x="28" y="89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5" y="89"/>
                  </a:lnTo>
                  <a:lnTo>
                    <a:pt x="68" y="87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9"/>
                  </a:lnTo>
                  <a:lnTo>
                    <a:pt x="82" y="76"/>
                  </a:lnTo>
                  <a:lnTo>
                    <a:pt x="85" y="72"/>
                  </a:lnTo>
                  <a:lnTo>
                    <a:pt x="87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3" y="51"/>
                  </a:lnTo>
                  <a:lnTo>
                    <a:pt x="93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6" name="Freeform 123"/>
            <p:cNvSpPr/>
            <p:nvPr/>
          </p:nvSpPr>
          <p:spPr bwMode="auto">
            <a:xfrm>
              <a:off x="3176" y="1270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89" y="32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1" y="17"/>
                  </a:lnTo>
                  <a:lnTo>
                    <a:pt x="78" y="14"/>
                  </a:lnTo>
                  <a:lnTo>
                    <a:pt x="74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3" y="28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0" y="75"/>
                  </a:lnTo>
                  <a:lnTo>
                    <a:pt x="13" y="78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6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4" y="82"/>
                  </a:lnTo>
                  <a:lnTo>
                    <a:pt x="78" y="78"/>
                  </a:lnTo>
                  <a:lnTo>
                    <a:pt x="81" y="75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8" y="65"/>
                  </a:lnTo>
                  <a:lnTo>
                    <a:pt x="89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7" name="Freeform 124"/>
            <p:cNvSpPr/>
            <p:nvPr/>
          </p:nvSpPr>
          <p:spPr bwMode="auto">
            <a:xfrm>
              <a:off x="3176" y="1270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89" y="32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1" y="17"/>
                  </a:lnTo>
                  <a:lnTo>
                    <a:pt x="78" y="14"/>
                  </a:lnTo>
                  <a:lnTo>
                    <a:pt x="74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3" y="28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0" y="75"/>
                  </a:lnTo>
                  <a:lnTo>
                    <a:pt x="13" y="78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6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3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4" y="82"/>
                  </a:lnTo>
                  <a:lnTo>
                    <a:pt x="78" y="78"/>
                  </a:lnTo>
                  <a:lnTo>
                    <a:pt x="81" y="75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8" y="65"/>
                  </a:lnTo>
                  <a:lnTo>
                    <a:pt x="89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8" name="Freeform 125"/>
            <p:cNvSpPr/>
            <p:nvPr/>
          </p:nvSpPr>
          <p:spPr bwMode="auto">
            <a:xfrm>
              <a:off x="4066" y="1270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89" y="32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1" y="17"/>
                  </a:lnTo>
                  <a:lnTo>
                    <a:pt x="78" y="14"/>
                  </a:lnTo>
                  <a:lnTo>
                    <a:pt x="74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59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0" y="8"/>
                  </a:lnTo>
                  <a:lnTo>
                    <a:pt x="17" y="10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3" y="28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3" y="78"/>
                  </a:lnTo>
                  <a:lnTo>
                    <a:pt x="17" y="82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6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59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4" y="82"/>
                  </a:lnTo>
                  <a:lnTo>
                    <a:pt x="78" y="78"/>
                  </a:lnTo>
                  <a:lnTo>
                    <a:pt x="81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8" y="65"/>
                  </a:lnTo>
                  <a:lnTo>
                    <a:pt x="89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69" name="Freeform 126"/>
            <p:cNvSpPr/>
            <p:nvPr/>
          </p:nvSpPr>
          <p:spPr bwMode="auto">
            <a:xfrm>
              <a:off x="4066" y="1270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89" y="32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1" y="17"/>
                  </a:lnTo>
                  <a:lnTo>
                    <a:pt x="78" y="14"/>
                  </a:lnTo>
                  <a:lnTo>
                    <a:pt x="74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59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0" y="8"/>
                  </a:lnTo>
                  <a:lnTo>
                    <a:pt x="17" y="10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3" y="28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3" y="78"/>
                  </a:lnTo>
                  <a:lnTo>
                    <a:pt x="17" y="82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6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59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4" y="82"/>
                  </a:lnTo>
                  <a:lnTo>
                    <a:pt x="78" y="78"/>
                  </a:lnTo>
                  <a:lnTo>
                    <a:pt x="81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8" y="65"/>
                  </a:lnTo>
                  <a:lnTo>
                    <a:pt x="89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0" name="Freeform 127"/>
            <p:cNvSpPr/>
            <p:nvPr/>
          </p:nvSpPr>
          <p:spPr bwMode="auto">
            <a:xfrm>
              <a:off x="3172" y="1814"/>
              <a:ext cx="46" cy="46"/>
            </a:xfrm>
            <a:custGeom>
              <a:avLst/>
              <a:gdLst>
                <a:gd name="T0" fmla="*/ 2 w 93"/>
                <a:gd name="T1" fmla="*/ 1 h 92"/>
                <a:gd name="T2" fmla="*/ 2 w 93"/>
                <a:gd name="T3" fmla="*/ 1 h 92"/>
                <a:gd name="T4" fmla="*/ 2 w 93"/>
                <a:gd name="T5" fmla="*/ 1 h 92"/>
                <a:gd name="T6" fmla="*/ 2 w 93"/>
                <a:gd name="T7" fmla="*/ 1 h 92"/>
                <a:gd name="T8" fmla="*/ 2 w 93"/>
                <a:gd name="T9" fmla="*/ 1 h 92"/>
                <a:gd name="T10" fmla="*/ 2 w 93"/>
                <a:gd name="T11" fmla="*/ 1 h 92"/>
                <a:gd name="T12" fmla="*/ 1 w 93"/>
                <a:gd name="T13" fmla="*/ 1 h 92"/>
                <a:gd name="T14" fmla="*/ 1 w 93"/>
                <a:gd name="T15" fmla="*/ 0 h 92"/>
                <a:gd name="T16" fmla="*/ 1 w 93"/>
                <a:gd name="T17" fmla="*/ 0 h 92"/>
                <a:gd name="T18" fmla="*/ 1 w 93"/>
                <a:gd name="T19" fmla="*/ 1 h 92"/>
                <a:gd name="T20" fmla="*/ 0 w 93"/>
                <a:gd name="T21" fmla="*/ 1 h 92"/>
                <a:gd name="T22" fmla="*/ 0 w 93"/>
                <a:gd name="T23" fmla="*/ 1 h 92"/>
                <a:gd name="T24" fmla="*/ 0 w 93"/>
                <a:gd name="T25" fmla="*/ 1 h 92"/>
                <a:gd name="T26" fmla="*/ 0 w 93"/>
                <a:gd name="T27" fmla="*/ 1 h 92"/>
                <a:gd name="T28" fmla="*/ 0 w 93"/>
                <a:gd name="T29" fmla="*/ 1 h 92"/>
                <a:gd name="T30" fmla="*/ 0 w 93"/>
                <a:gd name="T31" fmla="*/ 1 h 92"/>
                <a:gd name="T32" fmla="*/ 0 w 93"/>
                <a:gd name="T33" fmla="*/ 1 h 92"/>
                <a:gd name="T34" fmla="*/ 0 w 93"/>
                <a:gd name="T35" fmla="*/ 1 h 92"/>
                <a:gd name="T36" fmla="*/ 0 w 93"/>
                <a:gd name="T37" fmla="*/ 3 h 92"/>
                <a:gd name="T38" fmla="*/ 0 w 93"/>
                <a:gd name="T39" fmla="*/ 3 h 92"/>
                <a:gd name="T40" fmla="*/ 0 w 93"/>
                <a:gd name="T41" fmla="*/ 3 h 92"/>
                <a:gd name="T42" fmla="*/ 0 w 93"/>
                <a:gd name="T43" fmla="*/ 3 h 92"/>
                <a:gd name="T44" fmla="*/ 1 w 93"/>
                <a:gd name="T45" fmla="*/ 3 h 92"/>
                <a:gd name="T46" fmla="*/ 1 w 93"/>
                <a:gd name="T47" fmla="*/ 3 h 92"/>
                <a:gd name="T48" fmla="*/ 1 w 93"/>
                <a:gd name="T49" fmla="*/ 3 h 92"/>
                <a:gd name="T50" fmla="*/ 1 w 93"/>
                <a:gd name="T51" fmla="*/ 3 h 92"/>
                <a:gd name="T52" fmla="*/ 2 w 93"/>
                <a:gd name="T53" fmla="*/ 3 h 92"/>
                <a:gd name="T54" fmla="*/ 2 w 93"/>
                <a:gd name="T55" fmla="*/ 3 h 92"/>
                <a:gd name="T56" fmla="*/ 2 w 93"/>
                <a:gd name="T57" fmla="*/ 3 h 92"/>
                <a:gd name="T58" fmla="*/ 2 w 93"/>
                <a:gd name="T59" fmla="*/ 3 h 92"/>
                <a:gd name="T60" fmla="*/ 2 w 93"/>
                <a:gd name="T61" fmla="*/ 1 h 92"/>
                <a:gd name="T62" fmla="*/ 2 w 93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2"/>
                <a:gd name="T98" fmla="*/ 93 w 93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2">
                  <a:moveTo>
                    <a:pt x="93" y="46"/>
                  </a:moveTo>
                  <a:lnTo>
                    <a:pt x="93" y="41"/>
                  </a:lnTo>
                  <a:lnTo>
                    <a:pt x="91" y="36"/>
                  </a:lnTo>
                  <a:lnTo>
                    <a:pt x="90" y="32"/>
                  </a:lnTo>
                  <a:lnTo>
                    <a:pt x="89" y="27"/>
                  </a:lnTo>
                  <a:lnTo>
                    <a:pt x="87" y="24"/>
                  </a:lnTo>
                  <a:lnTo>
                    <a:pt x="84" y="20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5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5" y="5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1" y="17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4" y="27"/>
                  </a:lnTo>
                  <a:lnTo>
                    <a:pt x="3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3" y="59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4"/>
                  </a:lnTo>
                  <a:lnTo>
                    <a:pt x="14" y="78"/>
                  </a:lnTo>
                  <a:lnTo>
                    <a:pt x="16" y="81"/>
                  </a:lnTo>
                  <a:lnTo>
                    <a:pt x="21" y="84"/>
                  </a:lnTo>
                  <a:lnTo>
                    <a:pt x="25" y="86"/>
                  </a:lnTo>
                  <a:lnTo>
                    <a:pt x="28" y="88"/>
                  </a:lnTo>
                  <a:lnTo>
                    <a:pt x="33" y="89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89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1"/>
                  </a:lnTo>
                  <a:lnTo>
                    <a:pt x="79" y="78"/>
                  </a:lnTo>
                  <a:lnTo>
                    <a:pt x="82" y="74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59"/>
                  </a:lnTo>
                  <a:lnTo>
                    <a:pt x="91" y="55"/>
                  </a:lnTo>
                  <a:lnTo>
                    <a:pt x="93" y="50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1" name="Freeform 128"/>
            <p:cNvSpPr/>
            <p:nvPr/>
          </p:nvSpPr>
          <p:spPr bwMode="auto">
            <a:xfrm>
              <a:off x="3172" y="1814"/>
              <a:ext cx="46" cy="46"/>
            </a:xfrm>
            <a:custGeom>
              <a:avLst/>
              <a:gdLst>
                <a:gd name="T0" fmla="*/ 2 w 93"/>
                <a:gd name="T1" fmla="*/ 1 h 92"/>
                <a:gd name="T2" fmla="*/ 2 w 93"/>
                <a:gd name="T3" fmla="*/ 1 h 92"/>
                <a:gd name="T4" fmla="*/ 2 w 93"/>
                <a:gd name="T5" fmla="*/ 1 h 92"/>
                <a:gd name="T6" fmla="*/ 2 w 93"/>
                <a:gd name="T7" fmla="*/ 1 h 92"/>
                <a:gd name="T8" fmla="*/ 2 w 93"/>
                <a:gd name="T9" fmla="*/ 1 h 92"/>
                <a:gd name="T10" fmla="*/ 2 w 93"/>
                <a:gd name="T11" fmla="*/ 1 h 92"/>
                <a:gd name="T12" fmla="*/ 1 w 93"/>
                <a:gd name="T13" fmla="*/ 1 h 92"/>
                <a:gd name="T14" fmla="*/ 1 w 93"/>
                <a:gd name="T15" fmla="*/ 0 h 92"/>
                <a:gd name="T16" fmla="*/ 1 w 93"/>
                <a:gd name="T17" fmla="*/ 0 h 92"/>
                <a:gd name="T18" fmla="*/ 1 w 93"/>
                <a:gd name="T19" fmla="*/ 1 h 92"/>
                <a:gd name="T20" fmla="*/ 0 w 93"/>
                <a:gd name="T21" fmla="*/ 1 h 92"/>
                <a:gd name="T22" fmla="*/ 0 w 93"/>
                <a:gd name="T23" fmla="*/ 1 h 92"/>
                <a:gd name="T24" fmla="*/ 0 w 93"/>
                <a:gd name="T25" fmla="*/ 1 h 92"/>
                <a:gd name="T26" fmla="*/ 0 w 93"/>
                <a:gd name="T27" fmla="*/ 1 h 92"/>
                <a:gd name="T28" fmla="*/ 0 w 93"/>
                <a:gd name="T29" fmla="*/ 1 h 92"/>
                <a:gd name="T30" fmla="*/ 0 w 93"/>
                <a:gd name="T31" fmla="*/ 1 h 92"/>
                <a:gd name="T32" fmla="*/ 0 w 93"/>
                <a:gd name="T33" fmla="*/ 1 h 92"/>
                <a:gd name="T34" fmla="*/ 0 w 93"/>
                <a:gd name="T35" fmla="*/ 1 h 92"/>
                <a:gd name="T36" fmla="*/ 0 w 93"/>
                <a:gd name="T37" fmla="*/ 3 h 92"/>
                <a:gd name="T38" fmla="*/ 0 w 93"/>
                <a:gd name="T39" fmla="*/ 3 h 92"/>
                <a:gd name="T40" fmla="*/ 0 w 93"/>
                <a:gd name="T41" fmla="*/ 3 h 92"/>
                <a:gd name="T42" fmla="*/ 0 w 93"/>
                <a:gd name="T43" fmla="*/ 3 h 92"/>
                <a:gd name="T44" fmla="*/ 1 w 93"/>
                <a:gd name="T45" fmla="*/ 3 h 92"/>
                <a:gd name="T46" fmla="*/ 1 w 93"/>
                <a:gd name="T47" fmla="*/ 3 h 92"/>
                <a:gd name="T48" fmla="*/ 1 w 93"/>
                <a:gd name="T49" fmla="*/ 3 h 92"/>
                <a:gd name="T50" fmla="*/ 1 w 93"/>
                <a:gd name="T51" fmla="*/ 3 h 92"/>
                <a:gd name="T52" fmla="*/ 2 w 93"/>
                <a:gd name="T53" fmla="*/ 3 h 92"/>
                <a:gd name="T54" fmla="*/ 2 w 93"/>
                <a:gd name="T55" fmla="*/ 3 h 92"/>
                <a:gd name="T56" fmla="*/ 2 w 93"/>
                <a:gd name="T57" fmla="*/ 3 h 92"/>
                <a:gd name="T58" fmla="*/ 2 w 93"/>
                <a:gd name="T59" fmla="*/ 3 h 92"/>
                <a:gd name="T60" fmla="*/ 2 w 93"/>
                <a:gd name="T61" fmla="*/ 1 h 92"/>
                <a:gd name="T62" fmla="*/ 2 w 93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"/>
                <a:gd name="T97" fmla="*/ 0 h 92"/>
                <a:gd name="T98" fmla="*/ 93 w 93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" h="92">
                  <a:moveTo>
                    <a:pt x="93" y="46"/>
                  </a:moveTo>
                  <a:lnTo>
                    <a:pt x="93" y="41"/>
                  </a:lnTo>
                  <a:lnTo>
                    <a:pt x="91" y="36"/>
                  </a:lnTo>
                  <a:lnTo>
                    <a:pt x="90" y="32"/>
                  </a:lnTo>
                  <a:lnTo>
                    <a:pt x="89" y="27"/>
                  </a:lnTo>
                  <a:lnTo>
                    <a:pt x="87" y="24"/>
                  </a:lnTo>
                  <a:lnTo>
                    <a:pt x="84" y="20"/>
                  </a:lnTo>
                  <a:lnTo>
                    <a:pt x="82" y="17"/>
                  </a:lnTo>
                  <a:lnTo>
                    <a:pt x="79" y="13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5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8" y="3"/>
                  </a:lnTo>
                  <a:lnTo>
                    <a:pt x="25" y="5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3"/>
                  </a:lnTo>
                  <a:lnTo>
                    <a:pt x="11" y="17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4" y="27"/>
                  </a:lnTo>
                  <a:lnTo>
                    <a:pt x="3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3" y="59"/>
                  </a:lnTo>
                  <a:lnTo>
                    <a:pt x="4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4"/>
                  </a:lnTo>
                  <a:lnTo>
                    <a:pt x="14" y="78"/>
                  </a:lnTo>
                  <a:lnTo>
                    <a:pt x="16" y="81"/>
                  </a:lnTo>
                  <a:lnTo>
                    <a:pt x="21" y="84"/>
                  </a:lnTo>
                  <a:lnTo>
                    <a:pt x="25" y="86"/>
                  </a:lnTo>
                  <a:lnTo>
                    <a:pt x="28" y="88"/>
                  </a:lnTo>
                  <a:lnTo>
                    <a:pt x="33" y="89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6" y="91"/>
                  </a:lnTo>
                  <a:lnTo>
                    <a:pt x="60" y="89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1"/>
                  </a:lnTo>
                  <a:lnTo>
                    <a:pt x="79" y="78"/>
                  </a:lnTo>
                  <a:lnTo>
                    <a:pt x="82" y="74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4"/>
                  </a:lnTo>
                  <a:lnTo>
                    <a:pt x="90" y="59"/>
                  </a:lnTo>
                  <a:lnTo>
                    <a:pt x="91" y="55"/>
                  </a:lnTo>
                  <a:lnTo>
                    <a:pt x="93" y="50"/>
                  </a:lnTo>
                  <a:lnTo>
                    <a:pt x="93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2" name="Freeform 129"/>
            <p:cNvSpPr/>
            <p:nvPr/>
          </p:nvSpPr>
          <p:spPr bwMode="auto">
            <a:xfrm>
              <a:off x="3771" y="2067"/>
              <a:ext cx="46" cy="46"/>
            </a:xfrm>
            <a:custGeom>
              <a:avLst/>
              <a:gdLst>
                <a:gd name="T0" fmla="*/ 3 w 92"/>
                <a:gd name="T1" fmla="*/ 1 h 93"/>
                <a:gd name="T2" fmla="*/ 3 w 92"/>
                <a:gd name="T3" fmla="*/ 1 h 93"/>
                <a:gd name="T4" fmla="*/ 3 w 92"/>
                <a:gd name="T5" fmla="*/ 0 h 93"/>
                <a:gd name="T6" fmla="*/ 3 w 92"/>
                <a:gd name="T7" fmla="*/ 0 h 93"/>
                <a:gd name="T8" fmla="*/ 3 w 92"/>
                <a:gd name="T9" fmla="*/ 0 h 93"/>
                <a:gd name="T10" fmla="*/ 3 w 92"/>
                <a:gd name="T11" fmla="*/ 0 h 93"/>
                <a:gd name="T12" fmla="*/ 1 w 92"/>
                <a:gd name="T13" fmla="*/ 0 h 93"/>
                <a:gd name="T14" fmla="*/ 1 w 92"/>
                <a:gd name="T15" fmla="*/ 0 h 93"/>
                <a:gd name="T16" fmla="*/ 1 w 92"/>
                <a:gd name="T17" fmla="*/ 0 h 93"/>
                <a:gd name="T18" fmla="*/ 1 w 92"/>
                <a:gd name="T19" fmla="*/ 0 h 93"/>
                <a:gd name="T20" fmla="*/ 1 w 92"/>
                <a:gd name="T21" fmla="*/ 0 h 93"/>
                <a:gd name="T22" fmla="*/ 1 w 92"/>
                <a:gd name="T23" fmla="*/ 0 h 93"/>
                <a:gd name="T24" fmla="*/ 1 w 92"/>
                <a:gd name="T25" fmla="*/ 0 h 93"/>
                <a:gd name="T26" fmla="*/ 1 w 92"/>
                <a:gd name="T27" fmla="*/ 0 h 93"/>
                <a:gd name="T28" fmla="*/ 1 w 92"/>
                <a:gd name="T29" fmla="*/ 1 h 93"/>
                <a:gd name="T30" fmla="*/ 0 w 92"/>
                <a:gd name="T31" fmla="*/ 1 h 93"/>
                <a:gd name="T32" fmla="*/ 0 w 92"/>
                <a:gd name="T33" fmla="*/ 1 h 93"/>
                <a:gd name="T34" fmla="*/ 1 w 92"/>
                <a:gd name="T35" fmla="*/ 1 h 93"/>
                <a:gd name="T36" fmla="*/ 1 w 92"/>
                <a:gd name="T37" fmla="*/ 2 h 93"/>
                <a:gd name="T38" fmla="*/ 1 w 92"/>
                <a:gd name="T39" fmla="*/ 2 h 93"/>
                <a:gd name="T40" fmla="*/ 1 w 92"/>
                <a:gd name="T41" fmla="*/ 2 h 93"/>
                <a:gd name="T42" fmla="*/ 1 w 92"/>
                <a:gd name="T43" fmla="*/ 2 h 93"/>
                <a:gd name="T44" fmla="*/ 1 w 92"/>
                <a:gd name="T45" fmla="*/ 2 h 93"/>
                <a:gd name="T46" fmla="*/ 1 w 92"/>
                <a:gd name="T47" fmla="*/ 2 h 93"/>
                <a:gd name="T48" fmla="*/ 1 w 92"/>
                <a:gd name="T49" fmla="*/ 2 h 93"/>
                <a:gd name="T50" fmla="*/ 1 w 92"/>
                <a:gd name="T51" fmla="*/ 2 h 93"/>
                <a:gd name="T52" fmla="*/ 3 w 92"/>
                <a:gd name="T53" fmla="*/ 2 h 93"/>
                <a:gd name="T54" fmla="*/ 3 w 92"/>
                <a:gd name="T55" fmla="*/ 2 h 93"/>
                <a:gd name="T56" fmla="*/ 3 w 92"/>
                <a:gd name="T57" fmla="*/ 2 h 93"/>
                <a:gd name="T58" fmla="*/ 3 w 92"/>
                <a:gd name="T59" fmla="*/ 2 h 93"/>
                <a:gd name="T60" fmla="*/ 3 w 92"/>
                <a:gd name="T61" fmla="*/ 1 h 93"/>
                <a:gd name="T62" fmla="*/ 3 w 92"/>
                <a:gd name="T63" fmla="*/ 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3"/>
                <a:gd name="T98" fmla="*/ 92 w 92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3">
                  <a:moveTo>
                    <a:pt x="92" y="47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3"/>
                  </a:lnTo>
                  <a:lnTo>
                    <a:pt x="89" y="28"/>
                  </a:lnTo>
                  <a:lnTo>
                    <a:pt x="87" y="25"/>
                  </a:lnTo>
                  <a:lnTo>
                    <a:pt x="84" y="21"/>
                  </a:lnTo>
                  <a:lnTo>
                    <a:pt x="82" y="18"/>
                  </a:lnTo>
                  <a:lnTo>
                    <a:pt x="79" y="14"/>
                  </a:lnTo>
                  <a:lnTo>
                    <a:pt x="75" y="11"/>
                  </a:lnTo>
                  <a:lnTo>
                    <a:pt x="72" y="9"/>
                  </a:lnTo>
                  <a:lnTo>
                    <a:pt x="68" y="6"/>
                  </a:lnTo>
                  <a:lnTo>
                    <a:pt x="65" y="4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2"/>
                  </a:lnTo>
                  <a:lnTo>
                    <a:pt x="33" y="3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9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1" y="18"/>
                  </a:lnTo>
                  <a:lnTo>
                    <a:pt x="8" y="21"/>
                  </a:lnTo>
                  <a:lnTo>
                    <a:pt x="6" y="25"/>
                  </a:lnTo>
                  <a:lnTo>
                    <a:pt x="4" y="28"/>
                  </a:lnTo>
                  <a:lnTo>
                    <a:pt x="3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3" y="60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1" y="76"/>
                  </a:lnTo>
                  <a:lnTo>
                    <a:pt x="14" y="79"/>
                  </a:lnTo>
                  <a:lnTo>
                    <a:pt x="18" y="82"/>
                  </a:lnTo>
                  <a:lnTo>
                    <a:pt x="21" y="85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2" y="93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5" y="89"/>
                  </a:lnTo>
                  <a:lnTo>
                    <a:pt x="68" y="87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9" y="79"/>
                  </a:lnTo>
                  <a:lnTo>
                    <a:pt x="82" y="76"/>
                  </a:lnTo>
                  <a:lnTo>
                    <a:pt x="84" y="72"/>
                  </a:lnTo>
                  <a:lnTo>
                    <a:pt x="87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2" y="51"/>
                  </a:lnTo>
                  <a:lnTo>
                    <a:pt x="92" y="4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3" name="Freeform 130"/>
            <p:cNvSpPr/>
            <p:nvPr/>
          </p:nvSpPr>
          <p:spPr bwMode="auto">
            <a:xfrm>
              <a:off x="3771" y="2067"/>
              <a:ext cx="46" cy="46"/>
            </a:xfrm>
            <a:custGeom>
              <a:avLst/>
              <a:gdLst>
                <a:gd name="T0" fmla="*/ 3 w 92"/>
                <a:gd name="T1" fmla="*/ 1 h 93"/>
                <a:gd name="T2" fmla="*/ 3 w 92"/>
                <a:gd name="T3" fmla="*/ 1 h 93"/>
                <a:gd name="T4" fmla="*/ 3 w 92"/>
                <a:gd name="T5" fmla="*/ 0 h 93"/>
                <a:gd name="T6" fmla="*/ 3 w 92"/>
                <a:gd name="T7" fmla="*/ 0 h 93"/>
                <a:gd name="T8" fmla="*/ 3 w 92"/>
                <a:gd name="T9" fmla="*/ 0 h 93"/>
                <a:gd name="T10" fmla="*/ 3 w 92"/>
                <a:gd name="T11" fmla="*/ 0 h 93"/>
                <a:gd name="T12" fmla="*/ 1 w 92"/>
                <a:gd name="T13" fmla="*/ 0 h 93"/>
                <a:gd name="T14" fmla="*/ 1 w 92"/>
                <a:gd name="T15" fmla="*/ 0 h 93"/>
                <a:gd name="T16" fmla="*/ 1 w 92"/>
                <a:gd name="T17" fmla="*/ 0 h 93"/>
                <a:gd name="T18" fmla="*/ 1 w 92"/>
                <a:gd name="T19" fmla="*/ 0 h 93"/>
                <a:gd name="T20" fmla="*/ 1 w 92"/>
                <a:gd name="T21" fmla="*/ 0 h 93"/>
                <a:gd name="T22" fmla="*/ 1 w 92"/>
                <a:gd name="T23" fmla="*/ 0 h 93"/>
                <a:gd name="T24" fmla="*/ 1 w 92"/>
                <a:gd name="T25" fmla="*/ 0 h 93"/>
                <a:gd name="T26" fmla="*/ 1 w 92"/>
                <a:gd name="T27" fmla="*/ 0 h 93"/>
                <a:gd name="T28" fmla="*/ 1 w 92"/>
                <a:gd name="T29" fmla="*/ 1 h 93"/>
                <a:gd name="T30" fmla="*/ 0 w 92"/>
                <a:gd name="T31" fmla="*/ 1 h 93"/>
                <a:gd name="T32" fmla="*/ 0 w 92"/>
                <a:gd name="T33" fmla="*/ 1 h 93"/>
                <a:gd name="T34" fmla="*/ 1 w 92"/>
                <a:gd name="T35" fmla="*/ 1 h 93"/>
                <a:gd name="T36" fmla="*/ 1 w 92"/>
                <a:gd name="T37" fmla="*/ 2 h 93"/>
                <a:gd name="T38" fmla="*/ 1 w 92"/>
                <a:gd name="T39" fmla="*/ 2 h 93"/>
                <a:gd name="T40" fmla="*/ 1 w 92"/>
                <a:gd name="T41" fmla="*/ 2 h 93"/>
                <a:gd name="T42" fmla="*/ 1 w 92"/>
                <a:gd name="T43" fmla="*/ 2 h 93"/>
                <a:gd name="T44" fmla="*/ 1 w 92"/>
                <a:gd name="T45" fmla="*/ 2 h 93"/>
                <a:gd name="T46" fmla="*/ 1 w 92"/>
                <a:gd name="T47" fmla="*/ 2 h 93"/>
                <a:gd name="T48" fmla="*/ 1 w 92"/>
                <a:gd name="T49" fmla="*/ 2 h 93"/>
                <a:gd name="T50" fmla="*/ 1 w 92"/>
                <a:gd name="T51" fmla="*/ 2 h 93"/>
                <a:gd name="T52" fmla="*/ 3 w 92"/>
                <a:gd name="T53" fmla="*/ 2 h 93"/>
                <a:gd name="T54" fmla="*/ 3 w 92"/>
                <a:gd name="T55" fmla="*/ 2 h 93"/>
                <a:gd name="T56" fmla="*/ 3 w 92"/>
                <a:gd name="T57" fmla="*/ 2 h 93"/>
                <a:gd name="T58" fmla="*/ 3 w 92"/>
                <a:gd name="T59" fmla="*/ 2 h 93"/>
                <a:gd name="T60" fmla="*/ 3 w 92"/>
                <a:gd name="T61" fmla="*/ 1 h 93"/>
                <a:gd name="T62" fmla="*/ 3 w 92"/>
                <a:gd name="T63" fmla="*/ 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3"/>
                <a:gd name="T98" fmla="*/ 92 w 92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3">
                  <a:moveTo>
                    <a:pt x="92" y="47"/>
                  </a:moveTo>
                  <a:lnTo>
                    <a:pt x="92" y="42"/>
                  </a:lnTo>
                  <a:lnTo>
                    <a:pt x="91" y="37"/>
                  </a:lnTo>
                  <a:lnTo>
                    <a:pt x="90" y="33"/>
                  </a:lnTo>
                  <a:lnTo>
                    <a:pt x="89" y="28"/>
                  </a:lnTo>
                  <a:lnTo>
                    <a:pt x="87" y="25"/>
                  </a:lnTo>
                  <a:lnTo>
                    <a:pt x="84" y="21"/>
                  </a:lnTo>
                  <a:lnTo>
                    <a:pt x="82" y="18"/>
                  </a:lnTo>
                  <a:lnTo>
                    <a:pt x="79" y="14"/>
                  </a:lnTo>
                  <a:lnTo>
                    <a:pt x="75" y="11"/>
                  </a:lnTo>
                  <a:lnTo>
                    <a:pt x="72" y="9"/>
                  </a:lnTo>
                  <a:lnTo>
                    <a:pt x="68" y="6"/>
                  </a:lnTo>
                  <a:lnTo>
                    <a:pt x="65" y="4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2"/>
                  </a:lnTo>
                  <a:lnTo>
                    <a:pt x="33" y="3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1" y="9"/>
                  </a:lnTo>
                  <a:lnTo>
                    <a:pt x="18" y="11"/>
                  </a:lnTo>
                  <a:lnTo>
                    <a:pt x="14" y="14"/>
                  </a:lnTo>
                  <a:lnTo>
                    <a:pt x="11" y="18"/>
                  </a:lnTo>
                  <a:lnTo>
                    <a:pt x="8" y="21"/>
                  </a:lnTo>
                  <a:lnTo>
                    <a:pt x="6" y="25"/>
                  </a:lnTo>
                  <a:lnTo>
                    <a:pt x="4" y="28"/>
                  </a:lnTo>
                  <a:lnTo>
                    <a:pt x="3" y="33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3" y="60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11" y="76"/>
                  </a:lnTo>
                  <a:lnTo>
                    <a:pt x="14" y="79"/>
                  </a:lnTo>
                  <a:lnTo>
                    <a:pt x="18" y="82"/>
                  </a:lnTo>
                  <a:lnTo>
                    <a:pt x="21" y="85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3" y="90"/>
                  </a:lnTo>
                  <a:lnTo>
                    <a:pt x="37" y="91"/>
                  </a:lnTo>
                  <a:lnTo>
                    <a:pt x="42" y="93"/>
                  </a:lnTo>
                  <a:lnTo>
                    <a:pt x="46" y="93"/>
                  </a:lnTo>
                  <a:lnTo>
                    <a:pt x="51" y="93"/>
                  </a:lnTo>
                  <a:lnTo>
                    <a:pt x="56" y="91"/>
                  </a:lnTo>
                  <a:lnTo>
                    <a:pt x="60" y="90"/>
                  </a:lnTo>
                  <a:lnTo>
                    <a:pt x="65" y="89"/>
                  </a:lnTo>
                  <a:lnTo>
                    <a:pt x="68" y="87"/>
                  </a:lnTo>
                  <a:lnTo>
                    <a:pt x="72" y="85"/>
                  </a:lnTo>
                  <a:lnTo>
                    <a:pt x="75" y="82"/>
                  </a:lnTo>
                  <a:lnTo>
                    <a:pt x="79" y="79"/>
                  </a:lnTo>
                  <a:lnTo>
                    <a:pt x="82" y="76"/>
                  </a:lnTo>
                  <a:lnTo>
                    <a:pt x="84" y="72"/>
                  </a:lnTo>
                  <a:lnTo>
                    <a:pt x="87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6"/>
                  </a:lnTo>
                  <a:lnTo>
                    <a:pt x="92" y="51"/>
                  </a:lnTo>
                  <a:lnTo>
                    <a:pt x="92" y="4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4" name="Freeform 131"/>
            <p:cNvSpPr/>
            <p:nvPr/>
          </p:nvSpPr>
          <p:spPr bwMode="auto">
            <a:xfrm>
              <a:off x="4071" y="1837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6"/>
                  </a:lnTo>
                  <a:lnTo>
                    <a:pt x="90" y="32"/>
                  </a:lnTo>
                  <a:lnTo>
                    <a:pt x="89" y="27"/>
                  </a:lnTo>
                  <a:lnTo>
                    <a:pt x="86" y="24"/>
                  </a:lnTo>
                  <a:lnTo>
                    <a:pt x="84" y="20"/>
                  </a:lnTo>
                  <a:lnTo>
                    <a:pt x="82" y="17"/>
                  </a:lnTo>
                  <a:lnTo>
                    <a:pt x="78" y="13"/>
                  </a:lnTo>
                  <a:lnTo>
                    <a:pt x="75" y="10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5"/>
                  </a:lnTo>
                  <a:lnTo>
                    <a:pt x="20" y="8"/>
                  </a:lnTo>
                  <a:lnTo>
                    <a:pt x="17" y="10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3" y="27"/>
                  </a:lnTo>
                  <a:lnTo>
                    <a:pt x="2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17" y="81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8"/>
                  </a:lnTo>
                  <a:lnTo>
                    <a:pt x="32" y="89"/>
                  </a:lnTo>
                  <a:lnTo>
                    <a:pt x="37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60" y="89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5" y="81"/>
                  </a:lnTo>
                  <a:lnTo>
                    <a:pt x="78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0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5" name="Freeform 132"/>
            <p:cNvSpPr/>
            <p:nvPr/>
          </p:nvSpPr>
          <p:spPr bwMode="auto">
            <a:xfrm>
              <a:off x="4071" y="1837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6"/>
                  </a:lnTo>
                  <a:lnTo>
                    <a:pt x="90" y="32"/>
                  </a:lnTo>
                  <a:lnTo>
                    <a:pt x="89" y="27"/>
                  </a:lnTo>
                  <a:lnTo>
                    <a:pt x="86" y="24"/>
                  </a:lnTo>
                  <a:lnTo>
                    <a:pt x="84" y="20"/>
                  </a:lnTo>
                  <a:lnTo>
                    <a:pt x="82" y="17"/>
                  </a:lnTo>
                  <a:lnTo>
                    <a:pt x="78" y="13"/>
                  </a:lnTo>
                  <a:lnTo>
                    <a:pt x="75" y="10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5"/>
                  </a:lnTo>
                  <a:lnTo>
                    <a:pt x="20" y="8"/>
                  </a:lnTo>
                  <a:lnTo>
                    <a:pt x="17" y="10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3" y="27"/>
                  </a:lnTo>
                  <a:lnTo>
                    <a:pt x="2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4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17" y="81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8"/>
                  </a:lnTo>
                  <a:lnTo>
                    <a:pt x="32" y="89"/>
                  </a:lnTo>
                  <a:lnTo>
                    <a:pt x="37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60" y="89"/>
                  </a:lnTo>
                  <a:lnTo>
                    <a:pt x="64" y="88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5" y="81"/>
                  </a:lnTo>
                  <a:lnTo>
                    <a:pt x="78" y="78"/>
                  </a:lnTo>
                  <a:lnTo>
                    <a:pt x="82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9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0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6" name="Freeform 133"/>
            <p:cNvSpPr/>
            <p:nvPr/>
          </p:nvSpPr>
          <p:spPr bwMode="auto">
            <a:xfrm>
              <a:off x="3499" y="2058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8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5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5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7" name="Freeform 134"/>
            <p:cNvSpPr/>
            <p:nvPr/>
          </p:nvSpPr>
          <p:spPr bwMode="auto">
            <a:xfrm>
              <a:off x="3499" y="2058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9" y="28"/>
                  </a:lnTo>
                  <a:lnTo>
                    <a:pt x="87" y="24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79" y="14"/>
                  </a:lnTo>
                  <a:lnTo>
                    <a:pt x="75" y="10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2" y="2"/>
                  </a:lnTo>
                  <a:lnTo>
                    <a:pt x="28" y="3"/>
                  </a:lnTo>
                  <a:lnTo>
                    <a:pt x="24" y="6"/>
                  </a:lnTo>
                  <a:lnTo>
                    <a:pt x="21" y="8"/>
                  </a:lnTo>
                  <a:lnTo>
                    <a:pt x="16" y="10"/>
                  </a:lnTo>
                  <a:lnTo>
                    <a:pt x="14" y="14"/>
                  </a:lnTo>
                  <a:lnTo>
                    <a:pt x="11" y="17"/>
                  </a:lnTo>
                  <a:lnTo>
                    <a:pt x="8" y="21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4" y="65"/>
                  </a:lnTo>
                  <a:lnTo>
                    <a:pt x="6" y="68"/>
                  </a:lnTo>
                  <a:lnTo>
                    <a:pt x="8" y="71"/>
                  </a:lnTo>
                  <a:lnTo>
                    <a:pt x="11" y="75"/>
                  </a:lnTo>
                  <a:lnTo>
                    <a:pt x="14" y="78"/>
                  </a:lnTo>
                  <a:lnTo>
                    <a:pt x="16" y="82"/>
                  </a:lnTo>
                  <a:lnTo>
                    <a:pt x="21" y="84"/>
                  </a:lnTo>
                  <a:lnTo>
                    <a:pt x="24" y="86"/>
                  </a:lnTo>
                  <a:lnTo>
                    <a:pt x="28" y="89"/>
                  </a:lnTo>
                  <a:lnTo>
                    <a:pt x="32" y="90"/>
                  </a:lnTo>
                  <a:lnTo>
                    <a:pt x="37" y="91"/>
                  </a:lnTo>
                  <a:lnTo>
                    <a:pt x="42" y="92"/>
                  </a:lnTo>
                  <a:lnTo>
                    <a:pt x="46" y="92"/>
                  </a:lnTo>
                  <a:lnTo>
                    <a:pt x="51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5" y="82"/>
                  </a:lnTo>
                  <a:lnTo>
                    <a:pt x="79" y="78"/>
                  </a:lnTo>
                  <a:lnTo>
                    <a:pt x="82" y="75"/>
                  </a:lnTo>
                  <a:lnTo>
                    <a:pt x="84" y="71"/>
                  </a:lnTo>
                  <a:lnTo>
                    <a:pt x="87" y="68"/>
                  </a:lnTo>
                  <a:lnTo>
                    <a:pt x="89" y="65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8" name="Freeform 135"/>
            <p:cNvSpPr/>
            <p:nvPr/>
          </p:nvSpPr>
          <p:spPr bwMode="auto">
            <a:xfrm>
              <a:off x="3633" y="1330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8" y="27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1" y="17"/>
                  </a:lnTo>
                  <a:lnTo>
                    <a:pt x="78" y="14"/>
                  </a:lnTo>
                  <a:lnTo>
                    <a:pt x="75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0" y="8"/>
                  </a:lnTo>
                  <a:lnTo>
                    <a:pt x="17" y="10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3" y="27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4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3" y="78"/>
                  </a:lnTo>
                  <a:lnTo>
                    <a:pt x="17" y="82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6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5" y="82"/>
                  </a:lnTo>
                  <a:lnTo>
                    <a:pt x="78" y="78"/>
                  </a:lnTo>
                  <a:lnTo>
                    <a:pt x="81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8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279" name="Freeform 136"/>
            <p:cNvSpPr/>
            <p:nvPr/>
          </p:nvSpPr>
          <p:spPr bwMode="auto">
            <a:xfrm>
              <a:off x="3633" y="1330"/>
              <a:ext cx="46" cy="46"/>
            </a:xfrm>
            <a:custGeom>
              <a:avLst/>
              <a:gdLst>
                <a:gd name="T0" fmla="*/ 3 w 92"/>
                <a:gd name="T1" fmla="*/ 1 h 92"/>
                <a:gd name="T2" fmla="*/ 3 w 92"/>
                <a:gd name="T3" fmla="*/ 1 h 92"/>
                <a:gd name="T4" fmla="*/ 3 w 92"/>
                <a:gd name="T5" fmla="*/ 1 h 92"/>
                <a:gd name="T6" fmla="*/ 3 w 92"/>
                <a:gd name="T7" fmla="*/ 1 h 92"/>
                <a:gd name="T8" fmla="*/ 3 w 92"/>
                <a:gd name="T9" fmla="*/ 1 h 92"/>
                <a:gd name="T10" fmla="*/ 3 w 92"/>
                <a:gd name="T11" fmla="*/ 1 h 92"/>
                <a:gd name="T12" fmla="*/ 1 w 92"/>
                <a:gd name="T13" fmla="*/ 1 h 92"/>
                <a:gd name="T14" fmla="*/ 1 w 92"/>
                <a:gd name="T15" fmla="*/ 0 h 92"/>
                <a:gd name="T16" fmla="*/ 1 w 92"/>
                <a:gd name="T17" fmla="*/ 0 h 92"/>
                <a:gd name="T18" fmla="*/ 1 w 92"/>
                <a:gd name="T19" fmla="*/ 1 h 92"/>
                <a:gd name="T20" fmla="*/ 1 w 92"/>
                <a:gd name="T21" fmla="*/ 1 h 92"/>
                <a:gd name="T22" fmla="*/ 1 w 92"/>
                <a:gd name="T23" fmla="*/ 1 h 92"/>
                <a:gd name="T24" fmla="*/ 1 w 92"/>
                <a:gd name="T25" fmla="*/ 1 h 92"/>
                <a:gd name="T26" fmla="*/ 1 w 92"/>
                <a:gd name="T27" fmla="*/ 1 h 92"/>
                <a:gd name="T28" fmla="*/ 1 w 92"/>
                <a:gd name="T29" fmla="*/ 1 h 92"/>
                <a:gd name="T30" fmla="*/ 0 w 92"/>
                <a:gd name="T31" fmla="*/ 1 h 92"/>
                <a:gd name="T32" fmla="*/ 0 w 92"/>
                <a:gd name="T33" fmla="*/ 1 h 92"/>
                <a:gd name="T34" fmla="*/ 1 w 92"/>
                <a:gd name="T35" fmla="*/ 1 h 92"/>
                <a:gd name="T36" fmla="*/ 1 w 92"/>
                <a:gd name="T37" fmla="*/ 3 h 92"/>
                <a:gd name="T38" fmla="*/ 1 w 92"/>
                <a:gd name="T39" fmla="*/ 3 h 92"/>
                <a:gd name="T40" fmla="*/ 1 w 92"/>
                <a:gd name="T41" fmla="*/ 3 h 92"/>
                <a:gd name="T42" fmla="*/ 1 w 92"/>
                <a:gd name="T43" fmla="*/ 3 h 92"/>
                <a:gd name="T44" fmla="*/ 1 w 92"/>
                <a:gd name="T45" fmla="*/ 3 h 92"/>
                <a:gd name="T46" fmla="*/ 1 w 92"/>
                <a:gd name="T47" fmla="*/ 3 h 92"/>
                <a:gd name="T48" fmla="*/ 1 w 92"/>
                <a:gd name="T49" fmla="*/ 3 h 92"/>
                <a:gd name="T50" fmla="*/ 1 w 92"/>
                <a:gd name="T51" fmla="*/ 3 h 92"/>
                <a:gd name="T52" fmla="*/ 3 w 92"/>
                <a:gd name="T53" fmla="*/ 3 h 92"/>
                <a:gd name="T54" fmla="*/ 3 w 92"/>
                <a:gd name="T55" fmla="*/ 3 h 92"/>
                <a:gd name="T56" fmla="*/ 3 w 92"/>
                <a:gd name="T57" fmla="*/ 3 h 92"/>
                <a:gd name="T58" fmla="*/ 3 w 92"/>
                <a:gd name="T59" fmla="*/ 3 h 92"/>
                <a:gd name="T60" fmla="*/ 3 w 92"/>
                <a:gd name="T61" fmla="*/ 1 h 92"/>
                <a:gd name="T62" fmla="*/ 3 w 92"/>
                <a:gd name="T63" fmla="*/ 1 h 9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2"/>
                <a:gd name="T97" fmla="*/ 0 h 92"/>
                <a:gd name="T98" fmla="*/ 92 w 92"/>
                <a:gd name="T99" fmla="*/ 92 h 9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2" h="92">
                  <a:moveTo>
                    <a:pt x="92" y="46"/>
                  </a:moveTo>
                  <a:lnTo>
                    <a:pt x="92" y="41"/>
                  </a:lnTo>
                  <a:lnTo>
                    <a:pt x="91" y="37"/>
                  </a:lnTo>
                  <a:lnTo>
                    <a:pt x="90" y="32"/>
                  </a:lnTo>
                  <a:lnTo>
                    <a:pt x="88" y="27"/>
                  </a:lnTo>
                  <a:lnTo>
                    <a:pt x="86" y="24"/>
                  </a:lnTo>
                  <a:lnTo>
                    <a:pt x="84" y="21"/>
                  </a:lnTo>
                  <a:lnTo>
                    <a:pt x="81" y="17"/>
                  </a:lnTo>
                  <a:lnTo>
                    <a:pt x="78" y="14"/>
                  </a:lnTo>
                  <a:lnTo>
                    <a:pt x="75" y="10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4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4" y="6"/>
                  </a:lnTo>
                  <a:lnTo>
                    <a:pt x="20" y="8"/>
                  </a:lnTo>
                  <a:lnTo>
                    <a:pt x="17" y="10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1"/>
                  </a:lnTo>
                  <a:lnTo>
                    <a:pt x="5" y="24"/>
                  </a:lnTo>
                  <a:lnTo>
                    <a:pt x="3" y="27"/>
                  </a:lnTo>
                  <a:lnTo>
                    <a:pt x="2" y="32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1" y="55"/>
                  </a:lnTo>
                  <a:lnTo>
                    <a:pt x="2" y="60"/>
                  </a:lnTo>
                  <a:lnTo>
                    <a:pt x="3" y="64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0" y="76"/>
                  </a:lnTo>
                  <a:lnTo>
                    <a:pt x="13" y="78"/>
                  </a:lnTo>
                  <a:lnTo>
                    <a:pt x="17" y="82"/>
                  </a:lnTo>
                  <a:lnTo>
                    <a:pt x="20" y="84"/>
                  </a:lnTo>
                  <a:lnTo>
                    <a:pt x="24" y="86"/>
                  </a:lnTo>
                  <a:lnTo>
                    <a:pt x="27" y="89"/>
                  </a:lnTo>
                  <a:lnTo>
                    <a:pt x="32" y="90"/>
                  </a:lnTo>
                  <a:lnTo>
                    <a:pt x="36" y="91"/>
                  </a:lnTo>
                  <a:lnTo>
                    <a:pt x="41" y="92"/>
                  </a:lnTo>
                  <a:lnTo>
                    <a:pt x="46" y="92"/>
                  </a:lnTo>
                  <a:lnTo>
                    <a:pt x="50" y="92"/>
                  </a:lnTo>
                  <a:lnTo>
                    <a:pt x="55" y="91"/>
                  </a:lnTo>
                  <a:lnTo>
                    <a:pt x="60" y="90"/>
                  </a:lnTo>
                  <a:lnTo>
                    <a:pt x="64" y="89"/>
                  </a:lnTo>
                  <a:lnTo>
                    <a:pt x="68" y="86"/>
                  </a:lnTo>
                  <a:lnTo>
                    <a:pt x="71" y="84"/>
                  </a:lnTo>
                  <a:lnTo>
                    <a:pt x="75" y="82"/>
                  </a:lnTo>
                  <a:lnTo>
                    <a:pt x="78" y="78"/>
                  </a:lnTo>
                  <a:lnTo>
                    <a:pt x="81" y="76"/>
                  </a:lnTo>
                  <a:lnTo>
                    <a:pt x="84" y="71"/>
                  </a:lnTo>
                  <a:lnTo>
                    <a:pt x="86" y="68"/>
                  </a:lnTo>
                  <a:lnTo>
                    <a:pt x="88" y="64"/>
                  </a:lnTo>
                  <a:lnTo>
                    <a:pt x="90" y="60"/>
                  </a:lnTo>
                  <a:lnTo>
                    <a:pt x="91" y="55"/>
                  </a:lnTo>
                  <a:lnTo>
                    <a:pt x="92" y="51"/>
                  </a:lnTo>
                  <a:lnTo>
                    <a:pt x="92" y="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8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2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2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2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2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2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52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660621" y="1347788"/>
            <a:ext cx="8802687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不相邻的两个结点，我们将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            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为将边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6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收缩后的结果。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824258" y="1855788"/>
          <a:ext cx="161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8" name="公式" r:id="rId1" imgW="761365" imgH="254000" progId="Equation.3">
                  <p:embed/>
                </p:oleObj>
              </mc:Choice>
              <mc:Fallback>
                <p:oleObj name="公式" r:id="rId1" imgW="761365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258" y="1855788"/>
                        <a:ext cx="16160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3892771" y="1774825"/>
          <a:ext cx="4302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9" name="公式" r:id="rId3" imgW="228600" imgH="304800" progId="Equation.3">
                  <p:embed/>
                </p:oleObj>
              </mc:Choice>
              <mc:Fallback>
                <p:oleObj name="公式" r:id="rId3" imgW="2286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771" y="1774825"/>
                        <a:ext cx="430212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Line 9"/>
          <p:cNvSpPr>
            <a:spLocks noChangeShapeType="1"/>
          </p:cNvSpPr>
          <p:nvPr/>
        </p:nvSpPr>
        <p:spPr bwMode="auto">
          <a:xfrm>
            <a:off x="1319658" y="3521075"/>
            <a:ext cx="1600200" cy="14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1316483" y="4965700"/>
            <a:ext cx="1600200" cy="14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H="1">
            <a:off x="1314895" y="3533775"/>
            <a:ext cx="15875" cy="1428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 flipV="1">
            <a:off x="1330770" y="3532188"/>
            <a:ext cx="1571625" cy="1419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1137095" y="3063875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3038920" y="4827588"/>
            <a:ext cx="319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6" name="Oval 16"/>
          <p:cNvSpPr>
            <a:spLocks noChangeArrowheads="1"/>
          </p:cNvSpPr>
          <p:nvPr/>
        </p:nvSpPr>
        <p:spPr bwMode="auto">
          <a:xfrm>
            <a:off x="2889695" y="4922838"/>
            <a:ext cx="119063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7" name="Oval 17"/>
          <p:cNvSpPr>
            <a:spLocks noChangeArrowheads="1"/>
          </p:cNvSpPr>
          <p:nvPr/>
        </p:nvSpPr>
        <p:spPr bwMode="auto">
          <a:xfrm>
            <a:off x="1272033" y="3424238"/>
            <a:ext cx="134937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8" name="Line 18"/>
          <p:cNvSpPr>
            <a:spLocks noChangeShapeType="1"/>
          </p:cNvSpPr>
          <p:nvPr/>
        </p:nvSpPr>
        <p:spPr bwMode="auto">
          <a:xfrm>
            <a:off x="3953320" y="3517900"/>
            <a:ext cx="1600200" cy="14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9" name="Line 19"/>
          <p:cNvSpPr>
            <a:spLocks noChangeShapeType="1"/>
          </p:cNvSpPr>
          <p:nvPr/>
        </p:nvSpPr>
        <p:spPr bwMode="auto">
          <a:xfrm>
            <a:off x="3950145" y="4962525"/>
            <a:ext cx="1600200" cy="14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0" name="Line 20"/>
          <p:cNvSpPr>
            <a:spLocks noChangeShapeType="1"/>
          </p:cNvSpPr>
          <p:nvPr/>
        </p:nvSpPr>
        <p:spPr bwMode="auto">
          <a:xfrm flipH="1">
            <a:off x="3948558" y="3530600"/>
            <a:ext cx="15875" cy="1428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1" name="Line 21"/>
          <p:cNvSpPr>
            <a:spLocks noChangeShapeType="1"/>
          </p:cNvSpPr>
          <p:nvPr/>
        </p:nvSpPr>
        <p:spPr bwMode="auto">
          <a:xfrm flipV="1">
            <a:off x="3964433" y="3529013"/>
            <a:ext cx="1571625" cy="1419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2" name="Text Box 22"/>
          <p:cNvSpPr txBox="1">
            <a:spLocks noChangeArrowheads="1"/>
          </p:cNvSpPr>
          <p:nvPr/>
        </p:nvSpPr>
        <p:spPr bwMode="auto">
          <a:xfrm>
            <a:off x="3770758" y="3060700"/>
            <a:ext cx="319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3" name="Text Box 23"/>
          <p:cNvSpPr txBox="1">
            <a:spLocks noChangeArrowheads="1"/>
          </p:cNvSpPr>
          <p:nvPr/>
        </p:nvSpPr>
        <p:spPr bwMode="auto">
          <a:xfrm>
            <a:off x="5672583" y="4824413"/>
            <a:ext cx="319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4" name="Oval 24"/>
          <p:cNvSpPr>
            <a:spLocks noChangeArrowheads="1"/>
          </p:cNvSpPr>
          <p:nvPr/>
        </p:nvSpPr>
        <p:spPr bwMode="auto">
          <a:xfrm>
            <a:off x="5523358" y="4919663"/>
            <a:ext cx="119062" cy="149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5" name="Oval 25"/>
          <p:cNvSpPr>
            <a:spLocks noChangeArrowheads="1"/>
          </p:cNvSpPr>
          <p:nvPr/>
        </p:nvSpPr>
        <p:spPr bwMode="auto">
          <a:xfrm>
            <a:off x="3905695" y="3421063"/>
            <a:ext cx="134938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6" name="Line 26"/>
          <p:cNvSpPr>
            <a:spLocks noChangeShapeType="1"/>
          </p:cNvSpPr>
          <p:nvPr/>
        </p:nvSpPr>
        <p:spPr bwMode="auto">
          <a:xfrm>
            <a:off x="7010843" y="3487738"/>
            <a:ext cx="1600200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7" name="Line 28"/>
          <p:cNvSpPr>
            <a:spLocks noChangeShapeType="1"/>
          </p:cNvSpPr>
          <p:nvPr/>
        </p:nvSpPr>
        <p:spPr bwMode="auto">
          <a:xfrm flipH="1">
            <a:off x="6904483" y="3500438"/>
            <a:ext cx="15875" cy="1428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8" name="Line 29"/>
          <p:cNvSpPr>
            <a:spLocks noChangeShapeType="1"/>
          </p:cNvSpPr>
          <p:nvPr/>
        </p:nvSpPr>
        <p:spPr bwMode="auto">
          <a:xfrm flipV="1">
            <a:off x="6920358" y="3468413"/>
            <a:ext cx="1671849" cy="14496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9" name="Text Box 30"/>
          <p:cNvSpPr txBox="1">
            <a:spLocks noChangeArrowheads="1"/>
          </p:cNvSpPr>
          <p:nvPr/>
        </p:nvSpPr>
        <p:spPr bwMode="auto">
          <a:xfrm>
            <a:off x="6828281" y="3030538"/>
            <a:ext cx="6238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0" name="Oval 33"/>
          <p:cNvSpPr>
            <a:spLocks noChangeArrowheads="1"/>
          </p:cNvSpPr>
          <p:nvPr/>
        </p:nvSpPr>
        <p:spPr bwMode="auto">
          <a:xfrm>
            <a:off x="6861620" y="3390900"/>
            <a:ext cx="134938" cy="1333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1" name="Line 34"/>
          <p:cNvSpPr>
            <a:spLocks noChangeShapeType="1"/>
          </p:cNvSpPr>
          <p:nvPr/>
        </p:nvSpPr>
        <p:spPr bwMode="auto">
          <a:xfrm>
            <a:off x="3956495" y="3489325"/>
            <a:ext cx="1614488" cy="14938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2" name="Text Box 35"/>
          <p:cNvSpPr txBox="1">
            <a:spLocks noChangeArrowheads="1"/>
          </p:cNvSpPr>
          <p:nvPr/>
        </p:nvSpPr>
        <p:spPr bwMode="auto">
          <a:xfrm>
            <a:off x="1883220" y="5226050"/>
            <a:ext cx="51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6" name="Object 36"/>
          <p:cNvGraphicFramePr>
            <a:graphicFrameLocks noChangeAspect="1"/>
          </p:cNvGraphicFramePr>
          <p:nvPr/>
        </p:nvGraphicFramePr>
        <p:xfrm>
          <a:off x="7434708" y="5170488"/>
          <a:ext cx="4302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0" name="公式" r:id="rId5" imgW="228600" imgH="304800" progId="Equation.3">
                  <p:embed/>
                </p:oleObj>
              </mc:Choice>
              <mc:Fallback>
                <p:oleObj name="公式" r:id="rId5" imgW="228600" imgH="304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708" y="5170488"/>
                        <a:ext cx="4302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37"/>
          <p:cNvGraphicFramePr>
            <a:graphicFrameLocks noChangeAspect="1"/>
          </p:cNvGraphicFramePr>
          <p:nvPr/>
        </p:nvGraphicFramePr>
        <p:xfrm>
          <a:off x="4542283" y="5189538"/>
          <a:ext cx="457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1" name="公式" r:id="rId6" imgW="215900" imgH="254000" progId="Equation.3">
                  <p:embed/>
                </p:oleObj>
              </mc:Choice>
              <mc:Fallback>
                <p:oleObj name="公式" r:id="rId6" imgW="215900" imgH="254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283" y="5189538"/>
                        <a:ext cx="4572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色数的确定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704163" y="1347788"/>
            <a:ext cx="8802687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不相邻的两个结点，则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759975" y="1895475"/>
          <a:ext cx="3581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2" name="公式" r:id="rId1" imgW="1689100" imgH="330200" progId="Equation.3">
                  <p:embed/>
                </p:oleObj>
              </mc:Choice>
              <mc:Fallback>
                <p:oleObj name="公式" r:id="rId1" imgW="16891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975" y="1895475"/>
                        <a:ext cx="35814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95" name="Rectangle 31"/>
          <p:cNvSpPr>
            <a:spLocks noChangeArrowheads="1"/>
          </p:cNvSpPr>
          <p:nvPr/>
        </p:nvSpPr>
        <p:spPr bwMode="auto">
          <a:xfrm>
            <a:off x="866088" y="2835275"/>
            <a:ext cx="8640762" cy="2619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中结点的任何着色，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或者将着以同色，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或者异色，二者必为其一。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着以异色情况下的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的最少色数为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异色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)),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着以同色情况下的最少着色数为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γ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同色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)),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103" name="Rectangle 32"/>
          <p:cNvSpPr>
            <a:spLocks noChangeArrowheads="1"/>
          </p:cNvSpPr>
          <p:nvPr/>
        </p:nvSpPr>
        <p:spPr bwMode="auto">
          <a:xfrm>
            <a:off x="643838" y="2428875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63297" name="Object 33"/>
          <p:cNvGraphicFramePr>
            <a:graphicFrameLocks noChangeAspect="1"/>
          </p:cNvGraphicFramePr>
          <p:nvPr/>
        </p:nvGraphicFramePr>
        <p:xfrm>
          <a:off x="1904313" y="5138738"/>
          <a:ext cx="3581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3" name="公式" r:id="rId3" imgW="1689100" imgH="330200" progId="Equation.3">
                  <p:embed/>
                </p:oleObj>
              </mc:Choice>
              <mc:Fallback>
                <p:oleObj name="公式" r:id="rId3" imgW="1689100" imgH="330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313" y="5138738"/>
                        <a:ext cx="35814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色数的确定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6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2"/>
          <p:cNvSpPr>
            <a:spLocks noChangeArrowheads="1"/>
          </p:cNvSpPr>
          <p:nvPr/>
        </p:nvSpPr>
        <p:spPr bwMode="auto">
          <a:xfrm>
            <a:off x="718677" y="1263386"/>
            <a:ext cx="8802687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计算图中的色数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2" name="Text Box 28"/>
          <p:cNvSpPr txBox="1">
            <a:spLocks noChangeArrowheads="1"/>
          </p:cNvSpPr>
          <p:nvPr/>
        </p:nvSpPr>
        <p:spPr bwMode="auto">
          <a:xfrm>
            <a:off x="4995402" y="2901686"/>
            <a:ext cx="51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4569952" y="1531674"/>
            <a:ext cx="1331912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4566777" y="2742936"/>
            <a:ext cx="1331912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4565189" y="1542786"/>
            <a:ext cx="14288" cy="1196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 flipV="1">
            <a:off x="4579477" y="1541199"/>
            <a:ext cx="1306512" cy="1190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4417552" y="1149086"/>
            <a:ext cx="2651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6000289" y="2627049"/>
            <a:ext cx="49195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Oval 20"/>
          <p:cNvSpPr>
            <a:spLocks noChangeArrowheads="1"/>
          </p:cNvSpPr>
          <p:nvPr/>
        </p:nvSpPr>
        <p:spPr bwMode="auto">
          <a:xfrm>
            <a:off x="5876464" y="2708011"/>
            <a:ext cx="984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0" name="Oval 21"/>
          <p:cNvSpPr>
            <a:spLocks noChangeArrowheads="1"/>
          </p:cNvSpPr>
          <p:nvPr/>
        </p:nvSpPr>
        <p:spPr bwMode="auto">
          <a:xfrm>
            <a:off x="4530264" y="1450711"/>
            <a:ext cx="111125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2" name="Line 27"/>
          <p:cNvSpPr>
            <a:spLocks noChangeShapeType="1"/>
          </p:cNvSpPr>
          <p:nvPr/>
        </p:nvSpPr>
        <p:spPr bwMode="auto">
          <a:xfrm>
            <a:off x="4596939" y="1520561"/>
            <a:ext cx="1319213" cy="12398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3" name="Line 31"/>
          <p:cNvSpPr>
            <a:spLocks noChangeShapeType="1"/>
          </p:cNvSpPr>
          <p:nvPr/>
        </p:nvSpPr>
        <p:spPr bwMode="auto">
          <a:xfrm flipH="1">
            <a:off x="5908214" y="1552311"/>
            <a:ext cx="12700" cy="1196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4" name="Oval 33"/>
          <p:cNvSpPr>
            <a:spLocks noChangeArrowheads="1"/>
          </p:cNvSpPr>
          <p:nvPr/>
        </p:nvSpPr>
        <p:spPr bwMode="auto">
          <a:xfrm>
            <a:off x="4527089" y="2700074"/>
            <a:ext cx="112713" cy="11271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5" name="Oval 34"/>
          <p:cNvSpPr>
            <a:spLocks noChangeArrowheads="1"/>
          </p:cNvSpPr>
          <p:nvPr/>
        </p:nvSpPr>
        <p:spPr bwMode="auto">
          <a:xfrm>
            <a:off x="5158914" y="2071424"/>
            <a:ext cx="112713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6" name="Oval 35"/>
          <p:cNvSpPr>
            <a:spLocks noChangeArrowheads="1"/>
          </p:cNvSpPr>
          <p:nvPr/>
        </p:nvSpPr>
        <p:spPr bwMode="auto">
          <a:xfrm>
            <a:off x="5859002" y="1449124"/>
            <a:ext cx="112712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3"/>
          <p:cNvGrpSpPr/>
          <p:nvPr/>
        </p:nvGrpSpPr>
        <p:grpSpPr bwMode="auto">
          <a:xfrm>
            <a:off x="2218864" y="2241285"/>
            <a:ext cx="2370138" cy="2105025"/>
            <a:chOff x="1160" y="1388"/>
            <a:chExt cx="1493" cy="1326"/>
          </a:xfrm>
        </p:grpSpPr>
        <p:graphicFrame>
          <p:nvGraphicFramePr>
            <p:cNvPr id="5129" name="Object 30"/>
            <p:cNvGraphicFramePr>
              <a:graphicFrameLocks noChangeAspect="1"/>
            </p:cNvGraphicFramePr>
            <p:nvPr/>
          </p:nvGraphicFramePr>
          <p:xfrm>
            <a:off x="2365" y="1484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6" name="公式" r:id="rId1" imgW="215900" imgH="254000" progId="Equation.3">
                    <p:embed/>
                  </p:oleObj>
                </mc:Choice>
                <mc:Fallback>
                  <p:oleObj name="公式" r:id="rId1" imgW="215900" imgH="254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" y="1484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0" name="Line 38"/>
            <p:cNvSpPr>
              <a:spLocks noChangeShapeType="1"/>
            </p:cNvSpPr>
            <p:nvPr/>
          </p:nvSpPr>
          <p:spPr bwMode="auto">
            <a:xfrm>
              <a:off x="1256" y="1736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1" name="Line 39"/>
            <p:cNvSpPr>
              <a:spLocks noChangeShapeType="1"/>
            </p:cNvSpPr>
            <p:nvPr/>
          </p:nvSpPr>
          <p:spPr bwMode="auto">
            <a:xfrm>
              <a:off x="1254" y="2499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2" name="Line 40"/>
            <p:cNvSpPr>
              <a:spLocks noChangeShapeType="1"/>
            </p:cNvSpPr>
            <p:nvPr/>
          </p:nvSpPr>
          <p:spPr bwMode="auto">
            <a:xfrm flipH="1">
              <a:off x="1253" y="1743"/>
              <a:ext cx="9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3" name="Line 41"/>
            <p:cNvSpPr>
              <a:spLocks noChangeShapeType="1"/>
            </p:cNvSpPr>
            <p:nvPr/>
          </p:nvSpPr>
          <p:spPr bwMode="auto">
            <a:xfrm flipV="1">
              <a:off x="1262" y="1742"/>
              <a:ext cx="823" cy="7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4" name="Text Box 42"/>
            <p:cNvSpPr txBox="1">
              <a:spLocks noChangeArrowheads="1"/>
            </p:cNvSpPr>
            <p:nvPr/>
          </p:nvSpPr>
          <p:spPr bwMode="auto">
            <a:xfrm>
              <a:off x="1160" y="1495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5" name="Text Box 43"/>
            <p:cNvSpPr txBox="1">
              <a:spLocks noChangeArrowheads="1"/>
            </p:cNvSpPr>
            <p:nvPr/>
          </p:nvSpPr>
          <p:spPr bwMode="auto">
            <a:xfrm>
              <a:off x="2157" y="242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6" name="Oval 44"/>
            <p:cNvSpPr>
              <a:spLocks noChangeArrowheads="1"/>
            </p:cNvSpPr>
            <p:nvPr/>
          </p:nvSpPr>
          <p:spPr bwMode="auto">
            <a:xfrm>
              <a:off x="2079" y="2477"/>
              <a:ext cx="6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7" name="Oval 45"/>
            <p:cNvSpPr>
              <a:spLocks noChangeArrowheads="1"/>
            </p:cNvSpPr>
            <p:nvPr/>
          </p:nvSpPr>
          <p:spPr bwMode="auto">
            <a:xfrm>
              <a:off x="1231" y="1685"/>
              <a:ext cx="70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9" name="Line 48"/>
            <p:cNvSpPr>
              <a:spLocks noChangeShapeType="1"/>
            </p:cNvSpPr>
            <p:nvPr/>
          </p:nvSpPr>
          <p:spPr bwMode="auto">
            <a:xfrm>
              <a:off x="1273" y="1729"/>
              <a:ext cx="831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0" name="Line 49"/>
            <p:cNvSpPr>
              <a:spLocks noChangeShapeType="1"/>
            </p:cNvSpPr>
            <p:nvPr/>
          </p:nvSpPr>
          <p:spPr bwMode="auto">
            <a:xfrm flipH="1">
              <a:off x="2099" y="1749"/>
              <a:ext cx="8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1" name="Oval 50"/>
            <p:cNvSpPr>
              <a:spLocks noChangeArrowheads="1"/>
            </p:cNvSpPr>
            <p:nvPr/>
          </p:nvSpPr>
          <p:spPr bwMode="auto">
            <a:xfrm>
              <a:off x="1229" y="2472"/>
              <a:ext cx="71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2" name="Oval 51"/>
            <p:cNvSpPr>
              <a:spLocks noChangeArrowheads="1"/>
            </p:cNvSpPr>
            <p:nvPr/>
          </p:nvSpPr>
          <p:spPr bwMode="auto">
            <a:xfrm>
              <a:off x="1627" y="2076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3" name="Oval 52"/>
            <p:cNvSpPr>
              <a:spLocks noChangeArrowheads="1"/>
            </p:cNvSpPr>
            <p:nvPr/>
          </p:nvSpPr>
          <p:spPr bwMode="auto">
            <a:xfrm>
              <a:off x="2068" y="1684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4" name="Freeform 53"/>
            <p:cNvSpPr/>
            <p:nvPr/>
          </p:nvSpPr>
          <p:spPr bwMode="auto">
            <a:xfrm>
              <a:off x="1258" y="1388"/>
              <a:ext cx="1183" cy="1108"/>
            </a:xfrm>
            <a:custGeom>
              <a:avLst/>
              <a:gdLst>
                <a:gd name="T0" fmla="*/ 0 w 1183"/>
                <a:gd name="T1" fmla="*/ 321 h 1108"/>
                <a:gd name="T2" fmla="*/ 355 w 1183"/>
                <a:gd name="T3" fmla="*/ 81 h 1108"/>
                <a:gd name="T4" fmla="*/ 835 w 1183"/>
                <a:gd name="T5" fmla="*/ 81 h 1108"/>
                <a:gd name="T6" fmla="*/ 1180 w 1183"/>
                <a:gd name="T7" fmla="*/ 570 h 1108"/>
                <a:gd name="T8" fmla="*/ 854 w 1183"/>
                <a:gd name="T9" fmla="*/ 1108 h 1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3"/>
                <a:gd name="T16" fmla="*/ 0 h 1108"/>
                <a:gd name="T17" fmla="*/ 1183 w 1183"/>
                <a:gd name="T18" fmla="*/ 1108 h 1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3" h="1108">
                  <a:moveTo>
                    <a:pt x="0" y="321"/>
                  </a:moveTo>
                  <a:cubicBezTo>
                    <a:pt x="108" y="221"/>
                    <a:pt x="216" y="121"/>
                    <a:pt x="355" y="81"/>
                  </a:cubicBezTo>
                  <a:cubicBezTo>
                    <a:pt x="494" y="41"/>
                    <a:pt x="698" y="0"/>
                    <a:pt x="835" y="81"/>
                  </a:cubicBezTo>
                  <a:cubicBezTo>
                    <a:pt x="972" y="162"/>
                    <a:pt x="1177" y="399"/>
                    <a:pt x="1180" y="570"/>
                  </a:cubicBezTo>
                  <a:cubicBezTo>
                    <a:pt x="1183" y="741"/>
                    <a:pt x="1018" y="924"/>
                    <a:pt x="854" y="110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4343" name="Line 55"/>
          <p:cNvSpPr>
            <a:spLocks noChangeShapeType="1"/>
          </p:cNvSpPr>
          <p:nvPr/>
        </p:nvSpPr>
        <p:spPr bwMode="auto">
          <a:xfrm>
            <a:off x="6260639" y="2400036"/>
            <a:ext cx="517525" cy="2444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74"/>
          <p:cNvGrpSpPr/>
          <p:nvPr/>
        </p:nvGrpSpPr>
        <p:grpSpPr bwMode="auto">
          <a:xfrm>
            <a:off x="6601952" y="2236524"/>
            <a:ext cx="2278062" cy="2182812"/>
            <a:chOff x="3921" y="1385"/>
            <a:chExt cx="1435" cy="1375"/>
          </a:xfrm>
        </p:grpSpPr>
        <p:sp>
          <p:nvSpPr>
            <p:cNvPr id="5193" name="Line 22"/>
            <p:cNvSpPr>
              <a:spLocks noChangeShapeType="1"/>
            </p:cNvSpPr>
            <p:nvPr/>
          </p:nvSpPr>
          <p:spPr bwMode="auto">
            <a:xfrm>
              <a:off x="4212" y="1660"/>
              <a:ext cx="10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4" name="Line 23"/>
            <p:cNvSpPr>
              <a:spLocks noChangeShapeType="1"/>
            </p:cNvSpPr>
            <p:nvPr/>
          </p:nvSpPr>
          <p:spPr bwMode="auto">
            <a:xfrm flipH="1">
              <a:off x="4209" y="1668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5" name="Line 24"/>
            <p:cNvSpPr>
              <a:spLocks noChangeShapeType="1"/>
            </p:cNvSpPr>
            <p:nvPr/>
          </p:nvSpPr>
          <p:spPr bwMode="auto">
            <a:xfrm flipV="1">
              <a:off x="4219" y="1667"/>
              <a:ext cx="990" cy="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8" name="Object 29"/>
            <p:cNvGraphicFramePr>
              <a:graphicFrameLocks noChangeAspect="1"/>
            </p:cNvGraphicFramePr>
            <p:nvPr/>
          </p:nvGraphicFramePr>
          <p:xfrm>
            <a:off x="3921" y="1866"/>
            <a:ext cx="27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7" name="公式" r:id="rId3" imgW="228600" imgH="304800" progId="Equation.3">
                    <p:embed/>
                  </p:oleObj>
                </mc:Choice>
                <mc:Fallback>
                  <p:oleObj name="公式" r:id="rId3" imgW="228600" imgH="304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1866"/>
                          <a:ext cx="271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6" name="Text Box 25"/>
            <p:cNvSpPr txBox="1">
              <a:spLocks noChangeArrowheads="1"/>
            </p:cNvSpPr>
            <p:nvPr/>
          </p:nvSpPr>
          <p:spPr bwMode="auto">
            <a:xfrm>
              <a:off x="4069" y="1385"/>
              <a:ext cx="327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7" name="Line 54"/>
            <p:cNvSpPr>
              <a:spLocks noChangeShapeType="1"/>
            </p:cNvSpPr>
            <p:nvPr/>
          </p:nvSpPr>
          <p:spPr bwMode="auto">
            <a:xfrm>
              <a:off x="4232" y="1666"/>
              <a:ext cx="499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8" name="Text Box 56"/>
            <p:cNvSpPr txBox="1">
              <a:spLocks noChangeArrowheads="1"/>
            </p:cNvSpPr>
            <p:nvPr/>
          </p:nvSpPr>
          <p:spPr bwMode="auto">
            <a:xfrm>
              <a:off x="4086" y="2472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9" name="Text Box 57"/>
            <p:cNvSpPr txBox="1">
              <a:spLocks noChangeArrowheads="1"/>
            </p:cNvSpPr>
            <p:nvPr/>
          </p:nvSpPr>
          <p:spPr bwMode="auto">
            <a:xfrm>
              <a:off x="5189" y="140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17"/>
          <p:cNvGrpSpPr/>
          <p:nvPr/>
        </p:nvGrpSpPr>
        <p:grpSpPr bwMode="auto">
          <a:xfrm>
            <a:off x="7558350" y="4692047"/>
            <a:ext cx="1573212" cy="1444625"/>
            <a:chOff x="4553" y="2731"/>
            <a:chExt cx="991" cy="910"/>
          </a:xfrm>
        </p:grpSpPr>
        <p:sp>
          <p:nvSpPr>
            <p:cNvPr id="5190" name="Line 66"/>
            <p:cNvSpPr>
              <a:spLocks noChangeShapeType="1"/>
            </p:cNvSpPr>
            <p:nvPr/>
          </p:nvSpPr>
          <p:spPr bwMode="auto">
            <a:xfrm flipH="1">
              <a:off x="4553" y="2731"/>
              <a:ext cx="0" cy="9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1" name="Line 67"/>
            <p:cNvSpPr>
              <a:spLocks noChangeShapeType="1"/>
            </p:cNvSpPr>
            <p:nvPr/>
          </p:nvSpPr>
          <p:spPr bwMode="auto">
            <a:xfrm flipV="1">
              <a:off x="4563" y="3009"/>
              <a:ext cx="683" cy="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2" name="Line 68"/>
            <p:cNvSpPr>
              <a:spLocks noChangeShapeType="1"/>
            </p:cNvSpPr>
            <p:nvPr/>
          </p:nvSpPr>
          <p:spPr bwMode="auto">
            <a:xfrm>
              <a:off x="4553" y="2731"/>
              <a:ext cx="686" cy="2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7" name="Object 70"/>
            <p:cNvGraphicFramePr>
              <a:graphicFrameLocks noChangeAspect="1"/>
            </p:cNvGraphicFramePr>
            <p:nvPr/>
          </p:nvGraphicFramePr>
          <p:xfrm>
            <a:off x="5289" y="2824"/>
            <a:ext cx="2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8" name="公式" r:id="rId5" imgW="215900" imgH="304800" progId="Equation.3">
                    <p:embed/>
                  </p:oleObj>
                </mc:Choice>
                <mc:Fallback>
                  <p:oleObj name="公式" r:id="rId5" imgW="215900" imgH="3048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2824"/>
                          <a:ext cx="255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4360" name="Line 72"/>
          <p:cNvSpPr>
            <a:spLocks noChangeShapeType="1"/>
          </p:cNvSpPr>
          <p:nvPr/>
        </p:nvSpPr>
        <p:spPr bwMode="auto">
          <a:xfrm flipH="1">
            <a:off x="1442577" y="3904986"/>
            <a:ext cx="427037" cy="4127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4363" name="Line 75"/>
          <p:cNvSpPr>
            <a:spLocks noChangeShapeType="1"/>
          </p:cNvSpPr>
          <p:nvPr/>
        </p:nvSpPr>
        <p:spPr bwMode="auto">
          <a:xfrm flipH="1">
            <a:off x="4104814" y="2179374"/>
            <a:ext cx="427038" cy="4127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76"/>
          <p:cNvGrpSpPr/>
          <p:nvPr/>
        </p:nvGrpSpPr>
        <p:grpSpPr bwMode="auto">
          <a:xfrm>
            <a:off x="690102" y="4220900"/>
            <a:ext cx="2343150" cy="2105025"/>
            <a:chOff x="1160" y="1388"/>
            <a:chExt cx="1476" cy="1326"/>
          </a:xfrm>
        </p:grpSpPr>
        <p:graphicFrame>
          <p:nvGraphicFramePr>
            <p:cNvPr id="5126" name="Object 77"/>
            <p:cNvGraphicFramePr>
              <a:graphicFrameLocks noChangeAspect="1"/>
            </p:cNvGraphicFramePr>
            <p:nvPr/>
          </p:nvGraphicFramePr>
          <p:xfrm>
            <a:off x="2382" y="1501"/>
            <a:ext cx="25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69" name="公式" r:id="rId7" imgW="190500" imgH="228600" progId="Equation.3">
                    <p:embed/>
                  </p:oleObj>
                </mc:Choice>
                <mc:Fallback>
                  <p:oleObj name="公式" r:id="rId7" imgW="190500" imgH="2286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1501"/>
                          <a:ext cx="25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5" name="Line 78"/>
            <p:cNvSpPr>
              <a:spLocks noChangeShapeType="1"/>
            </p:cNvSpPr>
            <p:nvPr/>
          </p:nvSpPr>
          <p:spPr bwMode="auto">
            <a:xfrm>
              <a:off x="1256" y="1736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6" name="Line 79"/>
            <p:cNvSpPr>
              <a:spLocks noChangeShapeType="1"/>
            </p:cNvSpPr>
            <p:nvPr/>
          </p:nvSpPr>
          <p:spPr bwMode="auto">
            <a:xfrm>
              <a:off x="1254" y="2499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7" name="Line 80"/>
            <p:cNvSpPr>
              <a:spLocks noChangeShapeType="1"/>
            </p:cNvSpPr>
            <p:nvPr/>
          </p:nvSpPr>
          <p:spPr bwMode="auto">
            <a:xfrm flipH="1">
              <a:off x="1253" y="1743"/>
              <a:ext cx="9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8" name="Line 81"/>
            <p:cNvSpPr>
              <a:spLocks noChangeShapeType="1"/>
            </p:cNvSpPr>
            <p:nvPr/>
          </p:nvSpPr>
          <p:spPr bwMode="auto">
            <a:xfrm flipV="1">
              <a:off x="1262" y="1742"/>
              <a:ext cx="823" cy="7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9" name="Text Box 82"/>
            <p:cNvSpPr txBox="1">
              <a:spLocks noChangeArrowheads="1"/>
            </p:cNvSpPr>
            <p:nvPr/>
          </p:nvSpPr>
          <p:spPr bwMode="auto">
            <a:xfrm>
              <a:off x="1160" y="1495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0" name="Text Box 83"/>
            <p:cNvSpPr txBox="1">
              <a:spLocks noChangeArrowheads="1"/>
            </p:cNvSpPr>
            <p:nvPr/>
          </p:nvSpPr>
          <p:spPr bwMode="auto">
            <a:xfrm>
              <a:off x="2157" y="242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1" name="Oval 84"/>
            <p:cNvSpPr>
              <a:spLocks noChangeArrowheads="1"/>
            </p:cNvSpPr>
            <p:nvPr/>
          </p:nvSpPr>
          <p:spPr bwMode="auto">
            <a:xfrm>
              <a:off x="2079" y="2477"/>
              <a:ext cx="6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2" name="Oval 85"/>
            <p:cNvSpPr>
              <a:spLocks noChangeArrowheads="1"/>
            </p:cNvSpPr>
            <p:nvPr/>
          </p:nvSpPr>
          <p:spPr bwMode="auto">
            <a:xfrm>
              <a:off x="1231" y="1685"/>
              <a:ext cx="70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4" name="Line 87"/>
            <p:cNvSpPr>
              <a:spLocks noChangeShapeType="1"/>
            </p:cNvSpPr>
            <p:nvPr/>
          </p:nvSpPr>
          <p:spPr bwMode="auto">
            <a:xfrm>
              <a:off x="1273" y="1729"/>
              <a:ext cx="831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5" name="Line 88"/>
            <p:cNvSpPr>
              <a:spLocks noChangeShapeType="1"/>
            </p:cNvSpPr>
            <p:nvPr/>
          </p:nvSpPr>
          <p:spPr bwMode="auto">
            <a:xfrm flipH="1">
              <a:off x="2099" y="1749"/>
              <a:ext cx="8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6" name="Oval 89"/>
            <p:cNvSpPr>
              <a:spLocks noChangeArrowheads="1"/>
            </p:cNvSpPr>
            <p:nvPr/>
          </p:nvSpPr>
          <p:spPr bwMode="auto">
            <a:xfrm>
              <a:off x="1229" y="2472"/>
              <a:ext cx="71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7" name="Oval 90"/>
            <p:cNvSpPr>
              <a:spLocks noChangeArrowheads="1"/>
            </p:cNvSpPr>
            <p:nvPr/>
          </p:nvSpPr>
          <p:spPr bwMode="auto">
            <a:xfrm>
              <a:off x="1627" y="2076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8" name="Oval 91"/>
            <p:cNvSpPr>
              <a:spLocks noChangeArrowheads="1"/>
            </p:cNvSpPr>
            <p:nvPr/>
          </p:nvSpPr>
          <p:spPr bwMode="auto">
            <a:xfrm>
              <a:off x="2068" y="1684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9" name="Freeform 92"/>
            <p:cNvSpPr/>
            <p:nvPr/>
          </p:nvSpPr>
          <p:spPr bwMode="auto">
            <a:xfrm>
              <a:off x="1258" y="1388"/>
              <a:ext cx="1183" cy="1108"/>
            </a:xfrm>
            <a:custGeom>
              <a:avLst/>
              <a:gdLst>
                <a:gd name="T0" fmla="*/ 0 w 1183"/>
                <a:gd name="T1" fmla="*/ 321 h 1108"/>
                <a:gd name="T2" fmla="*/ 355 w 1183"/>
                <a:gd name="T3" fmla="*/ 81 h 1108"/>
                <a:gd name="T4" fmla="*/ 835 w 1183"/>
                <a:gd name="T5" fmla="*/ 81 h 1108"/>
                <a:gd name="T6" fmla="*/ 1180 w 1183"/>
                <a:gd name="T7" fmla="*/ 570 h 1108"/>
                <a:gd name="T8" fmla="*/ 854 w 1183"/>
                <a:gd name="T9" fmla="*/ 1108 h 1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3"/>
                <a:gd name="T16" fmla="*/ 0 h 1108"/>
                <a:gd name="T17" fmla="*/ 1183 w 1183"/>
                <a:gd name="T18" fmla="*/ 1108 h 1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3" h="1108">
                  <a:moveTo>
                    <a:pt x="0" y="321"/>
                  </a:moveTo>
                  <a:cubicBezTo>
                    <a:pt x="108" y="221"/>
                    <a:pt x="216" y="121"/>
                    <a:pt x="355" y="81"/>
                  </a:cubicBezTo>
                  <a:cubicBezTo>
                    <a:pt x="494" y="41"/>
                    <a:pt x="698" y="0"/>
                    <a:pt x="835" y="81"/>
                  </a:cubicBezTo>
                  <a:cubicBezTo>
                    <a:pt x="972" y="162"/>
                    <a:pt x="1177" y="399"/>
                    <a:pt x="1180" y="570"/>
                  </a:cubicBezTo>
                  <a:cubicBezTo>
                    <a:pt x="1183" y="741"/>
                    <a:pt x="1018" y="924"/>
                    <a:pt x="854" y="110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4381" name="Freeform 93"/>
          <p:cNvSpPr/>
          <p:nvPr/>
        </p:nvSpPr>
        <p:spPr bwMode="auto">
          <a:xfrm>
            <a:off x="450389" y="4089136"/>
            <a:ext cx="1709738" cy="1952625"/>
          </a:xfrm>
          <a:custGeom>
            <a:avLst/>
            <a:gdLst>
              <a:gd name="T0" fmla="*/ 2147483647 w 1077"/>
              <a:gd name="T1" fmla="*/ 2147483647 h 1230"/>
              <a:gd name="T2" fmla="*/ 2147483647 w 1077"/>
              <a:gd name="T3" fmla="*/ 2147483647 h 1230"/>
              <a:gd name="T4" fmla="*/ 2147483647 w 1077"/>
              <a:gd name="T5" fmla="*/ 2147483647 h 1230"/>
              <a:gd name="T6" fmla="*/ 2147483647 w 1077"/>
              <a:gd name="T7" fmla="*/ 2147483647 h 1230"/>
              <a:gd name="T8" fmla="*/ 2147483647 w 1077"/>
              <a:gd name="T9" fmla="*/ 2147483647 h 12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7"/>
              <a:gd name="T16" fmla="*/ 0 h 1230"/>
              <a:gd name="T17" fmla="*/ 1077 w 1077"/>
              <a:gd name="T18" fmla="*/ 1230 h 12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7" h="1230">
                <a:moveTo>
                  <a:pt x="1077" y="434"/>
                </a:moveTo>
                <a:cubicBezTo>
                  <a:pt x="985" y="281"/>
                  <a:pt x="893" y="128"/>
                  <a:pt x="751" y="69"/>
                </a:cubicBezTo>
                <a:cubicBezTo>
                  <a:pt x="609" y="10"/>
                  <a:pt x="348" y="0"/>
                  <a:pt x="223" y="78"/>
                </a:cubicBezTo>
                <a:cubicBezTo>
                  <a:pt x="98" y="156"/>
                  <a:pt x="4" y="347"/>
                  <a:pt x="2" y="539"/>
                </a:cubicBezTo>
                <a:cubicBezTo>
                  <a:pt x="0" y="731"/>
                  <a:pt x="106" y="980"/>
                  <a:pt x="213" y="1230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116"/>
          <p:cNvGrpSpPr/>
          <p:nvPr/>
        </p:nvGrpSpPr>
        <p:grpSpPr bwMode="auto">
          <a:xfrm>
            <a:off x="4769977" y="4271699"/>
            <a:ext cx="2386012" cy="2022475"/>
            <a:chOff x="2767" y="2518"/>
            <a:chExt cx="1503" cy="1274"/>
          </a:xfrm>
        </p:grpSpPr>
        <p:sp>
          <p:nvSpPr>
            <p:cNvPr id="5169" name="Line 58"/>
            <p:cNvSpPr>
              <a:spLocks noChangeShapeType="1"/>
            </p:cNvSpPr>
            <p:nvPr/>
          </p:nvSpPr>
          <p:spPr bwMode="auto">
            <a:xfrm>
              <a:off x="3116" y="2867"/>
              <a:ext cx="10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0" name="Line 59"/>
            <p:cNvSpPr>
              <a:spLocks noChangeShapeType="1"/>
            </p:cNvSpPr>
            <p:nvPr/>
          </p:nvSpPr>
          <p:spPr bwMode="auto">
            <a:xfrm flipH="1">
              <a:off x="3113" y="2875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1" name="Line 60"/>
            <p:cNvSpPr>
              <a:spLocks noChangeShapeType="1"/>
            </p:cNvSpPr>
            <p:nvPr/>
          </p:nvSpPr>
          <p:spPr bwMode="auto">
            <a:xfrm flipV="1">
              <a:off x="3123" y="2874"/>
              <a:ext cx="990" cy="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2" name="Line 61"/>
            <p:cNvSpPr>
              <a:spLocks noChangeShapeType="1"/>
            </p:cNvSpPr>
            <p:nvPr/>
          </p:nvSpPr>
          <p:spPr bwMode="auto">
            <a:xfrm>
              <a:off x="3123" y="2878"/>
              <a:ext cx="475" cy="4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3" name="Text Box 62"/>
            <p:cNvSpPr txBox="1">
              <a:spLocks noChangeArrowheads="1"/>
            </p:cNvSpPr>
            <p:nvPr/>
          </p:nvSpPr>
          <p:spPr bwMode="auto">
            <a:xfrm>
              <a:off x="4093" y="2613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4" name="Freeform 64"/>
            <p:cNvSpPr/>
            <p:nvPr/>
          </p:nvSpPr>
          <p:spPr bwMode="auto">
            <a:xfrm>
              <a:off x="3034" y="2870"/>
              <a:ext cx="1236" cy="922"/>
            </a:xfrm>
            <a:custGeom>
              <a:avLst/>
              <a:gdLst>
                <a:gd name="T0" fmla="*/ 1084 w 1236"/>
                <a:gd name="T1" fmla="*/ 0 h 922"/>
                <a:gd name="T2" fmla="*/ 1190 w 1236"/>
                <a:gd name="T3" fmla="*/ 288 h 922"/>
                <a:gd name="T4" fmla="*/ 1065 w 1236"/>
                <a:gd name="T5" fmla="*/ 711 h 922"/>
                <a:gd name="T6" fmla="*/ 163 w 1236"/>
                <a:gd name="T7" fmla="*/ 893 h 922"/>
                <a:gd name="T8" fmla="*/ 86 w 1236"/>
                <a:gd name="T9" fmla="*/ 884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922"/>
                <a:gd name="T17" fmla="*/ 1236 w 1236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922">
                  <a:moveTo>
                    <a:pt x="1084" y="0"/>
                  </a:moveTo>
                  <a:cubicBezTo>
                    <a:pt x="1138" y="85"/>
                    <a:pt x="1193" y="170"/>
                    <a:pt x="1190" y="288"/>
                  </a:cubicBezTo>
                  <a:cubicBezTo>
                    <a:pt x="1187" y="406"/>
                    <a:pt x="1236" y="610"/>
                    <a:pt x="1065" y="711"/>
                  </a:cubicBezTo>
                  <a:cubicBezTo>
                    <a:pt x="894" y="812"/>
                    <a:pt x="326" y="864"/>
                    <a:pt x="163" y="893"/>
                  </a:cubicBezTo>
                  <a:cubicBezTo>
                    <a:pt x="0" y="922"/>
                    <a:pt x="43" y="903"/>
                    <a:pt x="86" y="88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4" name="Object 71"/>
            <p:cNvGraphicFramePr>
              <a:graphicFrameLocks noChangeAspect="1"/>
            </p:cNvGraphicFramePr>
            <p:nvPr/>
          </p:nvGraphicFramePr>
          <p:xfrm>
            <a:off x="3492" y="2518"/>
            <a:ext cx="2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70" name="公式" r:id="rId9" imgW="215900" imgH="215900" progId="Equation.3">
                    <p:embed/>
                  </p:oleObj>
                </mc:Choice>
                <mc:Fallback>
                  <p:oleObj name="公式" r:id="rId9" imgW="215900" imgH="2159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2518"/>
                          <a:ext cx="25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96"/>
            <p:cNvGraphicFramePr>
              <a:graphicFrameLocks noChangeAspect="1"/>
            </p:cNvGraphicFramePr>
            <p:nvPr/>
          </p:nvGraphicFramePr>
          <p:xfrm>
            <a:off x="2767" y="2826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71" name="公式" r:id="rId11" imgW="215900" imgH="254000" progId="Equation.3">
                    <p:embed/>
                  </p:oleObj>
                </mc:Choice>
                <mc:Fallback>
                  <p:oleObj name="公式" r:id="rId11" imgW="215900" imgH="2540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826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5"/>
          <p:cNvGrpSpPr/>
          <p:nvPr/>
        </p:nvGrpSpPr>
        <p:grpSpPr bwMode="auto">
          <a:xfrm>
            <a:off x="2969752" y="4351075"/>
            <a:ext cx="1735137" cy="2125663"/>
            <a:chOff x="1633" y="2717"/>
            <a:chExt cx="1093" cy="1339"/>
          </a:xfrm>
        </p:grpSpPr>
        <p:grpSp>
          <p:nvGrpSpPr>
            <p:cNvPr id="8" name="Group 113"/>
            <p:cNvGrpSpPr/>
            <p:nvPr/>
          </p:nvGrpSpPr>
          <p:grpSpPr bwMode="auto">
            <a:xfrm>
              <a:off x="1633" y="3026"/>
              <a:ext cx="1093" cy="1030"/>
              <a:chOff x="1633" y="3026"/>
              <a:chExt cx="1093" cy="1030"/>
            </a:xfrm>
          </p:grpSpPr>
          <p:sp>
            <p:nvSpPr>
              <p:cNvPr id="5158" name="Line 97"/>
              <p:cNvSpPr>
                <a:spLocks noChangeShapeType="1"/>
              </p:cNvSpPr>
              <p:nvPr/>
            </p:nvSpPr>
            <p:spPr bwMode="auto">
              <a:xfrm>
                <a:off x="1658" y="3078"/>
                <a:ext cx="839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9" name="Line 100"/>
              <p:cNvSpPr>
                <a:spLocks noChangeShapeType="1"/>
              </p:cNvSpPr>
              <p:nvPr/>
            </p:nvSpPr>
            <p:spPr bwMode="auto">
              <a:xfrm flipV="1">
                <a:off x="2038" y="3084"/>
                <a:ext cx="449" cy="3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0" name="Text Box 102"/>
              <p:cNvSpPr txBox="1">
                <a:spLocks noChangeArrowheads="1"/>
              </p:cNvSpPr>
              <p:nvPr/>
            </p:nvSpPr>
            <p:spPr bwMode="auto">
              <a:xfrm>
                <a:off x="2559" y="3768"/>
                <a:ext cx="1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1" name="Oval 103"/>
              <p:cNvSpPr>
                <a:spLocks noChangeArrowheads="1"/>
              </p:cNvSpPr>
              <p:nvPr/>
            </p:nvSpPr>
            <p:spPr bwMode="auto">
              <a:xfrm>
                <a:off x="2481" y="3819"/>
                <a:ext cx="6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Oval 104"/>
              <p:cNvSpPr>
                <a:spLocks noChangeArrowheads="1"/>
              </p:cNvSpPr>
              <p:nvPr/>
            </p:nvSpPr>
            <p:spPr bwMode="auto">
              <a:xfrm>
                <a:off x="1633" y="3027"/>
                <a:ext cx="70" cy="7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4" name="Line 106"/>
              <p:cNvSpPr>
                <a:spLocks noChangeShapeType="1"/>
              </p:cNvSpPr>
              <p:nvPr/>
            </p:nvSpPr>
            <p:spPr bwMode="auto">
              <a:xfrm>
                <a:off x="1675" y="3071"/>
                <a:ext cx="831" cy="7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5" name="Line 107"/>
              <p:cNvSpPr>
                <a:spLocks noChangeShapeType="1"/>
              </p:cNvSpPr>
              <p:nvPr/>
            </p:nvSpPr>
            <p:spPr bwMode="auto">
              <a:xfrm flipH="1">
                <a:off x="2501" y="3091"/>
                <a:ext cx="8" cy="7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6" name="Oval 109"/>
              <p:cNvSpPr>
                <a:spLocks noChangeArrowheads="1"/>
              </p:cNvSpPr>
              <p:nvPr/>
            </p:nvSpPr>
            <p:spPr bwMode="auto">
              <a:xfrm>
                <a:off x="2029" y="3418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7" name="Oval 110"/>
              <p:cNvSpPr>
                <a:spLocks noChangeArrowheads="1"/>
              </p:cNvSpPr>
              <p:nvPr/>
            </p:nvSpPr>
            <p:spPr bwMode="auto">
              <a:xfrm>
                <a:off x="2470" y="3026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8" name="Freeform 112"/>
              <p:cNvSpPr/>
              <p:nvPr/>
            </p:nvSpPr>
            <p:spPr bwMode="auto">
              <a:xfrm>
                <a:off x="1636" y="3062"/>
                <a:ext cx="879" cy="845"/>
              </a:xfrm>
              <a:custGeom>
                <a:avLst/>
                <a:gdLst>
                  <a:gd name="T0" fmla="*/ 25 w 879"/>
                  <a:gd name="T1" fmla="*/ 0 h 797"/>
                  <a:gd name="T2" fmla="*/ 34 w 879"/>
                  <a:gd name="T3" fmla="*/ 374 h 797"/>
                  <a:gd name="T4" fmla="*/ 226 w 879"/>
                  <a:gd name="T5" fmla="*/ 837 h 797"/>
                  <a:gd name="T6" fmla="*/ 514 w 879"/>
                  <a:gd name="T7" fmla="*/ 938 h 797"/>
                  <a:gd name="T8" fmla="*/ 879 w 879"/>
                  <a:gd name="T9" fmla="*/ 1068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9"/>
                  <a:gd name="T16" fmla="*/ 0 h 797"/>
                  <a:gd name="T17" fmla="*/ 879 w 879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9" h="797">
                    <a:moveTo>
                      <a:pt x="25" y="0"/>
                    </a:moveTo>
                    <a:cubicBezTo>
                      <a:pt x="12" y="87"/>
                      <a:pt x="0" y="175"/>
                      <a:pt x="34" y="279"/>
                    </a:cubicBezTo>
                    <a:cubicBezTo>
                      <a:pt x="68" y="383"/>
                      <a:pt x="146" y="554"/>
                      <a:pt x="226" y="624"/>
                    </a:cubicBezTo>
                    <a:cubicBezTo>
                      <a:pt x="306" y="694"/>
                      <a:pt x="405" y="672"/>
                      <a:pt x="514" y="701"/>
                    </a:cubicBezTo>
                    <a:cubicBezTo>
                      <a:pt x="623" y="730"/>
                      <a:pt x="751" y="763"/>
                      <a:pt x="879" y="79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123" name="Object 114"/>
            <p:cNvGraphicFramePr>
              <a:graphicFrameLocks noChangeAspect="1"/>
            </p:cNvGraphicFramePr>
            <p:nvPr/>
          </p:nvGraphicFramePr>
          <p:xfrm>
            <a:off x="2251" y="2717"/>
            <a:ext cx="24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72" name="公式" r:id="rId12" imgW="203200" imgH="304800" progId="Equation.3">
                    <p:embed/>
                  </p:oleObj>
                </mc:Choice>
                <mc:Fallback>
                  <p:oleObj name="公式" r:id="rId12" imgW="203200" imgH="30480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" y="2717"/>
                          <a:ext cx="240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" name="Object 118"/>
          <p:cNvGraphicFramePr>
            <a:graphicFrameLocks noChangeAspect="1"/>
          </p:cNvGraphicFramePr>
          <p:nvPr/>
        </p:nvGraphicFramePr>
        <p:xfrm>
          <a:off x="6265402" y="1102087"/>
          <a:ext cx="27733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3" name="公式" r:id="rId14" imgW="1308100" imgH="558800" progId="Equation.3">
                  <p:embed/>
                </p:oleObj>
              </mc:Choice>
              <mc:Fallback>
                <p:oleObj name="公式" r:id="rId14" imgW="1308100" imgH="5588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402" y="1102087"/>
                        <a:ext cx="2773362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色数的确定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43" grpId="0" animBg="1"/>
      <p:bldP spid="1164360" grpId="0" animBg="1"/>
      <p:bldP spid="1164363" grpId="0" animBg="1"/>
      <p:bldP spid="116438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22960" y="1347788"/>
            <a:ext cx="8138160" cy="14403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给定一个图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如果最多使用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种颜色着色，需满足相邻结点着以不同颜色，所具有的方案数，可由色数多项式来得到。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65316" name="Object 4"/>
          <p:cNvGraphicFramePr>
            <a:graphicFrameLocks noChangeAspect="1"/>
          </p:cNvGraphicFramePr>
          <p:nvPr/>
        </p:nvGraphicFramePr>
        <p:xfrm>
          <a:off x="821189" y="4862513"/>
          <a:ext cx="681196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8" name="公式" r:id="rId1" imgW="3213100" imgH="635000" progId="Equation.3">
                  <p:embed/>
                </p:oleObj>
              </mc:Choice>
              <mc:Fallback>
                <p:oleObj name="公式" r:id="rId1" imgW="32131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189" y="4862513"/>
                        <a:ext cx="6811962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5317" name="Rectangle 5"/>
          <p:cNvSpPr>
            <a:spLocks noChangeArrowheads="1"/>
          </p:cNvSpPr>
          <p:nvPr/>
        </p:nvSpPr>
        <p:spPr bwMode="auto">
          <a:xfrm>
            <a:off x="132214" y="2909888"/>
            <a:ext cx="8640762" cy="171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f(</a:t>
            </a:r>
            <a:r>
              <a:rPr kumimoji="1" lang="en-US" altLang="zh-CN" sz="26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G,t</a:t>
            </a:r>
            <a:r>
              <a:rPr kumimoji="1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不同的结点着色方案数目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t&lt;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(G), f(</a:t>
            </a:r>
            <a:r>
              <a:rPr kumimoji="1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G,t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)=0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令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 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种颜色对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的结点着色的方案数，用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种颜色对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着色，恰好用上了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种颜色的全部方案数是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t,i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en-US" altLang="zh-CN" sz="2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色数多项式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791247" y="1347788"/>
            <a:ext cx="8802687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4.6.5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632747" y="1379538"/>
          <a:ext cx="4040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2" name="公式" r:id="rId1" imgW="1905000" imgH="228600" progId="Equation.3">
                  <p:embed/>
                </p:oleObj>
              </mc:Choice>
              <mc:Fallback>
                <p:oleObj name="公式" r:id="rId1" imgW="1905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747" y="1379538"/>
                        <a:ext cx="404018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41" name="Rectangle 5"/>
          <p:cNvSpPr>
            <a:spLocks noChangeArrowheads="1"/>
          </p:cNvSpPr>
          <p:nvPr/>
        </p:nvSpPr>
        <p:spPr bwMode="auto">
          <a:xfrm>
            <a:off x="2248572" y="1981200"/>
            <a:ext cx="5181600" cy="87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t&lt;n, f(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)=0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t=n, f(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,t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)=n!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66343" name="Object 7"/>
          <p:cNvGraphicFramePr>
            <a:graphicFrameLocks noChangeAspect="1"/>
          </p:cNvGraphicFramePr>
          <p:nvPr/>
        </p:nvGraphicFramePr>
        <p:xfrm>
          <a:off x="2623837" y="4498515"/>
          <a:ext cx="38496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3" name="公式" r:id="rId3" imgW="1816100" imgH="330200" progId="Equation.3">
                  <p:embed/>
                </p:oleObj>
              </mc:Choice>
              <mc:Fallback>
                <p:oleObj name="公式" r:id="rId3" imgW="18161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837" y="4498515"/>
                        <a:ext cx="384968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44" name="Rectangle 8"/>
          <p:cNvSpPr>
            <a:spLocks noChangeArrowheads="1"/>
          </p:cNvSpPr>
          <p:nvPr/>
        </p:nvSpPr>
        <p:spPr bwMode="auto">
          <a:xfrm>
            <a:off x="880147" y="2959100"/>
            <a:ext cx="1806575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4.6.6</a:t>
            </a: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66345" name="Object 9"/>
          <p:cNvGraphicFramePr>
            <a:graphicFrameLocks noChangeAspect="1"/>
          </p:cNvGraphicFramePr>
          <p:nvPr/>
        </p:nvGraphicFramePr>
        <p:xfrm>
          <a:off x="2829597" y="2976563"/>
          <a:ext cx="26654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4" name="公式" r:id="rId5" imgW="1257300" imgH="241300" progId="Equation.3">
                  <p:embed/>
                </p:oleObj>
              </mc:Choice>
              <mc:Fallback>
                <p:oleObj name="公式" r:id="rId5" imgW="12573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597" y="2976563"/>
                        <a:ext cx="2665412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46" name="Rectangle 10"/>
          <p:cNvSpPr>
            <a:spLocks noChangeArrowheads="1"/>
          </p:cNvSpPr>
          <p:nvPr/>
        </p:nvSpPr>
        <p:spPr bwMode="auto">
          <a:xfrm>
            <a:off x="891259" y="3914775"/>
            <a:ext cx="6638925" cy="4801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4.6.7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i,j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的不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相邻结点，则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色数的确定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6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6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4" grpId="0"/>
      <p:bldP spid="116634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2"/>
          <p:cNvSpPr>
            <a:spLocks noChangeArrowheads="1"/>
          </p:cNvSpPr>
          <p:nvPr/>
        </p:nvSpPr>
        <p:spPr bwMode="auto">
          <a:xfrm>
            <a:off x="471939" y="1225550"/>
            <a:ext cx="8802687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计算图中的色数多项式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2" name="Text Box 28"/>
          <p:cNvSpPr txBox="1">
            <a:spLocks noChangeArrowheads="1"/>
          </p:cNvSpPr>
          <p:nvPr/>
        </p:nvSpPr>
        <p:spPr bwMode="auto">
          <a:xfrm>
            <a:off x="4995402" y="2863850"/>
            <a:ext cx="517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4569952" y="1493838"/>
            <a:ext cx="1331912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4566777" y="2705100"/>
            <a:ext cx="1331912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4565189" y="1504950"/>
            <a:ext cx="14288" cy="1196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 flipV="1">
            <a:off x="4579477" y="1503363"/>
            <a:ext cx="1306512" cy="1190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4417552" y="1111250"/>
            <a:ext cx="2651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6000289" y="2589213"/>
            <a:ext cx="2651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9" name="Oval 20"/>
          <p:cNvSpPr>
            <a:spLocks noChangeArrowheads="1"/>
          </p:cNvSpPr>
          <p:nvPr/>
        </p:nvSpPr>
        <p:spPr bwMode="auto">
          <a:xfrm>
            <a:off x="5876464" y="2670175"/>
            <a:ext cx="98425" cy="1238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0" name="Oval 21"/>
          <p:cNvSpPr>
            <a:spLocks noChangeArrowheads="1"/>
          </p:cNvSpPr>
          <p:nvPr/>
        </p:nvSpPr>
        <p:spPr bwMode="auto">
          <a:xfrm>
            <a:off x="4530264" y="1412875"/>
            <a:ext cx="111125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1" name="Oval 26"/>
          <p:cNvSpPr>
            <a:spLocks noChangeArrowheads="1"/>
          </p:cNvSpPr>
          <p:nvPr/>
        </p:nvSpPr>
        <p:spPr bwMode="auto">
          <a:xfrm>
            <a:off x="6051089" y="2971800"/>
            <a:ext cx="111125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2" name="Line 27"/>
          <p:cNvSpPr>
            <a:spLocks noChangeShapeType="1"/>
          </p:cNvSpPr>
          <p:nvPr/>
        </p:nvSpPr>
        <p:spPr bwMode="auto">
          <a:xfrm>
            <a:off x="4596939" y="1482725"/>
            <a:ext cx="1319213" cy="12398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3" name="Line 31"/>
          <p:cNvSpPr>
            <a:spLocks noChangeShapeType="1"/>
          </p:cNvSpPr>
          <p:nvPr/>
        </p:nvSpPr>
        <p:spPr bwMode="auto">
          <a:xfrm flipH="1">
            <a:off x="5908214" y="1514475"/>
            <a:ext cx="12700" cy="1196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4" name="Oval 33"/>
          <p:cNvSpPr>
            <a:spLocks noChangeArrowheads="1"/>
          </p:cNvSpPr>
          <p:nvPr/>
        </p:nvSpPr>
        <p:spPr bwMode="auto">
          <a:xfrm>
            <a:off x="4527089" y="2662238"/>
            <a:ext cx="112713" cy="11271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5" name="Oval 34"/>
          <p:cNvSpPr>
            <a:spLocks noChangeArrowheads="1"/>
          </p:cNvSpPr>
          <p:nvPr/>
        </p:nvSpPr>
        <p:spPr bwMode="auto">
          <a:xfrm>
            <a:off x="5158914" y="2033588"/>
            <a:ext cx="112713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46" name="Oval 35"/>
          <p:cNvSpPr>
            <a:spLocks noChangeArrowheads="1"/>
          </p:cNvSpPr>
          <p:nvPr/>
        </p:nvSpPr>
        <p:spPr bwMode="auto">
          <a:xfrm>
            <a:off x="5859002" y="1411288"/>
            <a:ext cx="112712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73"/>
          <p:cNvGrpSpPr/>
          <p:nvPr/>
        </p:nvGrpSpPr>
        <p:grpSpPr bwMode="auto">
          <a:xfrm>
            <a:off x="2218864" y="2203450"/>
            <a:ext cx="2370138" cy="2141538"/>
            <a:chOff x="1160" y="1388"/>
            <a:chExt cx="1493" cy="1349"/>
          </a:xfrm>
        </p:grpSpPr>
        <p:graphicFrame>
          <p:nvGraphicFramePr>
            <p:cNvPr id="5129" name="Object 30"/>
            <p:cNvGraphicFramePr>
              <a:graphicFrameLocks noChangeAspect="1"/>
            </p:cNvGraphicFramePr>
            <p:nvPr/>
          </p:nvGraphicFramePr>
          <p:xfrm>
            <a:off x="2365" y="1484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6" name="公式" r:id="rId1" imgW="215900" imgH="254000" progId="Equation.3">
                    <p:embed/>
                  </p:oleObj>
                </mc:Choice>
                <mc:Fallback>
                  <p:oleObj name="公式" r:id="rId1" imgW="215900" imgH="254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" y="1484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0" name="Line 38"/>
            <p:cNvSpPr>
              <a:spLocks noChangeShapeType="1"/>
            </p:cNvSpPr>
            <p:nvPr/>
          </p:nvSpPr>
          <p:spPr bwMode="auto">
            <a:xfrm>
              <a:off x="1256" y="1736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1" name="Line 39"/>
            <p:cNvSpPr>
              <a:spLocks noChangeShapeType="1"/>
            </p:cNvSpPr>
            <p:nvPr/>
          </p:nvSpPr>
          <p:spPr bwMode="auto">
            <a:xfrm>
              <a:off x="1254" y="2499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2" name="Line 40"/>
            <p:cNvSpPr>
              <a:spLocks noChangeShapeType="1"/>
            </p:cNvSpPr>
            <p:nvPr/>
          </p:nvSpPr>
          <p:spPr bwMode="auto">
            <a:xfrm flipH="1">
              <a:off x="1253" y="1743"/>
              <a:ext cx="9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3" name="Line 41"/>
            <p:cNvSpPr>
              <a:spLocks noChangeShapeType="1"/>
            </p:cNvSpPr>
            <p:nvPr/>
          </p:nvSpPr>
          <p:spPr bwMode="auto">
            <a:xfrm flipV="1">
              <a:off x="1262" y="1742"/>
              <a:ext cx="823" cy="7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4" name="Text Box 42"/>
            <p:cNvSpPr txBox="1">
              <a:spLocks noChangeArrowheads="1"/>
            </p:cNvSpPr>
            <p:nvPr/>
          </p:nvSpPr>
          <p:spPr bwMode="auto">
            <a:xfrm>
              <a:off x="1160" y="1495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5" name="Text Box 43"/>
            <p:cNvSpPr txBox="1">
              <a:spLocks noChangeArrowheads="1"/>
            </p:cNvSpPr>
            <p:nvPr/>
          </p:nvSpPr>
          <p:spPr bwMode="auto">
            <a:xfrm>
              <a:off x="2157" y="242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6" name="Oval 44"/>
            <p:cNvSpPr>
              <a:spLocks noChangeArrowheads="1"/>
            </p:cNvSpPr>
            <p:nvPr/>
          </p:nvSpPr>
          <p:spPr bwMode="auto">
            <a:xfrm>
              <a:off x="2079" y="2477"/>
              <a:ext cx="6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7" name="Oval 45"/>
            <p:cNvSpPr>
              <a:spLocks noChangeArrowheads="1"/>
            </p:cNvSpPr>
            <p:nvPr/>
          </p:nvSpPr>
          <p:spPr bwMode="auto">
            <a:xfrm>
              <a:off x="1231" y="1685"/>
              <a:ext cx="70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8" name="Oval 47"/>
            <p:cNvSpPr>
              <a:spLocks noChangeArrowheads="1"/>
            </p:cNvSpPr>
            <p:nvPr/>
          </p:nvSpPr>
          <p:spPr bwMode="auto">
            <a:xfrm>
              <a:off x="2189" y="2667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9" name="Line 48"/>
            <p:cNvSpPr>
              <a:spLocks noChangeShapeType="1"/>
            </p:cNvSpPr>
            <p:nvPr/>
          </p:nvSpPr>
          <p:spPr bwMode="auto">
            <a:xfrm>
              <a:off x="1273" y="1729"/>
              <a:ext cx="831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0" name="Line 49"/>
            <p:cNvSpPr>
              <a:spLocks noChangeShapeType="1"/>
            </p:cNvSpPr>
            <p:nvPr/>
          </p:nvSpPr>
          <p:spPr bwMode="auto">
            <a:xfrm flipH="1">
              <a:off x="2099" y="1749"/>
              <a:ext cx="8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1" name="Oval 50"/>
            <p:cNvSpPr>
              <a:spLocks noChangeArrowheads="1"/>
            </p:cNvSpPr>
            <p:nvPr/>
          </p:nvSpPr>
          <p:spPr bwMode="auto">
            <a:xfrm>
              <a:off x="1229" y="2472"/>
              <a:ext cx="71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2" name="Oval 51"/>
            <p:cNvSpPr>
              <a:spLocks noChangeArrowheads="1"/>
            </p:cNvSpPr>
            <p:nvPr/>
          </p:nvSpPr>
          <p:spPr bwMode="auto">
            <a:xfrm>
              <a:off x="1627" y="2076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3" name="Oval 52"/>
            <p:cNvSpPr>
              <a:spLocks noChangeArrowheads="1"/>
            </p:cNvSpPr>
            <p:nvPr/>
          </p:nvSpPr>
          <p:spPr bwMode="auto">
            <a:xfrm>
              <a:off x="2068" y="1684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4" name="Freeform 53"/>
            <p:cNvSpPr/>
            <p:nvPr/>
          </p:nvSpPr>
          <p:spPr bwMode="auto">
            <a:xfrm>
              <a:off x="1258" y="1388"/>
              <a:ext cx="1183" cy="1108"/>
            </a:xfrm>
            <a:custGeom>
              <a:avLst/>
              <a:gdLst>
                <a:gd name="T0" fmla="*/ 0 w 1183"/>
                <a:gd name="T1" fmla="*/ 321 h 1108"/>
                <a:gd name="T2" fmla="*/ 355 w 1183"/>
                <a:gd name="T3" fmla="*/ 81 h 1108"/>
                <a:gd name="T4" fmla="*/ 835 w 1183"/>
                <a:gd name="T5" fmla="*/ 81 h 1108"/>
                <a:gd name="T6" fmla="*/ 1180 w 1183"/>
                <a:gd name="T7" fmla="*/ 570 h 1108"/>
                <a:gd name="T8" fmla="*/ 854 w 1183"/>
                <a:gd name="T9" fmla="*/ 1108 h 1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3"/>
                <a:gd name="T16" fmla="*/ 0 h 1108"/>
                <a:gd name="T17" fmla="*/ 1183 w 1183"/>
                <a:gd name="T18" fmla="*/ 1108 h 1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3" h="1108">
                  <a:moveTo>
                    <a:pt x="0" y="321"/>
                  </a:moveTo>
                  <a:cubicBezTo>
                    <a:pt x="108" y="221"/>
                    <a:pt x="216" y="121"/>
                    <a:pt x="355" y="81"/>
                  </a:cubicBezTo>
                  <a:cubicBezTo>
                    <a:pt x="494" y="41"/>
                    <a:pt x="698" y="0"/>
                    <a:pt x="835" y="81"/>
                  </a:cubicBezTo>
                  <a:cubicBezTo>
                    <a:pt x="972" y="162"/>
                    <a:pt x="1177" y="399"/>
                    <a:pt x="1180" y="570"/>
                  </a:cubicBezTo>
                  <a:cubicBezTo>
                    <a:pt x="1183" y="741"/>
                    <a:pt x="1018" y="924"/>
                    <a:pt x="854" y="110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4343" name="Line 55"/>
          <p:cNvSpPr>
            <a:spLocks noChangeShapeType="1"/>
          </p:cNvSpPr>
          <p:nvPr/>
        </p:nvSpPr>
        <p:spPr bwMode="auto">
          <a:xfrm>
            <a:off x="6260639" y="2362200"/>
            <a:ext cx="517525" cy="2444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74"/>
          <p:cNvGrpSpPr/>
          <p:nvPr/>
        </p:nvGrpSpPr>
        <p:grpSpPr bwMode="auto">
          <a:xfrm>
            <a:off x="6601952" y="2198688"/>
            <a:ext cx="2278062" cy="2182812"/>
            <a:chOff x="3921" y="1385"/>
            <a:chExt cx="1435" cy="1375"/>
          </a:xfrm>
        </p:grpSpPr>
        <p:sp>
          <p:nvSpPr>
            <p:cNvPr id="5193" name="Line 22"/>
            <p:cNvSpPr>
              <a:spLocks noChangeShapeType="1"/>
            </p:cNvSpPr>
            <p:nvPr/>
          </p:nvSpPr>
          <p:spPr bwMode="auto">
            <a:xfrm>
              <a:off x="4212" y="1660"/>
              <a:ext cx="10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4" name="Line 23"/>
            <p:cNvSpPr>
              <a:spLocks noChangeShapeType="1"/>
            </p:cNvSpPr>
            <p:nvPr/>
          </p:nvSpPr>
          <p:spPr bwMode="auto">
            <a:xfrm flipH="1">
              <a:off x="4209" y="1668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5" name="Line 24"/>
            <p:cNvSpPr>
              <a:spLocks noChangeShapeType="1"/>
            </p:cNvSpPr>
            <p:nvPr/>
          </p:nvSpPr>
          <p:spPr bwMode="auto">
            <a:xfrm flipV="1">
              <a:off x="4219" y="1667"/>
              <a:ext cx="990" cy="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8" name="Object 29"/>
            <p:cNvGraphicFramePr>
              <a:graphicFrameLocks noChangeAspect="1"/>
            </p:cNvGraphicFramePr>
            <p:nvPr/>
          </p:nvGraphicFramePr>
          <p:xfrm>
            <a:off x="3921" y="1866"/>
            <a:ext cx="27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7" name="公式" r:id="rId3" imgW="228600" imgH="304800" progId="Equation.3">
                    <p:embed/>
                  </p:oleObj>
                </mc:Choice>
                <mc:Fallback>
                  <p:oleObj name="公式" r:id="rId3" imgW="228600" imgH="304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1866"/>
                          <a:ext cx="271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6" name="Text Box 25"/>
            <p:cNvSpPr txBox="1">
              <a:spLocks noChangeArrowheads="1"/>
            </p:cNvSpPr>
            <p:nvPr/>
          </p:nvSpPr>
          <p:spPr bwMode="auto">
            <a:xfrm>
              <a:off x="4069" y="1385"/>
              <a:ext cx="327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7" name="Line 54"/>
            <p:cNvSpPr>
              <a:spLocks noChangeShapeType="1"/>
            </p:cNvSpPr>
            <p:nvPr/>
          </p:nvSpPr>
          <p:spPr bwMode="auto">
            <a:xfrm>
              <a:off x="4195" y="1670"/>
              <a:ext cx="499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8" name="Text Box 56"/>
            <p:cNvSpPr txBox="1">
              <a:spLocks noChangeArrowheads="1"/>
            </p:cNvSpPr>
            <p:nvPr/>
          </p:nvSpPr>
          <p:spPr bwMode="auto">
            <a:xfrm>
              <a:off x="4086" y="2472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9" name="Text Box 57"/>
            <p:cNvSpPr txBox="1">
              <a:spLocks noChangeArrowheads="1"/>
            </p:cNvSpPr>
            <p:nvPr/>
          </p:nvSpPr>
          <p:spPr bwMode="auto">
            <a:xfrm>
              <a:off x="5189" y="140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17"/>
          <p:cNvGrpSpPr/>
          <p:nvPr/>
        </p:nvGrpSpPr>
        <p:grpSpPr bwMode="auto">
          <a:xfrm>
            <a:off x="7583027" y="4351338"/>
            <a:ext cx="1595437" cy="1428750"/>
            <a:chOff x="4539" y="2741"/>
            <a:chExt cx="1005" cy="900"/>
          </a:xfrm>
        </p:grpSpPr>
        <p:sp>
          <p:nvSpPr>
            <p:cNvPr id="5190" name="Line 66"/>
            <p:cNvSpPr>
              <a:spLocks noChangeShapeType="1"/>
            </p:cNvSpPr>
            <p:nvPr/>
          </p:nvSpPr>
          <p:spPr bwMode="auto">
            <a:xfrm flipH="1">
              <a:off x="4553" y="2741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1" name="Line 67"/>
            <p:cNvSpPr>
              <a:spLocks noChangeShapeType="1"/>
            </p:cNvSpPr>
            <p:nvPr/>
          </p:nvSpPr>
          <p:spPr bwMode="auto">
            <a:xfrm flipV="1">
              <a:off x="4563" y="3009"/>
              <a:ext cx="683" cy="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2" name="Line 68"/>
            <p:cNvSpPr>
              <a:spLocks noChangeShapeType="1"/>
            </p:cNvSpPr>
            <p:nvPr/>
          </p:nvSpPr>
          <p:spPr bwMode="auto">
            <a:xfrm>
              <a:off x="4539" y="2743"/>
              <a:ext cx="681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7" name="Object 70"/>
            <p:cNvGraphicFramePr>
              <a:graphicFrameLocks noChangeAspect="1"/>
            </p:cNvGraphicFramePr>
            <p:nvPr/>
          </p:nvGraphicFramePr>
          <p:xfrm>
            <a:off x="5289" y="2824"/>
            <a:ext cx="2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8" name="公式" r:id="rId5" imgW="215900" imgH="304800" progId="Equation.3">
                    <p:embed/>
                  </p:oleObj>
                </mc:Choice>
                <mc:Fallback>
                  <p:oleObj name="公式" r:id="rId5" imgW="215900" imgH="3048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2824"/>
                          <a:ext cx="255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4360" name="Line 72"/>
          <p:cNvSpPr>
            <a:spLocks noChangeShapeType="1"/>
          </p:cNvSpPr>
          <p:nvPr/>
        </p:nvSpPr>
        <p:spPr bwMode="auto">
          <a:xfrm flipH="1">
            <a:off x="1442577" y="3867150"/>
            <a:ext cx="427037" cy="4127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4363" name="Line 75"/>
          <p:cNvSpPr>
            <a:spLocks noChangeShapeType="1"/>
          </p:cNvSpPr>
          <p:nvPr/>
        </p:nvSpPr>
        <p:spPr bwMode="auto">
          <a:xfrm flipH="1">
            <a:off x="4104814" y="2141538"/>
            <a:ext cx="427038" cy="41275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76"/>
          <p:cNvGrpSpPr/>
          <p:nvPr/>
        </p:nvGrpSpPr>
        <p:grpSpPr bwMode="auto">
          <a:xfrm>
            <a:off x="690102" y="4183063"/>
            <a:ext cx="2343150" cy="2141537"/>
            <a:chOff x="1160" y="1388"/>
            <a:chExt cx="1476" cy="1349"/>
          </a:xfrm>
        </p:grpSpPr>
        <p:graphicFrame>
          <p:nvGraphicFramePr>
            <p:cNvPr id="5126" name="Object 77"/>
            <p:cNvGraphicFramePr>
              <a:graphicFrameLocks noChangeAspect="1"/>
            </p:cNvGraphicFramePr>
            <p:nvPr/>
          </p:nvGraphicFramePr>
          <p:xfrm>
            <a:off x="2382" y="1501"/>
            <a:ext cx="25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9" name="公式" r:id="rId7" imgW="190500" imgH="228600" progId="Equation.3">
                    <p:embed/>
                  </p:oleObj>
                </mc:Choice>
                <mc:Fallback>
                  <p:oleObj name="公式" r:id="rId7" imgW="190500" imgH="2286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1501"/>
                          <a:ext cx="25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5" name="Line 78"/>
            <p:cNvSpPr>
              <a:spLocks noChangeShapeType="1"/>
            </p:cNvSpPr>
            <p:nvPr/>
          </p:nvSpPr>
          <p:spPr bwMode="auto">
            <a:xfrm>
              <a:off x="1256" y="1736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6" name="Line 79"/>
            <p:cNvSpPr>
              <a:spLocks noChangeShapeType="1"/>
            </p:cNvSpPr>
            <p:nvPr/>
          </p:nvSpPr>
          <p:spPr bwMode="auto">
            <a:xfrm>
              <a:off x="1254" y="2499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7" name="Line 80"/>
            <p:cNvSpPr>
              <a:spLocks noChangeShapeType="1"/>
            </p:cNvSpPr>
            <p:nvPr/>
          </p:nvSpPr>
          <p:spPr bwMode="auto">
            <a:xfrm flipH="1">
              <a:off x="1253" y="1743"/>
              <a:ext cx="9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8" name="Line 81"/>
            <p:cNvSpPr>
              <a:spLocks noChangeShapeType="1"/>
            </p:cNvSpPr>
            <p:nvPr/>
          </p:nvSpPr>
          <p:spPr bwMode="auto">
            <a:xfrm flipV="1">
              <a:off x="1262" y="1742"/>
              <a:ext cx="823" cy="7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9" name="Text Box 82"/>
            <p:cNvSpPr txBox="1">
              <a:spLocks noChangeArrowheads="1"/>
            </p:cNvSpPr>
            <p:nvPr/>
          </p:nvSpPr>
          <p:spPr bwMode="auto">
            <a:xfrm>
              <a:off x="1160" y="1495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0" name="Text Box 83"/>
            <p:cNvSpPr txBox="1">
              <a:spLocks noChangeArrowheads="1"/>
            </p:cNvSpPr>
            <p:nvPr/>
          </p:nvSpPr>
          <p:spPr bwMode="auto">
            <a:xfrm>
              <a:off x="2157" y="242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1" name="Oval 84"/>
            <p:cNvSpPr>
              <a:spLocks noChangeArrowheads="1"/>
            </p:cNvSpPr>
            <p:nvPr/>
          </p:nvSpPr>
          <p:spPr bwMode="auto">
            <a:xfrm>
              <a:off x="2079" y="2477"/>
              <a:ext cx="6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2" name="Oval 85"/>
            <p:cNvSpPr>
              <a:spLocks noChangeArrowheads="1"/>
            </p:cNvSpPr>
            <p:nvPr/>
          </p:nvSpPr>
          <p:spPr bwMode="auto">
            <a:xfrm>
              <a:off x="1231" y="1685"/>
              <a:ext cx="70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3" name="Oval 86"/>
            <p:cNvSpPr>
              <a:spLocks noChangeArrowheads="1"/>
            </p:cNvSpPr>
            <p:nvPr/>
          </p:nvSpPr>
          <p:spPr bwMode="auto">
            <a:xfrm>
              <a:off x="2189" y="2667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4" name="Line 87"/>
            <p:cNvSpPr>
              <a:spLocks noChangeShapeType="1"/>
            </p:cNvSpPr>
            <p:nvPr/>
          </p:nvSpPr>
          <p:spPr bwMode="auto">
            <a:xfrm>
              <a:off x="1273" y="1729"/>
              <a:ext cx="831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5" name="Line 88"/>
            <p:cNvSpPr>
              <a:spLocks noChangeShapeType="1"/>
            </p:cNvSpPr>
            <p:nvPr/>
          </p:nvSpPr>
          <p:spPr bwMode="auto">
            <a:xfrm flipH="1">
              <a:off x="2099" y="1749"/>
              <a:ext cx="8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6" name="Oval 89"/>
            <p:cNvSpPr>
              <a:spLocks noChangeArrowheads="1"/>
            </p:cNvSpPr>
            <p:nvPr/>
          </p:nvSpPr>
          <p:spPr bwMode="auto">
            <a:xfrm>
              <a:off x="1229" y="2472"/>
              <a:ext cx="71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7" name="Oval 90"/>
            <p:cNvSpPr>
              <a:spLocks noChangeArrowheads="1"/>
            </p:cNvSpPr>
            <p:nvPr/>
          </p:nvSpPr>
          <p:spPr bwMode="auto">
            <a:xfrm>
              <a:off x="1627" y="2076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8" name="Oval 91"/>
            <p:cNvSpPr>
              <a:spLocks noChangeArrowheads="1"/>
            </p:cNvSpPr>
            <p:nvPr/>
          </p:nvSpPr>
          <p:spPr bwMode="auto">
            <a:xfrm>
              <a:off x="2068" y="1684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89" name="Freeform 92"/>
            <p:cNvSpPr/>
            <p:nvPr/>
          </p:nvSpPr>
          <p:spPr bwMode="auto">
            <a:xfrm>
              <a:off x="1258" y="1388"/>
              <a:ext cx="1183" cy="1108"/>
            </a:xfrm>
            <a:custGeom>
              <a:avLst/>
              <a:gdLst>
                <a:gd name="T0" fmla="*/ 0 w 1183"/>
                <a:gd name="T1" fmla="*/ 321 h 1108"/>
                <a:gd name="T2" fmla="*/ 355 w 1183"/>
                <a:gd name="T3" fmla="*/ 81 h 1108"/>
                <a:gd name="T4" fmla="*/ 835 w 1183"/>
                <a:gd name="T5" fmla="*/ 81 h 1108"/>
                <a:gd name="T6" fmla="*/ 1180 w 1183"/>
                <a:gd name="T7" fmla="*/ 570 h 1108"/>
                <a:gd name="T8" fmla="*/ 854 w 1183"/>
                <a:gd name="T9" fmla="*/ 1108 h 1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3"/>
                <a:gd name="T16" fmla="*/ 0 h 1108"/>
                <a:gd name="T17" fmla="*/ 1183 w 1183"/>
                <a:gd name="T18" fmla="*/ 1108 h 1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3" h="1108">
                  <a:moveTo>
                    <a:pt x="0" y="321"/>
                  </a:moveTo>
                  <a:cubicBezTo>
                    <a:pt x="108" y="221"/>
                    <a:pt x="216" y="121"/>
                    <a:pt x="355" y="81"/>
                  </a:cubicBezTo>
                  <a:cubicBezTo>
                    <a:pt x="494" y="41"/>
                    <a:pt x="698" y="0"/>
                    <a:pt x="835" y="81"/>
                  </a:cubicBezTo>
                  <a:cubicBezTo>
                    <a:pt x="972" y="162"/>
                    <a:pt x="1177" y="399"/>
                    <a:pt x="1180" y="570"/>
                  </a:cubicBezTo>
                  <a:cubicBezTo>
                    <a:pt x="1183" y="741"/>
                    <a:pt x="1018" y="924"/>
                    <a:pt x="854" y="110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4381" name="Freeform 93"/>
          <p:cNvSpPr/>
          <p:nvPr/>
        </p:nvSpPr>
        <p:spPr bwMode="auto">
          <a:xfrm>
            <a:off x="450389" y="4051300"/>
            <a:ext cx="1709738" cy="1952625"/>
          </a:xfrm>
          <a:custGeom>
            <a:avLst/>
            <a:gdLst>
              <a:gd name="T0" fmla="*/ 2147483647 w 1077"/>
              <a:gd name="T1" fmla="*/ 2147483647 h 1230"/>
              <a:gd name="T2" fmla="*/ 2147483647 w 1077"/>
              <a:gd name="T3" fmla="*/ 2147483647 h 1230"/>
              <a:gd name="T4" fmla="*/ 2147483647 w 1077"/>
              <a:gd name="T5" fmla="*/ 2147483647 h 1230"/>
              <a:gd name="T6" fmla="*/ 2147483647 w 1077"/>
              <a:gd name="T7" fmla="*/ 2147483647 h 1230"/>
              <a:gd name="T8" fmla="*/ 2147483647 w 1077"/>
              <a:gd name="T9" fmla="*/ 2147483647 h 12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7"/>
              <a:gd name="T16" fmla="*/ 0 h 1230"/>
              <a:gd name="T17" fmla="*/ 1077 w 1077"/>
              <a:gd name="T18" fmla="*/ 1230 h 12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7" h="1230">
                <a:moveTo>
                  <a:pt x="1077" y="434"/>
                </a:moveTo>
                <a:cubicBezTo>
                  <a:pt x="985" y="281"/>
                  <a:pt x="893" y="128"/>
                  <a:pt x="751" y="69"/>
                </a:cubicBezTo>
                <a:cubicBezTo>
                  <a:pt x="609" y="10"/>
                  <a:pt x="348" y="0"/>
                  <a:pt x="223" y="78"/>
                </a:cubicBezTo>
                <a:cubicBezTo>
                  <a:pt x="98" y="156"/>
                  <a:pt x="4" y="347"/>
                  <a:pt x="2" y="539"/>
                </a:cubicBezTo>
                <a:cubicBezTo>
                  <a:pt x="0" y="731"/>
                  <a:pt x="106" y="980"/>
                  <a:pt x="213" y="1230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116"/>
          <p:cNvGrpSpPr/>
          <p:nvPr/>
        </p:nvGrpSpPr>
        <p:grpSpPr bwMode="auto">
          <a:xfrm>
            <a:off x="4769977" y="3997325"/>
            <a:ext cx="2386012" cy="2022475"/>
            <a:chOff x="2767" y="2518"/>
            <a:chExt cx="1503" cy="1274"/>
          </a:xfrm>
        </p:grpSpPr>
        <p:sp>
          <p:nvSpPr>
            <p:cNvPr id="5169" name="Line 58"/>
            <p:cNvSpPr>
              <a:spLocks noChangeShapeType="1"/>
            </p:cNvSpPr>
            <p:nvPr/>
          </p:nvSpPr>
          <p:spPr bwMode="auto">
            <a:xfrm>
              <a:off x="3116" y="2867"/>
              <a:ext cx="10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0" name="Line 59"/>
            <p:cNvSpPr>
              <a:spLocks noChangeShapeType="1"/>
            </p:cNvSpPr>
            <p:nvPr/>
          </p:nvSpPr>
          <p:spPr bwMode="auto">
            <a:xfrm flipH="1">
              <a:off x="3113" y="2875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1" name="Line 60"/>
            <p:cNvSpPr>
              <a:spLocks noChangeShapeType="1"/>
            </p:cNvSpPr>
            <p:nvPr/>
          </p:nvSpPr>
          <p:spPr bwMode="auto">
            <a:xfrm flipV="1">
              <a:off x="3123" y="2874"/>
              <a:ext cx="990" cy="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2" name="Line 61"/>
            <p:cNvSpPr>
              <a:spLocks noChangeShapeType="1"/>
            </p:cNvSpPr>
            <p:nvPr/>
          </p:nvSpPr>
          <p:spPr bwMode="auto">
            <a:xfrm>
              <a:off x="3099" y="2877"/>
              <a:ext cx="499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3" name="Text Box 62"/>
            <p:cNvSpPr txBox="1">
              <a:spLocks noChangeArrowheads="1"/>
            </p:cNvSpPr>
            <p:nvPr/>
          </p:nvSpPr>
          <p:spPr bwMode="auto">
            <a:xfrm>
              <a:off x="4093" y="2613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74" name="Freeform 64"/>
            <p:cNvSpPr/>
            <p:nvPr/>
          </p:nvSpPr>
          <p:spPr bwMode="auto">
            <a:xfrm>
              <a:off x="3034" y="2870"/>
              <a:ext cx="1236" cy="922"/>
            </a:xfrm>
            <a:custGeom>
              <a:avLst/>
              <a:gdLst>
                <a:gd name="T0" fmla="*/ 1084 w 1236"/>
                <a:gd name="T1" fmla="*/ 0 h 922"/>
                <a:gd name="T2" fmla="*/ 1190 w 1236"/>
                <a:gd name="T3" fmla="*/ 288 h 922"/>
                <a:gd name="T4" fmla="*/ 1065 w 1236"/>
                <a:gd name="T5" fmla="*/ 711 h 922"/>
                <a:gd name="T6" fmla="*/ 163 w 1236"/>
                <a:gd name="T7" fmla="*/ 893 h 922"/>
                <a:gd name="T8" fmla="*/ 86 w 1236"/>
                <a:gd name="T9" fmla="*/ 884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922"/>
                <a:gd name="T17" fmla="*/ 1236 w 1236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922">
                  <a:moveTo>
                    <a:pt x="1084" y="0"/>
                  </a:moveTo>
                  <a:cubicBezTo>
                    <a:pt x="1138" y="85"/>
                    <a:pt x="1193" y="170"/>
                    <a:pt x="1190" y="288"/>
                  </a:cubicBezTo>
                  <a:cubicBezTo>
                    <a:pt x="1187" y="406"/>
                    <a:pt x="1236" y="610"/>
                    <a:pt x="1065" y="711"/>
                  </a:cubicBezTo>
                  <a:cubicBezTo>
                    <a:pt x="894" y="812"/>
                    <a:pt x="326" y="864"/>
                    <a:pt x="163" y="893"/>
                  </a:cubicBezTo>
                  <a:cubicBezTo>
                    <a:pt x="0" y="922"/>
                    <a:pt x="43" y="903"/>
                    <a:pt x="86" y="88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124" name="Object 71"/>
            <p:cNvGraphicFramePr>
              <a:graphicFrameLocks noChangeAspect="1"/>
            </p:cNvGraphicFramePr>
            <p:nvPr/>
          </p:nvGraphicFramePr>
          <p:xfrm>
            <a:off x="3492" y="2518"/>
            <a:ext cx="2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90" name="公式" r:id="rId9" imgW="215900" imgH="215900" progId="Equation.3">
                    <p:embed/>
                  </p:oleObj>
                </mc:Choice>
                <mc:Fallback>
                  <p:oleObj name="公式" r:id="rId9" imgW="215900" imgH="2159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2518"/>
                          <a:ext cx="25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96"/>
            <p:cNvGraphicFramePr>
              <a:graphicFrameLocks noChangeAspect="1"/>
            </p:cNvGraphicFramePr>
            <p:nvPr/>
          </p:nvGraphicFramePr>
          <p:xfrm>
            <a:off x="2767" y="2826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91" name="公式" r:id="rId11" imgW="215900" imgH="254000" progId="Equation.3">
                    <p:embed/>
                  </p:oleObj>
                </mc:Choice>
                <mc:Fallback>
                  <p:oleObj name="公式" r:id="rId11" imgW="215900" imgH="2540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826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5"/>
          <p:cNvGrpSpPr/>
          <p:nvPr/>
        </p:nvGrpSpPr>
        <p:grpSpPr bwMode="auto">
          <a:xfrm>
            <a:off x="2969752" y="4313238"/>
            <a:ext cx="1735137" cy="2162175"/>
            <a:chOff x="1633" y="2717"/>
            <a:chExt cx="1093" cy="1362"/>
          </a:xfrm>
        </p:grpSpPr>
        <p:grpSp>
          <p:nvGrpSpPr>
            <p:cNvPr id="8" name="Group 113"/>
            <p:cNvGrpSpPr/>
            <p:nvPr/>
          </p:nvGrpSpPr>
          <p:grpSpPr bwMode="auto">
            <a:xfrm>
              <a:off x="1633" y="3026"/>
              <a:ext cx="1093" cy="1053"/>
              <a:chOff x="1633" y="3026"/>
              <a:chExt cx="1093" cy="1053"/>
            </a:xfrm>
          </p:grpSpPr>
          <p:sp>
            <p:nvSpPr>
              <p:cNvPr id="5158" name="Line 97"/>
              <p:cNvSpPr>
                <a:spLocks noChangeShapeType="1"/>
              </p:cNvSpPr>
              <p:nvPr/>
            </p:nvSpPr>
            <p:spPr bwMode="auto">
              <a:xfrm>
                <a:off x="1658" y="3078"/>
                <a:ext cx="839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9" name="Line 100"/>
              <p:cNvSpPr>
                <a:spLocks noChangeShapeType="1"/>
              </p:cNvSpPr>
              <p:nvPr/>
            </p:nvSpPr>
            <p:spPr bwMode="auto">
              <a:xfrm flipV="1">
                <a:off x="2038" y="3084"/>
                <a:ext cx="449" cy="3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0" name="Text Box 102"/>
              <p:cNvSpPr txBox="1">
                <a:spLocks noChangeArrowheads="1"/>
              </p:cNvSpPr>
              <p:nvPr/>
            </p:nvSpPr>
            <p:spPr bwMode="auto">
              <a:xfrm>
                <a:off x="2559" y="3768"/>
                <a:ext cx="1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1" name="Oval 103"/>
              <p:cNvSpPr>
                <a:spLocks noChangeArrowheads="1"/>
              </p:cNvSpPr>
              <p:nvPr/>
            </p:nvSpPr>
            <p:spPr bwMode="auto">
              <a:xfrm>
                <a:off x="2481" y="3819"/>
                <a:ext cx="6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Oval 104"/>
              <p:cNvSpPr>
                <a:spLocks noChangeArrowheads="1"/>
              </p:cNvSpPr>
              <p:nvPr/>
            </p:nvSpPr>
            <p:spPr bwMode="auto">
              <a:xfrm>
                <a:off x="1633" y="3027"/>
                <a:ext cx="70" cy="7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Oval 105"/>
              <p:cNvSpPr>
                <a:spLocks noChangeArrowheads="1"/>
              </p:cNvSpPr>
              <p:nvPr/>
            </p:nvSpPr>
            <p:spPr bwMode="auto">
              <a:xfrm>
                <a:off x="2591" y="4009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4" name="Line 106"/>
              <p:cNvSpPr>
                <a:spLocks noChangeShapeType="1"/>
              </p:cNvSpPr>
              <p:nvPr/>
            </p:nvSpPr>
            <p:spPr bwMode="auto">
              <a:xfrm>
                <a:off x="1675" y="3071"/>
                <a:ext cx="831" cy="7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5" name="Line 107"/>
              <p:cNvSpPr>
                <a:spLocks noChangeShapeType="1"/>
              </p:cNvSpPr>
              <p:nvPr/>
            </p:nvSpPr>
            <p:spPr bwMode="auto">
              <a:xfrm flipH="1">
                <a:off x="2501" y="3091"/>
                <a:ext cx="8" cy="7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6" name="Oval 109"/>
              <p:cNvSpPr>
                <a:spLocks noChangeArrowheads="1"/>
              </p:cNvSpPr>
              <p:nvPr/>
            </p:nvSpPr>
            <p:spPr bwMode="auto">
              <a:xfrm>
                <a:off x="2029" y="3418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7" name="Oval 110"/>
              <p:cNvSpPr>
                <a:spLocks noChangeArrowheads="1"/>
              </p:cNvSpPr>
              <p:nvPr/>
            </p:nvSpPr>
            <p:spPr bwMode="auto">
              <a:xfrm>
                <a:off x="2470" y="3026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8" name="Freeform 112"/>
              <p:cNvSpPr/>
              <p:nvPr/>
            </p:nvSpPr>
            <p:spPr bwMode="auto">
              <a:xfrm>
                <a:off x="1636" y="3062"/>
                <a:ext cx="879" cy="845"/>
              </a:xfrm>
              <a:custGeom>
                <a:avLst/>
                <a:gdLst>
                  <a:gd name="T0" fmla="*/ 25 w 879"/>
                  <a:gd name="T1" fmla="*/ 0 h 797"/>
                  <a:gd name="T2" fmla="*/ 34 w 879"/>
                  <a:gd name="T3" fmla="*/ 374 h 797"/>
                  <a:gd name="T4" fmla="*/ 226 w 879"/>
                  <a:gd name="T5" fmla="*/ 837 h 797"/>
                  <a:gd name="T6" fmla="*/ 514 w 879"/>
                  <a:gd name="T7" fmla="*/ 938 h 797"/>
                  <a:gd name="T8" fmla="*/ 879 w 879"/>
                  <a:gd name="T9" fmla="*/ 1068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9"/>
                  <a:gd name="T16" fmla="*/ 0 h 797"/>
                  <a:gd name="T17" fmla="*/ 879 w 879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9" h="797">
                    <a:moveTo>
                      <a:pt x="25" y="0"/>
                    </a:moveTo>
                    <a:cubicBezTo>
                      <a:pt x="12" y="87"/>
                      <a:pt x="0" y="175"/>
                      <a:pt x="34" y="279"/>
                    </a:cubicBezTo>
                    <a:cubicBezTo>
                      <a:pt x="68" y="383"/>
                      <a:pt x="146" y="554"/>
                      <a:pt x="226" y="624"/>
                    </a:cubicBezTo>
                    <a:cubicBezTo>
                      <a:pt x="306" y="694"/>
                      <a:pt x="405" y="672"/>
                      <a:pt x="514" y="701"/>
                    </a:cubicBezTo>
                    <a:cubicBezTo>
                      <a:pt x="623" y="730"/>
                      <a:pt x="751" y="763"/>
                      <a:pt x="879" y="79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123" name="Object 114"/>
            <p:cNvGraphicFramePr>
              <a:graphicFrameLocks noChangeAspect="1"/>
            </p:cNvGraphicFramePr>
            <p:nvPr/>
          </p:nvGraphicFramePr>
          <p:xfrm>
            <a:off x="2251" y="2717"/>
            <a:ext cx="24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92" name="公式" r:id="rId12" imgW="203200" imgH="304800" progId="Equation.3">
                    <p:embed/>
                  </p:oleObj>
                </mc:Choice>
                <mc:Fallback>
                  <p:oleObj name="公式" r:id="rId12" imgW="203200" imgH="30480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" y="2717"/>
                          <a:ext cx="240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" name="Object 118"/>
          <p:cNvGraphicFramePr>
            <a:graphicFrameLocks noChangeAspect="1"/>
          </p:cNvGraphicFramePr>
          <p:nvPr/>
        </p:nvGraphicFramePr>
        <p:xfrm>
          <a:off x="6300327" y="873125"/>
          <a:ext cx="27733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93" name="公式" r:id="rId14" imgW="1308100" imgH="558800" progId="Equation.3">
                  <p:embed/>
                </p:oleObj>
              </mc:Choice>
              <mc:Fallback>
                <p:oleObj name="公式" r:id="rId14" imgW="1308100" imgH="5588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327" y="873125"/>
                        <a:ext cx="2773362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色数多项式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343" grpId="0" animBg="1"/>
      <p:bldP spid="1164360" grpId="0" animBg="1"/>
      <p:bldP spid="1164363" grpId="0" animBg="1"/>
      <p:bldP spid="116438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 bwMode="auto">
          <a:xfrm>
            <a:off x="7579629" y="1531938"/>
            <a:ext cx="1595438" cy="1428750"/>
            <a:chOff x="4539" y="2741"/>
            <a:chExt cx="1005" cy="900"/>
          </a:xfrm>
        </p:grpSpPr>
        <p:sp>
          <p:nvSpPr>
            <p:cNvPr id="11312" name="Line 47"/>
            <p:cNvSpPr>
              <a:spLocks noChangeShapeType="1"/>
            </p:cNvSpPr>
            <p:nvPr/>
          </p:nvSpPr>
          <p:spPr bwMode="auto">
            <a:xfrm flipH="1">
              <a:off x="4553" y="2741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3" name="Line 48"/>
            <p:cNvSpPr>
              <a:spLocks noChangeShapeType="1"/>
            </p:cNvSpPr>
            <p:nvPr/>
          </p:nvSpPr>
          <p:spPr bwMode="auto">
            <a:xfrm flipV="1">
              <a:off x="4563" y="3009"/>
              <a:ext cx="683" cy="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4" name="Line 49"/>
            <p:cNvSpPr>
              <a:spLocks noChangeShapeType="1"/>
            </p:cNvSpPr>
            <p:nvPr/>
          </p:nvSpPr>
          <p:spPr bwMode="auto">
            <a:xfrm>
              <a:off x="4539" y="2743"/>
              <a:ext cx="681" cy="2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271" name="Object 50"/>
            <p:cNvGraphicFramePr>
              <a:graphicFrameLocks noChangeAspect="1"/>
            </p:cNvGraphicFramePr>
            <p:nvPr/>
          </p:nvGraphicFramePr>
          <p:xfrm>
            <a:off x="5289" y="2824"/>
            <a:ext cx="25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70" name="公式" r:id="rId1" imgW="215900" imgH="304800" progId="Equation.3">
                    <p:embed/>
                  </p:oleObj>
                </mc:Choice>
                <mc:Fallback>
                  <p:oleObj name="公式" r:id="rId1" imgW="215900" imgH="304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2824"/>
                          <a:ext cx="255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3"/>
          <p:cNvGrpSpPr/>
          <p:nvPr/>
        </p:nvGrpSpPr>
        <p:grpSpPr bwMode="auto">
          <a:xfrm>
            <a:off x="686704" y="1363663"/>
            <a:ext cx="2343150" cy="2141537"/>
            <a:chOff x="1160" y="1388"/>
            <a:chExt cx="1476" cy="1349"/>
          </a:xfrm>
        </p:grpSpPr>
        <p:graphicFrame>
          <p:nvGraphicFramePr>
            <p:cNvPr id="11270" name="Object 54"/>
            <p:cNvGraphicFramePr>
              <a:graphicFrameLocks noChangeAspect="1"/>
            </p:cNvGraphicFramePr>
            <p:nvPr/>
          </p:nvGraphicFramePr>
          <p:xfrm>
            <a:off x="2382" y="1501"/>
            <a:ext cx="25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71" name="公式" r:id="rId3" imgW="190500" imgH="228600" progId="Equation.3">
                    <p:embed/>
                  </p:oleObj>
                </mc:Choice>
                <mc:Fallback>
                  <p:oleObj name="公式" r:id="rId3" imgW="1905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1501"/>
                          <a:ext cx="25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55"/>
            <p:cNvSpPr>
              <a:spLocks noChangeShapeType="1"/>
            </p:cNvSpPr>
            <p:nvPr/>
          </p:nvSpPr>
          <p:spPr bwMode="auto">
            <a:xfrm>
              <a:off x="1256" y="1736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8" name="Line 56"/>
            <p:cNvSpPr>
              <a:spLocks noChangeShapeType="1"/>
            </p:cNvSpPr>
            <p:nvPr/>
          </p:nvSpPr>
          <p:spPr bwMode="auto">
            <a:xfrm>
              <a:off x="1254" y="2499"/>
              <a:ext cx="839" cy="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9" name="Line 57"/>
            <p:cNvSpPr>
              <a:spLocks noChangeShapeType="1"/>
            </p:cNvSpPr>
            <p:nvPr/>
          </p:nvSpPr>
          <p:spPr bwMode="auto">
            <a:xfrm flipH="1">
              <a:off x="1253" y="1743"/>
              <a:ext cx="9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0" name="Line 58"/>
            <p:cNvSpPr>
              <a:spLocks noChangeShapeType="1"/>
            </p:cNvSpPr>
            <p:nvPr/>
          </p:nvSpPr>
          <p:spPr bwMode="auto">
            <a:xfrm flipV="1">
              <a:off x="1262" y="1742"/>
              <a:ext cx="823" cy="7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1" name="Text Box 59"/>
            <p:cNvSpPr txBox="1">
              <a:spLocks noChangeArrowheads="1"/>
            </p:cNvSpPr>
            <p:nvPr/>
          </p:nvSpPr>
          <p:spPr bwMode="auto">
            <a:xfrm>
              <a:off x="1160" y="1495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2" name="Text Box 60"/>
            <p:cNvSpPr txBox="1">
              <a:spLocks noChangeArrowheads="1"/>
            </p:cNvSpPr>
            <p:nvPr/>
          </p:nvSpPr>
          <p:spPr bwMode="auto">
            <a:xfrm>
              <a:off x="2157" y="2426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3" name="Oval 61"/>
            <p:cNvSpPr>
              <a:spLocks noChangeArrowheads="1"/>
            </p:cNvSpPr>
            <p:nvPr/>
          </p:nvSpPr>
          <p:spPr bwMode="auto">
            <a:xfrm>
              <a:off x="2079" y="2477"/>
              <a:ext cx="6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4" name="Oval 62"/>
            <p:cNvSpPr>
              <a:spLocks noChangeArrowheads="1"/>
            </p:cNvSpPr>
            <p:nvPr/>
          </p:nvSpPr>
          <p:spPr bwMode="auto">
            <a:xfrm>
              <a:off x="1231" y="1685"/>
              <a:ext cx="70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5" name="Oval 63"/>
            <p:cNvSpPr>
              <a:spLocks noChangeArrowheads="1"/>
            </p:cNvSpPr>
            <p:nvPr/>
          </p:nvSpPr>
          <p:spPr bwMode="auto">
            <a:xfrm>
              <a:off x="2189" y="2667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6" name="Line 64"/>
            <p:cNvSpPr>
              <a:spLocks noChangeShapeType="1"/>
            </p:cNvSpPr>
            <p:nvPr/>
          </p:nvSpPr>
          <p:spPr bwMode="auto">
            <a:xfrm>
              <a:off x="1273" y="1729"/>
              <a:ext cx="831" cy="7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7" name="Line 65"/>
            <p:cNvSpPr>
              <a:spLocks noChangeShapeType="1"/>
            </p:cNvSpPr>
            <p:nvPr/>
          </p:nvSpPr>
          <p:spPr bwMode="auto">
            <a:xfrm flipH="1">
              <a:off x="2099" y="1749"/>
              <a:ext cx="8" cy="7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8" name="Oval 66"/>
            <p:cNvSpPr>
              <a:spLocks noChangeArrowheads="1"/>
            </p:cNvSpPr>
            <p:nvPr/>
          </p:nvSpPr>
          <p:spPr bwMode="auto">
            <a:xfrm>
              <a:off x="1229" y="2472"/>
              <a:ext cx="71" cy="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9" name="Oval 67"/>
            <p:cNvSpPr>
              <a:spLocks noChangeArrowheads="1"/>
            </p:cNvSpPr>
            <p:nvPr/>
          </p:nvSpPr>
          <p:spPr bwMode="auto">
            <a:xfrm>
              <a:off x="1627" y="2076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0" name="Oval 68"/>
            <p:cNvSpPr>
              <a:spLocks noChangeArrowheads="1"/>
            </p:cNvSpPr>
            <p:nvPr/>
          </p:nvSpPr>
          <p:spPr bwMode="auto">
            <a:xfrm>
              <a:off x="2068" y="1684"/>
              <a:ext cx="71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1" name="Freeform 69"/>
            <p:cNvSpPr/>
            <p:nvPr/>
          </p:nvSpPr>
          <p:spPr bwMode="auto">
            <a:xfrm>
              <a:off x="1258" y="1388"/>
              <a:ext cx="1183" cy="1108"/>
            </a:xfrm>
            <a:custGeom>
              <a:avLst/>
              <a:gdLst>
                <a:gd name="T0" fmla="*/ 0 w 1183"/>
                <a:gd name="T1" fmla="*/ 321 h 1108"/>
                <a:gd name="T2" fmla="*/ 355 w 1183"/>
                <a:gd name="T3" fmla="*/ 81 h 1108"/>
                <a:gd name="T4" fmla="*/ 835 w 1183"/>
                <a:gd name="T5" fmla="*/ 81 h 1108"/>
                <a:gd name="T6" fmla="*/ 1180 w 1183"/>
                <a:gd name="T7" fmla="*/ 570 h 1108"/>
                <a:gd name="T8" fmla="*/ 854 w 1183"/>
                <a:gd name="T9" fmla="*/ 1108 h 1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3"/>
                <a:gd name="T16" fmla="*/ 0 h 1108"/>
                <a:gd name="T17" fmla="*/ 1183 w 1183"/>
                <a:gd name="T18" fmla="*/ 1108 h 1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3" h="1108">
                  <a:moveTo>
                    <a:pt x="0" y="321"/>
                  </a:moveTo>
                  <a:cubicBezTo>
                    <a:pt x="108" y="221"/>
                    <a:pt x="216" y="121"/>
                    <a:pt x="355" y="81"/>
                  </a:cubicBezTo>
                  <a:cubicBezTo>
                    <a:pt x="494" y="41"/>
                    <a:pt x="698" y="0"/>
                    <a:pt x="835" y="81"/>
                  </a:cubicBezTo>
                  <a:cubicBezTo>
                    <a:pt x="972" y="162"/>
                    <a:pt x="1177" y="399"/>
                    <a:pt x="1180" y="570"/>
                  </a:cubicBezTo>
                  <a:cubicBezTo>
                    <a:pt x="1183" y="741"/>
                    <a:pt x="1018" y="924"/>
                    <a:pt x="854" y="110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75" name="Freeform 70"/>
          <p:cNvSpPr/>
          <p:nvPr/>
        </p:nvSpPr>
        <p:spPr bwMode="auto">
          <a:xfrm>
            <a:off x="446992" y="1231900"/>
            <a:ext cx="1709737" cy="1952625"/>
          </a:xfrm>
          <a:custGeom>
            <a:avLst/>
            <a:gdLst>
              <a:gd name="T0" fmla="*/ 2147483647 w 1077"/>
              <a:gd name="T1" fmla="*/ 2147483647 h 1230"/>
              <a:gd name="T2" fmla="*/ 2147483647 w 1077"/>
              <a:gd name="T3" fmla="*/ 2147483647 h 1230"/>
              <a:gd name="T4" fmla="*/ 2147483647 w 1077"/>
              <a:gd name="T5" fmla="*/ 2147483647 h 1230"/>
              <a:gd name="T6" fmla="*/ 2147483647 w 1077"/>
              <a:gd name="T7" fmla="*/ 2147483647 h 1230"/>
              <a:gd name="T8" fmla="*/ 2147483647 w 1077"/>
              <a:gd name="T9" fmla="*/ 2147483647 h 12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7"/>
              <a:gd name="T16" fmla="*/ 0 h 1230"/>
              <a:gd name="T17" fmla="*/ 1077 w 1077"/>
              <a:gd name="T18" fmla="*/ 1230 h 12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7" h="1230">
                <a:moveTo>
                  <a:pt x="1077" y="434"/>
                </a:moveTo>
                <a:cubicBezTo>
                  <a:pt x="985" y="281"/>
                  <a:pt x="893" y="128"/>
                  <a:pt x="751" y="69"/>
                </a:cubicBezTo>
                <a:cubicBezTo>
                  <a:pt x="609" y="10"/>
                  <a:pt x="348" y="0"/>
                  <a:pt x="223" y="78"/>
                </a:cubicBezTo>
                <a:cubicBezTo>
                  <a:pt x="98" y="156"/>
                  <a:pt x="4" y="347"/>
                  <a:pt x="2" y="539"/>
                </a:cubicBezTo>
                <a:cubicBezTo>
                  <a:pt x="0" y="731"/>
                  <a:pt x="106" y="980"/>
                  <a:pt x="213" y="123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71"/>
          <p:cNvGrpSpPr/>
          <p:nvPr/>
        </p:nvGrpSpPr>
        <p:grpSpPr bwMode="auto">
          <a:xfrm>
            <a:off x="4766579" y="1177925"/>
            <a:ext cx="2386013" cy="2022475"/>
            <a:chOff x="2767" y="2518"/>
            <a:chExt cx="1503" cy="1274"/>
          </a:xfrm>
        </p:grpSpPr>
        <p:sp>
          <p:nvSpPr>
            <p:cNvPr id="11291" name="Line 72"/>
            <p:cNvSpPr>
              <a:spLocks noChangeShapeType="1"/>
            </p:cNvSpPr>
            <p:nvPr/>
          </p:nvSpPr>
          <p:spPr bwMode="auto">
            <a:xfrm>
              <a:off x="3116" y="2867"/>
              <a:ext cx="1008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2" name="Line 73"/>
            <p:cNvSpPr>
              <a:spLocks noChangeShapeType="1"/>
            </p:cNvSpPr>
            <p:nvPr/>
          </p:nvSpPr>
          <p:spPr bwMode="auto">
            <a:xfrm flipH="1">
              <a:off x="3113" y="2875"/>
              <a:ext cx="10" cy="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3" name="Line 74"/>
            <p:cNvSpPr>
              <a:spLocks noChangeShapeType="1"/>
            </p:cNvSpPr>
            <p:nvPr/>
          </p:nvSpPr>
          <p:spPr bwMode="auto">
            <a:xfrm flipV="1">
              <a:off x="3123" y="2874"/>
              <a:ext cx="990" cy="8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4" name="Line 75"/>
            <p:cNvSpPr>
              <a:spLocks noChangeShapeType="1"/>
            </p:cNvSpPr>
            <p:nvPr/>
          </p:nvSpPr>
          <p:spPr bwMode="auto">
            <a:xfrm>
              <a:off x="3099" y="2877"/>
              <a:ext cx="499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5" name="Text Box 76"/>
            <p:cNvSpPr txBox="1">
              <a:spLocks noChangeArrowheads="1"/>
            </p:cNvSpPr>
            <p:nvPr/>
          </p:nvSpPr>
          <p:spPr bwMode="auto">
            <a:xfrm>
              <a:off x="4093" y="2613"/>
              <a:ext cx="16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96" name="Freeform 77"/>
            <p:cNvSpPr/>
            <p:nvPr/>
          </p:nvSpPr>
          <p:spPr bwMode="auto">
            <a:xfrm>
              <a:off x="3034" y="2870"/>
              <a:ext cx="1236" cy="922"/>
            </a:xfrm>
            <a:custGeom>
              <a:avLst/>
              <a:gdLst>
                <a:gd name="T0" fmla="*/ 1084 w 1236"/>
                <a:gd name="T1" fmla="*/ 0 h 922"/>
                <a:gd name="T2" fmla="*/ 1190 w 1236"/>
                <a:gd name="T3" fmla="*/ 288 h 922"/>
                <a:gd name="T4" fmla="*/ 1065 w 1236"/>
                <a:gd name="T5" fmla="*/ 711 h 922"/>
                <a:gd name="T6" fmla="*/ 163 w 1236"/>
                <a:gd name="T7" fmla="*/ 893 h 922"/>
                <a:gd name="T8" fmla="*/ 86 w 1236"/>
                <a:gd name="T9" fmla="*/ 884 h 9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922"/>
                <a:gd name="T17" fmla="*/ 1236 w 1236"/>
                <a:gd name="T18" fmla="*/ 922 h 9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922">
                  <a:moveTo>
                    <a:pt x="1084" y="0"/>
                  </a:moveTo>
                  <a:cubicBezTo>
                    <a:pt x="1138" y="85"/>
                    <a:pt x="1193" y="170"/>
                    <a:pt x="1190" y="288"/>
                  </a:cubicBezTo>
                  <a:cubicBezTo>
                    <a:pt x="1187" y="406"/>
                    <a:pt x="1236" y="610"/>
                    <a:pt x="1065" y="711"/>
                  </a:cubicBezTo>
                  <a:cubicBezTo>
                    <a:pt x="894" y="812"/>
                    <a:pt x="326" y="864"/>
                    <a:pt x="163" y="893"/>
                  </a:cubicBezTo>
                  <a:cubicBezTo>
                    <a:pt x="0" y="922"/>
                    <a:pt x="43" y="903"/>
                    <a:pt x="86" y="88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268" name="Object 78"/>
            <p:cNvGraphicFramePr>
              <a:graphicFrameLocks noChangeAspect="1"/>
            </p:cNvGraphicFramePr>
            <p:nvPr/>
          </p:nvGraphicFramePr>
          <p:xfrm>
            <a:off x="3492" y="2518"/>
            <a:ext cx="2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72" name="公式" r:id="rId5" imgW="215900" imgH="215900" progId="Equation.3">
                    <p:embed/>
                  </p:oleObj>
                </mc:Choice>
                <mc:Fallback>
                  <p:oleObj name="公式" r:id="rId5" imgW="215900" imgH="2159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2518"/>
                          <a:ext cx="25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79"/>
            <p:cNvGraphicFramePr>
              <a:graphicFrameLocks noChangeAspect="1"/>
            </p:cNvGraphicFramePr>
            <p:nvPr/>
          </p:nvGraphicFramePr>
          <p:xfrm>
            <a:off x="2767" y="2826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73" name="公式" r:id="rId7" imgW="215900" imgH="254000" progId="Equation.3">
                    <p:embed/>
                  </p:oleObj>
                </mc:Choice>
                <mc:Fallback>
                  <p:oleObj name="公式" r:id="rId7" imgW="215900" imgH="2540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826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0"/>
          <p:cNvGrpSpPr/>
          <p:nvPr/>
        </p:nvGrpSpPr>
        <p:grpSpPr bwMode="auto">
          <a:xfrm>
            <a:off x="2966354" y="1204913"/>
            <a:ext cx="1735138" cy="2162175"/>
            <a:chOff x="1633" y="2717"/>
            <a:chExt cx="1093" cy="1362"/>
          </a:xfrm>
        </p:grpSpPr>
        <p:grpSp>
          <p:nvGrpSpPr>
            <p:cNvPr id="6" name="Group 81"/>
            <p:cNvGrpSpPr/>
            <p:nvPr/>
          </p:nvGrpSpPr>
          <p:grpSpPr bwMode="auto">
            <a:xfrm>
              <a:off x="1633" y="3026"/>
              <a:ext cx="1093" cy="1053"/>
              <a:chOff x="1633" y="3026"/>
              <a:chExt cx="1093" cy="1053"/>
            </a:xfrm>
          </p:grpSpPr>
          <p:sp>
            <p:nvSpPr>
              <p:cNvPr id="11280" name="Line 82"/>
              <p:cNvSpPr>
                <a:spLocks noChangeShapeType="1"/>
              </p:cNvSpPr>
              <p:nvPr/>
            </p:nvSpPr>
            <p:spPr bwMode="auto">
              <a:xfrm>
                <a:off x="1658" y="3078"/>
                <a:ext cx="839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1" name="Line 83"/>
              <p:cNvSpPr>
                <a:spLocks noChangeShapeType="1"/>
              </p:cNvSpPr>
              <p:nvPr/>
            </p:nvSpPr>
            <p:spPr bwMode="auto">
              <a:xfrm flipV="1">
                <a:off x="2038" y="3084"/>
                <a:ext cx="449" cy="3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2" name="Text Box 84"/>
              <p:cNvSpPr txBox="1">
                <a:spLocks noChangeArrowheads="1"/>
              </p:cNvSpPr>
              <p:nvPr/>
            </p:nvSpPr>
            <p:spPr bwMode="auto">
              <a:xfrm>
                <a:off x="2559" y="3768"/>
                <a:ext cx="16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3" name="Oval 85"/>
              <p:cNvSpPr>
                <a:spLocks noChangeArrowheads="1"/>
              </p:cNvSpPr>
              <p:nvPr/>
            </p:nvSpPr>
            <p:spPr bwMode="auto">
              <a:xfrm>
                <a:off x="2481" y="3819"/>
                <a:ext cx="62" cy="7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4" name="Oval 86"/>
              <p:cNvSpPr>
                <a:spLocks noChangeArrowheads="1"/>
              </p:cNvSpPr>
              <p:nvPr/>
            </p:nvSpPr>
            <p:spPr bwMode="auto">
              <a:xfrm>
                <a:off x="1633" y="3027"/>
                <a:ext cx="70" cy="7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5" name="Oval 87"/>
              <p:cNvSpPr>
                <a:spLocks noChangeArrowheads="1"/>
              </p:cNvSpPr>
              <p:nvPr/>
            </p:nvSpPr>
            <p:spPr bwMode="auto">
              <a:xfrm>
                <a:off x="2591" y="4009"/>
                <a:ext cx="70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6" name="Line 88"/>
              <p:cNvSpPr>
                <a:spLocks noChangeShapeType="1"/>
              </p:cNvSpPr>
              <p:nvPr/>
            </p:nvSpPr>
            <p:spPr bwMode="auto">
              <a:xfrm>
                <a:off x="1675" y="3071"/>
                <a:ext cx="831" cy="7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7" name="Line 89"/>
              <p:cNvSpPr>
                <a:spLocks noChangeShapeType="1"/>
              </p:cNvSpPr>
              <p:nvPr/>
            </p:nvSpPr>
            <p:spPr bwMode="auto">
              <a:xfrm flipH="1">
                <a:off x="2501" y="3091"/>
                <a:ext cx="8" cy="7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8" name="Oval 90"/>
              <p:cNvSpPr>
                <a:spLocks noChangeArrowheads="1"/>
              </p:cNvSpPr>
              <p:nvPr/>
            </p:nvSpPr>
            <p:spPr bwMode="auto">
              <a:xfrm>
                <a:off x="2029" y="3418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89" name="Oval 91"/>
              <p:cNvSpPr>
                <a:spLocks noChangeArrowheads="1"/>
              </p:cNvSpPr>
              <p:nvPr/>
            </p:nvSpPr>
            <p:spPr bwMode="auto">
              <a:xfrm>
                <a:off x="2470" y="3026"/>
                <a:ext cx="71" cy="7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90" name="Freeform 92"/>
              <p:cNvSpPr/>
              <p:nvPr/>
            </p:nvSpPr>
            <p:spPr bwMode="auto">
              <a:xfrm>
                <a:off x="1636" y="3062"/>
                <a:ext cx="879" cy="845"/>
              </a:xfrm>
              <a:custGeom>
                <a:avLst/>
                <a:gdLst>
                  <a:gd name="T0" fmla="*/ 25 w 879"/>
                  <a:gd name="T1" fmla="*/ 0 h 797"/>
                  <a:gd name="T2" fmla="*/ 34 w 879"/>
                  <a:gd name="T3" fmla="*/ 374 h 797"/>
                  <a:gd name="T4" fmla="*/ 226 w 879"/>
                  <a:gd name="T5" fmla="*/ 837 h 797"/>
                  <a:gd name="T6" fmla="*/ 514 w 879"/>
                  <a:gd name="T7" fmla="*/ 938 h 797"/>
                  <a:gd name="T8" fmla="*/ 879 w 879"/>
                  <a:gd name="T9" fmla="*/ 1068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9"/>
                  <a:gd name="T16" fmla="*/ 0 h 797"/>
                  <a:gd name="T17" fmla="*/ 879 w 879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9" h="797">
                    <a:moveTo>
                      <a:pt x="25" y="0"/>
                    </a:moveTo>
                    <a:cubicBezTo>
                      <a:pt x="12" y="87"/>
                      <a:pt x="0" y="175"/>
                      <a:pt x="34" y="279"/>
                    </a:cubicBezTo>
                    <a:cubicBezTo>
                      <a:pt x="68" y="383"/>
                      <a:pt x="146" y="554"/>
                      <a:pt x="226" y="624"/>
                    </a:cubicBezTo>
                    <a:cubicBezTo>
                      <a:pt x="306" y="694"/>
                      <a:pt x="405" y="672"/>
                      <a:pt x="514" y="701"/>
                    </a:cubicBezTo>
                    <a:cubicBezTo>
                      <a:pt x="623" y="730"/>
                      <a:pt x="751" y="763"/>
                      <a:pt x="879" y="79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1267" name="Object 93"/>
            <p:cNvGraphicFramePr>
              <a:graphicFrameLocks noChangeAspect="1"/>
            </p:cNvGraphicFramePr>
            <p:nvPr/>
          </p:nvGraphicFramePr>
          <p:xfrm>
            <a:off x="2251" y="2717"/>
            <a:ext cx="24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74" name="公式" r:id="rId9" imgW="203200" imgH="304800" progId="Equation.3">
                    <p:embed/>
                  </p:oleObj>
                </mc:Choice>
                <mc:Fallback>
                  <p:oleObj name="公式" r:id="rId9" imgW="203200" imgH="3048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" y="2717"/>
                          <a:ext cx="240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6" name="Object 95"/>
          <p:cNvGraphicFramePr>
            <a:graphicFrameLocks noChangeAspect="1"/>
          </p:cNvGraphicFramePr>
          <p:nvPr/>
        </p:nvGraphicFramePr>
        <p:xfrm>
          <a:off x="832754" y="3371850"/>
          <a:ext cx="65960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75" name="公式" r:id="rId11" imgW="3111500" imgH="1016000" progId="Equation.3">
                  <p:embed/>
                </p:oleObj>
              </mc:Choice>
              <mc:Fallback>
                <p:oleObj name="公式" r:id="rId11" imgW="3111500" imgH="10160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54" y="3371850"/>
                        <a:ext cx="6596063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480" name="Rectangle 96"/>
          <p:cNvSpPr>
            <a:spLocks noChangeArrowheads="1"/>
          </p:cNvSpPr>
          <p:nvPr/>
        </p:nvSpPr>
        <p:spPr bwMode="auto">
          <a:xfrm>
            <a:off x="723217" y="5545138"/>
            <a:ext cx="6638925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如果至多采用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种颜色，则着色方案有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种。   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2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色数多项式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48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3" name="Rectangle 3"/>
          <p:cNvSpPr>
            <a:spLocks noChangeArrowheads="1"/>
          </p:cNvSpPr>
          <p:nvPr/>
        </p:nvSpPr>
        <p:spPr bwMode="auto">
          <a:xfrm>
            <a:off x="657217" y="1358900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的每条边涂上一种颜色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使相邻的边涂不同的颜色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称为对图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边的一种着色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657217" y="2251075"/>
            <a:ext cx="8166100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若能用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边可着色的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边可着色的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(k-1)-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边可着色的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就称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的边色数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记作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γ’(G) = 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边的着色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7218" y="5217469"/>
            <a:ext cx="8166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边着色部分书上没有，不要求掌握，感兴趣的同学可以看看。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686245" y="1312245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是简单图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γ’(G)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5747" name="Rectangle 3"/>
          <p:cNvSpPr>
            <a:spLocks noChangeArrowheads="1"/>
          </p:cNvSpPr>
          <p:nvPr/>
        </p:nvSpPr>
        <p:spPr bwMode="auto">
          <a:xfrm>
            <a:off x="686245" y="1763095"/>
            <a:ext cx="8166100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本定理称为维津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Franklin Gothic Book" pitchFamily="34" charset="0"/>
                <a:ea typeface="楷体_GB2312" pitchFamily="49" charset="-122"/>
                <a:cs typeface="+mn-cs"/>
              </a:rPr>
              <a:t>Vizing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证明从略。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维津定理说明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对简单图来说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其边色数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只能取两个值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。但哪些图的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还是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？至今仍是没有解决的问题。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686245" y="3876057"/>
            <a:ext cx="8166100" cy="142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24000" marR="0" lvl="0" indent="-15240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例如：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24000" marR="0" lvl="0" indent="-15240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为长度大于等于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的偶圈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’(G) =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 = 2;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24000" marR="0" lvl="0" indent="-15240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为长度大于等于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的奇圈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’(G) =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(G)+1 = 3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6" y="1268413"/>
            <a:ext cx="8229600" cy="489585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dirty="0" smtClean="0"/>
              <a:t>地球仪上的世界地图是可平面图吗？</a:t>
            </a:r>
            <a:endParaRPr lang="zh-CN" altLang="en-US" sz="2800" dirty="0" smtClean="0"/>
          </a:p>
          <a:p>
            <a:pPr>
              <a:lnSpc>
                <a:spcPct val="95000"/>
              </a:lnSpc>
            </a:pPr>
            <a:r>
              <a:rPr lang="zh-CN" altLang="en-US" sz="2800" dirty="0" smtClean="0"/>
              <a:t>测地变换</a:t>
            </a:r>
            <a:endParaRPr lang="zh-CN" altLang="en-US" sz="2800" dirty="0" smtClean="0"/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设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是球面北极，平面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在球面下方，则平面任一点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的连线必过球面上的唯一点</a:t>
            </a:r>
            <a:r>
              <a:rPr lang="en-US" altLang="zh-CN" sz="2800" dirty="0" smtClean="0"/>
              <a:t>u'</a:t>
            </a:r>
            <a:endParaRPr lang="en-US" altLang="zh-CN" sz="2800" dirty="0" smtClean="0"/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– </a:t>
            </a:r>
            <a:r>
              <a:rPr lang="zh-CN" altLang="en-US" sz="2800" dirty="0" smtClean="0"/>
              <a:t>球面上的点和平面上的点一一对应</a:t>
            </a:r>
            <a:endParaRPr lang="zh-CN" altLang="en-US" sz="2800" dirty="0" smtClean="0"/>
          </a:p>
          <a:p>
            <a:pPr>
              <a:lnSpc>
                <a:spcPct val="95000"/>
              </a:lnSpc>
            </a:pPr>
            <a:r>
              <a:rPr lang="zh-CN" altLang="en-US" sz="2800" dirty="0" smtClean="0"/>
              <a:t>平面上的一个域对应于球面上的一个域，而平面上的无限域对应于球面北极所在的内部域</a:t>
            </a:r>
            <a:endParaRPr lang="zh-CN" altLang="en-US" sz="2800" dirty="0" smtClean="0"/>
          </a:p>
          <a:p>
            <a:pPr>
              <a:lnSpc>
                <a:spcPct val="95000"/>
              </a:lnSpc>
            </a:pPr>
            <a:r>
              <a:rPr lang="zh-CN" altLang="en-US" sz="2800" dirty="0" smtClean="0"/>
              <a:t>通过测地变换可将平面图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的任何一个内部域可改换为无限域</a:t>
            </a:r>
            <a:endParaRPr lang="zh-CN" altLang="en-US" sz="2800" dirty="0" smtClean="0"/>
          </a:p>
          <a:p>
            <a:pPr>
              <a:lnSpc>
                <a:spcPct val="95000"/>
              </a:lnSpc>
            </a:pPr>
            <a:r>
              <a:rPr lang="zh-CN" altLang="en-US" sz="2800" dirty="0" smtClean="0"/>
              <a:t>一个图是可平面的等价于它是可球面的</a:t>
            </a:r>
            <a:endParaRPr lang="zh-CN" altLang="en-US" sz="2800" dirty="0" smtClean="0"/>
          </a:p>
        </p:txBody>
      </p:sp>
      <p:sp>
        <p:nvSpPr>
          <p:cNvPr id="5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平面图的基本概念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ChangeArrowheads="1"/>
          </p:cNvSpPr>
          <p:nvPr/>
        </p:nvSpPr>
        <p:spPr bwMode="auto">
          <a:xfrm>
            <a:off x="617079" y="1358900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例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γ’(W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(W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3, γ’(W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(W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由维津定理、下图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(a)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(b)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结论是正确的。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56771" name="Picture 3" descr="1712b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33491" y="2630488"/>
            <a:ext cx="204628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6772" name="Picture 4" descr="1712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229" y="2665413"/>
            <a:ext cx="22860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34996" y="1250204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4.6.5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n-1,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其中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7795" name="Rectangle 3"/>
          <p:cNvSpPr>
            <a:spLocks noChangeArrowheads="1"/>
          </p:cNvSpPr>
          <p:nvPr/>
        </p:nvSpPr>
        <p:spPr bwMode="auto">
          <a:xfrm>
            <a:off x="634996" y="1710579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34996" y="2010617"/>
            <a:ext cx="8166100" cy="428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= 4/5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上例给出了证明。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要证当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=n-1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中间顶点关联的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条边必须用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而外圈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上的任何边都与其余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条边相邻。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而 这时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，因此总可以从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种色中找到一种颜色为它涂色。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γ’(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由维津定理可知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γ’(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γ’(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W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/>
        </p:nvSpPr>
        <p:spPr bwMode="auto">
          <a:xfrm>
            <a:off x="424085" y="2421447"/>
            <a:ext cx="8667750" cy="305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535305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为奇数且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由维津定理可知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+1 = 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下面证明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构造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画正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边形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上不相邻的顶点之间连线段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中共有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组平行边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每组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(n-1)/2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(n-1)/2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条平行边已经关联了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个顶点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的边着色中至多有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(n-1)/2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条同色边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(n-1)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)/2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(n-1) n/2,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603473" y="1297497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24000" marR="0" lvl="0" indent="-15240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4.6.6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n(n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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为奇数时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γ’(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n;</a:t>
            </a:r>
            <a:b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</a:b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为偶数时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γ’(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n-1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8820" name="Rectangle 4"/>
          <p:cNvSpPr>
            <a:spLocks noChangeArrowheads="1"/>
          </p:cNvSpPr>
          <p:nvPr/>
        </p:nvSpPr>
        <p:spPr bwMode="auto">
          <a:xfrm>
            <a:off x="822548" y="1989647"/>
            <a:ext cx="816610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ChangeArrowheads="1"/>
          </p:cNvSpPr>
          <p:nvPr/>
        </p:nvSpPr>
        <p:spPr bwMode="auto">
          <a:xfrm>
            <a:off x="664932" y="1403350"/>
            <a:ext cx="5999163" cy="453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为偶数时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由维津定理已知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n-1 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 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下面证明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构造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为奇数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的内部放置一个顶点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使其与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上的所有顶点相邻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就得到了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(n = 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如右图所示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种颜色先给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的边着色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然后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中相互垂直的边涂上相同颜色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就完成了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边的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5353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’(K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= 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59843" name="Picture 3" descr="171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844" name="Picture 4" descr="171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845" name="Picture 5" descr="171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846" name="Picture 6" descr="171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847" name="Picture 7" descr="171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848" name="Picture 8" descr="171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849" name="Picture 9" descr="171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0675" y="3827463"/>
            <a:ext cx="2289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9851" name="Line 11"/>
          <p:cNvSpPr>
            <a:spLocks noChangeShapeType="1"/>
          </p:cNvSpPr>
          <p:nvPr/>
        </p:nvSpPr>
        <p:spPr bwMode="auto">
          <a:xfrm flipH="1">
            <a:off x="7797800" y="3860800"/>
            <a:ext cx="0" cy="1152525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9852" name="Line 12"/>
          <p:cNvSpPr>
            <a:spLocks noChangeShapeType="1"/>
          </p:cNvSpPr>
          <p:nvPr/>
        </p:nvSpPr>
        <p:spPr bwMode="auto">
          <a:xfrm flipH="1" flipV="1">
            <a:off x="7167563" y="5937250"/>
            <a:ext cx="12604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5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5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51" grpId="0" animBg="1"/>
      <p:bldP spid="10598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7" name="Rectangle 3"/>
          <p:cNvSpPr>
            <a:spLocks noChangeArrowheads="1"/>
          </p:cNvSpPr>
          <p:nvPr/>
        </p:nvSpPr>
        <p:spPr bwMode="auto">
          <a:xfrm>
            <a:off x="642703" y="1358900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4.6.3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对图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的每个面涂上一种颜色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使相邻的面涂不同的颜色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称为对图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面的一种着色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42703" y="2251075"/>
            <a:ext cx="8166100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若能用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种颜色给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的面着色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面可着色的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面可着色的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(k-1)-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面可着色的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就称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的面色数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记作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γ’’(G) = k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733191" y="4733925"/>
            <a:ext cx="8367712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由对偶变换， 每个平面图中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顶点可着色的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面可着色的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CA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5E2CAE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7" grpId="0"/>
      <p:bldP spid="106086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01657" y="1223963"/>
            <a:ext cx="8621712" cy="47274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图着色问题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Franklin Gothic Book" pitchFamily="34" charset="0"/>
                <a:ea typeface="楷体_GB2312" pitchFamily="49" charset="-122"/>
                <a:cs typeface="+mn-cs"/>
              </a:rPr>
              <a:t>Coloring of Graph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的研究起源于四色猜想。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四色问题是图论中最著名、最难的问题之一。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四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色定理：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在平面上的任何一张地图总可以用至多四种颜色给每一个国家染色，使得任何相邻国家（公共边界上至少有一段连续曲线）的颜色是不同的。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1852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Guthrie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兄弟在通信中提出，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1872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年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Cayley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在伦敦数学会上宣布了这个问题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Kempe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Tait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1879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1880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声称证明了这个问题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Heawood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Petersen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分别在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1890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1891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指出他们证明有误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1976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年借助计算机用了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1200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多个小时证明了四色猜想成立。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55600" marR="0" lvl="0" indent="-26860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至今仍没有不借助计算机的数学证明。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ChangeArrowheads="1"/>
          </p:cNvSpPr>
          <p:nvPr/>
        </p:nvSpPr>
        <p:spPr bwMode="auto">
          <a:xfrm>
            <a:off x="667428" y="1943100"/>
            <a:ext cx="801052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的对偶图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G* 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命题转为证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可着色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G*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也是可平面的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由于自环和重边不影响点染色，所以可以移去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G*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中的自环、重边，得到简单图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命题又转化为任意简单平面图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可以结点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着色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|V|=n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归纳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 n=1, 2, 3, 4, 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时定理显然成立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n=k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时成立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n=k+1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∵ 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是平面图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∴ 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即存在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d(u)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5.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定理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4.2.3 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设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G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是简单连通平面图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,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则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G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的最小度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Symbol" panose="05050102010706020507" pitchFamily="18" charset="2"/>
              </a:rPr>
              <a:t> 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5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。上周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PPT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的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32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页。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 </a:t>
            </a:r>
            <a:endParaRPr lang="en-US" altLang="zh-C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a typeface="楷体_GB2312" pitchFamily="49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	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a typeface="楷体_GB2312" pitchFamily="49" charset="-122"/>
                <a:sym typeface="+mn-ea"/>
              </a:rPr>
              <a:t>度：一个域的边界数</a:t>
            </a:r>
            <a:endParaRPr lang="zh-CN" altLang="en-US" b="1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/>
              <a:uLnTx/>
              <a:uFillTx/>
              <a:latin typeface="Garamond" panose="02020404030301010803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87491" name="Rectangle 3"/>
          <p:cNvSpPr>
            <a:spLocks noChangeArrowheads="1"/>
          </p:cNvSpPr>
          <p:nvPr/>
        </p:nvSpPr>
        <p:spPr bwMode="auto">
          <a:xfrm>
            <a:off x="667428" y="1268413"/>
            <a:ext cx="8166100" cy="465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五色定理：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每一个平面图都是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－面可着色的。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7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7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7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7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7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7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87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7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7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0" grpId="0" build="p"/>
      <p:bldP spid="108749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66738" y="1179513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4.2.2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是简单平面图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的最小度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 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66738" y="1685925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    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是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阶简单平面图。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566738" y="2163763"/>
            <a:ext cx="8166100" cy="912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00430" marR="0" lvl="0" indent="-2667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结论显然成立。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900430" marR="0" lvl="0" indent="-2667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当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时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66738" y="3051175"/>
            <a:ext cx="8280400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假设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由握手定理可知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2m =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</a:t>
            </a:r>
            <a:r>
              <a:rPr kumimoji="1" lang="en-US" altLang="zh-CN" sz="26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=1..n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d(v</a:t>
            </a:r>
            <a:r>
              <a:rPr kumimoji="1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6n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因此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m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3n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。这与推论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4.2.1 “m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3n-6”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相矛盾。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 G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的最小度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 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66738" y="5500688"/>
            <a:ext cx="81661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63373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4.2.2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在图着色理论中占有重要地位。 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ChangeArrowheads="1"/>
          </p:cNvSpPr>
          <p:nvPr/>
        </p:nvSpPr>
        <p:spPr bwMode="auto">
          <a:xfrm>
            <a:off x="609732" y="1854200"/>
            <a:ext cx="6481762" cy="6362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证（续）：由归纳假设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G-{u}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顶点可着色的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G-{u}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顶点可着色图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d(u)&lt;5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或者与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邻接的结点没有用完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种颜色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则显然可对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而得到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顶点可着色方法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d(u)=5,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且邻接结点恰好用完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种颜色，设与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邻接的点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且不妨设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=1, 2, 3, 4, 5),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表示由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导出的子图，即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=G[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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](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).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这里有严重的符号混用，意思是：Vj是用第j种颜色着色的所有顶点的集合，注意大小写！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然后用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的并集来导出子图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6908800" y="3892778"/>
          <a:ext cx="2235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4" name="Visio" r:id="rId1" imgW="2348230" imgH="2020570" progId="Visio.Drawing.11">
                  <p:embed/>
                </p:oleObj>
              </mc:Choice>
              <mc:Fallback>
                <p:oleObj name="Visio" r:id="rId1" imgW="2348230" imgH="2020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892778"/>
                        <a:ext cx="22352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8474" y="1179513"/>
            <a:ext cx="8166100" cy="465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五色定理：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每一个平面图都是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－面可着色的。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8460" y="7773670"/>
            <a:ext cx="7408545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 ,V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且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,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以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为顶点集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以两端点</a:t>
            </a:r>
            <a:endParaRPr lang="en-US" altLang="zh-C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    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都在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中的所有边为边集的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的子图称作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的导</a:t>
            </a:r>
            <a:endParaRPr lang="zh-CN" altLang="en-US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      出子图，记作 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]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，此题以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Vi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Vj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作为集合，导出子图。</a:t>
            </a:r>
            <a:endParaRPr lang="en-US" altLang="zh-C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(5)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设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 ,E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E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且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,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以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为边集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以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中边关</a:t>
            </a:r>
            <a:endParaRPr lang="en-US" altLang="zh-C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     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联的所有顶点为顶点集的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的子图称作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的导出</a:t>
            </a:r>
            <a:endParaRPr lang="en-US" altLang="zh-C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     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子图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记作 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i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E 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] </a:t>
            </a:r>
            <a:endParaRPr lang="en-US" altLang="zh-C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9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9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9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/>
        </p:nvSpPr>
        <p:spPr bwMode="auto">
          <a:xfrm>
            <a:off x="274320" y="1720215"/>
            <a:ext cx="7132320" cy="5447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证（续）：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 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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的两个不同的连通分支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所在分支中交换颜色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得到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G-u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的一个新的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其中只有四种颜色分配给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的邻点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无颜色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此时只需给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着以颜色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的同一个连通分支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不失一般性，设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=1,j=3,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并将圈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∵ 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intC, 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extC).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封闭回路把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分割在不同的连通支，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细黑" panose="0201060004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所在连通支各结点的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颜色对换，此时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着以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，于是可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令</a:t>
            </a:r>
            <a:r>
              <a:rPr kumimoji="1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着色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6908800" y="3922533"/>
          <a:ext cx="2235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9" name="Visio" r:id="rId1" imgW="2348230" imgH="2020570" progId="Visio.Drawing.11">
                  <p:embed/>
                </p:oleObj>
              </mc:Choice>
              <mc:Fallback>
                <p:oleObj name="Visio" r:id="rId1" imgW="2348230" imgH="20205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922533"/>
                        <a:ext cx="22352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31800" y="1180465"/>
            <a:ext cx="8166100" cy="465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五色定理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 每一个平面图都是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－面可着色的。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0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0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0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0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0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634996" y="2079625"/>
            <a:ext cx="8459788" cy="877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4.1.5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对于任意连通平面图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            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34996" y="1268413"/>
            <a:ext cx="8461375" cy="736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92075" eaLnBrk="0" hangingPunct="0">
              <a:lnSpc>
                <a:spcPct val="11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欧拉研究多面体时发现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多面体顶点数减去棱数加上面数等于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。后来又发现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连通平面图的阶数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面数之间也存在同样的关系。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588959" y="2889250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 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进行归纳。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34996" y="3249613"/>
            <a:ext cx="8370888" cy="344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1) m = 0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  由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为连通图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所以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G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只能是一个孤立点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结论显然成立。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2)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设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 = k(k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命题成立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3)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 = k+1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时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  若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是树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则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中至少有一个叶结点。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  设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为叶结点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令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G’ = G-v,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则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仍然是连通图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且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的边数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m’ = m-1 = k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。由归纳假设可知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: n’ – m’ + r’ = 2</a:t>
            </a:r>
            <a:endParaRPr lang="en-US" altLang="zh-CN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   (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其中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n’, m’,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r’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G’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边数和面数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pt-BR" sz="2000" b="1" dirty="0">
                <a:solidFill>
                  <a:srgbClr val="000000"/>
                </a:solidFill>
                <a:ea typeface="楷体_GB2312" pitchFamily="49" charset="-122"/>
              </a:rPr>
              <a:t>    由</a:t>
            </a:r>
            <a:r>
              <a:rPr lang="pt-BR" altLang="zh-CN" sz="2000" b="1" dirty="0">
                <a:solidFill>
                  <a:srgbClr val="000000"/>
                </a:solidFill>
                <a:ea typeface="楷体_GB2312" pitchFamily="49" charset="-122"/>
              </a:rPr>
              <a:t>n’ = n-1, r’ = r</a:t>
            </a:r>
            <a:r>
              <a:rPr lang="zh-CN" altLang="pt-BR" sz="2000" b="1" dirty="0">
                <a:solidFill>
                  <a:srgbClr val="000000"/>
                </a:solidFill>
                <a:ea typeface="楷体_GB2312" pitchFamily="49" charset="-122"/>
              </a:rPr>
              <a:t>可得</a:t>
            </a:r>
            <a:r>
              <a:rPr lang="pt-BR" altLang="zh-CN" sz="2000" b="1" dirty="0">
                <a:solidFill>
                  <a:srgbClr val="000000"/>
                </a:solidFill>
                <a:ea typeface="楷体_GB2312" pitchFamily="49" charset="-122"/>
              </a:rPr>
              <a:t>: n-m+r = (n’+1)-(m’+1)+r’ = n’-m’+r’ = 2</a:t>
            </a:r>
            <a:endParaRPr lang="pt-BR" altLang="zh-CN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欧拉公式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9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9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9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9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9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4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ChangeArrowheads="1"/>
          </p:cNvSpPr>
          <p:nvPr/>
        </p:nvSpPr>
        <p:spPr bwMode="auto">
          <a:xfrm>
            <a:off x="558115" y="2528888"/>
            <a:ext cx="8189912" cy="366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3-正则平面图是指每个结点的度都是3的平面图</a:t>
            </a:r>
            <a:endParaRPr kumimoji="1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(1)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任何一个平面图G，如果存在度为1的结点v,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则它一定处于某个域的内部，移去v 并不影响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这个域的染色</a:t>
            </a:r>
            <a:endParaRPr kumimoji="1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(2)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如果存在度为2的结点v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删去v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及其关联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(v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同时增加一条边(v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,v</a:t>
            </a:r>
            <a:r>
              <a:rPr kumimoji="1" lang="zh-CN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也不会影响域的染色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1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47015" y="1223963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4.5.4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若任何一个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正则平面图的域可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着色，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  则任意平面图的域也可以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9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9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9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9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587143" y="2484438"/>
            <a:ext cx="6254750" cy="34686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证明（续）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存在结点v,满足d(v) ≥4。它关联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于边e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,e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,…e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,设这些边依次环绕于v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我们对应每一条e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构造一个新结点v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,然后移去v,并加入新的边(v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),(v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),…,(v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)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新加入的每一个结点的度为3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即图G转化为3-正则平面图G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‘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76043" y="1133475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4.5.4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若任何一个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正则平面图的域可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着色，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  则任意平面图的域也可以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8549" name="Picture 5" descr="ScreenHunter_10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43700" y="2214563"/>
            <a:ext cx="22923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96863" y="2185035"/>
            <a:ext cx="8847137" cy="2157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证明（续）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原图G转化为3-正则平面图G’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由已知条件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’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域可以四着色，再把由v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 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,…, v</a:t>
            </a:r>
            <a:r>
              <a:rPr kumimoji="1" lang="zh-CN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k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作为边界点的域收缩，最后还原成一个结点v,那么G’的域染色仍然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适用。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73421" y="1194435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4.5.4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若任何一个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正则平面图的域可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着色，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  则任意平面图的域也可以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着色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9573" name="Picture 5" descr="ScreenHunter_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68171" y="4261531"/>
            <a:ext cx="4191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589" name="Picture 5" descr="ScreenHunter_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15150" y="2669948"/>
            <a:ext cx="22288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1586" name="Rectangle 2"/>
          <p:cNvSpPr>
            <a:spLocks noChangeArrowheads="1"/>
          </p:cNvSpPr>
          <p:nvPr/>
        </p:nvSpPr>
        <p:spPr bwMode="auto">
          <a:xfrm>
            <a:off x="543601" y="2528888"/>
            <a:ext cx="6751637" cy="34901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证明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Hamilton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回路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的面分成圈内面与圈外面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∵ 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包含了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的所有顶点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∴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任何三个面都不会互相邻接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不然，必出现右图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这样的结点。这与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是哈密顿回路相悖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     ∴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内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外的面各用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种颜色可着色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795185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32501" y="1223963"/>
            <a:ext cx="8166100" cy="982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4.5.3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如果平面图有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Hamilton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回路，则四色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   猜想成立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1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1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688741" y="2214563"/>
            <a:ext cx="8847137" cy="885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如果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Tait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猜想可以证明，则四色定理也就证明了。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440055" marR="0" lvl="0" indent="-4400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遗憾的是</a:t>
            </a:r>
            <a:r>
              <a:rPr kumimoji="1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Tait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猜想已经被证明不成立。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777641" y="1403350"/>
            <a:ext cx="8166100" cy="465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519555" marR="0" lvl="0" indent="-1519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Tait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猜想：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任何一个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3-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正则平面图都有哈密顿回路。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面的着色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677863" y="1258888"/>
            <a:ext cx="76327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4.1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4.2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极大平面图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4.3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图的平面性检测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4.4  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对偶图</a:t>
            </a:r>
            <a:endParaRPr lang="zh-CN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4.5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点着色、</a:t>
            </a:r>
            <a:r>
              <a:rPr lang="zh-CN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色数与色数多项式</a:t>
            </a:r>
            <a:endParaRPr lang="zh-CN" altLang="en-US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4.6 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平面图的面着色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本堂小结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0449" y="1314450"/>
            <a:ext cx="7539464" cy="27515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教参平台上的电子书版本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(1995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版）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P87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,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习题四第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3, 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6, 8, 12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题</a:t>
            </a:r>
            <a:endParaRPr lang="en-US" altLang="zh-CN" sz="32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纸质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书课本（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2016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年印刷的版本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）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P87</a:t>
            </a:r>
            <a:r>
              <a:rPr lang="zh-CN" altLang="en-US" sz="3200" dirty="0">
                <a:solidFill>
                  <a:srgbClr val="000000"/>
                </a:solidFill>
                <a:latin typeface="Garamond" panose="02020404030301010803" pitchFamily="18" charset="0"/>
              </a:rPr>
              <a:t>，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习题四第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 3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, 7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, </a:t>
            </a:r>
            <a:r>
              <a:rPr lang="en-US" altLang="zh-CN" sz="3200" dirty="0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r>
              <a:rPr lang="en-US" altLang="zh-CN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, 13</a:t>
            </a:r>
            <a:r>
              <a:rPr lang="zh-CN" altLang="en-US" sz="32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题</a:t>
            </a:r>
            <a:endParaRPr lang="en-US" altLang="zh-CN" sz="3200" dirty="0" smtClean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3200" smtClean="0">
                <a:solidFill>
                  <a:srgbClr val="000000"/>
                </a:solidFill>
                <a:latin typeface="Garamond" panose="02020404030301010803" pitchFamily="18" charset="0"/>
              </a:rPr>
              <a:t>注：这两个版本题号有差异，请大家注意</a:t>
            </a:r>
            <a:endParaRPr lang="en-US" altLang="zh-CN" sz="3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18965" y="262666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75135" y="1314450"/>
            <a:ext cx="8459787" cy="877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4.1.5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ea typeface="楷体_GB2312" pitchFamily="49" charset="-122"/>
              </a:rPr>
              <a:t>欧拉公式</a:t>
            </a:r>
            <a:r>
              <a:rPr lang="en-US" altLang="zh-CN" sz="26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600" b="1" dirty="0">
                <a:solidFill>
                  <a:schemeClr val="bg2"/>
                </a:solidFill>
                <a:ea typeface="楷体_GB2312" pitchFamily="49" charset="-122"/>
              </a:rPr>
              <a:t> 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对于任意连通平面图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有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n-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m+r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= 2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  <a:p>
            <a:pPr marL="1351280" indent="-1351280"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            其中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: n, 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分别为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的顶点数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边数和面数。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719585" y="2393950"/>
            <a:ext cx="8166100" cy="432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证（续）</a:t>
            </a:r>
            <a:endParaRPr lang="zh-CN" altLang="en-US" sz="2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675135" y="3159125"/>
            <a:ext cx="8370887" cy="2282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若G不是树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则G中含圈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设边e在G中某个圈上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en-US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令G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’ = G-e, </a:t>
            </a: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则G</a:t>
            </a:r>
            <a:r>
              <a:rPr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仍连通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且m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’ = m-1 = k。</a:t>
            </a:r>
            <a:endParaRPr lang="en-US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由归纳假设可知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: n’ - m’ + r’ = 2。</a:t>
            </a:r>
            <a:endParaRPr lang="en-US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由n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’ = n, r’ = r-1可知: 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n-m+r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 = n’-(m’+1)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+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(r’+1) = </a:t>
            </a:r>
            <a:r>
              <a:rPr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n’-m’+r</a:t>
            </a:r>
            <a:r>
              <a:rPr lang="en-US" altLang="en-US" sz="2400" b="1" dirty="0">
                <a:solidFill>
                  <a:srgbClr val="000000"/>
                </a:solidFill>
                <a:ea typeface="楷体_GB2312" pitchFamily="49" charset="-122"/>
              </a:rPr>
              <a:t>’ = 2。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欧拉公式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5321146"/>
            <a:ext cx="5924550" cy="1470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15436</Words>
  <Application>WPS 演示</Application>
  <PresentationFormat>全屏显示(4:3)</PresentationFormat>
  <Paragraphs>1210</Paragraphs>
  <Slides>86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86</vt:i4>
      </vt:variant>
    </vt:vector>
  </HeadingPairs>
  <TitlesOfParts>
    <vt:vector size="145" baseType="lpstr">
      <vt:lpstr>Arial</vt:lpstr>
      <vt:lpstr>宋体</vt:lpstr>
      <vt:lpstr>Wingdings</vt:lpstr>
      <vt:lpstr>Calibri</vt:lpstr>
      <vt:lpstr>MS PGothic</vt:lpstr>
      <vt:lpstr>MS PMincho</vt:lpstr>
      <vt:lpstr>Yu Gothic</vt:lpstr>
      <vt:lpstr>MS Mincho</vt:lpstr>
      <vt:lpstr>黑体</vt:lpstr>
      <vt:lpstr>Arial Unicode MS</vt:lpstr>
      <vt:lpstr>Times New Roman</vt:lpstr>
      <vt:lpstr>楷体_GB2312</vt:lpstr>
      <vt:lpstr>新宋体</vt:lpstr>
      <vt:lpstr>Symbol</vt:lpstr>
      <vt:lpstr>微软雅黑</vt:lpstr>
      <vt:lpstr>Arial Unicode MS</vt:lpstr>
      <vt:lpstr>Garamond</vt:lpstr>
      <vt:lpstr>Tahoma</vt:lpstr>
      <vt:lpstr>MT Extra</vt:lpstr>
      <vt:lpstr>Franklin Gothic Book</vt:lpstr>
      <vt:lpstr>Monotype Corsiva</vt:lpstr>
      <vt:lpstr>华文细黑</vt:lpstr>
      <vt:lpstr>热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第四章 平面图和图的着色 </vt:lpstr>
      <vt:lpstr>第四章 平面图和图的着色 </vt:lpstr>
      <vt:lpstr>平面图的基本概念</vt:lpstr>
      <vt:lpstr>平面图的基本概念</vt:lpstr>
      <vt:lpstr>平面图的基本概念</vt:lpstr>
      <vt:lpstr>平面图的基本概念</vt:lpstr>
      <vt:lpstr>欧拉公式</vt:lpstr>
      <vt:lpstr>欧拉公式</vt:lpstr>
      <vt:lpstr>欧拉公式</vt:lpstr>
      <vt:lpstr>欧拉公式</vt:lpstr>
      <vt:lpstr>欧拉公式</vt:lpstr>
      <vt:lpstr>第四章 平面图和图的着色 </vt:lpstr>
      <vt:lpstr>极大平面图</vt:lpstr>
      <vt:lpstr>极大平面图</vt:lpstr>
      <vt:lpstr>极大平面图</vt:lpstr>
      <vt:lpstr>极大平面图</vt:lpstr>
      <vt:lpstr>极大平面图</vt:lpstr>
      <vt:lpstr>极大平面图</vt:lpstr>
      <vt:lpstr>极大平面图</vt:lpstr>
      <vt:lpstr>极大平面图</vt:lpstr>
      <vt:lpstr>极大平面图</vt:lpstr>
      <vt:lpstr>极小非平面图</vt:lpstr>
      <vt:lpstr>第四章 平面图和图的着色 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4.3 图的平面性检测</vt:lpstr>
      <vt:lpstr>第四章 平面图和图的着色 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4.4 对偶图</vt:lpstr>
      <vt:lpstr>第四章 平面图和图的着色 </vt:lpstr>
      <vt:lpstr>图的着色</vt:lpstr>
      <vt:lpstr>图的着色</vt:lpstr>
      <vt:lpstr>图的着色</vt:lpstr>
      <vt:lpstr>顶点的着色</vt:lpstr>
      <vt:lpstr>顶点的着色</vt:lpstr>
      <vt:lpstr>顶点的着色</vt:lpstr>
      <vt:lpstr>顶点的着色</vt:lpstr>
      <vt:lpstr>顶点的着色</vt:lpstr>
      <vt:lpstr>顶点的着色</vt:lpstr>
      <vt:lpstr>顶点的着色</vt:lpstr>
      <vt:lpstr>顶点的着色</vt:lpstr>
      <vt:lpstr>顶点的着色</vt:lpstr>
      <vt:lpstr>顶点的着色</vt:lpstr>
      <vt:lpstr>色数的确定</vt:lpstr>
      <vt:lpstr>色数的确定</vt:lpstr>
      <vt:lpstr>色数的确定</vt:lpstr>
      <vt:lpstr>色数多项式</vt:lpstr>
      <vt:lpstr>色数的确定</vt:lpstr>
      <vt:lpstr>色数多项式</vt:lpstr>
      <vt:lpstr>色数多项式</vt:lpstr>
      <vt:lpstr>边的着色</vt:lpstr>
      <vt:lpstr>边的着色</vt:lpstr>
      <vt:lpstr>边的着色</vt:lpstr>
      <vt:lpstr>边的着色</vt:lpstr>
      <vt:lpstr>边的着色</vt:lpstr>
      <vt:lpstr>边的着色</vt:lpstr>
      <vt:lpstr>面的着色</vt:lpstr>
      <vt:lpstr>面的着色</vt:lpstr>
      <vt:lpstr>面的着色</vt:lpstr>
      <vt:lpstr>平面图</vt:lpstr>
      <vt:lpstr>面的着色</vt:lpstr>
      <vt:lpstr>面的着色</vt:lpstr>
      <vt:lpstr>面的着色</vt:lpstr>
      <vt:lpstr>面的着色</vt:lpstr>
      <vt:lpstr>面的着色</vt:lpstr>
      <vt:lpstr>面的着色</vt:lpstr>
      <vt:lpstr>面的着色</vt:lpstr>
      <vt:lpstr>本堂小结</vt:lpstr>
      <vt:lpstr>作业</vt:lpstr>
    </vt:vector>
  </TitlesOfParts>
  <Company>软件学院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zhaochen20</cp:lastModifiedBy>
  <cp:revision>645</cp:revision>
  <dcterms:created xsi:type="dcterms:W3CDTF">2005-12-26T11:55:00Z</dcterms:created>
  <dcterms:modified xsi:type="dcterms:W3CDTF">2021-05-08T07:49:53Z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4460D4E1ED894C5FB55FDBACFE8B539F</vt:lpwstr>
  </property>
  <property fmtid="{D5CDD505-2E9C-101B-9397-08002B2CF9AE}" pid="3" name="KSOProductBuildVer">
    <vt:lpwstr>2052-11.1.0.10463</vt:lpwstr>
  </property>
</Properties>
</file>